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93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13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162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7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019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705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95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52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97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8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53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18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1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4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61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41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ABCA6-FD46-474C-A9C7-35E689437B50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48A6B9-8D64-4D08-BEDC-1993735B4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19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076F-2402-48EA-A623-CB1F035799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Task</a:t>
            </a:r>
            <a:r>
              <a:rPr lang="cs-CZ" b="1" dirty="0"/>
              <a:t> D – </a:t>
            </a:r>
            <a:r>
              <a:rPr lang="cs-CZ" b="1" dirty="0" err="1"/>
              <a:t>correlation</a:t>
            </a:r>
            <a:br>
              <a:rPr lang="cs-CZ" dirty="0"/>
            </a:br>
            <a:r>
              <a:rPr lang="cs-CZ" sz="4800" dirty="0"/>
              <a:t>Daniel Kadaš, </a:t>
            </a:r>
            <a:r>
              <a:rPr lang="cs-CZ" sz="4800" dirty="0" err="1"/>
              <a:t>Puja</a:t>
            </a:r>
            <a:r>
              <a:rPr lang="cs-CZ" sz="4800" dirty="0"/>
              <a:t> </a:t>
            </a:r>
            <a:r>
              <a:rPr lang="cs-CZ" sz="4800" dirty="0" err="1"/>
              <a:t>Kumari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507ECE-F270-4978-8939-7ACE9ACAD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solidFill>
                  <a:schemeClr val="tx1"/>
                </a:solidFill>
              </a:rPr>
              <a:t>Introduction</a:t>
            </a:r>
            <a:r>
              <a:rPr lang="cs-CZ" sz="2400" dirty="0">
                <a:solidFill>
                  <a:schemeClr val="tx1"/>
                </a:solidFill>
              </a:rPr>
              <a:t> to </a:t>
            </a:r>
            <a:r>
              <a:rPr lang="cs-CZ" sz="2400" dirty="0" err="1">
                <a:solidFill>
                  <a:schemeClr val="tx1"/>
                </a:solidFill>
              </a:rPr>
              <a:t>Biostatistics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26.4.2022</a:t>
            </a:r>
          </a:p>
        </p:txBody>
      </p:sp>
    </p:spTree>
    <p:extLst>
      <p:ext uri="{BB962C8B-B14F-4D97-AF65-F5344CB8AC3E}">
        <p14:creationId xmlns:p14="http://schemas.microsoft.com/office/powerpoint/2010/main" val="378851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190D54-653B-4C25-AD76-035E57F17311}"/>
              </a:ext>
            </a:extLst>
          </p:cNvPr>
          <p:cNvSpPr txBox="1"/>
          <p:nvPr/>
        </p:nvSpPr>
        <p:spPr>
          <a:xfrm>
            <a:off x="937260" y="1111796"/>
            <a:ext cx="63271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u="none" strike="noStrike" baseline="0" dirty="0"/>
              <a:t>During a field survey 10 frogs were captured, measured (body length and body mass) and</a:t>
            </a:r>
            <a:r>
              <a:rPr lang="sk-SK" sz="2000" b="0" i="0" u="none" strike="noStrike" baseline="0" dirty="0"/>
              <a:t> </a:t>
            </a:r>
            <a:r>
              <a:rPr lang="cs-CZ" sz="2000" b="0" i="0" u="none" strike="noStrike" baseline="0" dirty="0" err="1"/>
              <a:t>released</a:t>
            </a:r>
            <a:r>
              <a:rPr lang="cs-CZ" sz="2000" b="0" i="0" u="none" strike="noStrike" baseline="0" dirty="0"/>
              <a:t>.</a:t>
            </a:r>
          </a:p>
          <a:p>
            <a:pPr algn="l"/>
            <a:r>
              <a:rPr lang="cs-CZ" sz="2000" b="0" i="0" u="none" strike="noStrike" baseline="0" dirty="0" err="1"/>
              <a:t>Following</a:t>
            </a:r>
            <a:r>
              <a:rPr lang="cs-CZ" sz="2000" b="0" i="0" u="none" strike="noStrike" baseline="0" dirty="0"/>
              <a:t> data </a:t>
            </a:r>
            <a:r>
              <a:rPr lang="cs-CZ" sz="2000" b="0" i="0" u="none" strike="noStrike" baseline="0" dirty="0" err="1"/>
              <a:t>were</a:t>
            </a:r>
            <a:r>
              <a:rPr lang="cs-CZ" sz="2000" b="0" i="0" u="none" strike="noStrike" baseline="0" dirty="0"/>
              <a:t> </a:t>
            </a:r>
            <a:r>
              <a:rPr lang="cs-CZ" sz="2000" b="0" i="0" u="none" strike="noStrike" baseline="0" dirty="0" err="1"/>
              <a:t>obtained</a:t>
            </a:r>
            <a:r>
              <a:rPr lang="cs-CZ" sz="2000" b="0" i="0" u="none" strike="noStrike" baseline="0" dirty="0"/>
              <a:t>:</a:t>
            </a:r>
            <a:endParaRPr lang="cs-CZ" sz="20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F6AF090-111B-4556-918F-FE6013A03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72219"/>
              </p:ext>
            </p:extLst>
          </p:nvPr>
        </p:nvGraphicFramePr>
        <p:xfrm>
          <a:off x="977900" y="2416174"/>
          <a:ext cx="3695700" cy="3689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1900">
                  <a:extLst>
                    <a:ext uri="{9D8B030D-6E8A-4147-A177-3AD203B41FA5}">
                      <a16:colId xmlns:a16="http://schemas.microsoft.com/office/drawing/2014/main" val="248307087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405409343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659490821"/>
                    </a:ext>
                  </a:extLst>
                </a:gridCol>
              </a:tblGrid>
              <a:tr h="33545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Frog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mass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length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9306996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7703626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77696094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7662024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77055925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1895373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21841962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287970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04144751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9877975"/>
                  </a:ext>
                </a:extLst>
              </a:tr>
              <a:tr h="335453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20645165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D820245D-09D8-4917-AC89-3B7994179060}"/>
              </a:ext>
            </a:extLst>
          </p:cNvPr>
          <p:cNvSpPr txBox="1"/>
          <p:nvPr/>
        </p:nvSpPr>
        <p:spPr>
          <a:xfrm>
            <a:off x="5030470" y="3429000"/>
            <a:ext cx="4398010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000" b="0" i="1" u="none" strike="noStrike" baseline="0" dirty="0"/>
              <a:t>Is there any correlation between body mass and length in frogs</a:t>
            </a:r>
            <a:r>
              <a:rPr lang="sk-SK" sz="2000" b="0" i="1" u="none" strike="noStrike" baseline="0" dirty="0"/>
              <a:t>?</a:t>
            </a:r>
          </a:p>
          <a:p>
            <a:pPr algn="l">
              <a:spcAft>
                <a:spcPts val="600"/>
              </a:spcAft>
            </a:pPr>
            <a:r>
              <a:rPr lang="en-US" sz="2000" b="0" i="1" u="none" strike="noStrike" baseline="0" dirty="0"/>
              <a:t>What is the proportion of</a:t>
            </a:r>
            <a:r>
              <a:rPr lang="sk-SK" sz="2000" b="0" i="1" u="none" strike="noStrike" baseline="0" dirty="0"/>
              <a:t> </a:t>
            </a:r>
            <a:r>
              <a:rPr lang="en-US" sz="2000" b="0" i="1" u="none" strike="noStrike" baseline="0" dirty="0"/>
              <a:t>variability shared by the two variables?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4945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2A669-D01B-470A-986A-8703D34C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37197"/>
            <a:ext cx="8596668" cy="1127760"/>
          </a:xfrm>
        </p:spPr>
        <p:txBody>
          <a:bodyPr>
            <a:normAutofit/>
          </a:bodyPr>
          <a:lstStyle/>
          <a:p>
            <a:r>
              <a:rPr lang="cs-CZ" sz="3200" dirty="0"/>
              <a:t>H0: </a:t>
            </a:r>
            <a:r>
              <a:rPr lang="cs-CZ" sz="3200" dirty="0" err="1"/>
              <a:t>There</a:t>
            </a:r>
            <a:r>
              <a:rPr lang="cs-CZ" sz="3200" dirty="0"/>
              <a:t> </a:t>
            </a:r>
            <a:r>
              <a:rPr lang="cs-CZ" sz="3200" dirty="0" err="1"/>
              <a:t>is</a:t>
            </a:r>
            <a:r>
              <a:rPr lang="cs-CZ" sz="3200" dirty="0"/>
              <a:t> no </a:t>
            </a:r>
            <a:r>
              <a:rPr lang="cs-CZ" sz="3200" dirty="0" err="1"/>
              <a:t>correlation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body </a:t>
            </a:r>
            <a:r>
              <a:rPr lang="cs-CZ" sz="3200" dirty="0" err="1"/>
              <a:t>mass</a:t>
            </a:r>
            <a:r>
              <a:rPr lang="cs-CZ" sz="3200" dirty="0"/>
              <a:t> and </a:t>
            </a:r>
            <a:r>
              <a:rPr lang="cs-CZ" sz="3200" dirty="0" err="1"/>
              <a:t>length</a:t>
            </a:r>
            <a:r>
              <a:rPr lang="cs-CZ" sz="3200" dirty="0"/>
              <a:t> in </a:t>
            </a:r>
            <a:r>
              <a:rPr lang="cs-CZ" sz="3200" dirty="0" err="1"/>
              <a:t>frogs</a:t>
            </a:r>
            <a:r>
              <a:rPr lang="cs-CZ" sz="3200" dirty="0"/>
              <a:t>.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305B8E0-68B1-4CBA-840D-9F4FC0BBA6CB}"/>
              </a:ext>
            </a:extLst>
          </p:cNvPr>
          <p:cNvSpPr txBox="1"/>
          <p:nvPr/>
        </p:nvSpPr>
        <p:spPr>
          <a:xfrm>
            <a:off x="968818" y="1737360"/>
            <a:ext cx="80137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/>
              <a:t>frogs</a:t>
            </a:r>
            <a:r>
              <a:rPr lang="cs-CZ" sz="2400" dirty="0"/>
              <a:t>&lt;-</a:t>
            </a:r>
            <a:r>
              <a:rPr lang="cs-CZ" sz="2400" dirty="0" err="1"/>
              <a:t>read.delim</a:t>
            </a:r>
            <a:r>
              <a:rPr lang="cs-CZ" sz="2400" dirty="0"/>
              <a:t>("</a:t>
            </a:r>
            <a:r>
              <a:rPr lang="cs-CZ" sz="2400" dirty="0" err="1"/>
              <a:t>clipboard</a:t>
            </a:r>
            <a:r>
              <a:rPr lang="cs-CZ" sz="2400" dirty="0"/>
              <a:t>")</a:t>
            </a:r>
          </a:p>
          <a:p>
            <a:r>
              <a:rPr lang="cs-CZ" sz="2400" b="1" dirty="0" err="1"/>
              <a:t>cor.test</a:t>
            </a:r>
            <a:r>
              <a:rPr lang="cs-CZ" sz="2400" b="1" dirty="0"/>
              <a:t>(</a:t>
            </a:r>
            <a:r>
              <a:rPr lang="cs-CZ" sz="2400" b="1" dirty="0" err="1"/>
              <a:t>frogs$mass</a:t>
            </a:r>
            <a:r>
              <a:rPr lang="cs-CZ" sz="2400" b="1" dirty="0"/>
              <a:t>, </a:t>
            </a:r>
            <a:r>
              <a:rPr lang="cs-CZ" sz="2400" b="1" dirty="0" err="1"/>
              <a:t>frogs$length</a:t>
            </a:r>
            <a:r>
              <a:rPr lang="cs-CZ" sz="2400" b="1" dirty="0"/>
              <a:t>)</a:t>
            </a:r>
          </a:p>
          <a:p>
            <a:r>
              <a:rPr lang="cs-CZ" sz="2400" dirty="0" err="1"/>
              <a:t>ggplot</a:t>
            </a:r>
            <a:r>
              <a:rPr lang="cs-CZ" sz="2400" dirty="0"/>
              <a:t>(data=</a:t>
            </a:r>
            <a:r>
              <a:rPr lang="cs-CZ" sz="2400" dirty="0" err="1"/>
              <a:t>frogs</a:t>
            </a:r>
            <a:r>
              <a:rPr lang="cs-CZ" sz="2400" dirty="0"/>
              <a:t>, </a:t>
            </a:r>
            <a:r>
              <a:rPr lang="cs-CZ" sz="2400" dirty="0" err="1"/>
              <a:t>aes</a:t>
            </a:r>
            <a:r>
              <a:rPr lang="cs-CZ" sz="2400" dirty="0"/>
              <a:t>(x=</a:t>
            </a:r>
            <a:r>
              <a:rPr lang="cs-CZ" sz="2400" dirty="0" err="1"/>
              <a:t>mass</a:t>
            </a:r>
            <a:r>
              <a:rPr lang="cs-CZ" sz="2400" dirty="0"/>
              <a:t>, y=</a:t>
            </a:r>
            <a:r>
              <a:rPr lang="cs-CZ" sz="2400" dirty="0" err="1"/>
              <a:t>length</a:t>
            </a:r>
            <a:r>
              <a:rPr lang="cs-CZ" sz="2400" dirty="0"/>
              <a:t>))+</a:t>
            </a:r>
          </a:p>
          <a:p>
            <a:r>
              <a:rPr lang="cs-CZ" sz="2400" dirty="0"/>
              <a:t>  </a:t>
            </a:r>
            <a:r>
              <a:rPr lang="cs-CZ" sz="2400" dirty="0" err="1"/>
              <a:t>geom_point</a:t>
            </a:r>
            <a:r>
              <a:rPr lang="cs-CZ" sz="2400" dirty="0"/>
              <a:t>()+</a:t>
            </a:r>
            <a:r>
              <a:rPr lang="cs-CZ" sz="2400" dirty="0" err="1"/>
              <a:t>geom_smooth</a:t>
            </a:r>
            <a:r>
              <a:rPr lang="cs-CZ" sz="2400" dirty="0"/>
              <a:t>(</a:t>
            </a:r>
            <a:r>
              <a:rPr lang="cs-CZ" sz="2400" dirty="0" err="1"/>
              <a:t>method</a:t>
            </a:r>
            <a:r>
              <a:rPr lang="cs-CZ" sz="2400" dirty="0"/>
              <a:t>="</a:t>
            </a:r>
            <a:r>
              <a:rPr lang="cs-CZ" sz="2400" dirty="0" err="1"/>
              <a:t>lm</a:t>
            </a:r>
            <a:r>
              <a:rPr lang="cs-CZ" sz="2400" dirty="0"/>
              <a:t>", </a:t>
            </a:r>
            <a:r>
              <a:rPr lang="cs-CZ" sz="2400" dirty="0" err="1"/>
              <a:t>colour</a:t>
            </a:r>
            <a:r>
              <a:rPr lang="cs-CZ" sz="2400" dirty="0"/>
              <a:t>=1)+</a:t>
            </a:r>
          </a:p>
          <a:p>
            <a:r>
              <a:rPr lang="cs-CZ" sz="2400" dirty="0"/>
              <a:t>  </a:t>
            </a:r>
            <a:r>
              <a:rPr lang="cs-CZ" sz="2400" dirty="0" err="1"/>
              <a:t>labs</a:t>
            </a:r>
            <a:r>
              <a:rPr lang="cs-CZ" sz="2400" dirty="0"/>
              <a:t>(x="body </a:t>
            </a:r>
            <a:r>
              <a:rPr lang="cs-CZ" sz="2400" dirty="0" err="1"/>
              <a:t>mass</a:t>
            </a:r>
            <a:r>
              <a:rPr lang="cs-CZ" sz="2400" dirty="0"/>
              <a:t> [g]", y="body </a:t>
            </a:r>
            <a:r>
              <a:rPr lang="cs-CZ" sz="2400" dirty="0" err="1"/>
              <a:t>length</a:t>
            </a:r>
            <a:r>
              <a:rPr lang="cs-CZ" sz="2400" dirty="0"/>
              <a:t> [mm]")</a:t>
            </a:r>
          </a:p>
        </p:txBody>
      </p:sp>
      <p:pic>
        <p:nvPicPr>
          <p:cNvPr id="2050" name="Picture 2" descr="This frog's lungs act like noise cancelling headphones">
            <a:extLst>
              <a:ext uri="{FF2B5EF4-FFF2-40B4-BE49-F238E27FC236}">
                <a16:creationId xmlns:a16="http://schemas.microsoft.com/office/drawing/2014/main" id="{87E8370E-80AE-4682-8E86-FDB9E77EC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80" y="3848755"/>
            <a:ext cx="5527040" cy="272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91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358E729-970C-4C4A-B2B3-D4397B6A6EDF}"/>
              </a:ext>
            </a:extLst>
          </p:cNvPr>
          <p:cNvSpPr txBox="1"/>
          <p:nvPr/>
        </p:nvSpPr>
        <p:spPr>
          <a:xfrm>
            <a:off x="677334" y="1351508"/>
            <a:ext cx="610108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/>
              <a:t>Pearson's</a:t>
            </a:r>
            <a:r>
              <a:rPr lang="cs-CZ" sz="2400" dirty="0"/>
              <a:t> </a:t>
            </a:r>
            <a:r>
              <a:rPr lang="cs-CZ" sz="2400" dirty="0" err="1"/>
              <a:t>product</a:t>
            </a:r>
            <a:r>
              <a:rPr lang="cs-CZ" sz="2400" dirty="0"/>
              <a:t>-moment </a:t>
            </a:r>
            <a:r>
              <a:rPr lang="cs-CZ" sz="2400" dirty="0" err="1"/>
              <a:t>correlation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data:  </a:t>
            </a:r>
            <a:r>
              <a:rPr lang="cs-CZ" sz="2400" dirty="0" err="1"/>
              <a:t>frogs$mass</a:t>
            </a:r>
            <a:r>
              <a:rPr lang="cs-CZ" sz="2400" dirty="0"/>
              <a:t> and </a:t>
            </a:r>
            <a:r>
              <a:rPr lang="cs-CZ" sz="2400" dirty="0" err="1"/>
              <a:t>frogs$length</a:t>
            </a:r>
            <a:endParaRPr lang="cs-CZ" sz="2400" dirty="0"/>
          </a:p>
          <a:p>
            <a:r>
              <a:rPr lang="cs-CZ" sz="2400" dirty="0"/>
              <a:t>t = 9.5911, </a:t>
            </a:r>
            <a:r>
              <a:rPr lang="cs-CZ" sz="2400" dirty="0" err="1"/>
              <a:t>df</a:t>
            </a:r>
            <a:r>
              <a:rPr lang="cs-CZ" sz="2400" dirty="0"/>
              <a:t> = 8, </a:t>
            </a:r>
            <a:r>
              <a:rPr lang="cs-CZ" sz="2400" b="1" dirty="0"/>
              <a:t>p-</a:t>
            </a:r>
            <a:r>
              <a:rPr lang="cs-CZ" sz="2400" b="1" dirty="0" err="1"/>
              <a:t>value</a:t>
            </a:r>
            <a:r>
              <a:rPr lang="cs-CZ" sz="2400" b="1" dirty="0"/>
              <a:t> = 1.158e-05</a:t>
            </a:r>
          </a:p>
          <a:p>
            <a:r>
              <a:rPr lang="cs-CZ" sz="2400" dirty="0" err="1"/>
              <a:t>alternative</a:t>
            </a:r>
            <a:r>
              <a:rPr lang="cs-CZ" sz="2400" dirty="0"/>
              <a:t> </a:t>
            </a:r>
            <a:r>
              <a:rPr lang="cs-CZ" sz="2400" dirty="0" err="1"/>
              <a:t>hypothesis</a:t>
            </a:r>
            <a:r>
              <a:rPr lang="cs-CZ" sz="2400" dirty="0"/>
              <a:t>: </a:t>
            </a:r>
            <a:r>
              <a:rPr lang="cs-CZ" sz="2400" dirty="0" err="1"/>
              <a:t>true</a:t>
            </a:r>
            <a:r>
              <a:rPr lang="cs-CZ" sz="2400" dirty="0"/>
              <a:t> </a:t>
            </a:r>
            <a:r>
              <a:rPr lang="cs-CZ" sz="2400" dirty="0" err="1"/>
              <a:t>correlation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not </a:t>
            </a:r>
            <a:r>
              <a:rPr lang="cs-CZ" sz="2400" dirty="0" err="1"/>
              <a:t>equal</a:t>
            </a:r>
            <a:r>
              <a:rPr lang="cs-CZ" sz="2400" dirty="0"/>
              <a:t> to 0</a:t>
            </a:r>
          </a:p>
          <a:p>
            <a:r>
              <a:rPr lang="cs-CZ" sz="2400" dirty="0"/>
              <a:t>95 </a:t>
            </a:r>
            <a:r>
              <a:rPr lang="cs-CZ" sz="2400" dirty="0" err="1"/>
              <a:t>percent</a:t>
            </a:r>
            <a:r>
              <a:rPr lang="cs-CZ" sz="2400" dirty="0"/>
              <a:t> </a:t>
            </a:r>
            <a:r>
              <a:rPr lang="cs-CZ" sz="2400" dirty="0" err="1"/>
              <a:t>confidence</a:t>
            </a:r>
            <a:r>
              <a:rPr lang="cs-CZ" sz="2400" dirty="0"/>
              <a:t> interval:</a:t>
            </a:r>
          </a:p>
          <a:p>
            <a:r>
              <a:rPr lang="cs-CZ" sz="2400" dirty="0"/>
              <a:t> 0.8319788 0.9905697</a:t>
            </a:r>
          </a:p>
          <a:p>
            <a:r>
              <a:rPr lang="cs-CZ" sz="2400" dirty="0"/>
              <a:t>sample </a:t>
            </a:r>
            <a:r>
              <a:rPr lang="cs-CZ" sz="2400" dirty="0" err="1"/>
              <a:t>estimates</a:t>
            </a:r>
            <a:r>
              <a:rPr lang="cs-CZ" sz="2400" dirty="0"/>
              <a:t>:</a:t>
            </a:r>
          </a:p>
          <a:p>
            <a:r>
              <a:rPr lang="cs-CZ" sz="2400" dirty="0"/>
              <a:t>      </a:t>
            </a:r>
            <a:r>
              <a:rPr lang="cs-CZ" sz="2400" b="1" dirty="0" err="1"/>
              <a:t>cor</a:t>
            </a:r>
            <a:r>
              <a:rPr lang="cs-CZ" sz="2400" b="1" dirty="0"/>
              <a:t> </a:t>
            </a:r>
          </a:p>
          <a:p>
            <a:r>
              <a:rPr lang="cs-CZ" sz="2400" b="1" dirty="0"/>
              <a:t>0.9591619</a:t>
            </a:r>
            <a:endParaRPr lang="cs-CZ" sz="2000" b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CD29669-A723-4E8A-966D-148FFF441EA1}"/>
              </a:ext>
            </a:extLst>
          </p:cNvPr>
          <p:cNvSpPr txBox="1">
            <a:spLocks/>
          </p:cNvSpPr>
          <p:nvPr/>
        </p:nvSpPr>
        <p:spPr>
          <a:xfrm>
            <a:off x="677334" y="437197"/>
            <a:ext cx="8596668" cy="11277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err="1"/>
              <a:t>Results</a:t>
            </a:r>
            <a:r>
              <a:rPr lang="cs-CZ" dirty="0"/>
              <a:t> and </a:t>
            </a:r>
            <a:r>
              <a:rPr lang="cs-CZ" dirty="0" err="1"/>
              <a:t>conclusion</a:t>
            </a:r>
            <a:r>
              <a:rPr lang="cs-CZ" dirty="0"/>
              <a:t>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8AB944A-C83C-430B-A655-2810FB5660A8}"/>
              </a:ext>
            </a:extLst>
          </p:cNvPr>
          <p:cNvSpPr txBox="1"/>
          <p:nvPr/>
        </p:nvSpPr>
        <p:spPr>
          <a:xfrm>
            <a:off x="6766943" y="3181781"/>
            <a:ext cx="177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 err="1">
                <a:solidFill>
                  <a:schemeClr val="accent2"/>
                </a:solidFill>
              </a:rPr>
              <a:t>There</a:t>
            </a:r>
            <a:r>
              <a:rPr lang="cs-CZ" sz="2000" b="1" i="1" dirty="0">
                <a:solidFill>
                  <a:schemeClr val="accent2"/>
                </a:solidFill>
              </a:rPr>
              <a:t> </a:t>
            </a:r>
            <a:r>
              <a:rPr lang="cs-CZ" sz="2000" b="1" i="1" dirty="0" err="1">
                <a:solidFill>
                  <a:schemeClr val="accent2"/>
                </a:solidFill>
              </a:rPr>
              <a:t>is</a:t>
            </a:r>
            <a:r>
              <a:rPr lang="cs-CZ" sz="2000" b="1" i="1" dirty="0">
                <a:solidFill>
                  <a:schemeClr val="accent2"/>
                </a:solidFill>
              </a:rPr>
              <a:t> a </a:t>
            </a:r>
            <a:r>
              <a:rPr lang="cs-CZ" sz="2000" b="1" i="1" dirty="0" err="1">
                <a:solidFill>
                  <a:schemeClr val="accent2"/>
                </a:solidFill>
              </a:rPr>
              <a:t>correlation</a:t>
            </a:r>
            <a:r>
              <a:rPr lang="cs-CZ" sz="2000" b="1" i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7" name="Šipka: zahnutá dolů 6">
            <a:extLst>
              <a:ext uri="{FF2B5EF4-FFF2-40B4-BE49-F238E27FC236}">
                <a16:creationId xmlns:a16="http://schemas.microsoft.com/office/drawing/2014/main" id="{AA2C9026-8D0D-4AA7-AAEC-D2AD57F0BFE4}"/>
              </a:ext>
            </a:extLst>
          </p:cNvPr>
          <p:cNvSpPr/>
          <p:nvPr/>
        </p:nvSpPr>
        <p:spPr>
          <a:xfrm rot="1535642">
            <a:off x="6853767" y="2301197"/>
            <a:ext cx="1097280" cy="6512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zahnutá nahoru 7">
            <a:extLst>
              <a:ext uri="{FF2B5EF4-FFF2-40B4-BE49-F238E27FC236}">
                <a16:creationId xmlns:a16="http://schemas.microsoft.com/office/drawing/2014/main" id="{F66F563E-DE22-431F-AEA9-9B8F945663BE}"/>
              </a:ext>
            </a:extLst>
          </p:cNvPr>
          <p:cNvSpPr/>
          <p:nvPr/>
        </p:nvSpPr>
        <p:spPr>
          <a:xfrm rot="1065805">
            <a:off x="2034989" y="5666511"/>
            <a:ext cx="1137920" cy="5689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1D2E45A-4CB2-4FA1-B6F2-768D9D128203}"/>
              </a:ext>
            </a:extLst>
          </p:cNvPr>
          <p:cNvSpPr txBox="1"/>
          <p:nvPr/>
        </p:nvSpPr>
        <p:spPr>
          <a:xfrm>
            <a:off x="2994468" y="5071041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>
                <a:solidFill>
                  <a:schemeClr val="accent2"/>
                </a:solidFill>
              </a:rPr>
              <a:t>95% </a:t>
            </a:r>
            <a:r>
              <a:rPr lang="cs-CZ" sz="2000" b="1" i="1" dirty="0" err="1">
                <a:solidFill>
                  <a:schemeClr val="accent2"/>
                </a:solidFill>
              </a:rPr>
              <a:t>of</a:t>
            </a:r>
            <a:r>
              <a:rPr lang="cs-CZ" sz="2000" b="1" i="1" dirty="0">
                <a:solidFill>
                  <a:schemeClr val="accent2"/>
                </a:solidFill>
              </a:rPr>
              <a:t> </a:t>
            </a:r>
            <a:r>
              <a:rPr lang="cs-CZ" sz="2000" b="1" i="1" dirty="0" err="1">
                <a:solidFill>
                  <a:schemeClr val="accent2"/>
                </a:solidFill>
              </a:rPr>
              <a:t>shared</a:t>
            </a:r>
            <a:r>
              <a:rPr lang="cs-CZ" sz="2000" b="1" i="1" dirty="0">
                <a:solidFill>
                  <a:schemeClr val="accent2"/>
                </a:solidFill>
              </a:rPr>
              <a:t> variability…</a:t>
            </a:r>
          </a:p>
        </p:txBody>
      </p:sp>
    </p:spTree>
    <p:extLst>
      <p:ext uri="{BB962C8B-B14F-4D97-AF65-F5344CB8AC3E}">
        <p14:creationId xmlns:p14="http://schemas.microsoft.com/office/powerpoint/2010/main" val="6439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03E5DA0-5E56-4B20-B940-4360DA385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65" y="1087315"/>
            <a:ext cx="8700404" cy="468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4102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241</Words>
  <Application>Microsoft Office PowerPoint</Application>
  <PresentationFormat>Širokoúhlá obrazovka</PresentationFormat>
  <Paragraphs>59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Fazeta</vt:lpstr>
      <vt:lpstr>Task D – correlation Daniel Kadaš, Puja Kumari</vt:lpstr>
      <vt:lpstr>Prezentace aplikace PowerPoint</vt:lpstr>
      <vt:lpstr>H0: There is no correlation between body mass and length in frogs. 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D – correlation Daniel Kadaš, Puja Kumari</dc:title>
  <dc:creator>Daniel Kadaš</dc:creator>
  <cp:lastModifiedBy>Daniel Kadaš</cp:lastModifiedBy>
  <cp:revision>1</cp:revision>
  <dcterms:created xsi:type="dcterms:W3CDTF">2022-04-26T10:14:52Z</dcterms:created>
  <dcterms:modified xsi:type="dcterms:W3CDTF">2022-04-26T10:26:14Z</dcterms:modified>
</cp:coreProperties>
</file>