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0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40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29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537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98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46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22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9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06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72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04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17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05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34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06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84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39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9DFCE4-ABF0-4D12-816F-E9875226BC7C}" type="datetimeFigureOut">
              <a:rPr lang="cs-CZ" smtClean="0"/>
              <a:t>13.02.2022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B599EA-B1CF-4D4D-9AEA-E384256C2B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744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ugent.be/~pdebergh/ind/content.htm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te2biotech.cz/" TargetMode="External"/><Relationship Id="rId2" Type="http://schemas.openxmlformats.org/officeDocument/2006/relationships/hyperlink" Target="http://www.biotrin.cz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0032" y="1844611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b="1" dirty="0"/>
              <a:t> </a:t>
            </a:r>
            <a:r>
              <a:rPr lang="cs-CZ" sz="3600" b="1" dirty="0"/>
              <a:t>Rostlinné explantáty (kultury </a:t>
            </a:r>
            <a:r>
              <a:rPr lang="cs-CZ" sz="3600" b="1" i="1" dirty="0"/>
              <a:t>in vitro</a:t>
            </a:r>
            <a:r>
              <a:rPr lang="cs-CZ" sz="3600" b="1" dirty="0"/>
              <a:t>)</a:t>
            </a:r>
            <a:br>
              <a:rPr lang="cs-CZ" sz="3600" b="1" dirty="0"/>
            </a:br>
            <a:r>
              <a:rPr lang="cs-CZ" sz="3600" b="1" dirty="0"/>
              <a:t>Úvod</a:t>
            </a:r>
            <a:br>
              <a:rPr lang="cs-CZ" sz="3600" b="1" dirty="0"/>
            </a:br>
            <a:r>
              <a:rPr lang="cs-CZ" sz="3600" dirty="0"/>
              <a:t>Hana Cempírková</a:t>
            </a:r>
            <a:br>
              <a:rPr lang="cs-CZ" sz="3600" dirty="0"/>
            </a:br>
            <a:br>
              <a:rPr lang="cs-CZ" sz="3600" dirty="0"/>
            </a:br>
            <a:r>
              <a:rPr lang="cs-CZ" sz="1800" dirty="0">
                <a:solidFill>
                  <a:schemeClr val="bg1"/>
                </a:solidFill>
              </a:rPr>
              <a:t>Ústav experimentální biologie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Oddělení fyziologie a anatomie rostlin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Přírodovědecká fakulta, Masarykova univerzita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67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96867" y="633337"/>
            <a:ext cx="3711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0" u="none" strike="noStrike" baseline="0" dirty="0">
                <a:latin typeface="Century" panose="02040604050505020304" pitchFamily="18" charset="0"/>
              </a:rPr>
              <a:t>Suspenzní kultury</a:t>
            </a:r>
            <a:endParaRPr lang="cs-CZ" sz="3200" dirty="0">
              <a:latin typeface="Century" panose="020406040505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253703" y="1806437"/>
            <a:ext cx="290335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média tekutá 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1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(nutné</a:t>
            </a:r>
            <a:r>
              <a:rPr lang="cs-CZ" sz="1400" b="0" i="0" u="none" strike="noStrike" dirty="0">
                <a:solidFill>
                  <a:srgbClr val="000000"/>
                </a:solidFill>
                <a:latin typeface="Century" panose="02040604050505020304" pitchFamily="18" charset="0"/>
              </a:rPr>
              <a:t> zajištění provzdušňování)</a:t>
            </a:r>
            <a:endParaRPr lang="cs-CZ" sz="1400" dirty="0">
              <a:latin typeface="Century" panose="020406040505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6" y="2676494"/>
            <a:ext cx="3339688" cy="25073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137" y="244443"/>
            <a:ext cx="3274522" cy="24106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693" y="2655100"/>
            <a:ext cx="2508975" cy="33986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042" y="2801038"/>
            <a:ext cx="2083353" cy="34345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731586" y="6003140"/>
            <a:ext cx="7827644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50" b="0" i="0" u="none" strike="noStrike" baseline="0" dirty="0">
              <a:latin typeface="Century" panose="02040604050505020304" pitchFamily="18" charset="0"/>
            </a:endParaRPr>
          </a:p>
          <a:p>
            <a:r>
              <a:rPr lang="cs-CZ" b="1" i="0" u="none" strike="noStrike" baseline="0" dirty="0">
                <a:latin typeface="Century" panose="02040604050505020304" pitchFamily="18" charset="0"/>
              </a:rPr>
              <a:t>		laboratorní bioreaktor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439872" y="5183881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latin typeface="Century" panose="02040604050505020304" pitchFamily="18" charset="0"/>
              </a:rPr>
              <a:t>laboratorní třepačka </a:t>
            </a:r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9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06361" y="225712"/>
            <a:ext cx="7511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Systém Rita® dočasně zaplavované kultury </a:t>
            </a:r>
            <a:endParaRPr lang="cs-CZ" sz="2800" dirty="0">
              <a:latin typeface="Century" panose="020406040505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38699" y="1387203"/>
            <a:ext cx="3551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technická modifikace pro pěstování explantátů v tekutém médiu </a:t>
            </a:r>
            <a:endParaRPr lang="cs-CZ" dirty="0">
              <a:latin typeface="Century" panose="020406040505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62" y="2310533"/>
            <a:ext cx="2508975" cy="39368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28" y="870333"/>
            <a:ext cx="5594112" cy="448434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056830" y="5291415"/>
            <a:ext cx="1827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www.vitropic.fr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67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8000" y="1674674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 zpočátku obor rostlinné fyziologie odlišující se svou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vlastní metodologií</a:t>
            </a:r>
          </a:p>
          <a:p>
            <a:endParaRPr lang="cs-CZ" sz="200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0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 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cs typeface="Segoe UI Semibold" panose="020B0702040204020203" pitchFamily="34" charset="0"/>
              </a:rPr>
              <a:t>v současnosti jsou metodickou základnou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cs typeface="Segoe UI Semibold" panose="020B0702040204020203" pitchFamily="34" charset="0"/>
              </a:rPr>
              <a:t>rostlinných biotechnologií</a:t>
            </a:r>
          </a:p>
          <a:p>
            <a:endParaRPr lang="cs-CZ" sz="200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0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 později četné aplikace v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genetice a šlechtitelství</a:t>
            </a:r>
          </a:p>
          <a:p>
            <a:endParaRPr lang="cs-CZ" sz="200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0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 mají využití i v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molekulární biologii </a:t>
            </a:r>
            <a:r>
              <a:rPr lang="cs-CZ" sz="20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–jsou součástí metod množení rostlin, transformace, selekce …</a:t>
            </a:r>
          </a:p>
        </p:txBody>
      </p:sp>
      <p:sp>
        <p:nvSpPr>
          <p:cNvPr id="3" name="Obdélník 2"/>
          <p:cNvSpPr/>
          <p:nvPr/>
        </p:nvSpPr>
        <p:spPr>
          <a:xfrm>
            <a:off x="4266821" y="247746"/>
            <a:ext cx="4163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0" u="none" strike="noStrike" baseline="0" dirty="0">
                <a:latin typeface="Century" panose="02040604050505020304" pitchFamily="18" charset="0"/>
              </a:rPr>
              <a:t>Rostlinné explantáty</a:t>
            </a:r>
            <a:endParaRPr lang="cs-CZ" sz="3200" b="0" i="0" u="none" strike="noStrike" baseline="0" dirty="0">
              <a:latin typeface="Century" panose="020406040505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0258" y="5626443"/>
            <a:ext cx="951470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Totipotence = schopnost jedné buňky dát vznik všem typům buněk</a:t>
            </a:r>
          </a:p>
          <a:p>
            <a:r>
              <a:rPr lang="cs-CZ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Pluripotence</a:t>
            </a:r>
            <a:r>
              <a:rPr lang="cs-CZ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= schopnost dělení kmenové buňky a její schopnost diferenciace</a:t>
            </a:r>
          </a:p>
        </p:txBody>
      </p:sp>
    </p:spTree>
    <p:extLst>
      <p:ext uri="{BB962C8B-B14F-4D97-AF65-F5344CB8AC3E}">
        <p14:creationId xmlns:p14="http://schemas.microsoft.com/office/powerpoint/2010/main" val="213255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8000" y="1439470"/>
            <a:ext cx="6096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lphaUcPeriod"/>
            </a:pPr>
            <a:r>
              <a:rPr lang="cs-CZ" sz="2400" b="1" i="0" u="none" strike="noStrike" baseline="0" dirty="0">
                <a:latin typeface="Century" panose="02040604050505020304" pitchFamily="18" charset="0"/>
              </a:rPr>
              <a:t>Získání teoretických </a:t>
            </a:r>
            <a:r>
              <a:rPr lang="cs-CZ" sz="2400" b="1" i="0" u="none" strike="noStrike" baseline="0" dirty="0">
                <a:latin typeface="Century" panose="02040604050505020304" pitchFamily="18" charset="0"/>
                <a:cs typeface="Calibri" panose="020F0502020204030204" pitchFamily="34" charset="0"/>
              </a:rPr>
              <a:t>poznatků</a:t>
            </a:r>
          </a:p>
          <a:p>
            <a:endParaRPr lang="cs-CZ" sz="2400" b="1" dirty="0">
              <a:solidFill>
                <a:srgbClr val="000000"/>
              </a:solidFill>
              <a:latin typeface="Century" panose="02040604050505020304" pitchFamily="18" charset="0"/>
              <a:cs typeface="Calibri" panose="020F0502020204030204" pitchFamily="34" charset="0"/>
            </a:endParaRPr>
          </a:p>
          <a:p>
            <a:endParaRPr lang="cs-CZ" sz="32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buněčné dělení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totipotence rostlinné buňky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diferenciace rostlinné buňky a pletiva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metabolismus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regulační mechanismy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transformace a mutageneze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80329" y="534185"/>
            <a:ext cx="4253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i="0" u="none" strike="noStrike" baseline="0" dirty="0">
                <a:latin typeface="Century" panose="02040604050505020304" pitchFamily="18" charset="0"/>
              </a:rPr>
              <a:t>Využití explantátů</a:t>
            </a:r>
            <a:endParaRPr lang="cs-CZ" sz="3600" b="0" i="0" u="none" strike="noStrike" baseline="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8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49976" y="1432192"/>
            <a:ext cx="83397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>
                <a:latin typeface="Century" panose="02040604050505020304" pitchFamily="18" charset="0"/>
              </a:rPr>
              <a:t>B. Praktické aplikace</a:t>
            </a:r>
          </a:p>
          <a:p>
            <a:endParaRPr lang="cs-CZ" sz="32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4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rychlé množení ve velkých kvantech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urychlování šlechtitelských cyklů</a:t>
            </a:r>
          </a:p>
          <a:p>
            <a:pPr marL="285750" indent="-285750">
              <a:buFontTx/>
              <a:buChar char="-"/>
            </a:pPr>
            <a:r>
              <a:rPr lang="cs-CZ" sz="24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získávání vzdálených hybridů („embryo </a:t>
            </a:r>
            <a:r>
              <a:rPr lang="cs-CZ" sz="240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rescue</a:t>
            </a:r>
            <a:r>
              <a:rPr lang="cs-CZ" sz="24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“, opylení </a:t>
            </a:r>
            <a:r>
              <a:rPr lang="cs-CZ" sz="2400" i="1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in vitro</a:t>
            </a:r>
            <a:r>
              <a:rPr lang="cs-CZ" sz="24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získávání haploidů a </a:t>
            </a:r>
            <a:r>
              <a:rPr lang="cs-CZ" sz="24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dihaploidů</a:t>
            </a:r>
            <a:endParaRPr lang="cs-CZ" sz="24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ozdravování od virů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umělá semena</a:t>
            </a:r>
          </a:p>
          <a:p>
            <a:pPr marL="285750" indent="-285750">
              <a:buFontTx/>
              <a:buChar char="-"/>
            </a:pPr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genové banky, </a:t>
            </a:r>
            <a:r>
              <a:rPr lang="cs-CZ" sz="24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kryoprezervace</a:t>
            </a:r>
            <a:endParaRPr lang="cs-CZ" sz="24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80329" y="534185"/>
            <a:ext cx="4253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i="0" u="none" strike="noStrike" baseline="0" dirty="0">
                <a:latin typeface="Century" panose="02040604050505020304" pitchFamily="18" charset="0"/>
              </a:rPr>
              <a:t>Využití explantátů</a:t>
            </a:r>
            <a:endParaRPr lang="cs-CZ" sz="3600" b="0" i="0" u="none" strike="noStrike" baseline="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64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23849" y="560100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Zajímavé adresy: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40617" y="1013643"/>
            <a:ext cx="7710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  <a:hlinkClick r:id="rId2"/>
              </a:rPr>
              <a:t>http://users.ugent.be/~pdebergh/ind/content.htm</a:t>
            </a:r>
            <a:endParaRPr lang="cs-CZ" sz="2400" b="1" i="0" u="none" strike="noStrike" baseline="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9AB86F-55A1-4E45-9D72-6836DACC30F4}"/>
              </a:ext>
            </a:extLst>
          </p:cNvPr>
          <p:cNvSpPr txBox="1"/>
          <p:nvPr/>
        </p:nvSpPr>
        <p:spPr>
          <a:xfrm>
            <a:off x="1021711" y="1635289"/>
            <a:ext cx="7675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Univerzita Karlova (Praha): https://sites.google.com/a/natur.cuni.cz/lab007/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CD22283-97CD-4085-9F3F-6AF215890AB6}"/>
              </a:ext>
            </a:extLst>
          </p:cNvPr>
          <p:cNvSpPr txBox="1"/>
          <p:nvPr/>
        </p:nvSpPr>
        <p:spPr>
          <a:xfrm>
            <a:off x="776052" y="3373065"/>
            <a:ext cx="10349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Univerzita Palackého (Olomouc): http://www.rustreg.upol.cz/o-nas/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09F9FA-5CBC-46AD-880C-57A14C638102}"/>
              </a:ext>
            </a:extLst>
          </p:cNvPr>
          <p:cNvSpPr txBox="1"/>
          <p:nvPr/>
        </p:nvSpPr>
        <p:spPr>
          <a:xfrm>
            <a:off x="789465" y="2566753"/>
            <a:ext cx="10101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ČZU, Fakulta tropického zemědělství (Praha): https://www.ftz.czu.cz/en/r-9419-departments/r-10236-laboratories/r-10239-laboratory-of-plant-tissue-cultures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ADF65C0-E74B-47EE-9D2E-E20B38FBD0C1}"/>
              </a:ext>
            </a:extLst>
          </p:cNvPr>
          <p:cNvSpPr txBox="1"/>
          <p:nvPr/>
        </p:nvSpPr>
        <p:spPr>
          <a:xfrm>
            <a:off x="1623848" y="4714879"/>
            <a:ext cx="10017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https://ucb.af.mendelu.cz/veda-a-vyzkum/vyzkumna-skupina-nanobiotech-rostlin-a-mikroras/laborator-rostlin/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6C3B1DD-93B3-46AE-BA3B-7070EB999E32}"/>
              </a:ext>
            </a:extLst>
          </p:cNvPr>
          <p:cNvSpPr txBox="1"/>
          <p:nvPr/>
        </p:nvSpPr>
        <p:spPr>
          <a:xfrm flipH="1">
            <a:off x="776052" y="4068548"/>
            <a:ext cx="1108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Laboratoř tkáňových kultur rostlin na MENDELU: Agronomická fakulta (Brno), Zahradnická fakulta (Lednice), Botanická zahrada a arboretum (Brno: https://web2.mendelu.cz/arboretum/)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B53CA7A-8B43-4C0B-B26A-F78871A4B0A3}"/>
              </a:ext>
            </a:extLst>
          </p:cNvPr>
          <p:cNvSpPr txBox="1"/>
          <p:nvPr/>
        </p:nvSpPr>
        <p:spPr>
          <a:xfrm>
            <a:off x="789465" y="5651569"/>
            <a:ext cx="10017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Výzkumný ústav bramborářský Havlíčkův Brod</a:t>
            </a:r>
          </a:p>
        </p:txBody>
      </p:sp>
    </p:spTree>
    <p:extLst>
      <p:ext uri="{BB962C8B-B14F-4D97-AF65-F5344CB8AC3E}">
        <p14:creationId xmlns:p14="http://schemas.microsoft.com/office/powerpoint/2010/main" val="192453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13663" y="2499268"/>
            <a:ext cx="93682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i="0" u="none" strike="noStrike" baseline="0" dirty="0">
                <a:latin typeface="Century" panose="02040604050505020304" pitchFamily="18" charset="0"/>
              </a:rPr>
              <a:t>Historický přehled počátky kultur</a:t>
            </a:r>
            <a:endParaRPr lang="cs-CZ" sz="4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6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30265" y="422105"/>
            <a:ext cx="4148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Gottlieb</a:t>
            </a:r>
            <a:r>
              <a:rPr lang="cs-CZ" sz="3200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sz="3200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Haberlandt</a:t>
            </a:r>
            <a:endParaRPr lang="cs-CZ" sz="3200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688" y="422105"/>
            <a:ext cx="2110725" cy="280063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64" y="2851907"/>
            <a:ext cx="1852065" cy="267876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01407" y="1266857"/>
            <a:ext cx="724158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Century" panose="02040604050505020304" pitchFamily="18" charset="0"/>
              </a:rPr>
              <a:t>* 1854 </a:t>
            </a:r>
            <a:r>
              <a:rPr lang="cs-CZ" b="1" dirty="0" err="1">
                <a:solidFill>
                  <a:srgbClr val="000000"/>
                </a:solidFill>
                <a:latin typeface="Century" panose="02040604050505020304" pitchFamily="18" charset="0"/>
              </a:rPr>
              <a:t>Altenburg</a:t>
            </a:r>
            <a:r>
              <a:rPr lang="cs-CZ" b="1" dirty="0">
                <a:solidFill>
                  <a:srgbClr val="000000"/>
                </a:solidFill>
                <a:latin typeface="Century" panose="02040604050505020304" pitchFamily="18" charset="0"/>
              </a:rPr>
              <a:t> (</a:t>
            </a:r>
            <a:r>
              <a:rPr lang="cs-CZ" b="1" dirty="0" err="1">
                <a:solidFill>
                  <a:srgbClr val="000000"/>
                </a:solidFill>
                <a:latin typeface="Century" panose="02040604050505020304" pitchFamily="18" charset="0"/>
              </a:rPr>
              <a:t>Mosonmagyaróvár</a:t>
            </a:r>
            <a:r>
              <a:rPr lang="cs-CZ" b="1" dirty="0">
                <a:solidFill>
                  <a:srgbClr val="000000"/>
                </a:solidFill>
                <a:latin typeface="Century" panose="02040604050505020304" pitchFamily="18" charset="0"/>
              </a:rPr>
              <a:t>) </a:t>
            </a:r>
            <a:endParaRPr lang="cs-CZ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Century" panose="02040604050505020304" pitchFamily="18" charset="0"/>
              </a:rPr>
              <a:t>† 1945 Berlín</a:t>
            </a:r>
            <a:endParaRPr lang="cs-CZ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entury" panose="02040604050505020304" pitchFamily="18" charset="0"/>
              </a:rPr>
              <a:t></a:t>
            </a:r>
            <a:r>
              <a:rPr lang="cs-CZ" b="1" dirty="0">
                <a:solidFill>
                  <a:srgbClr val="000000"/>
                </a:solidFill>
                <a:latin typeface="Century" panose="02040604050505020304" pitchFamily="18" charset="0"/>
              </a:rPr>
              <a:t>považovaný za </a:t>
            </a:r>
            <a:r>
              <a:rPr lang="cs-CZ" sz="2400" b="1" dirty="0">
                <a:solidFill>
                  <a:srgbClr val="000000"/>
                </a:solidFill>
                <a:latin typeface="Century" panose="02040604050505020304" pitchFamily="18" charset="0"/>
              </a:rPr>
              <a:t>otce kultur rostlinných explantátů</a:t>
            </a:r>
            <a:endParaRPr lang="cs-CZ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cs-CZ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entury" panose="02040604050505020304" pitchFamily="18" charset="0"/>
              </a:rPr>
              <a:t>Kultivoval explantáty:</a:t>
            </a:r>
          </a:p>
          <a:p>
            <a:r>
              <a:rPr lang="cs-CZ" dirty="0">
                <a:solidFill>
                  <a:srgbClr val="000000"/>
                </a:solidFill>
                <a:latin typeface="Century" panose="02040604050505020304" pitchFamily="18" charset="0"/>
              </a:rPr>
              <a:t>- parenchym listů</a:t>
            </a:r>
          </a:p>
          <a:p>
            <a:r>
              <a:rPr lang="cs-CZ" dirty="0">
                <a:solidFill>
                  <a:srgbClr val="000000"/>
                </a:solidFill>
                <a:latin typeface="Century" panose="02040604050505020304" pitchFamily="18" charset="0"/>
              </a:rPr>
              <a:t>- dřeň stonku</a:t>
            </a:r>
          </a:p>
          <a:p>
            <a:r>
              <a:rPr lang="cs-CZ" dirty="0">
                <a:solidFill>
                  <a:srgbClr val="000000"/>
                </a:solidFill>
                <a:latin typeface="Century" panose="02040604050505020304" pitchFamily="18" charset="0"/>
              </a:rPr>
              <a:t>- svěrací buňky průduchů</a:t>
            </a:r>
          </a:p>
          <a:p>
            <a:r>
              <a:rPr lang="cs-CZ" dirty="0">
                <a:solidFill>
                  <a:srgbClr val="000000"/>
                </a:solidFill>
                <a:latin typeface="Century" panose="02040604050505020304" pitchFamily="18" charset="0"/>
              </a:rPr>
              <a:t>- </a:t>
            </a:r>
            <a:r>
              <a:rPr lang="cs-CZ" dirty="0" err="1">
                <a:solidFill>
                  <a:srgbClr val="000000"/>
                </a:solidFill>
                <a:latin typeface="Century" panose="02040604050505020304" pitchFamily="18" charset="0"/>
              </a:rPr>
              <a:t>trichomy</a:t>
            </a:r>
            <a:r>
              <a:rPr lang="cs-CZ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Century" panose="02040604050505020304" pitchFamily="18" charset="0"/>
              </a:rPr>
              <a:t>Tradescantia</a:t>
            </a:r>
            <a:endParaRPr lang="cs-CZ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cs-CZ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ale i sběratel prvních zklamání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050106" y="4229215"/>
            <a:ext cx="6654633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-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neznalost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výživy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(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Knoppův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roztok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,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sacharóza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,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asparagin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a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pepton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) a </a:t>
            </a:r>
            <a:r>
              <a:rPr lang="en-US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fytohormonů</a:t>
            </a:r>
            <a:endParaRPr lang="en-US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- nesterilní kultura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- vysoce diferencované buňky v kultuře</a:t>
            </a: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			krátkodobé přežívání kultur</a:t>
            </a:r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přesto </a:t>
            </a:r>
            <a:r>
              <a:rPr lang="cs-CZ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Haberlandt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věřil v budoucnost kultur </a:t>
            </a:r>
            <a:r>
              <a:rPr lang="cs-CZ" b="0" i="1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in vitro</a:t>
            </a:r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a formuloval 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1902 teorii o totipotenci rostlinné buňky</a:t>
            </a:r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(</a:t>
            </a:r>
            <a:r>
              <a:rPr lang="cs-CZ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Kulturversuche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mit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isolierten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Pflanzenzellen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)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4175393" y="5541685"/>
            <a:ext cx="616944" cy="253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3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9447" y="10455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1922 </a:t>
            </a:r>
            <a:r>
              <a:rPr lang="cs-CZ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Knudson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- výsevy orchidejí </a:t>
            </a:r>
            <a:r>
              <a:rPr lang="cs-CZ" b="0" i="1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in vitro</a:t>
            </a:r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1925 </a:t>
            </a:r>
            <a:r>
              <a:rPr lang="cs-CZ" b="0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Laibach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– izolovaná embrya lnu (</a:t>
            </a:r>
            <a:r>
              <a:rPr lang="cs-CZ" b="0" i="1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Linum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)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24564" y="2050238"/>
            <a:ext cx="5104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„Totipotence“ rostlinné buňky</a:t>
            </a:r>
            <a:endParaRPr lang="cs-CZ" sz="2800" dirty="0">
              <a:latin typeface="Century" panose="020406040505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93806" y="2996323"/>
            <a:ext cx="748412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totipotence diferencovaných rostlinných buněk předpovězena v roce 1902 </a:t>
            </a:r>
            <a:r>
              <a:rPr lang="cs-CZ" b="0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Gottliebem</a:t>
            </a:r>
            <a:r>
              <a:rPr lang="cs-CZ" b="0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Haberlandtem</a:t>
            </a:r>
            <a:r>
              <a:rPr lang="cs-CZ" b="0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(1854 –1945) 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a v roce 1958 experimentálně potvrzena </a:t>
            </a:r>
            <a:r>
              <a:rPr lang="cs-CZ" b="0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Reinertem</a:t>
            </a:r>
            <a:r>
              <a:rPr lang="cs-CZ" b="0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a </a:t>
            </a:r>
            <a:r>
              <a:rPr lang="cs-CZ" b="0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Stewardem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somatickou embryogenezí u mrkve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dnes se doporučuje termín totipotence nepoužívat nahradit jeho význam termínem </a:t>
            </a:r>
            <a:r>
              <a:rPr lang="cs-CZ" sz="2400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pluripotence</a:t>
            </a:r>
            <a:endParaRPr lang="cs-CZ" sz="2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6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80860" y="666387"/>
            <a:ext cx="4523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0" u="none" strike="noStrike" baseline="0" dirty="0">
                <a:latin typeface="Century" panose="02040604050505020304" pitchFamily="18" charset="0"/>
              </a:rPr>
              <a:t>První pravé „tkáňové kultury“</a:t>
            </a:r>
            <a:endParaRPr lang="cs-CZ" sz="2400" dirty="0">
              <a:latin typeface="Century" panose="020406040505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07" y="1351712"/>
            <a:ext cx="2907225" cy="36478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370023" y="1530423"/>
            <a:ext cx="7351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americký rostlinný fyziolog </a:t>
            </a:r>
            <a:r>
              <a:rPr lang="cs-CZ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Philip Robert </a:t>
            </a:r>
            <a:r>
              <a:rPr lang="cs-CZ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White</a:t>
            </a:r>
            <a:r>
              <a:rPr lang="cs-CZ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(1901 –1968)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46294" y="250776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0" i="0" u="none" strike="noStrike" baseline="0" dirty="0">
                <a:solidFill>
                  <a:srgbClr val="000000"/>
                </a:solidFill>
              </a:rPr>
              <a:t>1935 </a:t>
            </a:r>
            <a:r>
              <a:rPr lang="cs-CZ" b="1" i="0" u="none" strike="noStrike" baseline="0" dirty="0" err="1">
                <a:solidFill>
                  <a:srgbClr val="FFFF00"/>
                </a:solidFill>
              </a:rPr>
              <a:t>P.R.White</a:t>
            </a:r>
            <a:r>
              <a:rPr lang="cs-CZ" b="1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</a:rPr>
              <a:t>- izolované kořeny rajčat</a:t>
            </a:r>
          </a:p>
          <a:p>
            <a:endParaRPr lang="cs-CZ" b="0" i="0" u="none" strike="noStrike" baseline="0" dirty="0">
              <a:solidFill>
                <a:srgbClr val="000000"/>
              </a:solidFill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</a:rPr>
              <a:t>- cukry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</a:rPr>
              <a:t>- </a:t>
            </a:r>
            <a:r>
              <a:rPr lang="fi-FI" b="1" i="0" u="none" strike="noStrike" baseline="0" dirty="0">
                <a:solidFill>
                  <a:srgbClr val="000000"/>
                </a:solidFill>
              </a:rPr>
              <a:t>vitamíny -B1, B6, kyselina nikotinová </a:t>
            </a:r>
            <a:endParaRPr lang="fi-FI" b="0" i="0" u="none" strike="noStrike" baseline="0" dirty="0">
              <a:solidFill>
                <a:srgbClr val="000000"/>
              </a:solidFill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</a:rPr>
              <a:t>- glycin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</a:rPr>
              <a:t>- meristém kořenové špičky</a:t>
            </a:r>
          </a:p>
        </p:txBody>
      </p:sp>
      <p:sp>
        <p:nvSpPr>
          <p:cNvPr id="6" name="Obdélník 5"/>
          <p:cNvSpPr/>
          <p:nvPr/>
        </p:nvSpPr>
        <p:spPr>
          <a:xfrm>
            <a:off x="8242085" y="4844354"/>
            <a:ext cx="240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solidFill>
                  <a:srgbClr val="000000"/>
                </a:solidFill>
              </a:rPr>
              <a:t>produkce fytohormonů</a:t>
            </a:r>
            <a:endParaRPr lang="cs-CZ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 rot="1946844">
            <a:off x="7633075" y="4220474"/>
            <a:ext cx="914400" cy="410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27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71181" y="1872989"/>
            <a:ext cx="9771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Explantát</a:t>
            </a:r>
            <a:r>
              <a:rPr lang="cs-CZ" sz="28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(</a:t>
            </a:r>
            <a:r>
              <a:rPr lang="cs-CZ" sz="2800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Bauer </a:t>
            </a:r>
            <a:r>
              <a:rPr lang="cs-CZ" sz="28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1939) je každý fragment živého pletiva, celý orgán nebo soubor orgánů, který je vytržen z korelačních vztahů celku a je pěstován v umělých podmínkách. </a:t>
            </a:r>
            <a:endParaRPr lang="cs-CZ" sz="28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948695" y="623362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Definice termínů</a:t>
            </a:r>
            <a:endParaRPr lang="cs-CZ" sz="2800" b="0" i="0" u="none" strike="noStrike" baseline="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653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4208" y="501134"/>
            <a:ext cx="265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0" u="none" strike="noStrike" baseline="0" dirty="0">
                <a:latin typeface="Century" panose="02040604050505020304" pitchFamily="18" charset="0"/>
              </a:rPr>
              <a:t>Kalusové kultury</a:t>
            </a:r>
            <a:endParaRPr lang="cs-CZ" sz="2400" dirty="0">
              <a:latin typeface="Century" panose="020406040505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09031" y="20707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1939 </a:t>
            </a:r>
            <a:r>
              <a:rPr lang="cs-CZ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R. J. </a:t>
            </a:r>
            <a:r>
              <a:rPr lang="cs-CZ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Gautheret</a:t>
            </a:r>
            <a:r>
              <a:rPr lang="cs-CZ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- kalus vrby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09031" y="1305365"/>
            <a:ext cx="3782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1938 </a:t>
            </a:r>
            <a:r>
              <a:rPr lang="cs-CZ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P. </a:t>
            </a:r>
            <a:r>
              <a:rPr lang="cs-CZ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Nobécourt</a:t>
            </a:r>
            <a:r>
              <a:rPr lang="cs-CZ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- kalus tabáku </a:t>
            </a:r>
          </a:p>
        </p:txBody>
      </p:sp>
      <p:sp>
        <p:nvSpPr>
          <p:cNvPr id="5" name="Obdélník 4"/>
          <p:cNvSpPr/>
          <p:nvPr/>
        </p:nvSpPr>
        <p:spPr>
          <a:xfrm>
            <a:off x="1109031" y="1701439"/>
            <a:ext cx="607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1938 </a:t>
            </a:r>
            <a:r>
              <a:rPr lang="cs-CZ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White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– kalus tabáku (</a:t>
            </a:r>
            <a:r>
              <a:rPr lang="cs-CZ" b="0" i="1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N. </a:t>
            </a:r>
            <a:r>
              <a:rPr lang="cs-CZ" b="0" i="1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glauca</a:t>
            </a:r>
            <a:r>
              <a:rPr lang="cs-CZ" b="0" i="1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x </a:t>
            </a:r>
            <a:r>
              <a:rPr lang="cs-CZ" b="0" i="1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N. </a:t>
            </a:r>
            <a:r>
              <a:rPr lang="cs-CZ" b="0" i="1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langsdorfii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)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07133" y="2624769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0" u="none" strike="noStrike" baseline="0" dirty="0">
                <a:latin typeface="Century" panose="02040604050505020304" pitchFamily="18" charset="0"/>
              </a:rPr>
              <a:t>Meristémové kultury</a:t>
            </a:r>
            <a:endParaRPr lang="cs-CZ" sz="2400" dirty="0">
              <a:latin typeface="Century" panose="020406040505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96079" y="3236941"/>
            <a:ext cx="7487861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5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1944 - </a:t>
            </a:r>
            <a:r>
              <a:rPr lang="cs-CZ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Ernest </a:t>
            </a:r>
            <a:r>
              <a:rPr lang="cs-CZ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Ball</a:t>
            </a:r>
            <a:r>
              <a:rPr lang="cs-CZ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- regenerace rostliny z izolovaného meristému (</a:t>
            </a:r>
            <a:r>
              <a:rPr lang="cs-CZ" b="0" i="1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Lupinus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)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1949 – </a:t>
            </a:r>
            <a:r>
              <a:rPr lang="cs-CZ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Limmaset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a </a:t>
            </a:r>
            <a:r>
              <a:rPr lang="cs-CZ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Cornuet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- rozdílné koncentrace virových částic v rostlinných orgánech, meristémy téměř 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viruprosté</a:t>
            </a:r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1952 – </a:t>
            </a:r>
            <a:r>
              <a:rPr lang="cs-CZ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Morrel</a:t>
            </a:r>
            <a:r>
              <a:rPr lang="cs-CZ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a </a:t>
            </a:r>
            <a:r>
              <a:rPr lang="cs-CZ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Martin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-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ozdravování virózních jiřin (</a:t>
            </a:r>
            <a:r>
              <a:rPr lang="cs-CZ" b="0" i="1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Dahlia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)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			</a:t>
            </a:r>
            <a:r>
              <a:rPr lang="cs-CZ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meriklonové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množení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2118713" y="5618581"/>
            <a:ext cx="881573" cy="253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Different stages of in vitro callus induction and plant regeneration... |  Download Scientific Diagram">
            <a:extLst>
              <a:ext uri="{FF2B5EF4-FFF2-40B4-BE49-F238E27FC236}">
                <a16:creationId xmlns:a16="http://schemas.microsoft.com/office/drawing/2014/main" id="{566D20B0-DFCA-477C-88BC-0C536A7B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31" y="132896"/>
            <a:ext cx="3671861" cy="28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DF] In vitro plant production through apical meristem culture of Gentiana  kurroo Royle | Semantic Scholar">
            <a:extLst>
              <a:ext uri="{FF2B5EF4-FFF2-40B4-BE49-F238E27FC236}">
                <a16:creationId xmlns:a16="http://schemas.microsoft.com/office/drawing/2014/main" id="{8ADB92CC-E77B-41E8-9582-618F4F30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48" y="3236941"/>
            <a:ext cx="3223482" cy="34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29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3860" y="1568519"/>
            <a:ext cx="6822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1958 – </a:t>
            </a:r>
            <a:r>
              <a:rPr lang="cs-CZ" sz="2400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Steward a </a:t>
            </a:r>
            <a:r>
              <a:rPr lang="cs-CZ" sz="2400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Reinert</a:t>
            </a:r>
            <a:r>
              <a:rPr lang="cs-CZ" sz="2400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- tekuté médium, třepané kultury buněk a buněčných shluků</a:t>
            </a:r>
          </a:p>
          <a:p>
            <a:endParaRPr lang="cs-CZ" sz="24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cs-CZ" sz="2400" b="1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cs-CZ" sz="2400" b="1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400" b="1" dirty="0">
                <a:latin typeface="Century" panose="02040604050505020304" pitchFamily="18" charset="0"/>
              </a:rPr>
              <a:t>S</a:t>
            </a:r>
            <a:r>
              <a:rPr lang="cs-CZ" sz="2400" b="1" i="0" u="none" strike="noStrike" baseline="0" dirty="0">
                <a:latin typeface="Century" panose="02040604050505020304" pitchFamily="18" charset="0"/>
              </a:rPr>
              <a:t>omatická embryogeneze</a:t>
            </a:r>
          </a:p>
          <a:p>
            <a:endParaRPr lang="cs-CZ" sz="24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pokusné potvrzení platnosti buněčné teorie </a:t>
            </a:r>
            <a:r>
              <a:rPr lang="cs-CZ" sz="2400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Schleidena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(1838) a </a:t>
            </a:r>
            <a:r>
              <a:rPr lang="cs-CZ" sz="2400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Schwanna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(1839) i </a:t>
            </a:r>
            <a:r>
              <a:rPr lang="cs-CZ" sz="2400" b="1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Haberladtovy</a:t>
            </a:r>
            <a:r>
              <a:rPr lang="cs-CZ" sz="2400" b="1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teorie o totipotenci somatických buněk</a:t>
            </a:r>
            <a:endParaRPr lang="cs-CZ" sz="2400" dirty="0">
              <a:latin typeface="Century" panose="020406040505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25026" y="281715"/>
            <a:ext cx="3267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Suspenzní kultury</a:t>
            </a:r>
            <a:endParaRPr lang="cs-CZ" sz="2800" b="0" i="0" u="none" strike="noStrike" baseline="0" dirty="0">
              <a:latin typeface="Century" panose="020406040505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33056" y="2643916"/>
            <a:ext cx="3962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kalusy i regenerace rostlin</a:t>
            </a:r>
            <a:endParaRPr lang="cs-CZ" sz="2400" dirty="0">
              <a:latin typeface="Century" panose="02040604050505020304" pitchFamily="18" charset="0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849063" y="2830159"/>
            <a:ext cx="1156771" cy="275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entury" panose="02040604050505020304" pitchFamily="18" charset="0"/>
            </a:endParaRPr>
          </a:p>
        </p:txBody>
      </p:sp>
      <p:pic>
        <p:nvPicPr>
          <p:cNvPr id="2050" name="Picture 2" descr="Initiation, growth and cryopreservation of plant cell suspension cultures |  Nature Protocols">
            <a:extLst>
              <a:ext uri="{FF2B5EF4-FFF2-40B4-BE49-F238E27FC236}">
                <a16:creationId xmlns:a16="http://schemas.microsoft.com/office/drawing/2014/main" id="{279DC8CF-B731-4D86-9275-1D2F91E7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39" y="183871"/>
            <a:ext cx="4109624" cy="38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Does a Single Somatic Cell Become a Whole Plant?">
            <a:extLst>
              <a:ext uri="{FF2B5EF4-FFF2-40B4-BE49-F238E27FC236}">
                <a16:creationId xmlns:a16="http://schemas.microsoft.com/office/drawing/2014/main" id="{67B76D85-367E-4C81-8AC8-FF24594D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85" y="4271750"/>
            <a:ext cx="4676932" cy="215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74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83176" y="1507082"/>
            <a:ext cx="7825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1960 -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indická škola: </a:t>
            </a:r>
            <a:r>
              <a:rPr lang="fi-FI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Kanta, Maheshwari, Rangaswami</a:t>
            </a:r>
            <a:endParaRPr lang="fi-FI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různé metody aplikace pylu na explantát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1965 - polská škola: </a:t>
            </a:r>
            <a:r>
              <a:rPr lang="cs-CZ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Zenkteler</a:t>
            </a:r>
            <a:endParaRPr lang="cs-CZ" b="1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1965 - české pokusy: 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Tupý, Balatková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(ČSAV Praha), 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Sladký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(MU Brno)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67546" y="435033"/>
            <a:ext cx="4070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0" u="none" strike="noStrike" baseline="0" dirty="0">
                <a:latin typeface="Century" panose="02040604050505020304" pitchFamily="18" charset="0"/>
              </a:rPr>
              <a:t>Opylení a oplození </a:t>
            </a:r>
            <a:r>
              <a:rPr lang="it-IT" sz="2400" b="1" i="1" u="none" strike="noStrike" baseline="0" dirty="0">
                <a:latin typeface="Century" panose="02040604050505020304" pitchFamily="18" charset="0"/>
              </a:rPr>
              <a:t>in vitro</a:t>
            </a:r>
            <a:endParaRPr lang="it-IT" sz="2400" b="0" i="0" u="none" strike="noStrike" baseline="0" dirty="0">
              <a:latin typeface="Century" panose="02040604050505020304" pitchFamily="18" charset="0"/>
            </a:endParaRPr>
          </a:p>
        </p:txBody>
      </p:sp>
      <p:pic>
        <p:nvPicPr>
          <p:cNvPr id="1026" name="Picture 2" descr="A calcium influx is triggered and propagates in the zygote as a wavefront  during in vitro fertilization of flowering plants | PNAS">
            <a:extLst>
              <a:ext uri="{FF2B5EF4-FFF2-40B4-BE49-F238E27FC236}">
                <a16:creationId xmlns:a16="http://schemas.microsoft.com/office/drawing/2014/main" id="{4FA8A8BF-7138-48F8-959A-9B2DF1C6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55" y="4074264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19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63267" y="8830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1970 - </a:t>
            </a:r>
            <a:r>
              <a:rPr lang="cs-CZ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Takebe</a:t>
            </a:r>
            <a:r>
              <a:rPr lang="cs-CZ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a </a:t>
            </a:r>
            <a:r>
              <a:rPr lang="cs-CZ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Nagata</a:t>
            </a:r>
            <a:r>
              <a:rPr lang="cs-CZ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- regenerace rostlinek tabáku z izolovaných protoplastů</a:t>
            </a:r>
          </a:p>
          <a:p>
            <a:r>
              <a:rPr lang="cs-CZ" dirty="0">
                <a:solidFill>
                  <a:srgbClr val="000000"/>
                </a:solidFill>
                <a:latin typeface="Century" panose="02040604050505020304" pitchFamily="18" charset="0"/>
              </a:rPr>
              <a:t>- </a:t>
            </a:r>
            <a:r>
              <a:rPr lang="cs-CZ" dirty="0" err="1">
                <a:solidFill>
                  <a:schemeClr val="bg1"/>
                </a:solidFill>
                <a:latin typeface="Century" panose="02040604050505020304" pitchFamily="18" charset="0"/>
              </a:rPr>
              <a:t>fůze</a:t>
            </a:r>
            <a:r>
              <a:rPr lang="cs-CZ" dirty="0">
                <a:solidFill>
                  <a:schemeClr val="bg1"/>
                </a:solidFill>
                <a:latin typeface="Century" panose="02040604050505020304" pitchFamily="18" charset="0"/>
              </a:rPr>
              <a:t> protoplastů - somatická hybridizace = </a:t>
            </a:r>
            <a:r>
              <a:rPr lang="cs-CZ" dirty="0" err="1">
                <a:solidFill>
                  <a:schemeClr val="bg1"/>
                </a:solidFill>
                <a:latin typeface="Century" panose="02040604050505020304" pitchFamily="18" charset="0"/>
              </a:rPr>
              <a:t>cybridy</a:t>
            </a:r>
            <a:endParaRPr lang="cs-CZ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11376" y="139143"/>
            <a:ext cx="3760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Rostlinné protoplasty</a:t>
            </a:r>
            <a:endParaRPr lang="cs-CZ" sz="2800" b="0" i="0" u="none" strike="noStrike" baseline="0" dirty="0">
              <a:latin typeface="Century" panose="020406040505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824" y="369975"/>
            <a:ext cx="4261276" cy="25415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33540" y="2697677"/>
            <a:ext cx="66892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1974 - důkaz integrace Ti </a:t>
            </a:r>
            <a:r>
              <a:rPr lang="cs-CZ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plasmidu</a:t>
            </a:r>
            <a:r>
              <a:rPr lang="cs-CZ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do rostlinného genomu</a:t>
            </a:r>
          </a:p>
          <a:p>
            <a:r>
              <a:rPr lang="cs-CZ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1984 - přímý přenos DNA do rostlinného protoplastu (mikro-injekce)</a:t>
            </a:r>
          </a:p>
          <a:p>
            <a:r>
              <a:rPr lang="cs-CZ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1986 - přímý přenos DNA do rostlinných buněk</a:t>
            </a:r>
          </a:p>
          <a:p>
            <a:endParaRPr lang="cs-CZ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cs-CZ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cs-CZ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cs-CZ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cs-CZ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Geneticky modifikované organismy = GMO</a:t>
            </a:r>
            <a:endParaRPr lang="cs-CZ" b="1" dirty="0">
              <a:latin typeface="Century" panose="020406040505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13203" y="1996285"/>
            <a:ext cx="391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Transformace rostlinného genomu</a:t>
            </a:r>
          </a:p>
        </p:txBody>
      </p:sp>
      <p:sp>
        <p:nvSpPr>
          <p:cNvPr id="7" name="Šipka doprava 6"/>
          <p:cNvSpPr/>
          <p:nvPr/>
        </p:nvSpPr>
        <p:spPr>
          <a:xfrm rot="5400000">
            <a:off x="3462458" y="4351007"/>
            <a:ext cx="749147" cy="407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entury" panose="020406040505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53203" y="1928862"/>
            <a:ext cx="2702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Marc</a:t>
            </a:r>
            <a:r>
              <a:rPr lang="cs-CZ" b="0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van </a:t>
            </a:r>
            <a:r>
              <a:rPr lang="cs-CZ" b="0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Montagu</a:t>
            </a:r>
            <a:endParaRPr lang="cs-CZ" b="0" i="0" u="none" strike="noStrike" baseline="0" dirty="0">
              <a:solidFill>
                <a:srgbClr val="FFFF00"/>
              </a:solidFill>
              <a:latin typeface="Century" panose="02040604050505020304" pitchFamily="18" charset="0"/>
            </a:endParaRPr>
          </a:p>
          <a:p>
            <a:r>
              <a:rPr lang="cs-CZ" b="0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s </a:t>
            </a:r>
            <a:r>
              <a:rPr lang="cs-CZ" b="0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Jeffem</a:t>
            </a:r>
            <a:r>
              <a:rPr lang="cs-CZ" b="0" i="0" u="none" strike="noStrike" baseline="0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cs-CZ" b="0" i="0" u="none" strike="noStrike" baseline="0" dirty="0" err="1">
                <a:solidFill>
                  <a:srgbClr val="FFFF00"/>
                </a:solidFill>
                <a:latin typeface="Century" panose="02040604050505020304" pitchFamily="18" charset="0"/>
              </a:rPr>
              <a:t>Schellem</a:t>
            </a:r>
            <a:endParaRPr lang="cs-CZ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84541" y="6017283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Ti …. Tumor indukující (</a:t>
            </a:r>
            <a:r>
              <a:rPr lang="cs-CZ" sz="1200" i="1" dirty="0" err="1"/>
              <a:t>Agrobacillus</a:t>
            </a:r>
            <a:r>
              <a:rPr lang="cs-CZ" sz="1200" i="1" dirty="0"/>
              <a:t> </a:t>
            </a:r>
            <a:r>
              <a:rPr lang="cs-CZ" sz="1200" i="1" dirty="0" err="1"/>
              <a:t>tumefaciens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3010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74209" y="1543537"/>
            <a:ext cx="770029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„</a:t>
            </a:r>
            <a:r>
              <a:rPr lang="cs-CZ" sz="2400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Biotrend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“ BIOTRIN</a:t>
            </a:r>
          </a:p>
          <a:p>
            <a:endParaRPr lang="cs-CZ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je česká nezisková organizace </a:t>
            </a:r>
          </a:p>
          <a:p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vytvořená vědeckými pracovníky pro šíření </a:t>
            </a: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informací o moderních biotechnologiích</a:t>
            </a:r>
            <a:endParaRPr lang="cs-CZ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b="1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  <a:hlinkClick r:id="rId2"/>
              </a:rPr>
              <a:t>http://www.biotrin.cz/</a:t>
            </a:r>
            <a:endParaRPr lang="cs-CZ" b="1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informace nejen o českých biotechnologiích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  <a:hlinkClick r:id="rId3"/>
              </a:rPr>
              <a:t>http://www.gate2biotech.cz/</a:t>
            </a:r>
            <a:endParaRPr lang="cs-CZ" b="1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cs-CZ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Užitečné stránky (angl.):</a:t>
            </a:r>
          </a:p>
          <a:p>
            <a:r>
              <a:rPr lang="cs-CZ" sz="2400" dirty="0"/>
              <a:t>https://www.plantcelltechnology.com/blog/</a:t>
            </a:r>
          </a:p>
        </p:txBody>
      </p:sp>
    </p:spTree>
    <p:extLst>
      <p:ext uri="{BB962C8B-B14F-4D97-AF65-F5344CB8AC3E}">
        <p14:creationId xmlns:p14="http://schemas.microsoft.com/office/powerpoint/2010/main" val="1338767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70042" y="1451194"/>
            <a:ext cx="913298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Doporučená literatura –skripta</a:t>
            </a:r>
          </a:p>
          <a:p>
            <a:endParaRPr lang="cs-CZ" sz="2400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KOVÁČ, J.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(1992): </a:t>
            </a:r>
            <a:r>
              <a:rPr lang="cs-CZ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Explantátové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kultury rostlin. -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Ústí n. Labem (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Skriptum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UJEP).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VOTRUBA, M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cs-CZ" b="1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et al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(1987): </a:t>
            </a:r>
            <a:r>
              <a:rPr lang="cs-CZ" b="1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Explantátové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techniky (pro biotechnology a šlechtitele).-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Praha (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Skriptum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VŠZ Praha).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ŠEBÁNEK, J. </a:t>
            </a:r>
            <a:r>
              <a:rPr lang="cs-CZ" b="1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et 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SLADKÝ, Z.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(1988): 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Biotechnologie rostlinných explantátů.-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Brno (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Skriptum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VŠZ). (nyní MZLU)</a:t>
            </a:r>
          </a:p>
        </p:txBody>
      </p:sp>
    </p:spTree>
    <p:extLst>
      <p:ext uri="{BB962C8B-B14F-4D97-AF65-F5344CB8AC3E}">
        <p14:creationId xmlns:p14="http://schemas.microsoft.com/office/powerpoint/2010/main" val="308624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331902" y="1413424"/>
            <a:ext cx="88281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1" u="none" strike="noStrike" baseline="0" dirty="0">
                <a:latin typeface="Century" panose="02040604050505020304" pitchFamily="18" charset="0"/>
              </a:rPr>
              <a:t>ex </a:t>
            </a:r>
            <a:r>
              <a:rPr lang="cs-CZ" sz="2400" b="1" i="1" u="none" strike="noStrike" baseline="0" dirty="0" err="1">
                <a:latin typeface="Century" panose="02040604050505020304" pitchFamily="18" charset="0"/>
              </a:rPr>
              <a:t>plantare</a:t>
            </a:r>
            <a:r>
              <a:rPr lang="cs-CZ" sz="2400" b="1" i="1" u="none" strike="noStrike" baseline="0" dirty="0">
                <a:latin typeface="Century" panose="02040604050505020304" pitchFamily="18" charset="0"/>
              </a:rPr>
              <a:t>  </a:t>
            </a:r>
            <a:r>
              <a:rPr lang="cs-CZ" sz="24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= pěstovat mimo</a:t>
            </a:r>
          </a:p>
          <a:p>
            <a:endParaRPr lang="cs-CZ" sz="24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es-ES" sz="2400" b="1" i="1" u="none" strike="noStrike" baseline="0" dirty="0">
                <a:latin typeface="Century" panose="02040604050505020304" pitchFamily="18" charset="0"/>
              </a:rPr>
              <a:t>in vitro</a:t>
            </a:r>
            <a:r>
              <a:rPr lang="cs-CZ" sz="2400" b="1" i="1" u="none" strike="noStrike" baseline="0" dirty="0">
                <a:latin typeface="Century" panose="02040604050505020304" pitchFamily="18" charset="0"/>
              </a:rPr>
              <a:t> </a:t>
            </a:r>
            <a:r>
              <a:rPr lang="es-ES" sz="24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= ve skle, v umělých podmínkách</a:t>
            </a:r>
            <a:endParaRPr lang="cs-CZ" sz="240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es-ES" sz="24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400" b="1" i="0" u="none" strike="noStrike" baseline="0" dirty="0">
                <a:latin typeface="Century" panose="02040604050505020304" pitchFamily="18" charset="0"/>
              </a:rPr>
              <a:t>aseptická kultura </a:t>
            </a:r>
            <a:r>
              <a:rPr lang="cs-CZ" sz="24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= bez infekce (bakterie, kvasinky, plísně)</a:t>
            </a:r>
          </a:p>
          <a:p>
            <a:endParaRPr lang="cs-CZ" sz="24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400" b="1" i="0" u="none" strike="noStrike" baseline="0" dirty="0">
                <a:latin typeface="Century" panose="02040604050505020304" pitchFamily="18" charset="0"/>
              </a:rPr>
              <a:t>axenická kultura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cs-CZ" sz="24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= kultura jednoho organismu</a:t>
            </a:r>
          </a:p>
          <a:p>
            <a:endParaRPr lang="cs-CZ" sz="24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400" b="1" i="0" u="none" strike="noStrike" baseline="0" dirty="0">
                <a:latin typeface="Century" panose="02040604050505020304" pitchFamily="18" charset="0"/>
              </a:rPr>
              <a:t>tkáňová kultura </a:t>
            </a:r>
            <a:r>
              <a:rPr lang="cs-CZ" sz="240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= historický pojem, přeneseno z oblasti 				fyziologie živočichů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948695" y="623362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Definice termínů</a:t>
            </a:r>
            <a:endParaRPr lang="cs-CZ" sz="2800" b="0" i="0" u="none" strike="noStrike" baseline="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31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36916" y="599988"/>
            <a:ext cx="4285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Příklad septické kultury</a:t>
            </a:r>
            <a:endParaRPr lang="cs-CZ" sz="2800" dirty="0">
              <a:latin typeface="Century" panose="020406040505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57" y="1301008"/>
            <a:ext cx="4261276" cy="306973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53656" y="4548542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houbová infekce v kultuře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399633" y="3442042"/>
            <a:ext cx="2295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z katalogu firmy </a:t>
            </a:r>
            <a:r>
              <a:rPr lang="cs-CZ" sz="1400" b="0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Duchefa</a:t>
            </a:r>
            <a:endParaRPr lang="cs-CZ" sz="1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5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31" y="153253"/>
            <a:ext cx="3743550" cy="27209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4" y="3103876"/>
            <a:ext cx="3703725" cy="336873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720" y="841443"/>
            <a:ext cx="4978126" cy="39468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24027" y="153253"/>
            <a:ext cx="5035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Příklady infikovaných kultur</a:t>
            </a:r>
            <a:endParaRPr lang="cs-CZ" sz="2800" dirty="0">
              <a:latin typeface="Century" panose="020406040505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96000" y="53274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kultura infikovaná kvasinkami a bakteriemi</a:t>
            </a:r>
          </a:p>
          <a:p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kultury infikované houbami 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1372606" y="4817422"/>
            <a:ext cx="2700000" cy="143338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172941" y="5789141"/>
            <a:ext cx="1094627" cy="54369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718485" y="522585"/>
            <a:ext cx="1904403" cy="1433384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638271" y="1346886"/>
            <a:ext cx="1294576" cy="20424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172941" y="5267480"/>
            <a:ext cx="1294576" cy="5397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9063864" y="2884937"/>
            <a:ext cx="403653" cy="43787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9705860" y="5245443"/>
            <a:ext cx="1234768" cy="51991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68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29634" y="275206"/>
            <a:ext cx="6096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1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Úrovně organizace explantátu</a:t>
            </a:r>
            <a:endParaRPr lang="cs-CZ" sz="2800" dirty="0">
              <a:latin typeface="Century" panose="020406040505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97" y="1210962"/>
            <a:ext cx="9038968" cy="438253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521297" y="4022083"/>
            <a:ext cx="10379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Dospělá rostlina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427436" y="4022082"/>
            <a:ext cx="10379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Dospělá rostlina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42797" y="1155001"/>
            <a:ext cx="1104545" cy="5399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rIns="0" bIns="0" rtlCol="0">
            <a:spAutoFit/>
          </a:bodyPr>
          <a:lstStyle/>
          <a:p>
            <a:r>
              <a:rPr lang="cs-CZ" sz="1400" dirty="0"/>
              <a:t>Embryo, klíční rostlina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60506" y="2508301"/>
            <a:ext cx="669128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rIns="0" bIns="0" rtlCol="0">
            <a:spAutoFit/>
          </a:bodyPr>
          <a:lstStyle/>
          <a:p>
            <a:r>
              <a:rPr lang="cs-CZ" sz="1400" dirty="0"/>
              <a:t>Orgán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60506" y="3666806"/>
            <a:ext cx="566478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rIns="0" bIns="0" rtlCol="0">
            <a:spAutoFit/>
          </a:bodyPr>
          <a:lstStyle/>
          <a:p>
            <a:r>
              <a:rPr lang="cs-CZ" sz="1400" dirty="0"/>
              <a:t>Pletivo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60506" y="4795899"/>
            <a:ext cx="566478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rIns="0" bIns="0" rtlCol="0">
            <a:spAutoFit/>
          </a:bodyPr>
          <a:lstStyle/>
          <a:p>
            <a:r>
              <a:rPr lang="cs-CZ" sz="1400" dirty="0"/>
              <a:t>Buňka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56" y="137443"/>
            <a:ext cx="1833281" cy="175509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093" y="323567"/>
            <a:ext cx="1667625" cy="209863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436" y="5151175"/>
            <a:ext cx="2471700" cy="14705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12" y="5151175"/>
            <a:ext cx="2467917" cy="162647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417705" y="5802163"/>
            <a:ext cx="4770705" cy="7553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108000" rIns="0" bIns="0" rtlCol="0">
            <a:spAutoFit/>
          </a:bodyPr>
          <a:lstStyle/>
          <a:p>
            <a:r>
              <a:rPr lang="cs-CZ" sz="1400" dirty="0"/>
              <a:t>Buňka: mikrospory, pylová zrna, buněčné suspenze</a:t>
            </a:r>
          </a:p>
          <a:p>
            <a:endParaRPr lang="cs-CZ" sz="1400" dirty="0"/>
          </a:p>
          <a:p>
            <a:r>
              <a:rPr lang="cs-CZ" sz="1400" dirty="0"/>
              <a:t>Izolovaný protoplast</a:t>
            </a:r>
          </a:p>
        </p:txBody>
      </p:sp>
    </p:spTree>
    <p:extLst>
      <p:ext uri="{BB962C8B-B14F-4D97-AF65-F5344CB8AC3E}">
        <p14:creationId xmlns:p14="http://schemas.microsoft.com/office/powerpoint/2010/main" val="204153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09815" y="-25873"/>
            <a:ext cx="6096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1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Příklady různých typů kultur</a:t>
            </a:r>
            <a:endParaRPr lang="cs-CZ" sz="2800" dirty="0">
              <a:latin typeface="Century" panose="020406040505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72" y="881427"/>
            <a:ext cx="2027666" cy="295241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15" y="897139"/>
            <a:ext cx="2964141" cy="28909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766" y="817981"/>
            <a:ext cx="4428185" cy="295521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62272" y="3434176"/>
            <a:ext cx="8865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endParaRPr lang="cs-CZ" sz="1100" b="0" i="0" u="none" strike="noStrike" baseline="0" dirty="0">
              <a:latin typeface="Century" panose="02040604050505020304" pitchFamily="18" charset="0"/>
            </a:endParaRPr>
          </a:p>
          <a:p>
            <a:r>
              <a:rPr lang="cs-CZ" b="1" i="0" u="none" strike="noStrike" baseline="0" dirty="0">
                <a:latin typeface="Century" panose="02040604050505020304" pitchFamily="18" charset="0"/>
              </a:rPr>
              <a:t>kalusová kultura   	kultura prýtů		prašníková kultura tabáku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13552" y="6318299"/>
            <a:ext cx="9438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0" u="none" strike="noStrike" baseline="0" dirty="0">
                <a:latin typeface="Century" panose="02040604050505020304" pitchFamily="18" charset="0"/>
              </a:rPr>
              <a:t>suspenze buněk vojtěšky               		    rostlinné protoplasty mezofylu tabáku</a:t>
            </a:r>
            <a:endParaRPr lang="cs-CZ" b="0" i="0" u="none" strike="noStrike" baseline="0" dirty="0">
              <a:latin typeface="Century" panose="020406040505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72" y="4281487"/>
            <a:ext cx="3227429" cy="20368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8299" y="4293419"/>
            <a:ext cx="3444112" cy="20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0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2255" y="2241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Kultivační nádoby</a:t>
            </a:r>
            <a:endParaRPr lang="cs-CZ" sz="2800" b="0" i="0" u="none" strike="noStrike" baseline="0" dirty="0">
              <a:latin typeface="Century" panose="02040604050505020304" pitchFamily="18" charset="0"/>
            </a:endParaRPr>
          </a:p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pro kultury </a:t>
            </a:r>
            <a:r>
              <a:rPr lang="cs-CZ" sz="2800" b="1" i="1" u="none" strike="noStrike" baseline="0" dirty="0">
                <a:latin typeface="Century" panose="02040604050505020304" pitchFamily="18" charset="0"/>
              </a:rPr>
              <a:t>in vitro</a:t>
            </a:r>
            <a:endParaRPr lang="cs-CZ" sz="2800" b="0" i="0" u="none" strike="noStrike" baseline="0" dirty="0">
              <a:latin typeface="Century" panose="02040604050505020304" pitchFamily="18" charset="0"/>
            </a:endParaRPr>
          </a:p>
          <a:p>
            <a:r>
              <a:rPr lang="cs-CZ" sz="2800" b="1" i="0" u="none" strike="noStrike" baseline="0" dirty="0">
                <a:latin typeface="Century" panose="02040604050505020304" pitchFamily="18" charset="0"/>
              </a:rPr>
              <a:t>(sklo i plasty)</a:t>
            </a:r>
            <a:endParaRPr lang="cs-CZ" sz="2800" dirty="0">
              <a:latin typeface="Century" panose="020406040505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73996" y="1900276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média ztužená</a:t>
            </a: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03933" y="60032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zkumavky, </a:t>
            </a:r>
            <a:r>
              <a:rPr lang="cs-CZ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Petriho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misky, </a:t>
            </a:r>
            <a:r>
              <a:rPr lang="cs-CZ" b="1" i="0" u="none" strike="noStrike" baseline="0" dirty="0" err="1">
                <a:solidFill>
                  <a:srgbClr val="000000"/>
                </a:solidFill>
                <a:latin typeface="Century" panose="02040604050505020304" pitchFamily="18" charset="0"/>
              </a:rPr>
              <a:t>Erlenmayerovy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 baňky, </a:t>
            </a:r>
            <a:endParaRPr lang="cs-CZ" b="0" i="0" u="none" strike="noStrike" baseline="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r>
              <a:rPr lang="cs-CZ" b="1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</a:rPr>
              <a:t>zavařovací lahve, Magenta boxy</a:t>
            </a:r>
            <a:endParaRPr lang="cs-CZ" dirty="0">
              <a:latin typeface="Century" panose="020406040505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55" y="2427509"/>
            <a:ext cx="4280072" cy="31474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249" y="605929"/>
            <a:ext cx="4674911" cy="5456124"/>
          </a:xfrm>
          <a:prstGeom prst="rect">
            <a:avLst/>
          </a:prstGeom>
        </p:spPr>
      </p:pic>
      <p:pic>
        <p:nvPicPr>
          <p:cNvPr id="7" name="Picture 4" descr="Výsledek obrázku pro petri dish pla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373" y="3593805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3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5499" y="754522"/>
            <a:ext cx="6958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0" u="none" strike="noStrike" baseline="0" dirty="0">
                <a:latin typeface="Century" panose="02040604050505020304" pitchFamily="18" charset="0"/>
              </a:rPr>
              <a:t>Kultivační nádoby pro kultury </a:t>
            </a:r>
            <a:r>
              <a:rPr lang="cs-CZ" sz="2400" b="1" i="1" u="none" strike="noStrike" baseline="0" dirty="0">
                <a:latin typeface="Century" panose="02040604050505020304" pitchFamily="18" charset="0"/>
              </a:rPr>
              <a:t>in vitro </a:t>
            </a:r>
            <a:r>
              <a:rPr lang="cs-CZ" sz="2400" b="1" i="0" u="none" strike="noStrike" baseline="0" dirty="0">
                <a:latin typeface="Century" panose="02040604050505020304" pitchFamily="18" charset="0"/>
              </a:rPr>
              <a:t>(plasty)</a:t>
            </a:r>
            <a:endParaRPr lang="cs-CZ" sz="2400" dirty="0">
              <a:latin typeface="Century" panose="020406040505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49" y="1391516"/>
            <a:ext cx="6372001" cy="23122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73" y="3348896"/>
            <a:ext cx="2708100" cy="3289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524" y="4009722"/>
            <a:ext cx="3902850" cy="23222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329" y="3971445"/>
            <a:ext cx="3329501" cy="26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27090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13052</TotalTime>
  <Words>1081</Words>
  <Application>Microsoft Office PowerPoint</Application>
  <PresentationFormat>Širokoúhlá obrazovka</PresentationFormat>
  <Paragraphs>197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</vt:lpstr>
      <vt:lpstr>Century Gothic</vt:lpstr>
      <vt:lpstr>Comic Sans MS</vt:lpstr>
      <vt:lpstr>Wingdings 3</vt:lpstr>
      <vt:lpstr>Řez</vt:lpstr>
      <vt:lpstr>  Rostlinné explantáty (kultury in vitro) Úvod Hana Cempírková  Ústav experimentální biologie Oddělení fyziologie a anatomie rostlin  Přírodovědecká fakulta, Masarykova univerzita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Rostlinné explantáty (kultury in vitro) 1. Hana Cempírková  Ústav experimentální biologie Oddělení fyziologie a anatomie rostlin  Přírodovědecká fakulta, Masarykova univerzita</dc:title>
  <dc:creator>Admin</dc:creator>
  <cp:lastModifiedBy>Hana Cempírková</cp:lastModifiedBy>
  <cp:revision>35</cp:revision>
  <dcterms:created xsi:type="dcterms:W3CDTF">2017-02-08T09:59:53Z</dcterms:created>
  <dcterms:modified xsi:type="dcterms:W3CDTF">2022-02-13T13:58:29Z</dcterms:modified>
</cp:coreProperties>
</file>