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70" r:id="rId12"/>
    <p:sldId id="266" r:id="rId13"/>
    <p:sldId id="267" r:id="rId14"/>
    <p:sldId id="268" r:id="rId15"/>
    <p:sldId id="269" r:id="rId16"/>
    <p:sldId id="275" r:id="rId17"/>
    <p:sldId id="271" r:id="rId18"/>
    <p:sldId id="272" r:id="rId19"/>
    <p:sldId id="273" r:id="rId20"/>
    <p:sldId id="274" r:id="rId21"/>
    <p:sldId id="277" r:id="rId22"/>
    <p:sldId id="276" r:id="rId23"/>
    <p:sldId id="291" r:id="rId24"/>
    <p:sldId id="278" r:id="rId25"/>
    <p:sldId id="280" r:id="rId26"/>
    <p:sldId id="279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2" r:id="rId37"/>
    <p:sldId id="290" r:id="rId38"/>
    <p:sldId id="293" r:id="rId39"/>
    <p:sldId id="294" r:id="rId40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4FF9E"/>
    <a:srgbClr val="95FFC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7179" autoAdjust="0"/>
  </p:normalViewPr>
  <p:slideViewPr>
    <p:cSldViewPr snapToGrid="0">
      <p:cViewPr varScale="1">
        <p:scale>
          <a:sx n="58" d="100"/>
          <a:sy n="58" d="100"/>
        </p:scale>
        <p:origin x="98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9E5F77-D16E-4550-A784-2DF9EA8C8FCB}" type="datetimeFigureOut">
              <a:rPr lang="cs-CZ" smtClean="0"/>
              <a:t>22.04.2021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DCC7F8-C521-4CB7-A778-E741D7AC6A0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895759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Najít zdroj nebo jiný obrázek</a:t>
            </a:r>
            <a:r>
              <a:rPr lang="cs-CZ" baseline="0" dirty="0"/>
              <a:t> na vysvětlení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DCC7F8-C521-4CB7-A778-E741D7AC6A0B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863209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Najít originální článek kvůli popiskům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DCC7F8-C521-4CB7-A778-E741D7AC6A0B}" type="slidenum">
              <a:rPr lang="cs-CZ" smtClean="0"/>
              <a:t>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875924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Zkontrolovat fungování stránky, najít odkazy na články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DCC7F8-C521-4CB7-A778-E741D7AC6A0B}" type="slidenum">
              <a:rPr lang="cs-CZ" smtClean="0"/>
              <a:t>29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519520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Najít, co znamená ten znak napravo dole (konference?), najít článek?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DCC7F8-C521-4CB7-A778-E741D7AC6A0B}" type="slidenum">
              <a:rPr lang="cs-CZ" smtClean="0"/>
              <a:t>34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45795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Doplnit obrázek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DCC7F8-C521-4CB7-A778-E741D7AC6A0B}" type="slidenum">
              <a:rPr lang="cs-CZ" smtClean="0"/>
              <a:t>36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803272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Dolhledat</a:t>
            </a:r>
            <a:r>
              <a:rPr lang="cs-CZ" dirty="0"/>
              <a:t> článek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DCC7F8-C521-4CB7-A778-E741D7AC6A0B}" type="slidenum">
              <a:rPr lang="cs-CZ" smtClean="0"/>
              <a:t>37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931600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Dodat obrázek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DCC7F8-C521-4CB7-A778-E741D7AC6A0B}" type="slidenum">
              <a:rPr lang="cs-CZ" smtClean="0"/>
              <a:t>38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493517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7035D-5167-4B0C-8D9F-CFCE4F0CF095}" type="datetimeFigureOut">
              <a:rPr lang="cs-CZ" smtClean="0"/>
              <a:t>22.04.2021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00BFD-7F89-47BD-9A8A-5A1BE3DD252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233939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7035D-5167-4B0C-8D9F-CFCE4F0CF095}" type="datetimeFigureOut">
              <a:rPr lang="cs-CZ" smtClean="0"/>
              <a:t>22.04.2021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00BFD-7F89-47BD-9A8A-5A1BE3DD252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38655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7035D-5167-4B0C-8D9F-CFCE4F0CF095}" type="datetimeFigureOut">
              <a:rPr lang="cs-CZ" smtClean="0"/>
              <a:t>22.04.2021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00BFD-7F89-47BD-9A8A-5A1BE3DD252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204549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7035D-5167-4B0C-8D9F-CFCE4F0CF095}" type="datetimeFigureOut">
              <a:rPr lang="cs-CZ" smtClean="0"/>
              <a:t>22.04.2021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00BFD-7F89-47BD-9A8A-5A1BE3DD252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842868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7035D-5167-4B0C-8D9F-CFCE4F0CF095}" type="datetimeFigureOut">
              <a:rPr lang="cs-CZ" smtClean="0"/>
              <a:t>22.04.2021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00BFD-7F89-47BD-9A8A-5A1BE3DD252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726915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7035D-5167-4B0C-8D9F-CFCE4F0CF095}" type="datetimeFigureOut">
              <a:rPr lang="cs-CZ" smtClean="0"/>
              <a:t>22.04.2021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00BFD-7F89-47BD-9A8A-5A1BE3DD252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877688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7035D-5167-4B0C-8D9F-CFCE4F0CF095}" type="datetimeFigureOut">
              <a:rPr lang="cs-CZ" smtClean="0"/>
              <a:t>22.04.2021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00BFD-7F89-47BD-9A8A-5A1BE3DD252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73823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7035D-5167-4B0C-8D9F-CFCE4F0CF095}" type="datetimeFigureOut">
              <a:rPr lang="cs-CZ" smtClean="0"/>
              <a:t>22.04.2021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00BFD-7F89-47BD-9A8A-5A1BE3DD252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033958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7035D-5167-4B0C-8D9F-CFCE4F0CF095}" type="datetimeFigureOut">
              <a:rPr lang="cs-CZ" smtClean="0"/>
              <a:t>22.04.2021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00BFD-7F89-47BD-9A8A-5A1BE3DD252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69071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7035D-5167-4B0C-8D9F-CFCE4F0CF095}" type="datetimeFigureOut">
              <a:rPr lang="cs-CZ" smtClean="0"/>
              <a:t>22.04.2021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00BFD-7F89-47BD-9A8A-5A1BE3DD252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055121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7035D-5167-4B0C-8D9F-CFCE4F0CF095}" type="datetimeFigureOut">
              <a:rPr lang="cs-CZ" smtClean="0"/>
              <a:t>22.04.2021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00BFD-7F89-47BD-9A8A-5A1BE3DD252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726985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D7035D-5167-4B0C-8D9F-CFCE4F0CF095}" type="datetimeFigureOut">
              <a:rPr lang="cs-CZ" smtClean="0"/>
              <a:t>22.04.2021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400BFD-7F89-47BD-9A8A-5A1BE3DD252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71941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cbi.nlm.nih.gov/pubmed/21207258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ncbi.nlm.nih.gov/pubmed/?term=Okamoto%20T%5bAuthor%5d&amp;cauthor=true&amp;cauthor_uid=21207258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hyperlink" Target="https://bio-protocol.org/e2074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Opylování </a:t>
            </a:r>
            <a:r>
              <a:rPr lang="cs-CZ" i="1" dirty="0"/>
              <a:t>in vitro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Rostlinné explantáty</a:t>
            </a:r>
          </a:p>
          <a:p>
            <a:r>
              <a:rPr lang="cs-CZ" dirty="0"/>
              <a:t>Mgr. Hana </a:t>
            </a:r>
            <a:r>
              <a:rPr lang="cs-CZ" dirty="0" err="1"/>
              <a:t>Cempírková</a:t>
            </a:r>
            <a:r>
              <a:rPr lang="cs-CZ" dirty="0"/>
              <a:t>, PhD.</a:t>
            </a:r>
          </a:p>
        </p:txBody>
      </p:sp>
    </p:spTree>
    <p:extLst>
      <p:ext uri="{BB962C8B-B14F-4D97-AF65-F5344CB8AC3E}">
        <p14:creationId xmlns:p14="http://schemas.microsoft.com/office/powerpoint/2010/main" val="26437804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2025" t="21507" r="24783" b="10617"/>
          <a:stretch/>
        </p:blipFill>
        <p:spPr>
          <a:xfrm>
            <a:off x="1444753" y="304353"/>
            <a:ext cx="9130464" cy="6553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2793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3207" t="21507" r="24783" b="12298"/>
          <a:stretch/>
        </p:blipFill>
        <p:spPr>
          <a:xfrm>
            <a:off x="1627632" y="365125"/>
            <a:ext cx="8367354" cy="5990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2872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2970" t="22768" r="24901" b="7885"/>
          <a:stretch/>
        </p:blipFill>
        <p:spPr>
          <a:xfrm>
            <a:off x="2240280" y="124511"/>
            <a:ext cx="8555736" cy="6402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7682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3443" t="21087" r="24310" b="9986"/>
          <a:stretch/>
        </p:blipFill>
        <p:spPr>
          <a:xfrm>
            <a:off x="1527048" y="192025"/>
            <a:ext cx="8551366" cy="6345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7940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3089" t="21087" r="25019" b="10616"/>
          <a:stretch/>
        </p:blipFill>
        <p:spPr>
          <a:xfrm>
            <a:off x="1709928" y="283465"/>
            <a:ext cx="8499472" cy="6292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3785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3562" t="22348" r="24665" b="11457"/>
          <a:stretch/>
        </p:blipFill>
        <p:spPr>
          <a:xfrm>
            <a:off x="1773937" y="301117"/>
            <a:ext cx="8933348" cy="6424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8894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3206" t="21716" r="24783" b="6415"/>
          <a:stretch/>
        </p:blipFill>
        <p:spPr>
          <a:xfrm>
            <a:off x="2236857" y="82297"/>
            <a:ext cx="8481993" cy="6592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3868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3798" t="24659" r="24428" b="8095"/>
          <a:stretch/>
        </p:blipFill>
        <p:spPr>
          <a:xfrm>
            <a:off x="1783081" y="208099"/>
            <a:ext cx="9102048" cy="6649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6463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3207" t="23190" r="24547" b="8305"/>
          <a:stretch/>
        </p:blipFill>
        <p:spPr>
          <a:xfrm>
            <a:off x="1682497" y="283464"/>
            <a:ext cx="8660486" cy="6387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1173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3443" t="21928" r="24665" b="7255"/>
          <a:stretch/>
        </p:blipFill>
        <p:spPr>
          <a:xfrm>
            <a:off x="1947672" y="365125"/>
            <a:ext cx="8040070" cy="6171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3308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3443" t="22557" r="24074" b="5994"/>
          <a:stretch/>
        </p:blipFill>
        <p:spPr>
          <a:xfrm>
            <a:off x="2185416" y="258419"/>
            <a:ext cx="8321040" cy="6371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4357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3916" t="21506" r="25019" b="5994"/>
          <a:stretch/>
        </p:blipFill>
        <p:spPr>
          <a:xfrm>
            <a:off x="1709928" y="229043"/>
            <a:ext cx="8394192" cy="6703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6074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5098" t="22558" r="25137" b="7254"/>
          <a:stretch/>
        </p:blipFill>
        <p:spPr>
          <a:xfrm>
            <a:off x="1783080" y="9455"/>
            <a:ext cx="8354280" cy="6627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3351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5FF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3917" t="22138" r="24783" b="7464"/>
          <a:stretch/>
        </p:blipFill>
        <p:spPr>
          <a:xfrm>
            <a:off x="2029969" y="0"/>
            <a:ext cx="8664114" cy="6687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3533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34FF9E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latin typeface="Comic Sans MS" panose="030F0702030302020204" pitchFamily="66" charset="0"/>
              </a:rPr>
              <a:t>Opylování </a:t>
            </a:r>
            <a:r>
              <a:rPr lang="cs-CZ" b="1" i="1" dirty="0">
                <a:latin typeface="Comic Sans MS" panose="030F0702030302020204" pitchFamily="66" charset="0"/>
              </a:rPr>
              <a:t>in vitro</a:t>
            </a:r>
            <a:r>
              <a:rPr lang="cs-CZ" b="1" dirty="0">
                <a:latin typeface="Comic Sans MS" panose="030F0702030302020204" pitchFamily="66" charset="0"/>
              </a:rPr>
              <a:t> (IVF)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Výzkum buněčné a molekulární kontroly oplození u vyšších rostlin</a:t>
            </a:r>
          </a:p>
          <a:p>
            <a:r>
              <a:rPr lang="cs-CZ" dirty="0"/>
              <a:t>Aplikace v rostlinných biotechnologiích</a:t>
            </a:r>
          </a:p>
          <a:p>
            <a:endParaRPr lang="cs-CZ" dirty="0"/>
          </a:p>
          <a:p>
            <a:r>
              <a:rPr lang="cs-CZ" dirty="0"/>
              <a:t>Nově vytvořené fúzní produkty jsou v médiu a přímo využitelné pro techniky molekulární buněčné biologie</a:t>
            </a:r>
          </a:p>
          <a:p>
            <a:endParaRPr lang="cs-CZ" dirty="0"/>
          </a:p>
          <a:p>
            <a:r>
              <a:rPr lang="cs-CZ" dirty="0"/>
              <a:t>Potenciál pro tvorbu nových hybridů</a:t>
            </a:r>
          </a:p>
          <a:p>
            <a:r>
              <a:rPr lang="cs-CZ" dirty="0"/>
              <a:t>Transformace rostlin bez nutnosti využití genů pro antibiotika a herbicidy pro sledování transformovaných produktů</a:t>
            </a:r>
          </a:p>
        </p:txBody>
      </p:sp>
    </p:spTree>
    <p:extLst>
      <p:ext uri="{BB962C8B-B14F-4D97-AF65-F5344CB8AC3E}">
        <p14:creationId xmlns:p14="http://schemas.microsoft.com/office/powerpoint/2010/main" val="33526304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3088" t="21298" r="24428" b="7043"/>
          <a:stretch/>
        </p:blipFill>
        <p:spPr>
          <a:xfrm>
            <a:off x="1874521" y="186587"/>
            <a:ext cx="8686528" cy="6671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6642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3207" t="21507" r="24547" b="8935"/>
          <a:stretch/>
        </p:blipFill>
        <p:spPr>
          <a:xfrm>
            <a:off x="1920240" y="173737"/>
            <a:ext cx="8604504" cy="6443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0880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3089" t="21507" r="24783" b="9776"/>
          <a:stretch/>
        </p:blipFill>
        <p:spPr>
          <a:xfrm>
            <a:off x="1554481" y="137160"/>
            <a:ext cx="8646110" cy="6411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8022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3325" t="20877" r="26083" b="13768"/>
          <a:stretch/>
        </p:blipFill>
        <p:spPr>
          <a:xfrm>
            <a:off x="1984248" y="365125"/>
            <a:ext cx="8353342" cy="6069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1462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3561" t="21297" r="24547" b="5993"/>
          <a:stretch/>
        </p:blipFill>
        <p:spPr>
          <a:xfrm>
            <a:off x="1929384" y="191389"/>
            <a:ext cx="8131220" cy="6408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1251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3325" t="22768" r="24547" b="7044"/>
          <a:stretch/>
        </p:blipFill>
        <p:spPr>
          <a:xfrm>
            <a:off x="1453897" y="182880"/>
            <a:ext cx="8687344" cy="6579533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A877C2D5-F0F3-46D1-B7E5-6D99D526DFE7}"/>
              </a:ext>
            </a:extLst>
          </p:cNvPr>
          <p:cNvSpPr txBox="1"/>
          <p:nvPr/>
        </p:nvSpPr>
        <p:spPr>
          <a:xfrm>
            <a:off x="2050759" y="5807721"/>
            <a:ext cx="7196769" cy="369332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r>
              <a:rPr lang="cs-CZ" dirty="0"/>
              <a:t>http://www1.biologie.uni-hamburg.de/b-online/kranz/St-Louis.htm</a:t>
            </a:r>
          </a:p>
        </p:txBody>
      </p:sp>
    </p:spTree>
    <p:extLst>
      <p:ext uri="{BB962C8B-B14F-4D97-AF65-F5344CB8AC3E}">
        <p14:creationId xmlns:p14="http://schemas.microsoft.com/office/powerpoint/2010/main" val="40875692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4153" t="21717" r="24665" b="6414"/>
          <a:stretch/>
        </p:blipFill>
        <p:spPr>
          <a:xfrm>
            <a:off x="1798161" y="157263"/>
            <a:ext cx="8123079" cy="6415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55897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3206" t="21507" r="25137" b="7044"/>
          <a:stretch/>
        </p:blipFill>
        <p:spPr>
          <a:xfrm>
            <a:off x="1563625" y="118872"/>
            <a:ext cx="8225912" cy="6400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96632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4152" t="21507" r="24428" b="6834"/>
          <a:stretch/>
        </p:blipFill>
        <p:spPr>
          <a:xfrm>
            <a:off x="1728216" y="160804"/>
            <a:ext cx="8348472" cy="6544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9440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4035" t="21507" r="24664" b="7465"/>
          <a:stretch/>
        </p:blipFill>
        <p:spPr>
          <a:xfrm>
            <a:off x="2057401" y="200533"/>
            <a:ext cx="8462800" cy="6590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43936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3798" t="22557" r="24783" b="5364"/>
          <a:stretch/>
        </p:blipFill>
        <p:spPr>
          <a:xfrm>
            <a:off x="2212848" y="502920"/>
            <a:ext cx="7613884" cy="6003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91780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3325" t="21717" r="24547" b="7254"/>
          <a:stretch/>
        </p:blipFill>
        <p:spPr>
          <a:xfrm>
            <a:off x="1444752" y="164593"/>
            <a:ext cx="8509680" cy="652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69579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3443" t="21717" r="24547" b="9145"/>
          <a:stretch/>
        </p:blipFill>
        <p:spPr>
          <a:xfrm>
            <a:off x="2099896" y="167707"/>
            <a:ext cx="8470567" cy="6333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20793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https://www.ncbi.nlm.nih.gov/pubmed/21207258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u="sng" dirty="0">
                <a:hlinkClick r:id="rId3" tooltip="Methods in molecular biology (Clifton, N.J.)."/>
              </a:rPr>
              <a:t>Methods </a:t>
            </a:r>
            <a:r>
              <a:rPr lang="en-US" u="sng" dirty="0" err="1">
                <a:hlinkClick r:id="rId3" tooltip="Methods in molecular biology (Clifton, N.J.)."/>
              </a:rPr>
              <a:t>Mol</a:t>
            </a:r>
            <a:r>
              <a:rPr lang="en-US" u="sng" dirty="0">
                <a:hlinkClick r:id="rId3" tooltip="Methods in molecular biology (Clifton, N.J.)."/>
              </a:rPr>
              <a:t> Biol.</a:t>
            </a:r>
            <a:r>
              <a:rPr lang="en-US" dirty="0"/>
              <a:t> 2011;710:17-27. </a:t>
            </a:r>
            <a:r>
              <a:rPr lang="en-US" dirty="0" err="1"/>
              <a:t>doi</a:t>
            </a:r>
            <a:r>
              <a:rPr lang="en-US" dirty="0"/>
              <a:t>: 10.1007/978-1-61737-988-8_2.</a:t>
            </a:r>
          </a:p>
          <a:p>
            <a:r>
              <a:rPr lang="en-US" b="1" dirty="0"/>
              <a:t>In vitro fertilization with rice gametes: production of zygotes and zygote and embryo culture.</a:t>
            </a:r>
          </a:p>
          <a:p>
            <a:r>
              <a:rPr lang="en-US" u="sng" dirty="0">
                <a:hlinkClick r:id="rId4"/>
              </a:rPr>
              <a:t>Okamoto T</a:t>
            </a:r>
            <a:r>
              <a:rPr lang="en-US" baseline="30000" dirty="0"/>
              <a:t>1</a:t>
            </a:r>
            <a:r>
              <a:rPr lang="en-US" dirty="0"/>
              <a:t>.</a:t>
            </a:r>
          </a:p>
          <a:p>
            <a:r>
              <a:rPr lang="cs-CZ" dirty="0" err="1"/>
              <a:t>Fůze</a:t>
            </a:r>
            <a:r>
              <a:rPr lang="cs-CZ" dirty="0"/>
              <a:t> gamet rýže pomocí </a:t>
            </a:r>
            <a:r>
              <a:rPr lang="cs-CZ" dirty="0" err="1"/>
              <a:t>elektrofúze</a:t>
            </a:r>
            <a:r>
              <a:rPr lang="cs-CZ" dirty="0"/>
              <a:t>: zygota se rozdělila na asymetrické dvou-buněčné embryo a pak rané globulární embryo. Další vývoj embrya v nepravidelně tvarované masy buněk, ze kterých lze regenerovat fertilní rostliny</a:t>
            </a:r>
          </a:p>
        </p:txBody>
      </p:sp>
    </p:spTree>
    <p:extLst>
      <p:ext uri="{BB962C8B-B14F-4D97-AF65-F5344CB8AC3E}">
        <p14:creationId xmlns:p14="http://schemas.microsoft.com/office/powerpoint/2010/main" val="369774970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3562" t="20877" r="24783" b="6413"/>
          <a:stretch/>
        </p:blipFill>
        <p:spPr>
          <a:xfrm>
            <a:off x="2039113" y="484633"/>
            <a:ext cx="7532882" cy="5964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70584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http://www.nature.com/cr/journal/v15/n9/full/7290343a.html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i="1" dirty="0"/>
              <a:t>Cell Research</a:t>
            </a:r>
            <a:r>
              <a:rPr lang="en-US" dirty="0"/>
              <a:t> (2005) </a:t>
            </a:r>
            <a:r>
              <a:rPr lang="en-US" b="1" dirty="0"/>
              <a:t>15,</a:t>
            </a:r>
            <a:r>
              <a:rPr lang="en-US" dirty="0"/>
              <a:t> 734–738. doi:10.1038/sj.cr.7290343</a:t>
            </a:r>
          </a:p>
          <a:p>
            <a:r>
              <a:rPr lang="en-US" dirty="0"/>
              <a:t>A novel </a:t>
            </a:r>
            <a:r>
              <a:rPr lang="en-US" i="1" dirty="0"/>
              <a:t>in vitro</a:t>
            </a:r>
            <a:r>
              <a:rPr lang="en-US" dirty="0"/>
              <a:t> system for gamete fusion in maize</a:t>
            </a:r>
          </a:p>
          <a:p>
            <a:r>
              <a:rPr lang="en-US" dirty="0" err="1"/>
              <a:t>Xiong</a:t>
            </a:r>
            <a:r>
              <a:rPr lang="en-US" dirty="0"/>
              <a:t> Bo PENG, </a:t>
            </a:r>
            <a:r>
              <a:rPr lang="en-US" dirty="0" err="1"/>
              <a:t>Meng</a:t>
            </a:r>
            <a:r>
              <a:rPr lang="en-US" dirty="0"/>
              <a:t> Xiang SUN and Hong Yuan YANG</a:t>
            </a:r>
          </a:p>
          <a:p>
            <a:endParaRPr lang="cs-CZ" b="1" dirty="0"/>
          </a:p>
          <a:p>
            <a:r>
              <a:rPr lang="cs-CZ" b="1" dirty="0"/>
              <a:t>Fúze rostlinných gamet pomocí elektrického pulzu, vápníku, </a:t>
            </a:r>
            <a:r>
              <a:rPr lang="cs-CZ" b="1" dirty="0" err="1"/>
              <a:t>polyetylenglykolu</a:t>
            </a:r>
            <a:endParaRPr lang="cs-CZ" b="1" dirty="0"/>
          </a:p>
          <a:p>
            <a:r>
              <a:rPr lang="cs-CZ" b="1" dirty="0"/>
              <a:t>V této práci nová metoda: BSA-zprostředkovaná </a:t>
            </a:r>
            <a:r>
              <a:rPr lang="cs-CZ" b="1" dirty="0" err="1"/>
              <a:t>fůze</a:t>
            </a:r>
            <a:r>
              <a:rPr lang="cs-CZ" b="1" dirty="0"/>
              <a:t> gamet kukuřice (</a:t>
            </a:r>
            <a:r>
              <a:rPr lang="cs-CZ" b="1" dirty="0" err="1"/>
              <a:t>bovine</a:t>
            </a:r>
            <a:r>
              <a:rPr lang="cs-CZ" b="1" dirty="0"/>
              <a:t> sérum albumin)</a:t>
            </a:r>
          </a:p>
          <a:p>
            <a:r>
              <a:rPr lang="cs-CZ" b="1" dirty="0"/>
              <a:t>Oplodněné vajíčko vykazovalo normální regeneraci buněčné stěny a dělení jádra</a:t>
            </a:r>
          </a:p>
          <a:p>
            <a:r>
              <a:rPr lang="cs-CZ" b="1" dirty="0"/>
              <a:t>Při optimální koncentraci BSA a vhodném pH byla úspěšnost </a:t>
            </a:r>
            <a:r>
              <a:rPr lang="cs-CZ" b="1" dirty="0" err="1"/>
              <a:t>fůze</a:t>
            </a:r>
            <a:r>
              <a:rPr lang="cs-CZ" b="1" dirty="0"/>
              <a:t> gamet 96,7%</a:t>
            </a:r>
          </a:p>
          <a:p>
            <a:pPr marL="0" indent="0">
              <a:buNone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19248548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54D8DA5-0AFF-4F5E-B3E9-9A35876ED4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943EBF2-0BE5-44A3-9B05-8EDAA293F2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base"/>
            <a:r>
              <a:rPr lang="cs-CZ" dirty="0"/>
              <a:t> </a:t>
            </a:r>
            <a:r>
              <a:rPr lang="en-US" b="1" dirty="0"/>
              <a:t>Electro-fusion of Gametes and Subsequent Culture of Zygotes in Rice   </a:t>
            </a:r>
            <a:r>
              <a:rPr lang="cs-CZ" b="1" dirty="0"/>
              <a:t>(</a:t>
            </a:r>
            <a:r>
              <a:rPr lang="cs-CZ" dirty="0">
                <a:hlinkClick r:id="rId2"/>
              </a:rPr>
              <a:t>https://bio-protocol.org/e2074</a:t>
            </a:r>
            <a:r>
              <a:rPr lang="cs-CZ" dirty="0"/>
              <a:t>) (2016)</a:t>
            </a:r>
          </a:p>
          <a:p>
            <a:pPr fontAlgn="base"/>
            <a:endParaRPr lang="cs-CZ" b="1" dirty="0"/>
          </a:p>
          <a:p>
            <a:pPr fontAlgn="base"/>
            <a:endParaRPr lang="en-US" b="1" dirty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183541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3325" t="17724" r="20173" b="6205"/>
          <a:stretch/>
        </p:blipFill>
        <p:spPr>
          <a:xfrm>
            <a:off x="1865376" y="0"/>
            <a:ext cx="8941722" cy="6771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4903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3089" t="18776" r="24192" b="7044"/>
          <a:stretch/>
        </p:blipFill>
        <p:spPr>
          <a:xfrm>
            <a:off x="2066545" y="164593"/>
            <a:ext cx="8366498" cy="6621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2230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2734" t="20456" r="24192" b="8936"/>
          <a:stretch/>
        </p:blipFill>
        <p:spPr>
          <a:xfrm>
            <a:off x="1745632" y="191389"/>
            <a:ext cx="8700736" cy="6511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1291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3089" t="21087" r="25256" b="10195"/>
          <a:stretch/>
        </p:blipFill>
        <p:spPr>
          <a:xfrm>
            <a:off x="1636777" y="292608"/>
            <a:ext cx="8618874" cy="6449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849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4034" t="21297" r="24428" b="7255"/>
          <a:stretch/>
        </p:blipFill>
        <p:spPr>
          <a:xfrm>
            <a:off x="1682497" y="127381"/>
            <a:ext cx="8410494" cy="6558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467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4034" t="21928" r="24428" b="9146"/>
          <a:stretch/>
        </p:blipFill>
        <p:spPr>
          <a:xfrm>
            <a:off x="1984248" y="274320"/>
            <a:ext cx="8530136" cy="6417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563869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1594</TotalTime>
  <Words>338</Words>
  <Application>Microsoft Office PowerPoint</Application>
  <PresentationFormat>Širokoúhlá obrazovka</PresentationFormat>
  <Paragraphs>42</Paragraphs>
  <Slides>39</Slides>
  <Notes>7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39</vt:i4>
      </vt:variant>
    </vt:vector>
  </HeadingPairs>
  <TitlesOfParts>
    <vt:vector size="44" baseType="lpstr">
      <vt:lpstr>Arial</vt:lpstr>
      <vt:lpstr>Calibri</vt:lpstr>
      <vt:lpstr>Calibri Light</vt:lpstr>
      <vt:lpstr>Comic Sans MS</vt:lpstr>
      <vt:lpstr>Motiv Office</vt:lpstr>
      <vt:lpstr>Opylování in vitro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Opylování in vitro (IVF)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https://www.ncbi.nlm.nih.gov/pubmed/21207258</vt:lpstr>
      <vt:lpstr>Prezentace aplikace PowerPoint</vt:lpstr>
      <vt:lpstr>http://www.nature.com/cr/journal/v15/n9/full/7290343a.html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Opylování in vitro</dc:title>
  <dc:creator>cempirkova</dc:creator>
  <cp:lastModifiedBy>cempirkova</cp:lastModifiedBy>
  <cp:revision>22</cp:revision>
  <dcterms:created xsi:type="dcterms:W3CDTF">2017-02-18T21:03:02Z</dcterms:created>
  <dcterms:modified xsi:type="dcterms:W3CDTF">2021-04-22T12:46:25Z</dcterms:modified>
</cp:coreProperties>
</file>