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313" r:id="rId6"/>
    <p:sldId id="260" r:id="rId7"/>
    <p:sldId id="265" r:id="rId8"/>
    <p:sldId id="261" r:id="rId9"/>
    <p:sldId id="262" r:id="rId10"/>
    <p:sldId id="263" r:id="rId11"/>
    <p:sldId id="264" r:id="rId12"/>
    <p:sldId id="270" r:id="rId13"/>
    <p:sldId id="266" r:id="rId14"/>
    <p:sldId id="267" r:id="rId15"/>
    <p:sldId id="268" r:id="rId16"/>
    <p:sldId id="269" r:id="rId17"/>
    <p:sldId id="275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14" r:id="rId31"/>
    <p:sldId id="285" r:id="rId32"/>
    <p:sldId id="286" r:id="rId33"/>
    <p:sldId id="291" r:id="rId34"/>
    <p:sldId id="287" r:id="rId35"/>
    <p:sldId id="288" r:id="rId36"/>
    <p:sldId id="289" r:id="rId37"/>
    <p:sldId id="290" r:id="rId38"/>
    <p:sldId id="297" r:id="rId39"/>
    <p:sldId id="292" r:id="rId40"/>
    <p:sldId id="293" r:id="rId41"/>
    <p:sldId id="294" r:id="rId42"/>
    <p:sldId id="295" r:id="rId43"/>
    <p:sldId id="296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12" r:id="rId53"/>
    <p:sldId id="307" r:id="rId54"/>
    <p:sldId id="308" r:id="rId55"/>
    <p:sldId id="309" r:id="rId56"/>
    <p:sldId id="310" r:id="rId57"/>
    <p:sldId id="311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13" autoAdjust="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14B8C-B2B8-41A3-96CE-4C05EEABDBB8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B3464-CADD-41EB-8175-F519F7BBD3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61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732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Eliminace</a:t>
            </a:r>
            <a:r>
              <a:rPr lang="cs-CZ" baseline="0" dirty="0"/>
              <a:t> chromosomu u embrya – </a:t>
            </a:r>
            <a:r>
              <a:rPr lang="cs-CZ" baseline="0" dirty="0" err="1"/>
              <a:t>eleminují</a:t>
            </a:r>
            <a:r>
              <a:rPr lang="cs-CZ" baseline="0" dirty="0"/>
              <a:t> se samovolně chromosomy patřící H. </a:t>
            </a:r>
            <a:r>
              <a:rPr lang="cs-CZ" baseline="0" dirty="0" err="1"/>
              <a:t>bulbosum</a:t>
            </a:r>
            <a:r>
              <a:rPr lang="cs-CZ" baseline="0" dirty="0"/>
              <a:t>, takže vznikne haploidní H. </a:t>
            </a:r>
            <a:r>
              <a:rPr lang="cs-CZ" baseline="0" dirty="0" err="1"/>
              <a:t>vulgare</a:t>
            </a:r>
            <a:r>
              <a:rPr lang="cs-CZ" baseline="0" dirty="0"/>
              <a:t>, u kterého lze zdvojit chromosomy třeba kolchicinem a pak vznikne homozygotní H. </a:t>
            </a:r>
            <a:r>
              <a:rPr lang="cs-CZ" baseline="0" dirty="0" err="1"/>
              <a:t>vulgare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45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Embrya by se nevyvíjela, proto je potřeba jejich izolace a kultivace</a:t>
            </a:r>
            <a:r>
              <a:rPr lang="cs-CZ" baseline="0" dirty="0"/>
              <a:t> in vitro, tzv. embryo </a:t>
            </a:r>
            <a:r>
              <a:rPr lang="cs-CZ" baseline="0" dirty="0" err="1"/>
              <a:t>rescue</a:t>
            </a:r>
            <a:r>
              <a:rPr lang="cs-CZ" baseline="0" dirty="0"/>
              <a:t>, a pak je třeba zdvojení chromosomů, aby fungující  hybridní rostlina Triticale neboli </a:t>
            </a:r>
            <a:r>
              <a:rPr lang="cs-CZ" baseline="0" dirty="0" err="1"/>
              <a:t>žitovec</a:t>
            </a:r>
            <a:r>
              <a:rPr lang="cs-CZ" baseline="0" dirty="0"/>
              <a:t>, která se vyznačuje velkými klasy, vyšší odolnost vůči nepříznivým podmínkám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80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Mikropropagece</a:t>
            </a:r>
            <a:r>
              <a:rPr lang="cs-CZ" dirty="0"/>
              <a:t> konifer z izolovaných embryí</a:t>
            </a:r>
            <a:r>
              <a:rPr lang="cs-CZ" baseline="0" dirty="0"/>
              <a:t> – jehličnany se obtížně (a i nákladně) </a:t>
            </a:r>
            <a:r>
              <a:rPr lang="cs-CZ" baseline="0" dirty="0" err="1"/>
              <a:t>mikropropagují</a:t>
            </a:r>
            <a:r>
              <a:rPr lang="cs-CZ" baseline="0" dirty="0"/>
              <a:t>, pokud by se využívali klasické explantáty (pupeny apod.), proto se raději používají izolovaná embrya a na nich se dá třeba vytvořit kalus, který je embryogenní, tj. může se použít na tvorbu somatických embryí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98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Najít, co dál by šlo dělat (druh…)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78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Zkusít</a:t>
            </a:r>
            <a:r>
              <a:rPr lang="cs-CZ" baseline="0" dirty="0"/>
              <a:t> najít něco na webu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219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schéma?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B3464-CADD-41EB-8175-F519F7BBD342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2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90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15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73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67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67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9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83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0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89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0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50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E1A0D-80AA-4A1B-ADC6-28083D7CA321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7637A-4235-453E-830A-A24EDCD806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73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8. Kultury izolovaných embryí	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Rostlinné explantáty</a:t>
            </a:r>
          </a:p>
          <a:p>
            <a:r>
              <a:rPr lang="cs-CZ" dirty="0"/>
              <a:t>Mgr. Hana </a:t>
            </a:r>
            <a:r>
              <a:rPr lang="cs-CZ" dirty="0" err="1"/>
              <a:t>Cempírková</a:t>
            </a:r>
            <a:r>
              <a:rPr lang="cs-CZ" dirty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406182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68" t="19196" r="36367" b="9986"/>
          <a:stretch/>
        </p:blipFill>
        <p:spPr>
          <a:xfrm>
            <a:off x="1728216" y="402482"/>
            <a:ext cx="8275320" cy="64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7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41" t="18776" r="35894" b="8936"/>
          <a:stretch/>
        </p:blipFill>
        <p:spPr>
          <a:xfrm>
            <a:off x="1965960" y="136126"/>
            <a:ext cx="8449056" cy="65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2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3" t="18776" r="36131" b="9355"/>
          <a:stretch/>
        </p:blipFill>
        <p:spPr>
          <a:xfrm>
            <a:off x="2029968" y="9143"/>
            <a:ext cx="8503920" cy="66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2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8" t="19616" r="35894" b="9356"/>
          <a:stretch/>
        </p:blipFill>
        <p:spPr>
          <a:xfrm>
            <a:off x="1947673" y="246888"/>
            <a:ext cx="8413018" cy="64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5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4" t="17726" r="36012" b="10196"/>
          <a:stretch/>
        </p:blipFill>
        <p:spPr>
          <a:xfrm>
            <a:off x="2075688" y="256033"/>
            <a:ext cx="8091558" cy="63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7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32" t="19197" r="36131" b="10405"/>
          <a:stretch/>
        </p:blipFill>
        <p:spPr>
          <a:xfrm>
            <a:off x="2121408" y="131621"/>
            <a:ext cx="8339328" cy="64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43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7" t="19196" r="36131" b="9356"/>
          <a:stretch/>
        </p:blipFill>
        <p:spPr>
          <a:xfrm>
            <a:off x="2258568" y="-65635"/>
            <a:ext cx="8430768" cy="652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0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50" t="19615" r="35894" b="9146"/>
          <a:stretch/>
        </p:blipFill>
        <p:spPr>
          <a:xfrm>
            <a:off x="2139696" y="395115"/>
            <a:ext cx="7991856" cy="61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6" t="18146" r="35777" b="10407"/>
          <a:stretch/>
        </p:blipFill>
        <p:spPr>
          <a:xfrm>
            <a:off x="1965960" y="150524"/>
            <a:ext cx="8458200" cy="650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9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4" t="16883" r="35776" b="9357"/>
          <a:stretch/>
        </p:blipFill>
        <p:spPr>
          <a:xfrm>
            <a:off x="1865376" y="189633"/>
            <a:ext cx="8302752" cy="66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4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96" t="18776" r="36130" b="9776"/>
          <a:stretch/>
        </p:blipFill>
        <p:spPr>
          <a:xfrm>
            <a:off x="1216152" y="256033"/>
            <a:ext cx="8106638" cy="64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5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33" t="18145" r="35894" b="9566"/>
          <a:stretch/>
        </p:blipFill>
        <p:spPr>
          <a:xfrm>
            <a:off x="2185416" y="245258"/>
            <a:ext cx="8019288" cy="62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41" t="18355" r="35894" b="8725"/>
          <a:stretch/>
        </p:blipFill>
        <p:spPr>
          <a:xfrm>
            <a:off x="1993392" y="-90245"/>
            <a:ext cx="8659368" cy="67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41" t="20458" r="35776" b="9775"/>
          <a:stretch/>
        </p:blipFill>
        <p:spPr>
          <a:xfrm>
            <a:off x="1810512" y="273577"/>
            <a:ext cx="8805672" cy="65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39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4" t="18565" r="36367" b="9355"/>
          <a:stretch/>
        </p:blipFill>
        <p:spPr>
          <a:xfrm>
            <a:off x="2112264" y="246929"/>
            <a:ext cx="8065008" cy="635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9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32" t="20877" r="35658" b="9145"/>
          <a:stretch/>
        </p:blipFill>
        <p:spPr>
          <a:xfrm>
            <a:off x="1783080" y="152765"/>
            <a:ext cx="8833104" cy="66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9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04" t="21928" r="36131" b="9146"/>
          <a:stretch/>
        </p:blipFill>
        <p:spPr>
          <a:xfrm>
            <a:off x="1975104" y="471110"/>
            <a:ext cx="8311896" cy="61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9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69" t="19617" r="35421" b="11877"/>
          <a:stretch/>
        </p:blipFill>
        <p:spPr>
          <a:xfrm>
            <a:off x="2093976" y="258482"/>
            <a:ext cx="8641080" cy="64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47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5" t="18986" r="35894" b="8935"/>
          <a:stretch/>
        </p:blipFill>
        <p:spPr>
          <a:xfrm>
            <a:off x="2039112" y="365125"/>
            <a:ext cx="8257032" cy="64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0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58" t="19476" r="36486" b="10161"/>
          <a:stretch/>
        </p:blipFill>
        <p:spPr>
          <a:xfrm>
            <a:off x="2331720" y="122847"/>
            <a:ext cx="8110728" cy="62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17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78" t="18776" r="36131" b="22174"/>
          <a:stretch/>
        </p:blipFill>
        <p:spPr>
          <a:xfrm>
            <a:off x="1609344" y="237745"/>
            <a:ext cx="9222486" cy="60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61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6" t="17935" r="36249" b="8305"/>
          <a:stretch/>
        </p:blipFill>
        <p:spPr>
          <a:xfrm>
            <a:off x="1719072" y="0"/>
            <a:ext cx="8366760" cy="67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24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F8E11-400C-4143-A2CC-58AC574A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B4A6AD-1366-47AC-8991-986942935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Figure 2 from Somatic Embryogenesis: A Model for Early Development in  Higher Plants. | Semantic Scholar">
            <a:extLst>
              <a:ext uri="{FF2B5EF4-FFF2-40B4-BE49-F238E27FC236}">
                <a16:creationId xmlns:a16="http://schemas.microsoft.com/office/drawing/2014/main" id="{F40A453B-2E13-40C5-849C-D24239C2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23825"/>
            <a:ext cx="99441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53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5" t="18775" r="35539" b="9146"/>
          <a:stretch/>
        </p:blipFill>
        <p:spPr>
          <a:xfrm>
            <a:off x="1965960" y="164592"/>
            <a:ext cx="8485256" cy="64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7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41" t="16674" r="35776" b="8726"/>
          <a:stretch/>
        </p:blipFill>
        <p:spPr>
          <a:xfrm>
            <a:off x="1911096" y="167761"/>
            <a:ext cx="8266176" cy="6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77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6" t="17305" r="35777" b="10196"/>
          <a:stretch/>
        </p:blipFill>
        <p:spPr>
          <a:xfrm>
            <a:off x="2048256" y="137655"/>
            <a:ext cx="8275320" cy="64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84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741" t="17095" r="35540" b="9145"/>
          <a:stretch/>
        </p:blipFill>
        <p:spPr>
          <a:xfrm>
            <a:off x="2292194" y="217711"/>
            <a:ext cx="7973568" cy="62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95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23" t="18565" r="35776" b="9146"/>
          <a:stretch/>
        </p:blipFill>
        <p:spPr>
          <a:xfrm>
            <a:off x="1709928" y="354867"/>
            <a:ext cx="8412480" cy="65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57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8" t="18565" r="35657" b="9355"/>
          <a:stretch/>
        </p:blipFill>
        <p:spPr>
          <a:xfrm>
            <a:off x="2542032" y="198545"/>
            <a:ext cx="8138160" cy="63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8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7" t="18355" r="36012" b="11246"/>
          <a:stretch/>
        </p:blipFill>
        <p:spPr>
          <a:xfrm>
            <a:off x="1865376" y="347782"/>
            <a:ext cx="8302752" cy="63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9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8" t="17726" r="35894" b="11457"/>
          <a:stretch/>
        </p:blipFill>
        <p:spPr>
          <a:xfrm>
            <a:off x="1938528" y="365125"/>
            <a:ext cx="8165592" cy="62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57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32" t="18565" r="35776" b="9146"/>
          <a:stretch/>
        </p:blipFill>
        <p:spPr>
          <a:xfrm>
            <a:off x="1947672" y="233119"/>
            <a:ext cx="8311896" cy="65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7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41" t="18390" r="36367" b="10767"/>
          <a:stretch/>
        </p:blipFill>
        <p:spPr>
          <a:xfrm>
            <a:off x="1719072" y="253332"/>
            <a:ext cx="8174736" cy="64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41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3" t="18776" r="35658" b="9566"/>
          <a:stretch/>
        </p:blipFill>
        <p:spPr>
          <a:xfrm>
            <a:off x="2039112" y="691149"/>
            <a:ext cx="7690104" cy="59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6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32" t="17725" r="35540" b="9356"/>
          <a:stretch/>
        </p:blipFill>
        <p:spPr>
          <a:xfrm>
            <a:off x="2075688" y="272929"/>
            <a:ext cx="8092440" cy="636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53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3" t="17305" r="36131" b="8725"/>
          <a:stretch/>
        </p:blipFill>
        <p:spPr>
          <a:xfrm>
            <a:off x="2412380" y="324789"/>
            <a:ext cx="7554579" cy="60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4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8" t="17304" r="35657" b="8936"/>
          <a:stretch/>
        </p:blipFill>
        <p:spPr>
          <a:xfrm>
            <a:off x="2057400" y="144279"/>
            <a:ext cx="8220456" cy="65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99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847" t="18126" r="35845" b="9453"/>
          <a:stretch/>
        </p:blipFill>
        <p:spPr>
          <a:xfrm>
            <a:off x="114832" y="133797"/>
            <a:ext cx="8183880" cy="6373453"/>
          </a:xfrm>
          <a:prstGeom prst="rect">
            <a:avLst/>
          </a:prstGeom>
        </p:spPr>
      </p:pic>
      <p:pic>
        <p:nvPicPr>
          <p:cNvPr id="2050" name="Picture 2" descr="Somatic Embryo (S.E.) Different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181127"/>
            <a:ext cx="45720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06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86" t="16464" r="35540" b="10196"/>
          <a:stretch/>
        </p:blipFill>
        <p:spPr>
          <a:xfrm>
            <a:off x="2386584" y="137659"/>
            <a:ext cx="7845552" cy="62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12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41" t="20457" r="35894" b="9776"/>
          <a:stretch/>
        </p:blipFill>
        <p:spPr>
          <a:xfrm>
            <a:off x="2130552" y="667512"/>
            <a:ext cx="7789694" cy="58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32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50" t="17096" r="36249" b="8934"/>
          <a:stretch/>
        </p:blipFill>
        <p:spPr>
          <a:xfrm>
            <a:off x="2240280" y="365124"/>
            <a:ext cx="7964424" cy="64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7" t="18565" r="36249" b="10196"/>
          <a:stretch/>
        </p:blipFill>
        <p:spPr>
          <a:xfrm>
            <a:off x="2148840" y="297992"/>
            <a:ext cx="8028432" cy="62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23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23" t="17095" r="35776" b="9566"/>
          <a:stretch/>
        </p:blipFill>
        <p:spPr>
          <a:xfrm>
            <a:off x="2130552" y="749808"/>
            <a:ext cx="7385966" cy="579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9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ueb.asuch.cas.cz/laboratory_of_pollen_biology/upr_obr/JPEG_velke/Fig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07" y="131208"/>
            <a:ext cx="10100272" cy="64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67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68" t="20457" r="35894" b="9986"/>
          <a:stretch/>
        </p:blipFill>
        <p:spPr>
          <a:xfrm>
            <a:off x="2420112" y="255397"/>
            <a:ext cx="8229600" cy="62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80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23" t="18355" r="36721" b="8935"/>
          <a:stretch/>
        </p:blipFill>
        <p:spPr>
          <a:xfrm>
            <a:off x="2020824" y="264128"/>
            <a:ext cx="8083296" cy="64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42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cs-CZ" sz="5100">
                <a:solidFill>
                  <a:srgbClr val="FFFFFF"/>
                </a:solidFill>
                <a:latin typeface="Comic Sans MS" panose="030F0702030302020204" pitchFamily="66" charset="0"/>
              </a:rPr>
              <a:t>Kultivace dřevokazných hub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Příklad suspenzní kultury</a:t>
            </a:r>
          </a:p>
        </p:txBody>
      </p:sp>
    </p:spTree>
    <p:extLst>
      <p:ext uri="{BB962C8B-B14F-4D97-AF65-F5344CB8AC3E}">
        <p14:creationId xmlns:p14="http://schemas.microsoft.com/office/powerpoint/2010/main" val="25089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60" t="18565" r="35657" b="10826"/>
          <a:stretch/>
        </p:blipFill>
        <p:spPr>
          <a:xfrm>
            <a:off x="2258568" y="148257"/>
            <a:ext cx="8174736" cy="61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445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24" t="18565" r="36130" b="9355"/>
          <a:stretch/>
        </p:blipFill>
        <p:spPr>
          <a:xfrm>
            <a:off x="2340864" y="384067"/>
            <a:ext cx="7726680" cy="59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60" t="18565" r="35539" b="9355"/>
          <a:stretch/>
        </p:blipFill>
        <p:spPr>
          <a:xfrm>
            <a:off x="2039112" y="67972"/>
            <a:ext cx="8503920" cy="65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51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78" t="20877" r="35657" b="9776"/>
          <a:stretch/>
        </p:blipFill>
        <p:spPr>
          <a:xfrm>
            <a:off x="2441448" y="166097"/>
            <a:ext cx="8211312" cy="61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6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5" t="18776" r="35776" b="9776"/>
          <a:stretch/>
        </p:blipFill>
        <p:spPr>
          <a:xfrm>
            <a:off x="2029967" y="365125"/>
            <a:ext cx="8120397" cy="62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6" t="20247" r="36603" b="9145"/>
          <a:stretch/>
        </p:blipFill>
        <p:spPr>
          <a:xfrm>
            <a:off x="1901952" y="122705"/>
            <a:ext cx="8567928" cy="66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8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95" t="16254" r="36012" b="10407"/>
          <a:stretch/>
        </p:blipFill>
        <p:spPr>
          <a:xfrm>
            <a:off x="1938529" y="228601"/>
            <a:ext cx="8138026" cy="64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68" t="18355" r="35894" b="9145"/>
          <a:stretch/>
        </p:blipFill>
        <p:spPr>
          <a:xfrm>
            <a:off x="2203704" y="100017"/>
            <a:ext cx="8101584" cy="64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0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23" t="20877" r="35776" b="9145"/>
          <a:stretch/>
        </p:blipFill>
        <p:spPr>
          <a:xfrm>
            <a:off x="1216152" y="0"/>
            <a:ext cx="9089136" cy="6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37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183</Words>
  <Application>Microsoft Office PowerPoint</Application>
  <PresentationFormat>Širokoúhlá obrazovka</PresentationFormat>
  <Paragraphs>18</Paragraphs>
  <Slides>57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Comic Sans MS</vt:lpstr>
      <vt:lpstr>Motiv Office</vt:lpstr>
      <vt:lpstr>8. Kultury izolovaných embryí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Kultivace dřevokazných hub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Kultury izolovaných embryí </dc:title>
  <dc:creator>cempirkova</dc:creator>
  <cp:lastModifiedBy>cempirkova</cp:lastModifiedBy>
  <cp:revision>20</cp:revision>
  <dcterms:created xsi:type="dcterms:W3CDTF">2017-02-19T20:31:44Z</dcterms:created>
  <dcterms:modified xsi:type="dcterms:W3CDTF">2021-04-29T09:18:24Z</dcterms:modified>
</cp:coreProperties>
</file>