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6"/>
  </p:notesMasterIdLst>
  <p:sldIdLst>
    <p:sldId id="256" r:id="rId5"/>
    <p:sldId id="307" r:id="rId6"/>
    <p:sldId id="308" r:id="rId7"/>
    <p:sldId id="310" r:id="rId8"/>
    <p:sldId id="329" r:id="rId9"/>
    <p:sldId id="330" r:id="rId10"/>
    <p:sldId id="332" r:id="rId11"/>
    <p:sldId id="333" r:id="rId12"/>
    <p:sldId id="331" r:id="rId13"/>
    <p:sldId id="317" r:id="rId14"/>
    <p:sldId id="322" r:id="rId15"/>
    <p:sldId id="319" r:id="rId16"/>
    <p:sldId id="318" r:id="rId17"/>
    <p:sldId id="335" r:id="rId18"/>
    <p:sldId id="266" r:id="rId19"/>
    <p:sldId id="316" r:id="rId20"/>
    <p:sldId id="334" r:id="rId21"/>
    <p:sldId id="323" r:id="rId22"/>
    <p:sldId id="328" r:id="rId23"/>
    <p:sldId id="324" r:id="rId24"/>
    <p:sldId id="33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živatel typu Host" initials="UH" lastIdx="4" clrIdx="0">
    <p:extLst>
      <p:ext uri="{19B8F6BF-5375-455C-9EA6-DF929625EA0E}">
        <p15:presenceInfo xmlns:p15="http://schemas.microsoft.com/office/powerpoint/2012/main" userId="S::urn:spo:anon#01437b2b9fdb720321d8dec658edb56a781dc64d635c10ec51bc00b86d0c3781::" providerId="AD"/>
      </p:ext>
    </p:extLst>
  </p:cmAuthor>
  <p:cmAuthor id="2" name="Vít Gloser" initials="VG" lastIdx="6" clrIdx="1">
    <p:extLst>
      <p:ext uri="{19B8F6BF-5375-455C-9EA6-DF929625EA0E}">
        <p15:presenceInfo xmlns:p15="http://schemas.microsoft.com/office/powerpoint/2012/main" userId="32ca4982a6b465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7717" autoAdjust="0"/>
  </p:normalViewPr>
  <p:slideViewPr>
    <p:cSldViewPr snapToGrid="0" showGuides="1">
      <p:cViewPr varScale="1">
        <p:scale>
          <a:sx n="145" d="100"/>
          <a:sy n="145" d="100"/>
        </p:scale>
        <p:origin x="2156" y="96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9C458-F463-40EB-AD92-E5FC49EFBEF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FC3B3-54D8-4386-9AA3-86B320E12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91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Zde lze vidět tok látek důležitých v rámci fotosyntetické asimilace</a:t>
            </a:r>
          </a:p>
          <a:p>
            <a:endParaRPr lang="cs-CZ" dirty="0"/>
          </a:p>
          <a:p>
            <a:r>
              <a:rPr lang="cs-CZ" dirty="0"/>
              <a:t>Důležité jsou i minerály i když se přímo reakce neúčastní  (strukturní hledisko)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FC3B3-54D8-4386-9AA3-86B320E122E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025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Zde na popsat příklad změny parametrů LC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FC3B3-54D8-4386-9AA3-86B320E122E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492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FC3B3-54D8-4386-9AA3-86B320E122E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148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Má zásadní </a:t>
            </a:r>
            <a:r>
              <a:rPr lang="cs-CZ" dirty="0" err="1"/>
              <a:t>vlin</a:t>
            </a:r>
            <a:r>
              <a:rPr lang="cs-CZ" dirty="0"/>
              <a:t> na tok látek (hlavně uhlíku) a koncentrace CO2 a O2</a:t>
            </a:r>
          </a:p>
          <a:p>
            <a:r>
              <a:rPr lang="cs-CZ" dirty="0"/>
              <a:t>Na úrovni rostliny: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Fixace energie a CO</a:t>
            </a:r>
            <a:r>
              <a:rPr lang="cs-CZ" baseline="-25000" dirty="0"/>
              <a:t>2</a:t>
            </a:r>
            <a:r>
              <a:rPr lang="cs-CZ" dirty="0"/>
              <a:t>, zásobní látky, meziprodukty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Růst, tvorba biomasy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Zelené části rostlin přes den – hlavní zdroj energie pro metabolismus (respirace za tmy)</a:t>
            </a:r>
          </a:p>
          <a:p>
            <a:endParaRPr lang="cs-CZ" dirty="0"/>
          </a:p>
          <a:p>
            <a:r>
              <a:rPr lang="cs-CZ" dirty="0"/>
              <a:t>Na úrovni prostředí:</a:t>
            </a:r>
          </a:p>
          <a:p>
            <a:pPr marL="171450" indent="-171450">
              <a:buFontTx/>
              <a:buChar char="-"/>
            </a:pPr>
            <a:r>
              <a:rPr lang="cs-CZ" dirty="0"/>
              <a:t>Zásadní vliv na globální cykly uhlíku (zdroj C sloučenin)</a:t>
            </a:r>
          </a:p>
          <a:p>
            <a:pPr marL="171450" indent="-171450">
              <a:buFontTx/>
              <a:buChar char="-"/>
            </a:pPr>
            <a:r>
              <a:rPr lang="cs-CZ" dirty="0"/>
              <a:t>Historické a současné změny CO2/O2 v atmosféře –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clima</a:t>
            </a:r>
            <a:r>
              <a:rPr lang="cs-CZ" dirty="0"/>
              <a:t> </a:t>
            </a:r>
            <a:r>
              <a:rPr lang="cs-CZ" dirty="0" err="1"/>
              <a:t>change</a:t>
            </a:r>
            <a:endParaRPr lang="cs-CZ" dirty="0"/>
          </a:p>
          <a:p>
            <a:pPr marL="171450" indent="-171450">
              <a:buFontTx/>
              <a:buChar char="-"/>
            </a:pPr>
            <a:endParaRPr lang="cs-CZ" dirty="0"/>
          </a:p>
          <a:p>
            <a:endParaRPr lang="cs-CZ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FC3B3-54D8-4386-9AA3-86B320E122E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78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FC3B3-54D8-4386-9AA3-86B320E122E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382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Voluntometrie</a:t>
            </a:r>
            <a:r>
              <a:rPr lang="cs-CZ" dirty="0"/>
              <a:t> - </a:t>
            </a:r>
            <a:r>
              <a:rPr lang="cs-CZ" b="1" dirty="0" err="1"/>
              <a:t>Warburgova</a:t>
            </a:r>
            <a:r>
              <a:rPr lang="cs-CZ" dirty="0"/>
              <a:t> přístroje (</a:t>
            </a:r>
            <a:r>
              <a:rPr lang="cs-CZ" b="1" dirty="0"/>
              <a:t>respirometru</a:t>
            </a:r>
            <a:r>
              <a:rPr lang="cs-CZ" dirty="0"/>
              <a:t>) - </a:t>
            </a:r>
            <a:r>
              <a:rPr lang="cs-CZ" b="1" dirty="0"/>
              <a:t>princip</a:t>
            </a:r>
            <a:r>
              <a:rPr lang="cs-CZ" dirty="0"/>
              <a:t> je založen na změnách tlaku za konstantního objemu (uzavřená nádoba) v důsledku změn koncentrace CO2/O2.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FC3B3-54D8-4386-9AA3-86B320E122E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87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FC3B3-54D8-4386-9AA3-86B320E122E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80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FC3B3-54D8-4386-9AA3-86B320E122E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290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FC3B3-54D8-4386-9AA3-86B320E122E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637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Dálkový průzkum - nepřímé metody, které se musí validovat přímými...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FC3B3-54D8-4386-9AA3-86B320E122E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075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průběhu postupného zvyšování ozářenosti listu můžeme popsat jednotlivé významné body křivky:</a:t>
            </a:r>
          </a:p>
          <a:p>
            <a:endParaRPr lang="cs-CZ" dirty="0"/>
          </a:p>
          <a:p>
            <a:r>
              <a:rPr lang="cs-CZ" dirty="0"/>
              <a:t>V tomto pořadí:</a:t>
            </a:r>
          </a:p>
          <a:p>
            <a:r>
              <a:rPr lang="cs-CZ" dirty="0"/>
              <a:t>Rd</a:t>
            </a:r>
          </a:p>
          <a:p>
            <a:r>
              <a:rPr lang="cs-CZ" dirty="0"/>
              <a:t>Ic</a:t>
            </a:r>
          </a:p>
          <a:p>
            <a:r>
              <a:rPr lang="cs-CZ" dirty="0"/>
              <a:t>Is a </a:t>
            </a:r>
            <a:r>
              <a:rPr lang="cs-CZ" dirty="0" err="1"/>
              <a:t>Pn</a:t>
            </a:r>
            <a:r>
              <a:rPr lang="cs-CZ" dirty="0"/>
              <a:t> </a:t>
            </a:r>
            <a:r>
              <a:rPr lang="cs-CZ" dirty="0" err="1"/>
              <a:t>max</a:t>
            </a:r>
            <a:endParaRPr lang="cs-CZ" dirty="0"/>
          </a:p>
          <a:p>
            <a:endParaRPr lang="cs-CZ" dirty="0"/>
          </a:p>
          <a:p>
            <a:r>
              <a:rPr lang="cs-CZ" dirty="0"/>
              <a:t> Při dalším zvyšování ozářenosti často dochází k </a:t>
            </a:r>
            <a:r>
              <a:rPr lang="cs-CZ" dirty="0" err="1"/>
              <a:t>fotoinhibici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FC3B3-54D8-4386-9AA3-86B320E122E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732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85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7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6727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203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821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2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74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15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46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17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98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466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14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827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8953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3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C5AA2-978C-49C8-BDBE-65369306293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7ABE36D-1245-4075-BBDB-CFD052AB7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37608" y="4378369"/>
            <a:ext cx="7323511" cy="1126283"/>
          </a:xfrm>
        </p:spPr>
        <p:txBody>
          <a:bodyPr>
            <a:normAutofit/>
          </a:bodyPr>
          <a:lstStyle/>
          <a:p>
            <a:r>
              <a:rPr lang="cs-CZ" sz="4000" b="1" dirty="0"/>
              <a:t>Fotosyntéza</a:t>
            </a:r>
          </a:p>
        </p:txBody>
      </p:sp>
    </p:spTree>
    <p:extLst>
      <p:ext uri="{BB962C8B-B14F-4D97-AF65-F5344CB8AC3E}">
        <p14:creationId xmlns:p14="http://schemas.microsoft.com/office/powerpoint/2010/main" val="177895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E44573-13E6-431F-9D34-626E6C734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rychlosti fotosyntézy gazometricky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66A656-B764-4F54-B5C4-321273A11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2133599"/>
            <a:ext cx="7201585" cy="436179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Měříme pokles koncentrace CO</a:t>
            </a:r>
            <a:r>
              <a:rPr lang="cs-CZ" baseline="-25000" dirty="0"/>
              <a:t>2</a:t>
            </a:r>
            <a:r>
              <a:rPr lang="cs-CZ" dirty="0"/>
              <a:t> v okolí rostliny vyvolaný fotosyntetickou fixací molekul CO</a:t>
            </a:r>
            <a:r>
              <a:rPr lang="cs-CZ" baseline="-25000" dirty="0"/>
              <a:t>2</a:t>
            </a:r>
            <a:r>
              <a:rPr lang="cs-CZ" dirty="0"/>
              <a:t>. </a:t>
            </a:r>
          </a:p>
          <a:p>
            <a:r>
              <a:rPr lang="cs-CZ" dirty="0"/>
              <a:t>Hlavním analytickým přístrojem je IRGA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Měření celkové fotosyntetické bilance (orgán, rostlina porost)</a:t>
            </a:r>
          </a:p>
          <a:p>
            <a:r>
              <a:rPr lang="cs-CZ" dirty="0"/>
              <a:t>Čistá fotosyntéza</a:t>
            </a:r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sz="3200" b="1" i="1" dirty="0"/>
              <a:t>P</a:t>
            </a:r>
            <a:r>
              <a:rPr lang="cs-CZ" sz="3200" b="1" baseline="-25000" dirty="0"/>
              <a:t>N</a:t>
            </a:r>
            <a:r>
              <a:rPr lang="cs-CZ" sz="3200" b="1" dirty="0"/>
              <a:t> = </a:t>
            </a:r>
            <a:r>
              <a:rPr lang="cs-CZ" sz="3200" b="1" i="1" dirty="0"/>
              <a:t>P</a:t>
            </a:r>
            <a:r>
              <a:rPr lang="cs-CZ" sz="3200" b="1" baseline="-25000" dirty="0"/>
              <a:t>G</a:t>
            </a:r>
            <a:r>
              <a:rPr lang="cs-CZ" sz="3200" b="1" dirty="0"/>
              <a:t> – </a:t>
            </a:r>
            <a:r>
              <a:rPr lang="cs-CZ" sz="3200" b="1" i="1" dirty="0"/>
              <a:t>R</a:t>
            </a:r>
            <a:r>
              <a:rPr lang="cs-CZ" sz="3200" b="1" dirty="0"/>
              <a:t>	</a:t>
            </a:r>
            <a:r>
              <a:rPr lang="cs-CZ" sz="2400" dirty="0"/>
              <a:t>[</a:t>
            </a:r>
            <a:r>
              <a:rPr lang="cs-CZ" sz="2400" dirty="0" err="1">
                <a:latin typeface="Symbol" panose="05050102010706020507" pitchFamily="18" charset="2"/>
              </a:rPr>
              <a:t>m</a:t>
            </a:r>
            <a:r>
              <a:rPr lang="cs-CZ" sz="2400" dirty="0" err="1"/>
              <a:t>mol</a:t>
            </a:r>
            <a:r>
              <a:rPr lang="cs-CZ" sz="2400" dirty="0"/>
              <a:t> CO</a:t>
            </a:r>
            <a:r>
              <a:rPr lang="cs-CZ" sz="2400" baseline="-25000" dirty="0"/>
              <a:t>2 </a:t>
            </a:r>
            <a:r>
              <a:rPr lang="cs-CZ" sz="2400" dirty="0"/>
              <a:t>m</a:t>
            </a:r>
            <a:r>
              <a:rPr lang="cs-CZ" sz="2400" baseline="30000" dirty="0"/>
              <a:t>-2 </a:t>
            </a:r>
            <a:r>
              <a:rPr lang="cs-CZ" sz="2400" dirty="0"/>
              <a:t>s</a:t>
            </a:r>
            <a:r>
              <a:rPr lang="cs-CZ" sz="2400" baseline="30000" dirty="0"/>
              <a:t>-1</a:t>
            </a:r>
            <a:r>
              <a:rPr lang="cs-CZ" sz="2400" dirty="0"/>
              <a:t>] </a:t>
            </a:r>
            <a:r>
              <a:rPr lang="cs-CZ" sz="1600" dirty="0"/>
              <a:t>– CO</a:t>
            </a:r>
            <a:r>
              <a:rPr lang="cs-CZ" sz="1600" baseline="-25000" dirty="0"/>
              <a:t>2</a:t>
            </a:r>
            <a:r>
              <a:rPr lang="cs-CZ" sz="1600" dirty="0"/>
              <a:t> vždy uvádíme</a:t>
            </a:r>
            <a:endParaRPr lang="cs-CZ" sz="2400" b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R</a:t>
            </a:r>
            <a:r>
              <a:rPr lang="cs-CZ" dirty="0"/>
              <a:t> 	- respirace</a:t>
            </a:r>
          </a:p>
          <a:p>
            <a:pPr marL="0" indent="0">
              <a:buNone/>
            </a:pPr>
            <a:r>
              <a:rPr lang="cs-CZ" i="1" dirty="0"/>
              <a:t>P</a:t>
            </a:r>
            <a:r>
              <a:rPr lang="cs-CZ" baseline="-25000" dirty="0"/>
              <a:t>G</a:t>
            </a:r>
            <a:r>
              <a:rPr lang="cs-CZ" dirty="0"/>
              <a:t> 	- hrubá fotosyntéza</a:t>
            </a:r>
          </a:p>
          <a:p>
            <a:pPr marL="0" indent="0">
              <a:buNone/>
            </a:pPr>
            <a:r>
              <a:rPr lang="cs-CZ" i="1" dirty="0"/>
              <a:t>P</a:t>
            </a:r>
            <a:r>
              <a:rPr lang="cs-CZ" baseline="-25000" dirty="0"/>
              <a:t>N</a:t>
            </a:r>
            <a:r>
              <a:rPr lang="cs-CZ" dirty="0"/>
              <a:t>	- čistá fotosyntéza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17312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E44573-13E6-431F-9D34-626E6C734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rychlosti fotosyntézy gazometricky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66A656-B764-4F54-B5C4-321273A11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2133599"/>
            <a:ext cx="7201585" cy="4361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Faktory ovlivňující rychlost fotosyntézy:</a:t>
            </a:r>
          </a:p>
          <a:p>
            <a:r>
              <a:rPr lang="cs-CZ" dirty="0"/>
              <a:t>Teplota</a:t>
            </a:r>
          </a:p>
          <a:p>
            <a:r>
              <a:rPr lang="cs-CZ" dirty="0"/>
              <a:t>Záření – intenzita, spektrální složení</a:t>
            </a:r>
          </a:p>
          <a:p>
            <a:r>
              <a:rPr lang="cs-CZ" dirty="0"/>
              <a:t>Koncentrace CO</a:t>
            </a:r>
            <a:r>
              <a:rPr lang="cs-CZ" baseline="-25000" dirty="0"/>
              <a:t>2</a:t>
            </a:r>
            <a:r>
              <a:rPr lang="cs-CZ" dirty="0"/>
              <a:t>, O</a:t>
            </a:r>
            <a:r>
              <a:rPr lang="cs-CZ" baseline="-25000" dirty="0"/>
              <a:t>2</a:t>
            </a:r>
            <a:endParaRPr lang="cs-CZ" dirty="0"/>
          </a:p>
          <a:p>
            <a:r>
              <a:rPr lang="cs-CZ" dirty="0"/>
              <a:t>Dostupnost vody</a:t>
            </a:r>
          </a:p>
          <a:p>
            <a:r>
              <a:rPr lang="cs-CZ" dirty="0"/>
              <a:t>Dostupnost minerálních živin – N, P, …</a:t>
            </a:r>
          </a:p>
          <a:p>
            <a:r>
              <a:rPr lang="cs-CZ" dirty="0"/>
              <a:t>Stupeň ontogeneze (počet a velikost asimilačních orgánů)</a:t>
            </a:r>
          </a:p>
          <a:p>
            <a:r>
              <a:rPr lang="cs-CZ" dirty="0"/>
              <a:t>Fyziologický stav rostlin (např. působení stresu)</a:t>
            </a:r>
          </a:p>
          <a:p>
            <a:pPr lvl="1"/>
            <a:r>
              <a:rPr lang="cs-CZ" dirty="0"/>
              <a:t>Adaptace (obsah </a:t>
            </a:r>
            <a:r>
              <a:rPr lang="cs-CZ" dirty="0" err="1"/>
              <a:t>chl</a:t>
            </a:r>
            <a:r>
              <a:rPr lang="cs-CZ" dirty="0"/>
              <a:t> vs. záření, </a:t>
            </a:r>
            <a:r>
              <a:rPr lang="cs-CZ" dirty="0" err="1"/>
              <a:t>fotoprotektivní</a:t>
            </a:r>
            <a:r>
              <a:rPr lang="cs-CZ" dirty="0"/>
              <a:t> mechanismy)</a:t>
            </a:r>
          </a:p>
        </p:txBody>
      </p:sp>
    </p:spTree>
    <p:extLst>
      <p:ext uri="{BB962C8B-B14F-4D97-AF65-F5344CB8AC3E}">
        <p14:creationId xmlns:p14="http://schemas.microsoft.com/office/powerpoint/2010/main" val="2593555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543408CE-7165-4EE7-AEEE-8F318F20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Světelná křivka fotosyntézy</a:t>
            </a:r>
            <a:br>
              <a:rPr lang="cs-CZ" b="1" dirty="0"/>
            </a:br>
            <a:r>
              <a:rPr lang="cs-CZ" b="1" dirty="0"/>
              <a:t>měřena gazometricky</a:t>
            </a: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830266DC-9510-4F73-88E4-631EA44A3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2133600"/>
            <a:ext cx="6887260" cy="377762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Měření </a:t>
            </a:r>
            <a:r>
              <a:rPr lang="cs-CZ" i="1" dirty="0"/>
              <a:t>P</a:t>
            </a:r>
            <a:r>
              <a:rPr lang="cs-CZ" baseline="-25000" dirty="0"/>
              <a:t>N</a:t>
            </a:r>
            <a:r>
              <a:rPr lang="cs-CZ" dirty="0"/>
              <a:t> za různých intenzit ozářenosti </a:t>
            </a:r>
            <a:r>
              <a:rPr lang="cs-CZ" sz="1400" dirty="0"/>
              <a:t>(0 – 2 000 </a:t>
            </a:r>
            <a:r>
              <a:rPr lang="cs-CZ" sz="1400" dirty="0" err="1">
                <a:latin typeface="Symbol" panose="05050102010706020507" pitchFamily="18" charset="2"/>
              </a:rPr>
              <a:t>m</a:t>
            </a:r>
            <a:r>
              <a:rPr lang="cs-CZ" sz="1400" dirty="0" err="1"/>
              <a:t>mol</a:t>
            </a:r>
            <a:r>
              <a:rPr lang="cs-CZ" sz="1400" dirty="0"/>
              <a:t> m</a:t>
            </a:r>
            <a:r>
              <a:rPr lang="cs-CZ" sz="1400" baseline="30000" dirty="0"/>
              <a:t>-2</a:t>
            </a:r>
            <a:r>
              <a:rPr lang="cs-CZ" sz="1400" dirty="0"/>
              <a:t> s</a:t>
            </a:r>
            <a:r>
              <a:rPr lang="cs-CZ" sz="1400" baseline="30000" dirty="0"/>
              <a:t>-1</a:t>
            </a:r>
            <a:r>
              <a:rPr lang="cs-CZ" sz="1400" dirty="0"/>
              <a:t>)</a:t>
            </a:r>
            <a:endParaRPr lang="cs-CZ" dirty="0"/>
          </a:p>
          <a:p>
            <a:r>
              <a:rPr lang="cs-CZ" dirty="0"/>
              <a:t>Princip: </a:t>
            </a:r>
            <a:br>
              <a:rPr lang="cs-CZ" dirty="0"/>
            </a:br>
            <a:r>
              <a:rPr lang="cs-CZ" dirty="0"/>
              <a:t>Zjištění aktuálního stavu fotosyntetického aparátu rostlin na základě stanovení závislosti mezi rychlostí čisté fotosyntézy a množstvím dostupného záření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	&gt;&gt; světelná křivka fotosyntézy</a:t>
            </a:r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sz="1400" i="1" dirty="0" err="1"/>
              <a:t>Light</a:t>
            </a:r>
            <a:r>
              <a:rPr lang="cs-CZ" sz="1400" i="1" dirty="0"/>
              <a:t> response </a:t>
            </a:r>
            <a:r>
              <a:rPr lang="cs-CZ" sz="1400" i="1" dirty="0" err="1"/>
              <a:t>curve</a:t>
            </a:r>
            <a:r>
              <a:rPr lang="cs-CZ" sz="1400" i="1" dirty="0"/>
              <a:t> (LRC, LC), PI </a:t>
            </a:r>
            <a:r>
              <a:rPr lang="cs-CZ" sz="1400" i="1" dirty="0" err="1"/>
              <a:t>curve</a:t>
            </a:r>
            <a:endParaRPr lang="cs-CZ" i="1" dirty="0"/>
          </a:p>
          <a:p>
            <a:r>
              <a:rPr lang="cs-CZ" dirty="0"/>
              <a:t>Parametry (</a:t>
            </a:r>
            <a:r>
              <a:rPr lang="cs-CZ" i="1" dirty="0"/>
              <a:t>R</a:t>
            </a:r>
            <a:r>
              <a:rPr lang="cs-CZ" baseline="-25000" dirty="0"/>
              <a:t>d</a:t>
            </a:r>
            <a:r>
              <a:rPr lang="cs-CZ" dirty="0"/>
              <a:t>, </a:t>
            </a:r>
            <a:r>
              <a:rPr lang="cs-CZ" i="1" dirty="0"/>
              <a:t>I</a:t>
            </a:r>
            <a:r>
              <a:rPr lang="cs-CZ" baseline="-25000" dirty="0"/>
              <a:t>c</a:t>
            </a:r>
            <a:r>
              <a:rPr lang="cs-CZ" dirty="0"/>
              <a:t>, </a:t>
            </a:r>
            <a:r>
              <a:rPr lang="cs-CZ" i="1" dirty="0"/>
              <a:t>I</a:t>
            </a:r>
            <a:r>
              <a:rPr lang="cs-CZ" baseline="-25000" dirty="0"/>
              <a:t>s</a:t>
            </a:r>
            <a:r>
              <a:rPr lang="cs-CZ" dirty="0"/>
              <a:t>, P</a:t>
            </a:r>
            <a:r>
              <a:rPr lang="cs-CZ" baseline="-25000" dirty="0"/>
              <a:t>N </a:t>
            </a:r>
            <a:r>
              <a:rPr lang="cs-CZ" baseline="-25000" dirty="0" err="1"/>
              <a:t>max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Ozářenost </a:t>
            </a:r>
            <a:br>
              <a:rPr lang="cs-CZ" dirty="0"/>
            </a:br>
            <a:r>
              <a:rPr lang="cs-CZ" dirty="0"/>
              <a:t>– světelné záření dopadající na fotosynteticky aktivní části rostlin (</a:t>
            </a:r>
            <a:r>
              <a:rPr lang="cs-CZ" i="1" dirty="0"/>
              <a:t>PAR</a:t>
            </a:r>
            <a:r>
              <a:rPr lang="cs-CZ" dirty="0"/>
              <a:t>, </a:t>
            </a:r>
            <a:r>
              <a:rPr lang="cs-CZ" i="1" dirty="0"/>
              <a:t>E</a:t>
            </a:r>
            <a:r>
              <a:rPr lang="cs-CZ" dirty="0"/>
              <a:t>, </a:t>
            </a:r>
            <a:r>
              <a:rPr lang="cs-CZ" i="1" dirty="0"/>
              <a:t>I, PPFD,..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W m</a:t>
            </a:r>
            <a:r>
              <a:rPr lang="cs-CZ" baseline="30000" dirty="0"/>
              <a:t>-2</a:t>
            </a:r>
          </a:p>
          <a:p>
            <a:pPr lvl="1"/>
            <a:r>
              <a:rPr lang="cs-CZ" b="1" dirty="0" err="1">
                <a:latin typeface="Symbol" panose="05050102010706020507" pitchFamily="18" charset="2"/>
              </a:rPr>
              <a:t>m</a:t>
            </a:r>
            <a:r>
              <a:rPr lang="cs-CZ" b="1" dirty="0" err="1"/>
              <a:t>mol</a:t>
            </a:r>
            <a:r>
              <a:rPr lang="cs-CZ" b="1" dirty="0"/>
              <a:t> (</a:t>
            </a:r>
            <a:r>
              <a:rPr lang="cs-CZ" b="1" dirty="0" err="1"/>
              <a:t>photons</a:t>
            </a:r>
            <a:r>
              <a:rPr lang="cs-CZ" b="1" dirty="0"/>
              <a:t>) m</a:t>
            </a:r>
            <a:r>
              <a:rPr lang="cs-CZ" b="1" baseline="30000" dirty="0"/>
              <a:t>-2</a:t>
            </a:r>
            <a:r>
              <a:rPr lang="cs-CZ" b="1" dirty="0"/>
              <a:t> s</a:t>
            </a:r>
            <a:r>
              <a:rPr lang="cs-CZ" b="1" baseline="30000" dirty="0"/>
              <a:t>-1 </a:t>
            </a:r>
            <a:r>
              <a:rPr lang="cs-CZ" b="1" dirty="0">
                <a:latin typeface="Symbol" panose="05050102010706020507" pitchFamily="18" charset="2"/>
              </a:rPr>
              <a:t>= </a:t>
            </a:r>
            <a:r>
              <a:rPr lang="cs-CZ" b="1" dirty="0" err="1">
                <a:latin typeface="Symbol" panose="05050102010706020507" pitchFamily="18" charset="2"/>
              </a:rPr>
              <a:t>mE</a:t>
            </a:r>
            <a:r>
              <a:rPr lang="cs-CZ" b="1" dirty="0"/>
              <a:t> (</a:t>
            </a:r>
            <a:r>
              <a:rPr lang="cs-CZ" b="1" dirty="0" err="1"/>
              <a:t>photons</a:t>
            </a:r>
            <a:r>
              <a:rPr lang="cs-CZ" b="1" dirty="0"/>
              <a:t>) m</a:t>
            </a:r>
            <a:r>
              <a:rPr lang="cs-CZ" b="1" baseline="30000" dirty="0"/>
              <a:t>-2</a:t>
            </a:r>
            <a:r>
              <a:rPr lang="cs-CZ" b="1" dirty="0"/>
              <a:t> s</a:t>
            </a:r>
            <a:r>
              <a:rPr lang="cs-CZ" b="1" baseline="30000" dirty="0"/>
              <a:t>-1</a:t>
            </a:r>
            <a:endParaRPr lang="cs-CZ" b="1" dirty="0"/>
          </a:p>
          <a:p>
            <a:pPr lvl="1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74647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4141D6DA-0779-4F31-8A18-2D3BA6F9D5EE}"/>
              </a:ext>
            </a:extLst>
          </p:cNvPr>
          <p:cNvGrpSpPr/>
          <p:nvPr/>
        </p:nvGrpSpPr>
        <p:grpSpPr>
          <a:xfrm>
            <a:off x="123662" y="790733"/>
            <a:ext cx="9020339" cy="6098380"/>
            <a:chOff x="123662" y="433388"/>
            <a:chExt cx="9020339" cy="6098380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8E5A1D3-B812-4234-8774-7169B7978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62" y="433388"/>
              <a:ext cx="8791575" cy="601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3">
              <a:extLst>
                <a:ext uri="{FF2B5EF4-FFF2-40B4-BE49-F238E27FC236}">
                  <a16:creationId xmlns:a16="http://schemas.microsoft.com/office/drawing/2014/main" id="{4366D38B-8439-4E9A-9B2E-14EE8BEB6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2925" y="3294501"/>
              <a:ext cx="414107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600" b="1" dirty="0">
                  <a:solidFill>
                    <a:srgbClr val="FF0000"/>
                  </a:solidFill>
                </a:rPr>
                <a:t>Rd	- temnotní respirace </a:t>
              </a:r>
            </a:p>
            <a:p>
              <a:pPr eaLnBrk="1" hangingPunct="1"/>
              <a:r>
                <a:rPr lang="cs-CZ" altLang="cs-CZ" sz="1600" b="1" dirty="0">
                  <a:solidFill>
                    <a:srgbClr val="FF0000"/>
                  </a:solidFill>
                </a:rPr>
                <a:t>Ic 	- kompenzační ozářenost </a:t>
              </a:r>
            </a:p>
            <a:p>
              <a:pPr eaLnBrk="1" hangingPunct="1"/>
              <a:r>
                <a:rPr lang="cs-CZ" altLang="cs-CZ" sz="1600" b="1" dirty="0">
                  <a:solidFill>
                    <a:srgbClr val="FF0000"/>
                  </a:solidFill>
                </a:rPr>
                <a:t>Is	- saturační ozářenost</a:t>
              </a:r>
            </a:p>
            <a:p>
              <a:pPr eaLnBrk="1" hangingPunct="1"/>
              <a:r>
                <a:rPr lang="cs-CZ" altLang="cs-CZ" sz="1600" b="1" dirty="0" err="1">
                  <a:solidFill>
                    <a:srgbClr val="FF0000"/>
                  </a:solidFill>
                </a:rPr>
                <a:t>Pn</a:t>
              </a:r>
              <a:r>
                <a:rPr lang="cs-CZ" altLang="cs-CZ" sz="1600" b="1" baseline="-25000" dirty="0" err="1">
                  <a:solidFill>
                    <a:srgbClr val="FF0000"/>
                  </a:solidFill>
                </a:rPr>
                <a:t>max</a:t>
              </a:r>
              <a:r>
                <a:rPr lang="cs-CZ" altLang="cs-CZ" sz="1600" b="1" dirty="0">
                  <a:solidFill>
                    <a:srgbClr val="FF0000"/>
                  </a:solidFill>
                </a:rPr>
                <a:t> maximální rychlost </a:t>
              </a:r>
              <a:br>
                <a:rPr lang="cs-CZ" altLang="cs-CZ" sz="1600" b="1" dirty="0">
                  <a:solidFill>
                    <a:srgbClr val="FF0000"/>
                  </a:solidFill>
                </a:rPr>
              </a:br>
              <a:r>
                <a:rPr lang="cs-CZ" altLang="cs-CZ" sz="1600" b="1" dirty="0">
                  <a:solidFill>
                    <a:srgbClr val="FF0000"/>
                  </a:solidFill>
                </a:rPr>
                <a:t>				čisté fotosyntézy</a:t>
              </a: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CF0E2C74-6CD9-4BE9-A822-A269EB374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1925" y="6317456"/>
              <a:ext cx="11033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800" dirty="0"/>
                <a:t>Skripta: Prof. Gloser</a:t>
              </a:r>
            </a:p>
          </p:txBody>
        </p:sp>
      </p:grpSp>
      <p:sp>
        <p:nvSpPr>
          <p:cNvPr id="8" name="Nadpis 1">
            <a:extLst>
              <a:ext uri="{FF2B5EF4-FFF2-40B4-BE49-F238E27FC236}">
                <a16:creationId xmlns:a16="http://schemas.microsoft.com/office/drawing/2014/main" id="{543408CE-7165-4EE7-AEEE-8F318F20A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126124"/>
            <a:ext cx="6589199" cy="1778876"/>
          </a:xfrm>
        </p:spPr>
        <p:txBody>
          <a:bodyPr/>
          <a:lstStyle/>
          <a:p>
            <a:r>
              <a:rPr lang="cs-CZ" b="1" dirty="0"/>
              <a:t>Světelná křivka fotosyntézy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27E72D6-46F2-44A5-BF14-38AA99CC4A95}"/>
              </a:ext>
            </a:extLst>
          </p:cNvPr>
          <p:cNvSpPr/>
          <p:nvPr/>
        </p:nvSpPr>
        <p:spPr>
          <a:xfrm>
            <a:off x="295438" y="5882601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Rd</a:t>
            </a:r>
            <a:endParaRPr lang="cs-CZ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73F98168-6425-48CB-958F-6ABDD45286EC}"/>
              </a:ext>
            </a:extLst>
          </p:cNvPr>
          <p:cNvCxnSpPr>
            <a:cxnSpLocks/>
          </p:cNvCxnSpPr>
          <p:nvPr/>
        </p:nvCxnSpPr>
        <p:spPr>
          <a:xfrm flipV="1">
            <a:off x="700367" y="5882601"/>
            <a:ext cx="395008" cy="184666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blouk 13">
            <a:extLst>
              <a:ext uri="{FF2B5EF4-FFF2-40B4-BE49-F238E27FC236}">
                <a16:creationId xmlns:a16="http://schemas.microsoft.com/office/drawing/2014/main" id="{DD40FC7F-2F4E-486B-A174-2E38F6357057}"/>
              </a:ext>
            </a:extLst>
          </p:cNvPr>
          <p:cNvSpPr/>
          <p:nvPr/>
        </p:nvSpPr>
        <p:spPr>
          <a:xfrm>
            <a:off x="4519449" y="2924254"/>
            <a:ext cx="3691101" cy="1552495"/>
          </a:xfrm>
          <a:prstGeom prst="arc">
            <a:avLst>
              <a:gd name="adj1" fmla="val 16200000"/>
              <a:gd name="adj2" fmla="val 2146007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598A9AB-4166-43F7-BAD0-1E009BD44E32}"/>
              </a:ext>
            </a:extLst>
          </p:cNvPr>
          <p:cNvSpPr/>
          <p:nvPr/>
        </p:nvSpPr>
        <p:spPr>
          <a:xfrm>
            <a:off x="7892106" y="2980273"/>
            <a:ext cx="1213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400" b="1" dirty="0" err="1">
                <a:solidFill>
                  <a:srgbClr val="FF0000"/>
                </a:solidFill>
              </a:rPr>
              <a:t>fotoinhibice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34297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3F3A67B-99F3-4D7C-BB70-74F956566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88"/>
            <a:ext cx="9144000" cy="673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50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Praktické návody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5376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F3E44-A2F2-4697-850C-D9A1AC0EC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822" y="378372"/>
            <a:ext cx="7294178" cy="1526628"/>
          </a:xfrm>
        </p:spPr>
        <p:txBody>
          <a:bodyPr>
            <a:noAutofit/>
          </a:bodyPr>
          <a:lstStyle/>
          <a:p>
            <a:r>
              <a:rPr lang="cs-CZ" sz="2000" dirty="0"/>
              <a:t>Úloha:</a:t>
            </a:r>
            <a:br>
              <a:rPr lang="cs-CZ" sz="2800" dirty="0"/>
            </a:br>
            <a:r>
              <a:rPr lang="cs-CZ" sz="2800" dirty="0"/>
              <a:t>Reakce fotosyntézy rostlin na světlo: Měření světelné křivky fotosyntézy C</a:t>
            </a:r>
            <a:r>
              <a:rPr lang="cs-CZ" sz="2800" baseline="-25000" dirty="0"/>
              <a:t>3</a:t>
            </a:r>
            <a:r>
              <a:rPr lang="cs-CZ" sz="2800" dirty="0"/>
              <a:t> a C</a:t>
            </a:r>
            <a:r>
              <a:rPr lang="cs-CZ" sz="2800" baseline="-25000" dirty="0"/>
              <a:t>4</a:t>
            </a:r>
            <a:r>
              <a:rPr lang="cs-CZ" sz="2800" dirty="0"/>
              <a:t> rostlin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DDD955D-D78B-4C9F-9D71-205B22C48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2133600"/>
            <a:ext cx="7201585" cy="43460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altLang="cs-CZ" b="1" i="1" dirty="0"/>
              <a:t>Rostlinný materiál</a:t>
            </a:r>
            <a:r>
              <a:rPr lang="cs-CZ" altLang="cs-CZ" b="1" dirty="0"/>
              <a:t>:</a:t>
            </a:r>
          </a:p>
          <a:p>
            <a:pPr marL="0" indent="0">
              <a:buNone/>
            </a:pPr>
            <a:r>
              <a:rPr lang="cs-CZ" altLang="cs-CZ" sz="1400" dirty="0"/>
              <a:t>C</a:t>
            </a:r>
            <a:r>
              <a:rPr lang="cs-CZ" altLang="cs-CZ" sz="1400" baseline="-25000" dirty="0"/>
              <a:t>3</a:t>
            </a:r>
            <a:r>
              <a:rPr lang="cs-CZ" altLang="cs-CZ" sz="1400" dirty="0"/>
              <a:t>: slunečnice roční (</a:t>
            </a:r>
            <a:r>
              <a:rPr lang="cs-CZ" altLang="cs-CZ" sz="1400" i="1" dirty="0" err="1"/>
              <a:t>Helianthus</a:t>
            </a:r>
            <a:r>
              <a:rPr lang="cs-CZ" altLang="cs-CZ" sz="1400" i="1" dirty="0"/>
              <a:t> </a:t>
            </a:r>
            <a:r>
              <a:rPr lang="cs-CZ" altLang="cs-CZ" sz="1400" i="1" dirty="0" err="1"/>
              <a:t>annuus</a:t>
            </a:r>
            <a:r>
              <a:rPr lang="cs-CZ" altLang="cs-CZ" sz="1400" dirty="0"/>
              <a:t>)</a:t>
            </a:r>
          </a:p>
          <a:p>
            <a:pPr marL="0" indent="0">
              <a:buNone/>
            </a:pPr>
            <a:r>
              <a:rPr lang="cs-CZ" altLang="cs-CZ" sz="1400" dirty="0"/>
              <a:t>C</a:t>
            </a:r>
            <a:r>
              <a:rPr lang="cs-CZ" altLang="cs-CZ" sz="1400" baseline="-25000" dirty="0"/>
              <a:t>4</a:t>
            </a:r>
            <a:r>
              <a:rPr lang="cs-CZ" altLang="cs-CZ" sz="1400" dirty="0"/>
              <a:t>:  kukuřice setá (</a:t>
            </a:r>
            <a:r>
              <a:rPr lang="cs-CZ" altLang="cs-CZ" sz="1400" i="1" dirty="0" err="1"/>
              <a:t>Zea</a:t>
            </a:r>
            <a:r>
              <a:rPr lang="cs-CZ" altLang="cs-CZ" sz="1400" i="1" dirty="0"/>
              <a:t> </a:t>
            </a:r>
            <a:r>
              <a:rPr lang="cs-CZ" altLang="cs-CZ" sz="1400" i="1" dirty="0" err="1"/>
              <a:t>mays</a:t>
            </a:r>
            <a:r>
              <a:rPr lang="cs-CZ" altLang="cs-CZ" sz="1400" dirty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5356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F3E44-A2F2-4697-850C-D9A1AC0EC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822" y="378372"/>
            <a:ext cx="7294178" cy="1526628"/>
          </a:xfrm>
        </p:spPr>
        <p:txBody>
          <a:bodyPr>
            <a:noAutofit/>
          </a:bodyPr>
          <a:lstStyle/>
          <a:p>
            <a:r>
              <a:rPr lang="cs-CZ" sz="2000" dirty="0"/>
              <a:t>Úloha:</a:t>
            </a:r>
            <a:br>
              <a:rPr lang="cs-CZ" sz="2800" dirty="0"/>
            </a:br>
            <a:r>
              <a:rPr lang="cs-CZ" sz="2800" dirty="0"/>
              <a:t>Reakce fotosyntézy rostlin na světlo: Měření světelné křivky fotosyntézy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DDD955D-D78B-4C9F-9D71-205B22C48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2133600"/>
            <a:ext cx="7201585" cy="4346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1600" b="1" dirty="0"/>
              <a:t>Měřící aparatura: </a:t>
            </a:r>
          </a:p>
          <a:p>
            <a:pPr marL="0" indent="0">
              <a:buNone/>
            </a:pPr>
            <a:r>
              <a:rPr lang="cs-CZ" altLang="cs-CZ" sz="1600" dirty="0"/>
              <a:t>Stavebnicový systém na měření výměny plynů mezi rostlinami a prostředím (</a:t>
            </a:r>
            <a:r>
              <a:rPr lang="cs-CZ" altLang="cs-CZ" sz="1600" dirty="0" err="1"/>
              <a:t>Qubit</a:t>
            </a:r>
            <a:r>
              <a:rPr lang="cs-CZ" altLang="cs-CZ" sz="1600" dirty="0"/>
              <a:t> Systems, Kanada). Systém zahrnuje: </a:t>
            </a:r>
          </a:p>
          <a:p>
            <a:pPr marL="0" indent="0">
              <a:buNone/>
            </a:pPr>
            <a:r>
              <a:rPr lang="cs-CZ" altLang="cs-CZ" sz="1600" dirty="0"/>
              <a:t>•	IRGA analyzátor </a:t>
            </a:r>
          </a:p>
          <a:p>
            <a:pPr marL="0" indent="0">
              <a:buNone/>
            </a:pPr>
            <a:r>
              <a:rPr lang="cs-CZ" altLang="cs-CZ" sz="1600" dirty="0"/>
              <a:t>•	trubicový průtokoměr (rotametr) </a:t>
            </a:r>
          </a:p>
          <a:p>
            <a:pPr marL="0" indent="0">
              <a:buNone/>
            </a:pPr>
            <a:r>
              <a:rPr lang="cs-CZ" altLang="cs-CZ" sz="1600" dirty="0"/>
              <a:t>•	membránové čerpadlo </a:t>
            </a:r>
          </a:p>
          <a:p>
            <a:pPr marL="0" indent="0">
              <a:buNone/>
            </a:pPr>
            <a:r>
              <a:rPr lang="cs-CZ" altLang="cs-CZ" sz="1600" dirty="0"/>
              <a:t>•	kolona s vysoušedlem pro </a:t>
            </a:r>
            <a:r>
              <a:rPr lang="cs-CZ" altLang="cs-CZ" sz="1600" dirty="0" err="1"/>
              <a:t>absorbci</a:t>
            </a:r>
            <a:r>
              <a:rPr lang="cs-CZ" altLang="cs-CZ" sz="1600" dirty="0"/>
              <a:t> vodní páry </a:t>
            </a:r>
          </a:p>
          <a:p>
            <a:pPr marL="0" indent="0">
              <a:buNone/>
            </a:pPr>
            <a:r>
              <a:rPr lang="cs-CZ" altLang="cs-CZ" sz="1600" dirty="0"/>
              <a:t>•	plastový vak naplněný vzduchem (zdroj CO</a:t>
            </a:r>
            <a:r>
              <a:rPr lang="cs-CZ" altLang="cs-CZ" sz="1600" baseline="-25000" dirty="0"/>
              <a:t>2</a:t>
            </a:r>
            <a:r>
              <a:rPr lang="cs-CZ" altLang="cs-CZ" sz="1600" dirty="0"/>
              <a:t> o konstantní 	koncentraci) </a:t>
            </a:r>
          </a:p>
          <a:p>
            <a:pPr marL="0" indent="0">
              <a:buNone/>
            </a:pPr>
            <a:r>
              <a:rPr lang="cs-CZ" altLang="cs-CZ" sz="1600" dirty="0"/>
              <a:t>•	zdroj záření s plynulou regulací (světlo emitující diody - LED) </a:t>
            </a:r>
          </a:p>
          <a:p>
            <a:pPr marL="0" indent="0">
              <a:buNone/>
            </a:pPr>
            <a:r>
              <a:rPr lang="cs-CZ" altLang="cs-CZ" sz="1600" dirty="0"/>
              <a:t>•	uzavíratelná měřící komora</a:t>
            </a:r>
          </a:p>
          <a:p>
            <a:pPr marL="0" indent="0">
              <a:buNone/>
            </a:pPr>
            <a:r>
              <a:rPr lang="cs-CZ" altLang="cs-CZ" sz="1600" dirty="0"/>
              <a:t>•	(mřížka pro stanovení velikosti listové plochy) </a:t>
            </a:r>
          </a:p>
          <a:p>
            <a:pPr marL="0" indent="0">
              <a:buNone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3121351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63566-BAEF-4EBC-A094-C906A9FE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7127362" cy="1280890"/>
          </a:xfrm>
        </p:spPr>
        <p:txBody>
          <a:bodyPr/>
          <a:lstStyle/>
          <a:p>
            <a:r>
              <a:rPr lang="cs-CZ" dirty="0"/>
              <a:t>Měřící gazometrická aparatura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A4BDF1-2BC2-4F84-862D-4D85808F5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2A56B0A-C50A-48D0-8CF2-14C0D495A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37"/>
          <a:stretch/>
        </p:blipFill>
        <p:spPr>
          <a:xfrm>
            <a:off x="0" y="1230933"/>
            <a:ext cx="9144000" cy="56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29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C907D-7070-4949-BD2D-4E9DF13C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>
            <a:normAutofit/>
          </a:bodyPr>
          <a:lstStyle/>
          <a:p>
            <a:r>
              <a:rPr lang="cs-CZ" sz="3200" dirty="0"/>
              <a:t>Měřící gazometrická aparatura</a:t>
            </a:r>
          </a:p>
        </p:txBody>
      </p:sp>
      <p:pic>
        <p:nvPicPr>
          <p:cNvPr id="5" name="Obrázek 5" descr="Obsah obrázku interiér, přeplněné&#10;&#10;Popis se vygeneroval automaticky.">
            <a:extLst>
              <a:ext uri="{FF2B5EF4-FFF2-40B4-BE49-F238E27FC236}">
                <a16:creationId xmlns:a16="http://schemas.microsoft.com/office/drawing/2014/main" id="{8E94233D-8C04-420C-BBC6-A3C764461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57" y="1267462"/>
            <a:ext cx="6591985" cy="3707992"/>
          </a:xfrm>
        </p:spPr>
      </p:pic>
      <p:pic>
        <p:nvPicPr>
          <p:cNvPr id="6" name="Obrázek 6" descr="Obsah obrázku projektor&#10;&#10;Popis se vygeneroval automaticky.">
            <a:extLst>
              <a:ext uri="{FF2B5EF4-FFF2-40B4-BE49-F238E27FC236}">
                <a16:creationId xmlns:a16="http://schemas.microsoft.com/office/drawing/2014/main" id="{C930B5B1-7FCE-40D1-B778-F9014F9A0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54" t="5716" r="21463" b="1724"/>
          <a:stretch/>
        </p:blipFill>
        <p:spPr>
          <a:xfrm>
            <a:off x="2414431" y="5046085"/>
            <a:ext cx="2117219" cy="1817209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3673028E-6263-48B2-B7B6-ED6E04470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39" t="3157" r="27451" b="3799"/>
          <a:stretch/>
        </p:blipFill>
        <p:spPr>
          <a:xfrm>
            <a:off x="6091518" y="5046085"/>
            <a:ext cx="1694332" cy="181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22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C80450B-3322-4C7F-8AB1-6984F7D3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cs-CZ" dirty="0"/>
              <a:t>Co je fotosyntéza?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6980324B-DD5C-4C11-80E8-53C82079E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6"/>
          <a:stretch/>
        </p:blipFill>
        <p:spPr>
          <a:xfrm>
            <a:off x="2564524" y="1348499"/>
            <a:ext cx="5969876" cy="5338514"/>
          </a:xfr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2F630BFE-64CD-4801-84F0-5A36D17E3341}"/>
              </a:ext>
            </a:extLst>
          </p:cNvPr>
          <p:cNvSpPr/>
          <p:nvPr/>
        </p:nvSpPr>
        <p:spPr>
          <a:xfrm>
            <a:off x="6117021" y="5125873"/>
            <a:ext cx="1366345" cy="76725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205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F9A693-76E1-4004-954E-B98464F2F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415" y="624110"/>
            <a:ext cx="7201586" cy="709390"/>
          </a:xfrm>
        </p:spPr>
        <p:txBody>
          <a:bodyPr>
            <a:normAutofit/>
          </a:bodyPr>
          <a:lstStyle/>
          <a:p>
            <a:r>
              <a:rPr lang="cs-CZ" sz="3200" dirty="0"/>
              <a:t>Měření světelné křivky fotosyntézy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AB075B-320B-43F9-AAC4-C4E7735C4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165" y="1333500"/>
            <a:ext cx="7201585" cy="5276850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cs-CZ" altLang="cs-CZ" sz="1600" dirty="0"/>
              <a:t>Propojte součásti systému podle schématu a zapněte IRGA</a:t>
            </a:r>
          </a:p>
          <a:p>
            <a:pPr>
              <a:buFont typeface="+mj-lt"/>
              <a:buAutoNum type="arabicPeriod"/>
            </a:pPr>
            <a:r>
              <a:rPr lang="cs-CZ" altLang="cs-CZ" sz="1600" dirty="0"/>
              <a:t>Změřte referenční koncentraci CO</a:t>
            </a:r>
            <a:r>
              <a:rPr lang="cs-CZ" altLang="cs-CZ" sz="1600" baseline="-25000" dirty="0"/>
              <a:t>2</a:t>
            </a:r>
            <a:br>
              <a:rPr lang="cs-CZ" altLang="cs-CZ" sz="1600" baseline="-25000" dirty="0"/>
            </a:br>
            <a:r>
              <a:rPr lang="cs-CZ" altLang="cs-CZ" sz="1600" dirty="0"/>
              <a:t>- propojte výstup z průtokoměru přímo k vysoušecí koloně</a:t>
            </a:r>
            <a:br>
              <a:rPr lang="cs-CZ" altLang="cs-CZ" sz="1600" dirty="0"/>
            </a:br>
            <a:r>
              <a:rPr lang="cs-CZ" altLang="cs-CZ" sz="1600" dirty="0"/>
              <a:t>- seřiďte průtokoměr na tok 0.3 l/min</a:t>
            </a:r>
            <a:br>
              <a:rPr lang="cs-CZ" altLang="cs-CZ" sz="1600" dirty="0"/>
            </a:br>
            <a:r>
              <a:rPr lang="cs-CZ" altLang="cs-CZ" sz="1600" dirty="0"/>
              <a:t>- počkejte na ustálení signálu z IRGA, odečtěte hodnotu 	koncentrace CO</a:t>
            </a:r>
            <a:r>
              <a:rPr lang="cs-CZ" altLang="cs-CZ" sz="1600" baseline="-25000" dirty="0"/>
              <a:t>2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ppm</a:t>
            </a:r>
            <a:r>
              <a:rPr lang="cs-CZ" altLang="cs-CZ" sz="1600" dirty="0"/>
              <a:t>)</a:t>
            </a:r>
          </a:p>
          <a:p>
            <a:pPr>
              <a:buFont typeface="+mj-lt"/>
              <a:buAutoNum type="arabicPeriod"/>
            </a:pPr>
            <a:r>
              <a:rPr lang="cs-CZ" altLang="cs-CZ" sz="1600" dirty="0"/>
              <a:t>Připojte listovou komoru do systému, umístěte do ní list a těsně uzavřete</a:t>
            </a:r>
          </a:p>
          <a:p>
            <a:pPr>
              <a:buFont typeface="+mj-lt"/>
              <a:buAutoNum type="arabicPeriod"/>
            </a:pPr>
            <a:r>
              <a:rPr lang="cs-CZ" altLang="cs-CZ" sz="1600" dirty="0"/>
              <a:t>Na listovou komoru připojte světelný zdroj </a:t>
            </a:r>
          </a:p>
          <a:p>
            <a:pPr>
              <a:buFont typeface="+mj-lt"/>
              <a:buAutoNum type="arabicPeriod"/>
            </a:pPr>
            <a:r>
              <a:rPr lang="cs-CZ" altLang="cs-CZ" sz="1600" dirty="0"/>
              <a:t>Zapněte světelný zdroj na maximální hodnotu (PAR = 1250 (µmol m</a:t>
            </a:r>
            <a:r>
              <a:rPr lang="cs-CZ" altLang="cs-CZ" sz="1600" baseline="30000" dirty="0"/>
              <a:t>-2</a:t>
            </a:r>
            <a:r>
              <a:rPr lang="cs-CZ" altLang="cs-CZ" sz="1600" dirty="0"/>
              <a:t> s</a:t>
            </a:r>
            <a:r>
              <a:rPr lang="cs-CZ" altLang="cs-CZ" sz="1600" baseline="30000" dirty="0"/>
              <a:t>-1</a:t>
            </a:r>
            <a:r>
              <a:rPr lang="cs-CZ" altLang="cs-CZ" sz="1600" dirty="0"/>
              <a:t>) a pozorujte změny koncentrace CO</a:t>
            </a:r>
            <a:r>
              <a:rPr lang="cs-CZ" altLang="cs-CZ" sz="1600" baseline="-25000" dirty="0"/>
              <a:t>2</a:t>
            </a:r>
          </a:p>
          <a:p>
            <a:pPr>
              <a:buFont typeface="+mj-lt"/>
              <a:buAutoNum type="arabicPeriod"/>
            </a:pPr>
            <a:r>
              <a:rPr lang="cs-CZ" altLang="cs-CZ" sz="1600" dirty="0"/>
              <a:t>Počkejte na ustálení signálu z IRGA, odečtěte hodnotu koncentrace CO</a:t>
            </a:r>
            <a:r>
              <a:rPr lang="cs-CZ" altLang="cs-CZ" sz="1600" baseline="-25000" dirty="0"/>
              <a:t>2</a:t>
            </a:r>
            <a:r>
              <a:rPr lang="cs-CZ" altLang="cs-CZ" sz="1600" dirty="0"/>
              <a:t> a zapište do tabulky</a:t>
            </a:r>
          </a:p>
          <a:p>
            <a:pPr>
              <a:buFont typeface="+mj-lt"/>
              <a:buAutoNum type="arabicPeriod"/>
            </a:pPr>
            <a:r>
              <a:rPr lang="cs-CZ" altLang="cs-CZ" sz="1600" dirty="0"/>
              <a:t>Upravte intenzitu ozářenosti na nižší hodnoty dle záznamové tabulky a měření dle bodu  6 opakujte.</a:t>
            </a:r>
          </a:p>
          <a:p>
            <a:pPr>
              <a:buFont typeface="+mj-lt"/>
              <a:buAutoNum type="arabicPeriod"/>
            </a:pPr>
            <a:r>
              <a:rPr lang="cs-CZ" altLang="cs-CZ" sz="1600" dirty="0"/>
              <a:t>Nakonec zdroj vypněte a listovou komoru zastiňte pro měření (dle budu 6) za tmy.</a:t>
            </a:r>
          </a:p>
          <a:p>
            <a:pPr>
              <a:buFont typeface="+mj-lt"/>
              <a:buAutoNum type="arabicPeriod"/>
            </a:pPr>
            <a:r>
              <a:rPr lang="cs-CZ" altLang="cs-CZ" sz="1600" dirty="0"/>
              <a:t>Změřte plochu listu v komoře.</a:t>
            </a:r>
          </a:p>
        </p:txBody>
      </p:sp>
    </p:spTree>
    <p:extLst>
      <p:ext uri="{BB962C8B-B14F-4D97-AF65-F5344CB8AC3E}">
        <p14:creationId xmlns:p14="http://schemas.microsoft.com/office/powerpoint/2010/main" val="3441690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183FC880-15BB-4A52-AE42-85BB97A6B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822" y="378372"/>
            <a:ext cx="7294178" cy="1526628"/>
          </a:xfrm>
        </p:spPr>
        <p:txBody>
          <a:bodyPr>
            <a:noAutofit/>
          </a:bodyPr>
          <a:lstStyle/>
          <a:p>
            <a:r>
              <a:rPr lang="cs-CZ" sz="2000" dirty="0"/>
              <a:t>Úloha:</a:t>
            </a:r>
            <a:br>
              <a:rPr lang="cs-CZ" sz="2800" dirty="0"/>
            </a:br>
            <a:r>
              <a:rPr lang="cs-CZ" sz="2800" dirty="0"/>
              <a:t>Reakce fotosyntézy rostlin na světlo: Měření světelné křivky fotosyntézy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BD363A-CD60-4FA0-845A-826AD470B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C5BB9C-8AB5-4756-B517-45DF58089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432" y="1806169"/>
            <a:ext cx="5274424" cy="401360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42C4A01-6928-40F6-AEC6-B8F88EBAC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609" y="3137519"/>
            <a:ext cx="4578493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80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39CAE-F5E9-42D6-9271-890EA39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fotosyntézy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896484-2477-41A9-8332-38C9BACD5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222" y="1540189"/>
            <a:ext cx="7177778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Rostlina</a:t>
            </a:r>
          </a:p>
          <a:p>
            <a:pPr lvl="1"/>
            <a:r>
              <a:rPr lang="cs-CZ" dirty="0"/>
              <a:t>Fixace energie a CO</a:t>
            </a:r>
            <a:r>
              <a:rPr lang="cs-CZ" baseline="-25000" dirty="0"/>
              <a:t>2</a:t>
            </a:r>
            <a:r>
              <a:rPr lang="cs-CZ" dirty="0"/>
              <a:t>, zásobní látky, meziprodukty</a:t>
            </a:r>
          </a:p>
          <a:p>
            <a:pPr lvl="1"/>
            <a:r>
              <a:rPr lang="cs-CZ" dirty="0"/>
              <a:t>Růst, tvorba biomasy</a:t>
            </a:r>
          </a:p>
          <a:p>
            <a:pPr lvl="1"/>
            <a:r>
              <a:rPr lang="cs-CZ" dirty="0"/>
              <a:t>Zelené části rostlin přes den – hlavní zdroj energie pro metabolismus</a:t>
            </a:r>
          </a:p>
          <a:p>
            <a:r>
              <a:rPr lang="cs-CZ" dirty="0"/>
              <a:t>Prostředí</a:t>
            </a:r>
          </a:p>
          <a:p>
            <a:pPr lvl="1"/>
            <a:r>
              <a:rPr lang="cs-CZ" dirty="0"/>
              <a:t>Základní zdroj C-látek</a:t>
            </a:r>
          </a:p>
          <a:p>
            <a:pPr lvl="1"/>
            <a:r>
              <a:rPr lang="cs-CZ" dirty="0"/>
              <a:t>Primární produkce (rostlin, porostů, ekosystémů, biosféry)</a:t>
            </a:r>
          </a:p>
          <a:p>
            <a:pPr lvl="1"/>
            <a:r>
              <a:rPr lang="cs-CZ" dirty="0"/>
              <a:t>Změny c CO</a:t>
            </a:r>
            <a:r>
              <a:rPr lang="cs-CZ" baseline="-25000" dirty="0"/>
              <a:t>2</a:t>
            </a:r>
            <a:r>
              <a:rPr lang="cs-CZ" dirty="0"/>
              <a:t>/O</a:t>
            </a:r>
            <a:r>
              <a:rPr lang="cs-CZ" baseline="-25000" dirty="0"/>
              <a:t>2</a:t>
            </a:r>
            <a:r>
              <a:rPr lang="cs-CZ" dirty="0"/>
              <a:t> v atmosféře (</a:t>
            </a:r>
            <a:r>
              <a:rPr lang="cs-CZ" dirty="0" err="1"/>
              <a:t>global</a:t>
            </a:r>
            <a:r>
              <a:rPr lang="cs-CZ" dirty="0"/>
              <a:t>. klima – historie/</a:t>
            </a:r>
            <a:r>
              <a:rPr lang="cs-CZ" dirty="0" err="1"/>
              <a:t>současn</a:t>
            </a:r>
            <a:r>
              <a:rPr lang="cs-CZ" dirty="0"/>
              <a:t>.)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2B2B6D-A6FD-46F9-9EA1-38A91A7C9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15" y="4743450"/>
            <a:ext cx="3170813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16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E6573-9C42-4A64-A5F2-FA37CF26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rychlosti fotosyntézy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E4B719-9DFE-4179-8934-0B0F77D31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048" y="1629103"/>
            <a:ext cx="5538951" cy="4776105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Gravimetrické metody </a:t>
            </a:r>
            <a:br>
              <a:rPr lang="cs-CZ" dirty="0"/>
            </a:br>
            <a:r>
              <a:rPr lang="cs-CZ" dirty="0"/>
              <a:t>	</a:t>
            </a:r>
            <a:r>
              <a:rPr lang="cs-CZ" sz="1400" dirty="0"/>
              <a:t>(přírůstek hmotnosti </a:t>
            </a:r>
            <a:r>
              <a:rPr lang="cs-CZ" sz="1400" dirty="0" err="1"/>
              <a:t>fotosynt</a:t>
            </a:r>
            <a:r>
              <a:rPr lang="cs-CZ" sz="1400" dirty="0"/>
              <a:t>. objektu, hromadění asimilátů)</a:t>
            </a:r>
          </a:p>
          <a:p>
            <a:r>
              <a:rPr lang="en-US" dirty="0" err="1"/>
              <a:t>Voluntometrick</a:t>
            </a:r>
            <a:r>
              <a:rPr lang="cs-CZ" dirty="0"/>
              <a:t>é metody</a:t>
            </a:r>
            <a:br>
              <a:rPr lang="cs-CZ" dirty="0"/>
            </a:br>
            <a:r>
              <a:rPr lang="cs-CZ" sz="1400" dirty="0"/>
              <a:t>	(změny tlaku a objemu – kapilára napojená na komoru	 s objektem)</a:t>
            </a:r>
            <a:endParaRPr lang="cs-CZ" dirty="0"/>
          </a:p>
          <a:p>
            <a:r>
              <a:rPr lang="cs-CZ" dirty="0"/>
              <a:t>Gazometrické metody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(IRGA [CO</a:t>
            </a:r>
            <a:r>
              <a:rPr lang="cs-CZ" sz="1400" baseline="-25000" dirty="0"/>
              <a:t>2</a:t>
            </a:r>
            <a:r>
              <a:rPr lang="cs-CZ" sz="1400" dirty="0"/>
              <a:t>, H</a:t>
            </a:r>
            <a:r>
              <a:rPr lang="cs-CZ" sz="1400" baseline="-25000" dirty="0"/>
              <a:t>2</a:t>
            </a:r>
            <a:r>
              <a:rPr lang="cs-CZ" sz="1400" dirty="0"/>
              <a:t>O] napojen na komoru s objektem)</a:t>
            </a:r>
          </a:p>
          <a:p>
            <a:r>
              <a:rPr lang="cs-CZ" dirty="0" err="1"/>
              <a:t>Oxymetrické</a:t>
            </a:r>
            <a:r>
              <a:rPr lang="cs-CZ" dirty="0"/>
              <a:t> metody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 (O</a:t>
            </a:r>
            <a:r>
              <a:rPr lang="cs-CZ" sz="1400" baseline="-25000" dirty="0"/>
              <a:t>2</a:t>
            </a:r>
            <a:r>
              <a:rPr lang="cs-CZ" sz="1400" dirty="0"/>
              <a:t> </a:t>
            </a:r>
            <a:r>
              <a:rPr lang="cs-CZ" sz="1400" dirty="0" err="1"/>
              <a:t>Clarkova</a:t>
            </a:r>
            <a:r>
              <a:rPr lang="cs-CZ" sz="1400" dirty="0"/>
              <a:t> elektroda, popř. </a:t>
            </a:r>
            <a:r>
              <a:rPr lang="cs-CZ" sz="1400" dirty="0" err="1"/>
              <a:t>optoda</a:t>
            </a:r>
            <a:r>
              <a:rPr lang="cs-CZ" sz="1400" dirty="0"/>
              <a:t>, koncentrace O</a:t>
            </a:r>
            <a:r>
              <a:rPr lang="cs-CZ" sz="1400" baseline="-25000" dirty="0"/>
              <a:t>2</a:t>
            </a:r>
            <a:r>
              <a:rPr lang="cs-CZ" sz="1400" dirty="0"/>
              <a:t> v kapalném vzorku)</a:t>
            </a:r>
            <a:endParaRPr lang="cs-CZ" dirty="0"/>
          </a:p>
          <a:p>
            <a:r>
              <a:rPr lang="cs-CZ" dirty="0" err="1"/>
              <a:t>Fluorometrické</a:t>
            </a:r>
            <a:r>
              <a:rPr lang="cs-CZ" dirty="0"/>
              <a:t> metody – primární procesy f.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</a:t>
            </a:r>
            <a:r>
              <a:rPr lang="cs-CZ" sz="1400" dirty="0" err="1"/>
              <a:t>fluorometr</a:t>
            </a:r>
            <a:r>
              <a:rPr lang="cs-CZ" sz="1400" dirty="0"/>
              <a:t>, měření indukované fluorescence chlorofylu)</a:t>
            </a:r>
          </a:p>
          <a:p>
            <a:r>
              <a:rPr lang="cs-CZ" dirty="0"/>
              <a:t>Metody dálkového průzkumu </a:t>
            </a:r>
            <a:r>
              <a:rPr lang="cs-CZ" sz="1400" dirty="0"/>
              <a:t>– nepřímé metody</a:t>
            </a:r>
            <a:br>
              <a:rPr lang="cs-CZ" dirty="0"/>
            </a:br>
            <a:r>
              <a:rPr lang="cs-CZ" sz="1500" dirty="0"/>
              <a:t>(UAV/satelitní snímkování - </a:t>
            </a:r>
            <a:r>
              <a:rPr lang="cs-CZ" sz="1500" i="1" dirty="0"/>
              <a:t>odhad</a:t>
            </a:r>
            <a:r>
              <a:rPr lang="cs-CZ" sz="1500" dirty="0"/>
              <a:t> aktuální aktivity </a:t>
            </a:r>
            <a:br>
              <a:rPr lang="cs-CZ" sz="1500" dirty="0"/>
            </a:br>
            <a:r>
              <a:rPr lang="cs-CZ" sz="1500" dirty="0"/>
              <a:t>  a základě vegetačních indexů [obsah </a:t>
            </a:r>
            <a:r>
              <a:rPr lang="cs-CZ" sz="1500" dirty="0" err="1"/>
              <a:t>Chl</a:t>
            </a:r>
            <a:r>
              <a:rPr lang="cs-CZ" sz="1500" dirty="0"/>
              <a:t>, vlhkost,..])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66BCBA-A6AD-4706-8158-654BF139F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3" y="1264555"/>
            <a:ext cx="3200116" cy="368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41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E6573-9C42-4A64-A5F2-FA37CF26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rychlosti fotosyntézy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E4B719-9DFE-4179-8934-0B0F77D31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048" y="1629103"/>
            <a:ext cx="5538951" cy="477610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Gravimetrické metody </a:t>
            </a:r>
            <a:br>
              <a:rPr lang="cs-CZ" dirty="0"/>
            </a:br>
            <a:r>
              <a:rPr lang="cs-CZ" dirty="0"/>
              <a:t>	</a:t>
            </a:r>
            <a:r>
              <a:rPr lang="cs-CZ" sz="1400" dirty="0"/>
              <a:t>(přírůstek hmotnosti </a:t>
            </a:r>
            <a:r>
              <a:rPr lang="cs-CZ" sz="1400" dirty="0" err="1"/>
              <a:t>fotosynt</a:t>
            </a:r>
            <a:r>
              <a:rPr lang="cs-CZ" sz="1400" dirty="0"/>
              <a:t>. objektu, hromadění asimilátů)</a:t>
            </a:r>
          </a:p>
          <a:p>
            <a:r>
              <a:rPr lang="en-US" b="1" dirty="0" err="1"/>
              <a:t>Voluntometrick</a:t>
            </a:r>
            <a:r>
              <a:rPr lang="cs-CZ" b="1" dirty="0"/>
              <a:t>é metody</a:t>
            </a:r>
            <a:br>
              <a:rPr lang="cs-CZ" dirty="0"/>
            </a:br>
            <a:r>
              <a:rPr lang="cs-CZ" sz="1400" dirty="0"/>
              <a:t>	(změny tlaku a objemu – kapilára napojená na komoru	 s objektem)</a:t>
            </a:r>
            <a:endParaRPr lang="cs-CZ" dirty="0"/>
          </a:p>
          <a:p>
            <a:r>
              <a:rPr lang="cs-CZ" dirty="0"/>
              <a:t>Gazometrické metody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(IRGA [CO</a:t>
            </a:r>
            <a:r>
              <a:rPr lang="cs-CZ" sz="1400" baseline="-25000" dirty="0"/>
              <a:t>2</a:t>
            </a:r>
            <a:r>
              <a:rPr lang="cs-CZ" sz="1400" dirty="0"/>
              <a:t>, H</a:t>
            </a:r>
            <a:r>
              <a:rPr lang="cs-CZ" sz="1400" baseline="-25000" dirty="0"/>
              <a:t>2</a:t>
            </a:r>
            <a:r>
              <a:rPr lang="cs-CZ" sz="1400" dirty="0"/>
              <a:t>O] napojen na komoru s objektem)</a:t>
            </a:r>
          </a:p>
          <a:p>
            <a:r>
              <a:rPr lang="cs-CZ" dirty="0" err="1"/>
              <a:t>Oxymetrické</a:t>
            </a:r>
            <a:r>
              <a:rPr lang="cs-CZ" dirty="0"/>
              <a:t> metody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 (O</a:t>
            </a:r>
            <a:r>
              <a:rPr lang="cs-CZ" sz="1400" baseline="-25000" dirty="0"/>
              <a:t>2</a:t>
            </a:r>
            <a:r>
              <a:rPr lang="cs-CZ" sz="1400" dirty="0"/>
              <a:t> </a:t>
            </a:r>
            <a:r>
              <a:rPr lang="cs-CZ" sz="1400" dirty="0" err="1"/>
              <a:t>Clarkova</a:t>
            </a:r>
            <a:r>
              <a:rPr lang="cs-CZ" sz="1400" dirty="0"/>
              <a:t> elektroda, popř. </a:t>
            </a:r>
            <a:r>
              <a:rPr lang="cs-CZ" sz="1400" dirty="0" err="1"/>
              <a:t>optoda</a:t>
            </a:r>
            <a:r>
              <a:rPr lang="cs-CZ" sz="1400" dirty="0"/>
              <a:t>, koncentrace O</a:t>
            </a:r>
            <a:r>
              <a:rPr lang="cs-CZ" sz="1400" baseline="-25000" dirty="0"/>
              <a:t>2</a:t>
            </a:r>
            <a:r>
              <a:rPr lang="cs-CZ" sz="1400" dirty="0"/>
              <a:t> v kapalném vzorku)</a:t>
            </a:r>
            <a:endParaRPr lang="cs-CZ" dirty="0"/>
          </a:p>
          <a:p>
            <a:r>
              <a:rPr lang="cs-CZ" dirty="0" err="1"/>
              <a:t>Fluorometrické</a:t>
            </a:r>
            <a:r>
              <a:rPr lang="cs-CZ" dirty="0"/>
              <a:t> metody – primární procesy f.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</a:t>
            </a:r>
            <a:r>
              <a:rPr lang="cs-CZ" sz="1400" dirty="0" err="1"/>
              <a:t>fluorometr</a:t>
            </a:r>
            <a:r>
              <a:rPr lang="cs-CZ" sz="1400" dirty="0"/>
              <a:t>, měření indukované fluorescence chlorofylu)</a:t>
            </a:r>
          </a:p>
          <a:p>
            <a:r>
              <a:rPr lang="cs-CZ" dirty="0"/>
              <a:t>Metody dálkového průzkumu </a:t>
            </a:r>
            <a:r>
              <a:rPr lang="cs-CZ" sz="1400" dirty="0"/>
              <a:t>– nepřímé metody</a:t>
            </a:r>
            <a:br>
              <a:rPr lang="cs-CZ" dirty="0"/>
            </a:br>
            <a:r>
              <a:rPr lang="cs-CZ" sz="1500" dirty="0"/>
              <a:t>(letecké či satelitní snímkování - </a:t>
            </a:r>
            <a:r>
              <a:rPr lang="cs-CZ" sz="1500" i="1" dirty="0"/>
              <a:t>odhad</a:t>
            </a:r>
            <a:r>
              <a:rPr lang="cs-CZ" sz="1500" dirty="0"/>
              <a:t> aktuální aktivity na základě vegetačních indexů [obsah </a:t>
            </a:r>
            <a:r>
              <a:rPr lang="cs-CZ" sz="1500" dirty="0" err="1"/>
              <a:t>Chl</a:t>
            </a:r>
            <a:r>
              <a:rPr lang="cs-CZ" sz="1500" dirty="0"/>
              <a:t>, vlhkost,..])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04D97E-FCB1-49A2-8361-1ACC5CDB3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0" y="1632620"/>
            <a:ext cx="3281281" cy="252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30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E6573-9C42-4A64-A5F2-FA37CF26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rychlosti fotosyntézy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E4B719-9DFE-4179-8934-0B0F77D31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048" y="1629103"/>
            <a:ext cx="5538951" cy="477610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Gravimetrické metody </a:t>
            </a:r>
            <a:br>
              <a:rPr lang="cs-CZ" dirty="0"/>
            </a:br>
            <a:r>
              <a:rPr lang="cs-CZ" dirty="0"/>
              <a:t>	</a:t>
            </a:r>
            <a:r>
              <a:rPr lang="cs-CZ" sz="1400" dirty="0"/>
              <a:t>(přírůstek hmotnosti </a:t>
            </a:r>
            <a:r>
              <a:rPr lang="cs-CZ" sz="1400" dirty="0" err="1"/>
              <a:t>fotosynt</a:t>
            </a:r>
            <a:r>
              <a:rPr lang="cs-CZ" sz="1400" dirty="0"/>
              <a:t>. objektu, hromadění asimilátů)</a:t>
            </a:r>
          </a:p>
          <a:p>
            <a:r>
              <a:rPr lang="en-US" dirty="0" err="1"/>
              <a:t>Voluntometrick</a:t>
            </a:r>
            <a:r>
              <a:rPr lang="cs-CZ" dirty="0"/>
              <a:t>é metody</a:t>
            </a:r>
            <a:br>
              <a:rPr lang="cs-CZ" dirty="0"/>
            </a:br>
            <a:r>
              <a:rPr lang="cs-CZ" sz="1400" dirty="0"/>
              <a:t>	(změny tlaku a objemu – kapilára napojená na komoru 	s objektem)</a:t>
            </a:r>
            <a:endParaRPr lang="cs-CZ" dirty="0"/>
          </a:p>
          <a:p>
            <a:r>
              <a:rPr lang="cs-CZ" b="1" dirty="0"/>
              <a:t>Gazometrické metody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(IRGA [CO</a:t>
            </a:r>
            <a:r>
              <a:rPr lang="cs-CZ" sz="1400" baseline="-25000" dirty="0"/>
              <a:t>2</a:t>
            </a:r>
            <a:r>
              <a:rPr lang="cs-CZ" sz="1400" dirty="0"/>
              <a:t>, H</a:t>
            </a:r>
            <a:r>
              <a:rPr lang="cs-CZ" sz="1400" baseline="-25000" dirty="0"/>
              <a:t>2</a:t>
            </a:r>
            <a:r>
              <a:rPr lang="cs-CZ" sz="1400" dirty="0"/>
              <a:t>O] napojen na komoru s objektem)</a:t>
            </a:r>
          </a:p>
          <a:p>
            <a:r>
              <a:rPr lang="cs-CZ" dirty="0" err="1"/>
              <a:t>Oxymetrické</a:t>
            </a:r>
            <a:r>
              <a:rPr lang="cs-CZ" dirty="0"/>
              <a:t> metody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(O</a:t>
            </a:r>
            <a:r>
              <a:rPr lang="cs-CZ" sz="1400" baseline="-25000" dirty="0"/>
              <a:t>2</a:t>
            </a:r>
            <a:r>
              <a:rPr lang="cs-CZ" sz="1400" dirty="0"/>
              <a:t> </a:t>
            </a:r>
            <a:r>
              <a:rPr lang="cs-CZ" sz="1400" dirty="0" err="1"/>
              <a:t>Clarkova</a:t>
            </a:r>
            <a:r>
              <a:rPr lang="cs-CZ" sz="1400" dirty="0"/>
              <a:t> elektroda, popř. </a:t>
            </a:r>
            <a:r>
              <a:rPr lang="cs-CZ" sz="1400" dirty="0" err="1"/>
              <a:t>optoda</a:t>
            </a:r>
            <a:r>
              <a:rPr lang="cs-CZ" sz="1400" dirty="0"/>
              <a:t>, koncentrace O</a:t>
            </a:r>
            <a:r>
              <a:rPr lang="cs-CZ" sz="1400" baseline="-25000" dirty="0"/>
              <a:t>2</a:t>
            </a:r>
            <a:r>
              <a:rPr lang="cs-CZ" sz="1400" dirty="0"/>
              <a:t> v kapalném 										vzorku)</a:t>
            </a:r>
            <a:endParaRPr lang="cs-CZ" dirty="0"/>
          </a:p>
          <a:p>
            <a:r>
              <a:rPr lang="cs-CZ" dirty="0" err="1"/>
              <a:t>Fluorometrické</a:t>
            </a:r>
            <a:r>
              <a:rPr lang="cs-CZ" dirty="0"/>
              <a:t> metody – primární procesy f.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</a:t>
            </a:r>
            <a:r>
              <a:rPr lang="cs-CZ" sz="1400" dirty="0" err="1"/>
              <a:t>fluorometr</a:t>
            </a:r>
            <a:r>
              <a:rPr lang="cs-CZ" sz="1400" dirty="0"/>
              <a:t>, měření indukované fluorescence chlorofylu)</a:t>
            </a:r>
          </a:p>
          <a:p>
            <a:r>
              <a:rPr lang="cs-CZ" dirty="0"/>
              <a:t>Metody dálkového průzkumu </a:t>
            </a:r>
            <a:r>
              <a:rPr lang="cs-CZ" sz="1400" dirty="0"/>
              <a:t>– nepřímé metody</a:t>
            </a:r>
            <a:br>
              <a:rPr lang="cs-CZ" dirty="0"/>
            </a:br>
            <a:r>
              <a:rPr lang="cs-CZ" sz="1500" dirty="0"/>
              <a:t>(letecké či satelitní snímkování - </a:t>
            </a:r>
            <a:r>
              <a:rPr lang="cs-CZ" sz="1500" i="1" dirty="0"/>
              <a:t>odhad</a:t>
            </a:r>
            <a:r>
              <a:rPr lang="cs-CZ" sz="1500" dirty="0"/>
              <a:t> aktuální aktivity na základě vegetačních indexů [obsah </a:t>
            </a:r>
            <a:r>
              <a:rPr lang="cs-CZ" sz="1500" dirty="0" err="1"/>
              <a:t>Chl</a:t>
            </a:r>
            <a:r>
              <a:rPr lang="cs-CZ" sz="1500" dirty="0"/>
              <a:t>, vlhkost,..])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16E4D6-B835-495C-A955-4E45E1761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0" y="1998240"/>
            <a:ext cx="3605629" cy="288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17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E6573-9C42-4A64-A5F2-FA37CF26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rychlosti fotosyntézy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E4B719-9DFE-4179-8934-0B0F77D31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048" y="1629103"/>
            <a:ext cx="5538951" cy="477610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Gravimetrické metody </a:t>
            </a:r>
            <a:br>
              <a:rPr lang="cs-CZ" dirty="0"/>
            </a:br>
            <a:r>
              <a:rPr lang="cs-CZ" dirty="0"/>
              <a:t>	</a:t>
            </a:r>
            <a:r>
              <a:rPr lang="cs-CZ" sz="1400" dirty="0"/>
              <a:t>(přírůstek hmotnosti </a:t>
            </a:r>
            <a:r>
              <a:rPr lang="cs-CZ" sz="1400" dirty="0" err="1"/>
              <a:t>fotosynt</a:t>
            </a:r>
            <a:r>
              <a:rPr lang="cs-CZ" sz="1400" dirty="0"/>
              <a:t>. objektu, hromadění asimilátů)</a:t>
            </a:r>
          </a:p>
          <a:p>
            <a:r>
              <a:rPr lang="en-US" dirty="0" err="1"/>
              <a:t>Voluntometrick</a:t>
            </a:r>
            <a:r>
              <a:rPr lang="cs-CZ" dirty="0"/>
              <a:t>é metody</a:t>
            </a:r>
            <a:br>
              <a:rPr lang="cs-CZ" dirty="0"/>
            </a:br>
            <a:r>
              <a:rPr lang="cs-CZ" sz="1400" dirty="0"/>
              <a:t>	(změny tlaku a objemu – kapilára napojená na komoru 	s objektem)</a:t>
            </a:r>
            <a:endParaRPr lang="cs-CZ" dirty="0"/>
          </a:p>
          <a:p>
            <a:r>
              <a:rPr lang="cs-CZ" dirty="0"/>
              <a:t>Gazometrické metody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(IRGA [CO</a:t>
            </a:r>
            <a:r>
              <a:rPr lang="cs-CZ" sz="1400" baseline="-25000" dirty="0"/>
              <a:t>2</a:t>
            </a:r>
            <a:r>
              <a:rPr lang="cs-CZ" sz="1400" dirty="0"/>
              <a:t>, H</a:t>
            </a:r>
            <a:r>
              <a:rPr lang="cs-CZ" sz="1400" baseline="-25000" dirty="0"/>
              <a:t>2</a:t>
            </a:r>
            <a:r>
              <a:rPr lang="cs-CZ" sz="1400" dirty="0"/>
              <a:t>O] napojen na komoru s objektem)</a:t>
            </a:r>
          </a:p>
          <a:p>
            <a:r>
              <a:rPr lang="cs-CZ" b="1" dirty="0" err="1"/>
              <a:t>Oxymetrické</a:t>
            </a:r>
            <a:r>
              <a:rPr lang="cs-CZ" b="1" dirty="0"/>
              <a:t> metody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 (O</a:t>
            </a:r>
            <a:r>
              <a:rPr lang="cs-CZ" sz="1400" baseline="-25000" dirty="0"/>
              <a:t>2</a:t>
            </a:r>
            <a:r>
              <a:rPr lang="cs-CZ" sz="1400" dirty="0"/>
              <a:t> </a:t>
            </a:r>
            <a:r>
              <a:rPr lang="cs-CZ" sz="1400" dirty="0" err="1"/>
              <a:t>Clarkova</a:t>
            </a:r>
            <a:r>
              <a:rPr lang="cs-CZ" sz="1400" dirty="0"/>
              <a:t> elektroda, popř. </a:t>
            </a:r>
            <a:r>
              <a:rPr lang="cs-CZ" sz="1400" dirty="0" err="1"/>
              <a:t>optoda</a:t>
            </a:r>
            <a:r>
              <a:rPr lang="cs-CZ" sz="1400" dirty="0"/>
              <a:t>, koncentrace O</a:t>
            </a:r>
            <a:r>
              <a:rPr lang="cs-CZ" sz="1400" baseline="-25000" dirty="0"/>
              <a:t>2</a:t>
            </a:r>
            <a:r>
              <a:rPr lang="cs-CZ" sz="1400" dirty="0"/>
              <a:t> v kapalném vzorku)</a:t>
            </a:r>
            <a:endParaRPr lang="cs-CZ" dirty="0"/>
          </a:p>
          <a:p>
            <a:r>
              <a:rPr lang="cs-CZ" dirty="0" err="1"/>
              <a:t>Fluorometrické</a:t>
            </a:r>
            <a:r>
              <a:rPr lang="cs-CZ" dirty="0"/>
              <a:t> metody – primární procesy f.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</a:t>
            </a:r>
            <a:r>
              <a:rPr lang="cs-CZ" sz="1400" dirty="0" err="1"/>
              <a:t>fluorometr</a:t>
            </a:r>
            <a:r>
              <a:rPr lang="cs-CZ" sz="1400" dirty="0"/>
              <a:t>, měření indukované fluorescence chlorofylu)</a:t>
            </a:r>
          </a:p>
          <a:p>
            <a:r>
              <a:rPr lang="cs-CZ" dirty="0"/>
              <a:t>Metody dálkového průzkumu </a:t>
            </a:r>
            <a:r>
              <a:rPr lang="cs-CZ" sz="1400" dirty="0"/>
              <a:t>– nepřímé metody</a:t>
            </a:r>
            <a:br>
              <a:rPr lang="cs-CZ" dirty="0"/>
            </a:br>
            <a:r>
              <a:rPr lang="cs-CZ" sz="1500" dirty="0"/>
              <a:t>(letecké či satelitní snímkování - </a:t>
            </a:r>
            <a:r>
              <a:rPr lang="cs-CZ" sz="1500" i="1" dirty="0"/>
              <a:t>odhad</a:t>
            </a:r>
            <a:r>
              <a:rPr lang="cs-CZ" sz="1500" dirty="0"/>
              <a:t> aktuální aktivity na základě vegetačních indexů [obsah </a:t>
            </a:r>
            <a:r>
              <a:rPr lang="cs-CZ" sz="1500" dirty="0" err="1"/>
              <a:t>Chl</a:t>
            </a:r>
            <a:r>
              <a:rPr lang="cs-CZ" sz="1500" dirty="0"/>
              <a:t>, vlhkost,..])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32D594A-EF14-4FC7-82D4-0105EED23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6" y="2469790"/>
            <a:ext cx="3602432" cy="305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6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E6573-9C42-4A64-A5F2-FA37CF26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rychlosti fotosyntézy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E4B719-9DFE-4179-8934-0B0F77D31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048" y="1629103"/>
            <a:ext cx="5538951" cy="477610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Gravimetrické metody </a:t>
            </a:r>
            <a:br>
              <a:rPr lang="cs-CZ" dirty="0"/>
            </a:br>
            <a:r>
              <a:rPr lang="cs-CZ" dirty="0"/>
              <a:t>	</a:t>
            </a:r>
            <a:r>
              <a:rPr lang="cs-CZ" sz="1400" dirty="0"/>
              <a:t>(přírůstek hmotnosti </a:t>
            </a:r>
            <a:r>
              <a:rPr lang="cs-CZ" sz="1400" dirty="0" err="1"/>
              <a:t>fotosynt</a:t>
            </a:r>
            <a:r>
              <a:rPr lang="cs-CZ" sz="1400" dirty="0"/>
              <a:t>. objektu, hromadění asimilátů)</a:t>
            </a:r>
          </a:p>
          <a:p>
            <a:r>
              <a:rPr lang="en-US" dirty="0" err="1"/>
              <a:t>Voluntometrick</a:t>
            </a:r>
            <a:r>
              <a:rPr lang="cs-CZ" dirty="0"/>
              <a:t>é metody</a:t>
            </a:r>
            <a:br>
              <a:rPr lang="cs-CZ" dirty="0"/>
            </a:br>
            <a:r>
              <a:rPr lang="cs-CZ" sz="1400" dirty="0"/>
              <a:t>	(změny tlaku a objemu – kapilára napojená na komoru	s objektem)</a:t>
            </a:r>
            <a:endParaRPr lang="cs-CZ" dirty="0"/>
          </a:p>
          <a:p>
            <a:r>
              <a:rPr lang="cs-CZ" dirty="0"/>
              <a:t>Gazometrické metody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(IRGA [CO</a:t>
            </a:r>
            <a:r>
              <a:rPr lang="cs-CZ" sz="1400" baseline="-25000" dirty="0"/>
              <a:t>2</a:t>
            </a:r>
            <a:r>
              <a:rPr lang="cs-CZ" sz="1400" dirty="0"/>
              <a:t>, H</a:t>
            </a:r>
            <a:r>
              <a:rPr lang="cs-CZ" sz="1400" baseline="-25000" dirty="0"/>
              <a:t>2</a:t>
            </a:r>
            <a:r>
              <a:rPr lang="cs-CZ" sz="1400" dirty="0"/>
              <a:t>O] napojen na komoru s objektem)</a:t>
            </a:r>
          </a:p>
          <a:p>
            <a:r>
              <a:rPr lang="cs-CZ" dirty="0" err="1"/>
              <a:t>Oxymetrické</a:t>
            </a:r>
            <a:r>
              <a:rPr lang="cs-CZ" dirty="0"/>
              <a:t> metody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 (O</a:t>
            </a:r>
            <a:r>
              <a:rPr lang="cs-CZ" sz="1400" baseline="-25000" dirty="0"/>
              <a:t>2</a:t>
            </a:r>
            <a:r>
              <a:rPr lang="cs-CZ" sz="1400" dirty="0"/>
              <a:t> </a:t>
            </a:r>
            <a:r>
              <a:rPr lang="cs-CZ" sz="1400" dirty="0" err="1"/>
              <a:t>Clarkova</a:t>
            </a:r>
            <a:r>
              <a:rPr lang="cs-CZ" sz="1400" dirty="0"/>
              <a:t> elektroda, popř. </a:t>
            </a:r>
            <a:r>
              <a:rPr lang="cs-CZ" sz="1400" dirty="0" err="1"/>
              <a:t>optoda</a:t>
            </a:r>
            <a:r>
              <a:rPr lang="cs-CZ" sz="1400" dirty="0"/>
              <a:t>, koncentrace O</a:t>
            </a:r>
            <a:r>
              <a:rPr lang="cs-CZ" sz="1400" baseline="-25000" dirty="0"/>
              <a:t>2</a:t>
            </a:r>
            <a:r>
              <a:rPr lang="cs-CZ" sz="1400" dirty="0"/>
              <a:t> v kapalném 										vzorku)</a:t>
            </a:r>
            <a:endParaRPr lang="cs-CZ" dirty="0"/>
          </a:p>
          <a:p>
            <a:r>
              <a:rPr lang="cs-CZ" b="1" dirty="0" err="1"/>
              <a:t>Fluorometrické</a:t>
            </a:r>
            <a:r>
              <a:rPr lang="cs-CZ" b="1" dirty="0"/>
              <a:t> metody </a:t>
            </a:r>
            <a:r>
              <a:rPr lang="cs-CZ" dirty="0"/>
              <a:t>– primární procesy f.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</a:t>
            </a:r>
            <a:r>
              <a:rPr lang="cs-CZ" sz="1400" dirty="0" err="1"/>
              <a:t>fluorometr</a:t>
            </a:r>
            <a:r>
              <a:rPr lang="cs-CZ" sz="1400" dirty="0"/>
              <a:t>, měření indukované fluorescence chlorofylu)</a:t>
            </a:r>
          </a:p>
          <a:p>
            <a:r>
              <a:rPr lang="cs-CZ" dirty="0"/>
              <a:t>Metody dálkového průzkumu </a:t>
            </a:r>
            <a:r>
              <a:rPr lang="cs-CZ" sz="1400" dirty="0"/>
              <a:t>– nepřímé metody</a:t>
            </a:r>
            <a:br>
              <a:rPr lang="cs-CZ" dirty="0"/>
            </a:br>
            <a:r>
              <a:rPr lang="cs-CZ" sz="1500" dirty="0"/>
              <a:t>(letecké či satelitní snímkování - </a:t>
            </a:r>
            <a:r>
              <a:rPr lang="cs-CZ" sz="1500" i="1" dirty="0"/>
              <a:t>odhad</a:t>
            </a:r>
            <a:r>
              <a:rPr lang="cs-CZ" sz="1500" dirty="0"/>
              <a:t> aktuální aktivity  na základě vegetačních indexů [obsah </a:t>
            </a:r>
            <a:r>
              <a:rPr lang="cs-CZ" sz="1500" dirty="0" err="1"/>
              <a:t>Chl</a:t>
            </a:r>
            <a:r>
              <a:rPr lang="cs-CZ" sz="1500" dirty="0"/>
              <a:t>, vlhkost,..])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E916530-8B54-4AB1-A694-6BD06C2C8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4" y="3070397"/>
            <a:ext cx="3578822" cy="35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78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E6573-9C42-4A64-A5F2-FA37CF26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rychlosti fotosyntézy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E4B719-9DFE-4179-8934-0B0F77D31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048" y="1629103"/>
            <a:ext cx="5538951" cy="4776105"/>
          </a:xfrm>
        </p:spPr>
        <p:txBody>
          <a:bodyPr>
            <a:normAutofit fontScale="92500"/>
          </a:bodyPr>
          <a:lstStyle/>
          <a:p>
            <a:r>
              <a:rPr lang="cs-CZ" dirty="0"/>
              <a:t>Gravimetrické metody </a:t>
            </a:r>
            <a:br>
              <a:rPr lang="cs-CZ" dirty="0"/>
            </a:br>
            <a:r>
              <a:rPr lang="cs-CZ" dirty="0"/>
              <a:t>	</a:t>
            </a:r>
            <a:r>
              <a:rPr lang="cs-CZ" sz="1400" dirty="0"/>
              <a:t>(přírůstek hmotnosti </a:t>
            </a:r>
            <a:r>
              <a:rPr lang="cs-CZ" sz="1400" dirty="0" err="1"/>
              <a:t>fotosynt</a:t>
            </a:r>
            <a:r>
              <a:rPr lang="cs-CZ" sz="1400" dirty="0"/>
              <a:t>. objektu, hromadění asimilátů)</a:t>
            </a:r>
          </a:p>
          <a:p>
            <a:r>
              <a:rPr lang="en-US" dirty="0" err="1"/>
              <a:t>Voluntometrick</a:t>
            </a:r>
            <a:r>
              <a:rPr lang="cs-CZ" dirty="0"/>
              <a:t>é metody</a:t>
            </a:r>
            <a:br>
              <a:rPr lang="cs-CZ" dirty="0"/>
            </a:br>
            <a:r>
              <a:rPr lang="cs-CZ" sz="1400" dirty="0"/>
              <a:t>	(změny tlaku a objemu – kapilára napojená </a:t>
            </a:r>
            <a:br>
              <a:rPr lang="cs-CZ" sz="1400" dirty="0"/>
            </a:br>
            <a:r>
              <a:rPr lang="cs-CZ" sz="1400" dirty="0"/>
              <a:t>							na komoru s objektem)</a:t>
            </a:r>
            <a:endParaRPr lang="cs-CZ" dirty="0"/>
          </a:p>
          <a:p>
            <a:r>
              <a:rPr lang="cs-CZ" dirty="0"/>
              <a:t>Gazometrické metody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(IRGA [CO</a:t>
            </a:r>
            <a:r>
              <a:rPr lang="cs-CZ" sz="1400" baseline="-25000" dirty="0"/>
              <a:t>2</a:t>
            </a:r>
            <a:r>
              <a:rPr lang="cs-CZ" sz="1400" dirty="0"/>
              <a:t>, H</a:t>
            </a:r>
            <a:r>
              <a:rPr lang="cs-CZ" sz="1400" baseline="-25000" dirty="0"/>
              <a:t>2</a:t>
            </a:r>
            <a:r>
              <a:rPr lang="cs-CZ" sz="1400" dirty="0"/>
              <a:t>O] napojen na komoru s objektem)</a:t>
            </a:r>
          </a:p>
          <a:p>
            <a:r>
              <a:rPr lang="cs-CZ" dirty="0" err="1"/>
              <a:t>Oxymetrické</a:t>
            </a:r>
            <a:r>
              <a:rPr lang="cs-CZ" dirty="0"/>
              <a:t> metody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 (O</a:t>
            </a:r>
            <a:r>
              <a:rPr lang="cs-CZ" sz="1400" baseline="-25000" dirty="0"/>
              <a:t>2</a:t>
            </a:r>
            <a:r>
              <a:rPr lang="cs-CZ" sz="1400" dirty="0"/>
              <a:t> </a:t>
            </a:r>
            <a:r>
              <a:rPr lang="cs-CZ" sz="1400" dirty="0" err="1"/>
              <a:t>Clarkova</a:t>
            </a:r>
            <a:r>
              <a:rPr lang="cs-CZ" sz="1400" dirty="0"/>
              <a:t> elektroda, popř. </a:t>
            </a:r>
            <a:r>
              <a:rPr lang="cs-CZ" sz="1400" dirty="0" err="1"/>
              <a:t>optoda</a:t>
            </a:r>
            <a:r>
              <a:rPr lang="cs-CZ" sz="1400" dirty="0"/>
              <a:t>, koncentrace O</a:t>
            </a:r>
            <a:r>
              <a:rPr lang="cs-CZ" sz="1400" baseline="-25000" dirty="0"/>
              <a:t>2</a:t>
            </a:r>
            <a:r>
              <a:rPr lang="cs-CZ" sz="1400" dirty="0"/>
              <a:t> v kapalném vzorku)</a:t>
            </a:r>
            <a:endParaRPr lang="cs-CZ" dirty="0"/>
          </a:p>
          <a:p>
            <a:r>
              <a:rPr lang="cs-CZ" dirty="0" err="1"/>
              <a:t>Fluorometrické</a:t>
            </a:r>
            <a:r>
              <a:rPr lang="cs-CZ" dirty="0"/>
              <a:t> metody – primární procesy f.</a:t>
            </a:r>
            <a:br>
              <a:rPr lang="cs-CZ" dirty="0"/>
            </a:br>
            <a:r>
              <a:rPr lang="cs-CZ" dirty="0"/>
              <a:t>	 </a:t>
            </a:r>
            <a:r>
              <a:rPr lang="cs-CZ" sz="1400" dirty="0"/>
              <a:t>(</a:t>
            </a:r>
            <a:r>
              <a:rPr lang="cs-CZ" sz="1400" dirty="0" err="1"/>
              <a:t>fluorometr</a:t>
            </a:r>
            <a:r>
              <a:rPr lang="cs-CZ" sz="1400" dirty="0"/>
              <a:t>, měření indukované fluorescence chlorofylu)</a:t>
            </a:r>
          </a:p>
          <a:p>
            <a:r>
              <a:rPr lang="cs-CZ" b="1" dirty="0"/>
              <a:t>Metody dálkového průzkumu </a:t>
            </a:r>
            <a:r>
              <a:rPr lang="cs-CZ" sz="1400" dirty="0"/>
              <a:t>– nepřímé metody</a:t>
            </a:r>
            <a:br>
              <a:rPr lang="cs-CZ" dirty="0"/>
            </a:br>
            <a:r>
              <a:rPr lang="cs-CZ" sz="1500" dirty="0"/>
              <a:t>(letecké či satelitní snímkování - </a:t>
            </a:r>
            <a:r>
              <a:rPr lang="cs-CZ" sz="1500" i="1" dirty="0"/>
              <a:t>odhad</a:t>
            </a:r>
            <a:r>
              <a:rPr lang="cs-CZ" sz="1500" dirty="0"/>
              <a:t> aktuální aktivity </a:t>
            </a:r>
            <a:br>
              <a:rPr lang="cs-CZ" sz="1500" dirty="0"/>
            </a:br>
            <a:r>
              <a:rPr lang="cs-CZ" sz="1500" dirty="0"/>
              <a:t>  na základě vegetačních indexů [obsah </a:t>
            </a:r>
            <a:r>
              <a:rPr lang="cs-CZ" sz="1500" dirty="0" err="1"/>
              <a:t>Chl</a:t>
            </a:r>
            <a:r>
              <a:rPr lang="cs-CZ" sz="1500" dirty="0"/>
              <a:t>, vlhkost,..])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54E86C4-29A9-4FA6-9C68-8C77208468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t="19004" b="15403"/>
          <a:stretch/>
        </p:blipFill>
        <p:spPr>
          <a:xfrm>
            <a:off x="237393" y="4498310"/>
            <a:ext cx="3667965" cy="181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16680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98106680BFFC43A24BB78F8EECFEE0" ma:contentTypeVersion="6" ma:contentTypeDescription="Vytvoří nový dokument" ma:contentTypeScope="" ma:versionID="3f8b696c5db47fc57c55c7fd775a6942">
  <xsd:schema xmlns:xsd="http://www.w3.org/2001/XMLSchema" xmlns:xs="http://www.w3.org/2001/XMLSchema" xmlns:p="http://schemas.microsoft.com/office/2006/metadata/properties" xmlns:ns2="c5077106-636c-41f9-b0d1-b3b06f2f3dc2" targetNamespace="http://schemas.microsoft.com/office/2006/metadata/properties" ma:root="true" ma:fieldsID="d53e4e7b28361c4207bd52d745db49fd" ns2:_="">
    <xsd:import namespace="c5077106-636c-41f9-b0d1-b3b06f2f3d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077106-636c-41f9-b0d1-b3b06f2f3d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C9FCA6-8F9A-43D0-B5A7-739C5E2F1764}"/>
</file>

<file path=customXml/itemProps2.xml><?xml version="1.0" encoding="utf-8"?>
<ds:datastoreItem xmlns:ds="http://schemas.openxmlformats.org/officeDocument/2006/customXml" ds:itemID="{CC2CAC15-43BD-4376-89E9-2C2368BF458F}">
  <ds:schemaRefs>
    <ds:schemaRef ds:uri="http://www.w3.org/XML/1998/namespace"/>
    <ds:schemaRef ds:uri="http://purl.org/dc/elements/1.1/"/>
    <ds:schemaRef ds:uri="http://schemas.microsoft.com/office/2006/metadata/properties"/>
    <ds:schemaRef ds:uri="fc65fac5-cc37-465d-b209-b78f1dd20310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8378a9e-5e28-4683-834a-d462521c75f5"/>
  </ds:schemaRefs>
</ds:datastoreItem>
</file>

<file path=customXml/itemProps3.xml><?xml version="1.0" encoding="utf-8"?>
<ds:datastoreItem xmlns:ds="http://schemas.openxmlformats.org/officeDocument/2006/customXml" ds:itemID="{51148F2A-F731-452F-B58A-19639F1E7C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2228</TotalTime>
  <Words>1571</Words>
  <Application>Microsoft Office PowerPoint</Application>
  <PresentationFormat>Předvádění na obrazovce (4:3)</PresentationFormat>
  <Paragraphs>160</Paragraphs>
  <Slides>21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Symbol</vt:lpstr>
      <vt:lpstr>Wingdings 3</vt:lpstr>
      <vt:lpstr>Stébla</vt:lpstr>
      <vt:lpstr>Prezentace aplikace PowerPoint</vt:lpstr>
      <vt:lpstr>Co je fotosyntéza?</vt:lpstr>
      <vt:lpstr>Význam fotosyntézy</vt:lpstr>
      <vt:lpstr>Měření rychlosti fotosyntézy</vt:lpstr>
      <vt:lpstr>Měření rychlosti fotosyntézy</vt:lpstr>
      <vt:lpstr>Měření rychlosti fotosyntézy</vt:lpstr>
      <vt:lpstr>Měření rychlosti fotosyntézy</vt:lpstr>
      <vt:lpstr>Měření rychlosti fotosyntézy</vt:lpstr>
      <vt:lpstr>Měření rychlosti fotosyntézy</vt:lpstr>
      <vt:lpstr>Měření rychlosti fotosyntézy gazometricky</vt:lpstr>
      <vt:lpstr>Měření rychlosti fotosyntézy gazometricky</vt:lpstr>
      <vt:lpstr>Světelná křivka fotosyntézy měřena gazometricky</vt:lpstr>
      <vt:lpstr>Světelná křivka fotosyntézy</vt:lpstr>
      <vt:lpstr>Prezentace aplikace PowerPoint</vt:lpstr>
      <vt:lpstr>Praktické návody</vt:lpstr>
      <vt:lpstr>Úloha: Reakce fotosyntézy rostlin na světlo: Měření světelné křivky fotosyntézy C3 a C4 rostlin</vt:lpstr>
      <vt:lpstr>Úloha: Reakce fotosyntézy rostlin na světlo: Měření světelné křivky fotosyntézy</vt:lpstr>
      <vt:lpstr>Měřící gazometrická aparatura</vt:lpstr>
      <vt:lpstr>Měřící gazometrická aparatura</vt:lpstr>
      <vt:lpstr>Měření světelné křivky fotosyntézy</vt:lpstr>
      <vt:lpstr>Úloha: Reakce fotosyntézy rostlin na světlo: Měření světelné křivky fotosyntézy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z fyziologie rostlin</dc:title>
  <dc:creator>Štěpán Zezulka</dc:creator>
  <cp:lastModifiedBy>Milan Baláž</cp:lastModifiedBy>
  <cp:revision>258</cp:revision>
  <dcterms:created xsi:type="dcterms:W3CDTF">2021-02-23T08:46:25Z</dcterms:created>
  <dcterms:modified xsi:type="dcterms:W3CDTF">2021-05-04T11:04:20Z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0x0101000598106680BFFC43A24BB78F8EECFEE0</vt:lpwstr>
  </property>
</Properties>
</file>