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256" r:id="rId2"/>
    <p:sldId id="261" r:id="rId3"/>
    <p:sldId id="292" r:id="rId4"/>
    <p:sldId id="259" r:id="rId5"/>
    <p:sldId id="390" r:id="rId6"/>
    <p:sldId id="260" r:id="rId7"/>
    <p:sldId id="262" r:id="rId8"/>
    <p:sldId id="26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6" r:id="rId17"/>
    <p:sldId id="367" r:id="rId18"/>
    <p:sldId id="368" r:id="rId19"/>
    <p:sldId id="369" r:id="rId20"/>
    <p:sldId id="370" r:id="rId21"/>
    <p:sldId id="371" r:id="rId22"/>
    <p:sldId id="322" r:id="rId23"/>
    <p:sldId id="266" r:id="rId24"/>
    <p:sldId id="264" r:id="rId25"/>
    <p:sldId id="361" r:id="rId26"/>
    <p:sldId id="362" r:id="rId27"/>
    <p:sldId id="363" r:id="rId28"/>
    <p:sldId id="391" r:id="rId29"/>
    <p:sldId id="265" r:id="rId30"/>
    <p:sldId id="372" r:id="rId31"/>
    <p:sldId id="373" r:id="rId32"/>
    <p:sldId id="374" r:id="rId33"/>
    <p:sldId id="375" r:id="rId34"/>
    <p:sldId id="376" r:id="rId35"/>
    <p:sldId id="377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64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53" r:id="rId67"/>
    <p:sldId id="342" r:id="rId68"/>
    <p:sldId id="389" r:id="rId69"/>
    <p:sldId id="343" r:id="rId70"/>
    <p:sldId id="344" r:id="rId71"/>
    <p:sldId id="345" r:id="rId72"/>
    <p:sldId id="393" r:id="rId73"/>
    <p:sldId id="394" r:id="rId74"/>
    <p:sldId id="395" r:id="rId75"/>
    <p:sldId id="396" r:id="rId76"/>
    <p:sldId id="392" r:id="rId77"/>
    <p:sldId id="295" r:id="rId78"/>
    <p:sldId id="294" r:id="rId79"/>
    <p:sldId id="267" r:id="rId80"/>
    <p:sldId id="268" r:id="rId81"/>
    <p:sldId id="270" r:id="rId82"/>
    <p:sldId id="269" r:id="rId83"/>
    <p:sldId id="271" r:id="rId84"/>
    <p:sldId id="272" r:id="rId85"/>
    <p:sldId id="273" r:id="rId86"/>
    <p:sldId id="274" r:id="rId87"/>
    <p:sldId id="378" r:id="rId88"/>
    <p:sldId id="276" r:id="rId89"/>
    <p:sldId id="275" r:id="rId90"/>
    <p:sldId id="277" r:id="rId91"/>
    <p:sldId id="279" r:id="rId92"/>
    <p:sldId id="280" r:id="rId93"/>
    <p:sldId id="379" r:id="rId94"/>
    <p:sldId id="281" r:id="rId95"/>
    <p:sldId id="291" r:id="rId96"/>
    <p:sldId id="282" r:id="rId97"/>
    <p:sldId id="283" r:id="rId98"/>
    <p:sldId id="284" r:id="rId99"/>
    <p:sldId id="380" r:id="rId100"/>
    <p:sldId id="285" r:id="rId101"/>
    <p:sldId id="287" r:id="rId102"/>
    <p:sldId id="286" r:id="rId103"/>
    <p:sldId id="381" r:id="rId104"/>
    <p:sldId id="382" r:id="rId105"/>
    <p:sldId id="296" r:id="rId106"/>
    <p:sldId id="383" r:id="rId107"/>
    <p:sldId id="386" r:id="rId108"/>
    <p:sldId id="387" r:id="rId109"/>
    <p:sldId id="388" r:id="rId110"/>
    <p:sldId id="384" r:id="rId111"/>
    <p:sldId id="385" r:id="rId112"/>
    <p:sldId id="307" r:id="rId113"/>
    <p:sldId id="308" r:id="rId114"/>
    <p:sldId id="309" r:id="rId115"/>
    <p:sldId id="310" r:id="rId116"/>
    <p:sldId id="311" r:id="rId117"/>
    <p:sldId id="312" r:id="rId118"/>
    <p:sldId id="313" r:id="rId119"/>
    <p:sldId id="314" r:id="rId120"/>
    <p:sldId id="315" r:id="rId121"/>
    <p:sldId id="316" r:id="rId122"/>
    <p:sldId id="317" r:id="rId123"/>
    <p:sldId id="318" r:id="rId124"/>
    <p:sldId id="319" r:id="rId125"/>
    <p:sldId id="320" r:id="rId126"/>
    <p:sldId id="321" r:id="rId1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8BA9-43D9-41E3-B30D-E56EC963F23E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5C7C4-4FD2-4455-BC98-112D12AA3D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73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5C7C4-4FD2-4455-BC98-112D12AA3D6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80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18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9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71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33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12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55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B68D-9612-4E73-9B63-077406906A8B}" type="datetimeFigureOut">
              <a:rPr lang="cs-CZ" smtClean="0"/>
              <a:t>17.05.2022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F501-A63C-4C55-B87F-7D9223ED5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4.png"/><Relationship Id="rId4" Type="http://schemas.openxmlformats.org/officeDocument/2006/relationships/image" Target="../media/image81.jpeg"/><Relationship Id="rId9" Type="http://schemas.openxmlformats.org/officeDocument/2006/relationships/oleObject" Target="../embeddings/oleObject3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Populace parazitů</a:t>
            </a:r>
            <a:br>
              <a:rPr lang="cs-CZ" dirty="0" smtClean="0"/>
            </a:br>
            <a:r>
              <a:rPr lang="cs-CZ" dirty="0" smtClean="0"/>
              <a:t>Populační ekologie parazitů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Dlouhodobá sledování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683" y="1772816"/>
            <a:ext cx="5502726" cy="1816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9" y="1700808"/>
            <a:ext cx="2615747" cy="18137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99592" y="4077072"/>
            <a:ext cx="715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Trypanosoma </a:t>
            </a:r>
            <a:r>
              <a:rPr lang="cs-CZ" dirty="0" err="1" smtClean="0"/>
              <a:t>vivax</a:t>
            </a:r>
            <a:r>
              <a:rPr lang="cs-CZ" dirty="0" smtClean="0"/>
              <a:t> v mouše </a:t>
            </a:r>
            <a:r>
              <a:rPr lang="cs-CZ" dirty="0" err="1" smtClean="0"/>
              <a:t>tse</a:t>
            </a:r>
            <a:r>
              <a:rPr lang="cs-CZ" dirty="0" smtClean="0"/>
              <a:t> </a:t>
            </a:r>
            <a:r>
              <a:rPr lang="cs-CZ" dirty="0" err="1" smtClean="0"/>
              <a:t>tse</a:t>
            </a:r>
            <a:r>
              <a:rPr lang="cs-CZ" dirty="0" smtClean="0"/>
              <a:t> v Nigerii, B) </a:t>
            </a:r>
            <a:r>
              <a:rPr lang="cs-CZ" dirty="0" err="1" smtClean="0"/>
              <a:t>Entamoeba</a:t>
            </a:r>
            <a:r>
              <a:rPr lang="cs-CZ" dirty="0" smtClean="0"/>
              <a:t> </a:t>
            </a:r>
            <a:r>
              <a:rPr lang="cs-CZ" dirty="0" err="1" smtClean="0"/>
              <a:t>histolotica</a:t>
            </a:r>
            <a:r>
              <a:rPr lang="cs-CZ" dirty="0" smtClean="0"/>
              <a:t> </a:t>
            </a:r>
          </a:p>
          <a:p>
            <a:pPr marL="342900" indent="-342900">
              <a:buAutoNum type="alphaUcParenR"/>
            </a:pPr>
            <a:r>
              <a:rPr lang="cs-CZ" dirty="0" smtClean="0"/>
              <a:t>v západní Africe, C)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haematobium</a:t>
            </a:r>
            <a:r>
              <a:rPr lang="cs-CZ" dirty="0" smtClean="0"/>
              <a:t> v </a:t>
            </a:r>
            <a:r>
              <a:rPr lang="cs-CZ" dirty="0" err="1" smtClean="0"/>
              <a:t>Iranu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6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07288" cy="79208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(1)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" y="1480508"/>
            <a:ext cx="7553620" cy="490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(2)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34281"/>
            <a:ext cx="3008313" cy="4691063"/>
          </a:xfrm>
        </p:spPr>
        <p:txBody>
          <a:bodyPr/>
          <a:lstStyle/>
          <a:p>
            <a:r>
              <a:rPr lang="cs-CZ" dirty="0" smtClean="0"/>
              <a:t>Životní cyklus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heamatobium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652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s nepřímým přenosem (3)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2" y="1628800"/>
            <a:ext cx="80942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r>
              <a:rPr lang="cs-CZ" sz="3600" dirty="0" smtClean="0"/>
              <a:t>Prevalence infekcí </a:t>
            </a:r>
            <a:r>
              <a:rPr lang="cs-CZ" sz="3600" dirty="0" err="1" smtClean="0"/>
              <a:t>schistosom</a:t>
            </a:r>
            <a:r>
              <a:rPr lang="cs-CZ" sz="3600" dirty="0" smtClean="0"/>
              <a:t> u různých věkových tříd člověka (a), (b) a plže (c)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556792"/>
            <a:ext cx="4113121" cy="22048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649" y="1644789"/>
            <a:ext cx="4125903" cy="2314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933056"/>
            <a:ext cx="4758626" cy="22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80512" cy="994122"/>
          </a:xfrm>
        </p:spPr>
        <p:txBody>
          <a:bodyPr>
            <a:noAutofit/>
          </a:bodyPr>
          <a:lstStyle/>
          <a:p>
            <a:r>
              <a:rPr lang="cs-CZ" sz="3200" dirty="0" smtClean="0"/>
              <a:t>Vliv velikosti plže (stáří) na proporci </a:t>
            </a:r>
            <a:r>
              <a:rPr lang="cs-CZ" sz="3200" dirty="0" err="1" smtClean="0"/>
              <a:t>Biomphalaria</a:t>
            </a:r>
            <a:r>
              <a:rPr lang="cs-CZ" sz="3200" dirty="0" smtClean="0"/>
              <a:t>, která se stala infekční </a:t>
            </a:r>
            <a:r>
              <a:rPr lang="cs-CZ" sz="3200" dirty="0" err="1" smtClean="0"/>
              <a:t>Schistosoma</a:t>
            </a:r>
            <a:r>
              <a:rPr lang="cs-CZ" sz="3200" dirty="0" smtClean="0"/>
              <a:t> </a:t>
            </a:r>
            <a:r>
              <a:rPr lang="cs-CZ" sz="3200" dirty="0" err="1" smtClean="0"/>
              <a:t>mansoni</a:t>
            </a:r>
            <a:r>
              <a:rPr lang="cs-CZ" sz="3200" dirty="0" smtClean="0"/>
              <a:t> po expozici stejného množství miracidií.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4" y="2204864"/>
            <a:ext cx="89532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1233"/>
            <a:ext cx="6984776" cy="67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5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Působení klimatických faktorů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7286957" cy="29523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47664" y="5013176"/>
            <a:ext cx="604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Vliv teploty vody na přežívání miracidií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  <a:r>
              <a:rPr lang="cs-CZ" dirty="0" err="1" smtClean="0"/>
              <a:t>mansoni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Působení klimatických faktorů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134" y="1844824"/>
            <a:ext cx="7827732" cy="29523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6941" y="5157192"/>
            <a:ext cx="349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B) </a:t>
            </a:r>
            <a:r>
              <a:rPr lang="cs-CZ" dirty="0" err="1" smtClean="0"/>
              <a:t>Infektivita</a:t>
            </a:r>
            <a:r>
              <a:rPr lang="cs-CZ" dirty="0" smtClean="0"/>
              <a:t> miracidií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mansoni</a:t>
            </a:r>
            <a:r>
              <a:rPr lang="cs-CZ" dirty="0" smtClean="0"/>
              <a:t> vůči </a:t>
            </a:r>
            <a:r>
              <a:rPr lang="cs-CZ" dirty="0" err="1" smtClean="0"/>
              <a:t>Biophalaria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flipH="1">
            <a:off x="4860032" y="5158933"/>
            <a:ext cx="413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C) </a:t>
            </a:r>
            <a:r>
              <a:rPr lang="cs-CZ" dirty="0" err="1" smtClean="0"/>
              <a:t>Prepatentní</a:t>
            </a:r>
            <a:r>
              <a:rPr lang="cs-CZ" dirty="0" smtClean="0"/>
              <a:t> perioda před vyplouváním cerkárií S. </a:t>
            </a:r>
            <a:r>
              <a:rPr lang="cs-CZ" dirty="0" err="1" smtClean="0"/>
              <a:t>mansoni</a:t>
            </a:r>
            <a:r>
              <a:rPr lang="cs-CZ" dirty="0" smtClean="0"/>
              <a:t> z plže </a:t>
            </a:r>
            <a:r>
              <a:rPr lang="cs-CZ" dirty="0" err="1" smtClean="0"/>
              <a:t>Biophalaria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49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Působení klimatických faktorů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56792"/>
            <a:ext cx="3916418" cy="3384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4869160"/>
            <a:ext cx="4229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Vliv teploty vzduchu na míru získávání</a:t>
            </a:r>
          </a:p>
          <a:p>
            <a:r>
              <a:rPr lang="cs-CZ" dirty="0" smtClean="0"/>
              <a:t>Larev </a:t>
            </a:r>
            <a:r>
              <a:rPr lang="cs-CZ" dirty="0" err="1" smtClean="0"/>
              <a:t>nematoda</a:t>
            </a:r>
            <a:r>
              <a:rPr lang="cs-CZ" dirty="0" smtClean="0"/>
              <a:t> </a:t>
            </a:r>
            <a:r>
              <a:rPr lang="cs-CZ" dirty="0" err="1" smtClean="0"/>
              <a:t>Dirofilaria</a:t>
            </a:r>
            <a:r>
              <a:rPr lang="cs-CZ" dirty="0" smtClean="0"/>
              <a:t> </a:t>
            </a:r>
            <a:r>
              <a:rPr lang="cs-CZ" dirty="0" err="1" smtClean="0"/>
              <a:t>immitis</a:t>
            </a:r>
            <a:r>
              <a:rPr lang="cs-CZ" dirty="0" smtClean="0"/>
              <a:t> komáry </a:t>
            </a:r>
          </a:p>
          <a:p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trivattatus</a:t>
            </a:r>
            <a:r>
              <a:rPr lang="cs-CZ" dirty="0" smtClean="0"/>
              <a:t> u napadených psů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64" y="1584419"/>
            <a:ext cx="4156645" cy="31683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8024" y="4869160"/>
            <a:ext cx="4404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Diagram ukazující sezónní změny hodnoty R,</a:t>
            </a:r>
          </a:p>
          <a:p>
            <a:r>
              <a:rPr lang="cs-CZ" dirty="0" smtClean="0"/>
              <a:t>kde hodnota tohoto parametru klesá určitou </a:t>
            </a:r>
          </a:p>
          <a:p>
            <a:r>
              <a:rPr lang="cs-CZ" dirty="0" smtClean="0"/>
              <a:t>dobu roku pod jedna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70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Působení klimatických faktorů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740" y="1523695"/>
            <a:ext cx="5668520" cy="381061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5576" y="5589240"/>
            <a:ext cx="7788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Závislost na věku </a:t>
            </a:r>
            <a:r>
              <a:rPr lang="cs-CZ" dirty="0" err="1" smtClean="0"/>
              <a:t>Trichuris</a:t>
            </a:r>
            <a:r>
              <a:rPr lang="cs-CZ" dirty="0" smtClean="0"/>
              <a:t> </a:t>
            </a:r>
            <a:r>
              <a:rPr lang="cs-CZ" dirty="0" err="1" smtClean="0"/>
              <a:t>trichiura</a:t>
            </a:r>
            <a:r>
              <a:rPr lang="cs-CZ" dirty="0" smtClean="0"/>
              <a:t> intenzity infekce a T. </a:t>
            </a:r>
            <a:r>
              <a:rPr lang="cs-CZ" dirty="0" err="1" smtClean="0"/>
              <a:t>trichiura</a:t>
            </a:r>
            <a:r>
              <a:rPr lang="cs-CZ" dirty="0" smtClean="0"/>
              <a:t> </a:t>
            </a:r>
            <a:r>
              <a:rPr lang="cs-CZ" dirty="0" err="1" smtClean="0"/>
              <a:t>IgA</a:t>
            </a:r>
            <a:r>
              <a:rPr lang="cs-CZ" dirty="0" smtClean="0"/>
              <a:t> protilátek. </a:t>
            </a:r>
          </a:p>
          <a:p>
            <a:r>
              <a:rPr lang="cs-CZ" dirty="0" smtClean="0"/>
              <a:t>Hladina protilátek stoupá, když roste intenzita infekce a klesá, když se tato snižuje.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4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600" dirty="0" smtClean="0"/>
              <a:t>Frekvenční distribuce parazita per organismus hostitele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 smtClean="0"/>
              <a:t>Frekvenční distribuce parazitů per organismus hostitele může být rozdělena do tří kategorií:</a:t>
            </a:r>
          </a:p>
          <a:p>
            <a:pPr marL="514350" indent="-514350">
              <a:buAutoNum type="arabicParenBoth"/>
            </a:pPr>
            <a:r>
              <a:rPr lang="cs-CZ" sz="2800" dirty="0" err="1" smtClean="0"/>
              <a:t>Underdispersion</a:t>
            </a:r>
            <a:r>
              <a:rPr lang="cs-CZ" sz="2800" dirty="0" smtClean="0"/>
              <a:t> (pravidelná distribuce, 	      homogenní, variance &lt; </a:t>
            </a:r>
            <a:r>
              <a:rPr lang="cs-CZ" sz="2800" dirty="0" err="1" smtClean="0"/>
              <a:t>mean</a:t>
            </a:r>
            <a:r>
              <a:rPr lang="cs-CZ" sz="2800" dirty="0" smtClean="0"/>
              <a:t>)</a:t>
            </a:r>
            <a:endParaRPr lang="cs-CZ" sz="2800" dirty="0"/>
          </a:p>
          <a:p>
            <a:pPr marL="514350" indent="-514350">
              <a:buAutoNum type="arabicParenBoth"/>
            </a:pPr>
            <a:endParaRPr lang="cs-CZ" sz="2800" dirty="0" smtClean="0"/>
          </a:p>
          <a:p>
            <a:pPr marL="514350" indent="-514350">
              <a:buAutoNum type="arabicParenBoth"/>
            </a:pPr>
            <a:r>
              <a:rPr lang="cs-CZ" sz="2800" dirty="0" err="1" smtClean="0"/>
              <a:t>Random</a:t>
            </a:r>
            <a:r>
              <a:rPr lang="cs-CZ" sz="2800" dirty="0" smtClean="0"/>
              <a:t>, (náhodná distribuce, variance = </a:t>
            </a:r>
            <a:r>
              <a:rPr lang="cs-CZ" sz="2800" dirty="0" err="1" smtClean="0"/>
              <a:t>mean</a:t>
            </a:r>
            <a:r>
              <a:rPr lang="cs-CZ" sz="2800" dirty="0" smtClean="0"/>
              <a:t>)</a:t>
            </a:r>
            <a:endParaRPr lang="cs-CZ" sz="2800" dirty="0"/>
          </a:p>
          <a:p>
            <a:pPr marL="514350" indent="-514350">
              <a:buAutoNum type="arabicParenBoth"/>
            </a:pPr>
            <a:endParaRPr lang="cs-CZ" sz="2800" dirty="0" smtClean="0"/>
          </a:p>
          <a:p>
            <a:pPr marL="514350" indent="-514350">
              <a:buAutoNum type="arabicParenBoth"/>
            </a:pPr>
            <a:r>
              <a:rPr lang="cs-CZ" sz="2800" dirty="0" err="1" smtClean="0"/>
              <a:t>Overdispersion</a:t>
            </a:r>
            <a:r>
              <a:rPr lang="cs-CZ" sz="2800" dirty="0" smtClean="0"/>
              <a:t>, (agregovaná distribuce, heterogenní, variance &gt; </a:t>
            </a:r>
            <a:r>
              <a:rPr lang="cs-CZ" sz="2800" dirty="0" err="1" smtClean="0"/>
              <a:t>mean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84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Autofit/>
          </a:bodyPr>
          <a:lstStyle/>
          <a:p>
            <a:r>
              <a:rPr lang="cs-CZ" sz="3600" dirty="0" smtClean="0"/>
              <a:t>Sezónní dynamika populace tasemnice </a:t>
            </a:r>
            <a:r>
              <a:rPr lang="cs-CZ" sz="3600" dirty="0" err="1" smtClean="0"/>
              <a:t>Caryophyllaeus</a:t>
            </a:r>
            <a:r>
              <a:rPr lang="cs-CZ" sz="3600" dirty="0" smtClean="0"/>
              <a:t> </a:t>
            </a:r>
            <a:r>
              <a:rPr lang="cs-CZ" sz="3600" dirty="0" err="1" smtClean="0"/>
              <a:t>laticeps</a:t>
            </a:r>
            <a:r>
              <a:rPr lang="cs-CZ" sz="3600" dirty="0" smtClean="0"/>
              <a:t> z </a:t>
            </a:r>
            <a:r>
              <a:rPr lang="cs-CZ" sz="3600" dirty="0" err="1" smtClean="0"/>
              <a:t>Abramis</a:t>
            </a:r>
            <a:r>
              <a:rPr lang="cs-CZ" sz="3600" dirty="0" smtClean="0"/>
              <a:t> brama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256" y="1844824"/>
            <a:ext cx="5331488" cy="46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Cyklus roční aktivity žáby </a:t>
            </a:r>
            <a:r>
              <a:rPr lang="cs-CZ" sz="3200" dirty="0" err="1" smtClean="0"/>
              <a:t>Scaphiopus</a:t>
            </a:r>
            <a:r>
              <a:rPr lang="cs-CZ" sz="3200" dirty="0" smtClean="0"/>
              <a:t> </a:t>
            </a:r>
            <a:r>
              <a:rPr lang="cs-CZ" sz="3200" dirty="0" err="1" smtClean="0"/>
              <a:t>couchii</a:t>
            </a:r>
            <a:r>
              <a:rPr lang="cs-CZ" sz="3200" dirty="0" smtClean="0"/>
              <a:t> umožňující šíření parazita </a:t>
            </a:r>
            <a:r>
              <a:rPr lang="cs-CZ" sz="3200" dirty="0" err="1" smtClean="0"/>
              <a:t>Pseudodiplorchis</a:t>
            </a:r>
            <a:r>
              <a:rPr lang="cs-CZ" sz="3200" dirty="0" smtClean="0"/>
              <a:t> </a:t>
            </a:r>
            <a:r>
              <a:rPr lang="cs-CZ" sz="3200" dirty="0" err="1" smtClean="0"/>
              <a:t>americanus</a:t>
            </a:r>
            <a:r>
              <a:rPr lang="cs-CZ" sz="3200" dirty="0" smtClean="0"/>
              <a:t> v Arizoně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2060848"/>
            <a:ext cx="4768748" cy="40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187DC4-EA2E-4183-9243-84009C285973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112</a:t>
            </a:fld>
            <a:endParaRPr lang="cs-CZ" altLang="cs-CZ" sz="1400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Hostitelská specifita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57610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8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Z hlediska počtu druhů, které mohou danému parazitovi sloužit jako hostitelé v určitém stadiu vývoje, rozlišujeme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	parazity se širokou a úzkou hostitelskou specifitou: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	</a:t>
            </a:r>
            <a:r>
              <a:rPr lang="cs-CZ" altLang="cs-CZ" sz="2000" b="1" dirty="0" err="1" smtClean="0"/>
              <a:t>euryekní</a:t>
            </a:r>
            <a:r>
              <a:rPr lang="cs-CZ" altLang="cs-CZ" sz="2000" dirty="0" smtClean="0"/>
              <a:t> a </a:t>
            </a:r>
            <a:r>
              <a:rPr lang="cs-CZ" altLang="cs-CZ" sz="2000" b="1" dirty="0" err="1" smtClean="0"/>
              <a:t>stenoekní</a:t>
            </a:r>
            <a:r>
              <a:rPr lang="cs-CZ" altLang="cs-CZ" sz="2000" dirty="0" smtClean="0"/>
              <a:t> - </a:t>
            </a:r>
            <a:r>
              <a:rPr lang="cs-CZ" altLang="cs-CZ" sz="2000" b="1" dirty="0" smtClean="0"/>
              <a:t>specialisté a </a:t>
            </a:r>
            <a:r>
              <a:rPr lang="cs-CZ" altLang="cs-CZ" sz="2000" b="1" dirty="0" err="1" smtClean="0"/>
              <a:t>generalisté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/>
              <a:t>Většina parazitů je</a:t>
            </a: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poměrně hostitelsky specifická</a:t>
            </a:r>
            <a:r>
              <a:rPr lang="cs-CZ" altLang="cs-CZ" sz="20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smtClean="0"/>
              <a:t>Aby </a:t>
            </a:r>
            <a:r>
              <a:rPr lang="cs-CZ" altLang="cs-CZ" sz="2000" dirty="0" smtClean="0"/>
              <a:t>parazit mohl nakazit svého hostitele, musí se s ním nejprve setkat, což je ovlivněno ekologií a etologií hostitele.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smtClean="0"/>
              <a:t>Pro úspěšnou infekci pak musí být parazit schopen hostitele nakazit, přežít v něm a eventuálně se namnožit (fyziologická závislost).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/>
              <a:t>Úzká hostitelská specifita</a:t>
            </a:r>
            <a:r>
              <a:rPr lang="cs-CZ" altLang="cs-CZ" sz="2000" dirty="0" smtClean="0"/>
              <a:t> představuje pro parazita: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 smtClean="0"/>
              <a:t>výhodu</a:t>
            </a:r>
            <a:r>
              <a:rPr lang="cs-CZ" altLang="cs-CZ" sz="2000" dirty="0" smtClean="0"/>
              <a:t> - dokonalé přizpůsobení svému hostiteli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 smtClean="0"/>
              <a:t>riziko vyhynutí</a:t>
            </a:r>
            <a:r>
              <a:rPr lang="cs-CZ" altLang="cs-CZ" sz="2000" dirty="0" smtClean="0"/>
              <a:t> - nízké početnosti hostitele by tedy měly vyvolávat vznik </a:t>
            </a:r>
            <a:r>
              <a:rPr lang="cs-CZ" altLang="cs-CZ" sz="2000" dirty="0" err="1" smtClean="0"/>
              <a:t>generalistů</a:t>
            </a:r>
            <a:r>
              <a:rPr lang="cs-CZ" altLang="cs-CZ" sz="2000" dirty="0" smtClean="0"/>
              <a:t>. 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U početnějších taxonů se předpokládá nižší hostitelská specifita parazitů, která souvisí s větší podobností jednotlivých zástupců.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Nižší specificita se předpokládá také u parazitů s komplexními životními cykly.</a:t>
            </a:r>
          </a:p>
        </p:txBody>
      </p:sp>
    </p:spTree>
    <p:extLst>
      <p:ext uri="{BB962C8B-B14F-4D97-AF65-F5344CB8AC3E}">
        <p14:creationId xmlns:p14="http://schemas.microsoft.com/office/powerpoint/2010/main" val="22412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D0DF17-C3A2-43BE-9DD0-0BA8B3F665A7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113</a:t>
            </a:fld>
            <a:endParaRPr lang="cs-CZ" altLang="cs-CZ" sz="140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Predikovatelnost životního prostředí parazita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557338"/>
            <a:ext cx="8713787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Životní prostředí volně žijících organismů se liší.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Těla jedinců příslušného hostitelského druhu jsou téměř shodná.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Volně žijící organismy se musí ve svém prostředí naučit orientovat pomocí širokého spektra podmíněných a nepodmíněných reflexů.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Paraziti v těle hostitelského organismu velmi často vystačí s předem geneticky naprogramovanými sekvencemi fixních vzorců chování.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/>
              <a:t>Predikovatelnost</a:t>
            </a:r>
            <a:r>
              <a:rPr lang="cs-CZ" altLang="cs-CZ" sz="2000" dirty="0" smtClean="0"/>
              <a:t> vnitřního prostředí hostitelského organismu dovoluje parazitům podstatně redukovat svou nervovou soustavu.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 smtClean="0"/>
              <a:t>Predikovatelnost</a:t>
            </a:r>
            <a:r>
              <a:rPr lang="cs-CZ" altLang="cs-CZ" sz="2000" dirty="0" smtClean="0"/>
              <a:t> a současně i relativní heterogenita vnitřního prostředí hostitelského organismu zároveň umožňuje, že si jednotlivé druhy parazitů rozdělí dostupné niky a každý se specializuje na optimální využívání některé z nich. </a:t>
            </a:r>
          </a:p>
        </p:txBody>
      </p:sp>
    </p:spTree>
    <p:extLst>
      <p:ext uri="{BB962C8B-B14F-4D97-AF65-F5344CB8AC3E}">
        <p14:creationId xmlns:p14="http://schemas.microsoft.com/office/powerpoint/2010/main" val="25955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2F3143-2160-43B6-834B-A2851B8A2B4B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cs-CZ" altLang="cs-CZ" sz="1400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260350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Prostorová uzavřenost a omezenost životního prostředí parazita 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64235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Volně žijící organismy obývají prostředí, kde se mohou chemické signály, například feromony, šířit do okolí. Přitom s rostoucí vzdáleností od svého zdroje a rostoucí dobou od vypuštění se molekuly nesoucí daný signál zřeďují – umožňuje komunikaci, signalizaci a detekci.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Uvnitř těl hostitele tento typ komunikace není možný.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Paraziti proto ke vzájemné komunikaci a orientaci v prostoru musí buďto spoléhat na fixní vzorce chování, které nevyžadují přijímání žádného podnětu z vnějšího prostředí, nebo jejich receptory musí přijímat signály po přímém kontaktu s příslušnými ligandy vyskytujícími se na buňkách hostitele či parazita.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Nemožnost komunikovat na delší vzdálenosti může být důležitou příčinou vysoké tkáňové a orgánové specificity mnohých parazitických druhů.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Bez této vysoké tkáňové specifity by se v těle hostitelského organismu například nemohli najít pohlavní partneři patřící do stejného druhu.</a:t>
            </a:r>
          </a:p>
        </p:txBody>
      </p:sp>
    </p:spTree>
    <p:extLst>
      <p:ext uri="{BB962C8B-B14F-4D97-AF65-F5344CB8AC3E}">
        <p14:creationId xmlns:p14="http://schemas.microsoft.com/office/powerpoint/2010/main" val="30182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4C3881-D1A7-4280-B64F-0493586CE98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cs-CZ" altLang="cs-CZ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Hostitelé jako ostrovy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Epidemiologie – studium „chování“ nemoci populacích hostitelů </a:t>
            </a:r>
          </a:p>
          <a:p>
            <a:pPr eaLnBrk="1" hangingPunct="1"/>
            <a:r>
              <a:rPr lang="cs-CZ" altLang="cs-CZ" sz="2000" dirty="0" smtClean="0"/>
              <a:t>Klíčový prvek – přenos.</a:t>
            </a:r>
          </a:p>
          <a:p>
            <a:pPr eaLnBrk="1" hangingPunct="1"/>
            <a:r>
              <a:rPr lang="cs-CZ" altLang="cs-CZ" sz="2000" dirty="0" smtClean="0"/>
              <a:t>Modelová představa inspirovaná tzv. ostrovní geografií: hostitel je ostrov, kolonizovaný parazity</a:t>
            </a:r>
          </a:p>
          <a:p>
            <a:pPr eaLnBrk="1" hangingPunct="1">
              <a:buFontTx/>
              <a:buNone/>
            </a:pPr>
            <a:endParaRPr lang="cs-CZ" altLang="cs-CZ" sz="2000" dirty="0" smtClean="0"/>
          </a:p>
          <a:p>
            <a:pPr lvl="1" eaLnBrk="1" hangingPunct="1"/>
            <a:r>
              <a:rPr lang="cs-CZ" altLang="cs-CZ" sz="2000" dirty="0" smtClean="0"/>
              <a:t>U rostlin snadno představitelné: čím vzdálenější jsou rostliny (jejich části, jejich stanoviště), tím obtížnější přenos. Proto většina rostlinných epidemií v monokulturách.</a:t>
            </a:r>
          </a:p>
          <a:p>
            <a:pPr lvl="1" eaLnBrk="1" hangingPunct="1"/>
            <a:r>
              <a:rPr lang="cs-CZ" altLang="cs-CZ" sz="2000" dirty="0" smtClean="0"/>
              <a:t>U živočichů trochu problém: pohybují se  </a:t>
            </a:r>
          </a:p>
        </p:txBody>
      </p:sp>
    </p:spTree>
    <p:extLst>
      <p:ext uri="{BB962C8B-B14F-4D97-AF65-F5344CB8AC3E}">
        <p14:creationId xmlns:p14="http://schemas.microsoft.com/office/powerpoint/2010/main" val="11408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C14B6D-337C-4F3C-9059-AF0B70A048AE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116</a:t>
            </a:fld>
            <a:endParaRPr lang="cs-CZ" altLang="cs-CZ" sz="14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Hostitelé jako biotopy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747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177800" indent="-177800" eaLnBrk="1" hangingPunct="1">
              <a:lnSpc>
                <a:spcPct val="80000"/>
              </a:lnSpc>
            </a:pPr>
            <a:r>
              <a:rPr lang="cs-CZ" altLang="cs-CZ" sz="2000" smtClean="0"/>
              <a:t>Životní prostředí parazitických organismů se velmi zásadně liší od životního prostředí organismů volně žijících. </a:t>
            </a:r>
          </a:p>
          <a:p>
            <a:pPr marL="177800" indent="-177800" eaLnBrk="1" hangingPunct="1">
              <a:lnSpc>
                <a:spcPct val="80000"/>
              </a:lnSpc>
            </a:pPr>
            <a:endParaRPr lang="cs-CZ" altLang="cs-CZ" sz="2000" smtClean="0"/>
          </a:p>
          <a:p>
            <a:pPr marL="177800" indent="-177800" eaLnBrk="1" hangingPunct="1">
              <a:lnSpc>
                <a:spcPct val="80000"/>
              </a:lnSpc>
            </a:pPr>
            <a:r>
              <a:rPr lang="cs-CZ" altLang="cs-CZ" sz="2000" smtClean="0"/>
              <a:t>Paraziti tráví významnou část svého životního cyklu </a:t>
            </a:r>
          </a:p>
          <a:p>
            <a:pPr marL="357188" lvl="1" indent="0" eaLnBrk="1" hangingPunct="1">
              <a:lnSpc>
                <a:spcPct val="80000"/>
              </a:lnSpc>
            </a:pPr>
            <a:r>
              <a:rPr lang="cs-CZ" altLang="cs-CZ" sz="2000" smtClean="0"/>
              <a:t>uvnitř těl jiných organismů, </a:t>
            </a:r>
          </a:p>
          <a:p>
            <a:pPr marL="357188" lvl="1" indent="0" eaLnBrk="1" hangingPunct="1">
              <a:lnSpc>
                <a:spcPct val="80000"/>
              </a:lnSpc>
            </a:pPr>
            <a:r>
              <a:rPr lang="cs-CZ" altLang="cs-CZ" sz="2000" smtClean="0"/>
              <a:t>na povrchu jejich těl nebo </a:t>
            </a:r>
          </a:p>
          <a:p>
            <a:pPr marL="357188" lvl="1" indent="0" eaLnBrk="1" hangingPunct="1">
              <a:lnSpc>
                <a:spcPct val="80000"/>
              </a:lnSpc>
            </a:pPr>
            <a:r>
              <a:rPr lang="cs-CZ" altLang="cs-CZ" sz="2000" smtClean="0"/>
              <a:t>v jejich těsné blízkosti. </a:t>
            </a:r>
          </a:p>
          <a:p>
            <a:pPr marL="357188" lvl="1" indent="0" eaLnBrk="1" hangingPunct="1">
              <a:lnSpc>
                <a:spcPct val="80000"/>
              </a:lnSpc>
            </a:pPr>
            <a:endParaRPr lang="cs-CZ" altLang="cs-CZ" sz="2000" smtClean="0"/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Výhoda</a:t>
            </a:r>
            <a:r>
              <a:rPr lang="cs-CZ" altLang="cs-CZ" sz="2000" smtClean="0"/>
              <a:t>: tělo hostitele – „oáza v poušti“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Nevýhoda</a:t>
            </a:r>
            <a:r>
              <a:rPr lang="cs-CZ" altLang="cs-CZ" sz="2000" smtClean="0"/>
              <a:t>: hostitel je smrtelný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Důsledek: infrapopulace - populace parazitů vázaná na jednoho konkrétního jedince hostitelského druhu - zaniká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Nutnost přestěhovat se na jiného hostitele, nebo založit nové dceřiné populace, tj. infikovat nového hostitele.</a:t>
            </a:r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marL="357188" lvl="1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Schopnost infikovat dostatečný počet nových jedinců hostitelského druhu je klíčovým parametrem biologické zdatnosti parazita. </a:t>
            </a:r>
          </a:p>
        </p:txBody>
      </p:sp>
    </p:spTree>
    <p:extLst>
      <p:ext uri="{BB962C8B-B14F-4D97-AF65-F5344CB8AC3E}">
        <p14:creationId xmlns:p14="http://schemas.microsoft.com/office/powerpoint/2010/main" val="9268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685A95-5925-40B9-B231-DACFDBFF945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117</a:t>
            </a:fld>
            <a:endParaRPr lang="cs-CZ" altLang="cs-CZ" sz="140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Vzájemná prostorová izolovanost  příslušníků hostitelského druhu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931150" cy="4743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S výjimkou některých koloniálních organismů bývají jedinci hostitelského druhu od sebe zpravidla odděleni vnějším prostředím, které paraziti překonávají jen s obtížemi.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Jedním z důsledků této izolovanosti infrapopulací parazita je častý výskyt hermafroditismu u parazitických druhů.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 gonochoristů může novou sexuálně se rozmnožující populaci založit pouze dvojice jedinců opačného pohlaví.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 případě hermafroditů může novou infrapopulaci založit díky možnosti samooplození i jediný parazit a infekce libovolnou dvojicí parazitů může dokonce zajistit plnohodnotný outkrossing (oplození vajíček jednoho jedince spermiemi jiného jedince).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 parazitů gonochoristů má prostorová izolovanost infrapopulací vliv na početní zastoupení samců a samic v právě narozeném potomstvu – posun ve prospěch samic.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</p:txBody>
      </p:sp>
    </p:spTree>
    <p:extLst>
      <p:ext uri="{BB962C8B-B14F-4D97-AF65-F5344CB8AC3E}">
        <p14:creationId xmlns:p14="http://schemas.microsoft.com/office/powerpoint/2010/main" val="2393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1F6416-E365-4C04-88B0-8666A7051D6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118</a:t>
            </a:fld>
            <a:endParaRPr lang="cs-CZ" altLang="cs-CZ" sz="140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>Ekologie parazitických druhů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801"/>
            <a:ext cx="8229600" cy="561657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Schopnost infikovat dostatečný počet nových jedinců hostitelského druhu je klíčovým parametrem biologické zdatnosti parazita.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Mikroevoluce parazita díky tomu ve většině případů vede k maximalizaci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/>
              <a:t>základní růstové konstanty (Rychlosti) </a:t>
            </a:r>
            <a:r>
              <a:rPr lang="cs-CZ" altLang="cs-CZ" sz="1800" b="1" i="1" dirty="0" smtClean="0"/>
              <a:t>R</a:t>
            </a:r>
            <a:r>
              <a:rPr lang="cs-CZ" altLang="cs-CZ" sz="1800" b="1" i="1" baseline="-25000" dirty="0" smtClean="0"/>
              <a:t>0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u </a:t>
            </a:r>
            <a:r>
              <a:rPr lang="cs-CZ" altLang="cs-CZ" sz="1800" dirty="0" err="1" smtClean="0"/>
              <a:t>mikroparazitů</a:t>
            </a:r>
            <a:r>
              <a:rPr lang="cs-CZ" altLang="cs-CZ" sz="1800" dirty="0" smtClean="0"/>
              <a:t> odpovídá  průměrnému počtu hostitelů, které nakazí jeden nakažený jedinec v populaci neimunizovaných a nenakažených jedinců,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u </a:t>
            </a:r>
            <a:r>
              <a:rPr lang="cs-CZ" altLang="cs-CZ" sz="1800" dirty="0" err="1" smtClean="0"/>
              <a:t>makroparazitů</a:t>
            </a:r>
            <a:r>
              <a:rPr lang="cs-CZ" altLang="cs-CZ" sz="1800" dirty="0" smtClean="0"/>
              <a:t> odpovídá průměrnému počtu potomků jednoho parazita, kteří se dostanou v populaci neimunizovaných a nenakažených hostitelů do nového hostitele.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Rychlost, jakou se dokáže </a:t>
            </a:r>
            <a:r>
              <a:rPr lang="cs-CZ" altLang="cs-CZ" sz="1800" dirty="0" err="1" smtClean="0"/>
              <a:t>infrapopulace</a:t>
            </a:r>
            <a:r>
              <a:rPr lang="cs-CZ" altLang="cs-CZ" sz="1800" dirty="0" smtClean="0"/>
              <a:t> parazitů množit uvnitř nakaženého hostitele, nehraje z hlediska biologické zdatnosti parazita obvykle zásadnější roli.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8170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CB4C7A-B182-4D71-920C-2AC1DB772CF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cs-CZ" altLang="cs-CZ" sz="1400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>Ekologie parazitických druhů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688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Růst populace parazitického druhu je obvykle dlouhodobě limitován počtem vnímavých jedinců hostitelského druhu.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Mnozí paraziti jsou i navzdory své často obrovské </a:t>
            </a:r>
            <a:r>
              <a:rPr lang="cs-CZ" altLang="cs-CZ" sz="2000" dirty="0" err="1" smtClean="0"/>
              <a:t>fekunditě</a:t>
            </a:r>
            <a:r>
              <a:rPr lang="cs-CZ" altLang="cs-CZ" sz="2000" dirty="0" smtClean="0"/>
              <a:t> z ekologického hlediska spíše </a:t>
            </a:r>
            <a:r>
              <a:rPr lang="cs-CZ" altLang="cs-CZ" sz="2000" b="1" dirty="0" smtClean="0"/>
              <a:t>K-stratégy</a:t>
            </a:r>
            <a:r>
              <a:rPr lang="cs-CZ" altLang="cs-CZ" sz="2000" dirty="0" smtClean="0"/>
              <a:t>, tj. nemaximalizují svou maximální rychlost množení ale efektivnost množení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Maximalizace (či s ohledem na míru rizika superinfekce spíše optimalizace) tohoto parametru vede až k tomu, že se velký počet parazitických druhů uvnitř hostitele vůbec nezmnožuje a produkuje zde pouze propagule odcházející do vnějšího prostředí. </a:t>
            </a:r>
          </a:p>
        </p:txBody>
      </p:sp>
    </p:spTree>
    <p:extLst>
      <p:ext uri="{BB962C8B-B14F-4D97-AF65-F5344CB8AC3E}">
        <p14:creationId xmlns:p14="http://schemas.microsoft.com/office/powerpoint/2010/main" val="9994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Pravděpodobností distribuce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Existují tři teoretické modely pro popis frekvenční distribuce parazita v populaci hostitele:</a:t>
            </a:r>
          </a:p>
          <a:p>
            <a:r>
              <a:rPr lang="cs-CZ" sz="2800" dirty="0" smtClean="0"/>
              <a:t>Positivní binomický model (</a:t>
            </a:r>
            <a:r>
              <a:rPr lang="cs-CZ" sz="2800" dirty="0" err="1" smtClean="0"/>
              <a:t>underdispersion</a:t>
            </a:r>
            <a:r>
              <a:rPr lang="cs-CZ" sz="2800" dirty="0" smtClean="0"/>
              <a:t>)</a:t>
            </a:r>
            <a:endParaRPr lang="cs-CZ" sz="2800" dirty="0" smtClean="0"/>
          </a:p>
          <a:p>
            <a:r>
              <a:rPr lang="cs-CZ" sz="2800" dirty="0" err="1" smtClean="0"/>
              <a:t>Poisonův</a:t>
            </a:r>
            <a:r>
              <a:rPr lang="cs-CZ" sz="2800" dirty="0" smtClean="0"/>
              <a:t> model </a:t>
            </a:r>
            <a:r>
              <a:rPr lang="cs-CZ" sz="2800" dirty="0" smtClean="0"/>
              <a:t>(</a:t>
            </a:r>
            <a:r>
              <a:rPr lang="cs-CZ" sz="2800" dirty="0" err="1" smtClean="0"/>
              <a:t>random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Negativní binomický model (</a:t>
            </a:r>
            <a:r>
              <a:rPr lang="cs-CZ" sz="2800" dirty="0" err="1" smtClean="0"/>
              <a:t>overdispersion</a:t>
            </a:r>
            <a:r>
              <a:rPr lang="cs-CZ" sz="2800" dirty="0" smtClean="0"/>
              <a:t>)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Paraziti jsou nejčastěji agregováni (</a:t>
            </a:r>
            <a:r>
              <a:rPr lang="cs-CZ" sz="2800" dirty="0" err="1" smtClean="0"/>
              <a:t>overdispersion</a:t>
            </a:r>
            <a:r>
              <a:rPr lang="cs-CZ" sz="2800" dirty="0" smtClean="0"/>
              <a:t>), kdy největší část populace cizopasníka je </a:t>
            </a:r>
            <a:r>
              <a:rPr lang="cs-CZ" sz="2800" dirty="0" err="1" smtClean="0"/>
              <a:t>nahloučena</a:t>
            </a:r>
            <a:r>
              <a:rPr lang="cs-CZ" sz="2800" dirty="0" smtClean="0"/>
              <a:t> v relativně malé části populace hostitele.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5129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3B96FE-6123-42CD-81FA-745208FF3E95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120</a:t>
            </a:fld>
            <a:endParaRPr lang="cs-CZ" altLang="cs-CZ" sz="140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Riziko přílišné exploatace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Paraziti si mohou velmi snadno ireverzibilně zničit své prostředí přílišnou exploatací.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U volně žijících organismů většinou podobné poškození prostředí nebývá ireverzibilní.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Zdroje ve volném prostředí jsou téměř vždy obnovitelné, takže jejich nadměrné čerpání sice mnohdy vede k poklesu velikosti příslušné populace, jen málokdy však k úplnému zániku zdroje a tedy i zániku na něj vázané populace.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 </a:t>
            </a:r>
            <a:r>
              <a:rPr lang="cs-CZ" altLang="cs-CZ" sz="2000" dirty="0" err="1" smtClean="0"/>
              <a:t>infrapopulaci</a:t>
            </a:r>
            <a:r>
              <a:rPr lang="cs-CZ" altLang="cs-CZ" sz="2000" dirty="0" smtClean="0"/>
              <a:t> parazita je tudíž mimořádně důležité, aby svého hostitele nepoškozovala přespříliš.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Není to triviální úkol!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67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3A66DA-18E0-467A-930A-960081E3915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121</a:t>
            </a:fld>
            <a:endParaRPr lang="cs-CZ" altLang="cs-CZ" sz="1400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Riziko přílišné exploatace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 hlediska celé infrapopulace: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výhodné, když se její členové množí natolik pomalu, že hostitel dokáže jejich vliv na své vitální funkce kompenzovat.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 hlediska jednoho člena infrapopulace: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výhodnější, když právě on se množí co nejrychleji.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Individuální selekce (maximalizuje fitness jedince) působí opačným směrem nežli selekce skupinová (maximalizující celkový počet propagulí, které daná infrapopulace po dobu svého trvání vyprodukuje)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V dlouhodobé evoluční perspektivě zvítězí ty parazitické druhy, které si vytvořily mechanismy omezující účinnost selekce individuální a posilující účinnost selekce skupinové.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Jedním z velmi efektivních a parazity velmi často užívaných mechanismů omezujících účinnost individuální selekce je asexuální množení.</a:t>
            </a:r>
            <a:r>
              <a:rPr lang="cs-CZ" altLang="cs-CZ" sz="16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48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6AD424-B512-4ADE-A167-0AE404816347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122</a:t>
            </a:fld>
            <a:endParaRPr lang="cs-CZ" altLang="cs-CZ" sz="140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74847" y="260350"/>
            <a:ext cx="8229601" cy="57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 smtClean="0"/>
              <a:t>Vliv parazita na fenotyp hostitele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712"/>
            <a:ext cx="8642350" cy="633670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6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Pod vlivem </a:t>
            </a:r>
            <a:r>
              <a:rPr lang="cs-CZ" altLang="cs-CZ" sz="2000" dirty="0" err="1" smtClean="0"/>
              <a:t>parazitace</a:t>
            </a:r>
            <a:r>
              <a:rPr lang="cs-CZ" altLang="cs-CZ" sz="2000" dirty="0" smtClean="0"/>
              <a:t> může docházet k cíleným změnám hostitelského organismu, které se mohou projevit i navenek.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Hálky, útvary vytvářené vlivem parazitických organismů rostlinami. </a:t>
            </a:r>
            <a:r>
              <a:rPr lang="cs-CZ" altLang="cs-CZ" sz="2000" dirty="0" err="1" smtClean="0"/>
              <a:t>Fytoparazit</a:t>
            </a:r>
            <a:r>
              <a:rPr lang="cs-CZ" altLang="cs-CZ" sz="2000" dirty="0" smtClean="0"/>
              <a:t> svou přítomností indukuje expresi hostitelových genů, které vytvoří </a:t>
            </a:r>
            <a:r>
              <a:rPr lang="cs-CZ" altLang="cs-CZ" sz="2000" b="1" dirty="0" smtClean="0"/>
              <a:t>morfologickou strukturu</a:t>
            </a:r>
            <a:r>
              <a:rPr lang="cs-CZ" altLang="cs-CZ" sz="2000" dirty="0" smtClean="0"/>
              <a:t> druhově specifickou pro určitého parazita a sloužící k jeho vývoji.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Významným fyziologickým ovlivněním hostitele je </a:t>
            </a:r>
            <a:r>
              <a:rPr lang="cs-CZ" altLang="cs-CZ" sz="2000" b="1" dirty="0" smtClean="0"/>
              <a:t>parazitární kastrace</a:t>
            </a:r>
            <a:r>
              <a:rPr lang="cs-CZ" altLang="cs-CZ" sz="2000" dirty="0" smtClean="0"/>
              <a:t>. Díky ní parazit přesměruje část energie hostitele, kterou by jinak hostitel využil pro své množení, do růstu a obrany hostitelského organismu. Tím prodlouží přežívání svého hostitele a zvýší počet potomků, které za život hostitele sám vyprodukuje. Kastrovaní jedinci bývají větší než stejně staří jedinci </a:t>
            </a:r>
            <a:r>
              <a:rPr lang="cs-CZ" altLang="cs-CZ" sz="2000" dirty="0" err="1" smtClean="0"/>
              <a:t>neparazitovaní</a:t>
            </a:r>
            <a:r>
              <a:rPr lang="cs-CZ" altLang="cs-CZ" sz="2000" dirty="0" smtClean="0"/>
              <a:t>, jak je to známo například u plžů nakažených motolicemi.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U parazitů přenosných vertikálně může docházet ke </a:t>
            </a:r>
            <a:r>
              <a:rPr lang="cs-CZ" altLang="cs-CZ" sz="2000" b="1" dirty="0" smtClean="0"/>
              <a:t>změně pohlaví hostitele</a:t>
            </a:r>
            <a:r>
              <a:rPr lang="cs-CZ" altLang="cs-CZ" sz="2000" dirty="0" smtClean="0"/>
              <a:t>. U korýšů parazitovaných bakteriemi rodu </a:t>
            </a:r>
            <a:r>
              <a:rPr lang="cs-CZ" altLang="cs-CZ" sz="2000" i="1" dirty="0" err="1" smtClean="0"/>
              <a:t>Wolbachia</a:t>
            </a:r>
            <a:r>
              <a:rPr lang="cs-CZ" altLang="cs-CZ" sz="2000" dirty="0" smtClean="0"/>
              <a:t>, které se přenášejí po samičí linii, tj. prostřednictvím vajíček, může docházet ke změně pohlaví potomků ze samců na samice. Tím si parazit zvyšuje šanci na přenos do další generace. K feminizaci může dojít současně s kastrací, např. u korýše </a:t>
            </a:r>
            <a:r>
              <a:rPr lang="cs-CZ" altLang="cs-CZ" sz="2000" i="1" dirty="0" err="1" smtClean="0"/>
              <a:t>Sacculina</a:t>
            </a:r>
            <a:r>
              <a:rPr lang="cs-CZ" altLang="cs-CZ" sz="2000" dirty="0" smtClean="0"/>
              <a:t>. Parazitovaný samec kraba se začne chovat jako samice pečující o snůšku, jíž je ve skutečnosti parazit, který vyplňuje  zadeček kraba a vyhřezává v podobě vakovitého útvaru na spodku těla, kde krab za normálních okolností nosí snůšku vajíček</a:t>
            </a:r>
            <a:r>
              <a:rPr lang="cs-CZ" altLang="cs-CZ" sz="2000" dirty="0"/>
              <a:t>.</a:t>
            </a: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6291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6B9D71-0B73-4BF5-9D10-A781E373BCE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cs-CZ" altLang="cs-CZ" sz="140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smtClean="0"/>
              <a:t>Vliv parazita na chování hostitele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5225"/>
            <a:ext cx="8229600" cy="5359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Manipulační hypotéza</a:t>
            </a:r>
            <a:r>
              <a:rPr lang="cs-CZ" altLang="cs-CZ" sz="1800" smtClean="0"/>
              <a:t> předpokládá, že parazit mění chování hostitele způsobem, který zvyšuje přenos parazita na hostitele dalšího.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takovéto změny jsou nejčastěji popisovány u vícehostitelských parazitů přenášených predací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samotné změny chování způsobené patogenním působením parazita, ale nezvyšující jeho přenos, nejsou považovány za manipulaci, i když v praxi bývá obtížné tyto jevy odlišit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klasickým příkladem manipulativního působení parazita na hostitele je </a:t>
            </a:r>
            <a:r>
              <a:rPr lang="cs-CZ" altLang="cs-CZ" sz="1800" i="1" smtClean="0"/>
              <a:t>Dicrocoelium dendriticum</a:t>
            </a:r>
            <a:r>
              <a:rPr lang="cs-CZ" altLang="cs-CZ" sz="1800" smtClean="0"/>
              <a:t>.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u plžího mezihostitele způsobí tvorbu slizových koulí obsahujících cerkárie, které chutnají mravencům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metacerkárie vzniklé v mravenci pak mění jeho chování tak, aby byl snáze pozřen býložravcem - ráno a večer se mravenec zaklesne kusadly do stébla trávy, ale v noci a přes den, kdy mu hrozí vyschnutí na slunci, se vrací do mraveniště. </a:t>
            </a:r>
          </a:p>
        </p:txBody>
      </p:sp>
    </p:spTree>
    <p:extLst>
      <p:ext uri="{BB962C8B-B14F-4D97-AF65-F5344CB8AC3E}">
        <p14:creationId xmlns:p14="http://schemas.microsoft.com/office/powerpoint/2010/main" val="35245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B38773-6527-4803-A815-4D9272C67EB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cs-CZ" altLang="cs-CZ" sz="140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Vliv parazita na chování hostitele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068888"/>
          </a:xfrm>
        </p:spPr>
        <p:txBody>
          <a:bodyPr/>
          <a:lstStyle/>
          <a:p>
            <a:pPr eaLnBrk="1" hangingPunct="1">
              <a:defRPr/>
            </a:pPr>
            <a:endParaRPr lang="cs-CZ" altLang="cs-CZ" b="1" dirty="0" smtClean="0"/>
          </a:p>
          <a:p>
            <a:pPr eaLnBrk="1" hangingPunct="1">
              <a:defRPr/>
            </a:pPr>
            <a:r>
              <a:rPr lang="cs-CZ" altLang="cs-CZ" sz="2000" dirty="0" smtClean="0"/>
              <a:t>Hmyz – přenašeči: patogen ztíží parazitovanému vektoru sání krve, a vektor se pokouší sát vícekrát, často i na různých hostitelích. </a:t>
            </a:r>
          </a:p>
          <a:p>
            <a:pPr eaLnBrk="1" hangingPunct="1">
              <a:defRPr/>
            </a:pPr>
            <a:r>
              <a:rPr lang="cs-CZ" altLang="cs-CZ" sz="2000" dirty="0" smtClean="0"/>
              <a:t>Obratlovci </a:t>
            </a:r>
          </a:p>
          <a:p>
            <a:pPr lvl="1" eaLnBrk="1" hangingPunct="1">
              <a:defRPr/>
            </a:pPr>
            <a:r>
              <a:rPr lang="cs-CZ" altLang="cs-CZ" sz="2000" dirty="0" err="1" smtClean="0"/>
              <a:t>např.u</a:t>
            </a:r>
            <a:r>
              <a:rPr lang="cs-CZ" altLang="cs-CZ" sz="2000" dirty="0" smtClean="0"/>
              <a:t> ryb parazitovaných motolicí </a:t>
            </a:r>
            <a:r>
              <a:rPr lang="cs-CZ" altLang="cs-CZ" sz="2000" i="1" dirty="0" err="1" smtClean="0"/>
              <a:t>Diplostomum</a:t>
            </a:r>
            <a:r>
              <a:rPr lang="cs-CZ" altLang="cs-CZ" sz="2000" i="1" dirty="0" smtClean="0"/>
              <a:t>: 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metacerkárie</a:t>
            </a:r>
            <a:r>
              <a:rPr lang="cs-CZ" altLang="cs-CZ" sz="2000" dirty="0" smtClean="0"/>
              <a:t> v oku ryby snižují vidění, a tak ryba hůře uniká predátorovi - definitivnímu hostiteli. zhoršený osvit sítnice též způsobí roztažení melanocytů v kůži ryby, a tak zvýší její nápadnost. </a:t>
            </a:r>
          </a:p>
          <a:p>
            <a:pPr lvl="1" eaLnBrk="1" hangingPunct="1">
              <a:defRPr/>
            </a:pPr>
            <a:r>
              <a:rPr lang="cs-CZ" altLang="cs-CZ" sz="2000" dirty="0" smtClean="0"/>
              <a:t>Savci – např. hlodavci parazitovaní </a:t>
            </a:r>
            <a:r>
              <a:rPr lang="cs-CZ" altLang="cs-CZ" sz="2000" dirty="0" err="1" smtClean="0"/>
              <a:t>vícehostitelskými</a:t>
            </a:r>
            <a:r>
              <a:rPr lang="cs-CZ" altLang="cs-CZ" sz="2000" dirty="0" smtClean="0"/>
              <a:t> kokcidiemi se stávají snadnější kořistí predátorů. </a:t>
            </a:r>
          </a:p>
          <a:p>
            <a:pPr lvl="1" eaLnBrk="1" hangingPunct="1">
              <a:defRPr/>
            </a:pPr>
            <a:r>
              <a:rPr lang="cs-CZ" altLang="cs-CZ" sz="2000" dirty="0" err="1" smtClean="0"/>
              <a:t>Toxoplasma</a:t>
            </a:r>
            <a:r>
              <a:rPr lang="cs-CZ" altLang="cs-CZ" sz="2000" dirty="0" smtClean="0"/>
              <a:t> – „myši chodí za kočkami, lidé skáčou pod auta“…</a:t>
            </a:r>
          </a:p>
          <a:p>
            <a:pPr lvl="1" eaLnBrk="1" hangingPunct="1">
              <a:defRPr/>
            </a:pPr>
            <a:endParaRPr lang="cs-CZ" altLang="cs-CZ" sz="2000" dirty="0" smtClean="0"/>
          </a:p>
          <a:p>
            <a:pPr marL="457200" lvl="1" indent="0" eaLnBrk="1" hangingPunct="1">
              <a:buFontTx/>
              <a:buNone/>
              <a:defRPr/>
            </a:pPr>
            <a:endParaRPr lang="cs-CZ" altLang="cs-CZ" sz="2000" dirty="0" smtClean="0"/>
          </a:p>
          <a:p>
            <a:pPr marL="457200" lvl="1" indent="0" eaLnBrk="1" hangingPunct="1">
              <a:buFontTx/>
              <a:buNone/>
              <a:defRPr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796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A7C0B5-C3FA-4166-8818-2616C2BF051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cs-CZ" altLang="cs-CZ" sz="1400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Vliv parazita na chování hostitele</a:t>
            </a:r>
            <a:endParaRPr lang="en-GB" altLang="cs-CZ" sz="4000" b="1" smtClean="0"/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smtClean="0"/>
              <a:t>Podobně mění chování svých mezihostitelů například vrtejši (Acanthocephala). Nakažený korýš blešivec (</a:t>
            </a:r>
            <a:r>
              <a:rPr lang="cs-CZ" altLang="cs-CZ" sz="2000" i="1" smtClean="0"/>
              <a:t>Gammarus</a:t>
            </a:r>
            <a:r>
              <a:rPr lang="cs-CZ" altLang="cs-CZ" sz="2000" smtClean="0"/>
              <a:t>) se přestane ukrývat před svými nepřáteli a začne se doslova vystavovat, takže se stává mnohem snadnější kořistí kachen, konečných hostitelů těchto červů.</a:t>
            </a:r>
            <a:endParaRPr lang="en-GB" altLang="cs-CZ" sz="2000" smtClean="0"/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84538"/>
            <a:ext cx="491172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Line 5"/>
          <p:cNvSpPr>
            <a:spLocks noChangeShapeType="1"/>
          </p:cNvSpPr>
          <p:nvPr/>
        </p:nvSpPr>
        <p:spPr bwMode="auto">
          <a:xfrm>
            <a:off x="2987675" y="4868863"/>
            <a:ext cx="2232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2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7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prevalencí a </a:t>
            </a:r>
            <a:r>
              <a:rPr lang="cs-CZ" sz="3600" dirty="0" err="1" smtClean="0"/>
              <a:t>mean</a:t>
            </a:r>
            <a:r>
              <a:rPr lang="cs-CZ" sz="3600" dirty="0" smtClean="0"/>
              <a:t> intensity of </a:t>
            </a:r>
            <a:r>
              <a:rPr lang="cs-CZ" sz="3600" dirty="0" err="1" smtClean="0"/>
              <a:t>infection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628800"/>
            <a:ext cx="6768752" cy="49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Šíření parazita mezi hostiteli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000" dirty="0" smtClean="0"/>
              <a:t>Paraziti mohou dokončit svůj vývoj jedině když se uskutečňuje jejich přenos v populaci hostitele, tedy mezi jednotlivými hostiteli této populace. Přenos se uskutečňuje:</a:t>
            </a:r>
          </a:p>
          <a:p>
            <a:r>
              <a:rPr lang="cs-CZ" sz="3000" dirty="0" smtClean="0"/>
              <a:t>Přímo, např. kontaktem a nebo inhalací, ingescí, nebo penetrací</a:t>
            </a:r>
          </a:p>
          <a:p>
            <a:r>
              <a:rPr lang="cs-CZ" sz="3000" dirty="0" smtClean="0"/>
              <a:t>Nepřímo, prostřednictvím jednoho nebo více mezihostitelů, např. saním </a:t>
            </a:r>
            <a:r>
              <a:rPr lang="cs-CZ" sz="3000" dirty="0" err="1" smtClean="0"/>
              <a:t>vektora</a:t>
            </a:r>
            <a:r>
              <a:rPr lang="cs-CZ" sz="3000" dirty="0" smtClean="0"/>
              <a:t>, ingescí infikovaného mezihostitele, nebo přímo z rodičů na potomstvo. </a:t>
            </a:r>
          </a:p>
          <a:p>
            <a:pPr marL="0" indent="0">
              <a:buNone/>
            </a:pPr>
            <a:r>
              <a:rPr lang="cs-CZ" sz="3000" dirty="0" smtClean="0"/>
              <a:t>Tento přenos označujeme jako vertikální na rozdíl od předchozích, které jsou tzv. horizontální.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24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7421" y="-1049268"/>
            <a:ext cx="6264697" cy="888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4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Příklady epidemie – přímý přenos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628800"/>
            <a:ext cx="4080108" cy="3168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28800"/>
            <a:ext cx="4217110" cy="31683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941168"/>
            <a:ext cx="4303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Protozoární</a:t>
            </a:r>
            <a:r>
              <a:rPr lang="cs-CZ" dirty="0" smtClean="0"/>
              <a:t> parazit </a:t>
            </a:r>
            <a:r>
              <a:rPr lang="cs-CZ" dirty="0" err="1" smtClean="0"/>
              <a:t>Hydramoeba</a:t>
            </a:r>
            <a:r>
              <a:rPr lang="cs-CZ" dirty="0" smtClean="0"/>
              <a:t> </a:t>
            </a:r>
            <a:r>
              <a:rPr lang="cs-CZ" dirty="0" err="1" smtClean="0"/>
              <a:t>hydroxena</a:t>
            </a:r>
            <a:r>
              <a:rPr lang="cs-CZ" dirty="0" smtClean="0"/>
              <a:t> </a:t>
            </a:r>
          </a:p>
          <a:p>
            <a:r>
              <a:rPr lang="cs-CZ" dirty="0" smtClean="0"/>
              <a:t>v populaci láčkovce </a:t>
            </a:r>
            <a:r>
              <a:rPr lang="cs-CZ" dirty="0" err="1" smtClean="0"/>
              <a:t>Chlorohydra</a:t>
            </a:r>
            <a:r>
              <a:rPr lang="cs-CZ" dirty="0" smtClean="0"/>
              <a:t> </a:t>
            </a:r>
            <a:r>
              <a:rPr lang="cs-CZ" dirty="0" err="1" smtClean="0"/>
              <a:t>viridisima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60032" y="4941168"/>
            <a:ext cx="3902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Dva příklady epidemie pro dvě velikosti </a:t>
            </a:r>
          </a:p>
          <a:p>
            <a:r>
              <a:rPr lang="cs-CZ" dirty="0" smtClean="0"/>
              <a:t>populace parazita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3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Přenos infekčním agens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Řada přímo i nepřímo šířených parazitů vytváří různá infekční stadia s velice malou životností mimo hostitele. Např. miracidia, cerkarie </a:t>
            </a:r>
            <a:r>
              <a:rPr lang="cs-CZ" sz="2800" dirty="0" err="1" smtClean="0"/>
              <a:t>schistosom</a:t>
            </a:r>
            <a:r>
              <a:rPr lang="cs-CZ" sz="2800" dirty="0" smtClean="0"/>
              <a:t>, infekční larvy </a:t>
            </a:r>
            <a:r>
              <a:rPr lang="cs-CZ" sz="2800" dirty="0" err="1" smtClean="0"/>
              <a:t>Ancylostoma</a:t>
            </a:r>
            <a:r>
              <a:rPr lang="cs-CZ" sz="2800" dirty="0" smtClean="0"/>
              <a:t>, vajíčka </a:t>
            </a:r>
            <a:r>
              <a:rPr lang="cs-CZ" sz="2800" dirty="0" err="1" smtClean="0"/>
              <a:t>Ascaris</a:t>
            </a:r>
            <a:r>
              <a:rPr lang="cs-CZ" sz="2800" dirty="0" smtClean="0"/>
              <a:t>.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smtClean="0"/>
              <a:t>Míra přenosu závisí na hustotě infekčních agens v prostředí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669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Přenos infekčním agens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84784"/>
            <a:ext cx="5544616" cy="23886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233440"/>
            <a:ext cx="5873131" cy="22745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619508"/>
            <a:ext cx="31105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Biomphalaria</a:t>
            </a:r>
            <a:r>
              <a:rPr lang="cs-CZ" dirty="0" smtClean="0"/>
              <a:t> exponovaná </a:t>
            </a:r>
          </a:p>
          <a:p>
            <a:r>
              <a:rPr lang="cs-CZ" dirty="0"/>
              <a:t> </a:t>
            </a:r>
            <a:r>
              <a:rPr lang="cs-CZ" dirty="0" smtClean="0"/>
              <a:t>      miracidiím </a:t>
            </a:r>
            <a:r>
              <a:rPr lang="cs-CZ" dirty="0" err="1" smtClean="0"/>
              <a:t>Echinostoma</a:t>
            </a:r>
            <a:r>
              <a:rPr lang="cs-CZ" dirty="0" smtClean="0"/>
              <a:t> </a:t>
            </a:r>
          </a:p>
          <a:p>
            <a:r>
              <a:rPr lang="cs-CZ" dirty="0" smtClean="0"/>
              <a:t>       </a:t>
            </a:r>
            <a:r>
              <a:rPr lang="cs-CZ" dirty="0" err="1" smtClean="0"/>
              <a:t>lindoense</a:t>
            </a:r>
            <a:endParaRPr lang="cs-CZ" dirty="0" smtClean="0"/>
          </a:p>
          <a:p>
            <a:pPr marL="342900" indent="-342900">
              <a:buAutoNum type="alphaUcParenR" startAt="2"/>
            </a:pPr>
            <a:r>
              <a:rPr lang="cs-CZ" dirty="0" smtClean="0"/>
              <a:t>Ryba exponovaná cerkáriím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dirty="0" err="1" smtClean="0"/>
              <a:t>Transversotrema</a:t>
            </a:r>
            <a:r>
              <a:rPr lang="cs-CZ" dirty="0" smtClean="0"/>
              <a:t> </a:t>
            </a:r>
            <a:r>
              <a:rPr lang="cs-CZ" dirty="0" err="1" smtClean="0"/>
              <a:t>patialense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365104"/>
            <a:ext cx="28798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C) Křeček exponovaný </a:t>
            </a:r>
          </a:p>
          <a:p>
            <a:r>
              <a:rPr lang="cs-CZ" dirty="0"/>
              <a:t>c</a:t>
            </a:r>
            <a:r>
              <a:rPr lang="cs-CZ" dirty="0" smtClean="0"/>
              <a:t>erkariím </a:t>
            </a:r>
            <a:r>
              <a:rPr lang="cs-CZ" dirty="0" err="1" smtClean="0"/>
              <a:t>Schistosoma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Mansoni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D) Komáři exponovaní</a:t>
            </a:r>
          </a:p>
          <a:p>
            <a:r>
              <a:rPr lang="cs-CZ" dirty="0" err="1"/>
              <a:t>n</a:t>
            </a:r>
            <a:r>
              <a:rPr lang="cs-CZ" dirty="0" err="1" smtClean="0"/>
              <a:t>ematodům</a:t>
            </a:r>
            <a:r>
              <a:rPr lang="cs-CZ" dirty="0" smtClean="0"/>
              <a:t> </a:t>
            </a:r>
            <a:r>
              <a:rPr lang="cs-CZ" dirty="0" err="1" smtClean="0"/>
              <a:t>Romanomermis</a:t>
            </a:r>
            <a:endParaRPr lang="cs-CZ" dirty="0" smtClean="0"/>
          </a:p>
          <a:p>
            <a:r>
              <a:rPr lang="cs-CZ" dirty="0" err="1" smtClean="0"/>
              <a:t>culicovorax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4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prevalencí a hustotou infekčních agens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361" y="1772816"/>
            <a:ext cx="6019278" cy="42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a populace parazitů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39447" cy="48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9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Experimentální data o vztahu prevalence (</a:t>
            </a:r>
            <a:r>
              <a:rPr lang="cs-CZ" sz="2800" dirty="0" err="1" smtClean="0"/>
              <a:t>Biomphalaria</a:t>
            </a:r>
            <a:r>
              <a:rPr lang="cs-CZ" sz="2800" dirty="0" smtClean="0"/>
              <a:t>) infekce </a:t>
            </a:r>
            <a:r>
              <a:rPr lang="cs-CZ" sz="2800" dirty="0" err="1" smtClean="0"/>
              <a:t>Schistosoma</a:t>
            </a:r>
            <a:r>
              <a:rPr lang="cs-CZ" sz="2800" dirty="0" smtClean="0"/>
              <a:t> </a:t>
            </a:r>
            <a:r>
              <a:rPr lang="cs-CZ" sz="2800" dirty="0" err="1" smtClean="0"/>
              <a:t>mansoni</a:t>
            </a:r>
            <a:r>
              <a:rPr lang="cs-CZ" sz="2800" dirty="0" smtClean="0"/>
              <a:t> a hustotou plžů a miracidií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377" y="2204864"/>
            <a:ext cx="591524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Vztah mezi prevalenci infekce a očekávanou délkou života </a:t>
            </a:r>
            <a:r>
              <a:rPr lang="cs-CZ" sz="3600" dirty="0" err="1" smtClean="0"/>
              <a:t>vektora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576" y="1988840"/>
            <a:ext cx="5316848" cy="4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1020"/>
            <a:ext cx="82296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/>
              <a:t>Schéma populace parazita:                                      motolice </a:t>
            </a:r>
            <a:r>
              <a:rPr lang="cs-CZ" altLang="cs-CZ" sz="3600" dirty="0" err="1" smtClean="0"/>
              <a:t>Echinostoma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revolutum</a:t>
            </a:r>
            <a:endParaRPr lang="cs-CZ" altLang="cs-CZ" sz="3600" dirty="0" smtClean="0"/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129" y="1340769"/>
            <a:ext cx="6290223" cy="5421982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6588224" y="1412776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Definitivní hostitel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020272" y="623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6093296"/>
            <a:ext cx="158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1. mezihostitel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80187" y="270892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2.mezihostitel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428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cs-CZ" dirty="0" smtClean="0"/>
              <a:t>Schéma populace parazita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62" y="927260"/>
            <a:ext cx="5910881" cy="57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</a:t>
            </a:r>
            <a:r>
              <a:rPr lang="cs-CZ" dirty="0" err="1" smtClean="0"/>
              <a:t>termonologie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6948"/>
            <a:ext cx="8229600" cy="38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Životní strategie cizopasníků</a:t>
            </a:r>
            <a:br>
              <a:rPr lang="cs-CZ" dirty="0" smtClean="0"/>
            </a:br>
            <a:r>
              <a:rPr lang="cs-CZ" sz="2700" dirty="0" smtClean="0"/>
              <a:t>(upraveno podle </a:t>
            </a:r>
            <a:r>
              <a:rPr lang="cs-CZ" sz="2700" dirty="0" err="1" smtClean="0"/>
              <a:t>Esch</a:t>
            </a:r>
            <a:r>
              <a:rPr lang="cs-CZ" sz="2700" dirty="0" smtClean="0"/>
              <a:t> a </a:t>
            </a:r>
            <a:r>
              <a:rPr lang="cs-CZ" sz="2700" dirty="0" err="1" smtClean="0"/>
              <a:t>Fernandez</a:t>
            </a:r>
            <a:r>
              <a:rPr lang="cs-CZ" sz="2700" dirty="0" smtClean="0"/>
              <a:t> 1993)</a:t>
            </a:r>
            <a:endParaRPr lang="cs-CZ" sz="27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5963" y="-595643"/>
            <a:ext cx="4104456" cy="884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65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625"/>
            <a:ext cx="6048672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8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5586"/>
            <a:ext cx="6696744" cy="673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0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6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29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9165864" cy="21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8" y="3501008"/>
            <a:ext cx="74851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Hostitele jako základní jednotka studia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dirty="0" smtClean="0"/>
              <a:t>Studium epidemiologie řady patogenů jako např. virů, bakterií a protozoí je založeno na rozdělení populace hostitele na série určitých kategorií. Hostitelé jsou podle těchto kategorií alokováni jako vnímaví, infekční a imunní.</a:t>
            </a:r>
          </a:p>
          <a:p>
            <a:r>
              <a:rPr lang="cs-CZ" sz="3000" dirty="0" smtClean="0"/>
              <a:t>Základní jednotkou studia jsou zde proto individuální hostitelé a infekce je u nich buď přítomna nebo ne.</a:t>
            </a:r>
          </a:p>
          <a:p>
            <a:r>
              <a:rPr lang="cs-CZ" sz="3000" dirty="0" smtClean="0"/>
              <a:t>Patogeny/parazity v tomto případě označujeme jako </a:t>
            </a:r>
            <a:r>
              <a:rPr lang="cs-CZ" sz="3000" dirty="0" err="1" smtClean="0"/>
              <a:t>mikroparazity</a:t>
            </a:r>
            <a:endParaRPr lang="cs-CZ" sz="30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6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Rozdělení populace hostitele na </a:t>
            </a:r>
            <a:r>
              <a:rPr lang="cs-CZ" sz="3600" dirty="0" err="1" smtClean="0"/>
              <a:t>kompartmenty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046" y="1599815"/>
            <a:ext cx="5713907" cy="36583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373216"/>
            <a:ext cx="762809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Nízké hodnoty prahové infekční dávky nestačí na rozvoj epidemie  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00808"/>
            <a:ext cx="4619263" cy="48733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52120" y="1772816"/>
            <a:ext cx="345229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Xo</a:t>
            </a:r>
            <a:r>
              <a:rPr lang="cs-CZ" dirty="0" smtClean="0"/>
              <a:t> = 500, </a:t>
            </a:r>
            <a:r>
              <a:rPr lang="cs-CZ" dirty="0" err="1" smtClean="0"/>
              <a:t>Yo</a:t>
            </a:r>
            <a:r>
              <a:rPr lang="cs-CZ" dirty="0" smtClean="0"/>
              <a:t> = 100, ß = 0.0001, </a:t>
            </a:r>
          </a:p>
          <a:p>
            <a:r>
              <a:rPr lang="cs-CZ" dirty="0" smtClean="0"/>
              <a:t>       ƴ = 1,0 (</a:t>
            </a:r>
            <a:r>
              <a:rPr lang="cs-CZ" dirty="0" err="1" smtClean="0"/>
              <a:t>below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pPr marL="342900" indent="-342900">
              <a:buAutoNum type="alphaUcParenR" startAt="2"/>
            </a:pPr>
            <a:r>
              <a:rPr lang="cs-CZ" dirty="0" err="1" smtClean="0"/>
              <a:t>Xo</a:t>
            </a:r>
            <a:r>
              <a:rPr lang="cs-CZ" dirty="0" smtClean="0"/>
              <a:t> = 500, </a:t>
            </a:r>
            <a:r>
              <a:rPr lang="cs-CZ" dirty="0" err="1" smtClean="0"/>
              <a:t>Yo</a:t>
            </a:r>
            <a:r>
              <a:rPr lang="cs-CZ" dirty="0" smtClean="0"/>
              <a:t> = 2.0, </a:t>
            </a:r>
            <a:r>
              <a:rPr lang="cs-CZ" dirty="0"/>
              <a:t>ß </a:t>
            </a:r>
            <a:r>
              <a:rPr lang="cs-CZ" dirty="0" smtClean="0"/>
              <a:t>= 0,01, </a:t>
            </a:r>
          </a:p>
          <a:p>
            <a:r>
              <a:rPr lang="cs-CZ" dirty="0"/>
              <a:t> </a:t>
            </a:r>
            <a:r>
              <a:rPr lang="cs-CZ" dirty="0" smtClean="0"/>
              <a:t>      ƴ = 1,0 (</a:t>
            </a:r>
            <a:r>
              <a:rPr lang="cs-CZ" dirty="0" err="1" smtClean="0"/>
              <a:t>above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pPr marL="342900" indent="-342900">
              <a:buAutoNum type="alphaUcParenR" startAt="3"/>
            </a:pPr>
            <a:r>
              <a:rPr lang="cs-CZ" dirty="0" smtClean="0"/>
              <a:t>Udržování endemické nemoci</a:t>
            </a:r>
          </a:p>
          <a:p>
            <a:r>
              <a:rPr lang="cs-CZ" dirty="0" smtClean="0"/>
              <a:t>       v populaci hostitele, kde </a:t>
            </a:r>
          </a:p>
          <a:p>
            <a:r>
              <a:rPr lang="cs-CZ" dirty="0"/>
              <a:t> </a:t>
            </a:r>
            <a:r>
              <a:rPr lang="cs-CZ" dirty="0" smtClean="0"/>
              <a:t>       imunita buď není (tečkovaná </a:t>
            </a:r>
          </a:p>
          <a:p>
            <a:r>
              <a:rPr lang="cs-CZ" dirty="0"/>
              <a:t> </a:t>
            </a:r>
            <a:r>
              <a:rPr lang="cs-CZ" dirty="0" smtClean="0"/>
              <a:t>       čára) a nebo není celoživotní </a:t>
            </a:r>
          </a:p>
          <a:p>
            <a:r>
              <a:rPr lang="cs-CZ" dirty="0"/>
              <a:t> </a:t>
            </a:r>
            <a:r>
              <a:rPr lang="cs-CZ" dirty="0" smtClean="0"/>
              <a:t>       (plná čára).</a:t>
            </a:r>
          </a:p>
          <a:p>
            <a:endParaRPr lang="cs-CZ" dirty="0" smtClean="0"/>
          </a:p>
          <a:p>
            <a:pPr marL="342900" indent="-342900">
              <a:buAutoNum type="alphaUcParenR" startAt="4"/>
            </a:pPr>
            <a:r>
              <a:rPr lang="cs-CZ" dirty="0" smtClean="0"/>
              <a:t>Udržování endemické nemoci v</a:t>
            </a:r>
          </a:p>
          <a:p>
            <a:r>
              <a:rPr lang="cs-CZ" dirty="0"/>
              <a:t> </a:t>
            </a:r>
            <a:r>
              <a:rPr lang="cs-CZ" dirty="0" smtClean="0"/>
              <a:t>      populaci hostitele kde imunita </a:t>
            </a:r>
          </a:p>
          <a:p>
            <a:r>
              <a:rPr lang="cs-CZ" dirty="0"/>
              <a:t> </a:t>
            </a:r>
            <a:r>
              <a:rPr lang="cs-CZ" dirty="0" smtClean="0"/>
              <a:t>      je celoživotní díky vstupu </a:t>
            </a:r>
          </a:p>
          <a:p>
            <a:r>
              <a:rPr lang="cs-CZ" dirty="0"/>
              <a:t> </a:t>
            </a:r>
            <a:r>
              <a:rPr lang="cs-CZ" dirty="0" smtClean="0"/>
              <a:t>       nových vnímavých jedinců.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335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Paraziti jako základní jednotka studia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Autofit/>
          </a:bodyPr>
          <a:lstStyle/>
          <a:p>
            <a:r>
              <a:rPr lang="cs-CZ" sz="2400" dirty="0" smtClean="0"/>
              <a:t>Individuální paraziti tvoři základní jednotku studia v případě helmintů a členovců.</a:t>
            </a:r>
          </a:p>
          <a:p>
            <a:r>
              <a:rPr lang="cs-CZ" sz="2400" dirty="0" smtClean="0"/>
              <a:t>Označujeme je proto jako </a:t>
            </a:r>
            <a:r>
              <a:rPr lang="cs-CZ" sz="2400" dirty="0" err="1" smtClean="0"/>
              <a:t>makroparazity</a:t>
            </a:r>
            <a:r>
              <a:rPr lang="cs-CZ" sz="2400" dirty="0" smtClean="0"/>
              <a:t> !</a:t>
            </a:r>
          </a:p>
          <a:p>
            <a:r>
              <a:rPr lang="cs-CZ" sz="2400" dirty="0" smtClean="0"/>
              <a:t>Patologie těchto nemocí se odvíjí od počtu cizopasníků v jednotlivých hostitelích.</a:t>
            </a:r>
          </a:p>
          <a:p>
            <a:r>
              <a:rPr lang="cs-CZ" sz="2400" dirty="0" smtClean="0"/>
              <a:t>Na rozdíl od </a:t>
            </a:r>
            <a:r>
              <a:rPr lang="cs-CZ" sz="2400" dirty="0" err="1" smtClean="0"/>
              <a:t>mikroparazitů</a:t>
            </a:r>
            <a:r>
              <a:rPr lang="cs-CZ" sz="2400" dirty="0" smtClean="0"/>
              <a:t>, většina helmintů se nemnoží přímo v jejich obratlovčích hostitelích (</a:t>
            </a:r>
            <a:r>
              <a:rPr lang="cs-CZ" sz="2400" b="1" dirty="0" smtClean="0"/>
              <a:t>přímá reprodukce</a:t>
            </a:r>
            <a:r>
              <a:rPr lang="cs-CZ" sz="2400" dirty="0" smtClean="0"/>
              <a:t>) ale produkují </a:t>
            </a:r>
            <a:r>
              <a:rPr lang="cs-CZ" sz="2400" dirty="0" err="1" smtClean="0"/>
              <a:t>transmisivní</a:t>
            </a:r>
            <a:r>
              <a:rPr lang="cs-CZ" sz="2400" dirty="0" smtClean="0"/>
              <a:t> stádia (vajíčka, larvy), které hostitele opouštějí jako vývojová nezbytnost (</a:t>
            </a:r>
            <a:r>
              <a:rPr lang="cs-CZ" sz="2400" b="1" dirty="0" err="1" smtClean="0"/>
              <a:t>transmisivní</a:t>
            </a:r>
            <a:r>
              <a:rPr lang="cs-CZ" sz="2400" b="1" dirty="0" smtClean="0"/>
              <a:t> reprodukce</a:t>
            </a:r>
            <a:r>
              <a:rPr lang="cs-CZ" sz="2400" dirty="0" smtClean="0"/>
              <a:t>).</a:t>
            </a:r>
          </a:p>
          <a:p>
            <a:r>
              <a:rPr lang="cs-CZ" sz="2400" dirty="0" smtClean="0"/>
              <a:t>Počet cizopasníků v individuálním hostiteli (</a:t>
            </a:r>
            <a:r>
              <a:rPr lang="cs-CZ" sz="2400" dirty="0" err="1" smtClean="0"/>
              <a:t>infrapopulace</a:t>
            </a:r>
            <a:r>
              <a:rPr lang="cs-CZ" sz="2400" dirty="0" smtClean="0"/>
              <a:t>) je proto kontrolován počtem/mírou, při kterém se  nová infekční stádia parazita přibývají  a mírou, se kterou již přítomni paraziti umírají.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654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Autofit/>
          </a:bodyPr>
          <a:lstStyle/>
          <a:p>
            <a:r>
              <a:rPr lang="cs-CZ" sz="3600" dirty="0" smtClean="0"/>
              <a:t>Na hustotě závislé přežívání a reprodukce uvnitř subpopulace parazita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628800"/>
            <a:ext cx="5295427" cy="472397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1916832"/>
            <a:ext cx="323005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Produkce vajíček u </a:t>
            </a:r>
            <a:r>
              <a:rPr lang="cs-CZ" dirty="0" err="1" smtClean="0"/>
              <a:t>Ascaris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    u člověka</a:t>
            </a:r>
          </a:p>
          <a:p>
            <a:endParaRPr lang="cs-CZ" dirty="0" smtClean="0"/>
          </a:p>
          <a:p>
            <a:endParaRPr lang="cs-CZ" dirty="0"/>
          </a:p>
          <a:p>
            <a:pPr marL="342900" indent="-342900">
              <a:buAutoNum type="alphaUcParenR" startAt="2"/>
            </a:pPr>
            <a:r>
              <a:rPr lang="cs-CZ" dirty="0" smtClean="0"/>
              <a:t>Okamžitý růst populace </a:t>
            </a:r>
          </a:p>
          <a:p>
            <a:r>
              <a:rPr lang="cs-CZ" dirty="0" smtClean="0"/>
              <a:t>       Trypanosoma </a:t>
            </a:r>
            <a:r>
              <a:rPr lang="cs-CZ" dirty="0" err="1" smtClean="0"/>
              <a:t>musculi</a:t>
            </a:r>
            <a:r>
              <a:rPr lang="cs-CZ" dirty="0" smtClean="0"/>
              <a:t> v myši</a:t>
            </a:r>
          </a:p>
          <a:p>
            <a:endParaRPr lang="cs-CZ" dirty="0" smtClean="0"/>
          </a:p>
          <a:p>
            <a:endParaRPr lang="cs-CZ" dirty="0"/>
          </a:p>
          <a:p>
            <a:pPr marL="342900" indent="-342900">
              <a:buAutoNum type="alphaUcParenR" startAt="3"/>
            </a:pPr>
            <a:r>
              <a:rPr lang="cs-CZ" dirty="0" smtClean="0"/>
              <a:t>Produkce vajíček u 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dirty="0" err="1" smtClean="0"/>
              <a:t>Ancylostomy</a:t>
            </a:r>
            <a:r>
              <a:rPr lang="cs-CZ" dirty="0" smtClean="0"/>
              <a:t> u člověka</a:t>
            </a:r>
          </a:p>
          <a:p>
            <a:endParaRPr lang="cs-CZ" dirty="0" smtClean="0"/>
          </a:p>
          <a:p>
            <a:endParaRPr lang="cs-CZ" dirty="0"/>
          </a:p>
          <a:p>
            <a:pPr marL="342900" indent="-342900">
              <a:buAutoNum type="alphaUcParenR" startAt="4"/>
            </a:pPr>
            <a:r>
              <a:rPr lang="cs-CZ" dirty="0" smtClean="0"/>
              <a:t>Přežívání </a:t>
            </a:r>
            <a:r>
              <a:rPr lang="cs-CZ" dirty="0" err="1" smtClean="0"/>
              <a:t>Ancylostoma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dirty="0" err="1" smtClean="0"/>
              <a:t>caninum</a:t>
            </a:r>
            <a:r>
              <a:rPr lang="cs-CZ" dirty="0" smtClean="0"/>
              <a:t> u psů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7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Vliv parazitární infekce na přežívání hostitele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556792"/>
            <a:ext cx="8630919" cy="39604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38357" y="5517232"/>
            <a:ext cx="626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Komáři druhu </a:t>
            </a:r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trivittatus</a:t>
            </a:r>
            <a:r>
              <a:rPr lang="cs-CZ" dirty="0" smtClean="0"/>
              <a:t> a </a:t>
            </a:r>
            <a:r>
              <a:rPr lang="cs-CZ" dirty="0" err="1" smtClean="0"/>
              <a:t>nematod</a:t>
            </a:r>
            <a:r>
              <a:rPr lang="cs-CZ" dirty="0" smtClean="0"/>
              <a:t> </a:t>
            </a:r>
            <a:r>
              <a:rPr lang="cs-CZ" dirty="0" err="1" smtClean="0"/>
              <a:t>Dirofilaria</a:t>
            </a:r>
            <a:r>
              <a:rPr lang="cs-CZ" dirty="0" smtClean="0"/>
              <a:t> </a:t>
            </a:r>
            <a:r>
              <a:rPr lang="cs-CZ" dirty="0" err="1" smtClean="0"/>
              <a:t>Immitis</a:t>
            </a:r>
            <a:r>
              <a:rPr lang="cs-CZ" dirty="0" smtClean="0"/>
              <a:t>.</a:t>
            </a:r>
          </a:p>
          <a:p>
            <a:pPr marL="342900" indent="-342900">
              <a:buAutoNum type="alphaUcParenR"/>
            </a:pPr>
            <a:r>
              <a:rPr lang="cs-CZ" dirty="0" smtClean="0"/>
              <a:t>Ovce a </a:t>
            </a:r>
            <a:r>
              <a:rPr lang="cs-CZ" dirty="0" err="1" smtClean="0"/>
              <a:t>Fasciola</a:t>
            </a:r>
            <a:r>
              <a:rPr lang="cs-CZ" dirty="0" smtClean="0"/>
              <a:t> </a:t>
            </a:r>
            <a:r>
              <a:rPr lang="cs-CZ" dirty="0" err="1" smtClean="0"/>
              <a:t>hepatica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68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C8D1B5-D639-4B1F-BBF7-32AA79D39793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Mikro- a makroparaziti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125538"/>
            <a:ext cx="8569325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Dělení z hlediska životních strategií: mikroparaziti a makroparaziti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Nikoliv podle velikosti, ale podle toho</a:t>
            </a:r>
            <a:r>
              <a:rPr lang="cs-CZ" altLang="cs-CZ" sz="2000" u="sng" smtClean="0"/>
              <a:t>, zda způsobená patologie </a:t>
            </a:r>
            <a:r>
              <a:rPr lang="cs-CZ" altLang="cs-CZ" sz="2000" smtClean="0"/>
              <a:t>závisí na množství infikujících patogenů.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</a:t>
            </a:r>
            <a:r>
              <a:rPr lang="cs-CZ" altLang="cs-CZ" sz="2000" b="1" smtClean="0"/>
              <a:t>makroparazitů </a:t>
            </a:r>
            <a:r>
              <a:rPr lang="cs-CZ" altLang="cs-CZ" sz="2000" smtClean="0"/>
              <a:t>míra poškození hostitelského organismu </a:t>
            </a:r>
            <a:r>
              <a:rPr lang="cs-CZ" altLang="cs-CZ" sz="2000" u="sng" smtClean="0"/>
              <a:t>závisí na počtu parazitů</a:t>
            </a:r>
            <a:r>
              <a:rPr lang="cs-CZ" altLang="cs-CZ" sz="2000" smtClean="0"/>
              <a:t>, kteří hostitele infikovali.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</a:t>
            </a:r>
            <a:r>
              <a:rPr lang="cs-CZ" altLang="cs-CZ" sz="2000" b="1" smtClean="0"/>
              <a:t>mikroparazitů</a:t>
            </a:r>
            <a:r>
              <a:rPr lang="cs-CZ" altLang="cs-CZ" sz="2000" smtClean="0"/>
              <a:t>  stupeň poškození hostitelského organismu </a:t>
            </a:r>
            <a:r>
              <a:rPr lang="cs-CZ" altLang="cs-CZ" sz="2000" u="sng" smtClean="0"/>
              <a:t>více-méně nezávisí na počtu parazitů</a:t>
            </a:r>
            <a:r>
              <a:rPr lang="cs-CZ" altLang="cs-CZ" sz="2000" smtClean="0"/>
              <a:t>, kteří hostitele infikovali, tedy na infekční dávce.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Mikroparaziti: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množí se v těle svého hostitele, obvykle v jeho buňkách,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většinou nemají vytvořena specifická infekční stadia,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onemocnění probíhá akutně a končí buď smrtí hostitele, nebo jeho uzdravením současně se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vznikem imunity proti reinfekci. </a:t>
            </a:r>
          </a:p>
        </p:txBody>
      </p:sp>
    </p:spTree>
    <p:extLst>
      <p:ext uri="{BB962C8B-B14F-4D97-AF65-F5344CB8AC3E}">
        <p14:creationId xmlns:p14="http://schemas.microsoft.com/office/powerpoint/2010/main" val="17086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15F700-9DB2-4D2E-9DBA-D0B9D4B16F3F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Mikro- a makroparaziti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412875"/>
            <a:ext cx="8569325" cy="4321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 smtClean="0"/>
              <a:t>Makroparaziti</a:t>
            </a:r>
            <a:r>
              <a:rPr lang="cs-CZ" altLang="cs-CZ" sz="1800" b="1" dirty="0" smtClean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ve svém hostiteli rostou, ale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rozmnožují se vytvářením nakažlivých stadií, která jsou z těla hostitele uvolňována a infikují nového hostitele,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infekce je chronická s mortalitou spíše nevýznamnou.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často jsou mezibuněční (u rostlin), nebo žijí v tělních dutinách (orgánech).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/>
              <a:t>V rámci životního cyklu jednoho parazita můžeme najít obě tyto životní strategie: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smtClean="0"/>
              <a:t>např. motolice v plži je </a:t>
            </a:r>
            <a:r>
              <a:rPr lang="cs-CZ" altLang="cs-CZ" sz="1800" b="1" dirty="0" err="1" smtClean="0"/>
              <a:t>mikroparazit</a:t>
            </a:r>
            <a:r>
              <a:rPr lang="cs-CZ" altLang="cs-CZ" sz="1800" b="1" dirty="0" smtClean="0"/>
              <a:t>, v definitivním hostiteli </a:t>
            </a:r>
            <a:r>
              <a:rPr lang="cs-CZ" altLang="cs-CZ" sz="1800" b="1" dirty="0" err="1" smtClean="0"/>
              <a:t>makroparazit</a:t>
            </a: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1954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FE2991-2016-4EE9-9F16-559A6320EB42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cs-CZ" altLang="cs-CZ" sz="140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Mikroparaziti - příklady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 err="1" smtClean="0"/>
              <a:t>Mikroparaziti</a:t>
            </a:r>
            <a:r>
              <a:rPr lang="cs-CZ" altLang="cs-CZ" sz="2000" b="1" dirty="0" smtClean="0"/>
              <a:t> živočichů</a:t>
            </a:r>
          </a:p>
          <a:p>
            <a:pPr eaLnBrk="1" hangingPunct="1">
              <a:buFontTx/>
              <a:buNone/>
            </a:pPr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bakterie a viry napadající živočichy (virus spalniček)</a:t>
            </a:r>
          </a:p>
          <a:p>
            <a:pPr eaLnBrk="1" hangingPunct="1"/>
            <a:r>
              <a:rPr lang="cs-CZ" altLang="cs-CZ" sz="2000" dirty="0" smtClean="0"/>
              <a:t>prvoci, napadající živočichy (Trypanosoma, </a:t>
            </a:r>
            <a:r>
              <a:rPr lang="cs-CZ" altLang="cs-CZ" sz="2000" dirty="0" err="1" smtClean="0"/>
              <a:t>Plasmodium</a:t>
            </a:r>
            <a:r>
              <a:rPr lang="cs-CZ" altLang="cs-CZ" sz="2000" dirty="0" smtClean="0"/>
              <a:t>)</a:t>
            </a:r>
          </a:p>
          <a:p>
            <a:pPr eaLnBrk="1" hangingPunct="1"/>
            <a:r>
              <a:rPr lang="cs-CZ" altLang="cs-CZ" sz="2000" dirty="0" smtClean="0"/>
              <a:t>Živorodá </a:t>
            </a:r>
            <a:r>
              <a:rPr lang="cs-CZ" altLang="cs-CZ" sz="2000" dirty="0" err="1" smtClean="0"/>
              <a:t>monogenea</a:t>
            </a:r>
            <a:r>
              <a:rPr lang="cs-CZ" altLang="cs-CZ" sz="2000" dirty="0" smtClean="0"/>
              <a:t> rodu </a:t>
            </a:r>
            <a:r>
              <a:rPr lang="cs-CZ" altLang="cs-CZ" sz="2000" dirty="0" err="1" smtClean="0"/>
              <a:t>Gyrodactylus</a:t>
            </a:r>
            <a:endParaRPr lang="cs-CZ" altLang="cs-CZ" sz="2000" dirty="0" smtClean="0"/>
          </a:p>
          <a:p>
            <a:pPr marL="0" indent="0" eaLnBrk="1" hangingPunct="1">
              <a:buNone/>
            </a:pPr>
            <a:endParaRPr lang="cs-CZ" altLang="cs-CZ" sz="2000" dirty="0" smtClean="0"/>
          </a:p>
          <a:p>
            <a:pPr eaLnBrk="1" hangingPunct="1">
              <a:buFontTx/>
              <a:buNone/>
            </a:pPr>
            <a:r>
              <a:rPr lang="cs-CZ" altLang="cs-CZ" sz="2000" b="1" dirty="0" err="1" smtClean="0"/>
              <a:t>Mikroparaziti</a:t>
            </a:r>
            <a:r>
              <a:rPr lang="cs-CZ" altLang="cs-CZ" sz="2000" b="1" dirty="0" smtClean="0"/>
              <a:t> rostlin</a:t>
            </a:r>
            <a:endParaRPr lang="cs-CZ" altLang="cs-CZ" sz="2000" dirty="0" smtClean="0"/>
          </a:p>
          <a:p>
            <a:pPr eaLnBrk="1" hangingPunct="1"/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bakterie a viry napadající rostliny (mozaikové viry, např. rajčat či květáku)</a:t>
            </a:r>
          </a:p>
          <a:p>
            <a:pPr eaLnBrk="1" hangingPunct="1"/>
            <a:r>
              <a:rPr lang="cs-CZ" altLang="cs-CZ" sz="2000" dirty="0" smtClean="0"/>
              <a:t>hlenky, působící nádorové onemocnění rostlin (</a:t>
            </a:r>
            <a:r>
              <a:rPr lang="cs-CZ" altLang="cs-CZ" sz="2000" dirty="0" err="1" smtClean="0"/>
              <a:t>Plasmodiophora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brassicae</a:t>
            </a:r>
            <a:r>
              <a:rPr lang="cs-CZ" altLang="cs-CZ" sz="2000" dirty="0" smtClean="0"/>
              <a:t>)</a:t>
            </a:r>
            <a:r>
              <a:rPr lang="cs-CZ" alt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2F0E1-439E-49AA-ADFA-501A6CE77EB5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40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Mikroparaziti - přenos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dirty="0" smtClean="0"/>
              <a:t>Šíření přímé</a:t>
            </a:r>
            <a:r>
              <a:rPr lang="cs-CZ" altLang="cs-CZ" sz="2000" dirty="0" smtClean="0"/>
              <a:t> – od hostitele k hostiteli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bezprostřední kontakt (kapénkové infekce…, </a:t>
            </a:r>
            <a:r>
              <a:rPr lang="cs-CZ" altLang="cs-CZ" sz="2000" dirty="0" err="1" smtClean="0"/>
              <a:t>Gyrodactylus</a:t>
            </a:r>
            <a:r>
              <a:rPr lang="cs-CZ" altLang="cs-CZ" sz="20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fyzický kontakt s klidovými stadii (</a:t>
            </a:r>
            <a:r>
              <a:rPr lang="cs-CZ" altLang="cs-CZ" sz="2000" dirty="0" err="1" smtClean="0"/>
              <a:t>Entamoeba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histolytica</a:t>
            </a:r>
            <a:r>
              <a:rPr lang="cs-CZ" altLang="cs-CZ" sz="2000" dirty="0" smtClean="0"/>
              <a:t>, hlenky) 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 smtClean="0"/>
              <a:t>Šíření nepřímé</a:t>
            </a:r>
            <a:r>
              <a:rPr lang="cs-CZ" altLang="cs-CZ" sz="2000" dirty="0" smtClean="0"/>
              <a:t> – prostřednictvím jiného druhu – </a:t>
            </a:r>
            <a:r>
              <a:rPr lang="cs-CZ" altLang="cs-CZ" sz="2000" dirty="0" err="1" smtClean="0"/>
              <a:t>vektora</a:t>
            </a: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err="1" smtClean="0"/>
              <a:t>Glossina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Anopheles</a:t>
            </a:r>
            <a:r>
              <a:rPr lang="cs-CZ" altLang="cs-CZ" sz="2000" dirty="0" smtClean="0"/>
              <a:t>, mšice, hlístice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přenašeči jsou často také mezihostitelé</a:t>
            </a:r>
          </a:p>
        </p:txBody>
      </p:sp>
    </p:spTree>
    <p:extLst>
      <p:ext uri="{BB962C8B-B14F-4D97-AF65-F5344CB8AC3E}">
        <p14:creationId xmlns:p14="http://schemas.microsoft.com/office/powerpoint/2010/main" val="28067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smtClean="0"/>
              <a:t>Populace parazitů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8760"/>
            <a:ext cx="8892480" cy="512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124567-1A9E-4832-8DAE-1FC78370A83D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4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Makroparaziti - příklady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 err="1" smtClean="0"/>
              <a:t>Makroparaziti</a:t>
            </a:r>
            <a:r>
              <a:rPr lang="cs-CZ" altLang="cs-CZ" sz="2000" b="1" dirty="0" smtClean="0"/>
              <a:t> živočichů</a:t>
            </a:r>
          </a:p>
          <a:p>
            <a:pPr lvl="1" eaLnBrk="1" hangingPunct="1"/>
            <a:r>
              <a:rPr lang="cs-CZ" altLang="cs-CZ" sz="2000" dirty="0" smtClean="0"/>
              <a:t>tasemnice, motolice, vrtejši, škrkavky, vši, blechy, klíšťata, roztoči</a:t>
            </a:r>
          </a:p>
          <a:p>
            <a:pPr lvl="1" eaLnBrk="1" hangingPunct="1"/>
            <a:r>
              <a:rPr lang="cs-CZ" altLang="cs-CZ" sz="2000" dirty="0" smtClean="0"/>
              <a:t>Vejcorodá </a:t>
            </a:r>
            <a:r>
              <a:rPr lang="cs-CZ" altLang="cs-CZ" sz="2000" dirty="0" err="1" smtClean="0"/>
              <a:t>monogenea</a:t>
            </a:r>
            <a:r>
              <a:rPr lang="cs-CZ" altLang="cs-CZ" sz="2000" dirty="0" smtClean="0"/>
              <a:t> – např. </a:t>
            </a:r>
            <a:r>
              <a:rPr lang="cs-CZ" altLang="cs-CZ" sz="2000" dirty="0" err="1" smtClean="0"/>
              <a:t>Diplozoidae</a:t>
            </a:r>
            <a:endParaRPr lang="cs-CZ" altLang="cs-CZ" sz="2000" dirty="0" smtClean="0"/>
          </a:p>
          <a:p>
            <a:pPr lvl="1" eaLnBrk="1" hangingPunct="1"/>
            <a:endParaRPr lang="cs-CZ" altLang="cs-CZ" sz="2000" dirty="0" smtClean="0"/>
          </a:p>
          <a:p>
            <a:pPr eaLnBrk="1" hangingPunct="1"/>
            <a:r>
              <a:rPr lang="cs-CZ" altLang="cs-CZ" sz="2000" b="1" dirty="0" err="1" smtClean="0"/>
              <a:t>Makroparaziti</a:t>
            </a:r>
            <a:r>
              <a:rPr lang="cs-CZ" altLang="cs-CZ" sz="2000" b="1" dirty="0" smtClean="0"/>
              <a:t> rostlin</a:t>
            </a:r>
          </a:p>
          <a:p>
            <a:pPr lvl="1" eaLnBrk="1" hangingPunct="1"/>
            <a:r>
              <a:rPr lang="cs-CZ" altLang="cs-CZ" sz="2000" dirty="0" smtClean="0"/>
              <a:t>padlí, rzi, sněť obilná, </a:t>
            </a:r>
          </a:p>
          <a:p>
            <a:pPr lvl="1" eaLnBrk="1" hangingPunct="1"/>
            <a:r>
              <a:rPr lang="cs-CZ" altLang="cs-CZ" sz="2000" dirty="0" smtClean="0"/>
              <a:t>minující a </a:t>
            </a:r>
            <a:r>
              <a:rPr lang="cs-CZ" altLang="cs-CZ" sz="2000" dirty="0" err="1" smtClean="0"/>
              <a:t>hálkotvorný</a:t>
            </a:r>
            <a:r>
              <a:rPr lang="cs-CZ" altLang="cs-CZ" sz="2000" dirty="0" smtClean="0"/>
              <a:t> hmyz</a:t>
            </a:r>
          </a:p>
          <a:p>
            <a:pPr lvl="1" eaLnBrk="1" hangingPunct="1"/>
            <a:r>
              <a:rPr lang="cs-CZ" altLang="cs-CZ" sz="2000" dirty="0" smtClean="0"/>
              <a:t>kokotice, záraza</a:t>
            </a:r>
          </a:p>
        </p:txBody>
      </p:sp>
    </p:spTree>
    <p:extLst>
      <p:ext uri="{BB962C8B-B14F-4D97-AF65-F5344CB8AC3E}">
        <p14:creationId xmlns:p14="http://schemas.microsoft.com/office/powerpoint/2010/main" val="13422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165053-9404-4EF2-AC5A-C94687C1EA68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40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Makroparaziti - přenos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65225"/>
            <a:ext cx="86423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Šíření přímé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Monogenea – ektoparazité především ryb (objoživelníků, kytovců…). Nové hostitele vyhledávají plovoucí larvy nebo dospělci.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Vši – na hostiteli, přenos přímým kontaktem.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Blechy – larvy v „hnízdě“ hostitele, dospělec aktivně vyhledává hostitele.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Houby – šíření spórami, přímý kontakt s rostlinou.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/>
              <a:t>Parazitující kvetoucí rostliny: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600" smtClean="0"/>
              <a:t>Holoparazité (např. Rafflesia arnoldii, Orobanche) – nemají chlorofyl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600" smtClean="0"/>
              <a:t>Hemiparazité (např. Odontites verna, Viscum album) – mají chlorofyl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600" smtClean="0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-323850" y="5949950"/>
            <a:ext cx="9031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Šíření semeny – čím užší vazby na hostitele, tím více drobných semen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0858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DA8F11-06CC-42CE-BF53-50976A056CD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400" smtClean="0"/>
          </a:p>
        </p:txBody>
      </p:sp>
      <p:pic>
        <p:nvPicPr>
          <p:cNvPr id="16387" name="Picture 5" descr="jmeli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largest flower raffle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84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Orobanche heder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997200"/>
            <a:ext cx="3743325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_13322 Loranthus europa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6986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6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D87374-11D5-4C8D-B35F-D5F03468002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40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54038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Makroparaziti - přenos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063" y="1165225"/>
            <a:ext cx="4902200" cy="4525963"/>
          </a:xfrm>
        </p:spPr>
        <p:txBody>
          <a:bodyPr>
            <a:normAutofit lnSpcReduction="10000"/>
          </a:bodyPr>
          <a:lstStyle/>
          <a:p>
            <a:pPr lvl="1" indent="-220663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Šíření nepřímé</a:t>
            </a:r>
            <a:r>
              <a:rPr lang="cs-CZ" altLang="cs-CZ" sz="2000" dirty="0" smtClean="0"/>
              <a:t> – vektor, mezihostitel (1 či více: mono- a </a:t>
            </a:r>
            <a:r>
              <a:rPr lang="cs-CZ" altLang="cs-CZ" sz="2000" dirty="0" err="1" smtClean="0"/>
              <a:t>heteroxenní</a:t>
            </a:r>
            <a:r>
              <a:rPr lang="cs-CZ" alt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tasemnice: vajíčka odcházejí s výkaly, potravní řetězec – konečný hostitel</a:t>
            </a:r>
          </a:p>
          <a:p>
            <a:pPr marL="522287" lvl="1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motolice – krevničky: vajíčka se uvolňují s výkaly, volně žijící larvy ve vodě do plžů, z plžů do vody, z vody do hostitele (kůží), nebo </a:t>
            </a:r>
            <a:r>
              <a:rPr lang="cs-CZ" altLang="cs-CZ" sz="1800" dirty="0" err="1" smtClean="0"/>
              <a:t>encystace</a:t>
            </a:r>
            <a:r>
              <a:rPr lang="cs-CZ" altLang="cs-CZ" sz="1800" dirty="0" smtClean="0"/>
              <a:t> – cysty alimentárně.</a:t>
            </a:r>
          </a:p>
          <a:p>
            <a:pPr lvl="1" indent="-220663" eaLnBrk="1" hangingPunct="1">
              <a:lnSpc>
                <a:spcPct val="80000"/>
              </a:lnSpc>
              <a:defRPr/>
            </a:pPr>
            <a:endParaRPr lang="cs-CZ" altLang="cs-CZ" sz="18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vlasovci: mezihostitel komáři</a:t>
            </a:r>
          </a:p>
          <a:p>
            <a:pPr lvl="1" indent="-220663" eaLnBrk="1" hangingPunct="1">
              <a:lnSpc>
                <a:spcPct val="80000"/>
              </a:lnSpc>
              <a:defRPr/>
            </a:pPr>
            <a:endParaRPr lang="cs-CZ" altLang="cs-CZ" sz="1800" dirty="0" smtClean="0"/>
          </a:p>
          <a:p>
            <a:pPr lvl="1" indent="-220663" eaLnBrk="1" hangingPunct="1">
              <a:lnSpc>
                <a:spcPct val="80000"/>
              </a:lnSpc>
              <a:defRPr/>
            </a:pPr>
            <a:r>
              <a:rPr lang="cs-CZ" altLang="cs-CZ" sz="1800" dirty="0" smtClean="0"/>
              <a:t>u rostlinných </a:t>
            </a:r>
            <a:r>
              <a:rPr lang="cs-CZ" altLang="cs-CZ" sz="1800" dirty="0" err="1" smtClean="0"/>
              <a:t>makroparazitů</a:t>
            </a:r>
            <a:r>
              <a:rPr lang="cs-CZ" altLang="cs-CZ" sz="1800" dirty="0" smtClean="0"/>
              <a:t> mezihostitel vzácný (rez obilná, přenos specializovaných </a:t>
            </a:r>
            <a:r>
              <a:rPr lang="cs-CZ" altLang="cs-CZ" sz="1800" dirty="0" err="1" smtClean="0"/>
              <a:t>spór</a:t>
            </a:r>
            <a:r>
              <a:rPr lang="cs-CZ" altLang="cs-CZ" sz="1800" dirty="0" smtClean="0"/>
              <a:t> na dřišťál, kde již haploidní </a:t>
            </a:r>
            <a:r>
              <a:rPr lang="cs-CZ" altLang="cs-CZ" sz="1800" dirty="0" err="1" smtClean="0"/>
              <a:t>spóry</a:t>
            </a:r>
            <a:r>
              <a:rPr lang="cs-CZ" altLang="cs-CZ" sz="1800" dirty="0" smtClean="0"/>
              <a:t> – probíhá zde vlastní pohlavní proces.</a:t>
            </a:r>
          </a:p>
          <a:p>
            <a:pPr lvl="1" indent="-220663" eaLnBrk="1" hangingPunct="1">
              <a:lnSpc>
                <a:spcPct val="80000"/>
              </a:lnSpc>
              <a:defRPr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/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58775" y="5734050"/>
            <a:ext cx="842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000"/>
          </a:p>
        </p:txBody>
      </p:sp>
      <p:pic>
        <p:nvPicPr>
          <p:cNvPr id="17414" name="Picture 5" descr="Schistosoma-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125538"/>
            <a:ext cx="363061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Schistomap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205288"/>
            <a:ext cx="32019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5595938" y="5726113"/>
            <a:ext cx="32972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blue: </a:t>
            </a:r>
            <a:r>
              <a:rPr lang="cs-CZ" altLang="cs-CZ" sz="1800" b="1" i="1"/>
              <a:t>S. mansoni</a:t>
            </a:r>
            <a:r>
              <a:rPr lang="cs-CZ" altLang="cs-CZ" sz="18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green: </a:t>
            </a:r>
            <a:r>
              <a:rPr lang="cs-CZ" altLang="cs-CZ" sz="1800" b="1" i="1"/>
              <a:t>S. haematobium</a:t>
            </a:r>
            <a:r>
              <a:rPr lang="cs-CZ" altLang="cs-CZ" sz="18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red: </a:t>
            </a:r>
            <a:r>
              <a:rPr lang="cs-CZ" altLang="cs-CZ" sz="1800" b="1" i="1"/>
              <a:t>S. japonicum</a:t>
            </a:r>
            <a:r>
              <a:rPr lang="cs-CZ" altLang="cs-CZ" sz="18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4859338" y="3644900"/>
            <a:ext cx="5048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5184775" y="36449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9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E0F0A9-EB74-43F3-9BCB-2A5338D9FBE9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4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Přenos: densita a disperze, kontakt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Rychlost přenosu závisí na četnosti kontaktů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platí především u přímo přenášených mikroparazitů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je vyšší v hustší populaci hostitelů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smtClean="0"/>
              <a:t>podléhá sezónním vlivům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U déležijících infekčních činitelů – závisí na hustotě populací hostitelů i infekčních stadií.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Mikroparazité přenášení vektorem – závisí především na frekvenci „kousnutí“ a vnímavosti hostitele.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Šíření chorob rostlin též kontaktem, i kořenů, prorůstáním houby půdou (václavka – rhizomorpha).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Šíření patogenů větrem – virus slintavky a kulhavky (až 300 km).</a:t>
            </a:r>
          </a:p>
        </p:txBody>
      </p:sp>
    </p:spTree>
    <p:extLst>
      <p:ext uri="{BB962C8B-B14F-4D97-AF65-F5344CB8AC3E}">
        <p14:creationId xmlns:p14="http://schemas.microsoft.com/office/powerpoint/2010/main" val="2240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213902-39A9-4BB2-8863-FE34B2460B04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40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15888"/>
            <a:ext cx="8713787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Šíření parazitů v populacích hostitele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344613"/>
            <a:ext cx="8147050" cy="4167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Horizontální přenos</a:t>
            </a:r>
            <a:r>
              <a:rPr lang="cs-CZ" altLang="cs-CZ" sz="20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šíření parazitů v populacích hostitele, které může probíhat mezi nepříbuznými jedinci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Vertikální přenos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někteří paraziti se mohou přenášet přednostně či dokonce výhradně na potomstvo infikovaného hostitele. K tomu může dojít například infekcí in utero u parazitů jinak přenosných horizontálně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Sexuálně přenosní paraziti</a:t>
            </a:r>
            <a:r>
              <a:rPr lang="cs-CZ" altLang="cs-CZ" sz="20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přenášejí se mezi sexuálními partnery při rozmnožování příslušníků hostitelského druhu.</a:t>
            </a: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7504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Dynamika populace parazita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972" y="946274"/>
            <a:ext cx="4744056" cy="11521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7839" y="2084070"/>
            <a:ext cx="859664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Tato rovnice vyjadřuje dynamiků růstu populace parazita (P) v populaci hostitele. </a:t>
            </a:r>
          </a:p>
          <a:p>
            <a:r>
              <a:rPr lang="cs-CZ" dirty="0" smtClean="0"/>
              <a:t>Přesto, že rovnice nevypadá „sympaticky“ lze ji upravit do podoby tří klíčových </a:t>
            </a:r>
          </a:p>
          <a:p>
            <a:r>
              <a:rPr lang="cs-CZ" dirty="0" smtClean="0"/>
              <a:t>parametrů, kdy jeden  zvyšuje počet parazitů v hostiteli a zbývající dva jej snižují.</a:t>
            </a:r>
          </a:p>
          <a:p>
            <a:r>
              <a:rPr lang="cs-CZ" dirty="0" smtClean="0"/>
              <a:t>Výsledný výraz na levé straně rovnice vyjadřuje počet infekčních stádií, která aktuálně </a:t>
            </a:r>
          </a:p>
          <a:p>
            <a:r>
              <a:rPr lang="cs-CZ" dirty="0"/>
              <a:t>p</a:t>
            </a:r>
            <a:r>
              <a:rPr lang="cs-CZ" dirty="0" smtClean="0"/>
              <a:t>řežívají, aby nakazila dalšího hostitele. Čitatel je </a:t>
            </a:r>
            <a:r>
              <a:rPr lang="cs-CZ" dirty="0"/>
              <a:t>p</a:t>
            </a:r>
            <a:r>
              <a:rPr lang="cs-CZ" dirty="0" smtClean="0"/>
              <a:t>rodukt celkového počtu parazitů v </a:t>
            </a:r>
          </a:p>
          <a:p>
            <a:r>
              <a:rPr lang="cs-CZ" dirty="0" smtClean="0"/>
              <a:t>populaci hostitele (PH) násobený jejich per capita natalitou (</a:t>
            </a:r>
            <a:r>
              <a:rPr lang="cs-CZ" dirty="0" err="1" smtClean="0"/>
              <a:t>birth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)(ƛ), avšak pouze </a:t>
            </a:r>
          </a:p>
          <a:p>
            <a:r>
              <a:rPr lang="cs-CZ" dirty="0" smtClean="0"/>
              <a:t>část těchto infekčních stádií přežije, aby nakazila nového hostitele v míře dané jejich </a:t>
            </a:r>
          </a:p>
          <a:p>
            <a:r>
              <a:rPr lang="cs-CZ" dirty="0" smtClean="0"/>
              <a:t>per capita mortalitou (</a:t>
            </a:r>
            <a:r>
              <a:rPr lang="cs-CZ" dirty="0" err="1" smtClean="0"/>
              <a:t>death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)(µ) a koeficientem přenosu (ß), který určuje kolik </a:t>
            </a:r>
          </a:p>
          <a:p>
            <a:r>
              <a:rPr lang="cs-CZ" dirty="0" smtClean="0"/>
              <a:t>přežívajících infekčních stádií dosáhne nového hostitele.</a:t>
            </a:r>
          </a:p>
          <a:p>
            <a:r>
              <a:rPr lang="cs-CZ" dirty="0" smtClean="0"/>
              <a:t>Střední výraz vyjadřuje úbytek parazitů díky přirozené mortalitě parazitů (ƴ), nebo </a:t>
            </a:r>
          </a:p>
          <a:p>
            <a:r>
              <a:rPr lang="cs-CZ" dirty="0" smtClean="0"/>
              <a:t>úbytek parazitů na hostitelích díky jejich přirozené mortalitě (b) nebo parazitů samotných </a:t>
            </a:r>
          </a:p>
          <a:p>
            <a:r>
              <a:rPr lang="cs-CZ" dirty="0" smtClean="0"/>
              <a:t>(</a:t>
            </a:r>
            <a:r>
              <a:rPr lang="el-GR" dirty="0" smtClean="0"/>
              <a:t>α</a:t>
            </a:r>
            <a:r>
              <a:rPr lang="cs-CZ" dirty="0" smtClean="0"/>
              <a:t>). Poslední výraz pak vyjadřuje pokles počtu parazitů odvozený od míry parazitem </a:t>
            </a:r>
          </a:p>
          <a:p>
            <a:r>
              <a:rPr lang="cs-CZ" dirty="0" smtClean="0"/>
              <a:t>Indukované mortality hostitele, tj. virulenci parazita a rozsah v jakém je populace parazita </a:t>
            </a:r>
          </a:p>
          <a:p>
            <a:r>
              <a:rPr lang="cs-CZ" dirty="0" smtClean="0"/>
              <a:t>agregována v populaci hostitele (k). Například, pokles parazitů v systému bude vysoký, </a:t>
            </a:r>
          </a:p>
          <a:p>
            <a:r>
              <a:rPr lang="cs-CZ" dirty="0"/>
              <a:t>k</a:t>
            </a:r>
            <a:r>
              <a:rPr lang="cs-CZ" dirty="0" smtClean="0"/>
              <a:t>dyž (</a:t>
            </a:r>
            <a:r>
              <a:rPr lang="el-GR" dirty="0" smtClean="0"/>
              <a:t>α</a:t>
            </a:r>
            <a:r>
              <a:rPr lang="cs-CZ" dirty="0" smtClean="0"/>
              <a:t>) bude vysoké a agregace parazitů nízká, tj. kdy většina hostitelů v populaci je </a:t>
            </a:r>
          </a:p>
          <a:p>
            <a:r>
              <a:rPr lang="cs-CZ" dirty="0" smtClean="0"/>
              <a:t>napadena virulentním parazitem (viz obr.).</a:t>
            </a: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156176" y="1268760"/>
            <a:ext cx="6983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5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Dynamika populace parazita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268760"/>
            <a:ext cx="4407632" cy="362001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23728" y="5075892"/>
            <a:ext cx="491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Význam jednotlivých symbolů viz předchozí </a:t>
            </a:r>
            <a:r>
              <a:rPr lang="cs-CZ" dirty="0" err="1" smtClean="0"/>
              <a:t>slide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01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Basic </a:t>
            </a:r>
            <a:r>
              <a:rPr lang="cs-CZ" sz="3600" dirty="0" err="1" smtClean="0"/>
              <a:t>Reproductive</a:t>
            </a:r>
            <a:r>
              <a:rPr lang="cs-CZ" sz="3600" dirty="0" smtClean="0"/>
              <a:t> </a:t>
            </a:r>
            <a:r>
              <a:rPr lang="cs-CZ" sz="3600" dirty="0" err="1" smtClean="0"/>
              <a:t>Rate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100" dirty="0" smtClean="0"/>
              <a:t>Základní reprodukční </a:t>
            </a:r>
            <a:r>
              <a:rPr lang="cs-CZ" sz="3100" dirty="0" err="1" smtClean="0"/>
              <a:t>rychkost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265" y="1774557"/>
            <a:ext cx="2951086" cy="12403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47664" y="3646765"/>
            <a:ext cx="606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Výzman</a:t>
            </a:r>
            <a:r>
              <a:rPr lang="cs-CZ" dirty="0" smtClean="0"/>
              <a:t> jednotlivých symbolů je opět analogický předchozímu </a:t>
            </a:r>
          </a:p>
          <a:p>
            <a:r>
              <a:rPr lang="cs-CZ" dirty="0" smtClean="0"/>
              <a:t>textu a rovnici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63863" y="4870901"/>
            <a:ext cx="682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Tato rovnice je rovněž identická s výrazem uvedeným níže, uvedeným </a:t>
            </a:r>
          </a:p>
          <a:p>
            <a:r>
              <a:rPr lang="cs-CZ" dirty="0" smtClean="0"/>
              <a:t>pro výpočet základní reprodukční rychlosti.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6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Typy rozmístění jedinců n populaci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628800"/>
            <a:ext cx="8648960" cy="33843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47091" y="5373216"/>
            <a:ext cx="757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Náhodná 		    Pravidelná                                          Agregovaná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398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Robert May (1936–202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3988266" cy="2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y M Anderson - Alchetron, The Free Social Encyc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30332"/>
            <a:ext cx="2898221" cy="38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partment of Invertebrate Zoology / 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63407"/>
            <a:ext cx="2555776" cy="37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8173" y="4283804"/>
            <a:ext cx="122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A.V. </a:t>
            </a:r>
            <a:r>
              <a:rPr lang="cs-CZ" dirty="0" err="1" smtClean="0"/>
              <a:t>Dogiel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62710" y="2852936"/>
            <a:ext cx="128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Robert May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88019" y="6011996"/>
            <a:ext cx="148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Roy Anderson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4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Křivky vyjadřující frekvenci této distribuce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980" y="1340768"/>
            <a:ext cx="744343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Agregovaná frekvenční distribuce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052736"/>
            <a:ext cx="5479811" cy="38696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60" y="5229200"/>
            <a:ext cx="7920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Agregovaná distribuce střevního </a:t>
            </a:r>
            <a:r>
              <a:rPr lang="cs-CZ" dirty="0" err="1" smtClean="0"/>
              <a:t>nematoda</a:t>
            </a:r>
            <a:r>
              <a:rPr lang="cs-CZ" dirty="0" smtClean="0"/>
              <a:t> </a:t>
            </a:r>
            <a:r>
              <a:rPr lang="cs-CZ" dirty="0" err="1" smtClean="0"/>
              <a:t>Heligomosimum</a:t>
            </a:r>
            <a:r>
              <a:rPr lang="cs-CZ" dirty="0" smtClean="0"/>
              <a:t> </a:t>
            </a:r>
            <a:r>
              <a:rPr lang="cs-CZ" dirty="0" err="1" smtClean="0"/>
              <a:t>mixtum</a:t>
            </a:r>
            <a:r>
              <a:rPr lang="cs-CZ" dirty="0" smtClean="0"/>
              <a:t> z populace </a:t>
            </a:r>
          </a:p>
          <a:p>
            <a:r>
              <a:rPr lang="cs-CZ" dirty="0" err="1" smtClean="0"/>
              <a:t>Myodes</a:t>
            </a:r>
            <a:r>
              <a:rPr lang="cs-CZ" dirty="0" smtClean="0"/>
              <a:t> </a:t>
            </a:r>
            <a:r>
              <a:rPr lang="cs-CZ" dirty="0" err="1" smtClean="0"/>
              <a:t>glareolus</a:t>
            </a:r>
            <a:r>
              <a:rPr lang="cs-CZ" dirty="0" smtClean="0"/>
              <a:t> v Polsku. Znázorňuje nalezenou distribuci a predikci nejlépe </a:t>
            </a:r>
          </a:p>
          <a:p>
            <a:r>
              <a:rPr lang="cs-CZ" dirty="0" smtClean="0"/>
              <a:t>odpovídající negativnímu binomickému modelu. Nalezený průběh dobře odpovídá </a:t>
            </a:r>
          </a:p>
          <a:p>
            <a:r>
              <a:rPr lang="cs-CZ" dirty="0" smtClean="0"/>
              <a:t>negativnímu binomickému modelu a není v souladu s </a:t>
            </a:r>
            <a:r>
              <a:rPr lang="cs-CZ" dirty="0" err="1" smtClean="0"/>
              <a:t>Poisonových</a:t>
            </a:r>
            <a:r>
              <a:rPr lang="cs-CZ" dirty="0" smtClean="0"/>
              <a:t> rozložením.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7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Agregovaná distribuce parazitů 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86" y="1751910"/>
            <a:ext cx="8093227" cy="33541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3568" y="4797152"/>
            <a:ext cx="410344" cy="41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445918" y="4797152"/>
            <a:ext cx="410344" cy="41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971600" y="5229200"/>
            <a:ext cx="3496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Schistocephalus</a:t>
            </a:r>
            <a:r>
              <a:rPr lang="cs-CZ" dirty="0" smtClean="0"/>
              <a:t> </a:t>
            </a:r>
            <a:r>
              <a:rPr lang="cs-CZ" dirty="0" err="1" smtClean="0"/>
              <a:t>solidus</a:t>
            </a:r>
            <a:r>
              <a:rPr lang="cs-CZ" dirty="0" smtClean="0"/>
              <a:t> z populace </a:t>
            </a:r>
          </a:p>
          <a:p>
            <a:r>
              <a:rPr lang="cs-CZ" dirty="0" err="1" smtClean="0"/>
              <a:t>Gasterosteus</a:t>
            </a:r>
            <a:r>
              <a:rPr lang="cs-CZ" dirty="0" smtClean="0"/>
              <a:t> </a:t>
            </a:r>
            <a:r>
              <a:rPr lang="cs-CZ" dirty="0" err="1" smtClean="0"/>
              <a:t>aculeatus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92080" y="5230941"/>
            <a:ext cx="308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Ribeirolia</a:t>
            </a:r>
            <a:r>
              <a:rPr lang="cs-CZ" dirty="0" smtClean="0"/>
              <a:t> </a:t>
            </a:r>
            <a:r>
              <a:rPr lang="cs-CZ" dirty="0" err="1" smtClean="0"/>
              <a:t>ondatrae</a:t>
            </a:r>
            <a:r>
              <a:rPr lang="cs-CZ" dirty="0" smtClean="0"/>
              <a:t> z populace </a:t>
            </a:r>
          </a:p>
          <a:p>
            <a:r>
              <a:rPr lang="cs-CZ" dirty="0" smtClean="0"/>
              <a:t>žab </a:t>
            </a:r>
            <a:r>
              <a:rPr lang="cs-CZ" dirty="0" err="1" smtClean="0"/>
              <a:t>Lithobates</a:t>
            </a:r>
            <a:r>
              <a:rPr lang="cs-CZ" dirty="0" smtClean="0"/>
              <a:t> </a:t>
            </a:r>
            <a:r>
              <a:rPr lang="cs-CZ" dirty="0" err="1" smtClean="0"/>
              <a:t>pipiens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219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Agregovaná distribuce parazitů II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23" y="1988840"/>
            <a:ext cx="8189641" cy="28172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1600" y="5158933"/>
            <a:ext cx="3523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Lepeophteirus</a:t>
            </a:r>
            <a:r>
              <a:rPr lang="cs-CZ" dirty="0" smtClean="0"/>
              <a:t> </a:t>
            </a:r>
            <a:r>
              <a:rPr lang="cs-CZ" dirty="0" err="1" smtClean="0"/>
              <a:t>salmonis</a:t>
            </a:r>
            <a:r>
              <a:rPr lang="cs-CZ" dirty="0" smtClean="0"/>
              <a:t> z populace </a:t>
            </a:r>
          </a:p>
          <a:p>
            <a:r>
              <a:rPr lang="cs-CZ" dirty="0" err="1" smtClean="0"/>
              <a:t>Onchorhynus</a:t>
            </a:r>
            <a:r>
              <a:rPr lang="cs-CZ" dirty="0" smtClean="0"/>
              <a:t> </a:t>
            </a:r>
            <a:r>
              <a:rPr lang="cs-CZ" dirty="0" err="1" smtClean="0"/>
              <a:t>gorbusha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60032" y="5158933"/>
            <a:ext cx="378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Pseudoterranova</a:t>
            </a:r>
            <a:r>
              <a:rPr lang="cs-CZ" dirty="0" smtClean="0"/>
              <a:t> </a:t>
            </a:r>
            <a:r>
              <a:rPr lang="cs-CZ" dirty="0" err="1" smtClean="0"/>
              <a:t>decipiens</a:t>
            </a:r>
            <a:r>
              <a:rPr lang="cs-CZ" dirty="0" smtClean="0"/>
              <a:t> z populace</a:t>
            </a:r>
          </a:p>
          <a:p>
            <a:r>
              <a:rPr lang="cs-CZ" dirty="0" err="1" smtClean="0"/>
              <a:t>Haliochoerus</a:t>
            </a:r>
            <a:r>
              <a:rPr lang="cs-CZ" dirty="0" smtClean="0"/>
              <a:t> </a:t>
            </a:r>
            <a:r>
              <a:rPr lang="cs-CZ" dirty="0" err="1" smtClean="0"/>
              <a:t>grypus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Agregovaná distribuce parazitů III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59481"/>
            <a:ext cx="5184576" cy="26776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65" y="4065452"/>
            <a:ext cx="4199161" cy="25316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3" y="1452681"/>
            <a:ext cx="385050" cy="2156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509120"/>
            <a:ext cx="360040" cy="192689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499992" y="2217638"/>
            <a:ext cx="4174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Toxocara</a:t>
            </a:r>
            <a:r>
              <a:rPr lang="cs-CZ" dirty="0" smtClean="0"/>
              <a:t> </a:t>
            </a:r>
            <a:r>
              <a:rPr lang="cs-CZ" dirty="0" err="1" smtClean="0"/>
              <a:t>canis</a:t>
            </a:r>
            <a:r>
              <a:rPr lang="cs-CZ" dirty="0" smtClean="0"/>
              <a:t>  u lišek</a:t>
            </a:r>
          </a:p>
          <a:p>
            <a:pPr marL="342900" indent="-342900">
              <a:buAutoNum type="alphaUcParenR"/>
            </a:pPr>
            <a:r>
              <a:rPr lang="cs-CZ" dirty="0" err="1" smtClean="0"/>
              <a:t>Mikrofilarie</a:t>
            </a:r>
            <a:r>
              <a:rPr lang="cs-CZ" dirty="0" smtClean="0"/>
              <a:t> </a:t>
            </a:r>
            <a:r>
              <a:rPr lang="cs-CZ" dirty="0" err="1" smtClean="0"/>
              <a:t>Chandlerella</a:t>
            </a:r>
            <a:r>
              <a:rPr lang="cs-CZ" dirty="0" smtClean="0"/>
              <a:t> </a:t>
            </a:r>
            <a:r>
              <a:rPr lang="cs-CZ" dirty="0" err="1" smtClean="0"/>
              <a:t>quiscolti</a:t>
            </a:r>
            <a:r>
              <a:rPr lang="cs-CZ" dirty="0" smtClean="0"/>
              <a:t> u</a:t>
            </a:r>
          </a:p>
          <a:p>
            <a:r>
              <a:rPr lang="cs-CZ" dirty="0"/>
              <a:t> </a:t>
            </a:r>
            <a:r>
              <a:rPr lang="cs-CZ" dirty="0" smtClean="0"/>
              <a:t>      komárů druhu </a:t>
            </a:r>
            <a:r>
              <a:rPr lang="cs-CZ" dirty="0" err="1" smtClean="0"/>
              <a:t>Culicoides</a:t>
            </a:r>
            <a:r>
              <a:rPr lang="cs-CZ" dirty="0" smtClean="0"/>
              <a:t> </a:t>
            </a:r>
            <a:r>
              <a:rPr lang="cs-CZ" dirty="0" err="1" smtClean="0"/>
              <a:t>crepuscularis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11560" y="4725144"/>
            <a:ext cx="3172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C) </a:t>
            </a:r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u člověka</a:t>
            </a:r>
          </a:p>
          <a:p>
            <a:r>
              <a:rPr lang="cs-CZ" dirty="0" smtClean="0"/>
              <a:t>D) </a:t>
            </a:r>
            <a:r>
              <a:rPr lang="cs-CZ" dirty="0" err="1" smtClean="0"/>
              <a:t>Diplostomum</a:t>
            </a:r>
            <a:r>
              <a:rPr lang="cs-CZ" dirty="0" smtClean="0"/>
              <a:t> </a:t>
            </a:r>
            <a:r>
              <a:rPr lang="cs-CZ" dirty="0" err="1" smtClean="0"/>
              <a:t>gasterostei</a:t>
            </a:r>
            <a:r>
              <a:rPr lang="cs-CZ" dirty="0" smtClean="0"/>
              <a:t> u</a:t>
            </a:r>
          </a:p>
          <a:p>
            <a:r>
              <a:rPr lang="cs-CZ" dirty="0" smtClean="0"/>
              <a:t>r</a:t>
            </a:r>
            <a:r>
              <a:rPr lang="cs-CZ" dirty="0"/>
              <a:t>y</a:t>
            </a:r>
            <a:r>
              <a:rPr lang="cs-CZ" dirty="0" smtClean="0"/>
              <a:t>ba </a:t>
            </a:r>
            <a:r>
              <a:rPr lang="cs-CZ" dirty="0" err="1" smtClean="0"/>
              <a:t>Gasterosteus</a:t>
            </a:r>
            <a:r>
              <a:rPr lang="cs-CZ" dirty="0" smtClean="0"/>
              <a:t> </a:t>
            </a:r>
            <a:r>
              <a:rPr lang="cs-CZ" dirty="0" err="1" smtClean="0"/>
              <a:t>aculeatus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9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Frekvenční distribuce </a:t>
            </a:r>
            <a:r>
              <a:rPr lang="cs-CZ" sz="3600" dirty="0" err="1" smtClean="0"/>
              <a:t>Ascaris</a:t>
            </a:r>
            <a:r>
              <a:rPr lang="cs-CZ" sz="3600" dirty="0" smtClean="0"/>
              <a:t> </a:t>
            </a:r>
            <a:r>
              <a:rPr lang="cs-CZ" sz="3600" dirty="0" err="1" smtClean="0"/>
              <a:t>lumbricoides</a:t>
            </a:r>
            <a:r>
              <a:rPr lang="cs-CZ" sz="3600" dirty="0" smtClean="0"/>
              <a:t> u dětí v Nigerii po </a:t>
            </a:r>
            <a:r>
              <a:rPr lang="cs-CZ" sz="3600" dirty="0" err="1" smtClean="0"/>
              <a:t>chemotherapii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844824"/>
            <a:ext cx="7200800" cy="41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Jak chápeme distribuci v parazitologii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/>
          <a:lstStyle/>
          <a:p>
            <a:r>
              <a:rPr lang="cs-CZ" dirty="0" smtClean="0"/>
              <a:t>Vychází z hierarchické struktury parazitologie !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9" y="1772816"/>
            <a:ext cx="772456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Hierarchické úrovně parazitologie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789" y="-927482"/>
            <a:ext cx="3816423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894" y="-1015211"/>
            <a:ext cx="6957394" cy="884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3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908" y="-1197260"/>
            <a:ext cx="6264696" cy="91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94122"/>
          </a:xfrm>
        </p:spPr>
        <p:txBody>
          <a:bodyPr/>
          <a:lstStyle/>
          <a:p>
            <a:r>
              <a:rPr lang="cs-CZ" dirty="0" smtClean="0"/>
              <a:t>Populační ekologie parazitů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3" y="1844824"/>
            <a:ext cx="896848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4294" y="-1100873"/>
            <a:ext cx="5976665" cy="89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848" y="-467672"/>
            <a:ext cx="6968296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1276" y="-915861"/>
            <a:ext cx="6292982" cy="858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6477" y="-1124187"/>
            <a:ext cx="601104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25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7073" y="-1282111"/>
            <a:ext cx="6108378" cy="907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3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2275" y="-1312845"/>
            <a:ext cx="5911370" cy="904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9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Distribuce parazita v populaci hostitele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646" y="1196752"/>
            <a:ext cx="786371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0502" y="-1148154"/>
            <a:ext cx="6238492" cy="910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Rozmístění různých druhů všenek na povrchu těla </a:t>
            </a:r>
            <a:r>
              <a:rPr lang="cs-CZ" sz="3600" dirty="0" err="1" smtClean="0"/>
              <a:t>ibisa</a:t>
            </a:r>
            <a:r>
              <a:rPr lang="cs-CZ" sz="3600" dirty="0" smtClean="0"/>
              <a:t> (Ibis </a:t>
            </a:r>
            <a:r>
              <a:rPr lang="cs-CZ" sz="3600" dirty="0" err="1" smtClean="0"/>
              <a:t>falcinellus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65" y="1844824"/>
            <a:ext cx="4825279" cy="43204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24128" y="2488828"/>
            <a:ext cx="29165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 err="1" smtClean="0"/>
              <a:t>Ibidoecus</a:t>
            </a:r>
            <a:r>
              <a:rPr lang="cs-CZ" dirty="0" smtClean="0"/>
              <a:t> </a:t>
            </a:r>
            <a:r>
              <a:rPr lang="cs-CZ" dirty="0" err="1" smtClean="0"/>
              <a:t>bisignatus</a:t>
            </a:r>
            <a:endParaRPr lang="cs-CZ" dirty="0"/>
          </a:p>
          <a:p>
            <a:pPr marL="342900" indent="-342900">
              <a:buAutoNum type="alphaLcParenR"/>
            </a:pPr>
            <a:endParaRPr lang="cs-CZ" dirty="0" smtClean="0"/>
          </a:p>
          <a:p>
            <a:pPr marL="342900" indent="-342900">
              <a:buAutoNum type="alphaLcParenR"/>
            </a:pPr>
            <a:r>
              <a:rPr lang="cs-CZ" dirty="0" err="1" smtClean="0"/>
              <a:t>Menopon</a:t>
            </a:r>
            <a:r>
              <a:rPr lang="cs-CZ" dirty="0" smtClean="0"/>
              <a:t> </a:t>
            </a:r>
            <a:r>
              <a:rPr lang="cs-CZ" dirty="0" err="1" smtClean="0"/>
              <a:t>plegradis</a:t>
            </a:r>
            <a:endParaRPr lang="cs-CZ" dirty="0"/>
          </a:p>
          <a:p>
            <a:pPr marL="342900" indent="-342900">
              <a:buAutoNum type="alphaLcParenR"/>
            </a:pPr>
            <a:endParaRPr lang="cs-CZ" dirty="0" smtClean="0"/>
          </a:p>
          <a:p>
            <a:pPr marL="342900" indent="-342900">
              <a:buAutoNum type="alphaLcParenR"/>
            </a:pPr>
            <a:r>
              <a:rPr lang="cs-CZ" dirty="0" err="1" smtClean="0"/>
              <a:t>Colpocephalum</a:t>
            </a:r>
            <a:r>
              <a:rPr lang="cs-CZ" dirty="0" smtClean="0"/>
              <a:t> and 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dirty="0" err="1" smtClean="0"/>
              <a:t>Ferribia</a:t>
            </a:r>
            <a:r>
              <a:rPr lang="cs-CZ" dirty="0" smtClean="0"/>
              <a:t> species, </a:t>
            </a:r>
          </a:p>
          <a:p>
            <a:endParaRPr lang="cs-CZ" dirty="0" smtClean="0"/>
          </a:p>
          <a:p>
            <a:r>
              <a:rPr lang="cs-CZ" dirty="0" smtClean="0"/>
              <a:t>d)   </a:t>
            </a:r>
            <a:r>
              <a:rPr lang="cs-CZ" dirty="0" err="1" smtClean="0"/>
              <a:t>Esthioptenum</a:t>
            </a:r>
            <a:r>
              <a:rPr lang="cs-CZ" dirty="0" smtClean="0"/>
              <a:t> </a:t>
            </a:r>
            <a:r>
              <a:rPr lang="cs-CZ" dirty="0" err="1" smtClean="0"/>
              <a:t>raphidium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69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948" y="-1116794"/>
            <a:ext cx="6195840" cy="90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" y="1600200"/>
            <a:ext cx="7895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Prostorová distribuce </a:t>
            </a:r>
            <a:r>
              <a:rPr lang="cs-CZ" sz="3200" dirty="0" err="1" smtClean="0"/>
              <a:t>monogeneí</a:t>
            </a:r>
            <a:r>
              <a:rPr lang="cs-CZ" sz="3200" dirty="0" smtClean="0"/>
              <a:t> na žábrách ryby </a:t>
            </a:r>
            <a:r>
              <a:rPr lang="cs-CZ" sz="3200" dirty="0" err="1" smtClean="0"/>
              <a:t>Scomber</a:t>
            </a:r>
            <a:r>
              <a:rPr lang="cs-CZ" sz="3200" dirty="0" smtClean="0"/>
              <a:t> </a:t>
            </a:r>
            <a:r>
              <a:rPr lang="cs-CZ" sz="3200" dirty="0" err="1" smtClean="0"/>
              <a:t>australasicus</a:t>
            </a:r>
            <a:endParaRPr lang="cs-CZ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0664" y="-500304"/>
            <a:ext cx="3672408" cy="79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85184"/>
            <a:ext cx="4738812" cy="17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1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cs-CZ" sz="3600" dirty="0" smtClean="0"/>
              <a:t>Prostorová distribuce </a:t>
            </a:r>
            <a:r>
              <a:rPr lang="cs-CZ" sz="3600" dirty="0" err="1" smtClean="0"/>
              <a:t>monogeneí</a:t>
            </a:r>
            <a:r>
              <a:rPr lang="cs-CZ" sz="3600" dirty="0" smtClean="0"/>
              <a:t> na žábrách hostitelských ryb</a:t>
            </a:r>
            <a:endParaRPr lang="cs-CZ" sz="36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2216" y="89134"/>
            <a:ext cx="5743627" cy="813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1268760"/>
            <a:ext cx="352839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3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44450"/>
            <a:ext cx="8540750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Ekologická nika parazitů</a:t>
            </a:r>
          </a:p>
        </p:txBody>
      </p:sp>
      <p:graphicFrame>
        <p:nvGraphicFramePr>
          <p:cNvPr id="34819" name="Object 4"/>
          <p:cNvGraphicFramePr>
            <a:graphicFrameLocks noChangeAspect="1"/>
          </p:cNvGraphicFramePr>
          <p:nvPr/>
        </p:nvGraphicFramePr>
        <p:xfrm>
          <a:off x="1042988" y="1628775"/>
          <a:ext cx="2979737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3" imgW="5687219" imgH="9019048" progId="Photoshop.Image.5">
                  <p:embed/>
                </p:oleObj>
              </mc:Choice>
              <mc:Fallback>
                <p:oleObj name="Image" r:id="rId3" imgW="5687219" imgH="9019048" progId="Photoshop.Image.5">
                  <p:embed/>
                  <p:pic>
                    <p:nvPicPr>
                      <p:cNvPr id="348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628775"/>
                        <a:ext cx="2979737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AFD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5"/>
          <p:cNvSpPr>
            <a:spLocks noRot="1" noChangeArrowheads="1"/>
          </p:cNvSpPr>
          <p:nvPr/>
        </p:nvSpPr>
        <p:spPr bwMode="auto">
          <a:xfrm>
            <a:off x="4356100" y="2205038"/>
            <a:ext cx="43561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</a:t>
            </a:r>
            <a:r>
              <a:rPr lang="cs-CZ" altLang="cs-CZ" sz="2400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itel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 (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žábra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→ mi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</a:t>
            </a:r>
            <a:r>
              <a:rPr lang="en-US" altLang="cs-CZ" sz="2400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rohabitat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Dorsální plocha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ediální …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Venrální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nteriorní oblouk</a:t>
            </a:r>
          </a:p>
          <a:p>
            <a:pPr>
              <a:defRPr/>
            </a:pP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Posteriorní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>
              <a:defRPr/>
            </a:pPr>
            <a:r>
              <a:rPr lang="cs-CZ" altLang="cs-CZ" sz="2400" dirty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400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proximal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plocha</a:t>
            </a:r>
          </a:p>
          <a:p>
            <a:pPr>
              <a:defRPr/>
            </a:pPr>
            <a:r>
              <a:rPr lang="cs-CZ" altLang="cs-CZ" sz="2400" dirty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centrální …</a:t>
            </a:r>
          </a:p>
          <a:p>
            <a:pPr>
              <a:defRPr/>
            </a:pPr>
            <a:r>
              <a:rPr lang="cs-CZ" altLang="cs-CZ" sz="2400" dirty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distální …</a:t>
            </a:r>
            <a: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vnitřní a vnější povrchy</a:t>
            </a:r>
            <a:endParaRPr lang="en-US" altLang="cs-CZ" sz="2400" dirty="0" smtClean="0">
              <a:solidFill>
                <a:srgbClr val="040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78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rgbClr val="0070C0"/>
                </a:solidFill>
              </a:rPr>
              <a:t>Specifické niky </a:t>
            </a:r>
            <a:r>
              <a:rPr lang="cs-CZ" sz="3200" dirty="0" err="1">
                <a:solidFill>
                  <a:srgbClr val="0070C0"/>
                </a:solidFill>
              </a:rPr>
              <a:t>k</a:t>
            </a:r>
            <a:r>
              <a:rPr lang="cs-CZ" sz="3200" dirty="0" err="1" smtClean="0">
                <a:solidFill>
                  <a:srgbClr val="0070C0"/>
                </a:solidFill>
              </a:rPr>
              <a:t>ongenerických</a:t>
            </a:r>
            <a:r>
              <a:rPr lang="cs-CZ" sz="3200" dirty="0" smtClean="0">
                <a:solidFill>
                  <a:srgbClr val="0070C0"/>
                </a:solidFill>
              </a:rPr>
              <a:t> parazitů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1060450"/>
          </a:xfrm>
        </p:spPr>
        <p:txBody>
          <a:bodyPr/>
          <a:lstStyle/>
          <a:p>
            <a:pPr>
              <a:buFont typeface="Arial" panose="020B0604020202020204" pitchFamily="34" charset="0"/>
              <a:buChar char="►"/>
              <a:defRPr/>
            </a:pPr>
            <a:r>
              <a:rPr lang="en-US" sz="2400" dirty="0" err="1" smtClean="0">
                <a:solidFill>
                  <a:srgbClr val="040404"/>
                </a:solidFill>
              </a:rPr>
              <a:t>Specializa</a:t>
            </a:r>
            <a:r>
              <a:rPr lang="cs-CZ" sz="2400" dirty="0" err="1" smtClean="0">
                <a:solidFill>
                  <a:srgbClr val="040404"/>
                </a:solidFill>
              </a:rPr>
              <a:t>ce</a:t>
            </a:r>
            <a:r>
              <a:rPr lang="cs-CZ" sz="2400" dirty="0" smtClean="0">
                <a:solidFill>
                  <a:srgbClr val="040404"/>
                </a:solidFill>
              </a:rPr>
              <a:t> a</a:t>
            </a:r>
            <a:r>
              <a:rPr lang="en-US" sz="2400" dirty="0" smtClean="0">
                <a:solidFill>
                  <a:srgbClr val="040404"/>
                </a:solidFill>
              </a:rPr>
              <a:t> </a:t>
            </a:r>
            <a:r>
              <a:rPr lang="en-US" sz="2400" dirty="0" err="1" smtClean="0">
                <a:solidFill>
                  <a:srgbClr val="040404"/>
                </a:solidFill>
              </a:rPr>
              <a:t>adapta</a:t>
            </a:r>
            <a:r>
              <a:rPr lang="cs-CZ" sz="2400" dirty="0" err="1" smtClean="0">
                <a:solidFill>
                  <a:srgbClr val="040404"/>
                </a:solidFill>
              </a:rPr>
              <a:t>ce</a:t>
            </a:r>
            <a:endParaRPr lang="en-US" sz="2400" dirty="0" smtClean="0">
              <a:solidFill>
                <a:srgbClr val="040404"/>
              </a:solidFill>
            </a:endParaRP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en-US" sz="2400" dirty="0" err="1" smtClean="0">
                <a:solidFill>
                  <a:srgbClr val="040404"/>
                </a:solidFill>
              </a:rPr>
              <a:t>Mor</a:t>
            </a:r>
            <a:r>
              <a:rPr lang="cs-CZ" sz="2400" dirty="0" err="1" smtClean="0">
                <a:solidFill>
                  <a:srgbClr val="040404"/>
                </a:solidFill>
              </a:rPr>
              <a:t>fologie</a:t>
            </a:r>
            <a:r>
              <a:rPr lang="cs-CZ" sz="2400" dirty="0" smtClean="0">
                <a:solidFill>
                  <a:srgbClr val="040404"/>
                </a:solidFill>
              </a:rPr>
              <a:t> přichycovacích orgánů </a:t>
            </a:r>
            <a:r>
              <a:rPr lang="en-US" sz="2400" dirty="0" smtClean="0">
                <a:solidFill>
                  <a:srgbClr val="040404"/>
                </a:solidFill>
              </a:rPr>
              <a:t>(</a:t>
            </a:r>
            <a:r>
              <a:rPr lang="en-US" sz="2400" dirty="0" err="1" smtClean="0">
                <a:solidFill>
                  <a:srgbClr val="040404"/>
                </a:solidFill>
              </a:rPr>
              <a:t>haptor</a:t>
            </a:r>
            <a:r>
              <a:rPr lang="en-US" sz="2400" dirty="0" smtClean="0">
                <a:solidFill>
                  <a:srgbClr val="040404"/>
                </a:solidFill>
              </a:rPr>
              <a:t>)</a:t>
            </a:r>
            <a:endParaRPr lang="en-US" sz="2400" dirty="0">
              <a:solidFill>
                <a:srgbClr val="040404"/>
              </a:solidFill>
            </a:endParaRPr>
          </a:p>
        </p:txBody>
      </p:sp>
      <p:graphicFrame>
        <p:nvGraphicFramePr>
          <p:cNvPr id="38916" name="Object 6"/>
          <p:cNvGraphicFramePr>
            <a:graphicFrameLocks noChangeAspect="1"/>
          </p:cNvGraphicFramePr>
          <p:nvPr/>
        </p:nvGraphicFramePr>
        <p:xfrm>
          <a:off x="3652838" y="3578225"/>
          <a:ext cx="1681162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3" imgW="5687219" imgH="9019048" progId="Photoshop.Image.3">
                  <p:embed/>
                </p:oleObj>
              </mc:Choice>
              <mc:Fallback>
                <p:oleObj name="Image" r:id="rId3" imgW="5687219" imgH="9019048" progId="Photoshop.Image.3">
                  <p:embed/>
                  <p:pic>
                    <p:nvPicPr>
                      <p:cNvPr id="3891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838" y="3578225"/>
                        <a:ext cx="1681162" cy="26670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7" name="Picture 7" descr="nanushak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11400"/>
            <a:ext cx="2362200" cy="2084388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8" descr="rutilihak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641850"/>
            <a:ext cx="2514600" cy="1968500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9" descr="fallaxH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832100"/>
            <a:ext cx="3200400" cy="1725613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0" name="Line 10"/>
          <p:cNvSpPr>
            <a:spLocks noChangeShapeType="1"/>
          </p:cNvSpPr>
          <p:nvPr/>
        </p:nvSpPr>
        <p:spPr bwMode="auto">
          <a:xfrm flipH="1">
            <a:off x="4932363" y="2733675"/>
            <a:ext cx="1474787" cy="1990725"/>
          </a:xfrm>
          <a:prstGeom prst="line">
            <a:avLst/>
          </a:prstGeom>
          <a:noFill/>
          <a:ln w="28575">
            <a:solidFill>
              <a:srgbClr val="FA042F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8921" name="Line 11"/>
          <p:cNvSpPr>
            <a:spLocks noChangeShapeType="1"/>
          </p:cNvSpPr>
          <p:nvPr/>
        </p:nvSpPr>
        <p:spPr bwMode="auto">
          <a:xfrm>
            <a:off x="2513013" y="4641850"/>
            <a:ext cx="2058987" cy="1163638"/>
          </a:xfrm>
          <a:prstGeom prst="line">
            <a:avLst/>
          </a:prstGeom>
          <a:noFill/>
          <a:ln w="28575">
            <a:solidFill>
              <a:srgbClr val="FA042F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Line 12"/>
          <p:cNvSpPr>
            <a:spLocks noChangeShapeType="1"/>
          </p:cNvSpPr>
          <p:nvPr/>
        </p:nvSpPr>
        <p:spPr bwMode="auto">
          <a:xfrm flipH="1" flipV="1">
            <a:off x="4932363" y="4868863"/>
            <a:ext cx="1377950" cy="801687"/>
          </a:xfrm>
          <a:prstGeom prst="line">
            <a:avLst/>
          </a:prstGeom>
          <a:noFill/>
          <a:ln w="28575">
            <a:solidFill>
              <a:srgbClr val="FA042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8923" name="TextovéPole 10"/>
          <p:cNvSpPr txBox="1">
            <a:spLocks noChangeArrowheads="1"/>
          </p:cNvSpPr>
          <p:nvPr/>
        </p:nvSpPr>
        <p:spPr bwMode="auto">
          <a:xfrm>
            <a:off x="285750" y="6426200"/>
            <a:ext cx="596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i="1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Dactylogyrus</a:t>
            </a:r>
            <a:r>
              <a:rPr lang="cs-CZ" altLang="cs-CZ" sz="20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species na </a:t>
            </a:r>
            <a:r>
              <a:rPr lang="cs-CZ" altLang="cs-CZ" sz="2000" i="1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Rutilus</a:t>
            </a:r>
            <a:r>
              <a:rPr lang="cs-CZ" altLang="cs-CZ" sz="2000" i="1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rutilus</a:t>
            </a:r>
            <a:r>
              <a:rPr lang="cs-CZ" altLang="cs-CZ" sz="2000" i="1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altLang="cs-CZ" sz="2000" dirty="0" err="1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Cyprinidae</a:t>
            </a:r>
            <a:r>
              <a:rPr lang="cs-CZ" altLang="cs-CZ" sz="1800" dirty="0" smtClean="0">
                <a:solidFill>
                  <a:srgbClr val="04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7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rgbClr val="0070C0"/>
                </a:solidFill>
              </a:rPr>
              <a:t>Posílení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cs-CZ" sz="3200" dirty="0" smtClean="0">
                <a:solidFill>
                  <a:srgbClr val="0070C0"/>
                </a:solidFill>
              </a:rPr>
              <a:t>reprodukční barier </a:t>
            </a:r>
            <a:r>
              <a:rPr lang="cs-CZ" sz="3200" dirty="0" err="1" smtClean="0">
                <a:solidFill>
                  <a:srgbClr val="0070C0"/>
                </a:solidFill>
              </a:rPr>
              <a:t>kongenerických</a:t>
            </a:r>
            <a:r>
              <a:rPr lang="cs-CZ" sz="3200" dirty="0" smtClean="0">
                <a:solidFill>
                  <a:srgbClr val="0070C0"/>
                </a:solidFill>
              </a:rPr>
              <a:t> druhů cizopasníků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6" y="1557338"/>
            <a:ext cx="6573244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132138" y="3190875"/>
            <a:ext cx="790575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2772668" y="2492375"/>
            <a:ext cx="1511300" cy="14414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772222" y="4005263"/>
            <a:ext cx="1655762" cy="12954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3203575" y="3262313"/>
            <a:ext cx="1403350" cy="1560512"/>
          </a:xfrm>
          <a:prstGeom prst="straightConnector1">
            <a:avLst/>
          </a:prstGeom>
          <a:ln w="222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6733108" y="2349500"/>
            <a:ext cx="1511300" cy="136683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5187950" y="3009900"/>
            <a:ext cx="681038" cy="468313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6732091" y="3762375"/>
            <a:ext cx="1584325" cy="129698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5310188" y="4360863"/>
            <a:ext cx="736600" cy="103187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6733679" y="5157788"/>
            <a:ext cx="1582737" cy="1150937"/>
          </a:xfrm>
          <a:prstGeom prst="rect">
            <a:avLst/>
          </a:prstGeom>
          <a:noFill/>
          <a:ln w="19050">
            <a:solidFill>
              <a:srgbClr val="04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9" name="Přímá spojnice se šipkou 28"/>
          <p:cNvCxnSpPr/>
          <p:nvPr/>
        </p:nvCxnSpPr>
        <p:spPr>
          <a:xfrm flipH="1" flipV="1">
            <a:off x="4932363" y="4837113"/>
            <a:ext cx="936625" cy="839787"/>
          </a:xfrm>
          <a:prstGeom prst="straightConnector1">
            <a:avLst/>
          </a:prstGeom>
          <a:ln w="22225">
            <a:solidFill>
              <a:srgbClr val="04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7" y="1988840"/>
            <a:ext cx="2564564" cy="42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 descr="Figure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84313"/>
            <a:ext cx="28321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7439025" cy="114300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solidFill>
                  <a:srgbClr val="0070C0"/>
                </a:solidFill>
              </a:rPr>
              <a:t>Evolu</a:t>
            </a:r>
            <a:r>
              <a:rPr lang="cs-CZ" sz="3200" dirty="0" err="1" smtClean="0">
                <a:solidFill>
                  <a:srgbClr val="0070C0"/>
                </a:solidFill>
              </a:rPr>
              <a:t>ce</a:t>
            </a:r>
            <a:r>
              <a:rPr lang="en-US" sz="3200" dirty="0" smtClean="0">
                <a:solidFill>
                  <a:srgbClr val="0070C0"/>
                </a:solidFill>
              </a:rPr>
              <a:t>  prefer</a:t>
            </a:r>
            <a:r>
              <a:rPr lang="cs-CZ" sz="3200" dirty="0" err="1" smtClean="0">
                <a:solidFill>
                  <a:srgbClr val="0070C0"/>
                </a:solidFill>
              </a:rPr>
              <a:t>ovaných</a:t>
            </a:r>
            <a:r>
              <a:rPr lang="cs-CZ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ni</a:t>
            </a:r>
            <a:r>
              <a:rPr lang="cs-CZ" sz="3200" dirty="0" smtClean="0">
                <a:solidFill>
                  <a:srgbClr val="0070C0"/>
                </a:solidFill>
              </a:rPr>
              <a:t>k</a:t>
            </a:r>
            <a:r>
              <a:rPr lang="en-US" sz="3200" dirty="0" smtClean="0">
                <a:solidFill>
                  <a:srgbClr val="0070C0"/>
                </a:solidFill>
              </a:rPr>
              <a:t>  </a:t>
            </a:r>
            <a:r>
              <a:rPr lang="cs-CZ" sz="3200" dirty="0" smtClean="0">
                <a:solidFill>
                  <a:srgbClr val="0070C0"/>
                </a:solidFill>
              </a:rPr>
              <a:t/>
            </a:r>
            <a:br>
              <a:rPr lang="cs-CZ" sz="3200" dirty="0" smtClean="0">
                <a:solidFill>
                  <a:srgbClr val="0070C0"/>
                </a:solidFill>
              </a:rPr>
            </a:br>
            <a:r>
              <a:rPr lang="cs-CZ" sz="3200" dirty="0">
                <a:solidFill>
                  <a:srgbClr val="0070C0"/>
                </a:solidFill>
              </a:rPr>
              <a:t>k</a:t>
            </a:r>
            <a:r>
              <a:rPr lang="en-US" sz="3200" dirty="0" err="1" smtClean="0">
                <a:solidFill>
                  <a:srgbClr val="0070C0"/>
                </a:solidFill>
              </a:rPr>
              <a:t>ongeneric</a:t>
            </a:r>
            <a:r>
              <a:rPr lang="cs-CZ" sz="3200" dirty="0" err="1" smtClean="0">
                <a:solidFill>
                  <a:srgbClr val="0070C0"/>
                </a:solidFill>
              </a:rPr>
              <a:t>kých</a:t>
            </a:r>
            <a:r>
              <a:rPr lang="cs-CZ" sz="3200" dirty="0" smtClean="0">
                <a:solidFill>
                  <a:srgbClr val="0070C0"/>
                </a:solidFill>
              </a:rPr>
              <a:t> druhů</a:t>
            </a:r>
            <a:r>
              <a:rPr lang="en-US" sz="3200" dirty="0" smtClean="0">
                <a:solidFill>
                  <a:srgbClr val="0070C0"/>
                </a:solidFill>
              </a:rPr>
              <a:t> para</a:t>
            </a:r>
            <a:r>
              <a:rPr lang="cs-CZ" sz="3200" dirty="0" err="1" smtClean="0">
                <a:solidFill>
                  <a:srgbClr val="0070C0"/>
                </a:solidFill>
              </a:rPr>
              <a:t>zitů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0964" name="Picture 9" descr="Figure6C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57338"/>
            <a:ext cx="2811462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1555750"/>
            <a:ext cx="2884487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4868863"/>
            <a:ext cx="633413" cy="1944687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862513"/>
            <a:ext cx="622300" cy="1951037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827588"/>
            <a:ext cx="539750" cy="1985962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9" name="Object 18"/>
          <p:cNvGraphicFramePr>
            <a:graphicFrameLocks noChangeAspect="1"/>
          </p:cNvGraphicFramePr>
          <p:nvPr/>
        </p:nvGraphicFramePr>
        <p:xfrm>
          <a:off x="7970838" y="188913"/>
          <a:ext cx="1065212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Image" r:id="rId9" imgW="5687219" imgH="9019048" progId="Photoshop.Image.7">
                  <p:embed/>
                </p:oleObj>
              </mc:Choice>
              <mc:Fallback>
                <p:oleObj name="Image" r:id="rId9" imgW="5687219" imgH="9019048" progId="Photoshop.Image.7">
                  <p:embed/>
                  <p:pic>
                    <p:nvPicPr>
                      <p:cNvPr id="4096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0838" y="188913"/>
                        <a:ext cx="1065212" cy="168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7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smtClean="0"/>
              <a:t>Epidemiologie cizopasníků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567754"/>
          </a:xfrm>
        </p:spPr>
        <p:txBody>
          <a:bodyPr/>
          <a:lstStyle/>
          <a:p>
            <a:r>
              <a:rPr lang="cs-CZ" dirty="0" smtClean="0"/>
              <a:t>                     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err="1" smtClean="0"/>
              <a:t>Schistosómosa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0" y="1556791"/>
            <a:ext cx="4159574" cy="52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02" y="1628800"/>
            <a:ext cx="44160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0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Epidemilogie</a:t>
            </a:r>
            <a:r>
              <a:rPr lang="cs-CZ" dirty="0" smtClean="0"/>
              <a:t> cizopasníků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0" y="1484784"/>
            <a:ext cx="74462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9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72008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Mikroparazit</a:t>
            </a:r>
            <a:r>
              <a:rPr lang="cs-CZ" dirty="0" smtClean="0"/>
              <a:t> šířený vektorem</a:t>
            </a:r>
          </a:p>
          <a:p>
            <a:r>
              <a:rPr lang="cs-CZ" dirty="0"/>
              <a:t> </a:t>
            </a:r>
            <a:r>
              <a:rPr lang="cs-CZ" dirty="0" smtClean="0"/>
              <a:t>- Malárie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70658"/>
            <a:ext cx="4041775" cy="69009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Makroparazit</a:t>
            </a:r>
            <a:r>
              <a:rPr lang="cs-CZ" dirty="0" smtClean="0"/>
              <a:t> s nepřímým přenosem - </a:t>
            </a:r>
            <a:r>
              <a:rPr lang="cs-CZ" dirty="0" err="1" smtClean="0"/>
              <a:t>Schistosomosa</a:t>
            </a:r>
            <a:endParaRPr lang="cs-CZ" dirty="0"/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93">
            <a:off x="35496" y="2348880"/>
            <a:ext cx="43847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330">
            <a:off x="4569864" y="2276872"/>
            <a:ext cx="4561215" cy="379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reprodukční rychlost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76864" cy="54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populace parazitů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4" y="1600200"/>
            <a:ext cx="77199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0" y="1600200"/>
            <a:ext cx="6675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0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smtClean="0"/>
              <a:t>Základní epidemiologické modely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4040188" cy="639762"/>
          </a:xfrm>
        </p:spPr>
        <p:txBody>
          <a:bodyPr/>
          <a:lstStyle/>
          <a:p>
            <a:r>
              <a:rPr lang="cs-CZ" dirty="0" smtClean="0"/>
              <a:t>         </a:t>
            </a:r>
            <a:r>
              <a:rPr lang="cs-CZ" dirty="0" err="1" smtClean="0"/>
              <a:t>Mikroparaziti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/>
          <a:lstStyle/>
          <a:p>
            <a:r>
              <a:rPr lang="cs-CZ" dirty="0" smtClean="0"/>
              <a:t>        </a:t>
            </a:r>
            <a:r>
              <a:rPr lang="cs-CZ" dirty="0" err="1" smtClean="0"/>
              <a:t>Makroparaziti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694515" cy="290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5" y="2254686"/>
            <a:ext cx="4475115" cy="297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Populační dynamika parazitismu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39954" cy="41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(1)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92207" cy="33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(2)</a:t>
            </a:r>
            <a:endParaRPr lang="cs-CZ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" y="1765046"/>
            <a:ext cx="8948612" cy="38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9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(3)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317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5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přímo (4)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58" y="1052736"/>
            <a:ext cx="6808834" cy="58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6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" y="346646"/>
            <a:ext cx="8651304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proporcí </a:t>
            </a:r>
            <a:r>
              <a:rPr lang="cs-CZ" sz="3600" dirty="0" err="1" smtClean="0"/>
              <a:t>serologicky</a:t>
            </a:r>
            <a:r>
              <a:rPr lang="cs-CZ" sz="3600" dirty="0" smtClean="0"/>
              <a:t> pozitivních hostitelů a jejich stářím (různé R) hodnotou R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96" y="1916832"/>
            <a:ext cx="8570607" cy="27363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4" y="4797152"/>
            <a:ext cx="82670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(1)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55" y="1600200"/>
            <a:ext cx="71030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(2)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/>
          <a:p>
            <a:r>
              <a:rPr lang="cs-CZ" dirty="0" smtClean="0"/>
              <a:t>Životní cyklus malárie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040560" cy="627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Prevalence a intenzita infekce některých parazitů člověka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67" y="1700808"/>
            <a:ext cx="4502779" cy="18722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05663"/>
            <a:ext cx="4451184" cy="19393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3645024"/>
            <a:ext cx="6157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err="1" smtClean="0"/>
              <a:t>Entamoeba</a:t>
            </a:r>
            <a:r>
              <a:rPr lang="cs-CZ" dirty="0" smtClean="0"/>
              <a:t> </a:t>
            </a:r>
            <a:r>
              <a:rPr lang="cs-CZ" dirty="0" err="1" smtClean="0"/>
              <a:t>histolytica</a:t>
            </a:r>
            <a:r>
              <a:rPr lang="cs-CZ" dirty="0" smtClean="0"/>
              <a:t> v západní Africe, B) Malárie v Nigérii, </a:t>
            </a:r>
          </a:p>
          <a:p>
            <a:r>
              <a:rPr lang="cs-CZ" dirty="0" smtClean="0"/>
              <a:t>C) a D) </a:t>
            </a:r>
            <a:r>
              <a:rPr lang="cs-CZ" dirty="0" err="1" smtClean="0"/>
              <a:t>Ascaris</a:t>
            </a:r>
            <a:r>
              <a:rPr lang="cs-CZ" dirty="0" smtClean="0"/>
              <a:t> </a:t>
            </a:r>
            <a:r>
              <a:rPr lang="cs-CZ" dirty="0" err="1" smtClean="0"/>
              <a:t>lumbricoides</a:t>
            </a:r>
            <a:r>
              <a:rPr lang="cs-CZ" dirty="0" smtClean="0"/>
              <a:t> v </a:t>
            </a:r>
            <a:r>
              <a:rPr lang="cs-CZ" dirty="0" err="1" smtClean="0"/>
              <a:t>Iranu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69" y="4509120"/>
            <a:ext cx="4290088" cy="17703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20072" y="4869160"/>
            <a:ext cx="259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E) Žlutá zimnice v </a:t>
            </a:r>
            <a:r>
              <a:rPr lang="cs-CZ" dirty="0" err="1" smtClean="0"/>
              <a:t>Brazilii</a:t>
            </a:r>
            <a:endParaRPr lang="cs-CZ" dirty="0" smtClean="0"/>
          </a:p>
          <a:p>
            <a:r>
              <a:rPr lang="cs-CZ" dirty="0" smtClean="0"/>
              <a:t>F)  Neštovice v New Yorku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52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(3)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3" y="1556792"/>
            <a:ext cx="8180663" cy="4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9324528" cy="864096"/>
          </a:xfrm>
        </p:spPr>
        <p:txBody>
          <a:bodyPr>
            <a:normAutofit/>
          </a:bodyPr>
          <a:lstStyle/>
          <a:p>
            <a:pPr algn="l"/>
            <a:r>
              <a:rPr lang="cs-CZ" dirty="0" err="1" smtClean="0"/>
              <a:t>Mikroparaziti</a:t>
            </a:r>
            <a:r>
              <a:rPr lang="cs-CZ" dirty="0" smtClean="0"/>
              <a:t> přenášeni vektorem (4)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" y="1556792"/>
            <a:ext cx="841984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9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Mikroparaziti</a:t>
            </a:r>
            <a:r>
              <a:rPr lang="cs-CZ" dirty="0" smtClean="0"/>
              <a:t> přenášeni vektorem </a:t>
            </a:r>
            <a:r>
              <a:rPr lang="cs-CZ" dirty="0"/>
              <a:t>(</a:t>
            </a:r>
            <a:r>
              <a:rPr lang="cs-CZ" dirty="0" smtClean="0"/>
              <a:t>5)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" y="2132856"/>
            <a:ext cx="8852959" cy="32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Sezónní změny hustoty sání </a:t>
            </a:r>
            <a:r>
              <a:rPr lang="cs-CZ" sz="3600" dirty="0" err="1" smtClean="0"/>
              <a:t>Anopheles</a:t>
            </a:r>
            <a:r>
              <a:rPr lang="cs-CZ" sz="3600" dirty="0" smtClean="0"/>
              <a:t> </a:t>
            </a:r>
            <a:r>
              <a:rPr lang="cs-CZ" sz="3600" dirty="0" err="1" smtClean="0"/>
              <a:t>gambieae</a:t>
            </a:r>
            <a:r>
              <a:rPr lang="cs-CZ" sz="3600" dirty="0" smtClean="0"/>
              <a:t> v severní Nigérii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2060848"/>
            <a:ext cx="5144012" cy="36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(1)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2" y="1484784"/>
            <a:ext cx="81064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(2)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1259468"/>
            <a:ext cx="2139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Ascaris</a:t>
            </a:r>
            <a:r>
              <a:rPr lang="cs-CZ" b="1" dirty="0" smtClean="0"/>
              <a:t> </a:t>
            </a:r>
            <a:r>
              <a:rPr lang="cs-CZ" b="1" dirty="0" err="1" smtClean="0"/>
              <a:t>lumbricoides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57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(3)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556792"/>
            <a:ext cx="763922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9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(4)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2" y="1340768"/>
            <a:ext cx="752375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cs-CZ" dirty="0" err="1" smtClean="0"/>
              <a:t>Makroparaziti</a:t>
            </a:r>
            <a:r>
              <a:rPr lang="cs-CZ" dirty="0" smtClean="0"/>
              <a:t> šířeni přímo (5)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4" y="1772816"/>
            <a:ext cx="8464348" cy="391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Vztah mezi prevalencí (p) a </a:t>
            </a:r>
            <a:r>
              <a:rPr lang="cs-CZ" sz="3600" dirty="0" err="1" smtClean="0"/>
              <a:t>mean</a:t>
            </a:r>
            <a:r>
              <a:rPr lang="cs-CZ" sz="3600" dirty="0" smtClean="0"/>
              <a:t> </a:t>
            </a:r>
            <a:r>
              <a:rPr lang="cs-CZ" sz="3600" dirty="0" err="1" smtClean="0"/>
              <a:t>worm</a:t>
            </a:r>
            <a:r>
              <a:rPr lang="cs-CZ" sz="3600" dirty="0" smtClean="0"/>
              <a:t> </a:t>
            </a:r>
            <a:r>
              <a:rPr lang="cs-CZ" sz="3600" dirty="0" err="1" smtClean="0"/>
              <a:t>burden</a:t>
            </a:r>
            <a:r>
              <a:rPr lang="cs-CZ" sz="3600" dirty="0" smtClean="0"/>
              <a:t> (M) u </a:t>
            </a:r>
            <a:r>
              <a:rPr lang="cs-CZ" sz="3600" dirty="0" err="1" smtClean="0"/>
              <a:t>Ascaris</a:t>
            </a:r>
            <a:r>
              <a:rPr lang="cs-CZ" sz="3600" dirty="0" smtClean="0"/>
              <a:t> </a:t>
            </a:r>
            <a:r>
              <a:rPr lang="cs-CZ" sz="3600" dirty="0" err="1" smtClean="0"/>
              <a:t>lumbricoides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772816"/>
            <a:ext cx="683427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3036</Words>
  <Application>Microsoft Office PowerPoint</Application>
  <PresentationFormat>Předvádění na obrazovce (4:3)</PresentationFormat>
  <Paragraphs>537</Paragraphs>
  <Slides>126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126</vt:i4>
      </vt:variant>
    </vt:vector>
  </HeadingPairs>
  <TitlesOfParts>
    <vt:vector size="131" baseType="lpstr">
      <vt:lpstr>Arial</vt:lpstr>
      <vt:lpstr>Calibri</vt:lpstr>
      <vt:lpstr>Tahoma</vt:lpstr>
      <vt:lpstr>Motiv systému Office</vt:lpstr>
      <vt:lpstr>Image</vt:lpstr>
      <vt:lpstr>Populace parazitů Populační ekologie parazitů</vt:lpstr>
      <vt:lpstr>Životní cykly a populace parazitů</vt:lpstr>
      <vt:lpstr>Populace parazitů</vt:lpstr>
      <vt:lpstr>Populace parazitů</vt:lpstr>
      <vt:lpstr>Prezentace aplikace PowerPoint</vt:lpstr>
      <vt:lpstr>Populační ekologie parazitů</vt:lpstr>
      <vt:lpstr>Charakteristiky populace parazitů</vt:lpstr>
      <vt:lpstr>Charakteristiky populace parazitů</vt:lpstr>
      <vt:lpstr>Prevalence a intenzita infekce některých parazitů člověka</vt:lpstr>
      <vt:lpstr>Dlouhodobá sledování</vt:lpstr>
      <vt:lpstr>Frekvenční distribuce parazita per organismus hostitele</vt:lpstr>
      <vt:lpstr>Pravděpodobností distribuce</vt:lpstr>
      <vt:lpstr>Vztah mezi prevalencí a mean intensity of infection</vt:lpstr>
      <vt:lpstr>Šíření parazita mezi hostiteli</vt:lpstr>
      <vt:lpstr>Prezentace aplikace PowerPoint</vt:lpstr>
      <vt:lpstr>Příklady epidemie – přímý přenos</vt:lpstr>
      <vt:lpstr>Přenos infekčním agens </vt:lpstr>
      <vt:lpstr>Přenos infekčním agens</vt:lpstr>
      <vt:lpstr>Vztah mezi prevalencí a hustotou infekčních agens</vt:lpstr>
      <vt:lpstr>Experimentální data o vztahu prevalence (Biomphalaria) infekce Schistosoma mansoni a hustotou plžů a miracidií</vt:lpstr>
      <vt:lpstr>Vztah mezi prevalenci infekce a očekávanou délkou života vektora</vt:lpstr>
      <vt:lpstr>Schéma populace parazita:                                      motolice Echinostoma revolutum</vt:lpstr>
      <vt:lpstr>Schéma populace parazita</vt:lpstr>
      <vt:lpstr>Základní termonologie</vt:lpstr>
      <vt:lpstr>Životní strategie cizopasníků (upraveno podle Esch a Fernandez 1993)</vt:lpstr>
      <vt:lpstr>Prezentace aplikace PowerPoint</vt:lpstr>
      <vt:lpstr>Prezentace aplikace PowerPoint</vt:lpstr>
      <vt:lpstr>Epidemiologie cizopasníků</vt:lpstr>
      <vt:lpstr>Epidemiologie cizopasníků</vt:lpstr>
      <vt:lpstr>Hostitele jako základní jednotka studia</vt:lpstr>
      <vt:lpstr>Rozdělení populace hostitele na kompartmenty</vt:lpstr>
      <vt:lpstr>Nízké hodnoty prahové infekční dávky nestačí na rozvoj epidemie   </vt:lpstr>
      <vt:lpstr>Paraziti jako základní jednotka studia</vt:lpstr>
      <vt:lpstr>Na hustotě závislé přežívání a reprodukce uvnitř subpopulace parazita</vt:lpstr>
      <vt:lpstr>Vliv parazitární infekce na přežívání hostitele</vt:lpstr>
      <vt:lpstr>Mikro- a makroparaziti</vt:lpstr>
      <vt:lpstr>Mikro- a makroparaziti</vt:lpstr>
      <vt:lpstr>Mikroparaziti - příklady</vt:lpstr>
      <vt:lpstr>Mikroparaziti - přenos</vt:lpstr>
      <vt:lpstr>Makroparaziti - příklady</vt:lpstr>
      <vt:lpstr>Makroparaziti - přenos</vt:lpstr>
      <vt:lpstr>Prezentace aplikace PowerPoint</vt:lpstr>
      <vt:lpstr>Makroparaziti - přenos</vt:lpstr>
      <vt:lpstr>Přenos: densita a disperze, kontakt</vt:lpstr>
      <vt:lpstr>Šíření parazitů v populacích hostitele</vt:lpstr>
      <vt:lpstr>Dynamika populace parazita</vt:lpstr>
      <vt:lpstr>Dynamika populace parazita</vt:lpstr>
      <vt:lpstr>Basic Reproductive Rate (Základní reprodukční rychkost)</vt:lpstr>
      <vt:lpstr>Typy rozmístění jedinců n populaci</vt:lpstr>
      <vt:lpstr>Křivky vyjadřující frekvenci této distribuce</vt:lpstr>
      <vt:lpstr>Agregovaná frekvenční distribuce</vt:lpstr>
      <vt:lpstr>Agregovaná distribuce parazitů I</vt:lpstr>
      <vt:lpstr>Agregovaná distribuce parazitů II</vt:lpstr>
      <vt:lpstr>Agregovaná distribuce parazitů III</vt:lpstr>
      <vt:lpstr>Frekvenční distribuce Ascaris lumbricoides u dětí v Nigerii po chemotherapii</vt:lpstr>
      <vt:lpstr>Jak chápeme distribuci v parazitologii ?</vt:lpstr>
      <vt:lpstr>Hierarchické úrovně parazitologie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Distribuce parazita v populaci hostitele</vt:lpstr>
      <vt:lpstr>Prezentace aplikace PowerPoint</vt:lpstr>
      <vt:lpstr>Rozmístění různých druhů všenek na povrchu těla ibisa (Ibis falcinellus)</vt:lpstr>
      <vt:lpstr>Prezentace aplikace PowerPoint</vt:lpstr>
      <vt:lpstr>Prostorová distribuce monogeneí na žábrách ryby Scomber australasicus</vt:lpstr>
      <vt:lpstr>Prostorová distribuce monogeneí na žábrách hostitelských ryb</vt:lpstr>
      <vt:lpstr>Ekologická nika parazitů</vt:lpstr>
      <vt:lpstr>Specifické niky kongenerických parazitů</vt:lpstr>
      <vt:lpstr>Posílení reprodukční barier kongenerických druhů cizopasníků</vt:lpstr>
      <vt:lpstr>Evoluce  preferovaných nik   kongenerických druhů parazitů</vt:lpstr>
      <vt:lpstr>Epidemiologie cizopasníků</vt:lpstr>
      <vt:lpstr>Epidemilogie cizopasníků</vt:lpstr>
      <vt:lpstr>Epidemiologické modely</vt:lpstr>
      <vt:lpstr>Základní reprodukční rychlost</vt:lpstr>
      <vt:lpstr>Základní epidemiologické modely</vt:lpstr>
      <vt:lpstr>Základní epidemiologické modely</vt:lpstr>
      <vt:lpstr>Populační dynamika parazitismu</vt:lpstr>
      <vt:lpstr>Mikroparaziti přenášeni přímo (1)</vt:lpstr>
      <vt:lpstr>Mikroparaziti přenášeni přímo (2)</vt:lpstr>
      <vt:lpstr>Mikroparaziti přenášeni přímo (3)</vt:lpstr>
      <vt:lpstr>Mikroparaziti přenášeni přímo (4)</vt:lpstr>
      <vt:lpstr>Vztah mezi proporcí serologicky pozitivních hostitelů a jejich stářím (různé R) hodnotou R</vt:lpstr>
      <vt:lpstr>Mikroparaziti přenášeni vektorem (1)</vt:lpstr>
      <vt:lpstr>Mikroparaziti přenášeni vektorem (2)</vt:lpstr>
      <vt:lpstr>Mikroparaziti přenášeni vektorem (3)</vt:lpstr>
      <vt:lpstr>Mikroparaziti přenášeni vektorem (4)</vt:lpstr>
      <vt:lpstr>Mikroparaziti přenášeni vektorem (5)</vt:lpstr>
      <vt:lpstr>Sezónní změny hustoty sání Anopheles gambieae v severní Nigérii</vt:lpstr>
      <vt:lpstr>Makroparaziti šířeni přímo (1)</vt:lpstr>
      <vt:lpstr>Makroparaziti šířeni přímo (2)</vt:lpstr>
      <vt:lpstr>Makroparaziti šířeni přímo (3)</vt:lpstr>
      <vt:lpstr>Makroparaziti šířeni přímo (4)</vt:lpstr>
      <vt:lpstr>Makroparaziti šířeni přímo (5)</vt:lpstr>
      <vt:lpstr>Vztah mezi prevalencí (p) a mean worm burden (M) u Ascaris lumbricoides</vt:lpstr>
      <vt:lpstr>Makroparaziti s nepřímým přenosem (1)</vt:lpstr>
      <vt:lpstr>Makroparaziti s nepřímým přenosem (2)</vt:lpstr>
      <vt:lpstr>Makroparaziti s nepřímým přenosem (3)</vt:lpstr>
      <vt:lpstr>Prevalence infekcí schistosom u různých věkových tříd člověka (a), (b) a plže (c)</vt:lpstr>
      <vt:lpstr>Vliv velikosti plže (stáří) na proporci Biomphalaria, která se stala infekční Schistosoma mansoni po expozici stejného množství miracidií.</vt:lpstr>
      <vt:lpstr>Prezentace aplikace PowerPoint</vt:lpstr>
      <vt:lpstr>Působení klimatických faktorů</vt:lpstr>
      <vt:lpstr>Působení klimatických faktorů</vt:lpstr>
      <vt:lpstr>Působení klimatických faktorů</vt:lpstr>
      <vt:lpstr>Působení klimatických faktorů</vt:lpstr>
      <vt:lpstr>Sezónní dynamika populace tasemnice Caryophyllaeus laticeps z Abramis brama</vt:lpstr>
      <vt:lpstr>Cyklus roční aktivity žáby Scaphiopus couchii umožňující šíření parazita Pseudodiplorchis americanus v Arizoně</vt:lpstr>
      <vt:lpstr>Hostitelská specifita</vt:lpstr>
      <vt:lpstr>Predikovatelnost životního prostředí parazita</vt:lpstr>
      <vt:lpstr>Prostorová uzavřenost a omezenost životního prostředí parazita </vt:lpstr>
      <vt:lpstr>Hostitelé jako ostrovy</vt:lpstr>
      <vt:lpstr>Hostitelé jako biotopy</vt:lpstr>
      <vt:lpstr>Vzájemná prostorová izolovanost  příslušníků hostitelského druhu</vt:lpstr>
      <vt:lpstr>Ekologie parazitických druhů </vt:lpstr>
      <vt:lpstr>Ekologie parazitických druhů </vt:lpstr>
      <vt:lpstr>Riziko přílišné exploatace</vt:lpstr>
      <vt:lpstr>Riziko přílišné exploatace</vt:lpstr>
      <vt:lpstr>Vliv parazita na fenotyp hostitele</vt:lpstr>
      <vt:lpstr>Vliv parazita na chování hostitele</vt:lpstr>
      <vt:lpstr>Vliv parazita na chování hostitele</vt:lpstr>
      <vt:lpstr>Vliv parazita na chování hostitele</vt:lpstr>
      <vt:lpstr>Děkuji za pozornost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62</cp:revision>
  <dcterms:created xsi:type="dcterms:W3CDTF">2014-04-22T02:44:50Z</dcterms:created>
  <dcterms:modified xsi:type="dcterms:W3CDTF">2022-05-17T08:01:32Z</dcterms:modified>
</cp:coreProperties>
</file>