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3" r:id="rId4"/>
    <p:sldId id="258" r:id="rId5"/>
    <p:sldId id="264" r:id="rId6"/>
    <p:sldId id="260" r:id="rId7"/>
    <p:sldId id="262" r:id="rId8"/>
    <p:sldId id="266" r:id="rId9"/>
    <p:sldId id="279" r:id="rId10"/>
    <p:sldId id="268" r:id="rId11"/>
    <p:sldId id="278" r:id="rId12"/>
    <p:sldId id="269" r:id="rId13"/>
    <p:sldId id="270" r:id="rId14"/>
    <p:sldId id="277" r:id="rId15"/>
    <p:sldId id="271" r:id="rId16"/>
    <p:sldId id="273" r:id="rId17"/>
    <p:sldId id="274" r:id="rId18"/>
    <p:sldId id="275" r:id="rId19"/>
    <p:sldId id="280" r:id="rId20"/>
  </p:sldIdLst>
  <p:sldSz cx="9144000" cy="6858000" type="screen4x3"/>
  <p:notesSz cx="6858000" cy="9144000"/>
  <p:custDataLst>
    <p:tags r:id="rId2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33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3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94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06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76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56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88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19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89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552D-D495-4EE0-A0FA-CC31DB2CDB03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9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1552D-D495-4EE0-A0FA-CC31DB2CDB03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E175E-BCAD-4753-80ED-CFE2E6CDE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49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0787" y="-1608739"/>
            <a:ext cx="7200799" cy="978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83968" y="33265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Pijavky - </a:t>
            </a:r>
            <a:r>
              <a:rPr lang="cs-CZ" sz="4400" b="1" dirty="0" err="1" smtClean="0">
                <a:solidFill>
                  <a:schemeClr val="bg1"/>
                </a:solidFill>
              </a:rPr>
              <a:t>Hirudinea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jazyčnatky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Endoparaziti respiračního traktu obratlovců</a:t>
            </a:r>
          </a:p>
          <a:p>
            <a:r>
              <a:rPr lang="cs-CZ" dirty="0" smtClean="0"/>
              <a:t>Cca 100 druhů – paraziti hadů, krokodýlů</a:t>
            </a:r>
          </a:p>
          <a:p>
            <a:r>
              <a:rPr lang="cs-CZ" dirty="0" err="1" smtClean="0"/>
              <a:t>Pentastome</a:t>
            </a:r>
            <a:r>
              <a:rPr lang="cs-CZ" dirty="0" smtClean="0"/>
              <a:t> – pět úst – 4 prohlubně + jeden </a:t>
            </a:r>
            <a:r>
              <a:rPr lang="cs-CZ" dirty="0"/>
              <a:t>ú</a:t>
            </a:r>
            <a:r>
              <a:rPr lang="cs-CZ" dirty="0" smtClean="0"/>
              <a:t>stní skutečný otvor</a:t>
            </a:r>
          </a:p>
          <a:p>
            <a:r>
              <a:rPr lang="cs-CZ" dirty="0" err="1" smtClean="0"/>
              <a:t>Pentastomida</a:t>
            </a:r>
            <a:r>
              <a:rPr lang="cs-CZ" dirty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Linguatulida</a:t>
            </a:r>
            <a:endParaRPr lang="cs-CZ" dirty="0" smtClean="0"/>
          </a:p>
          <a:p>
            <a:r>
              <a:rPr lang="cs-CZ" dirty="0" smtClean="0"/>
              <a:t>Evolučně mimořádné zajímavá skupina parazitů</a:t>
            </a:r>
          </a:p>
          <a:p>
            <a:r>
              <a:rPr lang="cs-CZ" dirty="0" smtClean="0"/>
              <a:t>Nemají oběhovou, exkreční soustavu a respirační soustavu</a:t>
            </a:r>
          </a:p>
          <a:p>
            <a:r>
              <a:rPr lang="cs-CZ" dirty="0" smtClean="0"/>
              <a:t>Podobnost s kroužkovci a členovci </a:t>
            </a:r>
          </a:p>
          <a:p>
            <a:r>
              <a:rPr lang="cs-CZ" dirty="0" smtClean="0"/>
              <a:t>Tělní pokryv  - chitinová kutikula - členovci</a:t>
            </a:r>
          </a:p>
          <a:p>
            <a:r>
              <a:rPr lang="cs-CZ" dirty="0" smtClean="0"/>
              <a:t>Žíhaná svalovina jako u členovců </a:t>
            </a:r>
          </a:p>
          <a:p>
            <a:r>
              <a:rPr lang="cs-CZ" dirty="0" smtClean="0"/>
              <a:t>Vývoj (sekvence larev) podobný jako u korýšů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3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morfologie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546075"/>
          </a:xfrm>
        </p:spPr>
        <p:txBody>
          <a:bodyPr/>
          <a:lstStyle/>
          <a:p>
            <a:r>
              <a:rPr lang="cs-CZ" b="0" dirty="0" smtClean="0"/>
              <a:t>Dospělý parazit z plic hada</a:t>
            </a:r>
            <a:endParaRPr lang="cs-CZ" b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47081"/>
            <a:ext cx="4041775" cy="597743"/>
          </a:xfrm>
        </p:spPr>
        <p:txBody>
          <a:bodyPr/>
          <a:lstStyle/>
          <a:p>
            <a:r>
              <a:rPr lang="cs-CZ" b="0" dirty="0" smtClean="0"/>
              <a:t>Larvální stádium P. </a:t>
            </a:r>
            <a:r>
              <a:rPr lang="cs-CZ" b="0" dirty="0" err="1" smtClean="0"/>
              <a:t>crotali</a:t>
            </a:r>
            <a:endParaRPr lang="cs-CZ" b="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546552" cy="297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930751" cy="478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5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morfologie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Zažívací soustava – ústa – přímé střevo</a:t>
            </a:r>
            <a:r>
              <a:rPr lang="cs-CZ" dirty="0"/>
              <a:t> </a:t>
            </a:r>
            <a:r>
              <a:rPr lang="cs-CZ" dirty="0" smtClean="0"/>
              <a:t>– konečník</a:t>
            </a:r>
          </a:p>
          <a:p>
            <a:r>
              <a:rPr lang="cs-CZ" dirty="0" smtClean="0"/>
              <a:t>Ústa jsou lemována </a:t>
            </a:r>
            <a:r>
              <a:rPr lang="cs-CZ" dirty="0" err="1" smtClean="0"/>
              <a:t>chitinozním</a:t>
            </a:r>
            <a:r>
              <a:rPr lang="cs-CZ" dirty="0" smtClean="0"/>
              <a:t> kruhem zvaným </a:t>
            </a:r>
            <a:r>
              <a:rPr lang="cs-CZ" dirty="0" err="1" smtClean="0"/>
              <a:t>cadrus</a:t>
            </a:r>
            <a:r>
              <a:rPr lang="cs-CZ" dirty="0" smtClean="0"/>
              <a:t> – hltan svalnatý – hlavové žlázy - antikoagulační sekret</a:t>
            </a:r>
          </a:p>
          <a:p>
            <a:r>
              <a:rPr lang="cs-CZ" dirty="0" smtClean="0"/>
              <a:t>Nervová soustava  – břišní nervová páska jako u kroužkovců a členovců – smyslové orgány na tegumentu</a:t>
            </a:r>
          </a:p>
          <a:p>
            <a:r>
              <a:rPr lang="cs-CZ" dirty="0" smtClean="0"/>
              <a:t>Oddělené pohlaví – </a:t>
            </a:r>
            <a:r>
              <a:rPr lang="cs-CZ" dirty="0" err="1" smtClean="0"/>
              <a:t>gonochoristi</a:t>
            </a:r>
            <a:r>
              <a:rPr lang="cs-CZ" dirty="0" smtClean="0"/>
              <a:t>- samci menší než samice – vnitřní oplození – vajíčka odchází s nosními nebo ústními sekrety hostitele – polknutí</a:t>
            </a:r>
          </a:p>
          <a:p>
            <a:r>
              <a:rPr lang="cs-CZ" dirty="0" smtClean="0"/>
              <a:t>Z vajíček se líhne larva s čtyřmi háčkovitými přívěsky</a:t>
            </a:r>
          </a:p>
          <a:p>
            <a:r>
              <a:rPr lang="cs-CZ" dirty="0" smtClean="0"/>
              <a:t>Primární larvy se několikrát svlékají – nymfy </a:t>
            </a:r>
          </a:p>
          <a:p>
            <a:r>
              <a:rPr lang="cs-CZ" dirty="0" smtClean="0"/>
              <a:t>Infekční nymfy v mezihostiteli – ingesce do definitivního hostitele</a:t>
            </a:r>
          </a:p>
          <a:p>
            <a:r>
              <a:rPr lang="cs-CZ" dirty="0" smtClean="0"/>
              <a:t>Vývoj probíhá s </a:t>
            </a:r>
            <a:r>
              <a:rPr lang="cs-CZ" dirty="0" err="1" smtClean="0"/>
              <a:t>metamorfozóu</a:t>
            </a:r>
            <a:r>
              <a:rPr lang="cs-CZ" dirty="0" smtClean="0"/>
              <a:t> – fakultativní nebo obligatorní střídání hostitelů</a:t>
            </a:r>
          </a:p>
          <a:p>
            <a:r>
              <a:rPr lang="cs-CZ" dirty="0" smtClean="0"/>
              <a:t>Podle druhů – </a:t>
            </a:r>
            <a:r>
              <a:rPr lang="cs-CZ" dirty="0" err="1" smtClean="0"/>
              <a:t>Mzh</a:t>
            </a:r>
            <a:r>
              <a:rPr lang="cs-CZ" dirty="0" smtClean="0"/>
              <a:t> – členovci nebo obratlovci</a:t>
            </a:r>
          </a:p>
          <a:p>
            <a:r>
              <a:rPr lang="cs-CZ" dirty="0" smtClean="0"/>
              <a:t>Dospělci žijí v plicích nebo dýchací soustavě suchozemských dravě se živících obratlovců – živí se krví; pokud žijí v systému nosohltanu – živí se slizem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6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– rozšíření a 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Dospělci parazitují v plicích obratlovců – hadi, krokodýli – </a:t>
            </a:r>
            <a:r>
              <a:rPr lang="cs-CZ" dirty="0" err="1" smtClean="0"/>
              <a:t>Mzh</a:t>
            </a:r>
            <a:r>
              <a:rPr lang="cs-CZ" dirty="0" smtClean="0"/>
              <a:t> – savci včetně opic a člověka</a:t>
            </a:r>
          </a:p>
          <a:p>
            <a:r>
              <a:rPr lang="cs-CZ" dirty="0" smtClean="0"/>
              <a:t>Celosvětově v tropech a subtropech (</a:t>
            </a:r>
            <a:r>
              <a:rPr lang="cs-CZ" dirty="0" err="1" smtClean="0"/>
              <a:t>Porocephalus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Působí tzv. syndrom </a:t>
            </a:r>
            <a:r>
              <a:rPr lang="cs-CZ" dirty="0" err="1" smtClean="0"/>
              <a:t>halzoun</a:t>
            </a:r>
            <a:r>
              <a:rPr lang="cs-CZ" dirty="0" smtClean="0"/>
              <a:t> nebo </a:t>
            </a:r>
            <a:r>
              <a:rPr lang="cs-CZ" dirty="0" err="1" smtClean="0"/>
              <a:t>marrara</a:t>
            </a:r>
            <a:r>
              <a:rPr lang="cs-CZ" dirty="0" smtClean="0"/>
              <a:t> – </a:t>
            </a:r>
            <a:r>
              <a:rPr lang="cs-CZ" dirty="0" err="1" smtClean="0"/>
              <a:t>Linguatula</a:t>
            </a:r>
            <a:r>
              <a:rPr lang="cs-CZ" dirty="0" smtClean="0"/>
              <a:t> </a:t>
            </a:r>
            <a:r>
              <a:rPr lang="cs-CZ" dirty="0" err="1" smtClean="0"/>
              <a:t>serrata</a:t>
            </a:r>
            <a:r>
              <a:rPr lang="cs-CZ" dirty="0" smtClean="0"/>
              <a:t> – střední východ, Turecko, </a:t>
            </a:r>
            <a:r>
              <a:rPr lang="cs-CZ" dirty="0"/>
              <a:t>Ř</a:t>
            </a:r>
            <a:r>
              <a:rPr lang="cs-CZ" dirty="0" smtClean="0"/>
              <a:t>ecko, Maroko, India, </a:t>
            </a:r>
            <a:r>
              <a:rPr lang="cs-CZ" dirty="0" err="1" smtClean="0"/>
              <a:t>Sudán</a:t>
            </a:r>
            <a:endParaRPr lang="cs-CZ" dirty="0"/>
          </a:p>
          <a:p>
            <a:r>
              <a:rPr lang="cs-CZ" dirty="0" smtClean="0"/>
              <a:t>Problémy cca hodinu po polknutí syrových jater nebo lymfatických uzlin ovcí a koz – dýchací problémy – pozdější komplikace  – faciální paralýza a bakteriální abscesy v hrdle</a:t>
            </a:r>
          </a:p>
          <a:p>
            <a:r>
              <a:rPr lang="cs-CZ" dirty="0" smtClean="0"/>
              <a:t>Zdroj infekce - lidová jídla ze plic, jater, žaludků </a:t>
            </a:r>
            <a:r>
              <a:rPr lang="cs-CZ" dirty="0" err="1" smtClean="0"/>
              <a:t>zviřat</a:t>
            </a:r>
            <a:r>
              <a:rPr lang="cs-CZ" dirty="0" smtClean="0"/>
              <a:t> (ovce, kozy, osli, velbloudi,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063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kutikula a svalovina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51305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176464" cy="348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err="1" smtClean="0"/>
              <a:t>Pentastomida</a:t>
            </a:r>
            <a:r>
              <a:rPr lang="cs-CZ" dirty="0" smtClean="0"/>
              <a:t> - systematika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Kmen: </a:t>
            </a:r>
            <a:r>
              <a:rPr lang="cs-CZ" dirty="0" err="1" smtClean="0"/>
              <a:t>Pentastomida</a:t>
            </a:r>
            <a:endParaRPr lang="cs-CZ" dirty="0" smtClean="0"/>
          </a:p>
          <a:p>
            <a:pPr lvl="1"/>
            <a:r>
              <a:rPr lang="cs-CZ" dirty="0" smtClean="0"/>
              <a:t>Řád: </a:t>
            </a:r>
            <a:r>
              <a:rPr lang="cs-CZ" dirty="0" err="1" smtClean="0"/>
              <a:t>Cephalobaenida</a:t>
            </a:r>
            <a:endParaRPr lang="cs-CZ" dirty="0" smtClean="0"/>
          </a:p>
          <a:p>
            <a:pPr lvl="2"/>
            <a:r>
              <a:rPr lang="cs-CZ" dirty="0" smtClean="0"/>
              <a:t>Čeleď: </a:t>
            </a:r>
            <a:r>
              <a:rPr lang="cs-CZ" dirty="0" err="1" smtClean="0"/>
              <a:t>Cephalobaenidae</a:t>
            </a:r>
            <a:endParaRPr lang="cs-CZ" dirty="0"/>
          </a:p>
          <a:p>
            <a:pPr lvl="3"/>
            <a:r>
              <a:rPr lang="cs-CZ" dirty="0" smtClean="0"/>
              <a:t>Rod: </a:t>
            </a:r>
            <a:r>
              <a:rPr lang="cs-CZ" dirty="0" err="1" smtClean="0"/>
              <a:t>Raillietiella</a:t>
            </a:r>
            <a:r>
              <a:rPr lang="cs-CZ" dirty="0" smtClean="0"/>
              <a:t> – </a:t>
            </a:r>
            <a:r>
              <a:rPr lang="cs-CZ" dirty="0" err="1" smtClean="0"/>
              <a:t>Raillietiella</a:t>
            </a:r>
            <a:r>
              <a:rPr lang="cs-CZ" dirty="0" smtClean="0"/>
              <a:t> </a:t>
            </a:r>
            <a:r>
              <a:rPr lang="cs-CZ" dirty="0" err="1" smtClean="0"/>
              <a:t>frenatus</a:t>
            </a:r>
            <a:endParaRPr lang="cs-CZ" dirty="0" smtClean="0"/>
          </a:p>
          <a:p>
            <a:pPr lvl="1"/>
            <a:r>
              <a:rPr lang="cs-CZ" dirty="0"/>
              <a:t>Ř</a:t>
            </a:r>
            <a:r>
              <a:rPr lang="cs-CZ" dirty="0" smtClean="0"/>
              <a:t>ád: </a:t>
            </a:r>
            <a:r>
              <a:rPr lang="cs-CZ" dirty="0" err="1" smtClean="0"/>
              <a:t>Porocephalida</a:t>
            </a:r>
            <a:endParaRPr lang="cs-CZ" dirty="0"/>
          </a:p>
          <a:p>
            <a:pPr lvl="2"/>
            <a:r>
              <a:rPr lang="cs-CZ" dirty="0" smtClean="0"/>
              <a:t>Čeleď </a:t>
            </a:r>
            <a:r>
              <a:rPr lang="cs-CZ" dirty="0" err="1" smtClean="0"/>
              <a:t>Porocephalodae</a:t>
            </a:r>
            <a:endParaRPr lang="cs-CZ" dirty="0" smtClean="0"/>
          </a:p>
          <a:p>
            <a:pPr lvl="3"/>
            <a:r>
              <a:rPr lang="cs-CZ" dirty="0" smtClean="0"/>
              <a:t>Rod: </a:t>
            </a:r>
            <a:r>
              <a:rPr lang="cs-CZ" dirty="0" err="1" smtClean="0"/>
              <a:t>Porocephalus</a:t>
            </a:r>
            <a:r>
              <a:rPr lang="cs-CZ" dirty="0" smtClean="0"/>
              <a:t> – </a:t>
            </a:r>
            <a:r>
              <a:rPr lang="cs-CZ" dirty="0" err="1" smtClean="0"/>
              <a:t>Porocephalus</a:t>
            </a:r>
            <a:r>
              <a:rPr lang="cs-CZ" dirty="0" smtClean="0"/>
              <a:t> </a:t>
            </a:r>
            <a:r>
              <a:rPr lang="cs-CZ" dirty="0" err="1" smtClean="0"/>
              <a:t>crotali</a:t>
            </a:r>
            <a:endParaRPr lang="cs-CZ" dirty="0" smtClean="0"/>
          </a:p>
          <a:p>
            <a:pPr lvl="2"/>
            <a:r>
              <a:rPr lang="cs-CZ" dirty="0" smtClean="0"/>
              <a:t>Čeleď: </a:t>
            </a:r>
            <a:r>
              <a:rPr lang="cs-CZ" dirty="0" err="1" smtClean="0"/>
              <a:t>Linguatulidae</a:t>
            </a:r>
            <a:endParaRPr lang="cs-CZ" dirty="0" smtClean="0"/>
          </a:p>
          <a:p>
            <a:pPr lvl="3"/>
            <a:r>
              <a:rPr lang="cs-CZ" dirty="0" smtClean="0"/>
              <a:t>Rod: </a:t>
            </a:r>
            <a:r>
              <a:rPr lang="cs-CZ" dirty="0" err="1" smtClean="0"/>
              <a:t>Linguatula</a:t>
            </a:r>
            <a:r>
              <a:rPr lang="cs-CZ" dirty="0" smtClean="0"/>
              <a:t> – </a:t>
            </a:r>
            <a:r>
              <a:rPr lang="cs-CZ" b="1" dirty="0" err="1" smtClean="0"/>
              <a:t>Linguatula</a:t>
            </a:r>
            <a:r>
              <a:rPr lang="cs-CZ" b="1" dirty="0" smtClean="0"/>
              <a:t> </a:t>
            </a:r>
            <a:r>
              <a:rPr lang="cs-CZ" b="1" dirty="0" err="1" smtClean="0"/>
              <a:t>serrata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875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Railleitiella</a:t>
            </a:r>
            <a:r>
              <a:rPr lang="cs-CZ" dirty="0" smtClean="0"/>
              <a:t> </a:t>
            </a:r>
            <a:r>
              <a:rPr lang="cs-CZ" dirty="0" err="1" smtClean="0"/>
              <a:t>frenatus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/>
          <a:p>
            <a:r>
              <a:rPr lang="cs-CZ" dirty="0" smtClean="0"/>
              <a:t>Dospělci v plicích gekonů</a:t>
            </a:r>
          </a:p>
          <a:p>
            <a:r>
              <a:rPr lang="cs-CZ" dirty="0" smtClean="0"/>
              <a:t>Vajíčko s čtyř nohou larvou odchází z výkaly</a:t>
            </a:r>
          </a:p>
          <a:p>
            <a:r>
              <a:rPr lang="cs-CZ" dirty="0" smtClean="0"/>
              <a:t>Vniká do tukového tělesa </a:t>
            </a:r>
            <a:r>
              <a:rPr lang="cs-CZ" dirty="0" err="1" smtClean="0"/>
              <a:t>MzH</a:t>
            </a:r>
            <a:r>
              <a:rPr lang="cs-CZ" dirty="0" smtClean="0"/>
              <a:t> a stává se infekční jako L3</a:t>
            </a:r>
          </a:p>
          <a:p>
            <a:r>
              <a:rPr lang="cs-CZ" dirty="0" smtClean="0"/>
              <a:t>DH pozře napadeného švába – L3 penetruje stěnu střeva a proniká do plic kde dospívá 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48" y="273050"/>
            <a:ext cx="4599899" cy="63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9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/>
          <a:lstStyle/>
          <a:p>
            <a:r>
              <a:rPr lang="cs-CZ" dirty="0" err="1" smtClean="0"/>
              <a:t>Porocephalus</a:t>
            </a:r>
            <a:r>
              <a:rPr lang="cs-CZ" dirty="0" smtClean="0"/>
              <a:t> </a:t>
            </a:r>
            <a:r>
              <a:rPr lang="cs-CZ" dirty="0" err="1" smtClean="0"/>
              <a:t>crotali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/>
          <a:p>
            <a:r>
              <a:rPr lang="cs-CZ" dirty="0" smtClean="0"/>
              <a:t>Dospělí paraziti žijí v plicích hadů – chřestýšů</a:t>
            </a:r>
          </a:p>
          <a:p>
            <a:r>
              <a:rPr lang="cs-CZ" dirty="0" smtClean="0"/>
              <a:t>Vajíčka odchází ven z výkaly</a:t>
            </a:r>
          </a:p>
          <a:p>
            <a:r>
              <a:rPr lang="cs-CZ" dirty="0" smtClean="0"/>
              <a:t>Pokud </a:t>
            </a:r>
            <a:r>
              <a:rPr lang="cs-CZ" dirty="0" err="1" smtClean="0"/>
              <a:t>Mzh</a:t>
            </a:r>
            <a:r>
              <a:rPr lang="cs-CZ" dirty="0" smtClean="0"/>
              <a:t> (myš)  pozře vajíčko s larvou (opět 4 končetiny) larva se ve střevě vylíhne, penetruje jeho stěnu a opouzdří se ve tkáni </a:t>
            </a:r>
            <a:r>
              <a:rPr lang="cs-CZ" dirty="0" err="1" smtClean="0"/>
              <a:t>Mzh</a:t>
            </a:r>
            <a:endParaRPr lang="cs-CZ" dirty="0" smtClean="0"/>
          </a:p>
          <a:p>
            <a:r>
              <a:rPr lang="cs-CZ" dirty="0" smtClean="0"/>
              <a:t>V této kapsuli se opakovaně svléká až do stádia L7 </a:t>
            </a:r>
          </a:p>
          <a:p>
            <a:r>
              <a:rPr lang="cs-CZ" dirty="0" smtClean="0"/>
              <a:t>Pokud DH pozře </a:t>
            </a:r>
            <a:r>
              <a:rPr lang="cs-CZ" dirty="0" err="1" smtClean="0"/>
              <a:t>Mzh</a:t>
            </a:r>
            <a:r>
              <a:rPr lang="cs-CZ" dirty="0" smtClean="0"/>
              <a:t> L7 opouští střevo a migruje do plic hada, kde po třech dalších svlékáních dospívá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83561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Linguatula</a:t>
            </a:r>
            <a:r>
              <a:rPr lang="cs-CZ" dirty="0" smtClean="0"/>
              <a:t> </a:t>
            </a:r>
            <a:r>
              <a:rPr lang="cs-CZ" dirty="0" err="1" smtClean="0"/>
              <a:t>serrata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r>
              <a:rPr lang="cs-CZ" dirty="0" smtClean="0"/>
              <a:t>Dospělci žijí v nosní dutině psů (vzácněji člověka) </a:t>
            </a:r>
          </a:p>
          <a:p>
            <a:r>
              <a:rPr lang="cs-CZ" dirty="0" smtClean="0"/>
              <a:t>Vajíčka odcházejí s hlenem/výkaly</a:t>
            </a:r>
          </a:p>
          <a:p>
            <a:r>
              <a:rPr lang="cs-CZ" dirty="0" err="1" smtClean="0"/>
              <a:t>Mzh</a:t>
            </a:r>
            <a:r>
              <a:rPr lang="cs-CZ" dirty="0" smtClean="0"/>
              <a:t> pozře vajíčko a uvolní se čtyřnohá larva a migruje cévním systémem do různých orgánů </a:t>
            </a:r>
          </a:p>
          <a:p>
            <a:r>
              <a:rPr lang="cs-CZ" dirty="0" smtClean="0"/>
              <a:t>Člověk opět může být náhodným </a:t>
            </a:r>
            <a:r>
              <a:rPr lang="cs-CZ" dirty="0" err="1" smtClean="0"/>
              <a:t>Mzh</a:t>
            </a:r>
            <a:endParaRPr lang="cs-CZ" dirty="0" smtClean="0"/>
          </a:p>
          <a:p>
            <a:r>
              <a:rPr lang="cs-CZ" dirty="0" smtClean="0"/>
              <a:t>Larvální stádia L2 až  L11 se vyvíjení v kapsuli v hostiteli a rostou po každém svlékání</a:t>
            </a:r>
          </a:p>
          <a:p>
            <a:r>
              <a:rPr lang="cs-CZ" dirty="0" smtClean="0"/>
              <a:t>Pokud DH pozře syrové (nedovařené) maso </a:t>
            </a:r>
            <a:r>
              <a:rPr lang="cs-CZ" dirty="0" err="1" smtClean="0"/>
              <a:t>Mzh</a:t>
            </a:r>
            <a:r>
              <a:rPr lang="cs-CZ" dirty="0" smtClean="0"/>
              <a:t> nakazí se a </a:t>
            </a:r>
            <a:r>
              <a:rPr lang="cs-CZ" dirty="0" err="1" smtClean="0"/>
              <a:t>adult</a:t>
            </a:r>
            <a:r>
              <a:rPr lang="cs-CZ" dirty="0" smtClean="0"/>
              <a:t> parazita dospěje v nosní dutině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70556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2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Hirudinea</a:t>
            </a:r>
            <a:r>
              <a:rPr lang="cs-CZ" dirty="0" smtClean="0"/>
              <a:t> – pijavky - morfologie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35280" cy="460851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Kmen </a:t>
            </a:r>
            <a:r>
              <a:rPr lang="cs-CZ" dirty="0" err="1" smtClean="0"/>
              <a:t>Annelida</a:t>
            </a:r>
            <a:r>
              <a:rPr lang="cs-CZ" dirty="0" smtClean="0"/>
              <a:t> – </a:t>
            </a:r>
            <a:r>
              <a:rPr lang="cs-CZ" b="1" dirty="0" err="1" smtClean="0"/>
              <a:t>Hirudinea</a:t>
            </a:r>
            <a:r>
              <a:rPr lang="cs-CZ" dirty="0" smtClean="0"/>
              <a:t> - pijavky – jméno podle vnějších článků – </a:t>
            </a:r>
            <a:r>
              <a:rPr lang="cs-CZ" dirty="0" err="1" smtClean="0"/>
              <a:t>anulli</a:t>
            </a:r>
            <a:r>
              <a:rPr lang="cs-CZ" dirty="0" smtClean="0"/>
              <a:t> – korespondujících více méně s vnitřní segmentací</a:t>
            </a:r>
          </a:p>
          <a:p>
            <a:r>
              <a:rPr lang="cs-CZ" dirty="0" smtClean="0"/>
              <a:t>Známo asi 300druhů – cca ¾ </a:t>
            </a:r>
            <a:r>
              <a:rPr lang="cs-CZ" dirty="0" err="1" smtClean="0"/>
              <a:t>temporární</a:t>
            </a:r>
            <a:r>
              <a:rPr lang="cs-CZ" dirty="0" smtClean="0"/>
              <a:t> paraziti, </a:t>
            </a:r>
            <a:r>
              <a:rPr lang="cs-CZ" dirty="0" err="1" smtClean="0"/>
              <a:t>vyjimečně</a:t>
            </a:r>
            <a:r>
              <a:rPr lang="cs-CZ" dirty="0" smtClean="0"/>
              <a:t> permanentní, ostatní jako predátoři </a:t>
            </a:r>
          </a:p>
          <a:p>
            <a:r>
              <a:rPr lang="cs-CZ" dirty="0" smtClean="0"/>
              <a:t>Dorsoventrálně zploštělé, méně než 1 cm, většina 3-10cm, max. 30cm</a:t>
            </a:r>
          </a:p>
          <a:p>
            <a:r>
              <a:rPr lang="cs-CZ" dirty="0" smtClean="0"/>
              <a:t>Tělo vnitřně členěno na 33 segmentů, povrchová </a:t>
            </a:r>
            <a:r>
              <a:rPr lang="cs-CZ" dirty="0" err="1" smtClean="0"/>
              <a:t>pseudosegmentace</a:t>
            </a:r>
            <a:r>
              <a:rPr lang="cs-CZ" dirty="0" smtClean="0"/>
              <a:t>  (2 až 14 </a:t>
            </a:r>
            <a:r>
              <a:rPr lang="cs-CZ" dirty="0" err="1" smtClean="0"/>
              <a:t>anulli</a:t>
            </a:r>
            <a:r>
              <a:rPr lang="cs-CZ" dirty="0" smtClean="0"/>
              <a:t>), </a:t>
            </a:r>
          </a:p>
          <a:p>
            <a:r>
              <a:rPr lang="cs-CZ" dirty="0" smtClean="0"/>
              <a:t>tělo kryto flexibilní kutikulou – kolageny, skleroproteiny  a polysacharidy – obměna svlékáním </a:t>
            </a:r>
          </a:p>
          <a:p>
            <a:r>
              <a:rPr lang="cs-CZ" dirty="0" smtClean="0"/>
              <a:t>Ústní přísavka a posteriorní acetabulum – přichycovací orgány </a:t>
            </a:r>
          </a:p>
          <a:p>
            <a:r>
              <a:rPr lang="cs-CZ" dirty="0" smtClean="0"/>
              <a:t>Tělní dutina coelom - parenchym – chromatofory – pigmentová tělíska</a:t>
            </a:r>
          </a:p>
          <a:p>
            <a:r>
              <a:rPr lang="cs-CZ" dirty="0" smtClean="0"/>
              <a:t>coelom redukovaný – tvoří dutinky – tekutina – vnitřek těla vyplněn mezodermálním parenchymem</a:t>
            </a:r>
          </a:p>
          <a:p>
            <a:r>
              <a:rPr lang="cs-CZ" dirty="0" smtClean="0"/>
              <a:t>Kožně-svalový vak – maximální kontraktilita těla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804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648072"/>
          </a:xfrm>
        </p:spPr>
        <p:txBody>
          <a:bodyPr/>
          <a:lstStyle/>
          <a:p>
            <a:r>
              <a:rPr lang="cs-CZ" dirty="0" smtClean="0"/>
              <a:t>Pijavka – vnější morfologie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Přední přísavka</a:t>
            </a:r>
          </a:p>
          <a:p>
            <a:r>
              <a:rPr lang="cs-CZ" dirty="0" smtClean="0"/>
              <a:t>Opasek – </a:t>
            </a:r>
            <a:r>
              <a:rPr lang="cs-CZ" dirty="0" err="1" smtClean="0"/>
              <a:t>clitellum</a:t>
            </a:r>
            <a:endParaRPr lang="cs-CZ" dirty="0" smtClean="0"/>
          </a:p>
          <a:p>
            <a:r>
              <a:rPr lang="cs-CZ" dirty="0" smtClean="0"/>
              <a:t>Samčí </a:t>
            </a:r>
            <a:r>
              <a:rPr lang="cs-CZ" dirty="0" err="1" smtClean="0"/>
              <a:t>porus</a:t>
            </a:r>
            <a:endParaRPr lang="cs-CZ" dirty="0" smtClean="0"/>
          </a:p>
          <a:p>
            <a:r>
              <a:rPr lang="cs-CZ" dirty="0" smtClean="0"/>
              <a:t>Samičí </a:t>
            </a:r>
            <a:r>
              <a:rPr lang="cs-CZ" dirty="0" err="1" smtClean="0"/>
              <a:t>porus</a:t>
            </a:r>
            <a:endParaRPr lang="cs-CZ" dirty="0" smtClean="0"/>
          </a:p>
          <a:p>
            <a:r>
              <a:rPr lang="cs-CZ" dirty="0" err="1" smtClean="0"/>
              <a:t>Nefridioporus</a:t>
            </a:r>
            <a:endParaRPr lang="cs-CZ" dirty="0" smtClean="0"/>
          </a:p>
          <a:p>
            <a:r>
              <a:rPr lang="cs-CZ" dirty="0" smtClean="0"/>
              <a:t>Receptor </a:t>
            </a:r>
          </a:p>
          <a:p>
            <a:r>
              <a:rPr lang="cs-CZ" dirty="0" err="1" smtClean="0"/>
              <a:t>Posterioní</a:t>
            </a:r>
            <a:r>
              <a:rPr lang="cs-CZ" dirty="0" smtClean="0"/>
              <a:t> přísavka - acetabulum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61" y="91588"/>
            <a:ext cx="3033475" cy="64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8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Pijavky – morfologie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Centrální nervový systém – nadjícnové </a:t>
            </a:r>
            <a:r>
              <a:rPr lang="cs-CZ" dirty="0" err="1" smtClean="0"/>
              <a:t>ganglium</a:t>
            </a:r>
            <a:r>
              <a:rPr lang="cs-CZ" dirty="0" smtClean="0"/>
              <a:t> (mozek) – žebříčková soustava – konektivy, komisury </a:t>
            </a:r>
          </a:p>
          <a:p>
            <a:r>
              <a:rPr lang="cs-CZ" dirty="0" smtClean="0"/>
              <a:t>Pijavky nemají oběhovou a respirační soustavu</a:t>
            </a:r>
          </a:p>
          <a:p>
            <a:r>
              <a:rPr lang="cs-CZ" dirty="0"/>
              <a:t>T</a:t>
            </a:r>
            <a:r>
              <a:rPr lang="cs-CZ" dirty="0" smtClean="0"/>
              <a:t>rávicí soustava – ústní </a:t>
            </a:r>
            <a:r>
              <a:rPr lang="cs-CZ" dirty="0"/>
              <a:t>o</a:t>
            </a:r>
            <a:r>
              <a:rPr lang="cs-CZ" dirty="0" smtClean="0"/>
              <a:t>tvor – UP – svalnatý hltan (sací aparát) – jícen (slinné žlázy)    </a:t>
            </a:r>
          </a:p>
          <a:p>
            <a:r>
              <a:rPr lang="cs-CZ" dirty="0" smtClean="0"/>
              <a:t>Žaludek - párovité </a:t>
            </a:r>
            <a:r>
              <a:rPr lang="cs-CZ" dirty="0" err="1" smtClean="0"/>
              <a:t>diverticulum</a:t>
            </a:r>
            <a:r>
              <a:rPr lang="cs-CZ" dirty="0" smtClean="0"/>
              <a:t> – zásobárna přijaté potravy </a:t>
            </a:r>
          </a:p>
          <a:p>
            <a:r>
              <a:rPr lang="cs-CZ" dirty="0" smtClean="0"/>
              <a:t>Střevo – četné slepé výběžky </a:t>
            </a:r>
          </a:p>
          <a:p>
            <a:r>
              <a:rPr lang="cs-CZ" dirty="0" smtClean="0"/>
              <a:t>Vylučovací soustava – párovité </a:t>
            </a:r>
            <a:r>
              <a:rPr lang="cs-CZ" dirty="0" err="1" smtClean="0"/>
              <a:t>metanefridie</a:t>
            </a:r>
            <a:r>
              <a:rPr lang="cs-CZ" dirty="0" smtClean="0"/>
              <a:t> (10 až 17 články)</a:t>
            </a:r>
          </a:p>
          <a:p>
            <a:r>
              <a:rPr lang="cs-CZ" dirty="0" smtClean="0"/>
              <a:t>Hermafroditi - rozmnožování – opasek (</a:t>
            </a:r>
            <a:r>
              <a:rPr lang="cs-CZ" dirty="0" err="1" smtClean="0"/>
              <a:t>clitellum</a:t>
            </a:r>
            <a:r>
              <a:rPr lang="cs-CZ" dirty="0" smtClean="0"/>
              <a:t>) – produkce sekretů – kokony</a:t>
            </a:r>
          </a:p>
          <a:p>
            <a:r>
              <a:rPr lang="cs-CZ" dirty="0" smtClean="0"/>
              <a:t>K páření dochází pomocí penisu, většinou jsou oviparní </a:t>
            </a:r>
          </a:p>
          <a:p>
            <a:r>
              <a:rPr lang="cs-CZ" dirty="0" smtClean="0"/>
              <a:t>vývoj přímý, bez larválních stádií – (ostatní </a:t>
            </a:r>
            <a:r>
              <a:rPr lang="cs-CZ" dirty="0" err="1" smtClean="0"/>
              <a:t>annelida</a:t>
            </a:r>
            <a:r>
              <a:rPr lang="cs-CZ" dirty="0" smtClean="0"/>
              <a:t> mají larvu trochoforu)</a:t>
            </a:r>
          </a:p>
          <a:p>
            <a:r>
              <a:rPr lang="cs-CZ" dirty="0" smtClean="0"/>
              <a:t>Mladé pijavky se líhnou z vajíček – tato jsou v kokonech (1-200) </a:t>
            </a:r>
          </a:p>
          <a:p>
            <a:r>
              <a:rPr lang="cs-CZ" dirty="0" smtClean="0"/>
              <a:t>Ektoparaziti studenokrevních a </a:t>
            </a:r>
            <a:r>
              <a:rPr lang="cs-CZ" dirty="0" err="1" smtClean="0"/>
              <a:t>teplokrevních</a:t>
            </a:r>
            <a:r>
              <a:rPr lang="cs-CZ" dirty="0" smtClean="0"/>
              <a:t> obratlovců pozitivní </a:t>
            </a:r>
            <a:r>
              <a:rPr lang="cs-CZ" dirty="0" err="1" smtClean="0"/>
              <a:t>rheotaxe</a:t>
            </a:r>
            <a:r>
              <a:rPr lang="cs-CZ" dirty="0" smtClean="0"/>
              <a:t> </a:t>
            </a:r>
            <a:r>
              <a:rPr lang="cs-CZ" dirty="0" err="1" smtClean="0"/>
              <a:t>ču</a:t>
            </a:r>
            <a:r>
              <a:rPr lang="cs-CZ" dirty="0" smtClean="0"/>
              <a:t> chemotaxe</a:t>
            </a:r>
          </a:p>
          <a:p>
            <a:r>
              <a:rPr lang="cs-CZ" dirty="0" err="1" smtClean="0"/>
              <a:t>Krevsající</a:t>
            </a:r>
            <a:r>
              <a:rPr lang="cs-CZ" dirty="0" smtClean="0"/>
              <a:t> druhy – antikoagulační enzym </a:t>
            </a:r>
            <a:r>
              <a:rPr lang="cs-CZ" dirty="0" err="1" smtClean="0"/>
              <a:t>hirudin</a:t>
            </a:r>
            <a:r>
              <a:rPr lang="cs-CZ" dirty="0" smtClean="0"/>
              <a:t> </a:t>
            </a:r>
          </a:p>
          <a:p>
            <a:r>
              <a:rPr lang="cs-CZ" dirty="0" smtClean="0"/>
              <a:t>Klasifikace a fylogeneze – stále diskuse – příbuznost k ploštěncům (</a:t>
            </a:r>
            <a:r>
              <a:rPr lang="cs-CZ" dirty="0" err="1" smtClean="0"/>
              <a:t>Lophotrochozoa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7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cs-CZ" dirty="0" smtClean="0"/>
              <a:t>Pijavka- vnitřní morfologie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Čelisti</a:t>
            </a:r>
          </a:p>
          <a:p>
            <a:r>
              <a:rPr lang="cs-CZ" dirty="0" smtClean="0"/>
              <a:t>Hltan</a:t>
            </a:r>
          </a:p>
          <a:p>
            <a:r>
              <a:rPr lang="cs-CZ" dirty="0" smtClean="0"/>
              <a:t>Radiální svalovina</a:t>
            </a:r>
          </a:p>
          <a:p>
            <a:r>
              <a:rPr lang="cs-CZ" dirty="0" err="1" smtClean="0"/>
              <a:t>Divertikulum</a:t>
            </a:r>
            <a:endParaRPr lang="cs-CZ" dirty="0" smtClean="0"/>
          </a:p>
          <a:p>
            <a:r>
              <a:rPr lang="cs-CZ" dirty="0" smtClean="0"/>
              <a:t>Dorsální sinus</a:t>
            </a:r>
          </a:p>
          <a:p>
            <a:r>
              <a:rPr lang="cs-CZ" dirty="0" smtClean="0"/>
              <a:t>Střevo</a:t>
            </a:r>
          </a:p>
          <a:p>
            <a:r>
              <a:rPr lang="cs-CZ" dirty="0" smtClean="0"/>
              <a:t>Konečník</a:t>
            </a:r>
          </a:p>
          <a:p>
            <a:r>
              <a:rPr lang="cs-CZ" dirty="0" smtClean="0"/>
              <a:t>Mozek</a:t>
            </a:r>
          </a:p>
          <a:p>
            <a:r>
              <a:rPr lang="cs-CZ" dirty="0" err="1" smtClean="0"/>
              <a:t>Podjícnové</a:t>
            </a:r>
            <a:r>
              <a:rPr lang="cs-CZ" dirty="0" smtClean="0"/>
              <a:t> </a:t>
            </a:r>
            <a:r>
              <a:rPr lang="cs-CZ" dirty="0" err="1" smtClean="0"/>
              <a:t>ganglium</a:t>
            </a:r>
            <a:endParaRPr lang="cs-CZ" dirty="0" smtClean="0"/>
          </a:p>
          <a:p>
            <a:r>
              <a:rPr lang="cs-CZ" dirty="0" smtClean="0"/>
              <a:t>Měchýřek nefridie</a:t>
            </a:r>
          </a:p>
          <a:p>
            <a:r>
              <a:rPr lang="cs-CZ" dirty="0" smtClean="0"/>
              <a:t>Váček penisu</a:t>
            </a:r>
          </a:p>
          <a:p>
            <a:r>
              <a:rPr lang="cs-CZ" dirty="0" smtClean="0"/>
              <a:t>Vaječník</a:t>
            </a:r>
          </a:p>
          <a:p>
            <a:r>
              <a:rPr lang="cs-CZ" dirty="0" smtClean="0"/>
              <a:t>Vagina</a:t>
            </a:r>
          </a:p>
          <a:p>
            <a:r>
              <a:rPr lang="cs-CZ" dirty="0" err="1" smtClean="0"/>
              <a:t>Vas</a:t>
            </a:r>
            <a:r>
              <a:rPr lang="cs-CZ" dirty="0" smtClean="0"/>
              <a:t> </a:t>
            </a:r>
            <a:r>
              <a:rPr lang="cs-CZ" dirty="0" err="1" smtClean="0"/>
              <a:t>deferens</a:t>
            </a:r>
            <a:endParaRPr lang="cs-CZ" dirty="0" smtClean="0"/>
          </a:p>
          <a:p>
            <a:r>
              <a:rPr lang="cs-CZ" dirty="0" err="1" smtClean="0"/>
              <a:t>Testes</a:t>
            </a:r>
            <a:endParaRPr lang="cs-CZ" dirty="0" smtClean="0"/>
          </a:p>
          <a:p>
            <a:r>
              <a:rPr lang="cs-CZ" dirty="0" smtClean="0"/>
              <a:t>Ventrální nervová páska</a:t>
            </a:r>
          </a:p>
          <a:p>
            <a:r>
              <a:rPr lang="cs-CZ" dirty="0" smtClean="0"/>
              <a:t>25. volné nervové </a:t>
            </a:r>
            <a:r>
              <a:rPr lang="cs-CZ" dirty="0" err="1" smtClean="0"/>
              <a:t>ganglium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26" y="273050"/>
            <a:ext cx="4925997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2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cs-CZ" dirty="0" smtClean="0"/>
              <a:t>Pijavky - systematika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Kmen: </a:t>
            </a:r>
            <a:r>
              <a:rPr lang="cs-CZ" dirty="0" err="1" smtClean="0"/>
              <a:t>Annelida</a:t>
            </a:r>
            <a:endParaRPr lang="cs-CZ" dirty="0" smtClean="0"/>
          </a:p>
          <a:p>
            <a:r>
              <a:rPr lang="cs-CZ" dirty="0" smtClean="0"/>
              <a:t>Třída: </a:t>
            </a:r>
            <a:r>
              <a:rPr lang="cs-CZ" dirty="0" err="1" smtClean="0"/>
              <a:t>Polychaeta</a:t>
            </a:r>
            <a:r>
              <a:rPr lang="cs-CZ" dirty="0" smtClean="0"/>
              <a:t> – většinou volně žijící</a:t>
            </a:r>
          </a:p>
          <a:p>
            <a:r>
              <a:rPr lang="cs-CZ" dirty="0" smtClean="0"/>
              <a:t>Třída: </a:t>
            </a:r>
            <a:r>
              <a:rPr lang="cs-CZ" dirty="0" err="1" smtClean="0"/>
              <a:t>Myzostomida</a:t>
            </a:r>
            <a:r>
              <a:rPr lang="cs-CZ" dirty="0" smtClean="0"/>
              <a:t> – paraziti </a:t>
            </a:r>
            <a:r>
              <a:rPr lang="cs-CZ" dirty="0" err="1" smtClean="0"/>
              <a:t>Crinoidea</a:t>
            </a:r>
            <a:endParaRPr lang="cs-CZ" dirty="0" smtClean="0"/>
          </a:p>
          <a:p>
            <a:r>
              <a:rPr lang="cs-CZ" dirty="0" smtClean="0"/>
              <a:t>Třída: </a:t>
            </a:r>
            <a:r>
              <a:rPr lang="cs-CZ" dirty="0" err="1" smtClean="0"/>
              <a:t>Clitellata</a:t>
            </a:r>
            <a:endParaRPr lang="cs-CZ" dirty="0" smtClean="0"/>
          </a:p>
          <a:p>
            <a:pPr lvl="1"/>
            <a:r>
              <a:rPr lang="cs-CZ" dirty="0" smtClean="0"/>
              <a:t>Podtřída: </a:t>
            </a:r>
            <a:r>
              <a:rPr lang="cs-CZ" dirty="0" err="1" smtClean="0"/>
              <a:t>Oligochaeta</a:t>
            </a:r>
            <a:r>
              <a:rPr lang="cs-CZ" dirty="0" smtClean="0"/>
              <a:t> – většinou voně žijící</a:t>
            </a:r>
          </a:p>
          <a:p>
            <a:pPr lvl="1"/>
            <a:r>
              <a:rPr lang="cs-CZ" dirty="0" err="1" smtClean="0"/>
              <a:t>Podřída</a:t>
            </a:r>
            <a:r>
              <a:rPr lang="cs-CZ" dirty="0" smtClean="0"/>
              <a:t>: </a:t>
            </a:r>
            <a:r>
              <a:rPr lang="cs-CZ" dirty="0" err="1" smtClean="0"/>
              <a:t>Hirudinea</a:t>
            </a:r>
            <a:r>
              <a:rPr lang="cs-CZ" dirty="0" smtClean="0"/>
              <a:t> – zahrnují parazitické zástupce</a:t>
            </a:r>
          </a:p>
          <a:p>
            <a:pPr lvl="2"/>
            <a:r>
              <a:rPr lang="cs-CZ" dirty="0" smtClean="0"/>
              <a:t>Řád: </a:t>
            </a:r>
            <a:r>
              <a:rPr lang="cs-CZ" dirty="0" err="1" smtClean="0"/>
              <a:t>Acanthobdellida</a:t>
            </a:r>
            <a:endParaRPr lang="cs-CZ" dirty="0" smtClean="0"/>
          </a:p>
          <a:p>
            <a:pPr lvl="2"/>
            <a:r>
              <a:rPr lang="cs-CZ" dirty="0" smtClean="0"/>
              <a:t>Řád: </a:t>
            </a:r>
            <a:r>
              <a:rPr lang="cs-CZ" dirty="0" err="1" smtClean="0"/>
              <a:t>Rhynchobdellida</a:t>
            </a:r>
            <a:endParaRPr lang="cs-CZ" dirty="0" smtClean="0"/>
          </a:p>
          <a:p>
            <a:pPr lvl="2"/>
            <a:r>
              <a:rPr lang="cs-CZ" dirty="0" smtClean="0"/>
              <a:t>Řád: </a:t>
            </a:r>
            <a:r>
              <a:rPr lang="cs-CZ" dirty="0" err="1" smtClean="0"/>
              <a:t>Gnathobdellida</a:t>
            </a:r>
            <a:r>
              <a:rPr lang="cs-CZ" dirty="0" smtClean="0"/>
              <a:t> – </a:t>
            </a:r>
            <a:r>
              <a:rPr lang="cs-CZ" b="1" dirty="0" err="1" smtClean="0"/>
              <a:t>Hirudo</a:t>
            </a:r>
            <a:r>
              <a:rPr lang="cs-CZ" b="1" dirty="0" smtClean="0"/>
              <a:t> </a:t>
            </a:r>
            <a:r>
              <a:rPr lang="cs-CZ" b="1" dirty="0" err="1" smtClean="0"/>
              <a:t>medicinalis</a:t>
            </a:r>
            <a:r>
              <a:rPr lang="cs-CZ" b="1" dirty="0" smtClean="0"/>
              <a:t> </a:t>
            </a:r>
            <a:r>
              <a:rPr lang="cs-CZ" dirty="0" smtClean="0"/>
              <a:t>(17cm)</a:t>
            </a:r>
          </a:p>
          <a:p>
            <a:pPr lvl="2"/>
            <a:r>
              <a:rPr lang="cs-CZ" dirty="0" smtClean="0"/>
              <a:t>Řád:  </a:t>
            </a:r>
            <a:r>
              <a:rPr lang="cs-CZ" dirty="0" err="1" smtClean="0"/>
              <a:t>Pharyngobdellida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9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Pijavka lékařská – detail předního konce těla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3264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6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Pentastomida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7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b021935-e356-43c7-a0bb-52a606a95560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929</Words>
  <Application>Microsoft Office PowerPoint</Application>
  <PresentationFormat>Předvádění na obrazovce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systému Office</vt:lpstr>
      <vt:lpstr>Prezentace aplikace PowerPoint</vt:lpstr>
      <vt:lpstr> Hirudinea – pijavky - morfologie</vt:lpstr>
      <vt:lpstr>Pijavka – vnější morfologie</vt:lpstr>
      <vt:lpstr>Pijavky – morfologie II</vt:lpstr>
      <vt:lpstr>Pijavka- vnitřní morfologie </vt:lpstr>
      <vt:lpstr>Pijavky - systematika</vt:lpstr>
      <vt:lpstr>Pijavka lékařská – detail předního konce těla</vt:lpstr>
      <vt:lpstr>Prezentace aplikace PowerPoint</vt:lpstr>
      <vt:lpstr>Pentastomida</vt:lpstr>
      <vt:lpstr>Pentastomida - jazyčnatky</vt:lpstr>
      <vt:lpstr>Pentastomida - morfologie</vt:lpstr>
      <vt:lpstr>Pentastomida - morfologie </vt:lpstr>
      <vt:lpstr>Pentastomida – rozšíření a význam</vt:lpstr>
      <vt:lpstr>Pentastomida - kutikula a svalovina</vt:lpstr>
      <vt:lpstr>Pentastomida - systematika</vt:lpstr>
      <vt:lpstr>Railleitiella frenatus</vt:lpstr>
      <vt:lpstr>Porocephalus crotali</vt:lpstr>
      <vt:lpstr>Linguatula serrata 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para</dc:creator>
  <cp:lastModifiedBy>Milan Gelnar</cp:lastModifiedBy>
  <cp:revision>20</cp:revision>
  <dcterms:created xsi:type="dcterms:W3CDTF">2014-04-23T16:30:02Z</dcterms:created>
  <dcterms:modified xsi:type="dcterms:W3CDTF">2021-05-02T15:25:37Z</dcterms:modified>
</cp:coreProperties>
</file>