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8"/>
  </p:notesMasterIdLst>
  <p:handoutMasterIdLst>
    <p:handoutMasterId r:id="rId89"/>
  </p:handoutMasterIdLst>
  <p:sldIdLst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2" y="11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364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024C-07F2-40D7-97CE-979EFDE6136A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68C37-E646-489D-A9C3-D2C6A25F59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878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68BC2-9392-4A37-9B83-D38A493F7A6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CFB79-9C42-4CEB-87B1-3926365C13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90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6B9574-F0A3-427F-B6AE-F485B29C7635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3930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74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81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963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1359B-4A54-4C1B-A77C-D0ABA098F6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890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9FD9-2126-4324-93F2-ABF84AE1AE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4731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7EE4-7A9E-4219-A0D7-69A8744F61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63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40B2-C86A-462F-8AC6-CD215325D1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8933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5BC37-0105-4DB1-ADE7-6CE2BBE612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638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F36F-5E07-478A-808B-621176D9A8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8253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90788-554F-4589-AC92-FA6906FA5A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71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5086F-95D1-4C1F-A799-A4C97DB20E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060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70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62DCE-E3C1-4080-98F0-6C6A01BCB8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723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3A9F9-F310-475A-B367-83AADE8E27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776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1919-F139-4DEB-8B29-B8DEA03026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223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42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25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36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21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9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15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09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52D72-2D6A-405D-8E8D-0048DB6C7AE5}" type="datetimeFigureOut">
              <a:rPr lang="cs-CZ" smtClean="0"/>
              <a:t>02.04.2022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3CDD0-BBE7-472F-87DA-3DFA222093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2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0968ABC-EED6-4EC2-A21C-787F839F3A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15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b="1" dirty="0" err="1" smtClean="0"/>
              <a:t>Cyclospora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cayetanense</a:t>
            </a:r>
            <a:endParaRPr lang="cs-CZ" altLang="cs-CZ" b="1" dirty="0" smtClean="0"/>
          </a:p>
          <a:p>
            <a:r>
              <a:rPr lang="cs-CZ" altLang="cs-CZ" b="1" dirty="0" err="1" smtClean="0"/>
              <a:t>Cystoisospora</a:t>
            </a:r>
            <a:r>
              <a:rPr lang="cs-CZ" altLang="cs-CZ" b="1" dirty="0" smtClean="0"/>
              <a:t> belli</a:t>
            </a:r>
          </a:p>
          <a:p>
            <a:r>
              <a:rPr lang="cs-CZ" altLang="cs-CZ" b="1" dirty="0" err="1" smtClean="0"/>
              <a:t>Microsporidia</a:t>
            </a:r>
            <a:endParaRPr lang="cs-CZ" altLang="cs-CZ" b="1" dirty="0" smtClean="0"/>
          </a:p>
          <a:p>
            <a:r>
              <a:rPr lang="cs-CZ" altLang="cs-CZ" b="1" dirty="0" err="1" smtClean="0"/>
              <a:t>Encephalitozoon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cuniculi</a:t>
            </a:r>
            <a:endParaRPr lang="cs-CZ" altLang="cs-CZ" b="1" dirty="0" smtClean="0"/>
          </a:p>
          <a:p>
            <a:r>
              <a:rPr lang="cs-CZ" altLang="cs-CZ" b="1" dirty="0" err="1" smtClean="0"/>
              <a:t>Trachipleistophora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hominis</a:t>
            </a:r>
            <a:endParaRPr lang="cs-CZ" altLang="cs-CZ" b="1" dirty="0" smtClean="0"/>
          </a:p>
          <a:p>
            <a:r>
              <a:rPr lang="cs-CZ" altLang="cs-CZ" b="1" dirty="0" err="1" smtClean="0"/>
              <a:t>Ciliata</a:t>
            </a:r>
            <a:endParaRPr lang="cs-CZ" altLang="cs-CZ" b="1" dirty="0" smtClean="0"/>
          </a:p>
          <a:p>
            <a:r>
              <a:rPr lang="cs-CZ" altLang="cs-CZ" b="1" dirty="0" err="1" smtClean="0"/>
              <a:t>Balantidium</a:t>
            </a:r>
            <a:r>
              <a:rPr lang="cs-CZ" altLang="cs-CZ" b="1" dirty="0" smtClean="0"/>
              <a:t> coli</a:t>
            </a:r>
          </a:p>
          <a:p>
            <a:r>
              <a:rPr lang="cs-CZ" altLang="cs-CZ" b="1" dirty="0" err="1" smtClean="0"/>
              <a:t>Blastocystis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hominis</a:t>
            </a:r>
            <a:endParaRPr lang="cs-CZ" altLang="cs-CZ" b="1" dirty="0" smtClean="0"/>
          </a:p>
          <a:p>
            <a:r>
              <a:rPr lang="cs-CZ" altLang="cs-CZ" b="1" dirty="0" err="1" smtClean="0"/>
              <a:t>Fungi</a:t>
            </a:r>
            <a:endParaRPr lang="cs-CZ" altLang="cs-CZ" b="1" dirty="0" smtClean="0"/>
          </a:p>
          <a:p>
            <a:r>
              <a:rPr lang="cs-CZ" altLang="cs-CZ" b="1" dirty="0" err="1" smtClean="0"/>
              <a:t>Pneumocystis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jiroveci</a:t>
            </a:r>
            <a:endParaRPr lang="cs-CZ" altLang="cs-CZ" b="1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 err="1" smtClean="0"/>
              <a:t>Eimeria</a:t>
            </a:r>
            <a:endParaRPr lang="cs-CZ" sz="2400" dirty="0" smtClean="0"/>
          </a:p>
          <a:p>
            <a:r>
              <a:rPr lang="cs-CZ" sz="2400" dirty="0" err="1" smtClean="0"/>
              <a:t>Cryptosporidium</a:t>
            </a:r>
            <a:endParaRPr lang="cs-CZ" sz="2400" dirty="0" smtClean="0"/>
          </a:p>
          <a:p>
            <a:r>
              <a:rPr lang="cs-CZ" sz="2400" dirty="0" err="1" smtClean="0"/>
              <a:t>Isospora</a:t>
            </a:r>
            <a:endParaRPr lang="cs-CZ" sz="2400" dirty="0" smtClean="0"/>
          </a:p>
          <a:p>
            <a:r>
              <a:rPr lang="cs-CZ" sz="2400" b="1" dirty="0" err="1" smtClean="0"/>
              <a:t>Cyclospora</a:t>
            </a:r>
            <a:endParaRPr lang="cs-CZ" sz="2400" b="1" dirty="0" smtClean="0"/>
          </a:p>
          <a:p>
            <a:r>
              <a:rPr lang="cs-CZ" sz="2400" b="1" dirty="0" err="1" smtClean="0"/>
              <a:t>Cystoisospora</a:t>
            </a:r>
            <a:endParaRPr lang="cs-CZ" sz="2400" b="1" dirty="0" smtClean="0"/>
          </a:p>
          <a:p>
            <a:r>
              <a:rPr lang="cs-CZ" sz="2400" b="1" dirty="0" err="1" smtClean="0"/>
              <a:t>Toxoplasma</a:t>
            </a:r>
            <a:endParaRPr lang="cs-CZ" sz="2400" b="1" dirty="0" smtClean="0"/>
          </a:p>
          <a:p>
            <a:r>
              <a:rPr lang="cs-CZ" sz="2400" dirty="0" err="1" smtClean="0"/>
              <a:t>Neospora</a:t>
            </a:r>
            <a:endParaRPr lang="cs-CZ" sz="2400" dirty="0" smtClean="0"/>
          </a:p>
          <a:p>
            <a:r>
              <a:rPr lang="cs-CZ" sz="2400" dirty="0" err="1" smtClean="0"/>
              <a:t>Sarcocystis</a:t>
            </a:r>
            <a:endParaRPr lang="cs-CZ" sz="2400" dirty="0" smtClean="0"/>
          </a:p>
          <a:p>
            <a:r>
              <a:rPr lang="cs-CZ" sz="2400" b="1" dirty="0" err="1" smtClean="0"/>
              <a:t>Plasmodium</a:t>
            </a:r>
            <a:endParaRPr lang="cs-CZ" sz="2400" b="1" dirty="0" smtClean="0"/>
          </a:p>
          <a:p>
            <a:r>
              <a:rPr lang="cs-CZ" sz="2400" b="1" dirty="0" err="1" smtClean="0"/>
              <a:t>Babesia</a:t>
            </a:r>
            <a:endParaRPr lang="cs-CZ" sz="2400" b="1" dirty="0" smtClean="0"/>
          </a:p>
          <a:p>
            <a:r>
              <a:rPr lang="cs-CZ" sz="2400" dirty="0" err="1" smtClean="0"/>
              <a:t>Theileria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66242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Cyclospora cayetanensis - diagnostika</a:t>
            </a:r>
          </a:p>
        </p:txBody>
      </p:sp>
      <p:pic>
        <p:nvPicPr>
          <p:cNvPr id="91139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2578100"/>
            <a:ext cx="4679951" cy="4306888"/>
          </a:xfrm>
          <a:noFill/>
        </p:spPr>
      </p:pic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582863"/>
            <a:ext cx="4683125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10"/>
          <p:cNvSpPr txBox="1">
            <a:spLocks noChangeArrowheads="1"/>
          </p:cNvSpPr>
          <p:nvPr/>
        </p:nvSpPr>
        <p:spPr bwMode="auto">
          <a:xfrm>
            <a:off x="2894013" y="1844675"/>
            <a:ext cx="311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Technika Fast acid stain</a:t>
            </a:r>
          </a:p>
        </p:txBody>
      </p:sp>
    </p:spTree>
    <p:extLst>
      <p:ext uri="{BB962C8B-B14F-4D97-AF65-F5344CB8AC3E}">
        <p14:creationId xmlns:p14="http://schemas.microsoft.com/office/powerpoint/2010/main" val="30595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068638"/>
            <a:ext cx="47529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057525"/>
            <a:ext cx="4572000" cy="3827463"/>
          </a:xfrm>
          <a:noFill/>
        </p:spPr>
      </p:pic>
      <p:sp>
        <p:nvSpPr>
          <p:cNvPr id="921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/>
              <a:t>Cyclospora cayetanensis - diagnostika</a:t>
            </a:r>
          </a:p>
        </p:txBody>
      </p:sp>
      <p:sp>
        <p:nvSpPr>
          <p:cNvPr id="92165" name="Text Box 9"/>
          <p:cNvSpPr txBox="1">
            <a:spLocks noChangeArrowheads="1"/>
          </p:cNvSpPr>
          <p:nvPr/>
        </p:nvSpPr>
        <p:spPr bwMode="auto">
          <a:xfrm>
            <a:off x="1023938" y="4673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166" name="Rectangle 10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0">
              <a:solidFill>
                <a:schemeClr val="tx2"/>
              </a:solidFill>
            </a:endParaRPr>
          </a:p>
        </p:txBody>
      </p:sp>
      <p:sp>
        <p:nvSpPr>
          <p:cNvPr id="92167" name="Rectangle 11"/>
          <p:cNvSpPr>
            <a:spLocks noChangeArrowheads="1"/>
          </p:cNvSpPr>
          <p:nvPr/>
        </p:nvSpPr>
        <p:spPr bwMode="auto">
          <a:xfrm>
            <a:off x="3492500" y="2125663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Barvení safraninem</a:t>
            </a:r>
          </a:p>
        </p:txBody>
      </p:sp>
    </p:spTree>
    <p:extLst>
      <p:ext uri="{BB962C8B-B14F-4D97-AF65-F5344CB8AC3E}">
        <p14:creationId xmlns:p14="http://schemas.microsoft.com/office/powerpoint/2010/main" val="42215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smtClean="0"/>
              <a:t>Cyclospora cayetanensis – terapie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Nejčastěji se doporučují preparáty Trimethoprim/sulfamethoxazole (TMP/SMX), prodávané pod komerčními názvy  </a:t>
            </a:r>
            <a:r>
              <a:rPr lang="cs-CZ" altLang="cs-CZ" sz="2800" i="1" smtClean="0"/>
              <a:t>Bactrim</a:t>
            </a:r>
            <a:r>
              <a:rPr lang="cs-CZ" altLang="cs-CZ" sz="2800" smtClean="0"/>
              <a:t>, </a:t>
            </a:r>
            <a:r>
              <a:rPr lang="cs-CZ" altLang="cs-CZ" sz="2800" i="1" smtClean="0"/>
              <a:t>Septra</a:t>
            </a:r>
            <a:r>
              <a:rPr lang="cs-CZ" altLang="cs-CZ" sz="2800" smtClean="0"/>
              <a:t>, a </a:t>
            </a:r>
            <a:r>
              <a:rPr lang="cs-CZ" altLang="cs-CZ" sz="2800" i="1" smtClean="0"/>
              <a:t>Cotrim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Žádná alternativní antibiotická léčba Cyclosporosy nebyla doposud k terapii navržena a doporučována.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Řada rutinně pracujících zdravotnických zařízení zatím rovněž nemá vypracované postupy na spolehlivou identifikaci tohoto cizopasníka.</a:t>
            </a:r>
          </a:p>
        </p:txBody>
      </p:sp>
    </p:spTree>
    <p:extLst>
      <p:ext uri="{BB962C8B-B14F-4D97-AF65-F5344CB8AC3E}">
        <p14:creationId xmlns:p14="http://schemas.microsoft.com/office/powerpoint/2010/main" val="7799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>
          <a:xfrm>
            <a:off x="457200" y="2205038"/>
            <a:ext cx="8229600" cy="1143000"/>
          </a:xfrm>
        </p:spPr>
        <p:txBody>
          <a:bodyPr/>
          <a:lstStyle/>
          <a:p>
            <a:r>
              <a:rPr lang="cs-CZ" altLang="cs-CZ" sz="3200" smtClean="0"/>
              <a:t>Cystoisospora belli</a:t>
            </a:r>
          </a:p>
        </p:txBody>
      </p:sp>
      <p:sp>
        <p:nvSpPr>
          <p:cNvPr id="942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843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Cystoisospora belli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3756025"/>
            <a:ext cx="8229600" cy="3201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smtClean="0"/>
              <a:t>    nevysporulovaná oocysta                         vysporulovaná oocysta</a:t>
            </a:r>
          </a:p>
          <a:p>
            <a:pPr eaLnBrk="1" hangingPunct="1">
              <a:buFontTx/>
              <a:buNone/>
            </a:pPr>
            <a:endParaRPr lang="cs-CZ" altLang="cs-CZ" sz="2000" smtClean="0"/>
          </a:p>
          <a:p>
            <a:pPr eaLnBrk="1" hangingPunct="1">
              <a:buFontTx/>
              <a:buNone/>
            </a:pPr>
            <a:r>
              <a:rPr lang="cs-CZ" altLang="cs-CZ" sz="2000" smtClean="0"/>
              <a:t>Cystoisosporiasis dříve označovaná jako isosporiasis je střevní </a:t>
            </a:r>
          </a:p>
          <a:p>
            <a:pPr eaLnBrk="1" hangingPunct="1">
              <a:buFontTx/>
              <a:buNone/>
            </a:pPr>
            <a:r>
              <a:rPr lang="cs-CZ" altLang="cs-CZ" sz="2000" smtClean="0"/>
              <a:t>parazitární onemocnění postihující člověka. Běžně se vyskytuje v</a:t>
            </a:r>
          </a:p>
          <a:p>
            <a:pPr eaLnBrk="1" hangingPunct="1">
              <a:buFontTx/>
              <a:buNone/>
            </a:pPr>
            <a:r>
              <a:rPr lang="cs-CZ" altLang="cs-CZ" sz="2000" smtClean="0"/>
              <a:t>tropických a subtropických oblastech a v typickém případě se přenáší</a:t>
            </a:r>
          </a:p>
          <a:p>
            <a:pPr eaLnBrk="1" hangingPunct="1">
              <a:buFontTx/>
              <a:buNone/>
            </a:pPr>
            <a:r>
              <a:rPr lang="cs-CZ" altLang="cs-CZ" sz="2000" smtClean="0"/>
              <a:t>pozřením kontaminované potravy a vody. Charakteristkým příznakem</a:t>
            </a:r>
          </a:p>
          <a:p>
            <a:pPr eaLnBrk="1" hangingPunct="1">
              <a:buFontTx/>
              <a:buNone/>
            </a:pPr>
            <a:r>
              <a:rPr lang="cs-CZ" altLang="cs-CZ" sz="2000" smtClean="0"/>
              <a:t>je průjem,  nemoc lze léčit a existují také účinná preventivní opatření. </a:t>
            </a:r>
          </a:p>
        </p:txBody>
      </p:sp>
      <p:pic>
        <p:nvPicPr>
          <p:cNvPr id="95236" name="Picture 7" descr="Left: Immature oocyst of Cystoisospora belli in an unstained wet mount showing a single sporoblast under ultraviolet (UV) fluorescent microscopy. Right: Immature oocyst of Cystoisospora belli in an unstained wet mount showing two sporoblasts under ultraviolet (UV) fluorescent microscopy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73175"/>
            <a:ext cx="880903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2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smtClean="0"/>
              <a:t>Cystoisospora belli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/>
              <a:t>Patogenní agens: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Parazitická coccidie </a:t>
            </a:r>
            <a:r>
              <a:rPr lang="cs-CZ" altLang="cs-CZ" i="1" smtClean="0"/>
              <a:t>Cystoisospora belli</a:t>
            </a:r>
            <a:r>
              <a:rPr lang="cs-CZ" altLang="cs-CZ" smtClean="0"/>
              <a:t>, napadá epiteliální buňky tenkého střeva a je jednou ze tří coccidií napadajících zažívací trakt člověka.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/>
              <a:t>Ve kterých částech světa se vyskytuje ?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i="1" smtClean="0"/>
              <a:t>Cystoisospora</a:t>
            </a:r>
            <a:r>
              <a:rPr lang="cs-CZ" altLang="cs-CZ" smtClean="0"/>
              <a:t> je celosvětově rozšířena. Běžně se vyskytuje v tropických a subtropických oblastech.</a:t>
            </a:r>
          </a:p>
        </p:txBody>
      </p:sp>
    </p:spTree>
    <p:extLst>
      <p:ext uri="{BB962C8B-B14F-4D97-AF65-F5344CB8AC3E}">
        <p14:creationId xmlns:p14="http://schemas.microsoft.com/office/powerpoint/2010/main" val="1566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Cystoisospora belli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435975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Může být </a:t>
            </a:r>
            <a:r>
              <a:rPr lang="cs-CZ" altLang="cs-CZ" sz="2400" b="1" i="1" smtClean="0"/>
              <a:t>Cystoisospora</a:t>
            </a:r>
            <a:r>
              <a:rPr lang="cs-CZ" altLang="cs-CZ" sz="2400" b="1" smtClean="0"/>
              <a:t> přenášena z osoby na osobu přímo 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i="1" smtClean="0"/>
              <a:t>Cystoisospora</a:t>
            </a:r>
            <a:r>
              <a:rPr lang="cs-CZ" altLang="cs-CZ" sz="2400" smtClean="0"/>
              <a:t> je obvykle šířena nepřímo, prostřednictvím kontaminované potravy a vody. To proto, že parazit potřebuje určitý čas, aby ve vnějším prostředí dozrál.  Oral-anal kontakt s infikovaným člověkem však riziko přenosu zvyšuje.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smtClean="0"/>
              <a:t>Jaké jsou symptomy infekce vyvolané </a:t>
            </a:r>
            <a:r>
              <a:rPr lang="cs-CZ" altLang="cs-CZ" sz="2400" b="1" i="1" smtClean="0"/>
              <a:t>Cystoisosporou</a:t>
            </a:r>
            <a:r>
              <a:rPr lang="cs-CZ" altLang="cs-CZ" sz="2400" b="1" smtClean="0"/>
              <a:t> ?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Nejtypičtější projev onemocnění je řídký průjem. Dalšími symptomy jsou bolesti břicha, křeče, ztráta chuti, nevolnost, zvracení a horečka.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Pokud není onemocnění léčeno, tak u lidí s AIDS a s oslabeným imunitním systémem vede ke zdlouhavému a těžkému onemocnění.</a:t>
            </a:r>
          </a:p>
        </p:txBody>
      </p:sp>
    </p:spTree>
    <p:extLst>
      <p:ext uri="{BB962C8B-B14F-4D97-AF65-F5344CB8AC3E}">
        <p14:creationId xmlns:p14="http://schemas.microsoft.com/office/powerpoint/2010/main" val="29356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smtClean="0"/>
              <a:t>Cystoisospora belli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Rezervoárový organismus – dobytek,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prasata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Způsob šíření: potrava (maso), voda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Geografické rozšíření: celosvětově 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Inkubační perioda: 3 – 39 dní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Diagnostika: oocysty ve stolici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8770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Cystoisospora belli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smtClean="0"/>
              <a:t>Co je to cystoisosporiasis?</a:t>
            </a:r>
          </a:p>
          <a:p>
            <a:pPr eaLnBrk="1" hangingPunct="1">
              <a:buFontTx/>
              <a:buNone/>
            </a:pPr>
            <a:endParaRPr lang="cs-CZ" altLang="cs-CZ" sz="2800" b="1" smtClean="0"/>
          </a:p>
          <a:p>
            <a:pPr eaLnBrk="1" hangingPunct="1"/>
            <a:r>
              <a:rPr lang="cs-CZ" altLang="cs-CZ" sz="2800" smtClean="0"/>
              <a:t>Cystoisosporiasis je onemocnění střeva způsobené mikroskopickým cizopasníkem druhu </a:t>
            </a:r>
            <a:r>
              <a:rPr lang="cs-CZ" altLang="cs-CZ" sz="2800" i="1" smtClean="0"/>
              <a:t>Cystoisospora belli</a:t>
            </a:r>
            <a:r>
              <a:rPr lang="cs-CZ" altLang="cs-CZ" sz="2800" smtClean="0"/>
              <a:t>. Tento cizopasník byl dříve označován jako </a:t>
            </a:r>
            <a:r>
              <a:rPr lang="cs-CZ" altLang="cs-CZ" sz="2800" i="1" smtClean="0"/>
              <a:t>Isospora belli</a:t>
            </a:r>
            <a:r>
              <a:rPr lang="cs-CZ" altLang="cs-CZ" sz="2800" smtClean="0"/>
              <a:t>. </a:t>
            </a:r>
          </a:p>
          <a:p>
            <a:pPr eaLnBrk="1" hangingPunct="1"/>
            <a:r>
              <a:rPr lang="cs-CZ" altLang="cs-CZ" sz="2800" smtClean="0"/>
              <a:t>Parazit se přenáší ingescí potravy nebo vody, které jsou kontaminovány výkaly infikovaného člověka.</a:t>
            </a:r>
          </a:p>
        </p:txBody>
      </p:sp>
    </p:spTree>
    <p:extLst>
      <p:ext uri="{BB962C8B-B14F-4D97-AF65-F5344CB8AC3E}">
        <p14:creationId xmlns:p14="http://schemas.microsoft.com/office/powerpoint/2010/main" val="5600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smtClean="0"/>
              <a:t>Cystoisospora belli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b="1" smtClean="0"/>
              <a:t>Jak se člověk může </a:t>
            </a:r>
            <a:r>
              <a:rPr lang="cs-CZ" altLang="cs-CZ" sz="2800" b="1" i="1" smtClean="0"/>
              <a:t>Cystoisosporou nakazit </a:t>
            </a:r>
            <a:r>
              <a:rPr lang="cs-CZ" altLang="cs-CZ" sz="2800" b="1" smtClean="0"/>
              <a:t>?</a:t>
            </a:r>
          </a:p>
          <a:p>
            <a:pPr eaLnBrk="1" hangingPunct="1"/>
            <a:r>
              <a:rPr lang="cs-CZ" altLang="cs-CZ" sz="2800" smtClean="0"/>
              <a:t>Lidé se nakazí po polknutí zralé oocysty cizopasníka například z kontaminované potravy nebo vody. </a:t>
            </a:r>
          </a:p>
          <a:p>
            <a:pPr eaLnBrk="1" hangingPunct="1"/>
            <a:r>
              <a:rPr lang="cs-CZ" altLang="cs-CZ" sz="2800" smtClean="0"/>
              <a:t>Napadení lidé vylučují s výkaly nezralé oocysty cizopasníka, které potřebují obvykle 1 až 2 dny sporulace ve vnějším prostředí. </a:t>
            </a:r>
          </a:p>
          <a:p>
            <a:pPr eaLnBrk="1" hangingPunct="1"/>
            <a:r>
              <a:rPr lang="cs-CZ" altLang="cs-CZ" sz="2800" smtClean="0"/>
              <a:t>Za určitých okolností může parazit dozrát i za dobu kratší než jeden den.</a:t>
            </a:r>
          </a:p>
        </p:txBody>
      </p:sp>
    </p:spTree>
    <p:extLst>
      <p:ext uri="{BB962C8B-B14F-4D97-AF65-F5344CB8AC3E}">
        <p14:creationId xmlns:p14="http://schemas.microsoft.com/office/powerpoint/2010/main" val="32703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>
          <a:xfrm>
            <a:off x="457200" y="2506663"/>
            <a:ext cx="8229600" cy="922337"/>
          </a:xfrm>
        </p:spPr>
        <p:txBody>
          <a:bodyPr/>
          <a:lstStyle/>
          <a:p>
            <a:r>
              <a:rPr lang="cs-CZ" altLang="cs-CZ" sz="3200" smtClean="0"/>
              <a:t>Cyclospora cayetanense</a:t>
            </a:r>
          </a:p>
        </p:txBody>
      </p:sp>
    </p:spTree>
    <p:extLst>
      <p:ext uri="{BB962C8B-B14F-4D97-AF65-F5344CB8AC3E}">
        <p14:creationId xmlns:p14="http://schemas.microsoft.com/office/powerpoint/2010/main" val="20036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Life Cycle of C. b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03200"/>
            <a:ext cx="467995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5"/>
          <p:cNvSpPr>
            <a:spLocks noChangeArrowheads="1"/>
          </p:cNvSpPr>
          <p:nvPr/>
        </p:nvSpPr>
        <p:spPr bwMode="auto">
          <a:xfrm>
            <a:off x="3924300" y="209550"/>
            <a:ext cx="1800225" cy="8620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4043363" cy="360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smtClean="0"/>
              <a:t>Cystoisospora belli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388" y="720725"/>
            <a:ext cx="4589462" cy="6308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cs-CZ" sz="1600" dirty="0" err="1"/>
              <a:t>Nevysporulované</a:t>
            </a:r>
            <a:r>
              <a:rPr lang="cs-CZ" sz="1600" dirty="0"/>
              <a:t> oocysty jsou vylučovány </a:t>
            </a:r>
          </a:p>
          <a:p>
            <a:pPr>
              <a:defRPr/>
            </a:pPr>
            <a:r>
              <a:rPr lang="cs-CZ" sz="1600" dirty="0"/>
              <a:t>      s výkaly.</a:t>
            </a:r>
          </a:p>
          <a:p>
            <a:pPr>
              <a:defRPr/>
            </a:pPr>
            <a:endParaRPr lang="cs-CZ" sz="1600" dirty="0"/>
          </a:p>
          <a:p>
            <a:pPr marL="342900" indent="-342900">
              <a:buFontTx/>
              <a:buAutoNum type="arabicParenR" startAt="2"/>
              <a:defRPr/>
            </a:pPr>
            <a:r>
              <a:rPr lang="cs-CZ" sz="1600" dirty="0"/>
              <a:t>Člověk se nakazí ingescí kontaminované </a:t>
            </a:r>
          </a:p>
          <a:p>
            <a:pPr>
              <a:defRPr/>
            </a:pPr>
            <a:r>
              <a:rPr lang="cs-CZ" sz="1600" dirty="0"/>
              <a:t>     potravy nebo vody obsahující </a:t>
            </a:r>
            <a:r>
              <a:rPr lang="cs-CZ" sz="1600" dirty="0" err="1"/>
              <a:t>vysporulované</a:t>
            </a:r>
            <a:r>
              <a:rPr lang="cs-CZ" sz="1600" dirty="0"/>
              <a:t> </a:t>
            </a:r>
          </a:p>
          <a:p>
            <a:pPr>
              <a:defRPr/>
            </a:pPr>
            <a:r>
              <a:rPr lang="cs-CZ" sz="1600" dirty="0"/>
              <a:t>     oocysty obsahující </a:t>
            </a:r>
            <a:r>
              <a:rPr lang="cs-CZ" sz="1600" dirty="0" err="1"/>
              <a:t>sporozoity</a:t>
            </a:r>
            <a:r>
              <a:rPr lang="cs-CZ" sz="1600" dirty="0"/>
              <a:t>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3) Zralé sporocysty ve střevě praskají a uvolňují </a:t>
            </a:r>
          </a:p>
          <a:p>
            <a:pPr>
              <a:defRPr/>
            </a:pPr>
            <a:r>
              <a:rPr lang="cs-CZ" sz="1600" dirty="0"/>
              <a:t>    vždy 8 </a:t>
            </a:r>
            <a:r>
              <a:rPr lang="cs-CZ" sz="1600" dirty="0" err="1"/>
              <a:t>sporozoitů</a:t>
            </a:r>
            <a:r>
              <a:rPr lang="cs-CZ" sz="1600" dirty="0"/>
              <a:t>, které napadají epiteliální </a:t>
            </a:r>
          </a:p>
          <a:p>
            <a:pPr>
              <a:defRPr/>
            </a:pPr>
            <a:r>
              <a:rPr lang="cs-CZ" sz="1600" dirty="0"/>
              <a:t>    buňky.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4) V epitelu se </a:t>
            </a:r>
            <a:r>
              <a:rPr lang="cs-CZ" sz="1600" dirty="0" err="1"/>
              <a:t>sporozoiti</a:t>
            </a:r>
            <a:r>
              <a:rPr lang="cs-CZ" sz="1600" dirty="0"/>
              <a:t> transformují </a:t>
            </a:r>
          </a:p>
          <a:p>
            <a:pPr>
              <a:defRPr/>
            </a:pPr>
            <a:r>
              <a:rPr lang="cs-CZ" sz="1600" dirty="0"/>
              <a:t>    v </a:t>
            </a:r>
            <a:r>
              <a:rPr lang="cs-CZ" sz="1600" dirty="0" err="1"/>
              <a:t>trofozoity</a:t>
            </a:r>
            <a:r>
              <a:rPr lang="cs-CZ" sz="1600" dirty="0"/>
              <a:t>, kteří se asexuálně množí </a:t>
            </a:r>
          </a:p>
          <a:p>
            <a:pPr>
              <a:defRPr/>
            </a:pPr>
            <a:r>
              <a:rPr lang="cs-CZ" sz="1600" dirty="0"/>
              <a:t>    (schizogonie) a vznikají </a:t>
            </a:r>
            <a:r>
              <a:rPr lang="cs-CZ" sz="1600" dirty="0" err="1"/>
              <a:t>merozoiti</a:t>
            </a:r>
            <a:r>
              <a:rPr lang="cs-CZ" sz="1600" dirty="0"/>
              <a:t>.</a:t>
            </a:r>
          </a:p>
          <a:p>
            <a:pPr>
              <a:defRPr/>
            </a:pPr>
            <a:r>
              <a:rPr lang="cs-CZ" sz="1600" dirty="0"/>
              <a:t>    </a:t>
            </a:r>
            <a:r>
              <a:rPr lang="cs-CZ" sz="1600" dirty="0" err="1"/>
              <a:t>Merozoiti</a:t>
            </a:r>
            <a:r>
              <a:rPr lang="cs-CZ" sz="1600" dirty="0"/>
              <a:t> napadají další buňky epitelu </a:t>
            </a:r>
          </a:p>
          <a:p>
            <a:pPr>
              <a:defRPr/>
            </a:pPr>
            <a:r>
              <a:rPr lang="cs-CZ" sz="1600" dirty="0"/>
              <a:t>    a množí se v nich.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5) Část </a:t>
            </a:r>
            <a:r>
              <a:rPr lang="cs-CZ" sz="1600" dirty="0" err="1"/>
              <a:t>trofozoitů</a:t>
            </a:r>
            <a:r>
              <a:rPr lang="cs-CZ" sz="1600" dirty="0"/>
              <a:t> prodělává sexuální cyklus,</a:t>
            </a:r>
          </a:p>
          <a:p>
            <a:pPr>
              <a:defRPr/>
            </a:pPr>
            <a:r>
              <a:rPr lang="cs-CZ" sz="1600" dirty="0"/>
              <a:t>    Gamogonií vznikají makro a mikro </a:t>
            </a:r>
          </a:p>
          <a:p>
            <a:pPr>
              <a:defRPr/>
            </a:pPr>
            <a:r>
              <a:rPr lang="cs-CZ" sz="1600" dirty="0"/>
              <a:t>    gametocyty, </a:t>
            </a:r>
            <a:r>
              <a:rPr lang="cs-CZ" sz="1600" dirty="0" err="1"/>
              <a:t>jejicxh</a:t>
            </a:r>
            <a:r>
              <a:rPr lang="cs-CZ" sz="1600" dirty="0"/>
              <a:t> </a:t>
            </a:r>
            <a:r>
              <a:rPr lang="cs-CZ" sz="1600" dirty="0" err="1"/>
              <a:t>fůzí</a:t>
            </a:r>
            <a:r>
              <a:rPr lang="cs-CZ" sz="1600" dirty="0"/>
              <a:t> vzniká zygota a ta</a:t>
            </a:r>
          </a:p>
          <a:p>
            <a:pPr>
              <a:defRPr/>
            </a:pPr>
            <a:r>
              <a:rPr lang="cs-CZ" sz="1600" dirty="0"/>
              <a:t>    Vede ke vzniku nezralé oocysty, která </a:t>
            </a:r>
          </a:p>
          <a:p>
            <a:pPr>
              <a:defRPr/>
            </a:pPr>
            <a:r>
              <a:rPr lang="cs-CZ" sz="1600" dirty="0"/>
              <a:t>    je vylučována z těla ven. V půdě oocysty </a:t>
            </a:r>
          </a:p>
          <a:p>
            <a:pPr>
              <a:defRPr/>
            </a:pPr>
            <a:r>
              <a:rPr lang="cs-CZ" sz="1600" dirty="0"/>
              <a:t>    dozrává a stává se infekční.</a:t>
            </a:r>
          </a:p>
          <a:p>
            <a:pPr>
              <a:defRPr/>
            </a:pPr>
            <a:r>
              <a:rPr lang="cs-CZ" sz="1600" dirty="0"/>
              <a:t>    C. belli tak vyžaduje jen jednoho hostitel</a:t>
            </a:r>
            <a:r>
              <a:rPr lang="cs-CZ" dirty="0"/>
              <a:t>e.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5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>
          <a:xfrm>
            <a:off x="457200" y="2492375"/>
            <a:ext cx="8229600" cy="922338"/>
          </a:xfrm>
        </p:spPr>
        <p:txBody>
          <a:bodyPr/>
          <a:lstStyle/>
          <a:p>
            <a:r>
              <a:rPr lang="cs-CZ" altLang="cs-CZ" sz="3200" smtClean="0"/>
              <a:t>Microsporidia </a:t>
            </a:r>
          </a:p>
        </p:txBody>
      </p:sp>
      <p:sp>
        <p:nvSpPr>
          <p:cNvPr id="1024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1648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cs-CZ" altLang="cs-CZ" smtClean="0"/>
              <a:t>Microsporidia</a:t>
            </a:r>
          </a:p>
        </p:txBody>
      </p:sp>
      <p:pic>
        <p:nvPicPr>
          <p:cNvPr id="10342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238" y="900113"/>
            <a:ext cx="7559675" cy="5984875"/>
          </a:xfrm>
          <a:noFill/>
        </p:spPr>
      </p:pic>
    </p:spTree>
    <p:extLst>
      <p:ext uri="{BB962C8B-B14F-4D97-AF65-F5344CB8AC3E}">
        <p14:creationId xmlns:p14="http://schemas.microsoft.com/office/powerpoint/2010/main" val="31107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0445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913" y="1368425"/>
            <a:ext cx="3549650" cy="5373688"/>
          </a:xfrm>
          <a:noFill/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88" y="1557338"/>
            <a:ext cx="30099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2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sz="3600" smtClean="0"/>
              <a:t>Microsporidia - spora</a:t>
            </a:r>
          </a:p>
        </p:txBody>
      </p:sp>
      <p:pic>
        <p:nvPicPr>
          <p:cNvPr id="1054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2638425" cy="4525962"/>
          </a:xfrm>
        </p:spPr>
      </p:pic>
      <p:pic>
        <p:nvPicPr>
          <p:cNvPr id="1054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57338"/>
            <a:ext cx="51181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1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sz="3200" smtClean="0"/>
              <a:t>Microsporidie v hostitelských buňkách</a:t>
            </a:r>
          </a:p>
        </p:txBody>
      </p:sp>
      <p:pic>
        <p:nvPicPr>
          <p:cNvPr id="10649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3" y="1484313"/>
            <a:ext cx="8915400" cy="5040312"/>
          </a:xfrm>
        </p:spPr>
      </p:pic>
    </p:spTree>
    <p:extLst>
      <p:ext uri="{BB962C8B-B14F-4D97-AF65-F5344CB8AC3E}">
        <p14:creationId xmlns:p14="http://schemas.microsoft.com/office/powerpoint/2010/main" val="3809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1"/>
          <p:cNvSpPr>
            <a:spLocks noGrp="1"/>
          </p:cNvSpPr>
          <p:nvPr>
            <p:ph type="title"/>
          </p:nvPr>
        </p:nvSpPr>
        <p:spPr>
          <a:xfrm>
            <a:off x="374650" y="115888"/>
            <a:ext cx="8229600" cy="563562"/>
          </a:xfrm>
        </p:spPr>
        <p:txBody>
          <a:bodyPr/>
          <a:lstStyle/>
          <a:p>
            <a:r>
              <a:rPr lang="cs-CZ" altLang="cs-CZ" sz="3200" smtClean="0"/>
              <a:t>Zralé spory microsporidií</a:t>
            </a:r>
          </a:p>
        </p:txBody>
      </p:sp>
      <p:pic>
        <p:nvPicPr>
          <p:cNvPr id="10752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49300"/>
            <a:ext cx="8928100" cy="5948363"/>
          </a:xfrm>
        </p:spPr>
      </p:pic>
    </p:spTree>
    <p:extLst>
      <p:ext uri="{BB962C8B-B14F-4D97-AF65-F5344CB8AC3E}">
        <p14:creationId xmlns:p14="http://schemas.microsoft.com/office/powerpoint/2010/main" val="41591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649288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Microsporidia - charakteriastika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662463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Pojem microsporidia je obvykle používán jako označení pro obligátní intracelulární cizopasníky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náležející do kmene Microsporidia.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V současnosti je známo přes  1200 druhů náležejících do 143 rodů, které byly popsány jako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paraziti velkého spektra hostitelů a to jak obratlovců tak bezobratlých.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Mikrosporidia jsou charakteristická produkcí odolných spor, které jsou v závislosti na hostiteli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co do velikosti velmi variabilní.  Vyznačují se unikátními organelami, polárním vláknem nebo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polární trubičkou, která je spirálovitě stočená uvnitř spory. Velikost spor mikrosporidií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parazitujících u člověka se pohybuje od 1 do 4 µm a tato velikost je důležitým diagnostickým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znakem.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Existuje nejméně 15 druhů mikroskoporidíí, které jsou popsány jako patogeni napadající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člověka: Ancaliia (formerly Brachiola) algerae, A. connori, A. vesicularum, Encephalitozoon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cuniculi, E. hellem, E. intestinalis, Enterocytozoon bieneusi Microsporidium ceylonensis, M.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africanum, Nosema ocularum, Pleistophora sp., Trachipleistophora hominis, 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anthropophthera, Vittaforma corneae, a Tubulinosema acridophagus.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Encephalitozoon intestinalis byl dříve nazýván Septata intestinalis, ale na základě podobnosti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morfologie, antigenní struktury a molekulárních dat, byl pak přeřazen do tohoto rodu 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Díky současným údajům je známo, že některá domácí a divoká zvířata mohou být přirozeně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napadena některými druhy mikrosporidií: E. cuniculi, E. intestinalis, E. bieneusi.  Ptáci,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především papušci a rajky, jsou přirozeně napadáni E. hellem.  E. bieneusi.  Druh V. corneae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byl identifikován v povrchových vodách a spory Nosema sp. byly zjištěny ve vodních příkopech,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Tubulinosema acridophagus, je parazit hmyzu a současně době (2012) byly popsány dva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 smtClean="0"/>
              <a:t>případy diseminované mikrosporidiosy vyvolané tímto cizopasníkem.</a:t>
            </a:r>
          </a:p>
        </p:txBody>
      </p:sp>
    </p:spTree>
    <p:extLst>
      <p:ext uri="{BB962C8B-B14F-4D97-AF65-F5344CB8AC3E}">
        <p14:creationId xmlns:p14="http://schemas.microsoft.com/office/powerpoint/2010/main" val="17036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title"/>
          </p:nvPr>
        </p:nvSpPr>
        <p:spPr>
          <a:xfrm>
            <a:off x="374650" y="260350"/>
            <a:ext cx="8229600" cy="635000"/>
          </a:xfrm>
        </p:spPr>
        <p:txBody>
          <a:bodyPr/>
          <a:lstStyle/>
          <a:p>
            <a:r>
              <a:rPr lang="cs-CZ" altLang="cs-CZ" sz="3200" smtClean="0"/>
              <a:t>Medicínský význam microsporidií</a:t>
            </a:r>
          </a:p>
        </p:txBody>
      </p:sp>
      <p:pic>
        <p:nvPicPr>
          <p:cNvPr id="1095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67813" cy="5876925"/>
          </a:xfrm>
        </p:spPr>
      </p:pic>
    </p:spTree>
    <p:extLst>
      <p:ext uri="{BB962C8B-B14F-4D97-AF65-F5344CB8AC3E}">
        <p14:creationId xmlns:p14="http://schemas.microsoft.com/office/powerpoint/2010/main" val="2087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200" smtClean="0"/>
              <a:t>Medicínský význam microsporidií</a:t>
            </a:r>
          </a:p>
        </p:txBody>
      </p:sp>
      <p:pic>
        <p:nvPicPr>
          <p:cNvPr id="11059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3225"/>
            <a:ext cx="9144000" cy="4419600"/>
          </a:xfrm>
        </p:spPr>
      </p:pic>
    </p:spTree>
    <p:extLst>
      <p:ext uri="{BB962C8B-B14F-4D97-AF65-F5344CB8AC3E}">
        <p14:creationId xmlns:p14="http://schemas.microsoft.com/office/powerpoint/2010/main" val="30796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7848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i="1" smtClean="0"/>
              <a:t>Cyclospora cayetanensis</a:t>
            </a:r>
            <a:r>
              <a:rPr lang="cs-CZ" altLang="cs-CZ" sz="4000" smtClean="0"/>
              <a:t> 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141663"/>
            <a:ext cx="8351838" cy="19764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</p:txBody>
      </p:sp>
      <p:pic>
        <p:nvPicPr>
          <p:cNvPr id="82948" name="Picture 5" descr="Oocysts of C. cayetanensis shown going from non-infective to infective and multiplying. Further description is below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Rectangle 6"/>
          <p:cNvSpPr>
            <a:spLocks noChangeArrowheads="1"/>
          </p:cNvSpPr>
          <p:nvPr/>
        </p:nvSpPr>
        <p:spPr bwMode="auto">
          <a:xfrm>
            <a:off x="1042988" y="3340100"/>
            <a:ext cx="748982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/>
              <a:t> Cyclosporiasis je střevní onemocnění působené mikroskopickým     cizopasníkem druhu  </a:t>
            </a:r>
            <a:r>
              <a:rPr lang="cs-CZ" altLang="cs-CZ" sz="1800" b="1"/>
              <a:t>Cyclospora cayetanensis.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/>
              <a:t> Druh </a:t>
            </a:r>
            <a:r>
              <a:rPr lang="cs-CZ" altLang="cs-CZ" sz="1800" b="1"/>
              <a:t>Cyclospora cayetanensis</a:t>
            </a:r>
            <a:r>
              <a:rPr lang="cs-CZ" altLang="cs-CZ" sz="1800"/>
              <a:t> byl poprvé jako cizopasník člověka popsán v roce 1994 v Peru.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/>
              <a:t>  Lidé se nakazí </a:t>
            </a:r>
            <a:r>
              <a:rPr lang="cs-CZ" altLang="cs-CZ" sz="1800" i="1"/>
              <a:t>Cyclosporou </a:t>
            </a:r>
            <a:r>
              <a:rPr lang="cs-CZ" altLang="cs-CZ" sz="1800"/>
              <a:t>po pozření</a:t>
            </a:r>
            <a:r>
              <a:rPr lang="cs-CZ" altLang="cs-CZ" sz="1800" i="1"/>
              <a:t> </a:t>
            </a:r>
            <a:r>
              <a:rPr lang="cs-CZ" altLang="cs-CZ" sz="1800"/>
              <a:t>potravy nebo vody  kontaminované výkaly.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ym typeface="Symbol" panose="05050102010706020507" pitchFamily="18" charset="2"/>
              </a:rPr>
              <a:t></a:t>
            </a:r>
            <a:r>
              <a:rPr lang="cs-CZ" altLang="cs-CZ" sz="1800"/>
              <a:t> Lidé často cestující do endemických oblastí</a:t>
            </a:r>
            <a:r>
              <a:rPr lang="cs-CZ" altLang="cs-CZ" sz="1800" i="1"/>
              <a:t> </a:t>
            </a:r>
            <a:r>
              <a:rPr lang="cs-CZ" altLang="cs-CZ" sz="1800"/>
              <a:t>jsou vystaveni mnohem většímu riziku onemocnění </a:t>
            </a:r>
          </a:p>
        </p:txBody>
      </p:sp>
    </p:spTree>
    <p:extLst>
      <p:ext uri="{BB962C8B-B14F-4D97-AF65-F5344CB8AC3E}">
        <p14:creationId xmlns:p14="http://schemas.microsoft.com/office/powerpoint/2010/main" val="30104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995363"/>
          </a:xfrm>
        </p:spPr>
        <p:txBody>
          <a:bodyPr/>
          <a:lstStyle/>
          <a:p>
            <a:r>
              <a:rPr lang="cs-CZ" altLang="cs-CZ" sz="3200" smtClean="0"/>
              <a:t>Encephalitozoon cuniculi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478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Encephalitozoon cuniculi</a:t>
            </a:r>
          </a:p>
        </p:txBody>
      </p:sp>
      <p:pic>
        <p:nvPicPr>
          <p:cNvPr id="11264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82763"/>
            <a:ext cx="4410075" cy="4525962"/>
          </a:xfrm>
          <a:noFill/>
        </p:spPr>
      </p:pic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782763"/>
            <a:ext cx="4440237" cy="481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4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Microsporidia – životní cyklus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8424862" cy="5710238"/>
          </a:xfrm>
          <a:noFill/>
        </p:spPr>
      </p:pic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1692275" y="6165850"/>
            <a:ext cx="568801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9076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49287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Microsporidia – životní cyklus</a:t>
            </a:r>
          </a:p>
        </p:txBody>
      </p:sp>
      <p:pic>
        <p:nvPicPr>
          <p:cNvPr id="11469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089025"/>
            <a:ext cx="8353425" cy="5653088"/>
          </a:xfrm>
          <a:noFill/>
        </p:spPr>
      </p:pic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5213"/>
            <a:ext cx="59055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3" name="Rectangle 6"/>
          <p:cNvSpPr>
            <a:spLocks noChangeArrowheads="1"/>
          </p:cNvSpPr>
          <p:nvPr/>
        </p:nvSpPr>
        <p:spPr bwMode="auto">
          <a:xfrm>
            <a:off x="8820150" y="2276475"/>
            <a:ext cx="914400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948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Microsporidia - vývoj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897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Infekční stádium mikrosporidií je rezistentní spora, která přežívá dlouho ve vnějším prostředí.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Po pozření hostitelem, spora vystřelí polární vlákno (trubička) a infikuje hostitelskou buňku. Infekční sporoplasma se tak dostane do hostitelské buňky – eurakyota.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Uvnitř hostitelské buňky se sporoplasma extenzivně dělí a to bud merogonií (binární dělení) a nebo sporogonií (mnohonásobné dělení). 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Tento vývoj může nastat bud přímo po přímém kontaktu s cytoplasmou hostitelské buňky (e.g., </a:t>
            </a:r>
            <a:r>
              <a:rPr lang="cs-CZ" altLang="cs-CZ" sz="1600" i="1" smtClean="0"/>
              <a:t>E. bieneusi</a:t>
            </a:r>
            <a:r>
              <a:rPr lang="cs-CZ" altLang="cs-CZ" sz="1600" smtClean="0"/>
              <a:t>) a nebo probíhá uvnitř parazitoforní vakuoly (e.g., </a:t>
            </a:r>
            <a:r>
              <a:rPr lang="cs-CZ" altLang="cs-CZ" sz="1600" i="1" smtClean="0"/>
              <a:t>E. intestinalis</a:t>
            </a:r>
            <a:r>
              <a:rPr lang="cs-CZ" altLang="cs-CZ" sz="1600" smtClean="0"/>
              <a:t>).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Bud přímo v cytoplasmě nebo v parasitoforní vakuole se mikroskoporidie vyvíjejí sporogonií ve zralou sporu. Během sporogonie se kolem spory formuje tlustá stěna, která zajišťuje resistenci vůči podmínkách vnějšího prostředí. 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Když spory navýší svůj počet a kompletně vyplní cytoplasmu hostitelské buňky, bunečná stěna praskne a spora se uvolní do prostředí, které je obklopuje.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Tyto volné spory mohou infikovat další hostitelské buňky a cyklus tak pokračuje.</a:t>
            </a:r>
          </a:p>
        </p:txBody>
      </p:sp>
    </p:spTree>
    <p:extLst>
      <p:ext uri="{BB962C8B-B14F-4D97-AF65-F5344CB8AC3E}">
        <p14:creationId xmlns:p14="http://schemas.microsoft.com/office/powerpoint/2010/main" val="16317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Microsporidia - vývoj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897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Infekční stádium mikrosporidií je rezistentní spora, která přežívá dlouho ve vnějším prostředí.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Po pozření hostitelem, spora vystřelí polární vlákno (trubička) a infikuje hostitelskou buňku. Infekční sporoplasma se tak dostane do hostitelské buňky – eurakyota.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Uvnitř hostitelské buňky se sporoplasma extenzivně dělí a to bud merogonií (binární dělení) a nebo sporogonií (mnohonásobné dělení). 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Tento vývoj může nastat bud přímo po přímém kontaktu s cytoplasmou hostitelské buňky (e.g., </a:t>
            </a:r>
            <a:r>
              <a:rPr lang="cs-CZ" altLang="cs-CZ" sz="1600" i="1" smtClean="0"/>
              <a:t>E. bieneusi</a:t>
            </a:r>
            <a:r>
              <a:rPr lang="cs-CZ" altLang="cs-CZ" sz="1600" smtClean="0"/>
              <a:t>) a nebo probíhá uvnitř parazitoforní vakuoly (e.g., </a:t>
            </a:r>
            <a:r>
              <a:rPr lang="cs-CZ" altLang="cs-CZ" sz="1600" i="1" smtClean="0"/>
              <a:t>E. intestinalis</a:t>
            </a:r>
            <a:r>
              <a:rPr lang="cs-CZ" altLang="cs-CZ" sz="1600" smtClean="0"/>
              <a:t>).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Bud přímo v cytoplasmě nebo v parasitoforní vakuole se mikroskoporidie vyvíjejí sporogonií ve zralou sporu. Během sporogonie se kolem spory formuje tlustá stěna, která zajišťuje resistenci vůči podmínkách vnějšího prostředí. 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Když spory navýší svůj počet a kompletně vyplní cytoplasmu hostitelské buňky, bunečná stěna praskne a spora se uvolní do prostředí, které je obklopuje.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600" smtClean="0"/>
              <a:t>Tyto volné spory mohou infikovat další hostitelské buňky a cyklus tak pokračuje.</a:t>
            </a:r>
          </a:p>
        </p:txBody>
      </p:sp>
    </p:spTree>
    <p:extLst>
      <p:ext uri="{BB962C8B-B14F-4D97-AF65-F5344CB8AC3E}">
        <p14:creationId xmlns:p14="http://schemas.microsoft.com/office/powerpoint/2010/main" val="18988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pPr algn="l" eaLnBrk="1" hangingPunct="1"/>
            <a:r>
              <a:rPr lang="cs-CZ" altLang="cs-CZ" sz="3200" smtClean="0"/>
              <a:t>Microsporidia:</a:t>
            </a:r>
            <a:br>
              <a:rPr lang="cs-CZ" altLang="cs-CZ" sz="3200" smtClean="0"/>
            </a:br>
            <a:r>
              <a:rPr lang="cs-CZ" altLang="cs-CZ" sz="3200" smtClean="0"/>
              <a:t>Encephalitozoon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229600" cy="4210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2000" dirty="0" smtClean="0"/>
              <a:t>Infekce nastává po pozření nebo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 vdechnutí spory.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smtClean="0"/>
              <a:t>Ve </a:t>
            </a:r>
            <a:r>
              <a:rPr lang="cs-CZ" altLang="cs-CZ" sz="2000" dirty="0" err="1" smtClean="0"/>
              <a:t>dvanacterníku</a:t>
            </a:r>
            <a:r>
              <a:rPr lang="cs-CZ" altLang="cs-CZ" sz="2000" dirty="0" smtClean="0"/>
              <a:t> je obsah spory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     polárním vláknem injikován do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 hostitelské buňky.</a:t>
            </a:r>
          </a:p>
          <a:p>
            <a:pPr eaLnBrk="1" hangingPunct="1">
              <a:defRPr/>
            </a:pPr>
            <a:endParaRPr lang="cs-CZ" altLang="cs-CZ" sz="1800" dirty="0" smtClean="0"/>
          </a:p>
          <a:p>
            <a:pPr eaLnBrk="1" hangingPunct="1">
              <a:defRPr/>
            </a:pPr>
            <a:r>
              <a:rPr lang="cs-CZ" altLang="cs-CZ" sz="1800" dirty="0" smtClean="0"/>
              <a:t>V ní se parazit opakovaně binárně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     množí a vzniká velké množství spor.</a:t>
            </a:r>
          </a:p>
          <a:p>
            <a:pPr eaLnBrk="1" hangingPunct="1">
              <a:defRPr/>
            </a:pPr>
            <a:endParaRPr lang="cs-CZ" altLang="cs-CZ" sz="1800" dirty="0" smtClean="0"/>
          </a:p>
          <a:p>
            <a:pPr eaLnBrk="1" hangingPunct="1">
              <a:defRPr/>
            </a:pPr>
            <a:r>
              <a:rPr lang="cs-CZ" altLang="cs-CZ" sz="1800" dirty="0" smtClean="0"/>
              <a:t>Spory se uvolňují z hostitelské buňky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     a napadají další buňky.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dirty="0" smtClean="0"/>
          </a:p>
        </p:txBody>
      </p:sp>
      <p:pic>
        <p:nvPicPr>
          <p:cNvPr id="116740" name="Picture 6" descr="Life cycle of Microspori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2875"/>
            <a:ext cx="3983038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7"/>
          <p:cNvSpPr>
            <a:spLocks noChangeArrowheads="1"/>
          </p:cNvSpPr>
          <p:nvPr/>
        </p:nvSpPr>
        <p:spPr bwMode="auto">
          <a:xfrm>
            <a:off x="7265988" y="115888"/>
            <a:ext cx="1627187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94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15888"/>
            <a:ext cx="4327525" cy="6678612"/>
          </a:xfrm>
        </p:spPr>
      </p:pic>
      <p:sp>
        <p:nvSpPr>
          <p:cNvPr id="11776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138" cy="1143000"/>
          </a:xfrm>
        </p:spPr>
        <p:txBody>
          <a:bodyPr/>
          <a:lstStyle/>
          <a:p>
            <a:pPr algn="l"/>
            <a:r>
              <a:rPr lang="cs-CZ" altLang="cs-CZ" sz="2800" smtClean="0"/>
              <a:t>Životní cyklus: Encephalitozoon cuniculi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7000" y="1700213"/>
            <a:ext cx="4300538" cy="4802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cs-CZ" dirty="0"/>
              <a:t>Imunodeficientní pacient (AIDS) je </a:t>
            </a:r>
          </a:p>
          <a:p>
            <a:pPr>
              <a:defRPr/>
            </a:pPr>
            <a:r>
              <a:rPr lang="cs-CZ" dirty="0"/>
              <a:t>      orálně nakažen kontaminovanou </a:t>
            </a:r>
          </a:p>
          <a:p>
            <a:pPr>
              <a:defRPr/>
            </a:pPr>
            <a:r>
              <a:rPr lang="cs-CZ" dirty="0"/>
              <a:t>      potravou (např. z moči zvířete)</a:t>
            </a:r>
          </a:p>
          <a:p>
            <a:pPr>
              <a:defRPr/>
            </a:pPr>
            <a:endParaRPr lang="cs-CZ" dirty="0"/>
          </a:p>
          <a:p>
            <a:pPr marL="342900" indent="-342900">
              <a:buFontTx/>
              <a:buAutoNum type="arabicParenR" startAt="2"/>
              <a:defRPr/>
            </a:pPr>
            <a:r>
              <a:rPr lang="cs-CZ" dirty="0"/>
              <a:t>Ve střevě člověka dojde injikování </a:t>
            </a:r>
          </a:p>
          <a:p>
            <a:pPr>
              <a:defRPr/>
            </a:pPr>
            <a:r>
              <a:rPr lang="cs-CZ" dirty="0"/>
              <a:t>      parazita do epiteliální buňky střeva.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3) V ní se tvoří </a:t>
            </a:r>
            <a:r>
              <a:rPr lang="cs-CZ" dirty="0" err="1"/>
              <a:t>parazitoforní</a:t>
            </a:r>
            <a:r>
              <a:rPr lang="cs-CZ" dirty="0"/>
              <a:t> vakuola,</a:t>
            </a:r>
          </a:p>
          <a:p>
            <a:pPr>
              <a:defRPr/>
            </a:pPr>
            <a:r>
              <a:rPr lang="cs-CZ" dirty="0"/>
              <a:t>     ve které se parazit binárním dělením </a:t>
            </a:r>
          </a:p>
          <a:p>
            <a:pPr>
              <a:defRPr/>
            </a:pPr>
            <a:r>
              <a:rPr lang="cs-CZ" dirty="0"/>
              <a:t>     opakovaně množí.</a:t>
            </a:r>
          </a:p>
          <a:p>
            <a:pPr>
              <a:defRPr/>
            </a:pPr>
            <a:endParaRPr lang="cs-CZ" dirty="0"/>
          </a:p>
          <a:p>
            <a:pPr marL="342900" indent="-342900">
              <a:buFontTx/>
              <a:buAutoNum type="arabicParenR" startAt="4"/>
              <a:defRPr/>
            </a:pPr>
            <a:r>
              <a:rPr lang="cs-CZ" dirty="0"/>
              <a:t>Poslední binární dělení ve ke vzniku </a:t>
            </a:r>
          </a:p>
          <a:p>
            <a:pPr>
              <a:defRPr/>
            </a:pPr>
            <a:r>
              <a:rPr lang="cs-CZ" dirty="0"/>
              <a:t>      dvou jednojaderných </a:t>
            </a:r>
            <a:r>
              <a:rPr lang="cs-CZ" dirty="0" err="1"/>
              <a:t>sporoblastů</a:t>
            </a:r>
            <a:r>
              <a:rPr lang="cs-CZ" dirty="0"/>
              <a:t>, </a:t>
            </a:r>
          </a:p>
          <a:p>
            <a:pPr>
              <a:defRPr/>
            </a:pPr>
            <a:r>
              <a:rPr lang="cs-CZ" dirty="0"/>
              <a:t>      které se dále diferencují v infekční </a:t>
            </a:r>
          </a:p>
          <a:p>
            <a:pPr>
              <a:defRPr/>
            </a:pPr>
            <a:r>
              <a:rPr lang="cs-CZ" dirty="0"/>
              <a:t>      spory.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5)   Spory jsou vylučovány z těla stolicí.</a:t>
            </a:r>
          </a:p>
        </p:txBody>
      </p:sp>
    </p:spTree>
    <p:extLst>
      <p:ext uri="{BB962C8B-B14F-4D97-AF65-F5344CB8AC3E}">
        <p14:creationId xmlns:p14="http://schemas.microsoft.com/office/powerpoint/2010/main" val="3680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82650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Klinické příznaky mikrosporidióz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974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smtClean="0"/>
              <a:t>Druh mikrosporidie			Klinický příznak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Anncaliia algerae				</a:t>
            </a:r>
            <a:r>
              <a:rPr lang="cs-CZ" altLang="cs-CZ" sz="1600" smtClean="0"/>
              <a:t>Keratoconjunctivitis, skin and 						deep muscle infection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Enterocytozoon bieneusi			</a:t>
            </a:r>
            <a:r>
              <a:rPr lang="cs-CZ" altLang="cs-CZ" sz="1600" smtClean="0"/>
              <a:t>Diarrhea, acalculous cholecystitis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Encephalitozoon cuniculi</a:t>
            </a:r>
            <a:r>
              <a:rPr lang="cs-CZ" altLang="cs-CZ" sz="1600" smtClean="0"/>
              <a:t> and 	 </a:t>
            </a:r>
            <a:r>
              <a:rPr lang="cs-CZ" altLang="cs-CZ" sz="1600" i="1" smtClean="0"/>
              <a:t>E. hellem</a:t>
            </a:r>
            <a:r>
              <a:rPr lang="cs-CZ" altLang="cs-CZ" sz="1600" smtClean="0"/>
              <a:t> 	Keratoconjunctivitis, infection of 					respiratory and genitourinary tract, 					disseminated infection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Encephalitozoon intestinalis 			</a:t>
            </a:r>
            <a:r>
              <a:rPr lang="cs-CZ" altLang="cs-CZ" sz="1600" smtClean="0"/>
              <a:t>Infection of the GI tract causing 					diarrhea, and dissemination to ocular, 					genitourinary and respiratory tracts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Microsporidium ceylonensis</a:t>
            </a:r>
            <a:r>
              <a:rPr lang="cs-CZ" altLang="cs-CZ" sz="1600" smtClean="0"/>
              <a:t> and </a:t>
            </a:r>
            <a:r>
              <a:rPr lang="cs-CZ" altLang="cs-CZ" sz="1600" i="1" smtClean="0"/>
              <a:t>M. africanum	</a:t>
            </a:r>
            <a:r>
              <a:rPr lang="cs-CZ" altLang="cs-CZ" sz="1600" smtClean="0"/>
              <a:t>Infection of the cornea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Nosema</a:t>
            </a:r>
            <a:r>
              <a:rPr lang="cs-CZ" altLang="cs-CZ" sz="1600" smtClean="0"/>
              <a:t> sp. </a:t>
            </a:r>
            <a:r>
              <a:rPr lang="cs-CZ" altLang="cs-CZ" sz="1600" i="1" smtClean="0"/>
              <a:t>(N. ocularum), Anncaliia connori	</a:t>
            </a:r>
            <a:r>
              <a:rPr lang="cs-CZ" altLang="cs-CZ" sz="1600" smtClean="0"/>
              <a:t>Ocular infection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Pleistophora</a:t>
            </a:r>
            <a:r>
              <a:rPr lang="cs-CZ" altLang="cs-CZ" sz="1600" smtClean="0"/>
              <a:t> sp.				Muscular infection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Trachipleistophora anthropophthera		</a:t>
            </a:r>
            <a:r>
              <a:rPr lang="cs-CZ" altLang="cs-CZ" sz="1600" smtClean="0"/>
              <a:t>Disseminated infection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Trachipleistophora hominis			</a:t>
            </a:r>
            <a:r>
              <a:rPr lang="cs-CZ" altLang="cs-CZ" sz="1600" smtClean="0"/>
              <a:t>Muscular infection, stromal keratitis, 					(probably disseminated infection)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Tubulinosema acridophagus			</a:t>
            </a:r>
            <a:r>
              <a:rPr lang="cs-CZ" altLang="cs-CZ" sz="1600" smtClean="0"/>
              <a:t>Disseminated infection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 smtClean="0"/>
              <a:t>Vittaforma corneae</a:t>
            </a:r>
            <a:r>
              <a:rPr lang="cs-CZ" altLang="cs-CZ" sz="1600" smtClean="0"/>
              <a:t> (syn. </a:t>
            </a:r>
            <a:r>
              <a:rPr lang="cs-CZ" altLang="cs-CZ" sz="1600" i="1" smtClean="0"/>
              <a:t>Nosema corneum</a:t>
            </a:r>
            <a:r>
              <a:rPr lang="cs-CZ" altLang="cs-CZ" sz="1600" smtClean="0"/>
              <a:t>)	Ocular infection, urinary tract infection</a:t>
            </a:r>
          </a:p>
        </p:txBody>
      </p:sp>
    </p:spTree>
    <p:extLst>
      <p:ext uri="{BB962C8B-B14F-4D97-AF65-F5344CB8AC3E}">
        <p14:creationId xmlns:p14="http://schemas.microsoft.com/office/powerpoint/2010/main" val="41876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4000" smtClean="0"/>
              <a:t>Laboratorní diagnostika</a:t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Mikroskopické vyšetření</a:t>
            </a:r>
          </a:p>
          <a:p>
            <a:pPr eaLnBrk="1" hangingPunct="1"/>
            <a:r>
              <a:rPr lang="cs-CZ" altLang="cs-CZ" sz="2800" smtClean="0"/>
              <a:t>Transmisní elektronová mikroskopie TEM</a:t>
            </a:r>
          </a:p>
          <a:p>
            <a:pPr eaLnBrk="1" hangingPunct="1"/>
            <a:r>
              <a:rPr lang="cs-CZ" altLang="cs-CZ" sz="2800" smtClean="0"/>
              <a:t>Imunofluorescence IFA</a:t>
            </a:r>
          </a:p>
          <a:p>
            <a:pPr eaLnBrk="1" hangingPunct="1"/>
            <a:r>
              <a:rPr lang="cs-CZ" altLang="cs-CZ" sz="2800" smtClean="0"/>
              <a:t>Molekulární metody – především PCR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012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576262"/>
          </a:xfrm>
        </p:spPr>
        <p:txBody>
          <a:bodyPr/>
          <a:lstStyle/>
          <a:p>
            <a:pPr eaLnBrk="1" hangingPunct="1"/>
            <a:r>
              <a:rPr lang="cs-CZ" altLang="cs-CZ" sz="2800" b="1" smtClean="0"/>
              <a:t>Cyclospora cayetanensis – epidemiologie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3195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600" b="1" smtClean="0"/>
              <a:t>Lidé se cizopasníkem nakazí polknutím vysporulovaných oocyst Cyclospory, které představují infekční stádium cizopasníka.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600" b="1" smtClean="0"/>
              <a:t>Infikovaný člověk vylučuje nevysporulované (nezralé, neinfekční) oocysty ve výkalech. Tyto oocysty ve vnějším prostředí sporulují a až po několika dnech až týdnech se  stávají vysporulované a tedy infekční.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600" b="1" smtClean="0"/>
              <a:t>Z tohoto důvodu je přímý přenos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      z člověka na člověka a přenos z čerstvě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      kontaminované potravy nebo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      vody nepravděpodobný.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600" b="1" smtClean="0"/>
              <a:t>Čtyři oocysty Cyclospory pocházející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	z čerstvé stolice- barveno technikou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	acid-fast stain from fresh stool stained.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>	Image: CDC (DPDx)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r>
              <a:rPr lang="cs-CZ" altLang="cs-CZ" sz="1600" b="1" smtClean="0"/>
              <a:t/>
            </a:r>
            <a:br>
              <a:rPr lang="cs-CZ" altLang="cs-CZ" sz="1600" b="1" smtClean="0"/>
            </a:br>
            <a:r>
              <a:rPr lang="cs-CZ" altLang="cs-CZ" sz="1600" b="1" smtClean="0"/>
              <a:t>(Průměr oocyst 8 až 10 </a:t>
            </a:r>
            <a:r>
              <a:rPr lang="cs-CZ" altLang="cs-CZ" sz="1800" b="1" smtClean="0"/>
              <a:t>μm)</a:t>
            </a:r>
            <a:r>
              <a:rPr lang="cs-CZ" altLang="cs-CZ" sz="800" smtClean="0"/>
              <a:t> </a:t>
            </a:r>
            <a:endParaRPr lang="cs-CZ" altLang="cs-CZ" sz="16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900" smtClean="0"/>
          </a:p>
        </p:txBody>
      </p:sp>
      <p:pic>
        <p:nvPicPr>
          <p:cNvPr id="83972" name="Picture 4" descr="Four Cyclospora oocysts from fresh stool stained using a modified acid-fast sta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41663"/>
            <a:ext cx="3979862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4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Mikroskopické vyšetření stolice</a:t>
            </a:r>
            <a:br>
              <a:rPr lang="cs-CZ" altLang="cs-CZ" sz="2800" smtClean="0"/>
            </a:br>
            <a:r>
              <a:rPr lang="cs-CZ" altLang="cs-CZ" sz="2400" smtClean="0"/>
              <a:t>spory Encephalitozoon cuniculi barveno Chromotropem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0836" name="Picture 5" descr="Encephalitozoon cuniculi stained with Gram Chromot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431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7" descr="Encephalitozoon cuniculi stained with Gram Chromotr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431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9" descr="Microsporidia in stool stained with Chromotrope 2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Mikroskopické vyšetření stolice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>spory mikroskopridií, barveno Gram chromotropem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1860" name="Picture 5" descr="microsporidia stained with Giem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7" descr="microsporidia stained with Giem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76475"/>
            <a:ext cx="43910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4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Mikroskopické vyšetření stolice</a:t>
            </a:r>
            <a:br>
              <a:rPr lang="cs-CZ" altLang="cs-CZ" sz="2800" smtClean="0"/>
            </a:br>
            <a:r>
              <a:rPr lang="cs-CZ" altLang="cs-CZ" sz="2400" smtClean="0"/>
              <a:t>barveno Giemsou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884" name="Picture 5" descr="Encephalitozoon cuniculi stained with Ryan's modified trich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139950"/>
            <a:ext cx="4964112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7" descr="Encephalitozoon cuniculi stained with Ryan's modified trich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35274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Elektronová mikroskopie TEM</a:t>
            </a:r>
            <a:br>
              <a:rPr lang="cs-CZ" altLang="cs-CZ" sz="2800" smtClean="0"/>
            </a:br>
            <a:r>
              <a:rPr lang="cs-CZ" altLang="cs-CZ" sz="2400" i="1" smtClean="0"/>
              <a:t>Enterocytozoon bieneusi</a:t>
            </a:r>
            <a:r>
              <a:rPr lang="cs-CZ" altLang="cs-CZ" sz="2400" smtClean="0"/>
              <a:t> - spora</a:t>
            </a:r>
            <a:r>
              <a:rPr lang="cs-CZ" altLang="cs-CZ" sz="4000" smtClean="0"/>
              <a:t>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3908" name="Picture 5" descr="Electron micrograph of an Enterocytozoon bieneusi sp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7513"/>
            <a:ext cx="5329237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7" descr="Encephalitozoon intestinalis inside a septated parasitophorous vacu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701800"/>
            <a:ext cx="34226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27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4931" name="Picture 5" descr="IFA of Encephalitozoon hel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65532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857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smtClean="0"/>
              <a:t>Monoclonal antibody-based immunofluorescence identification of </a:t>
            </a:r>
            <a:r>
              <a:rPr lang="cs-CZ" altLang="cs-CZ" sz="2800" i="1" smtClean="0"/>
              <a:t>Encephalitozoon hellem</a:t>
            </a:r>
            <a:r>
              <a:rPr lang="cs-CZ" altLang="cs-CZ" sz="2800" smtClean="0"/>
              <a:t>. </a:t>
            </a:r>
            <a:r>
              <a:rPr lang="cs-CZ" altLang="cs-CZ" sz="4000" smtClean="0"/>
              <a:t> </a:t>
            </a:r>
            <a:br>
              <a:rPr lang="cs-CZ" altLang="cs-CZ" sz="4000" smtClean="0"/>
            </a:br>
            <a:r>
              <a:rPr lang="cs-CZ" altLang="cs-CZ" sz="2400" smtClean="0"/>
              <a:t>Spores are present in a bronchoalveolar lavage specimen of an AIDS patient</a:t>
            </a:r>
            <a:r>
              <a:rPr lang="cs-CZ" altLang="cs-CZ" sz="40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6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 smtClean="0"/>
              <a:t>Agarose gel (2%) showing the diagnostic bands for species-specific PCR diagnostic primers designed for microsporidia  that infect humans</a:t>
            </a:r>
            <a:r>
              <a:rPr lang="cs-CZ" altLang="cs-CZ" sz="4000" smtClean="0"/>
              <a:t>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5956" name="Picture 5" descr="Agarose gel - PCR for microspori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688012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Rectangle 6"/>
          <p:cNvSpPr>
            <a:spLocks noChangeArrowheads="1"/>
          </p:cNvSpPr>
          <p:nvPr/>
        </p:nvSpPr>
        <p:spPr bwMode="auto">
          <a:xfrm>
            <a:off x="2051050" y="1700213"/>
            <a:ext cx="5616575" cy="489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8323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>
          <a:xfrm>
            <a:off x="457200" y="2781300"/>
            <a:ext cx="8229600" cy="993775"/>
          </a:xfrm>
        </p:spPr>
        <p:txBody>
          <a:bodyPr/>
          <a:lstStyle/>
          <a:p>
            <a:r>
              <a:rPr lang="cs-CZ" altLang="cs-CZ" sz="3200" smtClean="0"/>
              <a:t>Trachipleistophora hominis</a:t>
            </a:r>
          </a:p>
        </p:txBody>
      </p:sp>
      <p:sp>
        <p:nvSpPr>
          <p:cNvPr id="1269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087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Trachipleistophora hominis</a:t>
            </a:r>
          </a:p>
        </p:txBody>
      </p:sp>
      <p:pic>
        <p:nvPicPr>
          <p:cNvPr id="12800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4038" y="1600200"/>
            <a:ext cx="549592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6186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Ciliophora - nálevníci</a:t>
            </a:r>
          </a:p>
        </p:txBody>
      </p:sp>
      <p:pic>
        <p:nvPicPr>
          <p:cNvPr id="12902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113" y="981075"/>
            <a:ext cx="4994275" cy="5716588"/>
          </a:xfrm>
          <a:noFill/>
        </p:spPr>
      </p:pic>
    </p:spTree>
    <p:extLst>
      <p:ext uri="{BB962C8B-B14F-4D97-AF65-F5344CB8AC3E}">
        <p14:creationId xmlns:p14="http://schemas.microsoft.com/office/powerpoint/2010/main" val="52291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744538"/>
            <a:ext cx="5976937" cy="5938837"/>
          </a:xfrm>
          <a:noFill/>
        </p:spPr>
      </p:pic>
      <p:sp>
        <p:nvSpPr>
          <p:cNvPr id="130051" name="Rectangle 5"/>
          <p:cNvSpPr>
            <a:spLocks noChangeArrowheads="1"/>
          </p:cNvSpPr>
          <p:nvPr/>
        </p:nvSpPr>
        <p:spPr bwMode="auto">
          <a:xfrm>
            <a:off x="3708400" y="549275"/>
            <a:ext cx="2016125" cy="503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20725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Nálevnící - morfologie</a:t>
            </a:r>
          </a:p>
        </p:txBody>
      </p:sp>
    </p:spTree>
    <p:extLst>
      <p:ext uri="{BB962C8B-B14F-4D97-AF65-F5344CB8AC3E}">
        <p14:creationId xmlns:p14="http://schemas.microsoft.com/office/powerpoint/2010/main" val="36920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200" smtClean="0"/>
              <a:t>Cyclospora cayetanensis</a:t>
            </a:r>
          </a:p>
        </p:txBody>
      </p:sp>
      <p:pic>
        <p:nvPicPr>
          <p:cNvPr id="8499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8642350" cy="4641850"/>
          </a:xfrm>
        </p:spPr>
      </p:pic>
      <p:sp>
        <p:nvSpPr>
          <p:cNvPr id="84996" name="TextovéPole 4"/>
          <p:cNvSpPr txBox="1">
            <a:spLocks noChangeArrowheads="1"/>
          </p:cNvSpPr>
          <p:nvPr/>
        </p:nvSpPr>
        <p:spPr bwMode="auto">
          <a:xfrm>
            <a:off x="1530350" y="1341438"/>
            <a:ext cx="2825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Nevysporulovaná oocysta</a:t>
            </a:r>
          </a:p>
        </p:txBody>
      </p:sp>
      <p:sp>
        <p:nvSpPr>
          <p:cNvPr id="84997" name="TextovéPole 5"/>
          <p:cNvSpPr txBox="1">
            <a:spLocks noChangeArrowheads="1"/>
          </p:cNvSpPr>
          <p:nvPr/>
        </p:nvSpPr>
        <p:spPr bwMode="auto">
          <a:xfrm>
            <a:off x="4643438" y="1341438"/>
            <a:ext cx="3443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Oocysta se dvěmi sporocystami</a:t>
            </a:r>
          </a:p>
        </p:txBody>
      </p:sp>
    </p:spTree>
    <p:extLst>
      <p:ext uri="{BB962C8B-B14F-4D97-AF65-F5344CB8AC3E}">
        <p14:creationId xmlns:p14="http://schemas.microsoft.com/office/powerpoint/2010/main" val="6390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Nálevnící rozmnožování - konjugace</a:t>
            </a:r>
          </a:p>
        </p:txBody>
      </p:sp>
      <p:pic>
        <p:nvPicPr>
          <p:cNvPr id="13107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163" y="1268413"/>
            <a:ext cx="5522912" cy="5616575"/>
          </a:xfrm>
          <a:noFill/>
        </p:spPr>
      </p:pic>
    </p:spTree>
    <p:extLst>
      <p:ext uri="{BB962C8B-B14F-4D97-AF65-F5344CB8AC3E}">
        <p14:creationId xmlns:p14="http://schemas.microsoft.com/office/powerpoint/2010/main" val="23886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>
          <a:xfrm>
            <a:off x="457200" y="2651125"/>
            <a:ext cx="8229600" cy="777875"/>
          </a:xfrm>
        </p:spPr>
        <p:txBody>
          <a:bodyPr/>
          <a:lstStyle/>
          <a:p>
            <a:r>
              <a:rPr lang="cs-CZ" altLang="cs-CZ" sz="3200" smtClean="0"/>
              <a:t>Balantidium coli</a:t>
            </a:r>
          </a:p>
        </p:txBody>
      </p:sp>
      <p:sp>
        <p:nvSpPr>
          <p:cNvPr id="132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137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Balantidium coli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0163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i="1" smtClean="0"/>
              <a:t>Balantidium coli,</a:t>
            </a:r>
            <a:r>
              <a:rPr lang="cs-CZ" altLang="cs-CZ" sz="2000" smtClean="0"/>
              <a:t> je málo se vyskytujícím střevním cizopasníkem člověka. Přenáší se fecal-oral přenosem pozřením kontaminované potravy a vody.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Infekce</a:t>
            </a:r>
            <a:r>
              <a:rPr lang="cs-CZ" altLang="cs-CZ" sz="2000" i="1" smtClean="0"/>
              <a:t> Balantidium coli</a:t>
            </a:r>
            <a:r>
              <a:rPr lang="cs-CZ" altLang="cs-CZ" sz="2000" smtClean="0"/>
              <a:t> probíhá většinou bez příznaků, ale lidé silněji napadeni trpí průjmy a bolestmi břicha a může dojít až k perforaci tlustého střeva.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Šíření infekce lze omezit preventivní dobrou hygienou a umýváním ovoce a zeleniny na cestách.  </a:t>
            </a:r>
          </a:p>
        </p:txBody>
      </p:sp>
      <p:pic>
        <p:nvPicPr>
          <p:cNvPr id="133124" name="Picture 5" descr="Left: Balantidium coli cyst. Right: B. coli trophozoite in a wet mount at 1000x magnificat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89296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Balantidium coli – vznik potravní vakuoly</a:t>
            </a:r>
          </a:p>
        </p:txBody>
      </p:sp>
      <p:pic>
        <p:nvPicPr>
          <p:cNvPr id="134147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163638"/>
            <a:ext cx="4875212" cy="5505450"/>
          </a:xfrm>
          <a:noFill/>
        </p:spPr>
      </p:pic>
    </p:spTree>
    <p:extLst>
      <p:ext uri="{BB962C8B-B14F-4D97-AF65-F5344CB8AC3E}">
        <p14:creationId xmlns:p14="http://schemas.microsoft.com/office/powerpoint/2010/main" val="5118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3600" smtClean="0"/>
              <a:t>Endemický výskyt B. coli</a:t>
            </a:r>
            <a:r>
              <a:rPr lang="cs-CZ" altLang="cs-CZ" sz="4000" b="1" smtClean="0"/>
              <a:t> 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800" i="1" smtClean="0"/>
              <a:t>Balantidium</a:t>
            </a:r>
            <a:r>
              <a:rPr lang="cs-CZ" altLang="cs-CZ" sz="2800" smtClean="0"/>
              <a:t> je vzácně se vyskytujícím parazitem člověka v mírném pásmu. Mnohem častěji se vyskytuje u prasat v teplejším klimatu a u opic v tropech.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Napadení člověka nastává především tam, kde se lidé neřídí správnými hygienickými návyky.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i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800" i="1" smtClean="0"/>
              <a:t>Balantidium coli</a:t>
            </a:r>
            <a:r>
              <a:rPr lang="cs-CZ" altLang="cs-CZ" sz="2800" smtClean="0"/>
              <a:t> je rozšířeno celosvětově, ale největší prevalence dosahuje v tropech a v subtropech a v rozvojových zemích. </a:t>
            </a:r>
          </a:p>
        </p:txBody>
      </p:sp>
    </p:spTree>
    <p:extLst>
      <p:ext uri="{BB962C8B-B14F-4D97-AF65-F5344CB8AC3E}">
        <p14:creationId xmlns:p14="http://schemas.microsoft.com/office/powerpoint/2010/main" val="6744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1"/>
          <p:cNvSpPr>
            <a:spLocks noGrp="1"/>
          </p:cNvSpPr>
          <p:nvPr>
            <p:ph type="title"/>
          </p:nvPr>
        </p:nvSpPr>
        <p:spPr>
          <a:xfrm>
            <a:off x="4787900" y="1422400"/>
            <a:ext cx="38989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cs-CZ" sz="2400" smtClean="0"/>
              <a:t>Intestinální balantidiosa a amebiosa: </a:t>
            </a:r>
            <a:br>
              <a:rPr lang="cs-CZ" altLang="cs-CZ" sz="2400" smtClean="0"/>
            </a:br>
            <a:r>
              <a:rPr lang="cs-CZ" altLang="cs-CZ" sz="2400" smtClean="0"/>
              <a:t>léze stěny tlustého střeva (a,b) léze působené E. histolytika (c) Fagocytoza červených krvinek (d)</a:t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endParaRPr lang="cs-CZ" altLang="cs-CZ" sz="2400" smtClean="0"/>
          </a:p>
        </p:txBody>
      </p:sp>
      <p:pic>
        <p:nvPicPr>
          <p:cNvPr id="13619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66988"/>
            <a:ext cx="4741863" cy="4143375"/>
          </a:xfrm>
        </p:spPr>
      </p:pic>
      <p:pic>
        <p:nvPicPr>
          <p:cNvPr id="13619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00"/>
            <a:ext cx="46212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325813"/>
            <a:ext cx="4462462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8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3721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3933825"/>
            <a:ext cx="4535488" cy="2735263"/>
          </a:xfrm>
          <a:noFill/>
        </p:spPr>
      </p:pic>
      <p:pic>
        <p:nvPicPr>
          <p:cNvPr id="137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67163"/>
            <a:ext cx="4105275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"/>
            <a:ext cx="91440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15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smtClean="0"/>
              <a:t>Balantidium coli – trofozoiti, roztěr stolice (3.15) cysty – roztěr stolice (3.16)</a:t>
            </a:r>
          </a:p>
        </p:txBody>
      </p:sp>
      <p:pic>
        <p:nvPicPr>
          <p:cNvPr id="1382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033588"/>
            <a:ext cx="4411662" cy="3249612"/>
          </a:xfrm>
        </p:spPr>
      </p:pic>
      <p:pic>
        <p:nvPicPr>
          <p:cNvPr id="13824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033588"/>
            <a:ext cx="4356100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TextovéPole 5"/>
          <p:cNvSpPr txBox="1">
            <a:spLocks noChangeArrowheads="1"/>
          </p:cNvSpPr>
          <p:nvPr/>
        </p:nvSpPr>
        <p:spPr bwMode="auto">
          <a:xfrm>
            <a:off x="1116013" y="5724525"/>
            <a:ext cx="6696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Trofozoiti                                                               Cysty</a:t>
            </a:r>
          </a:p>
        </p:txBody>
      </p:sp>
    </p:spTree>
    <p:extLst>
      <p:ext uri="{BB962C8B-B14F-4D97-AF65-F5344CB8AC3E}">
        <p14:creationId xmlns:p14="http://schemas.microsoft.com/office/powerpoint/2010/main" val="20902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92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15888"/>
            <a:ext cx="5041900" cy="6408737"/>
          </a:xfrm>
        </p:spPr>
      </p:pic>
      <p:pic>
        <p:nvPicPr>
          <p:cNvPr id="13926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3462337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Balantidium coli – trofozoiti SEM</a:t>
            </a:r>
          </a:p>
        </p:txBody>
      </p:sp>
      <p:pic>
        <p:nvPicPr>
          <p:cNvPr id="14029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4463" y="2349500"/>
            <a:ext cx="6459537" cy="4508500"/>
          </a:xfrm>
          <a:noFill/>
        </p:spPr>
      </p:pic>
      <p:pic>
        <p:nvPicPr>
          <p:cNvPr id="140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04863" y="3038476"/>
            <a:ext cx="4543425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3" name="Rectangle 6"/>
          <p:cNvSpPr>
            <a:spLocks noChangeArrowheads="1"/>
          </p:cNvSpPr>
          <p:nvPr/>
        </p:nvSpPr>
        <p:spPr bwMode="auto">
          <a:xfrm>
            <a:off x="-107950" y="6791325"/>
            <a:ext cx="9359900" cy="382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0294" name="Rectangle 7"/>
          <p:cNvSpPr>
            <a:spLocks noChangeArrowheads="1"/>
          </p:cNvSpPr>
          <p:nvPr/>
        </p:nvSpPr>
        <p:spPr bwMode="auto">
          <a:xfrm rot="-5400000">
            <a:off x="803275" y="4533900"/>
            <a:ext cx="4751388" cy="3825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0" y="2205038"/>
            <a:ext cx="9144000" cy="166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3316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Life cycle of Cyclospora cayetanen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476250"/>
            <a:ext cx="42037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500563" y="260350"/>
            <a:ext cx="1439862" cy="1081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6020" name="TextovéPole 1"/>
          <p:cNvSpPr txBox="1">
            <a:spLocks noChangeArrowheads="1"/>
          </p:cNvSpPr>
          <p:nvPr/>
        </p:nvSpPr>
        <p:spPr bwMode="auto">
          <a:xfrm>
            <a:off x="107950" y="260350"/>
            <a:ext cx="5441950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Cyclospora cayetanensis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Životní cyklus začíná pozřením oocysty.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Oocysta obsahuje dvě sporocysty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každá pak dva sporozoity.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Po vniknutí do člověka dochází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 tenkém střevě k emergenci sporozoitů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Sporozoiti prodělávají asexuální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rozmnožování, čímž vzniká mnoho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merozoitů, stejně pak jako prodělávají 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rozmnožování sexuální, které vede ke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vzniku makro a mikrogametocytů.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Gamety spolu fúzují a vzniká zygota, ze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které vzniká oocysta.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Člověk vylučuje ve stolici nevysporulované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oocysty. Za optimálních podmínek tyto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oocysty dozrávají a stávají se infekční pro člověka.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3501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Balantidium coli – peristomální cilíe a vakuoly</a:t>
            </a:r>
          </a:p>
        </p:txBody>
      </p:sp>
      <p:pic>
        <p:nvPicPr>
          <p:cNvPr id="14131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133600"/>
            <a:ext cx="3887787" cy="4525963"/>
          </a:xfrm>
          <a:noFill/>
        </p:spPr>
      </p:pic>
      <p:pic>
        <p:nvPicPr>
          <p:cNvPr id="141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82905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6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sz="3600" smtClean="0"/>
              <a:t>Balantidium coli – životní cyklus</a:t>
            </a:r>
          </a:p>
        </p:txBody>
      </p:sp>
      <p:pic>
        <p:nvPicPr>
          <p:cNvPr id="1423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16113"/>
            <a:ext cx="7267575" cy="4608512"/>
          </a:xfrm>
        </p:spPr>
      </p:pic>
    </p:spTree>
    <p:extLst>
      <p:ext uri="{BB962C8B-B14F-4D97-AF65-F5344CB8AC3E}">
        <p14:creationId xmlns:p14="http://schemas.microsoft.com/office/powerpoint/2010/main" val="23177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865187"/>
          </a:xfrm>
        </p:spPr>
        <p:txBody>
          <a:bodyPr/>
          <a:lstStyle/>
          <a:p>
            <a:r>
              <a:rPr lang="cs-CZ" altLang="cs-CZ" sz="3600" smtClean="0"/>
              <a:t>Balantidium coli – trofozoiti a cysty</a:t>
            </a:r>
          </a:p>
        </p:txBody>
      </p:sp>
      <p:pic>
        <p:nvPicPr>
          <p:cNvPr id="1433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81075"/>
            <a:ext cx="8596313" cy="5786438"/>
          </a:xfrm>
        </p:spPr>
      </p:pic>
      <p:sp>
        <p:nvSpPr>
          <p:cNvPr id="5" name="Obdélník 4"/>
          <p:cNvSpPr/>
          <p:nvPr/>
        </p:nvSpPr>
        <p:spPr>
          <a:xfrm>
            <a:off x="4533900" y="5373688"/>
            <a:ext cx="4070350" cy="1484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643438" y="908050"/>
            <a:ext cx="4105275" cy="433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 smtClean="0"/>
              <a:t>Balantidium coli – životní cyklus</a:t>
            </a:r>
          </a:p>
        </p:txBody>
      </p:sp>
      <p:pic>
        <p:nvPicPr>
          <p:cNvPr id="14438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063" y="981075"/>
            <a:ext cx="7127875" cy="5876925"/>
          </a:xfrm>
        </p:spPr>
      </p:pic>
    </p:spTree>
    <p:extLst>
      <p:ext uri="{BB962C8B-B14F-4D97-AF65-F5344CB8AC3E}">
        <p14:creationId xmlns:p14="http://schemas.microsoft.com/office/powerpoint/2010/main" val="30000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Balantidium coli – životní cyklus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Balantidium coli se přenáší cystami. Hostitel se obvykle nakazí pozřením kontaminované potravy a vody.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Po polknutí cysty dochází v tenkém střevě k její excystaci a trofozoiti pak kolonizují tlusté střevo.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Trofozoiti zůstávají ve lumenu tlustého střeva člověka a zvířat a množí se zde binárním dělením s konjugací.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Trofozoiti prodělávají encystaci a vznikají infekční cysty. Někteří trofozoiti invadují stěnu tlustého střeva a množí se.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/>
              <a:t>Zralé cysty opouštějí hostitele s výkaly. </a:t>
            </a:r>
          </a:p>
        </p:txBody>
      </p:sp>
    </p:spTree>
    <p:extLst>
      <p:ext uri="{BB962C8B-B14F-4D97-AF65-F5344CB8AC3E}">
        <p14:creationId xmlns:p14="http://schemas.microsoft.com/office/powerpoint/2010/main" val="27210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229600" cy="45259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1)   Napadeni lidé vylučují cysty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 ve stolici.</a:t>
            </a:r>
          </a:p>
          <a:p>
            <a:pPr eaLnBrk="1" hangingPunct="1">
              <a:buFontTx/>
              <a:buAutoNum type="arabicParenR" startAt="2"/>
              <a:defRPr/>
            </a:pPr>
            <a:r>
              <a:rPr lang="cs-CZ" altLang="cs-CZ" sz="1800" dirty="0" smtClean="0"/>
              <a:t>Člověk sed nakazí ingescí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kontaminované potravy nebo vody.</a:t>
            </a:r>
          </a:p>
          <a:p>
            <a:pPr eaLnBrk="1" hangingPunct="1">
              <a:buFontTx/>
              <a:buAutoNum type="arabicParenR" startAt="3"/>
              <a:defRPr/>
            </a:pPr>
            <a:r>
              <a:rPr lang="cs-CZ" altLang="cs-CZ" sz="1800" dirty="0" smtClean="0"/>
              <a:t>V tenkém střevě se s cyst uvolňují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 </a:t>
            </a:r>
            <a:r>
              <a:rPr lang="cs-CZ" altLang="cs-CZ" sz="1800" dirty="0" err="1" smtClean="0"/>
              <a:t>trofozoiti</a:t>
            </a:r>
            <a:r>
              <a:rPr lang="cs-CZ" altLang="cs-CZ" sz="1800" dirty="0" smtClean="0"/>
              <a:t>.</a:t>
            </a:r>
          </a:p>
          <a:p>
            <a:pPr eaLnBrk="1" hangingPunct="1">
              <a:buFontTx/>
              <a:buAutoNum type="arabicParenR" startAt="4"/>
              <a:defRPr/>
            </a:pPr>
            <a:r>
              <a:rPr lang="cs-CZ" altLang="cs-CZ" sz="1800" dirty="0" smtClean="0"/>
              <a:t>Ti se binárním dělením množí.</a:t>
            </a:r>
          </a:p>
          <a:p>
            <a:pPr eaLnBrk="1" hangingPunct="1">
              <a:buFontTx/>
              <a:buAutoNum type="arabicParenR" startAt="4"/>
              <a:defRPr/>
            </a:pPr>
            <a:r>
              <a:rPr lang="cs-CZ" altLang="cs-CZ" sz="1800" dirty="0" err="1" smtClean="0"/>
              <a:t>Encystují</a:t>
            </a:r>
            <a:r>
              <a:rPr lang="cs-CZ" altLang="cs-CZ" sz="1800" dirty="0" smtClean="0"/>
              <a:t> se a odcházejí do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 tlustého střeva a odtud ven se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     stolicí.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err="1" smtClean="0"/>
              <a:t>Balantidium</a:t>
            </a:r>
            <a:r>
              <a:rPr lang="cs-CZ" altLang="cs-CZ" sz="1800" dirty="0" smtClean="0"/>
              <a:t> coli vyžaduje pouze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jednoho hostitele. Lidé získávají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infekci nejčastěji od prasat, které je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smtClean="0"/>
              <a:t>rezervoárem této nemoci.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 err="1" smtClean="0"/>
              <a:t>Balanditiosa</a:t>
            </a:r>
            <a:r>
              <a:rPr lang="cs-CZ" altLang="cs-CZ" sz="1800" dirty="0" smtClean="0"/>
              <a:t> je proto tzv. </a:t>
            </a:r>
            <a:r>
              <a:rPr lang="cs-CZ" altLang="cs-CZ" sz="1800" dirty="0" err="1" smtClean="0"/>
              <a:t>zoonosa</a:t>
            </a:r>
            <a:r>
              <a:rPr lang="cs-CZ" altLang="cs-CZ" sz="1800" dirty="0" smtClean="0"/>
              <a:t>. </a:t>
            </a:r>
          </a:p>
        </p:txBody>
      </p:sp>
      <p:pic>
        <p:nvPicPr>
          <p:cNvPr id="146436" name="Picture 5" descr="Life cycle of Balantidium c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1060450"/>
            <a:ext cx="481965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Rectangle 6"/>
          <p:cNvSpPr>
            <a:spLocks noChangeArrowheads="1"/>
          </p:cNvSpPr>
          <p:nvPr/>
        </p:nvSpPr>
        <p:spPr bwMode="auto">
          <a:xfrm>
            <a:off x="3868738" y="1060450"/>
            <a:ext cx="1566862" cy="814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6438" name="Text Box 7"/>
          <p:cNvSpPr txBox="1">
            <a:spLocks noChangeArrowheads="1"/>
          </p:cNvSpPr>
          <p:nvPr/>
        </p:nvSpPr>
        <p:spPr bwMode="auto">
          <a:xfrm>
            <a:off x="1835150" y="404813"/>
            <a:ext cx="5451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Balantidium coli – přenos a šíření</a:t>
            </a:r>
          </a:p>
        </p:txBody>
      </p:sp>
    </p:spTree>
    <p:extLst>
      <p:ext uri="{BB962C8B-B14F-4D97-AF65-F5344CB8AC3E}">
        <p14:creationId xmlns:p14="http://schemas.microsoft.com/office/powerpoint/2010/main" val="10275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Balantidium coli – životní cyklus a patogenita</a:t>
            </a:r>
          </a:p>
        </p:txBody>
      </p:sp>
      <p:pic>
        <p:nvPicPr>
          <p:cNvPr id="147459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49350"/>
            <a:ext cx="8820150" cy="5375275"/>
          </a:xfrm>
          <a:noFill/>
        </p:spPr>
      </p:pic>
    </p:spTree>
    <p:extLst>
      <p:ext uri="{BB962C8B-B14F-4D97-AF65-F5344CB8AC3E}">
        <p14:creationId xmlns:p14="http://schemas.microsoft.com/office/powerpoint/2010/main" val="38335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Balantidium coli - patogenita</a:t>
            </a:r>
          </a:p>
        </p:txBody>
      </p:sp>
      <p:pic>
        <p:nvPicPr>
          <p:cNvPr id="14848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8208962" cy="5845175"/>
          </a:xfrm>
          <a:noFill/>
        </p:spPr>
      </p:pic>
    </p:spTree>
    <p:extLst>
      <p:ext uri="{BB962C8B-B14F-4D97-AF65-F5344CB8AC3E}">
        <p14:creationId xmlns:p14="http://schemas.microsoft.com/office/powerpoint/2010/main" val="21084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936625"/>
          </a:xfrm>
        </p:spPr>
        <p:txBody>
          <a:bodyPr/>
          <a:lstStyle/>
          <a:p>
            <a:r>
              <a:rPr lang="cs-CZ" altLang="cs-CZ" sz="3200" smtClean="0"/>
              <a:t>Balantidium coli – dělící  se trofozoit ve stěně střeva</a:t>
            </a:r>
          </a:p>
        </p:txBody>
      </p:sp>
      <p:pic>
        <p:nvPicPr>
          <p:cNvPr id="14950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975" y="1319213"/>
            <a:ext cx="7173913" cy="5449887"/>
          </a:xfrm>
        </p:spPr>
      </p:pic>
    </p:spTree>
    <p:extLst>
      <p:ext uri="{BB962C8B-B14F-4D97-AF65-F5344CB8AC3E}">
        <p14:creationId xmlns:p14="http://schemas.microsoft.com/office/powerpoint/2010/main" val="2585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Nadpis 1"/>
          <p:cNvSpPr>
            <a:spLocks noGrp="1"/>
          </p:cNvSpPr>
          <p:nvPr>
            <p:ph type="title"/>
          </p:nvPr>
        </p:nvSpPr>
        <p:spPr>
          <a:xfrm>
            <a:off x="457200" y="2722563"/>
            <a:ext cx="8229600" cy="706437"/>
          </a:xfrm>
        </p:spPr>
        <p:txBody>
          <a:bodyPr/>
          <a:lstStyle/>
          <a:p>
            <a:r>
              <a:rPr lang="cs-CZ" altLang="cs-CZ" sz="3600" smtClean="0"/>
              <a:t>Blastocystis hominis</a:t>
            </a:r>
          </a:p>
        </p:txBody>
      </p:sp>
      <p:sp>
        <p:nvSpPr>
          <p:cNvPr id="150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3711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smtClean="0"/>
              <a:t>Cyclospora cayetanensis – životní cyklus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Oocysty vylučované ve stolici nejsou infekční. Přímý tzv oral-fecal přenos je tak nepravděpodobný a odlišuje tohoto cizopasníka od zástupců rodu Cryptosporidium.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Sporulace probíhá ve vnějším prostředí a při teplotě 22°C to 32°C trvá několik dnů až týdnů.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Vysporulovaná oocysta obsahuje dvě sporocysty a v každé z nich jsou vždy dva podlouhlí sporozoiti.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 zažívacím traktu dochází k excystaci a k uvolnění sporozoitů, kteří napadají epiteliální buňky hostitele.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Uvnitř těchto buněk dochází k asexuálnímu namnožení a později také sexuální fázi cyklu a vývoji namnožení oocyst, které jsou vylučovány se stolicí.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Čerstvá zelenina a voda může sloužit jako prostředek přenosu a vysporulované oocysty jsou polknuty s kontaminovanou potravou nebo vodou.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Potenciální mechanismy kontaminace potravy a vody jsou stále předmětem intenzivního výzkumu.</a:t>
            </a:r>
          </a:p>
        </p:txBody>
      </p:sp>
    </p:spTree>
    <p:extLst>
      <p:ext uri="{BB962C8B-B14F-4D97-AF65-F5344CB8AC3E}">
        <p14:creationId xmlns:p14="http://schemas.microsoft.com/office/powerpoint/2010/main" val="9545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Blastocystis hominis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115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Blastocystis je běžně se vyskytující mikroskopický organismus s celosvětovým rozšířením.</a:t>
            </a:r>
          </a:p>
          <a:p>
            <a:pPr eaLnBrk="1" hangingPunct="1">
              <a:buFontTx/>
              <a:buNone/>
            </a:pPr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Plné poznání biologie Blastocystis a jejího vztahu k dalším organismům zůstává zatím nejasné a je předmětem intenzivního výzkumu.</a:t>
            </a:r>
          </a:p>
        </p:txBody>
      </p:sp>
      <p:pic>
        <p:nvPicPr>
          <p:cNvPr id="151556" name="Picture 4" descr="B. spp. cyst-like forms in wet mounts under differential interference contrast (DIC) microscopy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856663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Blastocystis hominis</a:t>
            </a:r>
          </a:p>
        </p:txBody>
      </p:sp>
      <p:pic>
        <p:nvPicPr>
          <p:cNvPr id="15257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4335463" cy="5040313"/>
          </a:xfrm>
          <a:noFill/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196975"/>
            <a:ext cx="4092575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4716463" y="5949950"/>
            <a:ext cx="719137" cy="266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6535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Blastocystis hominis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smtClean="0"/>
              <a:t>Taxonomická klasifikace Blastocystis hominis je stále velmi kontroverzní. V minulosti byl tento organismus považován za kvasinky, houby, améby, bičíkovce a sporozoa.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smtClean="0"/>
              <a:t>V současné době díky studiím na molekulární úrovni genů SSUrRNA byla B. hominis umístěna do neformální skupiny nazvané Stramenopila (Silberman et al. 1996).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smtClean="0"/>
              <a:t>Tato skupina Stramenopila je definována na základě molekulární fylogeneze jako heterogenní evoluční seskupení jednobuněčných a mnohobuněčných protistů včetně hnědých řas, rozsivek, chrysophyta, vodní plísně atd. (Patterson, 1994).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smtClean="0"/>
              <a:t>Cavalier-Smith (1998) považuje Stramenopila za identické s jeho infraříší  Heterokonta součástí říše Chromista. Z tohoto důvodu je podle  Cavalier-Smitha, B. hominis označována jako heterokontní chromista. </a:t>
            </a:r>
          </a:p>
        </p:txBody>
      </p:sp>
    </p:spTree>
    <p:extLst>
      <p:ext uri="{BB962C8B-B14F-4D97-AF65-F5344CB8AC3E}">
        <p14:creationId xmlns:p14="http://schemas.microsoft.com/office/powerpoint/2010/main" val="25026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Blastocystis hominis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779463"/>
            <a:ext cx="8569325" cy="6105525"/>
          </a:xfrm>
          <a:noFill/>
        </p:spPr>
      </p:pic>
    </p:spTree>
    <p:extLst>
      <p:ext uri="{BB962C8B-B14F-4D97-AF65-F5344CB8AC3E}">
        <p14:creationId xmlns:p14="http://schemas.microsoft.com/office/powerpoint/2010/main" val="24762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Blastocystis hominis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245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Průběh životního cyklu a šíření B. hominis je stále předmětem výzkumu. Z tohoto důvodu je zde uvedený cyklus spíše hypotetický.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Typickou formou nacházenou v lidské stolici jsou cysty, které dosahují velikosti od 6 do 40μm.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Tlusto-stěnné cysty, které jsou přítomny ve stolici jsou považovány za prostředek přenosu cizopasníka uskutečňovaného zřejmě v cestou fecal-oral pozřením kontaminované vody nebo potravy.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Cysty napadají epiteliální buňky zažívacího traktu a asexuálně se množí. Vznikají vakuolární formy parazita, ze kterých vznikají multivakuolární a amoeboidní formy.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Multivakuolární forma se vyvíjí v pre-cystu, která dává vznik tenko-stěnné cystě, která je zřejmě zdrojem autoinfekce.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Amoeboidní forma dává vznik pre-cystě, která se vyvíjí schizogonií v tlustostěnnou  cystu.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Tlusto-stěnná cysta je vylučována s výkaly.</a:t>
            </a:r>
          </a:p>
        </p:txBody>
      </p:sp>
    </p:spTree>
    <p:extLst>
      <p:ext uri="{BB962C8B-B14F-4D97-AF65-F5344CB8AC3E}">
        <p14:creationId xmlns:p14="http://schemas.microsoft.com/office/powerpoint/2010/main" val="30638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5378450" cy="4681537"/>
          </a:xfrm>
        </p:spPr>
      </p:pic>
      <p:pic>
        <p:nvPicPr>
          <p:cNvPr id="15667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828800"/>
            <a:ext cx="42814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Nadpis 1"/>
          <p:cNvSpPr>
            <a:spLocks noGrp="1"/>
          </p:cNvSpPr>
          <p:nvPr>
            <p:ph type="title"/>
          </p:nvPr>
        </p:nvSpPr>
        <p:spPr>
          <a:xfrm>
            <a:off x="5557838" y="1565275"/>
            <a:ext cx="3478212" cy="1143000"/>
          </a:xfrm>
        </p:spPr>
        <p:txBody>
          <a:bodyPr/>
          <a:lstStyle/>
          <a:p>
            <a:pPr algn="l"/>
            <a:r>
              <a:rPr lang="cs-CZ" altLang="cs-CZ" sz="3200" smtClean="0"/>
              <a:t>Blastocystis hominis:</a:t>
            </a:r>
            <a:br>
              <a:rPr lang="cs-CZ" altLang="cs-CZ" sz="3200" smtClean="0"/>
            </a:b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3200" smtClean="0"/>
              <a:t>vakuolizovaná </a:t>
            </a:r>
            <a:br>
              <a:rPr lang="cs-CZ" altLang="cs-CZ" sz="3200" smtClean="0"/>
            </a:br>
            <a:r>
              <a:rPr lang="cs-CZ" altLang="cs-CZ" sz="3200" smtClean="0"/>
              <a:t>forma</a:t>
            </a:r>
            <a:br>
              <a:rPr lang="cs-CZ" altLang="cs-CZ" sz="3200" smtClean="0"/>
            </a:b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3200" smtClean="0"/>
              <a:t>binární dělení </a:t>
            </a:r>
          </a:p>
        </p:txBody>
      </p:sp>
    </p:spTree>
    <p:extLst>
      <p:ext uri="{BB962C8B-B14F-4D97-AF65-F5344CB8AC3E}">
        <p14:creationId xmlns:p14="http://schemas.microsoft.com/office/powerpoint/2010/main" val="39040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200" smtClean="0"/>
              <a:t>Blastocystis: mikrofoto (a) diagram dělení trofozoita (c)</a:t>
            </a:r>
          </a:p>
        </p:txBody>
      </p:sp>
      <p:pic>
        <p:nvPicPr>
          <p:cNvPr id="15769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192213"/>
            <a:ext cx="6048375" cy="5683250"/>
          </a:xfrm>
        </p:spPr>
      </p:pic>
    </p:spTree>
    <p:extLst>
      <p:ext uri="{BB962C8B-B14F-4D97-AF65-F5344CB8AC3E}">
        <p14:creationId xmlns:p14="http://schemas.microsoft.com/office/powerpoint/2010/main" val="37624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 descr="Proposed life cycle of blastocystis homi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549275"/>
            <a:ext cx="43148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ovéPole 1"/>
          <p:cNvSpPr txBox="1">
            <a:spLocks noChangeArrowheads="1"/>
          </p:cNvSpPr>
          <p:nvPr/>
        </p:nvSpPr>
        <p:spPr bwMode="auto">
          <a:xfrm>
            <a:off x="468313" y="620713"/>
            <a:ext cx="38750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Blastocystis hominis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B. hominis se množí sporulací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nebo binármím dělením.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Organismus prodělává několik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morfologických forem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B. hominis se vyznačuje sexuálním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i asexuálním rozmnožováním.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B. se může pomocí pseudopodií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protahovat.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Životní cyklus není ještě úplně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popsán.</a:t>
            </a:r>
          </a:p>
        </p:txBody>
      </p:sp>
    </p:spTree>
    <p:extLst>
      <p:ext uri="{BB962C8B-B14F-4D97-AF65-F5344CB8AC3E}">
        <p14:creationId xmlns:p14="http://schemas.microsoft.com/office/powerpoint/2010/main" val="406161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3600" smtClean="0"/>
              <a:t>Jak se člověk nakazí ?</a:t>
            </a:r>
            <a:br>
              <a:rPr lang="cs-CZ" altLang="cs-CZ" sz="3600" smtClean="0"/>
            </a:br>
            <a:endParaRPr lang="cs-CZ" altLang="cs-CZ" sz="360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Jak je přesně </a:t>
            </a:r>
            <a:r>
              <a:rPr lang="cs-CZ" altLang="cs-CZ" sz="2800" i="1" smtClean="0"/>
              <a:t>Blastocystis</a:t>
            </a:r>
            <a:r>
              <a:rPr lang="cs-CZ" altLang="cs-CZ" sz="2800" smtClean="0"/>
              <a:t> přenášena není dosud 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určitostí známo, ale počet infikovaných lidí stoupá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v oblastech s nízkou úrovní hygieny.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smtClean="0"/>
              <a:t>Současné studie naznačují především tyto cesty přenosu: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Polknutí kontaminované potravy nebo vody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Pobyt v denních stacionářích poskytujících péči např. bezdomovcům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smtClean="0"/>
              <a:t>Kontakt se zvířaty 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31403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 eaLnBrk="1" hangingPunct="1"/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3600" smtClean="0"/>
              <a:t>Jaké jsou způsoby prevence ?</a:t>
            </a:r>
            <a:r>
              <a:rPr lang="cs-CZ" altLang="cs-CZ" sz="3600" b="1" smtClean="0"/>
              <a:t/>
            </a:r>
            <a:br>
              <a:rPr lang="cs-CZ" altLang="cs-CZ" sz="3600" b="1" smtClean="0"/>
            </a:br>
            <a:endParaRPr lang="cs-CZ" altLang="cs-CZ" sz="3600" b="1" smtClean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Umývat si ruce mýdlem a horkou vodou po použití záchodu, výměně plen a před manipulací s potravinami.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Učit děti důležitosti umývání rukou jako prevence vůči infekci.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Vyhnout se konzumaci kontaminované potravy a vody.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Umývat a loupat syrovou zeleninu a ovoce před jídlem.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Při cestách do exotických zemí se vyhnout pití vody z rizikových zdrojů jako je nepřevařená vodovodní voda a vyhnout se konzumaci neuvařeného jídla umývaného v nepřevařené vodovodní vodě.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smtClean="0"/>
              <a:t>Pít jen originál balené a pasterizované nápoje a nápoje připravované z převařené vody jako je káva a čaj, které jsou k pití bezpečné.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smtClean="0"/>
          </a:p>
        </p:txBody>
      </p:sp>
    </p:spTree>
    <p:extLst>
      <p:ext uri="{BB962C8B-B14F-4D97-AF65-F5344CB8AC3E}">
        <p14:creationId xmlns:p14="http://schemas.microsoft.com/office/powerpoint/2010/main" val="2621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14338"/>
            <a:ext cx="7489825" cy="1143000"/>
          </a:xfrm>
        </p:spPr>
        <p:txBody>
          <a:bodyPr/>
          <a:lstStyle/>
          <a:p>
            <a:pPr eaLnBrk="1" hangingPunct="1"/>
            <a:r>
              <a:rPr lang="cs-CZ" altLang="cs-CZ" sz="2800" b="1" smtClean="0"/>
              <a:t> Cyclospora cayetanensis – onemocnění</a:t>
            </a:r>
            <a:r>
              <a:rPr lang="cs-CZ" altLang="cs-CZ" sz="2000" b="1" smtClean="0"/>
              <a:t/>
            </a:r>
            <a:br>
              <a:rPr lang="cs-CZ" altLang="cs-CZ" sz="2000" b="1" smtClean="0"/>
            </a:br>
            <a:endParaRPr lang="cs-CZ" altLang="cs-CZ" sz="2000" b="1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04031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smtClean="0"/>
              <a:t>	</a:t>
            </a:r>
            <a:r>
              <a:rPr lang="cs-CZ" altLang="cs-CZ" sz="1800" smtClean="0"/>
              <a:t>Symptomy cyclosporiasy začínají v průměru 7 dní po infekci (od 2 dní do 2 týdnů) vysporulovanopu oocystou.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	Mezi tyto symptomy lze zahrnout: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Vodnatý průjem (diarrhea) – nejčastější příznak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Ztráta chuti k jídlu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Ztráta váhy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Křeče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Nafouknutost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Plynnatost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Nevolnost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Únava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smtClean="0"/>
              <a:t>	Další méně časté příznaky: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Zvracení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smtClean="0"/>
              <a:t>Horečka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smtClean="0"/>
          </a:p>
        </p:txBody>
      </p:sp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38500"/>
            <a:ext cx="3884612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3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Nadpis 1"/>
          <p:cNvSpPr>
            <a:spLocks noGrp="1"/>
          </p:cNvSpPr>
          <p:nvPr>
            <p:ph type="title"/>
          </p:nvPr>
        </p:nvSpPr>
        <p:spPr>
          <a:xfrm>
            <a:off x="457200" y="2781300"/>
            <a:ext cx="8229600" cy="849313"/>
          </a:xfrm>
        </p:spPr>
        <p:txBody>
          <a:bodyPr/>
          <a:lstStyle/>
          <a:p>
            <a:r>
              <a:rPr lang="cs-CZ" altLang="cs-CZ" sz="3200" smtClean="0"/>
              <a:t>Pneumocystis jiroveci</a:t>
            </a:r>
          </a:p>
        </p:txBody>
      </p:sp>
    </p:spTree>
    <p:extLst>
      <p:ext uri="{BB962C8B-B14F-4D97-AF65-F5344CB8AC3E}">
        <p14:creationId xmlns:p14="http://schemas.microsoft.com/office/powerpoint/2010/main" val="37740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Nadpis 1"/>
          <p:cNvSpPr>
            <a:spLocks noGrp="1"/>
          </p:cNvSpPr>
          <p:nvPr>
            <p:ph type="title"/>
          </p:nvPr>
        </p:nvSpPr>
        <p:spPr>
          <a:xfrm>
            <a:off x="374650" y="260350"/>
            <a:ext cx="8229600" cy="419100"/>
          </a:xfrm>
        </p:spPr>
        <p:txBody>
          <a:bodyPr/>
          <a:lstStyle/>
          <a:p>
            <a:r>
              <a:rPr lang="cs-CZ" altLang="cs-CZ" sz="3200" smtClean="0"/>
              <a:t>Pneumocystis jiroveci</a:t>
            </a:r>
          </a:p>
        </p:txBody>
      </p:sp>
      <p:pic>
        <p:nvPicPr>
          <p:cNvPr id="16281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3825"/>
            <a:ext cx="2932113" cy="2743200"/>
          </a:xfrm>
        </p:spPr>
      </p:pic>
      <p:pic>
        <p:nvPicPr>
          <p:cNvPr id="16282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90963"/>
            <a:ext cx="3687762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06850"/>
            <a:ext cx="24669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2" name="TextovéPole 6"/>
          <p:cNvSpPr txBox="1">
            <a:spLocks noChangeArrowheads="1"/>
          </p:cNvSpPr>
          <p:nvPr/>
        </p:nvSpPr>
        <p:spPr bwMode="auto">
          <a:xfrm>
            <a:off x="468313" y="1060450"/>
            <a:ext cx="82264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Celosvětově rozšířený parazit plic. Jméno na počest prof O. Jírovce.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Poprvé jej popsal u člověka. Druh P. carini se vyskytuje spíše u zvířat.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Vyskytuje se asi u 40% imunodeficientní pacientů. Dříve problém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u nedonošených dětí.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Podle molekulární analýzy RNA je příbuzný houbám. Podle přítomnosti organel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mitochondrie, jádro, Golgiho aparát  a podle způsobu dělení se jedná u blízce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příbuzného amébám.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Je to zřejmě představitel velice staré skupiny protozoí.</a:t>
            </a:r>
          </a:p>
        </p:txBody>
      </p:sp>
    </p:spTree>
    <p:extLst>
      <p:ext uri="{BB962C8B-B14F-4D97-AF65-F5344CB8AC3E}">
        <p14:creationId xmlns:p14="http://schemas.microsoft.com/office/powerpoint/2010/main" val="20858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Nadpis 1"/>
          <p:cNvSpPr>
            <a:spLocks noGrp="1"/>
          </p:cNvSpPr>
          <p:nvPr>
            <p:ph type="title"/>
          </p:nvPr>
        </p:nvSpPr>
        <p:spPr>
          <a:xfrm>
            <a:off x="3883025" y="28575"/>
            <a:ext cx="5153025" cy="946150"/>
          </a:xfrm>
        </p:spPr>
        <p:txBody>
          <a:bodyPr/>
          <a:lstStyle/>
          <a:p>
            <a:r>
              <a:rPr lang="cs-CZ" altLang="cs-CZ" sz="3200" smtClean="0"/>
              <a:t> Pneumocystis pneumonia</a:t>
            </a:r>
          </a:p>
        </p:txBody>
      </p:sp>
      <p:pic>
        <p:nvPicPr>
          <p:cNvPr id="163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575"/>
            <a:ext cx="3455988" cy="3792538"/>
          </a:xfrm>
        </p:spPr>
      </p:pic>
      <p:pic>
        <p:nvPicPr>
          <p:cNvPr id="16384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74725"/>
            <a:ext cx="4325938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717925"/>
            <a:ext cx="3455987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0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Nadpis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29600" cy="490537"/>
          </a:xfrm>
        </p:spPr>
        <p:txBody>
          <a:bodyPr/>
          <a:lstStyle/>
          <a:p>
            <a:r>
              <a:rPr lang="cs-CZ" altLang="cs-CZ" sz="3600" smtClean="0"/>
              <a:t>Pneumocystis jiroveci – životní cyklus</a:t>
            </a:r>
          </a:p>
        </p:txBody>
      </p:sp>
      <p:pic>
        <p:nvPicPr>
          <p:cNvPr id="1648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2363" y="1125538"/>
            <a:ext cx="5373687" cy="5057775"/>
          </a:xfrm>
        </p:spPr>
      </p:pic>
      <p:sp>
        <p:nvSpPr>
          <p:cNvPr id="2" name="Obdélník 1"/>
          <p:cNvSpPr/>
          <p:nvPr/>
        </p:nvSpPr>
        <p:spPr>
          <a:xfrm>
            <a:off x="8893175" y="981075"/>
            <a:ext cx="250825" cy="541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4869" name="TextovéPole 2"/>
          <p:cNvSpPr txBox="1">
            <a:spLocks noChangeArrowheads="1"/>
          </p:cNvSpPr>
          <p:nvPr/>
        </p:nvSpPr>
        <p:spPr bwMode="auto">
          <a:xfrm>
            <a:off x="179388" y="1125538"/>
            <a:ext cx="3814762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1) Imunokompromitovaný člověk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vdechne drobné cysty. Uvnitř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každé je 8 haploidních trofozoitů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které se líhnou z cysty.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2) Vždy 2 trofozoiti fúzují a vzniká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zygota (diploidní) , která 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dělí na dvě nová stádia.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3) Zygota se začíná encystovat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a formuje se v ní 8 jader.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4) Ty se mění na 8 mladých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trofozoitů.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5) Vzniká zralá s novou generací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intracystických tělísek.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72380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589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2550"/>
            <a:ext cx="5219700" cy="3295650"/>
          </a:xfrm>
          <a:noFill/>
        </p:spPr>
      </p:pic>
      <p:pic>
        <p:nvPicPr>
          <p:cNvPr id="165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088"/>
            <a:ext cx="5256213" cy="328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213100"/>
            <a:ext cx="47529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213100"/>
            <a:ext cx="4683125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5" name="Text Box 8"/>
          <p:cNvSpPr txBox="1">
            <a:spLocks noChangeArrowheads="1"/>
          </p:cNvSpPr>
          <p:nvPr/>
        </p:nvSpPr>
        <p:spPr bwMode="auto">
          <a:xfrm>
            <a:off x="1619250" y="2173288"/>
            <a:ext cx="5949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solidFill>
                  <a:schemeClr val="bg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9256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Nadpis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2944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smtClean="0"/>
              <a:t>Cyclospora cayetanensis - diagnostika</a:t>
            </a:r>
            <a:r>
              <a:rPr lang="cs-CZ" altLang="cs-CZ" smtClean="0"/>
              <a:t> 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229600" cy="45259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2400" b="1" smtClean="0"/>
              <a:t>Mikroskopický průkaz cizopasníka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1800" b="1" smtClean="0"/>
              <a:t>1.</a:t>
            </a:r>
            <a:r>
              <a:rPr lang="cs-CZ" altLang="cs-CZ" smtClean="0"/>
              <a:t> </a:t>
            </a:r>
            <a:r>
              <a:rPr lang="cs-CZ" altLang="cs-CZ" sz="1800" b="1" smtClean="0"/>
              <a:t>Vlhká komůrka – procházející světlo – DIC nebo UV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1800" b="1" smtClean="0"/>
              <a:t>2  Fast acid-stain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1800" b="1" smtClean="0"/>
              <a:t>3. Barvení Safraninem nebo Trichromem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4932363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4967287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18" name="Group 24"/>
          <p:cNvGrpSpPr>
            <a:grpSpLocks/>
          </p:cNvGrpSpPr>
          <p:nvPr/>
        </p:nvGrpSpPr>
        <p:grpSpPr bwMode="auto">
          <a:xfrm>
            <a:off x="6875463" y="1651000"/>
            <a:ext cx="1728787" cy="1562100"/>
            <a:chOff x="4150" y="981"/>
            <a:chExt cx="1089" cy="984"/>
          </a:xfrm>
        </p:grpSpPr>
        <p:grpSp>
          <p:nvGrpSpPr>
            <p:cNvPr id="90119" name="Group 22"/>
            <p:cNvGrpSpPr>
              <a:grpSpLocks/>
            </p:cNvGrpSpPr>
            <p:nvPr/>
          </p:nvGrpSpPr>
          <p:grpSpPr bwMode="auto">
            <a:xfrm>
              <a:off x="4150" y="981"/>
              <a:ext cx="1089" cy="984"/>
              <a:chOff x="4150" y="981"/>
              <a:chExt cx="1089" cy="984"/>
            </a:xfrm>
          </p:grpSpPr>
          <p:sp>
            <p:nvSpPr>
              <p:cNvPr id="90123" name="Oval 7"/>
              <p:cNvSpPr>
                <a:spLocks noChangeArrowheads="1"/>
              </p:cNvSpPr>
              <p:nvPr/>
            </p:nvSpPr>
            <p:spPr bwMode="auto">
              <a:xfrm>
                <a:off x="4150" y="981"/>
                <a:ext cx="1089" cy="984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grpSp>
            <p:nvGrpSpPr>
              <p:cNvPr id="90124" name="Group 8"/>
              <p:cNvGrpSpPr>
                <a:grpSpLocks/>
              </p:cNvGrpSpPr>
              <p:nvPr/>
            </p:nvGrpSpPr>
            <p:grpSpPr bwMode="auto">
              <a:xfrm>
                <a:off x="4332" y="1177"/>
                <a:ext cx="136" cy="576"/>
                <a:chOff x="748" y="3430"/>
                <a:chExt cx="136" cy="576"/>
              </a:xfrm>
            </p:grpSpPr>
            <p:sp>
              <p:nvSpPr>
                <p:cNvPr id="90134" name="Oval 9"/>
                <p:cNvSpPr>
                  <a:spLocks noChangeArrowheads="1"/>
                </p:cNvSpPr>
                <p:nvPr/>
              </p:nvSpPr>
              <p:spPr bwMode="auto">
                <a:xfrm>
                  <a:off x="748" y="3430"/>
                  <a:ext cx="136" cy="57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90135" name="Oval 10"/>
                <p:cNvSpPr>
                  <a:spLocks noChangeArrowheads="1"/>
                </p:cNvSpPr>
                <p:nvPr/>
              </p:nvSpPr>
              <p:spPr bwMode="auto">
                <a:xfrm>
                  <a:off x="748" y="3656"/>
                  <a:ext cx="136" cy="13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90125" name="Group 11"/>
              <p:cNvGrpSpPr>
                <a:grpSpLocks/>
              </p:cNvGrpSpPr>
              <p:nvPr/>
            </p:nvGrpSpPr>
            <p:grpSpPr bwMode="auto">
              <a:xfrm>
                <a:off x="4468" y="1177"/>
                <a:ext cx="136" cy="576"/>
                <a:chOff x="748" y="3430"/>
                <a:chExt cx="136" cy="576"/>
              </a:xfrm>
            </p:grpSpPr>
            <p:sp>
              <p:nvSpPr>
                <p:cNvPr id="90132" name="Oval 12"/>
                <p:cNvSpPr>
                  <a:spLocks noChangeArrowheads="1"/>
                </p:cNvSpPr>
                <p:nvPr/>
              </p:nvSpPr>
              <p:spPr bwMode="auto">
                <a:xfrm>
                  <a:off x="748" y="3430"/>
                  <a:ext cx="136" cy="57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90133" name="Oval 13"/>
                <p:cNvSpPr>
                  <a:spLocks noChangeArrowheads="1"/>
                </p:cNvSpPr>
                <p:nvPr/>
              </p:nvSpPr>
              <p:spPr bwMode="auto">
                <a:xfrm>
                  <a:off x="748" y="3656"/>
                  <a:ext cx="136" cy="13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90126" name="Group 14"/>
              <p:cNvGrpSpPr>
                <a:grpSpLocks/>
              </p:cNvGrpSpPr>
              <p:nvPr/>
            </p:nvGrpSpPr>
            <p:grpSpPr bwMode="auto">
              <a:xfrm>
                <a:off x="4785" y="1177"/>
                <a:ext cx="136" cy="576"/>
                <a:chOff x="748" y="3430"/>
                <a:chExt cx="136" cy="576"/>
              </a:xfrm>
            </p:grpSpPr>
            <p:sp>
              <p:nvSpPr>
                <p:cNvPr id="90130" name="Oval 15"/>
                <p:cNvSpPr>
                  <a:spLocks noChangeArrowheads="1"/>
                </p:cNvSpPr>
                <p:nvPr/>
              </p:nvSpPr>
              <p:spPr bwMode="auto">
                <a:xfrm>
                  <a:off x="748" y="3430"/>
                  <a:ext cx="136" cy="57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90131" name="Oval 16"/>
                <p:cNvSpPr>
                  <a:spLocks noChangeArrowheads="1"/>
                </p:cNvSpPr>
                <p:nvPr/>
              </p:nvSpPr>
              <p:spPr bwMode="auto">
                <a:xfrm>
                  <a:off x="748" y="3656"/>
                  <a:ext cx="136" cy="13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grpSp>
            <p:nvGrpSpPr>
              <p:cNvPr id="90127" name="Group 17"/>
              <p:cNvGrpSpPr>
                <a:grpSpLocks/>
              </p:cNvGrpSpPr>
              <p:nvPr/>
            </p:nvGrpSpPr>
            <p:grpSpPr bwMode="auto">
              <a:xfrm>
                <a:off x="4921" y="1177"/>
                <a:ext cx="136" cy="576"/>
                <a:chOff x="748" y="3430"/>
                <a:chExt cx="136" cy="576"/>
              </a:xfrm>
            </p:grpSpPr>
            <p:sp>
              <p:nvSpPr>
                <p:cNvPr id="90128" name="Oval 18"/>
                <p:cNvSpPr>
                  <a:spLocks noChangeArrowheads="1"/>
                </p:cNvSpPr>
                <p:nvPr/>
              </p:nvSpPr>
              <p:spPr bwMode="auto">
                <a:xfrm>
                  <a:off x="748" y="3430"/>
                  <a:ext cx="136" cy="57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  <p:sp>
              <p:nvSpPr>
                <p:cNvPr id="90129" name="Oval 19"/>
                <p:cNvSpPr>
                  <a:spLocks noChangeArrowheads="1"/>
                </p:cNvSpPr>
                <p:nvPr/>
              </p:nvSpPr>
              <p:spPr bwMode="auto">
                <a:xfrm>
                  <a:off x="748" y="3656"/>
                  <a:ext cx="136" cy="13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</p:grpSp>
        <p:grpSp>
          <p:nvGrpSpPr>
            <p:cNvPr id="90120" name="Group 23"/>
            <p:cNvGrpSpPr>
              <a:grpSpLocks/>
            </p:cNvGrpSpPr>
            <p:nvPr/>
          </p:nvGrpSpPr>
          <p:grpSpPr bwMode="auto">
            <a:xfrm>
              <a:off x="4241" y="1117"/>
              <a:ext cx="907" cy="712"/>
              <a:chOff x="4241" y="1117"/>
              <a:chExt cx="907" cy="712"/>
            </a:xfrm>
          </p:grpSpPr>
          <p:sp>
            <p:nvSpPr>
              <p:cNvPr id="90121" name="Oval 20"/>
              <p:cNvSpPr>
                <a:spLocks noChangeArrowheads="1"/>
              </p:cNvSpPr>
              <p:nvPr/>
            </p:nvSpPr>
            <p:spPr bwMode="auto">
              <a:xfrm>
                <a:off x="4241" y="1117"/>
                <a:ext cx="454" cy="71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90122" name="Oval 21"/>
              <p:cNvSpPr>
                <a:spLocks noChangeArrowheads="1"/>
              </p:cNvSpPr>
              <p:nvPr/>
            </p:nvSpPr>
            <p:spPr bwMode="auto">
              <a:xfrm>
                <a:off x="4694" y="1117"/>
                <a:ext cx="454" cy="71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086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3276</Words>
  <Application>Microsoft Office PowerPoint</Application>
  <PresentationFormat>Předvádění na obrazovce (4:3)</PresentationFormat>
  <Paragraphs>453</Paragraphs>
  <Slides>85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Symbol</vt:lpstr>
      <vt:lpstr>Motiv Office</vt:lpstr>
      <vt:lpstr>Výchozí návrh</vt:lpstr>
      <vt:lpstr>Prezentace aplikace PowerPoint</vt:lpstr>
      <vt:lpstr>Cyclospora cayetanense</vt:lpstr>
      <vt:lpstr>Cyclospora cayetanensis </vt:lpstr>
      <vt:lpstr>Cyclospora cayetanensis – epidemiologie </vt:lpstr>
      <vt:lpstr>Cyclospora cayetanensis</vt:lpstr>
      <vt:lpstr>Prezentace aplikace PowerPoint</vt:lpstr>
      <vt:lpstr>Cyclospora cayetanensis – životní cyklus</vt:lpstr>
      <vt:lpstr> Cyclospora cayetanensis – onemocnění </vt:lpstr>
      <vt:lpstr>Cyclospora cayetanensis - diagnostika </vt:lpstr>
      <vt:lpstr>Cyclospora cayetanensis - diagnostika</vt:lpstr>
      <vt:lpstr>Cyclospora cayetanensis - diagnostika</vt:lpstr>
      <vt:lpstr>Cyclospora cayetanensis – terapie</vt:lpstr>
      <vt:lpstr>Cystoisospora belli</vt:lpstr>
      <vt:lpstr>Cystoisospora belli </vt:lpstr>
      <vt:lpstr>Cystoisospora belli</vt:lpstr>
      <vt:lpstr>Cystoisospora belli</vt:lpstr>
      <vt:lpstr>Cystoisospora belli</vt:lpstr>
      <vt:lpstr>Cystoisospora belli</vt:lpstr>
      <vt:lpstr>Cystoisospora belli</vt:lpstr>
      <vt:lpstr>Cystoisospora belli </vt:lpstr>
      <vt:lpstr>Microsporidia </vt:lpstr>
      <vt:lpstr>Microsporidia</vt:lpstr>
      <vt:lpstr>Prezentace aplikace PowerPoint</vt:lpstr>
      <vt:lpstr>Microsporidia - spora</vt:lpstr>
      <vt:lpstr>Microsporidie v hostitelských buňkách</vt:lpstr>
      <vt:lpstr>Zralé spory microsporidií</vt:lpstr>
      <vt:lpstr>Microsporidia - charakteriastika</vt:lpstr>
      <vt:lpstr>Medicínský význam microsporidií</vt:lpstr>
      <vt:lpstr>Medicínský význam microsporidií</vt:lpstr>
      <vt:lpstr>Encephalitozoon cuniculi</vt:lpstr>
      <vt:lpstr>Encephalitozoon cuniculi</vt:lpstr>
      <vt:lpstr>Microsporidia – životní cyklus</vt:lpstr>
      <vt:lpstr>Microsporidia – životní cyklus</vt:lpstr>
      <vt:lpstr>Microsporidia - vývoj</vt:lpstr>
      <vt:lpstr>Microsporidia - vývoj</vt:lpstr>
      <vt:lpstr>Microsporidia: Encephalitozoon </vt:lpstr>
      <vt:lpstr>Životní cyklus: Encephalitozoon cuniculi</vt:lpstr>
      <vt:lpstr>Klinické příznaky mikrosporidióz</vt:lpstr>
      <vt:lpstr> Laboratorní diagnostika </vt:lpstr>
      <vt:lpstr>Mikroskopické vyšetření stolice spory Encephalitozoon cuniculi barveno Chromotropem</vt:lpstr>
      <vt:lpstr>Mikroskopické vyšetření stolice spory mikroskopridií, barveno Gram chromotropem</vt:lpstr>
      <vt:lpstr>Mikroskopické vyšetření stolice barveno Giemsou</vt:lpstr>
      <vt:lpstr>Elektronová mikroskopie TEM Enterocytozoon bieneusi - spora </vt:lpstr>
      <vt:lpstr>Monoclonal antibody-based immunofluorescence identification of Encephalitozoon hellem.   Spores are present in a bronchoalveolar lavage specimen of an AIDS patient </vt:lpstr>
      <vt:lpstr>Agarose gel (2%) showing the diagnostic bands for species-specific PCR diagnostic primers designed for microsporidia  that infect humans </vt:lpstr>
      <vt:lpstr>Trachipleistophora hominis</vt:lpstr>
      <vt:lpstr>Trachipleistophora hominis</vt:lpstr>
      <vt:lpstr>Ciliophora - nálevníci</vt:lpstr>
      <vt:lpstr>Nálevnící - morfologie</vt:lpstr>
      <vt:lpstr>Nálevnící rozmnožování - konjugace</vt:lpstr>
      <vt:lpstr>Balantidium coli</vt:lpstr>
      <vt:lpstr>Balantidium coli</vt:lpstr>
      <vt:lpstr>Balantidium coli – vznik potravní vakuoly</vt:lpstr>
      <vt:lpstr> Endemický výskyt B. coli  </vt:lpstr>
      <vt:lpstr>Intestinální balantidiosa a amebiosa:  léze stěny tlustého střeva (a,b) léze působené E. histolytika (c) Fagocytoza červených krvinek (d)  </vt:lpstr>
      <vt:lpstr>Prezentace aplikace PowerPoint</vt:lpstr>
      <vt:lpstr>Balantidium coli – trofozoiti, roztěr stolice (3.15) cysty – roztěr stolice (3.16)</vt:lpstr>
      <vt:lpstr>Prezentace aplikace PowerPoint</vt:lpstr>
      <vt:lpstr>Balantidium coli – trofozoiti SEM</vt:lpstr>
      <vt:lpstr>Balantidium coli – peristomální cilíe a vakuoly</vt:lpstr>
      <vt:lpstr>Balantidium coli – životní cyklus</vt:lpstr>
      <vt:lpstr>Balantidium coli – trofozoiti a cysty</vt:lpstr>
      <vt:lpstr>Balantidium coli – životní cyklus</vt:lpstr>
      <vt:lpstr>Balantidium coli – životní cyklus</vt:lpstr>
      <vt:lpstr>Prezentace aplikace PowerPoint</vt:lpstr>
      <vt:lpstr>Balantidium coli – životní cyklus a patogenita</vt:lpstr>
      <vt:lpstr>Balantidium coli - patogenita</vt:lpstr>
      <vt:lpstr>Balantidium coli – dělící  se trofozoit ve stěně střeva</vt:lpstr>
      <vt:lpstr>Blastocystis hominis</vt:lpstr>
      <vt:lpstr>Blastocystis hominis</vt:lpstr>
      <vt:lpstr>Blastocystis hominis</vt:lpstr>
      <vt:lpstr>Blastocystis hominis</vt:lpstr>
      <vt:lpstr>Blastocystis hominis</vt:lpstr>
      <vt:lpstr>Blastocystis hominis</vt:lpstr>
      <vt:lpstr>Blastocystis hominis:  vakuolizovaná  forma   binární dělení </vt:lpstr>
      <vt:lpstr>Blastocystis: mikrofoto (a) diagram dělení trofozoita (c)</vt:lpstr>
      <vt:lpstr>Prezentace aplikace PowerPoint</vt:lpstr>
      <vt:lpstr> Jak se člověk nakazí ? </vt:lpstr>
      <vt:lpstr> Jaké jsou způsoby prevence ? </vt:lpstr>
      <vt:lpstr>Pneumocystis jiroveci</vt:lpstr>
      <vt:lpstr>Pneumocystis jiroveci</vt:lpstr>
      <vt:lpstr> Pneumocystis pneumonia</vt:lpstr>
      <vt:lpstr>Pneumocystis jiroveci – životní cyklus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6</cp:revision>
  <dcterms:created xsi:type="dcterms:W3CDTF">2022-04-02T04:57:27Z</dcterms:created>
  <dcterms:modified xsi:type="dcterms:W3CDTF">2022-04-02T06:27:22Z</dcterms:modified>
</cp:coreProperties>
</file>