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48" r:id="rId1"/>
  </p:sldMasterIdLst>
  <p:notesMasterIdLst>
    <p:notesMasterId r:id="rId15"/>
  </p:notesMasterIdLst>
  <p:sldIdLst>
    <p:sldId id="256" r:id="rId2"/>
    <p:sldId id="267" r:id="rId3"/>
    <p:sldId id="257" r:id="rId4"/>
    <p:sldId id="258" r:id="rId5"/>
    <p:sldId id="259" r:id="rId6"/>
    <p:sldId id="268" r:id="rId7"/>
    <p:sldId id="260" r:id="rId8"/>
    <p:sldId id="261" r:id="rId9"/>
    <p:sldId id="262" r:id="rId10"/>
    <p:sldId id="265" r:id="rId11"/>
    <p:sldId id="266" r:id="rId12"/>
    <p:sldId id="263" r:id="rId13"/>
    <p:sldId id="264" r:id="rId14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1pPr>
    <a:lvl2pPr marL="4572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2pPr>
    <a:lvl3pPr marL="9144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3pPr>
    <a:lvl4pPr marL="1371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4pPr>
    <a:lvl5pPr marL="18288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678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 marL="742950" indent="-285750">
              <a:lnSpc>
                <a:spcPct val="9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 marL="1143000" indent="-228600">
              <a:lnSpc>
                <a:spcPct val="9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 marL="1600200" indent="-228600">
              <a:lnSpc>
                <a:spcPct val="9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 marL="2057400" indent="-228600">
              <a:lnSpc>
                <a:spcPct val="9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>
              <a:defRPr/>
            </a:pPr>
            <a:endParaRPr lang="cs-CZ" altLang="cs-CZ" smtClean="0"/>
          </a:p>
        </p:txBody>
      </p:sp>
      <p:sp>
        <p:nvSpPr>
          <p:cNvPr id="2051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-7578725"/>
            <a:ext cx="0" cy="1654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altLang="cs-CZ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endParaRPr lang="cs-CZ" altLang="cs-CZ" sz="2400">
              <a:solidFill>
                <a:schemeClr val="bg1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endParaRPr lang="cs-CZ" altLang="cs-CZ" sz="2400">
              <a:solidFill>
                <a:schemeClr val="bg1"/>
              </a:solidFill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endParaRPr lang="cs-CZ" altLang="cs-CZ" sz="2400">
              <a:solidFill>
                <a:schemeClr val="bg1"/>
              </a:solidFill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endParaRPr lang="cs-CZ" altLang="cs-CZ" sz="2400">
              <a:solidFill>
                <a:schemeClr val="bg1"/>
              </a:solidFill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endParaRPr lang="cs-CZ" altLang="cs-CZ" sz="2400">
              <a:solidFill>
                <a:schemeClr val="bg1"/>
              </a:solidFill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endParaRPr lang="cs-CZ" altLang="cs-CZ" sz="2400">
              <a:solidFill>
                <a:schemeClr val="bg1"/>
              </a:solidFill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endParaRPr lang="cs-CZ" altLang="cs-CZ" sz="2400">
              <a:solidFill>
                <a:schemeClr val="bg1"/>
              </a:solidFill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endParaRPr lang="cs-CZ" altLang="cs-CZ" sz="2400">
              <a:solidFill>
                <a:schemeClr val="bg1"/>
              </a:solidFill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endParaRPr lang="cs-CZ" altLang="cs-CZ" sz="2400">
              <a:solidFill>
                <a:schemeClr val="bg1"/>
              </a:solidFill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F355C-B35B-4192-876F-87E6F5C58C71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46964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9515F3-EC2B-45CE-9D7B-238A14235764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67026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3513" y="463550"/>
            <a:ext cx="1941512" cy="563086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463550"/>
            <a:ext cx="5675313" cy="5630863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5032A-EF43-4B5A-8054-1DA8E4BBC3B2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12326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463550"/>
            <a:ext cx="7769225" cy="14319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A1F1F2-EDA2-489D-9AD7-B3B7043CA54E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87724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4EB99-3295-46BB-AA40-CEF2D00E61B9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741626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50AFF-66A8-4EA5-B4AD-DCD8C3076875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096004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08412" cy="41132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AA408-56CF-48CA-A578-50F32E1EE158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220889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55359-5B50-402C-B677-ECB350A50BB9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727811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C64CFA-5316-4154-BAE5-6DFA6D8A4DF2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467284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D705F9-24A2-4B0D-9E8B-6AB92D7193EE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835713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CB3AF2-B538-46DA-A7A9-94DA5AFFA22A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4076128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8AD9B5-4C8B-4C57-81C6-BFFE69FF05D9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307333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3550"/>
            <a:ext cx="776922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Klepněte pro úpravu formátu titulního textu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69225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Klepněte pro úpravu formátu textu osnovy</a:t>
            </a:r>
          </a:p>
          <a:p>
            <a:pPr lvl="1"/>
            <a:r>
              <a:rPr lang="en-GB" altLang="cs-CZ" smtClean="0"/>
              <a:t>Druhá úroveň</a:t>
            </a:r>
          </a:p>
          <a:p>
            <a:pPr lvl="2"/>
            <a:r>
              <a:rPr lang="en-GB" altLang="cs-CZ" smtClean="0"/>
              <a:t>Třetí úroveň</a:t>
            </a:r>
          </a:p>
          <a:p>
            <a:pPr lvl="3"/>
            <a:r>
              <a:rPr lang="en-GB" altLang="cs-CZ" smtClean="0"/>
              <a:t>Čtvrtá úroveň osnovy</a:t>
            </a:r>
          </a:p>
          <a:p>
            <a:pPr lvl="4"/>
            <a:r>
              <a:rPr lang="en-GB" altLang="cs-CZ" smtClean="0"/>
              <a:t>Pátá úroveň osnovy</a:t>
            </a:r>
          </a:p>
          <a:p>
            <a:pPr lvl="4"/>
            <a:r>
              <a:rPr lang="en-GB" altLang="cs-CZ" smtClean="0"/>
              <a:t>Šestá úroveň</a:t>
            </a:r>
          </a:p>
          <a:p>
            <a:pPr lvl="4"/>
            <a:r>
              <a:rPr lang="en-GB" altLang="cs-CZ" smtClean="0"/>
              <a:t>Sedmá úroveň</a:t>
            </a:r>
          </a:p>
          <a:p>
            <a:pPr lvl="4"/>
            <a:r>
              <a:rPr lang="en-GB" altLang="cs-CZ" smtClean="0"/>
              <a:t>Osmá úroveň textu</a:t>
            </a:r>
          </a:p>
          <a:p>
            <a:pPr lvl="4"/>
            <a:r>
              <a:rPr lang="en-GB" altLang="cs-CZ" smtClean="0"/>
              <a:t>Devátá úroveň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5800" y="6248400"/>
            <a:ext cx="19018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>
                <a:srgbClr val="00000C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24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buClr>
                <a:srgbClr val="00000C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9018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>
                <a:srgbClr val="00000C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fld id="{557111E9-B871-4B88-A461-B625C156890F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ctr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ctr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ctr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ctr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ctr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ctr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ctr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39725" indent="-339725" algn="l" defTabSz="449263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39775" indent="-282575" algn="l" defTabSz="449263" rtl="0" eaLnBrk="0" fontAlgn="base" hangingPunct="0">
        <a:lnSpc>
          <a:spcPct val="90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139950"/>
            <a:ext cx="7772400" cy="1436688"/>
          </a:xfrm>
        </p:spPr>
        <p:txBody>
          <a:bodyPr/>
          <a:lstStyle/>
          <a:p>
            <a:pPr>
              <a:lnSpc>
                <a:spcPct val="100000"/>
              </a:lnSpc>
              <a:buFont typeface="Arial" panose="020B0604020202020204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b="1" smtClean="0">
                <a:latin typeface="Arial" panose="020B0604020202020204" pitchFamily="34" charset="0"/>
              </a:rPr>
              <a:t>Herbářové etikety, jinak též schedy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700"/>
              </a:spcBef>
              <a:buFont typeface="Arial" panose="020B0604020202020204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sz="2800" b="1" smtClean="0">
                <a:latin typeface="Arial" panose="020B0604020202020204" pitchFamily="34" charset="0"/>
              </a:rPr>
              <a:t>co na ně napsat, abychom se v nich vyznali nejen my, ale i druzí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115888"/>
            <a:ext cx="9153525" cy="647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3" y="115888"/>
            <a:ext cx="9120187" cy="645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>
              <a:lnSpc>
                <a:spcPct val="100000"/>
              </a:lnSpc>
              <a:buFont typeface="Arial" panose="020B0604020202020204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sz="3600" b="1" smtClean="0">
                <a:latin typeface="Arial" panose="020B0604020202020204" pitchFamily="34" charset="0"/>
              </a:rPr>
              <a:t>Poznámky v databázi</a:t>
            </a: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Revize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	rev. = </a:t>
            </a:r>
            <a:r>
              <a:rPr lang="en-GB" altLang="cs-CZ" sz="2400" i="1" smtClean="0">
                <a:latin typeface="Arial" panose="020B0604020202020204" pitchFamily="34" charset="0"/>
              </a:rPr>
              <a:t>revidit</a:t>
            </a:r>
            <a:r>
              <a:rPr lang="en-GB" altLang="cs-CZ" sz="2400" smtClean="0">
                <a:latin typeface="Arial" panose="020B0604020202020204" pitchFamily="34" charset="0"/>
              </a:rPr>
              <a:t>; confirm. = </a:t>
            </a:r>
            <a:r>
              <a:rPr lang="en-GB" altLang="cs-CZ" sz="2400" i="1" smtClean="0">
                <a:latin typeface="Arial" panose="020B0604020202020204" pitchFamily="34" charset="0"/>
              </a:rPr>
              <a:t>confirmavit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Uložení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b="1" smtClean="0">
                <a:latin typeface="Arial" panose="020B0604020202020204" pitchFamily="34" charset="0"/>
              </a:rPr>
              <a:t>	např. BRNU, BRNM, BRNL, PR, PRC, PR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Poznámka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	chybná determinace, chromozomový počet,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	uveřejnění nálezu</a:t>
            </a:r>
          </a:p>
          <a:p>
            <a:pPr>
              <a:lnSpc>
                <a:spcPct val="100000"/>
              </a:lnSpc>
              <a:buFont typeface="Times New Roman" panose="02020603050405020304" pitchFamily="18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mtClean="0"/>
              <a:t>	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85788"/>
            <a:ext cx="7772400" cy="1193800"/>
          </a:xfrm>
        </p:spPr>
        <p:txBody>
          <a:bodyPr/>
          <a:lstStyle/>
          <a:p>
            <a:pPr>
              <a:lnSpc>
                <a:spcPct val="100000"/>
              </a:lnSpc>
              <a:buFont typeface="Arial" panose="020B0604020202020204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sz="3600" b="1" i="1" smtClean="0">
                <a:latin typeface="Arial" panose="020B0604020202020204" pitchFamily="34" charset="0"/>
              </a:rPr>
              <a:t>Super tipy</a:t>
            </a:r>
            <a:r>
              <a:rPr lang="en-GB" altLang="cs-CZ" sz="3600" b="1" smtClean="0">
                <a:latin typeface="Arial" panose="020B0604020202020204" pitchFamily="34" charset="0"/>
              </a:rPr>
              <a:t> při vyplňování databáze v programu MS Access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F2 umožní úpravu pole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Control+“ kopíruje data z odpovídajícího pole (záznamu) předcházející věty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Control PgDn/PgUp přesune kurzor na stejné pole předcházející/následující věty.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Ctrl F6 přepíná mezi okny téhož programu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9288" y="593304"/>
            <a:ext cx="7769225" cy="5545733"/>
          </a:xfrm>
        </p:spPr>
        <p:txBody>
          <a:bodyPr/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Vranovice, zahrada za domem č. p.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130. Pravidelně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sečená louka mírného teplého podnebí s ovocnými stromy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Kemp Borovina, 3,3 km od Podhradí nad Dyjí, plocha mezi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chatkami.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Brno-střed: park před Barvičova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33</a:t>
            </a:r>
          </a:p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Hnanice: lesopark 282 m od hotelu Vinice Hnanice směr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JV</a:t>
            </a:r>
          </a:p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Zelená Hora: les Vojenského újezdu Březina,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les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na pravé straně od cesty na Kotáry,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2,7km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severovýchodně od Obecního úřadu v Zelené Hoře</a:t>
            </a:r>
          </a:p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Brno-Nový Lískovec:1800 m SZ od Univerzitního kampusu Bohunice</a:t>
            </a:r>
            <a:endParaRPr lang="pl-P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097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>
              <a:lnSpc>
                <a:spcPct val="100000"/>
              </a:lnSpc>
              <a:buFont typeface="Arial" panose="020B0604020202020204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sz="3600" b="1" smtClean="0">
                <a:latin typeface="Arial" panose="020B0604020202020204" pitchFamily="34" charset="0"/>
              </a:rPr>
              <a:t>Co obsahuje scheda I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dirty="0" err="1" smtClean="0">
                <a:latin typeface="Arial" panose="020B0604020202020204" pitchFamily="34" charset="0"/>
              </a:rPr>
              <a:t>Číslo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etikety</a:t>
            </a:r>
            <a:endParaRPr lang="en-GB" altLang="cs-CZ" sz="2400" dirty="0" smtClean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dirty="0" smtClean="0">
                <a:latin typeface="Arial" panose="020B0604020202020204" pitchFamily="34" charset="0"/>
              </a:rPr>
              <a:t>	JD02/111, Grulich 23825, 54/23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dirty="0" err="1" smtClean="0">
                <a:latin typeface="Arial" panose="020B0604020202020204" pitchFamily="34" charset="0"/>
              </a:rPr>
              <a:t>Počet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dirty="0" smtClean="0">
                <a:latin typeface="Arial" panose="020B0604020202020204" pitchFamily="34" charset="0"/>
              </a:rPr>
              <a:t>	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Někdy</a:t>
            </a:r>
            <a:r>
              <a:rPr lang="en-GB" altLang="cs-CZ" sz="2400" dirty="0" smtClean="0">
                <a:latin typeface="Arial" panose="020B0604020202020204" pitchFamily="34" charset="0"/>
              </a:rPr>
              <a:t> se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sbírají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duplikáty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nebo</a:t>
            </a:r>
            <a:r>
              <a:rPr lang="en-GB" altLang="cs-CZ" sz="2400" dirty="0" smtClean="0">
                <a:latin typeface="Arial" panose="020B0604020202020204" pitchFamily="34" charset="0"/>
              </a:rPr>
              <a:t> je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potřeba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rozdělit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velkou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rostlinu</a:t>
            </a:r>
            <a:r>
              <a:rPr lang="en-GB" altLang="cs-CZ" sz="2400" dirty="0" smtClean="0">
                <a:latin typeface="Arial" panose="020B0604020202020204" pitchFamily="34" charset="0"/>
              </a:rPr>
              <a:t> na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části</a:t>
            </a:r>
            <a:r>
              <a:rPr lang="en-GB" altLang="cs-CZ" sz="2400" dirty="0" smtClean="0">
                <a:latin typeface="Arial" panose="020B0604020202020204" pitchFamily="34" charset="0"/>
              </a:rPr>
              <a:t>.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dirty="0" smtClean="0">
                <a:latin typeface="Arial" panose="020B0604020202020204" pitchFamily="34" charset="0"/>
              </a:rPr>
              <a:t>Taxon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i="1" dirty="0" smtClean="0">
                <a:latin typeface="Arial" panose="020B0604020202020204" pitchFamily="34" charset="0"/>
              </a:rPr>
              <a:t>	Carex </a:t>
            </a:r>
            <a:r>
              <a:rPr lang="en-GB" altLang="cs-CZ" sz="2400" i="1" dirty="0" err="1" smtClean="0">
                <a:latin typeface="Arial" panose="020B0604020202020204" pitchFamily="34" charset="0"/>
              </a:rPr>
              <a:t>hirta</a:t>
            </a:r>
            <a:r>
              <a:rPr lang="en-GB" altLang="cs-CZ" sz="2400" dirty="0" smtClean="0">
                <a:latin typeface="Arial" panose="020B0604020202020204" pitchFamily="34" charset="0"/>
              </a:rPr>
              <a:t>, </a:t>
            </a:r>
            <a:r>
              <a:rPr lang="en-GB" altLang="cs-CZ" sz="2400" i="1" dirty="0" smtClean="0">
                <a:latin typeface="Arial" panose="020B0604020202020204" pitchFamily="34" charset="0"/>
              </a:rPr>
              <a:t>Prunus</a:t>
            </a:r>
            <a:r>
              <a:rPr lang="en-GB" altLang="cs-CZ" sz="2400" dirty="0" smtClean="0">
                <a:latin typeface="Arial" panose="020B0604020202020204" pitchFamily="34" charset="0"/>
              </a:rPr>
              <a:t>, </a:t>
            </a:r>
            <a:r>
              <a:rPr lang="en-GB" altLang="cs-CZ" sz="2400" i="1" dirty="0" smtClean="0">
                <a:latin typeface="Arial" panose="020B0604020202020204" pitchFamily="34" charset="0"/>
              </a:rPr>
              <a:t>Viola </a:t>
            </a:r>
            <a:r>
              <a:rPr lang="en-GB" altLang="cs-CZ" sz="2400" dirty="0" smtClean="0">
                <a:latin typeface="Arial" panose="020B0604020202020204" pitchFamily="34" charset="0"/>
              </a:rPr>
              <a:t>x </a:t>
            </a:r>
            <a:r>
              <a:rPr lang="en-GB" altLang="cs-CZ" sz="2400" i="1" dirty="0" smtClean="0">
                <a:latin typeface="Arial" panose="020B0604020202020204" pitchFamily="34" charset="0"/>
              </a:rPr>
              <a:t>vindobonensis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>
              <a:lnSpc>
                <a:spcPct val="100000"/>
              </a:lnSpc>
              <a:buFont typeface="Arial" panose="020B0604020202020204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sz="3600" b="1" smtClean="0">
                <a:latin typeface="Arial" panose="020B0604020202020204" pitchFamily="34" charset="0"/>
              </a:rPr>
              <a:t>Co obsahuje scheda II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Variabilita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	např. </a:t>
            </a:r>
            <a:r>
              <a:rPr lang="en-GB" altLang="cs-CZ" sz="2400" i="1" smtClean="0">
                <a:latin typeface="Arial" panose="020B0604020202020204" pitchFamily="34" charset="0"/>
              </a:rPr>
              <a:t>flore albo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Země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	Česká republika; Kazachstán, Moravia, Gallia, Siberia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Oblast 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	fytogeografický okres nebo geomorfologický celek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    Ile d’Ouessant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Okres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	distr. Semily, distr. Mikulov, dep. Finist</a:t>
            </a:r>
            <a:r>
              <a:rPr lang="en-GB" altLang="cs-CZ" sz="2400" smtClean="0">
                <a:latin typeface="Arial" panose="020B0604020202020204" pitchFamily="34" charset="0"/>
                <a:cs typeface="Times New Roman" panose="02020603050405020304" pitchFamily="18" charset="0"/>
              </a:rPr>
              <a:t>è</a:t>
            </a:r>
            <a:r>
              <a:rPr lang="en-GB" altLang="cs-CZ" sz="2400" smtClean="0">
                <a:latin typeface="Arial" panose="020B0604020202020204" pitchFamily="34" charset="0"/>
              </a:rPr>
              <a:t>re, dep. Corse Haute, Kraków; bývalý okres nebo blízké město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>
              <a:lnSpc>
                <a:spcPct val="100000"/>
              </a:lnSpc>
              <a:buFont typeface="Arial" panose="020B0604020202020204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sz="3600" b="1" smtClean="0">
                <a:latin typeface="Arial" panose="020B0604020202020204" pitchFamily="34" charset="0"/>
              </a:rPr>
              <a:t>Co obsahuje scheda III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3385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Katastr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	sídlo, k němuž naleziště vztahujeme; Aš, Břeclav-</a:t>
            </a:r>
            <a:br>
              <a:rPr lang="en-GB" altLang="cs-CZ" sz="2400" smtClean="0">
                <a:latin typeface="Arial" panose="020B0604020202020204" pitchFamily="34" charset="0"/>
              </a:rPr>
            </a:br>
            <a:r>
              <a:rPr lang="en-GB" altLang="cs-CZ" sz="2400" smtClean="0">
                <a:latin typeface="Arial" panose="020B0604020202020204" pitchFamily="34" charset="0"/>
              </a:rPr>
              <a:t>-Poštorná, Praha-Dejvice, Poysdorf, Montpellier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Geografická lokalizace (naleziště)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	dolní část Košarských luk, 1,25 km SZ od soutoku Moravy a Dyje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	Pavelkova louka, asi 1,9 km SSV od železniční zastávky (Lednice)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	jižní svah Čistecké hůry (563), 2,8 km j. od kostela </a:t>
            </a:r>
            <a:br>
              <a:rPr lang="en-GB" altLang="cs-CZ" sz="2400" smtClean="0">
                <a:latin typeface="Arial" panose="020B0604020202020204" pitchFamily="34" charset="0"/>
              </a:rPr>
            </a:br>
            <a:r>
              <a:rPr lang="en-GB" altLang="cs-CZ" sz="2400" smtClean="0">
                <a:latin typeface="Arial" panose="020B0604020202020204" pitchFamily="34" charset="0"/>
              </a:rPr>
              <a:t>v severní části vsi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231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>
              <a:lnSpc>
                <a:spcPct val="100000"/>
              </a:lnSpc>
              <a:buFont typeface="Arial" panose="020B0604020202020204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sz="3600" b="1" smtClean="0">
                <a:latin typeface="Arial" panose="020B0604020202020204" pitchFamily="34" charset="0"/>
              </a:rPr>
              <a:t>Co obsahuje scheda IV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Ekologická charakteristika místa (</a:t>
            </a:r>
            <a:r>
              <a:rPr lang="cs-CZ" altLang="cs-CZ" sz="2400" smtClean="0">
                <a:latin typeface="Arial" panose="020B0604020202020204" pitchFamily="34" charset="0"/>
              </a:rPr>
              <a:t>stanoviště</a:t>
            </a:r>
            <a:r>
              <a:rPr lang="en-GB" altLang="cs-CZ" sz="2400" smtClean="0">
                <a:latin typeface="Arial" panose="020B0604020202020204" pitchFamily="34" charset="0"/>
              </a:rPr>
              <a:t>)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	podél vyschlého kanálu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	nezapojený trávník na písku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	louka svazu </a:t>
            </a:r>
            <a:r>
              <a:rPr lang="en-GB" altLang="cs-CZ" sz="2400" i="1" smtClean="0">
                <a:latin typeface="Arial" panose="020B0604020202020204" pitchFamily="34" charset="0"/>
              </a:rPr>
              <a:t>Cnidion venosi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	banket silnice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	skládka domovního odpadu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	obnažené dno vypuštěného rybníka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>
              <a:lnSpc>
                <a:spcPct val="100000"/>
              </a:lnSpc>
              <a:buFont typeface="Arial" panose="020B0604020202020204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sz="3600" b="1" smtClean="0">
                <a:latin typeface="Arial" panose="020B0604020202020204" pitchFamily="34" charset="0"/>
              </a:rPr>
              <a:t>Co obsahuje scheda V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3706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dirty="0" err="1" smtClean="0">
                <a:latin typeface="Arial" panose="020B0604020202020204" pitchFamily="34" charset="0"/>
              </a:rPr>
              <a:t>Nadmořská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výška</a:t>
            </a:r>
            <a:endParaRPr lang="en-GB" altLang="cs-CZ" sz="2400" dirty="0" smtClean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dirty="0" smtClean="0">
                <a:latin typeface="Arial" panose="020B0604020202020204" pitchFamily="34" charset="0"/>
              </a:rPr>
              <a:t>	270 m n. m.; 1300-1500 m s. m.</a:t>
            </a:r>
            <a:r>
              <a:rPr lang="cs-CZ" altLang="cs-CZ" sz="2400" dirty="0" smtClean="0">
                <a:latin typeface="Arial" panose="020B0604020202020204" pitchFamily="34" charset="0"/>
              </a:rPr>
              <a:t> (</a:t>
            </a:r>
            <a:r>
              <a:rPr lang="en-GB" altLang="cs-CZ" sz="2400" dirty="0" smtClean="0">
                <a:latin typeface="Arial" panose="020B0604020202020204" pitchFamily="34" charset="0"/>
              </a:rPr>
              <a:t>s. m. = </a:t>
            </a:r>
            <a:r>
              <a:rPr lang="en-GB" altLang="cs-CZ" sz="2400" i="1" dirty="0" smtClean="0">
                <a:latin typeface="Arial" panose="020B0604020202020204" pitchFamily="34" charset="0"/>
              </a:rPr>
              <a:t>supra mare</a:t>
            </a:r>
            <a:r>
              <a:rPr lang="cs-CZ" altLang="cs-CZ" sz="2400" dirty="0" smtClean="0">
                <a:latin typeface="Arial" panose="020B0604020202020204" pitchFamily="34" charset="0"/>
              </a:rPr>
              <a:t>)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dirty="0" smtClean="0">
                <a:latin typeface="Arial" panose="020B0604020202020204" pitchFamily="34" charset="0"/>
              </a:rPr>
              <a:t>Zeměpisné souřadnice a přesnost (maximální chyba)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dirty="0" smtClean="0">
                <a:latin typeface="Arial" panose="020B0604020202020204" pitchFamily="34" charset="0"/>
              </a:rPr>
              <a:t>	</a:t>
            </a:r>
            <a:r>
              <a:rPr lang="pt-BR" altLang="cs-CZ" sz="2400" dirty="0" smtClean="0">
                <a:latin typeface="Arial" panose="020B0604020202020204" pitchFamily="34" charset="0"/>
              </a:rPr>
              <a:t>48°10'16''N &amp; 18°58'03''E ± 200 m</a:t>
            </a:r>
            <a:endParaRPr lang="cs-CZ" altLang="cs-CZ" sz="2400" dirty="0" smtClean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dirty="0" smtClean="0">
                <a:latin typeface="Arial" panose="020B0604020202020204" pitchFamily="34" charset="0"/>
              </a:rPr>
              <a:t>Pole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síťového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mapování</a:t>
            </a:r>
            <a:endParaRPr lang="en-GB" altLang="cs-CZ" sz="2400" dirty="0" smtClean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dirty="0" smtClean="0">
                <a:latin typeface="Arial" panose="020B0604020202020204" pitchFamily="34" charset="0"/>
              </a:rPr>
              <a:t>	7266; 7266/1, 7266a; 7165a25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dirty="0" err="1" smtClean="0">
                <a:latin typeface="Arial" panose="020B0604020202020204" pitchFamily="34" charset="0"/>
              </a:rPr>
              <a:t>Fytogeografický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okres</a:t>
            </a:r>
            <a:endParaRPr lang="en-GB" altLang="cs-CZ" sz="2400" dirty="0" smtClean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dirty="0" smtClean="0">
                <a:latin typeface="Arial" panose="020B0604020202020204" pitchFamily="34" charset="0"/>
              </a:rPr>
              <a:t>	15 (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Východní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Polabí</a:t>
            </a:r>
            <a:r>
              <a:rPr lang="en-GB" altLang="cs-CZ" sz="2400" dirty="0" smtClean="0">
                <a:latin typeface="Arial" panose="020B0604020202020204" pitchFamily="34" charset="0"/>
              </a:rPr>
              <a:t>)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dirty="0" smtClean="0">
                <a:latin typeface="Arial" panose="020B0604020202020204" pitchFamily="34" charset="0"/>
              </a:rPr>
              <a:t>	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>
              <a:lnSpc>
                <a:spcPct val="100000"/>
              </a:lnSpc>
              <a:buFont typeface="Arial" panose="020B0604020202020204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sz="3600" b="1" smtClean="0">
                <a:latin typeface="Arial" panose="020B0604020202020204" pitchFamily="34" charset="0"/>
              </a:rPr>
              <a:t>Co obsahuje scheda VI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dirty="0" smtClean="0">
                <a:latin typeface="Arial" panose="020B0604020202020204" pitchFamily="34" charset="0"/>
              </a:rPr>
              <a:t>Datum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sběru</a:t>
            </a:r>
            <a:r>
              <a:rPr lang="cs-CZ" altLang="cs-CZ" sz="2400" dirty="0" smtClean="0">
                <a:latin typeface="Arial" panose="020B0604020202020204" pitchFamily="34" charset="0"/>
              </a:rPr>
              <a:t> (</a:t>
            </a:r>
            <a:r>
              <a:rPr lang="en-GB" altLang="cs-CZ" sz="2400" i="1" dirty="0" smtClean="0">
                <a:latin typeface="Arial" panose="020B0604020202020204" pitchFamily="34" charset="0"/>
              </a:rPr>
              <a:t>die =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dne</a:t>
            </a:r>
            <a:r>
              <a:rPr lang="cs-CZ" altLang="cs-CZ" sz="2400" dirty="0" smtClean="0">
                <a:latin typeface="Arial" panose="020B0604020202020204" pitchFamily="34" charset="0"/>
              </a:rPr>
              <a:t>)</a:t>
            </a:r>
            <a:endParaRPr lang="en-GB" altLang="cs-CZ" sz="2400" dirty="0" smtClean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dirty="0" smtClean="0">
                <a:latin typeface="Arial" panose="020B0604020202020204" pitchFamily="34" charset="0"/>
              </a:rPr>
              <a:t>	</a:t>
            </a:r>
            <a:r>
              <a:rPr lang="cs-CZ" altLang="cs-CZ" sz="2400" dirty="0" smtClean="0">
                <a:latin typeface="Arial" panose="020B0604020202020204" pitchFamily="34" charset="0"/>
              </a:rPr>
              <a:t>2018-05-17 (nejvhodnější varianta); </a:t>
            </a:r>
            <a:r>
              <a:rPr lang="en-GB" altLang="cs-CZ" sz="2400" dirty="0" smtClean="0">
                <a:latin typeface="Arial" panose="020B0604020202020204" pitchFamily="34" charset="0"/>
              </a:rPr>
              <a:t>17. 5. 1999; V. 2001 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dirty="0" err="1" smtClean="0">
                <a:latin typeface="Arial" panose="020B0604020202020204" pitchFamily="34" charset="0"/>
              </a:rPr>
              <a:t>Sběratel</a:t>
            </a:r>
            <a:endParaRPr lang="en-GB" altLang="cs-CZ" sz="2400" dirty="0" smtClean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dirty="0" smtClean="0">
                <a:latin typeface="Arial" panose="020B0604020202020204" pitchFamily="34" charset="0"/>
              </a:rPr>
              <a:t>	leg. J.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Unar</a:t>
            </a:r>
            <a:r>
              <a:rPr lang="en-GB" altLang="cs-CZ" sz="2400" dirty="0" smtClean="0">
                <a:latin typeface="Arial" panose="020B0604020202020204" pitchFamily="34" charset="0"/>
              </a:rPr>
              <a:t>; J. Chrtek &amp; B.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Křísa</a:t>
            </a:r>
            <a:r>
              <a:rPr lang="en-GB" altLang="cs-CZ" sz="2400" dirty="0" smtClean="0">
                <a:latin typeface="Arial" panose="020B0604020202020204" pitchFamily="34" charset="0"/>
              </a:rPr>
              <a:t>; leg. = </a:t>
            </a:r>
            <a:r>
              <a:rPr lang="en-GB" altLang="cs-CZ" sz="2400" i="1" dirty="0" smtClean="0">
                <a:latin typeface="Arial" panose="020B0604020202020204" pitchFamily="34" charset="0"/>
              </a:rPr>
              <a:t>legit/</a:t>
            </a:r>
            <a:r>
              <a:rPr lang="en-GB" altLang="cs-CZ" sz="2400" i="1" dirty="0" err="1" smtClean="0">
                <a:latin typeface="Arial" panose="020B0604020202020204" pitchFamily="34" charset="0"/>
              </a:rPr>
              <a:t>legerunt</a:t>
            </a:r>
            <a:endParaRPr lang="en-GB" altLang="cs-CZ" sz="2400" i="1" dirty="0" smtClean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dirty="0" err="1" smtClean="0">
                <a:latin typeface="Arial" panose="020B0604020202020204" pitchFamily="34" charset="0"/>
              </a:rPr>
              <a:t>Určil</a:t>
            </a:r>
            <a:endParaRPr lang="en-GB" altLang="cs-CZ" sz="2400" dirty="0" smtClean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dirty="0" smtClean="0">
                <a:latin typeface="Arial" panose="020B0604020202020204" pitchFamily="34" charset="0"/>
              </a:rPr>
              <a:t>	det. J. Kirschner; det. =  </a:t>
            </a:r>
            <a:r>
              <a:rPr lang="en-GB" altLang="cs-CZ" sz="2400" i="1" dirty="0" err="1" smtClean="0">
                <a:latin typeface="Arial" panose="020B0604020202020204" pitchFamily="34" charset="0"/>
              </a:rPr>
              <a:t>determinavit</a:t>
            </a:r>
            <a:endParaRPr lang="en-GB" altLang="cs-CZ" sz="2400" i="1" dirty="0" smtClean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buFont typeface="Times New Roman" panose="02020603050405020304" pitchFamily="18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dirty="0" smtClean="0"/>
              <a:t>	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Office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Motiv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525</Words>
  <Application>Microsoft Office PowerPoint</Application>
  <PresentationFormat>Předvádění na obrazovce (4:3)</PresentationFormat>
  <Paragraphs>72</Paragraphs>
  <Slides>13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Lucida Sans Unicode</vt:lpstr>
      <vt:lpstr>Times New Roman</vt:lpstr>
      <vt:lpstr>Motiv Office</vt:lpstr>
      <vt:lpstr>Herbářové etikety, jinak též schedy</vt:lpstr>
      <vt:lpstr>Prezentace aplikace PowerPoint</vt:lpstr>
      <vt:lpstr>Co obsahuje scheda I</vt:lpstr>
      <vt:lpstr>Co obsahuje scheda II</vt:lpstr>
      <vt:lpstr>Co obsahuje scheda III</vt:lpstr>
      <vt:lpstr>Prezentace aplikace PowerPoint</vt:lpstr>
      <vt:lpstr>Co obsahuje scheda IV</vt:lpstr>
      <vt:lpstr>Co obsahuje scheda V</vt:lpstr>
      <vt:lpstr>Co obsahuje scheda VI</vt:lpstr>
      <vt:lpstr>Prezentace aplikace PowerPoint</vt:lpstr>
      <vt:lpstr>Prezentace aplikace PowerPoint</vt:lpstr>
      <vt:lpstr>Poznámky v databázi</vt:lpstr>
      <vt:lpstr>Super tipy při vyplňování databáze v programu MS Access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Herbářové etikety, jinak též schedy</dc:title>
  <dc:creator>jirka</dc:creator>
  <cp:lastModifiedBy>jirka</cp:lastModifiedBy>
  <cp:revision>8</cp:revision>
  <dcterms:modified xsi:type="dcterms:W3CDTF">2022-02-15T09:48:28Z</dcterms:modified>
</cp:coreProperties>
</file>