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699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58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01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731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73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4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24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601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708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50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36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BB6AE-7690-4C44-A482-0C71432F33B2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83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90872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2400" dirty="0" smtClean="0"/>
              <a:t>Imunosupresívní léky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0768"/>
            <a:ext cx="8208590" cy="3744416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/>
              <a:t>Kdy: </a:t>
            </a:r>
            <a:r>
              <a:rPr lang="cs-CZ" altLang="cs-CZ" sz="2000" dirty="0" err="1" smtClean="0"/>
              <a:t>posttransplantační</a:t>
            </a:r>
            <a:r>
              <a:rPr lang="cs-CZ" altLang="cs-CZ" sz="2000" dirty="0" smtClean="0"/>
              <a:t> léčba, autoimunity, hypersenzitivity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>
                <a:solidFill>
                  <a:schemeClr val="folHlink"/>
                </a:solidFill>
              </a:rPr>
              <a:t>Nespecifické postupy:</a:t>
            </a:r>
            <a:r>
              <a:rPr lang="cs-CZ" altLang="cs-CZ" sz="2000" dirty="0" smtClean="0"/>
              <a:t> ozařování, thymektomie, splenektomie, </a:t>
            </a:r>
            <a:r>
              <a:rPr lang="cs-CZ" altLang="cs-CZ" sz="2000" dirty="0" err="1" smtClean="0"/>
              <a:t>plasmaferéza</a:t>
            </a: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>
                <a:solidFill>
                  <a:schemeClr val="folHlink"/>
                </a:solidFill>
              </a:rPr>
              <a:t>Specifické postupy: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0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b="1" dirty="0" smtClean="0"/>
              <a:t>Rozdělení </a:t>
            </a:r>
            <a:r>
              <a:rPr lang="cs-CZ" altLang="cs-CZ" sz="2000" b="1" dirty="0" err="1" smtClean="0"/>
              <a:t>imunosupresiv</a:t>
            </a:r>
            <a:r>
              <a:rPr lang="cs-CZ" altLang="cs-CZ" sz="2000" b="1" dirty="0" smtClean="0"/>
              <a:t> podle cíle a mechanismu působení: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b="1" dirty="0" smtClean="0">
                <a:solidFill>
                  <a:srgbClr val="7030A0"/>
                </a:solidFill>
              </a:rPr>
              <a:t> Kortikoidy</a:t>
            </a: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cs-CZ" altLang="cs-CZ" sz="2000" dirty="0" smtClean="0"/>
              <a:t>Kortikosteroidy – přirozené, kortikoidy umělé. Intracelulární receptory, ovlivnění transkripce genů</a:t>
            </a: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cs-CZ" altLang="cs-CZ" sz="2000" dirty="0" smtClean="0"/>
              <a:t>Protizánětlivý účinek: </a:t>
            </a: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cs-CZ" altLang="cs-CZ" sz="2000" dirty="0" smtClean="0"/>
              <a:t>tlumí metabolismus kyseliny arachidonové, snižuje expresi adhezivních molekul, uvolňování histaminu, tvorbu </a:t>
            </a:r>
            <a:r>
              <a:rPr lang="cs-CZ" altLang="cs-CZ" sz="2000" dirty="0" err="1" smtClean="0"/>
              <a:t>cytokinů</a:t>
            </a:r>
            <a:r>
              <a:rPr lang="cs-CZ" altLang="cs-CZ" sz="2000" dirty="0" smtClean="0"/>
              <a:t> ( IL – 1,4,5,8, TNF, GM-CSF), snižuje sekreci histaminu, zvyšuje produkci endonukleáz </a:t>
            </a: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cs-CZ" altLang="cs-CZ" sz="2000" dirty="0" smtClean="0"/>
              <a:t>Nežádoucí účinky </a:t>
            </a: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1403648" y="67413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96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2700" dirty="0">
                <a:latin typeface="Calibri" panose="020F0502020204030204" pitchFamily="34" charset="0"/>
              </a:rPr>
              <a:t>Nežádoucí účinky kortikoidů </a:t>
            </a:r>
            <a:endParaRPr lang="cs-CZ" dirty="0"/>
          </a:p>
        </p:txBody>
      </p:sp>
      <p:pic>
        <p:nvPicPr>
          <p:cNvPr id="8" name="Picture 5" descr="cushinguv-syndrom-cushingova-choroba-priznaky-projevy-symptomy-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484784"/>
            <a:ext cx="3876675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327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/>
              <a:t>Imunosupresívní léky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sz="1600" b="1" dirty="0">
                <a:solidFill>
                  <a:srgbClr val="7030A0"/>
                </a:solidFill>
              </a:rPr>
              <a:t> Látky zasahující do metabolismu DNA</a:t>
            </a:r>
          </a:p>
          <a:p>
            <a:pPr>
              <a:lnSpc>
                <a:spcPct val="80000"/>
              </a:lnSpc>
              <a:defRPr/>
            </a:pPr>
            <a:endParaRPr lang="cs-CZ" altLang="cs-CZ" sz="1600" b="1" dirty="0">
              <a:solidFill>
                <a:srgbClr val="7030A0"/>
              </a:solidFill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600" dirty="0"/>
              <a:t>Inhibují syntézu DNA – dělící se buňky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600" dirty="0"/>
              <a:t>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600" dirty="0"/>
              <a:t>- Antagonisté nukleotidů - azathioprin, kyselina </a:t>
            </a:r>
            <a:r>
              <a:rPr lang="cs-CZ" altLang="cs-CZ" sz="1600" dirty="0" err="1"/>
              <a:t>mykofenolová</a:t>
            </a:r>
            <a:r>
              <a:rPr lang="cs-CZ" altLang="cs-CZ" sz="1600" dirty="0"/>
              <a:t>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600" dirty="0"/>
              <a:t>- Alkylační látky - cyklofosfamid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600" dirty="0"/>
              <a:t>- Antimetabolity – </a:t>
            </a:r>
            <a:r>
              <a:rPr lang="cs-CZ" altLang="cs-CZ" sz="1600" dirty="0" err="1"/>
              <a:t>metotrexát</a:t>
            </a:r>
            <a:endParaRPr lang="cs-CZ" altLang="cs-CZ" sz="16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1600" dirty="0"/>
          </a:p>
          <a:p>
            <a:pPr>
              <a:lnSpc>
                <a:spcPct val="80000"/>
              </a:lnSpc>
              <a:defRPr/>
            </a:pPr>
            <a:r>
              <a:rPr lang="cs-CZ" altLang="cs-CZ" sz="1600" b="1" dirty="0" smtClean="0">
                <a:solidFill>
                  <a:srgbClr val="7030A0"/>
                </a:solidFill>
              </a:rPr>
              <a:t>Látky </a:t>
            </a:r>
            <a:r>
              <a:rPr lang="cs-CZ" altLang="cs-CZ" sz="1600" b="1" dirty="0">
                <a:solidFill>
                  <a:srgbClr val="7030A0"/>
                </a:solidFill>
              </a:rPr>
              <a:t>inhibující buněčné složky imunity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1600" b="1" dirty="0">
              <a:solidFill>
                <a:srgbClr val="7030A0"/>
              </a:solidFill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600" dirty="0"/>
              <a:t>- Antibiotika – cyklosporin </a:t>
            </a:r>
            <a:r>
              <a:rPr lang="cs-CZ" altLang="cs-CZ" sz="1600" dirty="0" err="1"/>
              <a:t>CsA</a:t>
            </a:r>
            <a:r>
              <a:rPr lang="cs-CZ" altLang="cs-CZ" sz="1600" dirty="0"/>
              <a:t>, </a:t>
            </a:r>
            <a:r>
              <a:rPr lang="cs-CZ" altLang="cs-CZ" sz="1600" dirty="0" err="1"/>
              <a:t>rapamycin</a:t>
            </a:r>
            <a:r>
              <a:rPr lang="cs-CZ" altLang="cs-CZ" sz="1600" dirty="0"/>
              <a:t>, FK506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600" dirty="0"/>
              <a:t>Cyklosporin – (</a:t>
            </a:r>
            <a:r>
              <a:rPr lang="cs-CZ" altLang="cs-CZ" sz="1600" dirty="0" err="1"/>
              <a:t>Sandimune</a:t>
            </a:r>
            <a:r>
              <a:rPr lang="cs-CZ" altLang="cs-CZ" sz="1600" dirty="0"/>
              <a:t>), 1978, vazba na </a:t>
            </a:r>
            <a:r>
              <a:rPr lang="cs-CZ" altLang="cs-CZ" sz="1600" dirty="0" err="1"/>
              <a:t>cyklofilin</a:t>
            </a:r>
            <a:r>
              <a:rPr lang="cs-CZ" altLang="cs-CZ" sz="1600" dirty="0"/>
              <a:t> A </a:t>
            </a:r>
            <a:r>
              <a:rPr lang="cs-CZ" altLang="cs-CZ" sz="1600" dirty="0" err="1"/>
              <a:t>a</a:t>
            </a:r>
            <a:r>
              <a:rPr lang="cs-CZ" altLang="cs-CZ" sz="1600" dirty="0"/>
              <a:t> inhibice </a:t>
            </a:r>
            <a:r>
              <a:rPr lang="cs-CZ" altLang="cs-CZ" sz="1600" dirty="0" err="1"/>
              <a:t>kalcineurinu</a:t>
            </a:r>
            <a:r>
              <a:rPr lang="cs-CZ" altLang="cs-CZ" sz="1600" dirty="0"/>
              <a:t>.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600" dirty="0"/>
              <a:t>  Tlumí syntézu IL-2!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600" dirty="0"/>
              <a:t>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600" dirty="0"/>
              <a:t>- Protilátky proti T lymfocytům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altLang="cs-CZ" sz="1600" dirty="0"/>
              <a:t>protilátky </a:t>
            </a:r>
            <a:r>
              <a:rPr lang="cs-CZ" altLang="cs-CZ" sz="1600" dirty="0" err="1"/>
              <a:t>polyklonální</a:t>
            </a:r>
            <a:r>
              <a:rPr lang="cs-CZ" altLang="cs-CZ" sz="1600" dirty="0"/>
              <a:t> a monoklonální  (</a:t>
            </a:r>
            <a:r>
              <a:rPr lang="cs-CZ" altLang="cs-CZ" sz="1600" dirty="0" err="1"/>
              <a:t>chimerické</a:t>
            </a:r>
            <a:r>
              <a:rPr lang="cs-CZ" altLang="cs-CZ" sz="1600" dirty="0"/>
              <a:t> nebo humanizované)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altLang="cs-CZ" sz="1600" dirty="0" err="1"/>
              <a:t>Muronomab</a:t>
            </a:r>
            <a:r>
              <a:rPr lang="cs-CZ" altLang="cs-CZ" sz="1600" dirty="0"/>
              <a:t> – OKT3, proti CD 25, CD 20 a další </a:t>
            </a:r>
          </a:p>
          <a:p>
            <a:endParaRPr lang="cs-CZ" sz="1600" dirty="0"/>
          </a:p>
        </p:txBody>
      </p:sp>
      <p:pic>
        <p:nvPicPr>
          <p:cNvPr id="4" name="Picture 8" descr="180px-Ciclospor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484784"/>
            <a:ext cx="2304306" cy="192025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6766779" y="1070785"/>
            <a:ext cx="2235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dirty="0">
                <a:latin typeface="Calibri" panose="020F0502020204030204" pitchFamily="34" charset="0"/>
              </a:rPr>
              <a:t>Vzorec cyklosporinu 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60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6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6334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3600" smtClean="0"/>
              <a:t>Vliv cyklosporinu na T lymfocyty</a:t>
            </a:r>
            <a:r>
              <a:rPr lang="cs-CZ" altLang="cs-CZ" sz="4000" smtClean="0"/>
              <a:t> </a:t>
            </a:r>
          </a:p>
        </p:txBody>
      </p:sp>
      <p:pic>
        <p:nvPicPr>
          <p:cNvPr id="46083" name="Picture 6" descr="kalcineurin imunosupres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692150"/>
            <a:ext cx="8280400" cy="5732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9079" name="Text Box 7"/>
          <p:cNvSpPr txBox="1">
            <a:spLocks noChangeArrowheads="1"/>
          </p:cNvSpPr>
          <p:nvPr/>
        </p:nvSpPr>
        <p:spPr bwMode="auto">
          <a:xfrm>
            <a:off x="468313" y="6583363"/>
            <a:ext cx="555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lang="cs-CZ" altLang="cs-CZ"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Sobotková, Bartůňková: Antibiotická imunosupresiva. Remedia: 18, 3 2008</a:t>
            </a:r>
          </a:p>
        </p:txBody>
      </p:sp>
    </p:spTree>
    <p:extLst>
      <p:ext uri="{BB962C8B-B14F-4D97-AF65-F5344CB8AC3E}">
        <p14:creationId xmlns:p14="http://schemas.microsoft.com/office/powerpoint/2010/main" val="229959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Léčba pomocí </a:t>
            </a:r>
            <a:r>
              <a:rPr lang="cs-CZ" sz="2400" smtClean="0"/>
              <a:t>imunosupresivních léků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Dispenzarizace</a:t>
            </a:r>
          </a:p>
          <a:p>
            <a:r>
              <a:rPr lang="cs-CZ" sz="1600" dirty="0" smtClean="0"/>
              <a:t>Kontrola základního onemocnění a kontrola nežádoucích účinků</a:t>
            </a:r>
          </a:p>
          <a:p>
            <a:r>
              <a:rPr lang="cs-CZ" sz="1600" dirty="0" smtClean="0"/>
              <a:t>Hrozí: </a:t>
            </a:r>
            <a:r>
              <a:rPr lang="cs-CZ" sz="1600" dirty="0" err="1" smtClean="0"/>
              <a:t>neutropenie</a:t>
            </a:r>
            <a:r>
              <a:rPr lang="cs-CZ" sz="1600" dirty="0" smtClean="0"/>
              <a:t>, poruchy humorální i buněčné imunity</a:t>
            </a:r>
          </a:p>
          <a:p>
            <a:r>
              <a:rPr lang="cs-CZ" sz="1600" dirty="0" smtClean="0"/>
              <a:t>Monitorování hladin </a:t>
            </a:r>
            <a:r>
              <a:rPr lang="cs-CZ" sz="1600" dirty="0" err="1" smtClean="0"/>
              <a:t>IgG</a:t>
            </a:r>
            <a:r>
              <a:rPr lang="cs-CZ" sz="1600" dirty="0" smtClean="0"/>
              <a:t>, CD4 T lymfocytů (pokles pod 400/</a:t>
            </a:r>
            <a:r>
              <a:rPr lang="cs-CZ" sz="1600" dirty="0" err="1" smtClean="0"/>
              <a:t>mikrolitr</a:t>
            </a:r>
            <a:r>
              <a:rPr lang="cs-CZ" sz="1600" dirty="0" smtClean="0"/>
              <a:t> !), krevní obraz </a:t>
            </a:r>
          </a:p>
          <a:p>
            <a:r>
              <a:rPr lang="cs-CZ" sz="1600" dirty="0" smtClean="0"/>
              <a:t>Při dlouhodobé terapii roste riziko sekundárních malignit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5539526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243</Words>
  <Application>Microsoft Office PowerPoint</Application>
  <PresentationFormat>Předvádění na obrazovce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Imunosupresívní léky</vt:lpstr>
      <vt:lpstr>Nežádoucí účinky kortikoidů </vt:lpstr>
      <vt:lpstr>Imunosupresívní léky</vt:lpstr>
      <vt:lpstr>Vliv cyklosporinu na T lymfocyty </vt:lpstr>
      <vt:lpstr>Léčba pomocí imunosupresivních léků</vt:lpstr>
    </vt:vector>
  </TitlesOfParts>
  <Company>UEB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Imunosupresívní léky</dc:title>
  <dc:creator>Dušková</dc:creator>
  <cp:lastModifiedBy>Monika Dušková</cp:lastModifiedBy>
  <cp:revision>10</cp:revision>
  <dcterms:created xsi:type="dcterms:W3CDTF">2016-03-14T08:04:35Z</dcterms:created>
  <dcterms:modified xsi:type="dcterms:W3CDTF">2018-03-26T08:30:22Z</dcterms:modified>
</cp:coreProperties>
</file>