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4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19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04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0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1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7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0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83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8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33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6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A6C7E-6113-49A3-A10F-8FD163EA54F5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7208-D0D4-4A72-8F7D-48D3448CF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5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Primární imunodeficience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humorální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buněčné a kombinované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fagocytární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komplementové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5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Humorální deficience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050"/>
            <a:ext cx="8229600" cy="576131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6200" dirty="0" smtClean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Příčina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: Poruchy tvorby protilátek a diferenciace B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lymfocytů</a:t>
            </a: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hybí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nebo jsou sníženy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- B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lymfocyty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- všechny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izotypy protilátek</a:t>
            </a:r>
          </a:p>
          <a:p>
            <a:pPr algn="just" eaLnBrk="1" hangingPunct="1">
              <a:buFontTx/>
              <a:buChar char="-"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některé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izotypy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protilátek</a:t>
            </a:r>
          </a:p>
          <a:p>
            <a:pPr algn="just" eaLnBrk="1" hangingPunct="1">
              <a:buFontTx/>
              <a:buChar char="-"/>
              <a:defRPr/>
            </a:pP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Pojmy</a:t>
            </a:r>
            <a:r>
              <a:rPr lang="cs-CZ" altLang="cs-CZ" sz="62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62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agamaglobulinemie</a:t>
            </a:r>
            <a:r>
              <a:rPr lang="cs-CZ" altLang="cs-CZ" sz="62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62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hypoglobulinemie</a:t>
            </a:r>
            <a:r>
              <a:rPr lang="cs-CZ" altLang="cs-CZ" sz="62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62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hyperglobulinemie</a:t>
            </a:r>
            <a:endParaRPr lang="cs-CZ" altLang="cs-CZ" sz="6200" i="1" dirty="0" smtClean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6200" i="1" dirty="0" smtClean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Projevy: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chronické opakované bakteriální infekce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virové nákazy probíhají normálně, výjimkou pouze enteroviry!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Příklady nosologických jednotek: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6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Brutonova</a:t>
            </a:r>
            <a:r>
              <a:rPr lang="cs-CZ" altLang="cs-CZ" sz="6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6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agamaglobulinemie</a:t>
            </a:r>
            <a:r>
              <a:rPr lang="cs-CZ" altLang="cs-CZ" sz="6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agamaglobulinemie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vázaná na X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chromosom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mutace genu pro </a:t>
            </a:r>
            <a:r>
              <a:rPr lang="cs-CZ" altLang="cs-CZ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BtK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– kinázu, která se účastní signalizace BCR receptoru</a:t>
            </a: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popsáno v roce 1952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, prevalence 1 na 50-100 000 obyvatel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6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Selektivní deficit </a:t>
            </a:r>
            <a:r>
              <a:rPr lang="cs-CZ" altLang="cs-CZ" sz="6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IgA</a:t>
            </a:r>
            <a:r>
              <a:rPr lang="cs-CZ" altLang="cs-CZ" sz="6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séru méně než 0,05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g/l </a:t>
            </a:r>
            <a:r>
              <a:rPr lang="cs-CZ" altLang="cs-CZ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IgA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sekreční chybí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úplně</a:t>
            </a: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prevalence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1 :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500 v Evropě, v Asii méně, 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ochrany 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sliznic – alergie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 léčbou – </a:t>
            </a:r>
            <a:r>
              <a:rPr lang="cs-CZ" altLang="cs-CZ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IgA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nelze podat – tvorba ani </a:t>
            </a:r>
            <a:r>
              <a:rPr lang="cs-CZ" altLang="cs-CZ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IgA</a:t>
            </a:r>
            <a:r>
              <a:rPr lang="cs-CZ" altLang="cs-CZ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– riziko anafylaktického šoku</a:t>
            </a:r>
            <a:endParaRPr lang="cs-CZ" altLang="cs-CZ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800" dirty="0" smtClean="0"/>
              <a:t> </a:t>
            </a:r>
            <a:endParaRPr lang="cs-CZ" altLang="cs-CZ" sz="18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>Přenos signálu BCR</a:t>
            </a:r>
            <a:r>
              <a:rPr lang="cs-CZ" altLang="cs-CZ" smtClean="0"/>
              <a:t> </a:t>
            </a:r>
          </a:p>
        </p:txBody>
      </p:sp>
      <p:pic>
        <p:nvPicPr>
          <p:cNvPr id="15363" name="Picture 6" descr="signalizace BC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84313"/>
            <a:ext cx="7488237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5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50825" y="1196975"/>
            <a:ext cx="8604250" cy="901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endParaRPr lang="cs-CZ" altLang="cs-CZ" sz="1600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b="1" dirty="0">
                <a:latin typeface="Arial" charset="0"/>
              </a:rPr>
              <a:t>Deficity </a:t>
            </a:r>
            <a:r>
              <a:rPr lang="cs-CZ" altLang="cs-CZ" sz="1600" b="1" dirty="0" err="1">
                <a:latin typeface="Arial" charset="0"/>
              </a:rPr>
              <a:t>IgG</a:t>
            </a:r>
            <a:r>
              <a:rPr lang="cs-CZ" altLang="cs-CZ" sz="1600" b="1" dirty="0">
                <a:latin typeface="Arial" charset="0"/>
              </a:rPr>
              <a:t>:</a:t>
            </a:r>
            <a:r>
              <a:rPr lang="cs-CZ" altLang="cs-CZ" sz="1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cs-CZ" altLang="cs-CZ" sz="1600" dirty="0">
                <a:latin typeface="Arial" charset="0"/>
              </a:rPr>
              <a:t>týká se podtříd</a:t>
            </a:r>
            <a:r>
              <a:rPr lang="cs-CZ" altLang="cs-CZ" sz="1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cs-CZ" altLang="cs-CZ" sz="1600" dirty="0">
                <a:latin typeface="Arial" charset="0"/>
              </a:rPr>
              <a:t>IgG1 – IgG4, poměrně snadno </a:t>
            </a:r>
            <a:r>
              <a:rPr lang="cs-CZ" altLang="cs-CZ" sz="1600" dirty="0" smtClean="0">
                <a:latin typeface="Arial" charset="0"/>
              </a:rPr>
              <a:t>léčitelné. IgG2 proti sacharidovým </a:t>
            </a:r>
            <a:r>
              <a:rPr lang="cs-CZ" altLang="cs-CZ" sz="1600" dirty="0" err="1" smtClean="0">
                <a:latin typeface="Arial" charset="0"/>
              </a:rPr>
              <a:t>Ag</a:t>
            </a:r>
            <a:endParaRPr lang="cs-CZ" altLang="cs-CZ" sz="1600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endParaRPr lang="cs-CZ" altLang="cs-CZ" sz="1600" b="1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b="1" dirty="0">
                <a:latin typeface="Arial" charset="0"/>
              </a:rPr>
              <a:t>Přechodná </a:t>
            </a:r>
            <a:r>
              <a:rPr lang="cs-CZ" altLang="cs-CZ" sz="1600" b="1" dirty="0" err="1">
                <a:latin typeface="Arial" charset="0"/>
              </a:rPr>
              <a:t>hypogamaglobulinemie</a:t>
            </a:r>
            <a:r>
              <a:rPr lang="cs-CZ" altLang="cs-CZ" sz="1600" b="1" dirty="0">
                <a:latin typeface="Arial" charset="0"/>
              </a:rPr>
              <a:t> v dětství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endParaRPr lang="cs-CZ" altLang="cs-CZ" sz="1600" b="1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b="1" dirty="0">
                <a:latin typeface="Arial" charset="0"/>
              </a:rPr>
              <a:t>CVID </a:t>
            </a:r>
            <a:r>
              <a:rPr lang="cs-CZ" altLang="cs-CZ" sz="1600" dirty="0">
                <a:latin typeface="Arial" charset="0"/>
              </a:rPr>
              <a:t>(</a:t>
            </a:r>
            <a:r>
              <a:rPr lang="cs-CZ" altLang="cs-CZ" sz="1600" dirty="0" err="1">
                <a:latin typeface="Arial" charset="0"/>
              </a:rPr>
              <a:t>common</a:t>
            </a:r>
            <a:r>
              <a:rPr lang="cs-CZ" altLang="cs-CZ" sz="1600" dirty="0">
                <a:latin typeface="Arial" charset="0"/>
              </a:rPr>
              <a:t> </a:t>
            </a:r>
            <a:r>
              <a:rPr lang="cs-CZ" altLang="cs-CZ" sz="1600" dirty="0" err="1">
                <a:latin typeface="Arial" charset="0"/>
              </a:rPr>
              <a:t>variable</a:t>
            </a:r>
            <a:r>
              <a:rPr lang="cs-CZ" altLang="cs-CZ" sz="1600" dirty="0">
                <a:latin typeface="Arial" charset="0"/>
              </a:rPr>
              <a:t> </a:t>
            </a:r>
            <a:r>
              <a:rPr lang="cs-CZ" altLang="cs-CZ" sz="1600" dirty="0" err="1">
                <a:latin typeface="Arial" charset="0"/>
              </a:rPr>
              <a:t>imunodeficiency</a:t>
            </a:r>
            <a:r>
              <a:rPr lang="cs-CZ" altLang="cs-CZ" sz="1600" dirty="0">
                <a:latin typeface="Arial" charset="0"/>
              </a:rPr>
              <a:t>): prevalence 1: 10 - 50 000 buď v </a:t>
            </a:r>
            <a:r>
              <a:rPr lang="cs-CZ" altLang="cs-CZ" sz="1600" dirty="0" smtClean="0">
                <a:latin typeface="Arial" charset="0"/>
              </a:rPr>
              <a:t>dětství </a:t>
            </a:r>
            <a:r>
              <a:rPr lang="cs-CZ" altLang="cs-CZ" sz="1600" dirty="0">
                <a:latin typeface="Arial" charset="0"/>
              </a:rPr>
              <a:t>(1 – 5 rok) nebo mezi 16 – 20 lety, pravděpodobný vliv vnějšího činitele (infekce nebo léky), projevy podobné </a:t>
            </a:r>
            <a:r>
              <a:rPr lang="cs-CZ" altLang="cs-CZ" sz="1600" dirty="0" err="1">
                <a:latin typeface="Arial" charset="0"/>
              </a:rPr>
              <a:t>Brutonově</a:t>
            </a:r>
            <a:r>
              <a:rPr lang="cs-CZ" altLang="cs-CZ" sz="1600" dirty="0">
                <a:latin typeface="Arial" charset="0"/>
              </a:rPr>
              <a:t> </a:t>
            </a:r>
            <a:r>
              <a:rPr lang="cs-CZ" altLang="cs-CZ" sz="1600" dirty="0" err="1" smtClean="0">
                <a:latin typeface="Arial" charset="0"/>
              </a:rPr>
              <a:t>agamaglobulinemii</a:t>
            </a:r>
            <a:r>
              <a:rPr lang="cs-CZ" altLang="cs-CZ" sz="1600" dirty="0" smtClean="0">
                <a:latin typeface="Arial" charset="0"/>
              </a:rPr>
              <a:t>, navíc často problém i v T lymfocytech. </a:t>
            </a:r>
            <a:endParaRPr lang="cs-CZ" altLang="cs-CZ" sz="1600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endParaRPr lang="cs-CZ" altLang="cs-CZ" sz="1600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b="1" dirty="0">
                <a:latin typeface="Arial" charset="0"/>
              </a:rPr>
              <a:t>Defekty z nadprodukce </a:t>
            </a:r>
            <a:r>
              <a:rPr lang="cs-CZ" altLang="cs-CZ" sz="1600" b="1" dirty="0" err="1">
                <a:latin typeface="Arial" charset="0"/>
              </a:rPr>
              <a:t>Ig</a:t>
            </a:r>
            <a:r>
              <a:rPr lang="cs-CZ" altLang="cs-CZ" sz="1600" b="1" dirty="0">
                <a:latin typeface="Arial" charset="0"/>
              </a:rPr>
              <a:t>:</a:t>
            </a:r>
            <a:r>
              <a:rPr lang="cs-CZ" altLang="cs-CZ" sz="1600" dirty="0">
                <a:latin typeface="Arial" charset="0"/>
              </a:rPr>
              <a:t> </a:t>
            </a:r>
            <a:endParaRPr lang="cs-CZ" altLang="cs-CZ" sz="1600" dirty="0" smtClean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dirty="0" err="1" smtClean="0">
                <a:latin typeface="Arial" charset="0"/>
              </a:rPr>
              <a:t>IgM</a:t>
            </a:r>
            <a:r>
              <a:rPr lang="cs-CZ" altLang="cs-CZ" sz="1600" dirty="0" smtClean="0">
                <a:latin typeface="Arial" charset="0"/>
              </a:rPr>
              <a:t> – podstatou je defekt CD40L, porucha přesmyku </a:t>
            </a:r>
            <a:r>
              <a:rPr lang="cs-CZ" altLang="cs-CZ" sz="1600" dirty="0" err="1" smtClean="0">
                <a:latin typeface="Arial" charset="0"/>
              </a:rPr>
              <a:t>IgM</a:t>
            </a:r>
            <a:r>
              <a:rPr lang="cs-CZ" altLang="cs-CZ" sz="1600" dirty="0" smtClean="0">
                <a:latin typeface="Arial" charset="0"/>
              </a:rPr>
              <a:t> na </a:t>
            </a:r>
            <a:r>
              <a:rPr lang="cs-CZ" altLang="cs-CZ" sz="1600" dirty="0" err="1" smtClean="0">
                <a:latin typeface="Arial" charset="0"/>
              </a:rPr>
              <a:t>IgG</a:t>
            </a:r>
            <a:r>
              <a:rPr lang="cs-CZ" altLang="cs-CZ" sz="1600" dirty="0" smtClean="0">
                <a:latin typeface="Arial" charset="0"/>
              </a:rPr>
              <a:t>. </a:t>
            </a:r>
            <a:endParaRPr lang="cs-CZ" altLang="cs-CZ" sz="1600" dirty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dirty="0" err="1">
                <a:latin typeface="Arial" charset="0"/>
              </a:rPr>
              <a:t>IgE</a:t>
            </a:r>
            <a:r>
              <a:rPr lang="cs-CZ" altLang="cs-CZ" sz="1600" dirty="0">
                <a:latin typeface="Arial" charset="0"/>
              </a:rPr>
              <a:t> – nelze léčit, rozhodující je postižení plic infekcí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defRPr/>
            </a:pPr>
            <a:r>
              <a:rPr lang="cs-CZ" altLang="cs-CZ" sz="1600" dirty="0" err="1">
                <a:latin typeface="Arial" charset="0"/>
              </a:rPr>
              <a:t>IgD</a:t>
            </a:r>
            <a:r>
              <a:rPr lang="cs-CZ" altLang="cs-CZ" sz="1600" dirty="0">
                <a:latin typeface="Arial" charset="0"/>
              </a:rPr>
              <a:t> – „periodická horečka dánského typu“, defekt </a:t>
            </a:r>
            <a:r>
              <a:rPr lang="cs-CZ" altLang="cs-CZ" sz="1600" dirty="0" err="1">
                <a:latin typeface="Arial" charset="0"/>
              </a:rPr>
              <a:t>mevalonát</a:t>
            </a:r>
            <a:r>
              <a:rPr lang="cs-CZ" altLang="cs-CZ" sz="1600" dirty="0">
                <a:latin typeface="Arial" charset="0"/>
              </a:rPr>
              <a:t> kinázy – účast v syntéze cholesterolu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312" name="Rectangle 16"/>
          <p:cNvSpPr>
            <a:spLocks noGrp="1" noChangeArrowheads="1"/>
          </p:cNvSpPr>
          <p:nvPr>
            <p:ph type="title"/>
          </p:nvPr>
        </p:nvSpPr>
        <p:spPr>
          <a:xfrm>
            <a:off x="438150" y="26064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Humorální deficience – další příklady</a:t>
            </a:r>
          </a:p>
        </p:txBody>
      </p:sp>
    </p:spTree>
    <p:extLst>
      <p:ext uri="{BB962C8B-B14F-4D97-AF65-F5344CB8AC3E}">
        <p14:creationId xmlns:p14="http://schemas.microsoft.com/office/powerpoint/2010/main" val="2559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Buněčné a kombinované deficience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157592" cy="56166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Těžké kombinované defekty imunity</a:t>
            </a: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(SCID – severe </a:t>
            </a:r>
            <a:r>
              <a:rPr lang="cs-CZ" altLang="cs-CZ" sz="16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imunodeficiency</a:t>
            </a: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cs-CZ" altLang="cs-CZ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Lymfocyty  úplně chybí (všechny nebo jen některé podtypy)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Incidence 1 na 50 – 100 000 porodů, bez léčby smrt do 1 roku.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 této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souhrné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skupiny patří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defekt 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adenosindeaminázy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hromadění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toxických produktů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purinového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metabolismu v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lymfocytech a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následná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lymfopenie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defekty T, B lymfocytů: 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nejčastější,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60% všech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SCID.</a:t>
            </a:r>
          </a:p>
          <a:p>
            <a:pPr marL="0" indent="0"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X vázaný: porucha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receptoru pro IL-2 (společný řetězec pro více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cytokinů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chybí i NK buňky a všechny lymfocyty jsou typu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Autosomální: defekt JAK kinázy</a:t>
            </a:r>
          </a:p>
          <a:p>
            <a:pPr marL="0" indent="0" algn="just"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Omennův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syndrom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autosomální, porucha genů pro TCR a BCR,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infiltrace kůže a sliznic střeva Th2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lymfocyty, jejich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cytokiny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eozinofilie v tkáních.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  <a:defRPr/>
            </a:pPr>
            <a:endParaRPr lang="cs-CZ" altLang="cs-CZ" sz="2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41265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/>
              <a:t>Buněčné a kombinované deficience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  <a:defRPr/>
            </a:pPr>
            <a:r>
              <a:rPr lang="cs-CZ" altLang="cs-CZ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Kombinované defekty imunity  </a:t>
            </a:r>
            <a:r>
              <a:rPr lang="cs-CZ" altLang="cs-CZ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(CID), funkční poruchy lymfocytů</a:t>
            </a:r>
          </a:p>
          <a:p>
            <a:pPr algn="just">
              <a:buNone/>
              <a:defRPr/>
            </a:pPr>
            <a:r>
              <a:rPr lang="cs-CZ" altLang="cs-CZ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Lymfocyty jsou, ale mají poruchy </a:t>
            </a: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funkce:</a:t>
            </a:r>
          </a:p>
          <a:p>
            <a:pPr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Poruchy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antigenní prezentaci</a:t>
            </a:r>
          </a:p>
          <a:p>
            <a:pPr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Poruchy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aktivaci lymfocytů</a:t>
            </a:r>
          </a:p>
          <a:p>
            <a:pPr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Poruchy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regulaci 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lymfocytů</a:t>
            </a:r>
            <a:endParaRPr lang="cs-CZ" altLang="cs-CZ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  <a:defRPr/>
            </a:pP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Doprovází je autoimunity (AIHA), vaskulitidy, hepatitidy, střevní záněty, alergie a </a:t>
            </a:r>
            <a:r>
              <a:rPr lang="cs-CZ" altLang="cs-CZ" sz="16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lymfoproliferativní</a:t>
            </a: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onemocnění</a:t>
            </a:r>
          </a:p>
          <a:p>
            <a:pPr algn="just">
              <a:buNone/>
              <a:defRPr/>
            </a:pPr>
            <a:endParaRPr lang="cs-CZ" altLang="cs-CZ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Poruchy v 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prezentaci: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defekt exprese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Hla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 a II a sekundárně dysfunkce CD4 a CD8 lymfocytů</a:t>
            </a:r>
          </a:p>
          <a:p>
            <a:pPr algn="just">
              <a:buNone/>
              <a:defRPr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  <a:defRPr/>
            </a:pP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Hemofagocytující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syndromy: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víc lymfocytů – INF</a:t>
            </a:r>
            <a:r>
              <a:rPr lang="el-GR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aktivace</a:t>
            </a:r>
            <a:r>
              <a:rPr lang="cs-CZ" altLang="cs-CZ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Mf</a:t>
            </a:r>
            <a:r>
              <a:rPr lang="cs-CZ" altLang="cs-CZ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vysoké hladiny TNF a IL-1. Hrozí až multiorgánové selhání (MOF). Určitá podobnost u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Chédiak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Higashiho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syndromu – kombinace parciálního albinismu a imunodeficience.</a:t>
            </a:r>
          </a:p>
          <a:p>
            <a:pPr algn="just"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cs-CZ" altLang="cs-C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Georgeův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syndrom  </a:t>
            </a:r>
          </a:p>
          <a:p>
            <a:pPr algn="just">
              <a:buNone/>
              <a:defRPr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defekt 3. a 4. žaberního oblouku, delece na 22. chromozomu </a:t>
            </a:r>
          </a:p>
          <a:p>
            <a:pPr algn="just">
              <a:buNone/>
              <a:defRPr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redukce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thymu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různá intenzita imunologického defektu,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morfolog. abnormality,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85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Poruchy fagocytózy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Neutrofily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monocyty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makrofágy – různé typy poruch, nejzávažnější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jsou poruchy adhezívních molekul a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agranulocytóza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Projevy: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infekce stafylokoky,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enterobakterie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plísně, mykobakterie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Mechanismy: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poruchy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mikrobicidních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mechanismů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poruchy počtu a adheze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neutrofilů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Vrozená 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agranulocytóza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Kostmannův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syndrom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porucha zrání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neutrofilu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ve stadiu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promyelocytu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defekt neutrofilní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elastázy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velmi závažné – transplantace kmenových buněk.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Chronická 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granulomatózní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nemoc: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defekt NADPH oxidázy, porucha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cidních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mechanismů – tvorba granulomů, buď vázána na X chromosom nebo autosomální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Defekty adhezívních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molekul: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CD11/CD18, většinou i C3b receptor,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klinický obraz jako u deficitu, ale leukocytů je nadbytek</a:t>
            </a:r>
            <a:r>
              <a:rPr lang="cs-CZ" alt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alt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b="1" dirty="0" smtClean="0">
                <a:solidFill>
                  <a:schemeClr val="hlink"/>
                </a:solidFill>
              </a:rPr>
              <a:t>                     </a:t>
            </a:r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13454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Poruchy komplementu a </a:t>
            </a:r>
            <a:r>
              <a:rPr lang="cs-CZ" alt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manózu vázajícího proteinu (MBP)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defekty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C1 –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C4 jako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imunokomplexové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choroby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defekty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C6 – C9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většinou asymptomatické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nejčastěji postižena složka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C2, defekt C9 častý v Japonsku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Hereditární </a:t>
            </a:r>
            <a:r>
              <a:rPr lang="cs-CZ" alt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angioedém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deficit inhibitoru C1 složky, autosomálně dominantní dědičnost,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Projevy a potíže vyplývají z působení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anafylatoxinů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hlavně otoky sliznic.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Defekt MBP protein vázající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manózu: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 v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lektinové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cestě aktivace, většinou mírný průběh – kompenzace dalšími mechanismy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642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729</Words>
  <Application>Microsoft Office PowerPoint</Application>
  <PresentationFormat>Předvádění na obrazovce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Primární imunodeficience </vt:lpstr>
      <vt:lpstr>Humorální deficience</vt:lpstr>
      <vt:lpstr>Přenos signálu BCR </vt:lpstr>
      <vt:lpstr>Humorální deficience – další příklady</vt:lpstr>
      <vt:lpstr>Buněčné a kombinované deficience </vt:lpstr>
      <vt:lpstr>Buněčné a kombinované deficience</vt:lpstr>
      <vt:lpstr>Poruchy fagocytózy</vt:lpstr>
      <vt:lpstr>Poruchy komplementu a manózu vázajícího proteinu (MBP) 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Primární imunodeficience</dc:title>
  <dc:creator>Dušková</dc:creator>
  <cp:lastModifiedBy>Monika Dušková</cp:lastModifiedBy>
  <cp:revision>11</cp:revision>
  <dcterms:created xsi:type="dcterms:W3CDTF">2016-02-29T10:08:11Z</dcterms:created>
  <dcterms:modified xsi:type="dcterms:W3CDTF">2018-02-26T12:05:57Z</dcterms:modified>
</cp:coreProperties>
</file>