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74" r:id="rId5"/>
    <p:sldId id="275" r:id="rId6"/>
    <p:sldId id="276" r:id="rId7"/>
    <p:sldId id="277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nika Dušková" initials="MD" lastIdx="1" clrIdx="0">
    <p:extLst>
      <p:ext uri="{19B8F6BF-5375-455C-9EA6-DF929625EA0E}">
        <p15:presenceInfo xmlns:p15="http://schemas.microsoft.com/office/powerpoint/2012/main" userId="S-1-5-21-3451901064-902568176-4053310204-775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5-05T07:44:23.146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653C63-82EC-43CC-A141-7CEB4A0A6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F605B94-B09D-419D-90C8-48DA9352CF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9A4A63-3797-42FA-BC1E-1C47EF439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4DD41-807F-474B-83FC-F1EDBE5A458A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96FA60-B46E-4789-9824-E5C933F8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F786E0-9FE3-449C-AB88-8157E4EAC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7134-A03E-43A9-8E32-88C56C6661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1924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8E4C29-B21B-444C-B51E-4E1B88D18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0B5568E-7128-4465-948E-FC6F09F5F8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F40AA7-0B00-4FA3-A81B-88D03242D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4DD41-807F-474B-83FC-F1EDBE5A458A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EDFD23-DF26-4E7B-8FAE-465373671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9D4D26-85EB-4380-88BB-A7D8141CD8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7134-A03E-43A9-8E32-88C56C6661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6055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4675E3F-3DC2-4D3E-8C7F-8AE0B6E9DA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D6604C2-EBEE-48C8-B389-8FD09ABAC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4C7081-5912-4174-9E1B-B36436E38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4DD41-807F-474B-83FC-F1EDBE5A458A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3EED5A-F95F-47BD-A568-F6F34FD8A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C706631-FD68-40E2-A8AD-1485F229F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7134-A03E-43A9-8E32-88C56C6661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198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5166C-DD06-46EC-8A90-FCE9116DBBD2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42EFC-06E2-4607-A345-11C43481B9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6239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5166C-DD06-46EC-8A90-FCE9116DBBD2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42EFC-06E2-4607-A345-11C43481B9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8747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5166C-DD06-46EC-8A90-FCE9116DBBD2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42EFC-06E2-4607-A345-11C43481B9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8287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5166C-DD06-46EC-8A90-FCE9116DBBD2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42EFC-06E2-4607-A345-11C43481B9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7207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5166C-DD06-46EC-8A90-FCE9116DBBD2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42EFC-06E2-4607-A345-11C43481B9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9567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5166C-DD06-46EC-8A90-FCE9116DBBD2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42EFC-06E2-4607-A345-11C43481B9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1499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5166C-DD06-46EC-8A90-FCE9116DBBD2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42EFC-06E2-4607-A345-11C43481B9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969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5166C-DD06-46EC-8A90-FCE9116DBBD2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42EFC-06E2-4607-A345-11C43481B9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964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F9667E-2941-4AD9-96D7-9C3FE055F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E1AF6D-FE5D-46ED-B2B2-377C9C865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4C9951-3CC9-4539-8FCC-013CAF2C6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4DD41-807F-474B-83FC-F1EDBE5A458A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7FDCBF-6866-4DEF-B06C-C3C701B50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84E703-0E70-4156-A0D3-4CC575B72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7134-A03E-43A9-8E32-88C56C6661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7266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5166C-DD06-46EC-8A90-FCE9116DBBD2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42EFC-06E2-4607-A345-11C43481B9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9458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5166C-DD06-46EC-8A90-FCE9116DBBD2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42EFC-06E2-4607-A345-11C43481B9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99079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5166C-DD06-46EC-8A90-FCE9116DBBD2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42EFC-06E2-4607-A345-11C43481B9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2366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EDB14A-DE9E-492D-ABBD-5C84A2AE7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907B5E-F0C1-40B7-A13E-2BA038ED5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68D21C-8461-4B1A-95CC-6ACCB0812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4DD41-807F-474B-83FC-F1EDBE5A458A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B73E5C-E596-4C1C-B2D9-53D01AEF6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9F8DEB-D4EA-4CFC-A558-E31E4507A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7134-A03E-43A9-8E32-88C56C6661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313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D889E9-7BD4-484A-9BF4-FDEB73DE3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3FAA7F-F3AC-440E-8C14-121CF252D1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3C669D6-EEF9-4BD6-B0DC-E4415D2CA5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BEC6EA6-88DC-4FE7-B361-2B93DCBFA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4DD41-807F-474B-83FC-F1EDBE5A458A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A7399FB-8833-43AD-9B26-AE84D6545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B2F9B36-29BE-411D-8288-17C5FB626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7134-A03E-43A9-8E32-88C56C6661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194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479489-1C98-46DB-8CAA-1AD8BD7A4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592E194-6B92-4BC6-8E11-E0466C45CE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5DA50A7-54A3-454C-85A9-B460161E4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B6FFE57-94F6-47B7-A78B-7B99CB11CA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10CEF57-ED0F-47E0-84B1-37C81755A8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C0D5C65-B2E5-4C86-A1F1-0FFE04116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4DD41-807F-474B-83FC-F1EDBE5A458A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68F2A8B-5E66-41B6-9766-1F85A47B1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F4161F-51CC-413D-AFC3-F7BAFDE94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7134-A03E-43A9-8E32-88C56C6661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526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B457F3-EFC7-4666-AFAC-E594840E4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28CC1CC-4EA4-4DF6-83CC-1908C8523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4DD41-807F-474B-83FC-F1EDBE5A458A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5BE0E21-6166-4D8E-AAFE-F7DCE4628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4EC86E3-5C3A-4651-AE1B-9AAC8CC5D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7134-A03E-43A9-8E32-88C56C6661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1896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7172F06-A419-4228-A0C6-A403C0054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4DD41-807F-474B-83FC-F1EDBE5A458A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074EAD6-1D12-4791-98F6-A72B9EAD8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3F71732-8FE3-49E5-BFF6-4C0500B00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7134-A03E-43A9-8E32-88C56C6661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66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8DB4D7-FD67-4EA1-8E40-713B3BFC1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BB67D2-0747-48BE-A108-F4C25495C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D2DE128-9F96-4610-8A31-6E0FB4732C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6770C1F-38CC-46A1-A11E-E267B0B80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4DD41-807F-474B-83FC-F1EDBE5A458A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51965B-D30C-4FBA-AFFE-ADDBD7DCA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A8797A6-F8A6-4AB1-851C-478DB801A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7134-A03E-43A9-8E32-88C56C6661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799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D91281-F942-4E07-92BE-D8D6D3DA6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8C8CC70-67C7-4169-A49C-70F27D902F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1059066-2BDF-4C25-9C4C-57EAF4CC5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20D99EB-1BC7-4AED-967D-0AF9E15D8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4DD41-807F-474B-83FC-F1EDBE5A458A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A2C09A9-82DC-4021-9365-A54A52B12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FBFD126-823D-4B8B-8D4E-812528C7D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C7134-A03E-43A9-8E32-88C56C6661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650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64C695C-2D6F-4DA5-9BED-3988FA1B3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E263DE1-28F6-4F36-BD18-51500D729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DC96B5-719E-4E3D-BBDD-AB7DF1316C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B4DD41-807F-474B-83FC-F1EDBE5A458A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05A49E-7CD4-48F1-97E4-3283C3CC95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D8ED9A-ACE9-4886-958C-46F31EAAF4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C7134-A03E-43A9-8E32-88C56C6661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987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5166C-DD06-46EC-8A90-FCE9116DBBD2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42EFC-06E2-4607-A345-11C43481B9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4757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495600" y="1340768"/>
            <a:ext cx="7772400" cy="2232248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Reprodukční imunologie</a:t>
            </a:r>
            <a:br>
              <a:rPr lang="cs-CZ" dirty="0"/>
            </a:br>
            <a:br>
              <a:rPr lang="cs-CZ" dirty="0"/>
            </a:br>
            <a:r>
              <a:rPr lang="cs-CZ" dirty="0"/>
              <a:t>Ontogeneze imunity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9613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Reprodukční imunologie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idx="1"/>
          </p:nvPr>
        </p:nvSpPr>
        <p:spPr>
          <a:xfrm>
            <a:off x="1957671" y="1269033"/>
            <a:ext cx="8229600" cy="45259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2000" dirty="0"/>
              <a:t>Těhotenství: rozsáhlé fyziologické, neuroendokrinní i imunologické změny</a:t>
            </a:r>
          </a:p>
          <a:p>
            <a:pPr eaLnBrk="1" hangingPunct="1">
              <a:defRPr/>
            </a:pPr>
            <a:endParaRPr lang="cs-CZ" altLang="cs-CZ" sz="2000" dirty="0"/>
          </a:p>
          <a:p>
            <a:pPr eaLnBrk="1" hangingPunct="1">
              <a:defRPr/>
            </a:pPr>
            <a:r>
              <a:rPr lang="cs-CZ" altLang="cs-CZ" sz="2000" dirty="0"/>
              <a:t>Embryo – </a:t>
            </a:r>
            <a:r>
              <a:rPr lang="cs-CZ" altLang="cs-CZ" sz="2000" dirty="0" err="1"/>
              <a:t>semialograft</a:t>
            </a:r>
            <a:r>
              <a:rPr lang="cs-CZ" altLang="cs-CZ" sz="2000" dirty="0"/>
              <a:t> – nese HLA znaky pocházející od otce.</a:t>
            </a:r>
          </a:p>
          <a:p>
            <a:pPr marL="0" indent="0">
              <a:buNone/>
              <a:defRPr/>
            </a:pPr>
            <a:r>
              <a:rPr lang="cs-CZ" altLang="cs-CZ" sz="2000" b="1" dirty="0"/>
              <a:t>Kontakt:  </a:t>
            </a:r>
          </a:p>
          <a:p>
            <a:pPr marL="0" indent="0">
              <a:buNone/>
              <a:defRPr/>
            </a:pPr>
            <a:r>
              <a:rPr lang="cs-CZ" altLang="cs-CZ" sz="2000" dirty="0"/>
              <a:t> matka     –    plod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z="2000" dirty="0"/>
              <a:t> deciduální tkáň   -   trofoblast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z="2000" dirty="0"/>
              <a:t> sliznice děložní     -   </a:t>
            </a:r>
            <a:r>
              <a:rPr lang="cs-CZ" altLang="cs-CZ" sz="2000" dirty="0" err="1"/>
              <a:t>extraembryonální</a:t>
            </a:r>
            <a:r>
              <a:rPr lang="cs-CZ" altLang="cs-CZ" sz="2000" dirty="0"/>
              <a:t> tkáň zárodku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altLang="cs-CZ" sz="2000" dirty="0"/>
              <a:t> </a:t>
            </a:r>
            <a:r>
              <a:rPr lang="cs-CZ" altLang="cs-CZ" sz="2000" dirty="0">
                <a:solidFill>
                  <a:srgbClr val="7030A0"/>
                </a:solidFill>
              </a:rPr>
              <a:t>NUTNÁ ROVNOVÁHA</a:t>
            </a:r>
          </a:p>
        </p:txBody>
      </p:sp>
      <p:pic>
        <p:nvPicPr>
          <p:cNvPr id="1028" name="Picture 4" descr="Aktuality - Iniciatíva pôrodných asistentiek Slovens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920" y="3861049"/>
            <a:ext cx="4953000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7730357" y="6519446"/>
            <a:ext cx="28158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/>
              <a:t>http://www.ipask.info/aktuality</a:t>
            </a:r>
          </a:p>
        </p:txBody>
      </p:sp>
    </p:spTree>
    <p:extLst>
      <p:ext uri="{BB962C8B-B14F-4D97-AF65-F5344CB8AC3E}">
        <p14:creationId xmlns:p14="http://schemas.microsoft.com/office/powerpoint/2010/main" val="1617680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7" name="Rectangle 5"/>
          <p:cNvSpPr>
            <a:spLocks noGrp="1" noChangeArrowheads="1"/>
          </p:cNvSpPr>
          <p:nvPr>
            <p:ph type="title"/>
          </p:nvPr>
        </p:nvSpPr>
        <p:spPr>
          <a:xfrm>
            <a:off x="1981200" y="188640"/>
            <a:ext cx="8229600" cy="83567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altLang="cs-CZ" sz="2800" b="1" dirty="0"/>
              <a:t>Imunologické mechanismy zajištění rovnováhy v placentě</a:t>
            </a:r>
          </a:p>
        </p:txBody>
      </p:sp>
      <p:sp>
        <p:nvSpPr>
          <p:cNvPr id="19763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971463" y="1026814"/>
            <a:ext cx="8820472" cy="342729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000" dirty="0"/>
              <a:t>Buňky trofoblastu neexprimují HLA A,B, mají naopak HLA E, G.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000" dirty="0"/>
          </a:p>
          <a:p>
            <a:pPr>
              <a:lnSpc>
                <a:spcPct val="90000"/>
              </a:lnSpc>
              <a:defRPr/>
            </a:pPr>
            <a:r>
              <a:rPr lang="cs-CZ" altLang="cs-CZ" sz="2000" dirty="0"/>
              <a:t>Na buňkách trofoblastu hodně </a:t>
            </a:r>
            <a:r>
              <a:rPr lang="cs-CZ" altLang="cs-CZ" sz="2000" dirty="0" err="1"/>
              <a:t>FasL</a:t>
            </a:r>
            <a:r>
              <a:rPr lang="cs-CZ" altLang="cs-CZ" sz="2000" dirty="0"/>
              <a:t> a hodně regulačních molekul komplementové kaskády (CD 59, CD 55)</a:t>
            </a:r>
          </a:p>
          <a:p>
            <a:pPr>
              <a:lnSpc>
                <a:spcPct val="90000"/>
              </a:lnSpc>
              <a:defRPr/>
            </a:pPr>
            <a:endParaRPr lang="cs-CZ" altLang="cs-CZ" sz="2000" dirty="0"/>
          </a:p>
          <a:p>
            <a:pPr>
              <a:lnSpc>
                <a:spcPct val="90000"/>
              </a:lnSpc>
              <a:defRPr/>
            </a:pPr>
            <a:r>
              <a:rPr lang="cs-CZ" altLang="cs-CZ" sz="2000" dirty="0"/>
              <a:t>Cytokinové prostředí: TGF beta podporuje tvorbu GM-CSF a IL-6, což celkově směruje IS matky k Th2. Dále účast progesteronu a HCG. </a:t>
            </a:r>
          </a:p>
          <a:p>
            <a:pPr>
              <a:lnSpc>
                <a:spcPct val="90000"/>
              </a:lnSpc>
              <a:defRPr/>
            </a:pPr>
            <a:endParaRPr lang="cs-CZ" altLang="cs-CZ" sz="2000" dirty="0"/>
          </a:p>
          <a:p>
            <a:pPr>
              <a:lnSpc>
                <a:spcPct val="90000"/>
              </a:lnSpc>
              <a:defRPr/>
            </a:pPr>
            <a:r>
              <a:rPr lang="cs-CZ" altLang="cs-CZ" sz="2000" dirty="0"/>
              <a:t>Tvorba HCG je podporována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altLang="cs-CZ" sz="2000" dirty="0"/>
              <a:t>       IL-4, IL-6, ty vznikají v placentě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cs-CZ" altLang="cs-CZ" sz="2000" dirty="0"/>
          </a:p>
          <a:p>
            <a:pPr>
              <a:lnSpc>
                <a:spcPct val="90000"/>
              </a:lnSpc>
              <a:defRPr/>
            </a:pPr>
            <a:r>
              <a:rPr lang="cs-CZ" altLang="cs-CZ" sz="2000" dirty="0"/>
              <a:t>Málo lymfocytů v tkáni</a:t>
            </a: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altLang="cs-CZ" sz="2000" dirty="0"/>
              <a:t>      trofoblastu</a:t>
            </a:r>
          </a:p>
          <a:p>
            <a:pPr>
              <a:lnSpc>
                <a:spcPct val="90000"/>
              </a:lnSpc>
              <a:defRPr/>
            </a:pPr>
            <a:endParaRPr lang="cs-CZ" altLang="cs-CZ" sz="2000" dirty="0"/>
          </a:p>
          <a:p>
            <a:pPr>
              <a:lnSpc>
                <a:spcPct val="90000"/>
              </a:lnSpc>
              <a:defRPr/>
            </a:pPr>
            <a:endParaRPr lang="cs-CZ" altLang="cs-CZ" sz="20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sz="28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sz="2800" dirty="0"/>
          </a:p>
        </p:txBody>
      </p:sp>
      <p:pic>
        <p:nvPicPr>
          <p:cNvPr id="2050" name="Picture 2" descr="Soubor:Placenta - detail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5" t="1647" r="6733" b="20000"/>
          <a:stretch/>
        </p:blipFill>
        <p:spPr bwMode="auto">
          <a:xfrm>
            <a:off x="5553465" y="3212976"/>
            <a:ext cx="4896544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126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Typy placent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1196753"/>
            <a:ext cx="8229600" cy="4525963"/>
          </a:xfrm>
        </p:spPr>
        <p:txBody>
          <a:bodyPr>
            <a:normAutofit/>
          </a:bodyPr>
          <a:lstStyle/>
          <a:p>
            <a:r>
              <a:rPr lang="cs-CZ" sz="1800" dirty="0" err="1"/>
              <a:t>Epiteliochorialis</a:t>
            </a:r>
            <a:r>
              <a:rPr lang="cs-CZ" sz="1800" dirty="0"/>
              <a:t> (koně, prasata)</a:t>
            </a:r>
          </a:p>
          <a:p>
            <a:r>
              <a:rPr lang="cs-CZ" sz="1800" dirty="0" err="1"/>
              <a:t>Syndesmochorialis</a:t>
            </a:r>
            <a:r>
              <a:rPr lang="cs-CZ" sz="1800" dirty="0"/>
              <a:t> (přežvýkavci)</a:t>
            </a:r>
          </a:p>
          <a:p>
            <a:r>
              <a:rPr lang="cs-CZ" sz="1800" dirty="0" err="1"/>
              <a:t>Endoteliochorialis</a:t>
            </a:r>
            <a:r>
              <a:rPr lang="cs-CZ" sz="1800" dirty="0"/>
              <a:t> (šelmy)</a:t>
            </a:r>
          </a:p>
          <a:p>
            <a:r>
              <a:rPr lang="cs-CZ" sz="1800" dirty="0" err="1"/>
              <a:t>Hemochorialis</a:t>
            </a:r>
            <a:r>
              <a:rPr lang="cs-CZ" sz="1800" dirty="0"/>
              <a:t> (člověk) </a:t>
            </a:r>
          </a:p>
          <a:p>
            <a:endParaRPr lang="cs-CZ" sz="1800" dirty="0"/>
          </a:p>
          <a:p>
            <a:pPr marL="0" indent="0">
              <a:buNone/>
            </a:pPr>
            <a:r>
              <a:rPr lang="cs-CZ" sz="1800" dirty="0"/>
              <a:t>S „těsností“ kontaktů mateřské krve a tkání plodu souvisí i přestup mateřských </a:t>
            </a:r>
            <a:r>
              <a:rPr lang="cs-CZ" sz="1800" dirty="0" err="1"/>
              <a:t>Ig</a:t>
            </a:r>
            <a:r>
              <a:rPr lang="cs-CZ" sz="1800" dirty="0"/>
              <a:t> do krve plodu. Nejméně u prasat, přežvýkavců a koní, šelmy částečně, myši, člověk, králíci poměrně dobře) </a:t>
            </a:r>
          </a:p>
          <a:p>
            <a:endParaRPr lang="cs-CZ" sz="2000" dirty="0"/>
          </a:p>
          <a:p>
            <a:endParaRPr lang="cs-CZ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2" y="4235592"/>
            <a:ext cx="4176464" cy="254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5879976" y="3933057"/>
            <a:ext cx="45365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>
                <a:solidFill>
                  <a:prstClr val="black"/>
                </a:solidFill>
                <a:latin typeface="Calibri"/>
              </a:rPr>
              <a:t>A –</a:t>
            </a:r>
            <a:r>
              <a:rPr lang="cs-CZ" sz="1600" dirty="0" err="1">
                <a:solidFill>
                  <a:prstClr val="black"/>
                </a:solidFill>
                <a:latin typeface="Calibri"/>
              </a:rPr>
              <a:t>semiplacenta</a:t>
            </a:r>
            <a:r>
              <a:rPr lang="cs-CZ" sz="16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1600" dirty="0" err="1">
                <a:solidFill>
                  <a:prstClr val="black"/>
                </a:solidFill>
                <a:latin typeface="Calibri"/>
              </a:rPr>
              <a:t>epitheliochorialis</a:t>
            </a:r>
            <a:endParaRPr lang="cs-CZ" sz="1600" dirty="0">
              <a:solidFill>
                <a:prstClr val="black"/>
              </a:solidFill>
              <a:latin typeface="Calibri"/>
            </a:endParaRPr>
          </a:p>
          <a:p>
            <a:r>
              <a:rPr lang="cs-CZ" sz="1600" dirty="0">
                <a:solidFill>
                  <a:prstClr val="black"/>
                </a:solidFill>
                <a:latin typeface="Calibri"/>
              </a:rPr>
              <a:t>B –</a:t>
            </a:r>
            <a:r>
              <a:rPr lang="cs-CZ" sz="1600" dirty="0" err="1">
                <a:solidFill>
                  <a:prstClr val="black"/>
                </a:solidFill>
                <a:latin typeface="Calibri"/>
              </a:rPr>
              <a:t>semiplacenta</a:t>
            </a:r>
            <a:r>
              <a:rPr lang="cs-CZ" sz="16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1600" dirty="0" err="1">
                <a:solidFill>
                  <a:prstClr val="black"/>
                </a:solidFill>
                <a:latin typeface="Calibri"/>
              </a:rPr>
              <a:t>syndesmochorialis</a:t>
            </a:r>
            <a:endParaRPr lang="cs-CZ" sz="1600" dirty="0">
              <a:solidFill>
                <a:prstClr val="black"/>
              </a:solidFill>
              <a:latin typeface="Calibri"/>
            </a:endParaRPr>
          </a:p>
          <a:p>
            <a:r>
              <a:rPr lang="cs-CZ" sz="1600" dirty="0">
                <a:solidFill>
                  <a:prstClr val="black"/>
                </a:solidFill>
                <a:latin typeface="Calibri"/>
              </a:rPr>
              <a:t>C –placenta </a:t>
            </a:r>
            <a:r>
              <a:rPr lang="cs-CZ" sz="1600" dirty="0" err="1">
                <a:solidFill>
                  <a:prstClr val="black"/>
                </a:solidFill>
                <a:latin typeface="Calibri"/>
              </a:rPr>
              <a:t>endotheliochorialis</a:t>
            </a:r>
            <a:endParaRPr lang="cs-CZ" sz="1600" dirty="0">
              <a:solidFill>
                <a:prstClr val="black"/>
              </a:solidFill>
              <a:latin typeface="Calibri"/>
            </a:endParaRPr>
          </a:p>
          <a:p>
            <a:r>
              <a:rPr lang="cs-CZ" sz="1600" dirty="0">
                <a:solidFill>
                  <a:prstClr val="black"/>
                </a:solidFill>
                <a:latin typeface="Calibri"/>
              </a:rPr>
              <a:t>D –placenta </a:t>
            </a:r>
            <a:r>
              <a:rPr lang="cs-CZ" sz="1600" dirty="0" err="1">
                <a:solidFill>
                  <a:prstClr val="black"/>
                </a:solidFill>
                <a:latin typeface="Calibri"/>
              </a:rPr>
              <a:t>haemochorialis</a:t>
            </a:r>
            <a:endParaRPr lang="cs-CZ" sz="1600" dirty="0">
              <a:solidFill>
                <a:prstClr val="black"/>
              </a:solidFill>
              <a:latin typeface="Calibri"/>
            </a:endParaRPr>
          </a:p>
          <a:p>
            <a:endParaRPr lang="cs-CZ" sz="1600" dirty="0">
              <a:solidFill>
                <a:prstClr val="black"/>
              </a:solidFill>
              <a:latin typeface="Calibri"/>
            </a:endParaRPr>
          </a:p>
          <a:p>
            <a:r>
              <a:rPr lang="cs-CZ" sz="1600" dirty="0">
                <a:solidFill>
                  <a:prstClr val="black"/>
                </a:solidFill>
                <a:latin typeface="Calibri"/>
              </a:rPr>
              <a:t>1 –</a:t>
            </a:r>
            <a:r>
              <a:rPr lang="cs-CZ" sz="1600" dirty="0" err="1">
                <a:solidFill>
                  <a:prstClr val="black"/>
                </a:solidFill>
                <a:latin typeface="Calibri"/>
              </a:rPr>
              <a:t>pars</a:t>
            </a:r>
            <a:r>
              <a:rPr lang="cs-CZ" sz="16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1600" dirty="0" err="1">
                <a:solidFill>
                  <a:prstClr val="black"/>
                </a:solidFill>
                <a:latin typeface="Calibri"/>
              </a:rPr>
              <a:t>fetalis</a:t>
            </a:r>
            <a:r>
              <a:rPr lang="cs-CZ" sz="1600" dirty="0">
                <a:solidFill>
                  <a:prstClr val="black"/>
                </a:solidFill>
                <a:latin typeface="Calibri"/>
              </a:rPr>
              <a:t> </a:t>
            </a:r>
            <a:r>
              <a:rPr lang="cs-CZ" sz="1600" dirty="0" err="1">
                <a:solidFill>
                  <a:prstClr val="black"/>
                </a:solidFill>
                <a:latin typeface="Calibri"/>
              </a:rPr>
              <a:t>placentae</a:t>
            </a:r>
            <a:r>
              <a:rPr lang="cs-CZ" sz="1600" dirty="0">
                <a:solidFill>
                  <a:prstClr val="black"/>
                </a:solidFill>
                <a:latin typeface="Calibri"/>
              </a:rPr>
              <a:t>, 2 – epitel alantois (D – </a:t>
            </a:r>
            <a:r>
              <a:rPr lang="cs-CZ" sz="1600" dirty="0" err="1">
                <a:solidFill>
                  <a:prstClr val="black"/>
                </a:solidFill>
                <a:latin typeface="Calibri"/>
              </a:rPr>
              <a:t>amnia</a:t>
            </a:r>
            <a:r>
              <a:rPr lang="cs-CZ" sz="1600" dirty="0">
                <a:solidFill>
                  <a:prstClr val="black"/>
                </a:solidFill>
                <a:latin typeface="Calibri"/>
              </a:rPr>
              <a:t>), 3 – epitel </a:t>
            </a:r>
            <a:r>
              <a:rPr lang="cs-CZ" sz="1600" dirty="0" err="1">
                <a:solidFill>
                  <a:prstClr val="black"/>
                </a:solidFill>
                <a:latin typeface="Calibri"/>
              </a:rPr>
              <a:t>choria</a:t>
            </a:r>
            <a:r>
              <a:rPr lang="cs-CZ" sz="1600" dirty="0">
                <a:solidFill>
                  <a:prstClr val="black"/>
                </a:solidFill>
                <a:latin typeface="Calibri"/>
              </a:rPr>
              <a:t>, 4 – choriový klk, 5 –děložní epitel, 6 – krevní cévy ve slizničním vazivu endometria, 7 – děložní žlázy, 8 – </a:t>
            </a:r>
            <a:r>
              <a:rPr lang="cs-CZ" sz="1600" dirty="0" err="1">
                <a:solidFill>
                  <a:prstClr val="black"/>
                </a:solidFill>
                <a:latin typeface="Calibri"/>
              </a:rPr>
              <a:t>myometrium</a:t>
            </a:r>
            <a:r>
              <a:rPr lang="cs-CZ" sz="1600" dirty="0">
                <a:solidFill>
                  <a:prstClr val="black"/>
                </a:solidFill>
                <a:latin typeface="Calibri"/>
              </a:rPr>
              <a:t>, 9 – </a:t>
            </a:r>
            <a:r>
              <a:rPr lang="cs-CZ" sz="1600" dirty="0" err="1">
                <a:solidFill>
                  <a:prstClr val="black"/>
                </a:solidFill>
                <a:latin typeface="Calibri"/>
              </a:rPr>
              <a:t>intervilózní</a:t>
            </a:r>
            <a:r>
              <a:rPr lang="cs-CZ" sz="1600" dirty="0">
                <a:solidFill>
                  <a:prstClr val="black"/>
                </a:solidFill>
                <a:latin typeface="Calibri"/>
              </a:rPr>
              <a:t> prostory</a:t>
            </a:r>
          </a:p>
        </p:txBody>
      </p:sp>
    </p:spTree>
    <p:extLst>
      <p:ext uri="{BB962C8B-B14F-4D97-AF65-F5344CB8AC3E}">
        <p14:creationId xmlns:p14="http://schemas.microsoft.com/office/powerpoint/2010/main" val="1433478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Imunologické sterility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U 10% populace protilátky proti spermiím, výrazně vyšší je u infertilních párů</a:t>
            </a:r>
          </a:p>
          <a:p>
            <a:endParaRPr lang="cs-CZ" sz="2000" dirty="0"/>
          </a:p>
          <a:p>
            <a:r>
              <a:rPr lang="cs-CZ" sz="2000" dirty="0"/>
              <a:t>Příčiny vzniku hlavně infekce a poranění </a:t>
            </a:r>
          </a:p>
          <a:p>
            <a:endParaRPr lang="cs-CZ" sz="2000" dirty="0"/>
          </a:p>
          <a:p>
            <a:r>
              <a:rPr lang="cs-CZ" sz="2000" dirty="0"/>
              <a:t>Mohou interagovat s pohybem spermií, aktivovat komplement, ovlivňovat kapacitaci, </a:t>
            </a:r>
            <a:r>
              <a:rPr lang="cs-CZ" sz="2000" dirty="0" err="1"/>
              <a:t>akrozómovou</a:t>
            </a:r>
            <a:r>
              <a:rPr lang="cs-CZ" sz="2000" dirty="0"/>
              <a:t> reakci, adhezívní interakce 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Další typy protilátek:</a:t>
            </a:r>
          </a:p>
          <a:p>
            <a:pPr marL="0" indent="0">
              <a:buNone/>
            </a:pPr>
            <a:r>
              <a:rPr lang="cs-CZ" sz="2000" dirty="0"/>
              <a:t>proti </a:t>
            </a:r>
            <a:r>
              <a:rPr lang="cs-CZ" sz="2000" i="1" dirty="0" err="1"/>
              <a:t>zona</a:t>
            </a:r>
            <a:r>
              <a:rPr lang="cs-CZ" sz="2000" i="1" dirty="0"/>
              <a:t> </a:t>
            </a:r>
            <a:r>
              <a:rPr lang="cs-CZ" sz="2000" i="1" dirty="0" err="1"/>
              <a:t>pelucida</a:t>
            </a:r>
            <a:endParaRPr lang="cs-CZ" sz="2000" i="1" dirty="0"/>
          </a:p>
          <a:p>
            <a:pPr marL="0" indent="0">
              <a:buNone/>
            </a:pPr>
            <a:r>
              <a:rPr lang="cs-CZ" sz="2000" dirty="0" err="1"/>
              <a:t>antifisfolipidové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proti antigenům endometria</a:t>
            </a:r>
          </a:p>
        </p:txBody>
      </p:sp>
    </p:spTree>
    <p:extLst>
      <p:ext uri="{BB962C8B-B14F-4D97-AF65-F5344CB8AC3E}">
        <p14:creationId xmlns:p14="http://schemas.microsoft.com/office/powerpoint/2010/main" val="2713547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536" y="260648"/>
            <a:ext cx="8229600" cy="72008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altLang="cs-CZ" sz="2800" b="1" dirty="0"/>
              <a:t>Ontogenetický vývoj IS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5520" y="980728"/>
            <a:ext cx="8229600" cy="5688632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dirty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cs-CZ" altLang="cs-CZ" sz="3600" dirty="0">
                <a:solidFill>
                  <a:srgbClr val="0070C0"/>
                </a:solidFill>
                <a:latin typeface="+mj-lt"/>
              </a:rPr>
              <a:t>Nespecifická x specifická imunita</a:t>
            </a:r>
          </a:p>
          <a:p>
            <a:pPr eaLnBrk="1" hangingPunct="1">
              <a:lnSpc>
                <a:spcPct val="160000"/>
              </a:lnSpc>
              <a:defRPr/>
            </a:pPr>
            <a:r>
              <a:rPr lang="cs-CZ" altLang="cs-CZ" sz="3600" dirty="0">
                <a:solidFill>
                  <a:schemeClr val="folHlink"/>
                </a:solidFill>
                <a:latin typeface="+mj-lt"/>
              </a:rPr>
              <a:t>Období po narození a dětský věk</a:t>
            </a:r>
          </a:p>
          <a:p>
            <a:pPr marL="0" indent="0">
              <a:lnSpc>
                <a:spcPct val="160000"/>
              </a:lnSpc>
              <a:buNone/>
              <a:defRPr/>
            </a:pPr>
            <a:r>
              <a:rPr lang="cs-CZ" altLang="cs-CZ" sz="3600" dirty="0">
                <a:latin typeface="+mj-lt"/>
              </a:rPr>
              <a:t>Různá dynamika vyzrávání a schopnosti aktivace: </a:t>
            </a:r>
          </a:p>
          <a:p>
            <a:pPr eaLnBrk="1" hangingPunct="1">
              <a:lnSpc>
                <a:spcPct val="160000"/>
              </a:lnSpc>
              <a:buFont typeface="Wingdings" pitchFamily="2" charset="2"/>
              <a:buNone/>
              <a:defRPr/>
            </a:pPr>
            <a:r>
              <a:rPr lang="cs-CZ" altLang="cs-CZ" sz="3600" dirty="0">
                <a:latin typeface="+mj-lt"/>
              </a:rPr>
              <a:t>Monocyty – makrofágy (4. týden), </a:t>
            </a:r>
            <a:r>
              <a:rPr lang="cs-CZ" altLang="cs-CZ" sz="3600" dirty="0" err="1">
                <a:latin typeface="+mj-lt"/>
              </a:rPr>
              <a:t>neutrofily</a:t>
            </a:r>
            <a:r>
              <a:rPr lang="cs-CZ" altLang="cs-CZ" sz="3600" dirty="0">
                <a:latin typeface="+mj-lt"/>
              </a:rPr>
              <a:t> (14. týden) , NK buňky (6. týden), </a:t>
            </a:r>
          </a:p>
          <a:p>
            <a:pPr eaLnBrk="1" hangingPunct="1">
              <a:lnSpc>
                <a:spcPct val="160000"/>
              </a:lnSpc>
              <a:buFont typeface="Wingdings" pitchFamily="2" charset="2"/>
              <a:buNone/>
              <a:defRPr/>
            </a:pPr>
            <a:r>
              <a:rPr lang="cs-CZ" altLang="cs-CZ" sz="3600" dirty="0">
                <a:latin typeface="+mj-lt"/>
              </a:rPr>
              <a:t>komplement  ( 6 – 14 týden)</a:t>
            </a:r>
          </a:p>
          <a:p>
            <a:pPr eaLnBrk="1" hangingPunct="1">
              <a:lnSpc>
                <a:spcPct val="160000"/>
              </a:lnSpc>
              <a:buFont typeface="Wingdings" pitchFamily="2" charset="2"/>
              <a:buNone/>
              <a:defRPr/>
            </a:pPr>
            <a:r>
              <a:rPr lang="cs-CZ" altLang="cs-CZ" sz="3600" dirty="0" err="1">
                <a:latin typeface="+mj-lt"/>
              </a:rPr>
              <a:t>Thymus</a:t>
            </a:r>
            <a:r>
              <a:rPr lang="cs-CZ" altLang="cs-CZ" sz="3600" dirty="0">
                <a:latin typeface="+mj-lt"/>
              </a:rPr>
              <a:t> (15. týden) T (7. týden) a B lymfocyty (6. – 10. týden) a jejich kooperace, protilátky </a:t>
            </a:r>
            <a:r>
              <a:rPr lang="cs-CZ" altLang="cs-CZ" sz="3600" dirty="0" err="1">
                <a:latin typeface="+mj-lt"/>
              </a:rPr>
              <a:t>IgG</a:t>
            </a:r>
            <a:r>
              <a:rPr lang="cs-CZ" altLang="cs-CZ" sz="3600" dirty="0">
                <a:latin typeface="+mj-lt"/>
              </a:rPr>
              <a:t>, </a:t>
            </a:r>
            <a:r>
              <a:rPr lang="cs-CZ" altLang="cs-CZ" sz="3600" dirty="0" err="1">
                <a:latin typeface="+mj-lt"/>
              </a:rPr>
              <a:t>IgM</a:t>
            </a:r>
            <a:r>
              <a:rPr lang="cs-CZ" altLang="cs-CZ" sz="3600" dirty="0">
                <a:latin typeface="+mj-lt"/>
              </a:rPr>
              <a:t>  (14. týden).</a:t>
            </a:r>
          </a:p>
          <a:p>
            <a:pPr eaLnBrk="1" hangingPunct="1">
              <a:lnSpc>
                <a:spcPct val="160000"/>
              </a:lnSpc>
              <a:buFont typeface="Wingdings" pitchFamily="2" charset="2"/>
              <a:buNone/>
              <a:defRPr/>
            </a:pPr>
            <a:r>
              <a:rPr lang="cs-CZ" altLang="cs-CZ" sz="3600" dirty="0">
                <a:solidFill>
                  <a:srgbClr val="0070C0"/>
                </a:solidFill>
                <a:latin typeface="+mj-lt"/>
              </a:rPr>
              <a:t>Současné trendy ovlivňující vývoj IS - otázka expozice </a:t>
            </a:r>
            <a:r>
              <a:rPr lang="cs-CZ" altLang="cs-CZ" sz="3600" dirty="0" err="1">
                <a:solidFill>
                  <a:srgbClr val="0070C0"/>
                </a:solidFill>
                <a:latin typeface="+mj-lt"/>
              </a:rPr>
              <a:t>Ag</a:t>
            </a:r>
            <a:r>
              <a:rPr lang="cs-CZ" altLang="cs-CZ" sz="3600" dirty="0">
                <a:solidFill>
                  <a:srgbClr val="0070C0"/>
                </a:solidFill>
                <a:latin typeface="+mj-lt"/>
              </a:rPr>
              <a:t> podnětům, vakcinace</a:t>
            </a:r>
          </a:p>
          <a:p>
            <a:pPr eaLnBrk="1" hangingPunct="1">
              <a:lnSpc>
                <a:spcPct val="160000"/>
              </a:lnSpc>
              <a:defRPr/>
            </a:pPr>
            <a:r>
              <a:rPr lang="cs-CZ" altLang="cs-CZ" sz="3600" dirty="0">
                <a:solidFill>
                  <a:schemeClr val="folHlink"/>
                </a:solidFill>
                <a:latin typeface="+mj-lt"/>
              </a:rPr>
              <a:t>Období stáří (</a:t>
            </a:r>
            <a:r>
              <a:rPr lang="cs-CZ" altLang="cs-CZ" sz="3600" dirty="0" err="1">
                <a:solidFill>
                  <a:schemeClr val="folHlink"/>
                </a:solidFill>
                <a:latin typeface="+mj-lt"/>
              </a:rPr>
              <a:t>imunosenescence</a:t>
            </a:r>
            <a:r>
              <a:rPr lang="cs-CZ" altLang="cs-CZ" sz="3600" dirty="0">
                <a:solidFill>
                  <a:schemeClr val="folHlink"/>
                </a:solidFill>
                <a:latin typeface="+mj-lt"/>
              </a:rPr>
              <a:t>)- nad 65 let, často:</a:t>
            </a:r>
          </a:p>
          <a:p>
            <a:pPr marL="0">
              <a:lnSpc>
                <a:spcPct val="160000"/>
              </a:lnSpc>
              <a:buNone/>
              <a:defRPr/>
            </a:pPr>
            <a:r>
              <a:rPr lang="cs-CZ" altLang="cs-CZ" sz="3600" dirty="0">
                <a:latin typeface="+mj-lt"/>
              </a:rPr>
              <a:t>infekční choroby s abnormálním až fatálním průběhem, výskyt autoprotilátek bez známek onemocnění, choroby pramenící z poruch proliferace a diferenciace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2000" dirty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5031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448</Words>
  <Application>Microsoft Office PowerPoint</Application>
  <PresentationFormat>Širokoúhlá obrazovka</PresentationFormat>
  <Paragraphs>60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Motiv Office</vt:lpstr>
      <vt:lpstr>Motiv systému Office</vt:lpstr>
      <vt:lpstr>Reprodukční imunologie  Ontogeneze imunity  </vt:lpstr>
      <vt:lpstr>Reprodukční imunologie</vt:lpstr>
      <vt:lpstr>Imunologické mechanismy zajištění rovnováhy v placentě</vt:lpstr>
      <vt:lpstr>Typy placent</vt:lpstr>
      <vt:lpstr>Imunologické sterility</vt:lpstr>
      <vt:lpstr>Ontogenetický vývoj 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Reprodukční imunologie  Ontogeneze imunity  Imunitní systém vybraných orgánů (kůže, ústní dutina, játra)</dc:title>
  <dc:creator>Monika Dušková</dc:creator>
  <cp:lastModifiedBy>Monika Dušková</cp:lastModifiedBy>
  <cp:revision>2</cp:revision>
  <dcterms:created xsi:type="dcterms:W3CDTF">2022-05-05T05:44:51Z</dcterms:created>
  <dcterms:modified xsi:type="dcterms:W3CDTF">2022-05-05T05:48:52Z</dcterms:modified>
</cp:coreProperties>
</file>