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261" r:id="rId3"/>
    <p:sldId id="262" r:id="rId4"/>
    <p:sldId id="263" r:id="rId5"/>
    <p:sldId id="276" r:id="rId6"/>
    <p:sldId id="264" r:id="rId7"/>
    <p:sldId id="275" r:id="rId8"/>
    <p:sldId id="265" r:id="rId9"/>
    <p:sldId id="267" r:id="rId10"/>
    <p:sldId id="269" r:id="rId11"/>
    <p:sldId id="270" r:id="rId12"/>
    <p:sldId id="271" r:id="rId13"/>
    <p:sldId id="273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4"/>
  </p:normalViewPr>
  <p:slideViewPr>
    <p:cSldViewPr>
      <p:cViewPr varScale="1">
        <p:scale>
          <a:sx n="90" d="100"/>
          <a:sy n="90" d="100"/>
        </p:scale>
        <p:origin x="174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63FA2-F5E9-4B95-BBE2-E5FC7A3889E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2FD2E-EA98-4F70-AAF5-ACC2ABF129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8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2FD2E-EA98-4F70-AAF5-ACC2ABF129E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4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6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58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013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C58E0-4D4C-4BBB-93D3-2A08FA402B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151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DD1C-50FD-486C-985A-59A2B23F84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954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73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73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4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2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601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70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50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36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BB6AE-7690-4C44-A482-0C71432F33B2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83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nbrno.cz/nemocnice-bohunice/transfuzni-a-tkanove-oddeleni/laboratorni-prirucka/t455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st.cz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100" dirty="0"/>
              <a:t>Transplantační imunologie </a:t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Historie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sz="2000" dirty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Experimenty na zvířatech už před 100 lety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1902 – </a:t>
            </a:r>
            <a:r>
              <a:rPr lang="cs-CZ" altLang="cs-CZ" sz="2000" dirty="0" err="1"/>
              <a:t>tr</a:t>
            </a:r>
            <a:r>
              <a:rPr lang="cs-CZ" altLang="cs-CZ" sz="2000" dirty="0"/>
              <a:t>. ledviny u psa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1952 – </a:t>
            </a:r>
            <a:r>
              <a:rPr lang="cs-CZ" altLang="cs-CZ" sz="2000" dirty="0" err="1"/>
              <a:t>tr</a:t>
            </a:r>
            <a:r>
              <a:rPr lang="cs-CZ" altLang="cs-CZ" sz="2000" dirty="0"/>
              <a:t>. ledviny u člověka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1963 – </a:t>
            </a:r>
            <a:r>
              <a:rPr lang="cs-CZ" altLang="cs-CZ" sz="2000" dirty="0" err="1"/>
              <a:t>tr</a:t>
            </a:r>
            <a:r>
              <a:rPr lang="cs-CZ" altLang="cs-CZ" sz="2000" dirty="0"/>
              <a:t>. jater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1967 – </a:t>
            </a:r>
            <a:r>
              <a:rPr lang="cs-CZ" altLang="cs-CZ" sz="2000" dirty="0" err="1"/>
              <a:t>tr</a:t>
            </a:r>
            <a:r>
              <a:rPr lang="cs-CZ" altLang="cs-CZ" sz="2000" dirty="0"/>
              <a:t>. Srdce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1968 – </a:t>
            </a:r>
            <a:r>
              <a:rPr lang="cs-CZ" altLang="cs-CZ" sz="2000" dirty="0" err="1"/>
              <a:t>tr</a:t>
            </a:r>
            <a:r>
              <a:rPr lang="cs-CZ" altLang="cs-CZ" sz="2000" dirty="0"/>
              <a:t>. kostní dřeně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V ČR: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1961 – </a:t>
            </a:r>
            <a:r>
              <a:rPr lang="cs-CZ" altLang="cs-CZ" sz="2000" dirty="0" err="1"/>
              <a:t>tr</a:t>
            </a:r>
            <a:r>
              <a:rPr lang="cs-CZ" altLang="cs-CZ" sz="2000" dirty="0"/>
              <a:t>. ledviny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1983 – játra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1986 – rozvoj transplantačního programu </a:t>
            </a:r>
          </a:p>
        </p:txBody>
      </p:sp>
    </p:spTree>
    <p:extLst>
      <p:ext uri="{BB962C8B-B14F-4D97-AF65-F5344CB8AC3E}">
        <p14:creationId xmlns:p14="http://schemas.microsoft.com/office/powerpoint/2010/main" val="2914330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struktura granulí trombocytů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0"/>
          <a:stretch>
            <a:fillRect/>
          </a:stretch>
        </p:blipFill>
        <p:spPr>
          <a:xfrm>
            <a:off x="323528" y="296740"/>
            <a:ext cx="8351838" cy="6092825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4667916" y="6525344"/>
            <a:ext cx="44535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78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úloha trombocytů v imunitní odpovědi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5"/>
          <a:stretch>
            <a:fillRect/>
          </a:stretch>
        </p:blipFill>
        <p:spPr>
          <a:xfrm>
            <a:off x="909841" y="548680"/>
            <a:ext cx="7561263" cy="5472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4690473" y="6463163"/>
            <a:ext cx="44535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560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Působení erytrocytů na imunitní systém</a:t>
            </a:r>
          </a:p>
        </p:txBody>
      </p:sp>
      <p:pic>
        <p:nvPicPr>
          <p:cNvPr id="40963" name="Picture 5" descr="erytrocyty a imunitní systé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2"/>
          <a:stretch>
            <a:fillRect/>
          </a:stretch>
        </p:blipFill>
        <p:spPr>
          <a:xfrm>
            <a:off x="395288" y="1700213"/>
            <a:ext cx="8208962" cy="4392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6824871" y="6565849"/>
            <a:ext cx="1847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200" dirty="0"/>
          </a:p>
        </p:txBody>
      </p:sp>
    </p:spTree>
    <p:extLst>
      <p:ext uri="{BB962C8B-B14F-4D97-AF65-F5344CB8AC3E}">
        <p14:creationId xmlns:p14="http://schemas.microsoft.com/office/powerpoint/2010/main" val="4260220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/>
              <a:t>Využití molekulárně biologických metod při testování dárců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3234" y="1340767"/>
            <a:ext cx="8229600" cy="52151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100" dirty="0"/>
              <a:t>Sérologické testy – dg. okno                     molekulárně biologické metody zkrátí okno o:</a:t>
            </a:r>
          </a:p>
          <a:p>
            <a:pPr marL="0" indent="0">
              <a:buNone/>
            </a:pPr>
            <a:r>
              <a:rPr lang="cs-CZ" sz="2100" dirty="0"/>
              <a:t>HIV 2-3 týdny                                               7 – 9 dnů                                                     </a:t>
            </a:r>
          </a:p>
          <a:p>
            <a:pPr marL="0" indent="0">
              <a:buNone/>
            </a:pPr>
            <a:r>
              <a:rPr lang="cs-CZ" sz="2100" dirty="0"/>
              <a:t>HBV 4-6 týdnů                                             25 – 30 dnů</a:t>
            </a:r>
          </a:p>
          <a:p>
            <a:pPr marL="0" indent="0">
              <a:buNone/>
            </a:pPr>
            <a:r>
              <a:rPr lang="cs-CZ" sz="2100" dirty="0"/>
              <a:t>HCV 2 – 6 měsíců                                        59 – 65 dnů</a:t>
            </a:r>
          </a:p>
          <a:p>
            <a:pPr marL="0" indent="0">
              <a:buNone/>
            </a:pPr>
            <a:endParaRPr lang="cs-CZ" sz="2100" dirty="0"/>
          </a:p>
          <a:p>
            <a:pPr marL="0" indent="0">
              <a:buNone/>
            </a:pPr>
            <a:r>
              <a:rPr lang="cs-CZ" sz="2100" dirty="0" err="1"/>
              <a:t>Neopterin</a:t>
            </a:r>
            <a:r>
              <a:rPr lang="cs-CZ" sz="2100" dirty="0"/>
              <a:t> – nespecifický </a:t>
            </a:r>
            <a:r>
              <a:rPr lang="cs-CZ" sz="2100" dirty="0" err="1"/>
              <a:t>marker</a:t>
            </a:r>
            <a:r>
              <a:rPr lang="cs-CZ" sz="2100" dirty="0"/>
              <a:t> </a:t>
            </a:r>
            <a:r>
              <a:rPr lang="cs-CZ" sz="2100" dirty="0" err="1"/>
              <a:t>virovýh</a:t>
            </a:r>
            <a:r>
              <a:rPr lang="cs-CZ" sz="2100" dirty="0"/>
              <a:t> infekcí. </a:t>
            </a:r>
            <a:r>
              <a:rPr lang="cs-CZ" sz="2100" dirty="0" err="1"/>
              <a:t>Mo-Mf</a:t>
            </a:r>
            <a:r>
              <a:rPr lang="cs-CZ" sz="2100" dirty="0"/>
              <a:t> po stimulaci IFN. </a:t>
            </a:r>
          </a:p>
          <a:p>
            <a:pPr marL="0" indent="0">
              <a:buNone/>
            </a:pPr>
            <a:endParaRPr lang="cs-CZ" sz="2100" dirty="0"/>
          </a:p>
          <a:p>
            <a:pPr marL="0" indent="0">
              <a:buNone/>
            </a:pPr>
            <a:r>
              <a:rPr lang="cs-CZ" sz="2100" dirty="0"/>
              <a:t>Celosvětově je testováno 66 -70% dárcovské populace</a:t>
            </a:r>
          </a:p>
          <a:p>
            <a:pPr marL="0" indent="0">
              <a:buNone/>
            </a:pPr>
            <a:endParaRPr lang="cs-CZ" sz="2100" i="1" dirty="0"/>
          </a:p>
          <a:p>
            <a:pPr marL="0" indent="0">
              <a:buNone/>
            </a:pPr>
            <a:r>
              <a:rPr lang="cs-CZ" sz="2100" dirty="0"/>
              <a:t>Ročně v ČR 500 000 odběrů</a:t>
            </a:r>
          </a:p>
          <a:p>
            <a:pPr marL="0" indent="0">
              <a:buNone/>
            </a:pPr>
            <a:r>
              <a:rPr lang="cs-CZ" sz="2100" dirty="0"/>
              <a:t> – riziko přenosu u virových hepatitid 1: 300 000, u HIV 1 : 500 000</a:t>
            </a:r>
          </a:p>
          <a:p>
            <a:pPr marL="0" indent="0">
              <a:buNone/>
            </a:pPr>
            <a:r>
              <a:rPr lang="cs-CZ" sz="2100" dirty="0"/>
              <a:t>Riziko lze výrazně snížit zavedením povinné detekce nukleových kyselin minimálně uvedených tří původců (HCV, HBV, HIV).</a:t>
            </a:r>
          </a:p>
          <a:p>
            <a:pPr marL="0" indent="0">
              <a:buNone/>
            </a:pPr>
            <a:r>
              <a:rPr lang="cs-CZ" sz="2100" dirty="0"/>
              <a:t>Obecně místo protilátek testovat na přítomnost původce. </a:t>
            </a:r>
          </a:p>
          <a:p>
            <a:pPr marL="0" indent="0">
              <a:buNone/>
            </a:pPr>
            <a:r>
              <a:rPr lang="cs-CZ" sz="2100" dirty="0"/>
              <a:t>Provádí např.  TTO FN Brno a OHKT ÚVN Praha.</a:t>
            </a:r>
          </a:p>
          <a:p>
            <a:pPr marL="0" indent="0">
              <a:buNone/>
            </a:pPr>
            <a:r>
              <a:rPr lang="cs-CZ" sz="2100" dirty="0">
                <a:hlinkClick r:id="rId2"/>
              </a:rPr>
              <a:t>http://www.fnbrno.cz/nemocnice-bohunice/transfuzni-a-tkanove-oddeleni/laboratorni-prirucka/t4556</a:t>
            </a:r>
            <a:r>
              <a:rPr lang="cs-CZ" sz="2100" dirty="0"/>
              <a:t>   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76256" y="6417378"/>
            <a:ext cx="188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Medical</a:t>
            </a:r>
            <a:r>
              <a:rPr lang="cs-CZ" sz="1200" dirty="0"/>
              <a:t> Tribune, XII,6 2017</a:t>
            </a:r>
          </a:p>
        </p:txBody>
      </p:sp>
    </p:spTree>
    <p:extLst>
      <p:ext uri="{BB962C8B-B14F-4D97-AF65-F5344CB8AC3E}">
        <p14:creationId xmlns:p14="http://schemas.microsoft.com/office/powerpoint/2010/main" val="600146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3059264" y="1306682"/>
            <a:ext cx="568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effectLst/>
              </a:rPr>
              <a:t>V sobotu jsem byl málo známým jihoafrickým lékařem. V pondělí jsem byl světoznámý.</a:t>
            </a:r>
            <a:r>
              <a:rPr lang="cs-CZ" altLang="cs-CZ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dirty="0"/>
              <a:t>Citát z knihy  „</a:t>
            </a:r>
            <a:r>
              <a:rPr lang="cs-CZ" sz="2000" dirty="0"/>
              <a:t>Druhý dech“ 1994 </a:t>
            </a:r>
            <a:endParaRPr lang="cs-CZ" alt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23" name="Picture 6" descr="barn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17399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3420459" y="636558"/>
            <a:ext cx="33171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 err="1">
                <a:effectLst/>
              </a:rPr>
              <a:t>Christiaan</a:t>
            </a:r>
            <a:r>
              <a:rPr lang="cs-CZ" altLang="cs-CZ" sz="2000" b="1" dirty="0">
                <a:effectLst/>
              </a:rPr>
              <a:t> </a:t>
            </a:r>
            <a:r>
              <a:rPr lang="cs-CZ" altLang="cs-CZ" sz="2000" b="1" dirty="0" err="1">
                <a:effectLst/>
              </a:rPr>
              <a:t>Neethling</a:t>
            </a:r>
            <a:r>
              <a:rPr lang="cs-CZ" altLang="cs-CZ" sz="2000" b="1" dirty="0">
                <a:effectLst/>
              </a:rPr>
              <a:t> </a:t>
            </a:r>
            <a:r>
              <a:rPr lang="cs-CZ" altLang="cs-CZ" sz="2000" b="1" dirty="0" err="1">
                <a:effectLst/>
              </a:rPr>
              <a:t>Barnard</a:t>
            </a:r>
            <a:r>
              <a:rPr lang="cs-CZ" altLang="cs-CZ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6517099" y="546895"/>
            <a:ext cx="2022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effectLst/>
              </a:rPr>
              <a:t>(1922 -2001)</a:t>
            </a:r>
            <a:r>
              <a:rPr lang="cs-CZ" alt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EF3050F-C8A8-46F7-8D88-E6B4087AAB1E}"/>
              </a:ext>
            </a:extLst>
          </p:cNvPr>
          <p:cNvSpPr txBox="1"/>
          <p:nvPr/>
        </p:nvSpPr>
        <p:spPr>
          <a:xfrm>
            <a:off x="239774" y="3643546"/>
            <a:ext cx="866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3. prosince 1967 v nemocnici </a:t>
            </a:r>
            <a:r>
              <a:rPr lang="cs-CZ" sz="2000" dirty="0" err="1"/>
              <a:t>Groote</a:t>
            </a:r>
            <a:r>
              <a:rPr lang="cs-CZ" sz="2000" dirty="0"/>
              <a:t> </a:t>
            </a:r>
            <a:r>
              <a:rPr lang="cs-CZ" sz="2000" dirty="0" err="1"/>
              <a:t>Schuur</a:t>
            </a:r>
            <a:r>
              <a:rPr lang="cs-CZ" sz="2000" dirty="0"/>
              <a:t> v Kapském městě transplantoval srdce </a:t>
            </a:r>
            <a:r>
              <a:rPr lang="cs-CZ" sz="2000" i="1" dirty="0"/>
              <a:t>Louisi </a:t>
            </a:r>
            <a:r>
              <a:rPr lang="cs-CZ" sz="2000" i="1" dirty="0" err="1"/>
              <a:t>Washkanskymu</a:t>
            </a:r>
            <a:r>
              <a:rPr lang="cs-CZ" sz="2000" dirty="0"/>
              <a:t>, který měl srdeční vadu a umíral na selhání. Srdce, které mu bylo voperováno, patřilo mladé dívce </a:t>
            </a:r>
            <a:r>
              <a:rPr lang="cs-CZ" sz="2000" i="1" dirty="0"/>
              <a:t>Denise </a:t>
            </a:r>
            <a:r>
              <a:rPr lang="cs-CZ" sz="2000" i="1" dirty="0" err="1"/>
              <a:t>Darvallové</a:t>
            </a:r>
            <a:r>
              <a:rPr lang="cs-CZ" sz="2000" dirty="0"/>
              <a:t>, která se stala obětí autonehody. Samotná transplantace byla úspěšná a vyvolala celosvětovou senzaci. Následně se však dostavily komplikace a pacient po 18 dnech zemřel na infekci. </a:t>
            </a:r>
          </a:p>
          <a:p>
            <a:r>
              <a:rPr lang="cs-CZ" sz="2000" dirty="0"/>
              <a:t>Další pacient byl zubař </a:t>
            </a:r>
            <a:r>
              <a:rPr lang="cs-CZ" sz="2000" i="1" dirty="0"/>
              <a:t>Philip </a:t>
            </a:r>
            <a:r>
              <a:rPr lang="cs-CZ" sz="2000" i="1" dirty="0" err="1"/>
              <a:t>Blaiberg</a:t>
            </a:r>
            <a:r>
              <a:rPr lang="cs-CZ" sz="2000" dirty="0"/>
              <a:t> (2. ledna 1968), který žil po operaci 563 dní. V době rehabilitace napsal knihu </a:t>
            </a:r>
            <a:r>
              <a:rPr lang="cs-CZ" sz="2000" i="1" dirty="0" err="1"/>
              <a:t>Looking</a:t>
            </a:r>
            <a:r>
              <a:rPr lang="cs-CZ" sz="2000" i="1" dirty="0"/>
              <a:t> </a:t>
            </a:r>
            <a:r>
              <a:rPr lang="cs-CZ" sz="2000" i="1" dirty="0" err="1"/>
              <a:t>at</a:t>
            </a:r>
            <a:r>
              <a:rPr lang="cs-CZ" sz="2000" i="1" dirty="0"/>
              <a:t> My </a:t>
            </a:r>
            <a:r>
              <a:rPr lang="cs-CZ" sz="2000" i="1" dirty="0" err="1"/>
              <a:t>Heart</a:t>
            </a:r>
            <a:r>
              <a:rPr lang="cs-CZ" sz="2000" i="1" dirty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67663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Počty transplantací V ČR za rok 2021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604250" cy="44958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/>
              <a:t>Transplantace ledviny – kadaverózní: 456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/>
              <a:t>Transplantace ledviny – žijící: 42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/>
              <a:t>Transplantace jater 185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/>
              <a:t>Transplantace pankreatu 39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/>
              <a:t>Transplantace srdce 74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/>
              <a:t>Transplantace plic 52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/>
              <a:t>Tenké střevo 3</a:t>
            </a: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1199674" y="5140325"/>
            <a:ext cx="60864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hlinkClick r:id="rId2"/>
              </a:rPr>
              <a:t>http://www.kst.cz/</a:t>
            </a:r>
            <a:r>
              <a:rPr lang="cs-CZ" altLang="cs-CZ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</a:t>
            </a:r>
            <a:r>
              <a:rPr lang="cs-CZ" altLang="cs-CZ" sz="2000" dirty="0">
                <a:solidFill>
                  <a:srgbClr val="7030A0"/>
                </a:solidFill>
                <a:latin typeface="Tahoma" charset="0"/>
              </a:rPr>
              <a:t>Koordinační středisko transplantací</a:t>
            </a:r>
          </a:p>
        </p:txBody>
      </p:sp>
    </p:spTree>
    <p:extLst>
      <p:ext uri="{BB962C8B-B14F-4D97-AF65-F5344CB8AC3E}">
        <p14:creationId xmlns:p14="http://schemas.microsoft.com/office/powerpoint/2010/main" val="363399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mechanismus aloreaktivity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9" y="1340768"/>
            <a:ext cx="86423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err="1"/>
              <a:t>Aloreaktivita</a:t>
            </a:r>
            <a:r>
              <a:rPr lang="cs-CZ" altLang="cs-CZ" sz="2800" dirty="0"/>
              <a:t> při transplantacích solidních orgánů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92177" y="6581001"/>
            <a:ext cx="4453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1845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EA66EEC8-928B-7743-9085-094937B702D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5" t="16172" r="24355" b="12342"/>
          <a:stretch/>
        </p:blipFill>
        <p:spPr bwMode="auto">
          <a:xfrm rot="5400000">
            <a:off x="2878846" y="1891889"/>
            <a:ext cx="3634483" cy="5576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A8E25EA-246E-4F42-BE62-8C827DF9C9FF}"/>
              </a:ext>
            </a:extLst>
          </p:cNvPr>
          <p:cNvSpPr txBox="1"/>
          <p:nvPr/>
        </p:nvSpPr>
        <p:spPr>
          <a:xfrm>
            <a:off x="3606752" y="390772"/>
            <a:ext cx="2178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HLA antigeny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9C4F743-E483-3747-9B92-C5EB6453FC48}"/>
              </a:ext>
            </a:extLst>
          </p:cNvPr>
          <p:cNvSpPr txBox="1"/>
          <p:nvPr/>
        </p:nvSpPr>
        <p:spPr>
          <a:xfrm>
            <a:off x="210373" y="1072904"/>
            <a:ext cx="89714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krátké raménko 6. chromosomu, </a:t>
            </a:r>
            <a:r>
              <a:rPr lang="cs-CZ" sz="2000" dirty="0" err="1"/>
              <a:t>lokusy</a:t>
            </a:r>
            <a:r>
              <a:rPr lang="cs-CZ" sz="2000" dirty="0"/>
              <a:t> A, B, C …HLA I. třídy, </a:t>
            </a:r>
            <a:r>
              <a:rPr lang="cs-CZ" sz="2000" dirty="0" err="1"/>
              <a:t>lokus</a:t>
            </a:r>
            <a:r>
              <a:rPr lang="cs-CZ" sz="2000" dirty="0"/>
              <a:t> D…HLA II. třídy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celá oblast se dědí v bloku jako tzv. </a:t>
            </a:r>
            <a:r>
              <a:rPr lang="cs-CZ" sz="2000" dirty="0" err="1"/>
              <a:t>haplotyp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sourozenci mají 25 % šanci že budou HLA identičtí </a:t>
            </a:r>
          </a:p>
        </p:txBody>
      </p:sp>
    </p:spTree>
    <p:extLst>
      <p:ext uri="{BB962C8B-B14F-4D97-AF65-F5344CB8AC3E}">
        <p14:creationId xmlns:p14="http://schemas.microsoft.com/office/powerpoint/2010/main" val="115554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9489"/>
            <a:ext cx="8712968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Mechanismy </a:t>
            </a:r>
            <a:r>
              <a:rPr lang="cs-CZ" altLang="cs-CZ" sz="2800" dirty="0" err="1"/>
              <a:t>rejekce</a:t>
            </a:r>
            <a:r>
              <a:rPr lang="cs-CZ" altLang="cs-CZ" sz="2800" dirty="0"/>
              <a:t> při alo- a </a:t>
            </a:r>
            <a:r>
              <a:rPr lang="cs-CZ" altLang="cs-CZ" sz="2800" dirty="0" err="1"/>
              <a:t>xenotransplantacích</a:t>
            </a:r>
            <a:r>
              <a:rPr lang="cs-CZ" altLang="cs-CZ" sz="2800" dirty="0"/>
              <a:t> </a:t>
            </a:r>
          </a:p>
        </p:txBody>
      </p:sp>
      <p:graphicFrame>
        <p:nvGraphicFramePr>
          <p:cNvPr id="33795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600200"/>
          <a:ext cx="4038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Graf" r:id="rId4" imgW="4038600" imgH="4495800" progId="MSGraph.Chart.8">
                  <p:embed followColorScheme="full"/>
                </p:oleObj>
              </mc:Choice>
              <mc:Fallback>
                <p:oleObj name="Graf" r:id="rId4" imgW="4038600" imgH="4495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40386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6" name="Picture 7" descr="rejekce typy allotrspla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340768"/>
            <a:ext cx="4105275" cy="5113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8" descr="rejekce typy  xenotransp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340768"/>
            <a:ext cx="4321175" cy="5113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44008" y="6525344"/>
            <a:ext cx="4453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8818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9B2A70B-D794-44E0-BA62-CECF7D8CE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Transplantace vybraných solidních orgánů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89A22C4-38EA-4EBA-A6C1-026274788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cs-CZ" sz="2000" dirty="0"/>
              <a:t>Ledviny: terminální fáze ledvinného selhání. ABO, HLA I </a:t>
            </a:r>
            <a:r>
              <a:rPr lang="cs-CZ" sz="2000" dirty="0" err="1"/>
              <a:t>i</a:t>
            </a:r>
            <a:r>
              <a:rPr lang="cs-CZ" sz="2000" dirty="0"/>
              <a:t> HLA II se testuje, navíc i stav senzibilizace proti HLA. Hrozí akutní tubulární nekróza a proto nutná dialýza i po operaci. </a:t>
            </a:r>
          </a:p>
          <a:p>
            <a:pPr marL="0" indent="0" algn="just">
              <a:buNone/>
            </a:pPr>
            <a:endParaRPr lang="cs-CZ" sz="2000" dirty="0"/>
          </a:p>
          <a:p>
            <a:pPr algn="just"/>
            <a:r>
              <a:rPr lang="cs-CZ" sz="2000" dirty="0"/>
              <a:t>Játra: ojedinělá imunologická situace (</a:t>
            </a:r>
            <a:r>
              <a:rPr lang="cs-CZ" sz="2000" dirty="0" err="1"/>
              <a:t>hepatocyty</a:t>
            </a:r>
            <a:r>
              <a:rPr lang="cs-CZ" sz="2000" dirty="0"/>
              <a:t>, žlučové cesty a sérové proteiny dárce, </a:t>
            </a:r>
            <a:r>
              <a:rPr lang="cs-CZ" sz="2000" dirty="0" err="1"/>
              <a:t>Kupfferovy</a:t>
            </a:r>
            <a:r>
              <a:rPr lang="cs-CZ" sz="2000" dirty="0"/>
              <a:t> buňky od příjemce. Schopnost vychytávat protilátky z oběhu – menší riziko </a:t>
            </a:r>
            <a:r>
              <a:rPr lang="cs-CZ" sz="2000" dirty="0" err="1"/>
              <a:t>rejekce</a:t>
            </a:r>
            <a:r>
              <a:rPr lang="cs-CZ" sz="2000" dirty="0"/>
              <a:t>. Testuje se ABO, HLA I. </a:t>
            </a:r>
          </a:p>
          <a:p>
            <a:pPr marL="0" indent="0" algn="just">
              <a:buNone/>
            </a:pPr>
            <a:endParaRPr lang="cs-CZ" sz="2000" dirty="0"/>
          </a:p>
          <a:p>
            <a:pPr algn="just"/>
            <a:r>
              <a:rPr lang="cs-CZ" sz="2000" dirty="0"/>
              <a:t>Srdce:  shoda v ABO, u HLA není nutná. Riziko – zrychlený proces aterosklerózy štěpu, neprojevuje se obvyklou bolestí. </a:t>
            </a:r>
          </a:p>
          <a:p>
            <a:pPr algn="just"/>
            <a:endParaRPr lang="cs-CZ" sz="2000" dirty="0"/>
          </a:p>
          <a:p>
            <a:pPr marL="0" indent="0" algn="just">
              <a:buNone/>
            </a:pPr>
            <a:r>
              <a:rPr lang="cs-CZ" sz="2000" dirty="0"/>
              <a:t>Pozn. HLA typizace: k lymfocytům na destičce se přidávají </a:t>
            </a:r>
            <a:r>
              <a:rPr lang="cs-CZ" sz="2000" dirty="0" err="1"/>
              <a:t>MoAb</a:t>
            </a:r>
            <a:r>
              <a:rPr lang="cs-CZ" sz="2000" dirty="0"/>
              <a:t> proti jednotlivým alelám HLA. Dál se přidá králičí komplement a barvivo. Pokud si HLA a </a:t>
            </a:r>
            <a:r>
              <a:rPr lang="cs-CZ" sz="2000" dirty="0" err="1"/>
              <a:t>MoAb</a:t>
            </a:r>
            <a:r>
              <a:rPr lang="cs-CZ" sz="2000" dirty="0"/>
              <a:t> odpovídá, komplement se aktivuje a naruší lymfocyty, tzn. </a:t>
            </a:r>
            <a:r>
              <a:rPr lang="cs-CZ" sz="2000" dirty="0" err="1"/>
              <a:t>vsoupí</a:t>
            </a:r>
            <a:r>
              <a:rPr lang="cs-CZ" sz="2000" dirty="0"/>
              <a:t> do nich barvivo. </a:t>
            </a:r>
          </a:p>
        </p:txBody>
      </p:sp>
    </p:spTree>
    <p:extLst>
      <p:ext uri="{BB962C8B-B14F-4D97-AF65-F5344CB8AC3E}">
        <p14:creationId xmlns:p14="http://schemas.microsoft.com/office/powerpoint/2010/main" val="393751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Krevní transfúze </a:t>
            </a:r>
          </a:p>
        </p:txBody>
      </p:sp>
      <p:pic>
        <p:nvPicPr>
          <p:cNvPr id="34819" name="Picture 4" descr="transfúz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4032250" cy="3965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9" descr="riziko transfúzí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484313"/>
            <a:ext cx="4103687" cy="4002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4713197" y="6336990"/>
            <a:ext cx="44535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960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imunomodulační vliv transfuze"/>
          <p:cNvPicPr>
            <a:picLocks noChangeAspect="1" noChangeArrowheads="1"/>
          </p:cNvPicPr>
          <p:nvPr/>
        </p:nvPicPr>
        <p:blipFill>
          <a:blip r:embed="rId2">
            <a:lum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49"/>
          <a:stretch>
            <a:fillRect/>
          </a:stretch>
        </p:blipFill>
        <p:spPr bwMode="auto">
          <a:xfrm>
            <a:off x="827088" y="1700213"/>
            <a:ext cx="77057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err="1"/>
              <a:t>Imunomodulační</a:t>
            </a:r>
            <a:r>
              <a:rPr lang="cs-CZ" altLang="cs-CZ" sz="2800" dirty="0"/>
              <a:t> působení krevní transfúze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3923928" y="6354435"/>
            <a:ext cx="5401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9257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666</Words>
  <Application>Microsoft Macintosh PowerPoint</Application>
  <PresentationFormat>Předvádění na obrazovce (4:3)</PresentationFormat>
  <Paragraphs>72</Paragraphs>
  <Slides>13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Tahoma</vt:lpstr>
      <vt:lpstr>Wingdings</vt:lpstr>
      <vt:lpstr>Motiv systému Office</vt:lpstr>
      <vt:lpstr>Graf</vt:lpstr>
      <vt:lpstr>Transplantační imunologie  </vt:lpstr>
      <vt:lpstr>Prezentace aplikace PowerPoint</vt:lpstr>
      <vt:lpstr>Počty transplantací V ČR za rok 2021</vt:lpstr>
      <vt:lpstr>Aloreaktivita při transplantacích solidních orgánů</vt:lpstr>
      <vt:lpstr>Prezentace aplikace PowerPoint</vt:lpstr>
      <vt:lpstr>Mechanismy rejekce při alo- a xenotransplantacích </vt:lpstr>
      <vt:lpstr>Transplantace vybraných solidních orgánů</vt:lpstr>
      <vt:lpstr>Krevní transfúze </vt:lpstr>
      <vt:lpstr>Imunomodulační působení krevní transfúze</vt:lpstr>
      <vt:lpstr>Prezentace aplikace PowerPoint</vt:lpstr>
      <vt:lpstr>Prezentace aplikace PowerPoint</vt:lpstr>
      <vt:lpstr>Působení erytrocytů na imunitní systém</vt:lpstr>
      <vt:lpstr>Využití molekulárně biologických metod při testování dárců krve</vt:lpstr>
    </vt:vector>
  </TitlesOfParts>
  <Company>UEB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Imunosupresívní léky</dc:title>
  <dc:creator>Dušková</dc:creator>
  <cp:lastModifiedBy>Monika Dušková</cp:lastModifiedBy>
  <cp:revision>24</cp:revision>
  <dcterms:created xsi:type="dcterms:W3CDTF">2016-03-14T08:04:35Z</dcterms:created>
  <dcterms:modified xsi:type="dcterms:W3CDTF">2022-04-20T21:09:44Z</dcterms:modified>
</cp:coreProperties>
</file>