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300" r:id="rId2"/>
    <p:sldId id="274" r:id="rId3"/>
    <p:sldId id="305" r:id="rId4"/>
    <p:sldId id="334" r:id="rId5"/>
    <p:sldId id="329" r:id="rId6"/>
    <p:sldId id="331" r:id="rId7"/>
    <p:sldId id="330" r:id="rId8"/>
    <p:sldId id="267" r:id="rId9"/>
    <p:sldId id="464" r:id="rId10"/>
    <p:sldId id="257" r:id="rId11"/>
    <p:sldId id="258" r:id="rId12"/>
    <p:sldId id="333" r:id="rId13"/>
    <p:sldId id="332" r:id="rId14"/>
    <p:sldId id="259" r:id="rId15"/>
    <p:sldId id="280" r:id="rId16"/>
    <p:sldId id="304" r:id="rId17"/>
    <p:sldId id="306" r:id="rId18"/>
    <p:sldId id="260" r:id="rId19"/>
    <p:sldId id="269" r:id="rId20"/>
    <p:sldId id="279" r:id="rId21"/>
    <p:sldId id="281" r:id="rId22"/>
    <p:sldId id="335" r:id="rId23"/>
    <p:sldId id="277" r:id="rId24"/>
    <p:sldId id="276" r:id="rId25"/>
    <p:sldId id="261" r:id="rId26"/>
    <p:sldId id="278" r:id="rId27"/>
    <p:sldId id="311" r:id="rId28"/>
    <p:sldId id="466" r:id="rId29"/>
    <p:sldId id="271" r:id="rId30"/>
    <p:sldId id="272" r:id="rId31"/>
    <p:sldId id="312" r:id="rId32"/>
    <p:sldId id="265" r:id="rId33"/>
    <p:sldId id="283" r:id="rId34"/>
    <p:sldId id="282" r:id="rId35"/>
    <p:sldId id="307" r:id="rId36"/>
    <p:sldId id="301" r:id="rId37"/>
    <p:sldId id="273" r:id="rId38"/>
    <p:sldId id="284" r:id="rId39"/>
    <p:sldId id="285" r:id="rId40"/>
    <p:sldId id="465" r:id="rId41"/>
    <p:sldId id="313" r:id="rId42"/>
    <p:sldId id="314" r:id="rId43"/>
    <p:sldId id="337" r:id="rId44"/>
    <p:sldId id="336" r:id="rId45"/>
    <p:sldId id="315" r:id="rId46"/>
    <p:sldId id="316" r:id="rId47"/>
    <p:sldId id="317" r:id="rId48"/>
    <p:sldId id="338" r:id="rId49"/>
    <p:sldId id="339" r:id="rId50"/>
    <p:sldId id="341" r:id="rId51"/>
    <p:sldId id="321" r:id="rId52"/>
    <p:sldId id="327" r:id="rId53"/>
    <p:sldId id="318" r:id="rId54"/>
    <p:sldId id="320" r:id="rId55"/>
    <p:sldId id="319" r:id="rId56"/>
    <p:sldId id="328" r:id="rId57"/>
    <p:sldId id="340" r:id="rId5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CC3399"/>
    <a:srgbClr val="E60000"/>
    <a:srgbClr val="CCFFFF"/>
    <a:srgbClr val="FFCCFF"/>
    <a:srgbClr val="CCCCFF"/>
    <a:srgbClr val="FFFFCC"/>
    <a:srgbClr val="00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88" y="31"/>
      </p:cViewPr>
      <p:guideLst>
        <p:guide orient="horz" pos="164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voluce%20v%20populac&#237;ch\5.%20Molevol\Mutace_fitness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voluce%20v%20populac&#237;ch\5.%20Molevol\Mutace_fitness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Evoluce%20v%20populac&#237;ch\5.%20Molevol\Mut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55000">
                  <a:srgbClr val="CCFFFF"/>
                </a:gs>
                <a:gs pos="45000">
                  <a:srgbClr val="CCFFFF"/>
                </a:gs>
                <a:gs pos="0">
                  <a:srgbClr val="00B0F0"/>
                </a:gs>
                <a:gs pos="100000">
                  <a:srgbClr val="00B0F0"/>
                </a:gs>
              </a:gsLst>
              <a:lin ang="0" scaled="0"/>
            </a:gra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List1!$D$1:$D$22</c:f>
              <c:numCache>
                <c:formatCode>General</c:formatCode>
                <c:ptCount val="22"/>
                <c:pt idx="0">
                  <c:v>0</c:v>
                </c:pt>
                <c:pt idx="4">
                  <c:v>0.2</c:v>
                </c:pt>
                <c:pt idx="8">
                  <c:v>0.40000000000000008</c:v>
                </c:pt>
                <c:pt idx="12">
                  <c:v>0.60000000000000009</c:v>
                </c:pt>
                <c:pt idx="16">
                  <c:v>0.80000000000000027</c:v>
                </c:pt>
                <c:pt idx="20">
                  <c:v>1.0000000000000002</c:v>
                </c:pt>
              </c:numCache>
            </c:numRef>
          </c:cat>
          <c:val>
            <c:numRef>
              <c:f>List1!$E$1:$E$22</c:f>
              <c:numCache>
                <c:formatCode>General</c:formatCode>
                <c:ptCount val="22"/>
                <c:pt idx="0">
                  <c:v>0.41000000000000003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2.0000000000000004E-2</c:v>
                </c:pt>
                <c:pt idx="7">
                  <c:v>0</c:v>
                </c:pt>
                <c:pt idx="8">
                  <c:v>0</c:v>
                </c:pt>
                <c:pt idx="9">
                  <c:v>2.0000000000000004E-2</c:v>
                </c:pt>
                <c:pt idx="10">
                  <c:v>0</c:v>
                </c:pt>
                <c:pt idx="11">
                  <c:v>2.0000000000000004E-2</c:v>
                </c:pt>
                <c:pt idx="12">
                  <c:v>0</c:v>
                </c:pt>
                <c:pt idx="13">
                  <c:v>0</c:v>
                </c:pt>
                <c:pt idx="14">
                  <c:v>4.0000000000000008E-2</c:v>
                </c:pt>
                <c:pt idx="15">
                  <c:v>2.0000000000000004E-2</c:v>
                </c:pt>
                <c:pt idx="16">
                  <c:v>2.0000000000000004E-2</c:v>
                </c:pt>
                <c:pt idx="17">
                  <c:v>2.0000000000000004E-2</c:v>
                </c:pt>
                <c:pt idx="18">
                  <c:v>6.0000000000000012E-2</c:v>
                </c:pt>
                <c:pt idx="19">
                  <c:v>8.0000000000000016E-2</c:v>
                </c:pt>
                <c:pt idx="20">
                  <c:v>0.19000000000000003</c:v>
                </c:pt>
                <c:pt idx="2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6-466C-B321-8184CA443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85714432"/>
        <c:axId val="85926656"/>
      </c:barChart>
      <c:catAx>
        <c:axId val="85714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Fitness</a:t>
                </a:r>
                <a:endParaRPr 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85926656"/>
        <c:crosses val="autoZero"/>
        <c:auto val="1"/>
        <c:lblAlgn val="ctr"/>
        <c:lblOffset val="100"/>
        <c:noMultiLvlLbl val="0"/>
      </c:catAx>
      <c:valAx>
        <c:axId val="85926656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Frekvence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85714432"/>
        <c:crosses val="autoZero"/>
        <c:crossBetween val="between"/>
        <c:majorUnit val="0.1"/>
        <c:minorUnit val="5.0000000000000017E-2"/>
      </c:valAx>
      <c:sp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0000"/>
                </a:gs>
                <a:gs pos="45000">
                  <a:srgbClr val="FFC8C8"/>
                </a:gs>
                <a:gs pos="55000">
                  <a:srgbClr val="FFC8C8"/>
                </a:gs>
                <a:gs pos="100000">
                  <a:srgbClr val="FF0000"/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List1!$A$1:$A$20</c:f>
              <c:numCache>
                <c:formatCode>General</c:formatCode>
                <c:ptCount val="20"/>
                <c:pt idx="0">
                  <c:v>2.5000000000000001E-2</c:v>
                </c:pt>
                <c:pt idx="3">
                  <c:v>0.17500000000000002</c:v>
                </c:pt>
                <c:pt idx="6">
                  <c:v>0.32500000000000007</c:v>
                </c:pt>
                <c:pt idx="9">
                  <c:v>0.47500000000000003</c:v>
                </c:pt>
                <c:pt idx="12">
                  <c:v>0.62500000000000011</c:v>
                </c:pt>
                <c:pt idx="15">
                  <c:v>0.77500000000000013</c:v>
                </c:pt>
                <c:pt idx="18">
                  <c:v>0.92500000000000004</c:v>
                </c:pt>
              </c:numCache>
            </c:numRef>
          </c:cat>
          <c:val>
            <c:numRef>
              <c:f>List1!$B$1:$B$20</c:f>
              <c:numCache>
                <c:formatCode>General</c:formatCode>
                <c:ptCount val="20"/>
                <c:pt idx="0">
                  <c:v>0.31000000000000005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1.2500000000000001E-2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2.5000000000000001E-2</c:v>
                </c:pt>
                <c:pt idx="14">
                  <c:v>1.2500000000000001E-2</c:v>
                </c:pt>
                <c:pt idx="15">
                  <c:v>6.2000000000000006E-2</c:v>
                </c:pt>
                <c:pt idx="16">
                  <c:v>1.2500000000000001E-2</c:v>
                </c:pt>
                <c:pt idx="17">
                  <c:v>2.5000000000000001E-2</c:v>
                </c:pt>
                <c:pt idx="18">
                  <c:v>9.8750000000000032E-2</c:v>
                </c:pt>
                <c:pt idx="19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3-451A-B1C4-F36F9848B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87129472"/>
        <c:axId val="87143936"/>
      </c:barChart>
      <c:catAx>
        <c:axId val="8712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87143936"/>
        <c:crosses val="autoZero"/>
        <c:auto val="1"/>
        <c:lblAlgn val="ctr"/>
        <c:lblOffset val="100"/>
        <c:noMultiLvlLbl val="0"/>
      </c:catAx>
      <c:valAx>
        <c:axId val="87143936"/>
        <c:scaling>
          <c:orientation val="minMax"/>
          <c:max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Frekvence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87129472"/>
        <c:crosses val="autoZero"/>
        <c:crossBetween val="between"/>
        <c:majorUnit val="0.1"/>
        <c:minorUnit val="5.0000000000000017E-2"/>
      </c:valAx>
      <c:spPr>
        <a:gradFill>
          <a:gsLst>
            <a:gs pos="0">
              <a:schemeClr val="bg1">
                <a:lumMod val="97000"/>
                <a:lumOff val="3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34240753638932"/>
          <c:y val="3.4173004640244614E-2"/>
          <c:w val="0.79533729198392922"/>
          <c:h val="0.80511791191511051"/>
        </c:manualLayout>
      </c:layout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List1!$A$1:$A$201</c:f>
              <c:numCache>
                <c:formatCode>General</c:formatCode>
                <c:ptCount val="20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  <c:pt idx="181">
                  <c:v>362</c:v>
                </c:pt>
                <c:pt idx="182">
                  <c:v>364</c:v>
                </c:pt>
                <c:pt idx="183">
                  <c:v>366</c:v>
                </c:pt>
                <c:pt idx="184">
                  <c:v>368</c:v>
                </c:pt>
                <c:pt idx="185">
                  <c:v>370</c:v>
                </c:pt>
                <c:pt idx="186">
                  <c:v>372</c:v>
                </c:pt>
                <c:pt idx="187">
                  <c:v>374</c:v>
                </c:pt>
                <c:pt idx="188">
                  <c:v>376</c:v>
                </c:pt>
                <c:pt idx="189">
                  <c:v>378</c:v>
                </c:pt>
                <c:pt idx="190">
                  <c:v>380</c:v>
                </c:pt>
                <c:pt idx="191">
                  <c:v>382</c:v>
                </c:pt>
                <c:pt idx="192">
                  <c:v>384</c:v>
                </c:pt>
                <c:pt idx="193">
                  <c:v>386</c:v>
                </c:pt>
                <c:pt idx="194">
                  <c:v>388</c:v>
                </c:pt>
                <c:pt idx="195">
                  <c:v>390</c:v>
                </c:pt>
                <c:pt idx="196">
                  <c:v>392</c:v>
                </c:pt>
                <c:pt idx="197">
                  <c:v>394</c:v>
                </c:pt>
                <c:pt idx="198">
                  <c:v>396</c:v>
                </c:pt>
                <c:pt idx="199">
                  <c:v>398</c:v>
                </c:pt>
                <c:pt idx="200">
                  <c:v>400</c:v>
                </c:pt>
              </c:numCache>
            </c:numRef>
          </c:xVal>
          <c:yVal>
            <c:numRef>
              <c:f>List1!$B$1:$B$201</c:f>
              <c:numCache>
                <c:formatCode>General</c:formatCode>
                <c:ptCount val="201"/>
                <c:pt idx="0">
                  <c:v>1</c:v>
                </c:pt>
                <c:pt idx="1">
                  <c:v>0.98009999999999997</c:v>
                </c:pt>
                <c:pt idx="2">
                  <c:v>0.96059600999999983</c:v>
                </c:pt>
                <c:pt idx="3">
                  <c:v>0.94148014940099978</c:v>
                </c:pt>
                <c:pt idx="4">
                  <c:v>0.92274469442791995</c:v>
                </c:pt>
                <c:pt idx="5">
                  <c:v>0.9043820750088043</c:v>
                </c:pt>
                <c:pt idx="6">
                  <c:v>0.88638487171612901</c:v>
                </c:pt>
                <c:pt idx="7">
                  <c:v>0.86874581276897844</c:v>
                </c:pt>
                <c:pt idx="8">
                  <c:v>0.85145777109487553</c:v>
                </c:pt>
                <c:pt idx="9">
                  <c:v>0.83451376145008738</c:v>
                </c:pt>
                <c:pt idx="10">
                  <c:v>0.81790693759723054</c:v>
                </c:pt>
                <c:pt idx="11">
                  <c:v>0.80163058953904553</c:v>
                </c:pt>
                <c:pt idx="12">
                  <c:v>0.78567814080721843</c:v>
                </c:pt>
                <c:pt idx="13">
                  <c:v>0.77004314580515498</c:v>
                </c:pt>
                <c:pt idx="14">
                  <c:v>0.75471928720363246</c:v>
                </c:pt>
                <c:pt idx="15">
                  <c:v>0.73970037338828032</c:v>
                </c:pt>
                <c:pt idx="16">
                  <c:v>0.72498033595785327</c:v>
                </c:pt>
                <c:pt idx="17">
                  <c:v>0.71055322727229198</c:v>
                </c:pt>
                <c:pt idx="18">
                  <c:v>0.69641321804957346</c:v>
                </c:pt>
                <c:pt idx="19">
                  <c:v>0.68255459501038673</c:v>
                </c:pt>
                <c:pt idx="20">
                  <c:v>0.66897175856968027</c:v>
                </c:pt>
                <c:pt idx="21">
                  <c:v>0.65565922057414372</c:v>
                </c:pt>
                <c:pt idx="22">
                  <c:v>0.64261160208471824</c:v>
                </c:pt>
                <c:pt idx="23">
                  <c:v>0.62982363120323215</c:v>
                </c:pt>
                <c:pt idx="24">
                  <c:v>0.61729014094228762</c:v>
                </c:pt>
                <c:pt idx="25">
                  <c:v>0.60500606713753613</c:v>
                </c:pt>
                <c:pt idx="26">
                  <c:v>0.5929664464014992</c:v>
                </c:pt>
                <c:pt idx="27">
                  <c:v>0.58116641411810932</c:v>
                </c:pt>
                <c:pt idx="28">
                  <c:v>0.56960120247715906</c:v>
                </c:pt>
                <c:pt idx="29">
                  <c:v>0.55826613854786333</c:v>
                </c:pt>
                <c:pt idx="30">
                  <c:v>0.54715664239076089</c:v>
                </c:pt>
                <c:pt idx="31">
                  <c:v>0.53626822520718487</c:v>
                </c:pt>
                <c:pt idx="32">
                  <c:v>0.52559648752556176</c:v>
                </c:pt>
                <c:pt idx="33">
                  <c:v>0.51513711742380319</c:v>
                </c:pt>
                <c:pt idx="34">
                  <c:v>0.5048858887870693</c:v>
                </c:pt>
                <c:pt idx="35">
                  <c:v>0.49483865960020673</c:v>
                </c:pt>
                <c:pt idx="36">
                  <c:v>0.48499137027416256</c:v>
                </c:pt>
                <c:pt idx="37">
                  <c:v>0.47534004200570668</c:v>
                </c:pt>
                <c:pt idx="38">
                  <c:v>0.46588077516979332</c:v>
                </c:pt>
                <c:pt idx="39">
                  <c:v>0.45660974774391422</c:v>
                </c:pt>
                <c:pt idx="40">
                  <c:v>0.44752321376381032</c:v>
                </c:pt>
                <c:pt idx="41">
                  <c:v>0.4386175018099106</c:v>
                </c:pt>
                <c:pt idx="42">
                  <c:v>0.42988901352389336</c:v>
                </c:pt>
                <c:pt idx="43">
                  <c:v>0.42133422215476785</c:v>
                </c:pt>
                <c:pt idx="44">
                  <c:v>0.41294967113388792</c:v>
                </c:pt>
                <c:pt idx="45">
                  <c:v>0.40473197267832345</c:v>
                </c:pt>
                <c:pt idx="46">
                  <c:v>0.39667780642202488</c:v>
                </c:pt>
                <c:pt idx="47">
                  <c:v>0.38878391807422658</c:v>
                </c:pt>
                <c:pt idx="48">
                  <c:v>0.38104711810454944</c:v>
                </c:pt>
                <c:pt idx="49">
                  <c:v>0.37346428045426894</c:v>
                </c:pt>
                <c:pt idx="50">
                  <c:v>0.36603234127322892</c:v>
                </c:pt>
                <c:pt idx="51">
                  <c:v>0.3587482976818917</c:v>
                </c:pt>
                <c:pt idx="52">
                  <c:v>0.35160920655802191</c:v>
                </c:pt>
                <c:pt idx="53">
                  <c:v>0.34461218334751736</c:v>
                </c:pt>
                <c:pt idx="54">
                  <c:v>0.33775440089890185</c:v>
                </c:pt>
                <c:pt idx="55">
                  <c:v>0.33103308832101358</c:v>
                </c:pt>
                <c:pt idx="56">
                  <c:v>0.32444552986342545</c:v>
                </c:pt>
                <c:pt idx="57">
                  <c:v>0.31798906381914338</c:v>
                </c:pt>
                <c:pt idx="58">
                  <c:v>0.3116610814491424</c:v>
                </c:pt>
                <c:pt idx="59">
                  <c:v>0.30545902592830432</c:v>
                </c:pt>
                <c:pt idx="60">
                  <c:v>0.29938039131233118</c:v>
                </c:pt>
                <c:pt idx="61">
                  <c:v>0.29342272152521576</c:v>
                </c:pt>
                <c:pt idx="62">
                  <c:v>0.28758360936686395</c:v>
                </c:pt>
                <c:pt idx="63">
                  <c:v>0.28186069554046339</c:v>
                </c:pt>
                <c:pt idx="64">
                  <c:v>0.27625166769920806</c:v>
                </c:pt>
                <c:pt idx="65">
                  <c:v>0.27075425951199372</c:v>
                </c:pt>
                <c:pt idx="66">
                  <c:v>0.26536624974770512</c:v>
                </c:pt>
                <c:pt idx="67">
                  <c:v>0.26008546137772581</c:v>
                </c:pt>
                <c:pt idx="68">
                  <c:v>0.254909760696309</c:v>
                </c:pt>
                <c:pt idx="69">
                  <c:v>0.24983705645845244</c:v>
                </c:pt>
                <c:pt idx="70">
                  <c:v>0.24486529903492923</c:v>
                </c:pt>
                <c:pt idx="71">
                  <c:v>0.23999247958413417</c:v>
                </c:pt>
                <c:pt idx="72">
                  <c:v>0.23521662924040984</c:v>
                </c:pt>
                <c:pt idx="73">
                  <c:v>0.23053581831852568</c:v>
                </c:pt>
                <c:pt idx="74">
                  <c:v>0.22594815553398706</c:v>
                </c:pt>
                <c:pt idx="75">
                  <c:v>0.22145178723886064</c:v>
                </c:pt>
                <c:pt idx="76">
                  <c:v>0.21704489667280738</c:v>
                </c:pt>
                <c:pt idx="77">
                  <c:v>0.21272570322901843</c:v>
                </c:pt>
                <c:pt idx="78">
                  <c:v>0.20849246173476099</c:v>
                </c:pt>
                <c:pt idx="79">
                  <c:v>0.20434346174623927</c:v>
                </c:pt>
                <c:pt idx="80">
                  <c:v>0.20027702685748908</c:v>
                </c:pt>
                <c:pt idx="81">
                  <c:v>0.19629151402302503</c:v>
                </c:pt>
                <c:pt idx="82">
                  <c:v>0.19238531289396685</c:v>
                </c:pt>
                <c:pt idx="83">
                  <c:v>0.18855684516737695</c:v>
                </c:pt>
                <c:pt idx="84">
                  <c:v>0.18480456394854602</c:v>
                </c:pt>
                <c:pt idx="85">
                  <c:v>0.18112695312596999</c:v>
                </c:pt>
                <c:pt idx="86">
                  <c:v>0.17752252675876318</c:v>
                </c:pt>
                <c:pt idx="87">
                  <c:v>0.17398982847626382</c:v>
                </c:pt>
                <c:pt idx="88">
                  <c:v>0.17052743088958616</c:v>
                </c:pt>
                <c:pt idx="89">
                  <c:v>0.16713393501488336</c:v>
                </c:pt>
                <c:pt idx="90">
                  <c:v>0.16380796970808717</c:v>
                </c:pt>
                <c:pt idx="91">
                  <c:v>0.16054819111089627</c:v>
                </c:pt>
                <c:pt idx="92">
                  <c:v>0.15735328210778943</c:v>
                </c:pt>
                <c:pt idx="93">
                  <c:v>0.1542219517938444</c:v>
                </c:pt>
                <c:pt idx="94">
                  <c:v>0.15115293495314686</c:v>
                </c:pt>
                <c:pt idx="95">
                  <c:v>0.14814499154757929</c:v>
                </c:pt>
                <c:pt idx="96">
                  <c:v>0.14519690621578238</c:v>
                </c:pt>
                <c:pt idx="97">
                  <c:v>0.1423074877820884</c:v>
                </c:pt>
                <c:pt idx="98">
                  <c:v>0.13947556877522482</c:v>
                </c:pt>
                <c:pt idx="99">
                  <c:v>0.13670000495659779</c:v>
                </c:pt>
                <c:pt idx="100">
                  <c:v>0.1339796748579615</c:v>
                </c:pt>
                <c:pt idx="101">
                  <c:v>0.13131347932828805</c:v>
                </c:pt>
                <c:pt idx="102">
                  <c:v>0.12870034108965514</c:v>
                </c:pt>
                <c:pt idx="103">
                  <c:v>0.12613920430197098</c:v>
                </c:pt>
                <c:pt idx="104">
                  <c:v>0.12362903413636175</c:v>
                </c:pt>
                <c:pt idx="105">
                  <c:v>0.12116881635704814</c:v>
                </c:pt>
                <c:pt idx="106">
                  <c:v>0.11875755691154291</c:v>
                </c:pt>
                <c:pt idx="107">
                  <c:v>0.11639428152900319</c:v>
                </c:pt>
                <c:pt idx="108">
                  <c:v>0.11407803532657601</c:v>
                </c:pt>
                <c:pt idx="109">
                  <c:v>0.11180788242357714</c:v>
                </c:pt>
                <c:pt idx="110">
                  <c:v>0.10958290556334796</c:v>
                </c:pt>
                <c:pt idx="111">
                  <c:v>0.10740220574263735</c:v>
                </c:pt>
                <c:pt idx="112">
                  <c:v>0.10526490184835888</c:v>
                </c:pt>
                <c:pt idx="113">
                  <c:v>0.10317013030157653</c:v>
                </c:pt>
                <c:pt idx="114">
                  <c:v>0.10111704470857513</c:v>
                </c:pt>
                <c:pt idx="115">
                  <c:v>9.9104815518874526E-2</c:v>
                </c:pt>
                <c:pt idx="116">
                  <c:v>9.7132629690048863E-2</c:v>
                </c:pt>
                <c:pt idx="117">
                  <c:v>9.519969035921691E-2</c:v>
                </c:pt>
                <c:pt idx="118">
                  <c:v>9.3305216521068504E-2</c:v>
                </c:pt>
                <c:pt idx="119">
                  <c:v>9.1448442712299238E-2</c:v>
                </c:pt>
                <c:pt idx="120">
                  <c:v>8.962861870232447E-2</c:v>
                </c:pt>
                <c:pt idx="121">
                  <c:v>8.7845009190148204E-2</c:v>
                </c:pt>
                <c:pt idx="122">
                  <c:v>8.609689350726428E-2</c:v>
                </c:pt>
                <c:pt idx="123">
                  <c:v>8.438356532646972E-2</c:v>
                </c:pt>
                <c:pt idx="124">
                  <c:v>8.2704332376472983E-2</c:v>
                </c:pt>
                <c:pt idx="125">
                  <c:v>8.1058516162181127E-2</c:v>
                </c:pt>
                <c:pt idx="126">
                  <c:v>7.9445451690553712E-2</c:v>
                </c:pt>
                <c:pt idx="127">
                  <c:v>7.7864487201911733E-2</c:v>
                </c:pt>
                <c:pt idx="128">
                  <c:v>7.6314983906593664E-2</c:v>
                </c:pt>
                <c:pt idx="129">
                  <c:v>7.4796315726852441E-2</c:v>
                </c:pt>
                <c:pt idx="130">
                  <c:v>7.3307869043888071E-2</c:v>
                </c:pt>
                <c:pt idx="131">
                  <c:v>7.1849042449914677E-2</c:v>
                </c:pt>
                <c:pt idx="132">
                  <c:v>7.041924650516139E-2</c:v>
                </c:pt>
                <c:pt idx="133">
                  <c:v>6.9017903499708683E-2</c:v>
                </c:pt>
                <c:pt idx="134">
                  <c:v>6.7644447220064463E-2</c:v>
                </c:pt>
                <c:pt idx="135">
                  <c:v>6.6298322720385175E-2</c:v>
                </c:pt>
                <c:pt idx="136">
                  <c:v>6.4978986098249508E-2</c:v>
                </c:pt>
                <c:pt idx="137">
                  <c:v>6.3685904274894345E-2</c:v>
                </c:pt>
                <c:pt idx="138">
                  <c:v>6.241855477982395E-2</c:v>
                </c:pt>
                <c:pt idx="139">
                  <c:v>6.1176425539705447E-2</c:v>
                </c:pt>
                <c:pt idx="140">
                  <c:v>5.9959014671465298E-2</c:v>
                </c:pt>
                <c:pt idx="141">
                  <c:v>5.8765830279503148E-2</c:v>
                </c:pt>
                <c:pt idx="142">
                  <c:v>5.7596390256941042E-2</c:v>
                </c:pt>
                <c:pt idx="143">
                  <c:v>5.6450222090827902E-2</c:v>
                </c:pt>
                <c:pt idx="144">
                  <c:v>5.5326862671220417E-2</c:v>
                </c:pt>
                <c:pt idx="145">
                  <c:v>5.4225858104063121E-2</c:v>
                </c:pt>
                <c:pt idx="146">
                  <c:v>5.3146763527792282E-2</c:v>
                </c:pt>
                <c:pt idx="147">
                  <c:v>5.2089142933589211E-2</c:v>
                </c:pt>
                <c:pt idx="148">
                  <c:v>5.1052568989210782E-2</c:v>
                </c:pt>
                <c:pt idx="149">
                  <c:v>5.0036622866325493E-2</c:v>
                </c:pt>
                <c:pt idx="150">
                  <c:v>4.9040894071285618E-2</c:v>
                </c:pt>
                <c:pt idx="151">
                  <c:v>4.8064980279267019E-2</c:v>
                </c:pt>
                <c:pt idx="152">
                  <c:v>4.7108487171709616E-2</c:v>
                </c:pt>
                <c:pt idx="153">
                  <c:v>4.6171028276992564E-2</c:v>
                </c:pt>
                <c:pt idx="154">
                  <c:v>4.5252224814280442E-2</c:v>
                </c:pt>
                <c:pt idx="155">
                  <c:v>4.4351705540476266E-2</c:v>
                </c:pt>
                <c:pt idx="156">
                  <c:v>4.3469106600220769E-2</c:v>
                </c:pt>
                <c:pt idx="157">
                  <c:v>4.2604071378876382E-2</c:v>
                </c:pt>
                <c:pt idx="158">
                  <c:v>4.1756250358436747E-2</c:v>
                </c:pt>
                <c:pt idx="159">
                  <c:v>4.0925300976303848E-2</c:v>
                </c:pt>
                <c:pt idx="160">
                  <c:v>4.0110887486875392E-2</c:v>
                </c:pt>
                <c:pt idx="161">
                  <c:v>3.931268082588657E-2</c:v>
                </c:pt>
                <c:pt idx="162">
                  <c:v>3.8530358477451433E-2</c:v>
                </c:pt>
                <c:pt idx="163">
                  <c:v>3.7763604343750139E-2</c:v>
                </c:pt>
                <c:pt idx="164">
                  <c:v>3.7012108617309518E-2</c:v>
                </c:pt>
                <c:pt idx="165">
                  <c:v>3.6275567655825063E-2</c:v>
                </c:pt>
                <c:pt idx="166">
                  <c:v>3.555368385947414E-2</c:v>
                </c:pt>
                <c:pt idx="167">
                  <c:v>3.4846165550670598E-2</c:v>
                </c:pt>
                <c:pt idx="168">
                  <c:v>3.4152726856212248E-2</c:v>
                </c:pt>
                <c:pt idx="169">
                  <c:v>3.3473087591773629E-2</c:v>
                </c:pt>
                <c:pt idx="170">
                  <c:v>3.2806973148697335E-2</c:v>
                </c:pt>
                <c:pt idx="171">
                  <c:v>3.2154114383038244E-2</c:v>
                </c:pt>
                <c:pt idx="172">
                  <c:v>3.1514247506815793E-2</c:v>
                </c:pt>
                <c:pt idx="173">
                  <c:v>3.0887113981430164E-2</c:v>
                </c:pt>
                <c:pt idx="174">
                  <c:v>3.0272460413199694E-2</c:v>
                </c:pt>
                <c:pt idx="175">
                  <c:v>2.9670038450977019E-2</c:v>
                </c:pt>
                <c:pt idx="176">
                  <c:v>2.9079604685802576E-2</c:v>
                </c:pt>
                <c:pt idx="177">
                  <c:v>2.8500920552555105E-2</c:v>
                </c:pt>
                <c:pt idx="178">
                  <c:v>2.7933752233559258E-2</c:v>
                </c:pt>
                <c:pt idx="179">
                  <c:v>2.7377870564111437E-2</c:v>
                </c:pt>
                <c:pt idx="180">
                  <c:v>2.6833050939885607E-2</c:v>
                </c:pt>
                <c:pt idx="181">
                  <c:v>2.6299073226181881E-2</c:v>
                </c:pt>
                <c:pt idx="182">
                  <c:v>2.5775721668980862E-2</c:v>
                </c:pt>
                <c:pt idx="183">
                  <c:v>2.5262784807768137E-2</c:v>
                </c:pt>
                <c:pt idx="184">
                  <c:v>2.4760055390093551E-2</c:v>
                </c:pt>
                <c:pt idx="185">
                  <c:v>2.426733028783069E-2</c:v>
                </c:pt>
                <c:pt idx="186">
                  <c:v>2.3784410415102861E-2</c:v>
                </c:pt>
                <c:pt idx="187">
                  <c:v>2.3311100647842309E-2</c:v>
                </c:pt>
                <c:pt idx="188">
                  <c:v>2.2847209744950255E-2</c:v>
                </c:pt>
                <c:pt idx="189">
                  <c:v>2.2392550271025741E-2</c:v>
                </c:pt>
                <c:pt idx="190">
                  <c:v>2.1946938520632332E-2</c:v>
                </c:pt>
                <c:pt idx="191">
                  <c:v>2.1510194444071748E-2</c:v>
                </c:pt>
                <c:pt idx="192">
                  <c:v>2.108214157463472E-2</c:v>
                </c:pt>
                <c:pt idx="193">
                  <c:v>2.0662606957299483E-2</c:v>
                </c:pt>
                <c:pt idx="194">
                  <c:v>2.0251421078849224E-2</c:v>
                </c:pt>
                <c:pt idx="195">
                  <c:v>1.9848417799380125E-2</c:v>
                </c:pt>
                <c:pt idx="196">
                  <c:v>1.9453434285172461E-2</c:v>
                </c:pt>
                <c:pt idx="197">
                  <c:v>1.9066310942897523E-2</c:v>
                </c:pt>
                <c:pt idx="198">
                  <c:v>1.8686891355133864E-2</c:v>
                </c:pt>
                <c:pt idx="199">
                  <c:v>1.8315022217166702E-2</c:v>
                </c:pt>
                <c:pt idx="200">
                  <c:v>1.7950553275045081E-2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8D6-4F4A-9F55-02913B76464B}"/>
            </c:ext>
          </c:extLst>
        </c:ser>
        <c:ser>
          <c:idx val="1"/>
          <c:order val="1"/>
          <c:spPr>
            <a:ln w="381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List1!$A$1:$A$201</c:f>
              <c:numCache>
                <c:formatCode>General</c:formatCode>
                <c:ptCount val="20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  <c:pt idx="31">
                  <c:v>62</c:v>
                </c:pt>
                <c:pt idx="32">
                  <c:v>64</c:v>
                </c:pt>
                <c:pt idx="33">
                  <c:v>66</c:v>
                </c:pt>
                <c:pt idx="34">
                  <c:v>68</c:v>
                </c:pt>
                <c:pt idx="35">
                  <c:v>70</c:v>
                </c:pt>
                <c:pt idx="36">
                  <c:v>72</c:v>
                </c:pt>
                <c:pt idx="37">
                  <c:v>74</c:v>
                </c:pt>
                <c:pt idx="38">
                  <c:v>76</c:v>
                </c:pt>
                <c:pt idx="39">
                  <c:v>78</c:v>
                </c:pt>
                <c:pt idx="40">
                  <c:v>80</c:v>
                </c:pt>
                <c:pt idx="41">
                  <c:v>82</c:v>
                </c:pt>
                <c:pt idx="42">
                  <c:v>84</c:v>
                </c:pt>
                <c:pt idx="43">
                  <c:v>86</c:v>
                </c:pt>
                <c:pt idx="44">
                  <c:v>88</c:v>
                </c:pt>
                <c:pt idx="45">
                  <c:v>90</c:v>
                </c:pt>
                <c:pt idx="46">
                  <c:v>92</c:v>
                </c:pt>
                <c:pt idx="47">
                  <c:v>94</c:v>
                </c:pt>
                <c:pt idx="48">
                  <c:v>96</c:v>
                </c:pt>
                <c:pt idx="49">
                  <c:v>98</c:v>
                </c:pt>
                <c:pt idx="50">
                  <c:v>100</c:v>
                </c:pt>
                <c:pt idx="51">
                  <c:v>102</c:v>
                </c:pt>
                <c:pt idx="52">
                  <c:v>104</c:v>
                </c:pt>
                <c:pt idx="53">
                  <c:v>106</c:v>
                </c:pt>
                <c:pt idx="54">
                  <c:v>108</c:v>
                </c:pt>
                <c:pt idx="55">
                  <c:v>110</c:v>
                </c:pt>
                <c:pt idx="56">
                  <c:v>112</c:v>
                </c:pt>
                <c:pt idx="57">
                  <c:v>114</c:v>
                </c:pt>
                <c:pt idx="58">
                  <c:v>116</c:v>
                </c:pt>
                <c:pt idx="59">
                  <c:v>118</c:v>
                </c:pt>
                <c:pt idx="60">
                  <c:v>120</c:v>
                </c:pt>
                <c:pt idx="61">
                  <c:v>122</c:v>
                </c:pt>
                <c:pt idx="62">
                  <c:v>124</c:v>
                </c:pt>
                <c:pt idx="63">
                  <c:v>126</c:v>
                </c:pt>
                <c:pt idx="64">
                  <c:v>128</c:v>
                </c:pt>
                <c:pt idx="65">
                  <c:v>130</c:v>
                </c:pt>
                <c:pt idx="66">
                  <c:v>132</c:v>
                </c:pt>
                <c:pt idx="67">
                  <c:v>134</c:v>
                </c:pt>
                <c:pt idx="68">
                  <c:v>136</c:v>
                </c:pt>
                <c:pt idx="69">
                  <c:v>138</c:v>
                </c:pt>
                <c:pt idx="70">
                  <c:v>140</c:v>
                </c:pt>
                <c:pt idx="71">
                  <c:v>142</c:v>
                </c:pt>
                <c:pt idx="72">
                  <c:v>144</c:v>
                </c:pt>
                <c:pt idx="73">
                  <c:v>146</c:v>
                </c:pt>
                <c:pt idx="74">
                  <c:v>148</c:v>
                </c:pt>
                <c:pt idx="75">
                  <c:v>150</c:v>
                </c:pt>
                <c:pt idx="76">
                  <c:v>152</c:v>
                </c:pt>
                <c:pt idx="77">
                  <c:v>154</c:v>
                </c:pt>
                <c:pt idx="78">
                  <c:v>156</c:v>
                </c:pt>
                <c:pt idx="79">
                  <c:v>158</c:v>
                </c:pt>
                <c:pt idx="80">
                  <c:v>160</c:v>
                </c:pt>
                <c:pt idx="81">
                  <c:v>162</c:v>
                </c:pt>
                <c:pt idx="82">
                  <c:v>164</c:v>
                </c:pt>
                <c:pt idx="83">
                  <c:v>166</c:v>
                </c:pt>
                <c:pt idx="84">
                  <c:v>168</c:v>
                </c:pt>
                <c:pt idx="85">
                  <c:v>170</c:v>
                </c:pt>
                <c:pt idx="86">
                  <c:v>172</c:v>
                </c:pt>
                <c:pt idx="87">
                  <c:v>174</c:v>
                </c:pt>
                <c:pt idx="88">
                  <c:v>176</c:v>
                </c:pt>
                <c:pt idx="89">
                  <c:v>178</c:v>
                </c:pt>
                <c:pt idx="90">
                  <c:v>180</c:v>
                </c:pt>
                <c:pt idx="91">
                  <c:v>182</c:v>
                </c:pt>
                <c:pt idx="92">
                  <c:v>184</c:v>
                </c:pt>
                <c:pt idx="93">
                  <c:v>186</c:v>
                </c:pt>
                <c:pt idx="94">
                  <c:v>188</c:v>
                </c:pt>
                <c:pt idx="95">
                  <c:v>190</c:v>
                </c:pt>
                <c:pt idx="96">
                  <c:v>192</c:v>
                </c:pt>
                <c:pt idx="97">
                  <c:v>194</c:v>
                </c:pt>
                <c:pt idx="98">
                  <c:v>196</c:v>
                </c:pt>
                <c:pt idx="99">
                  <c:v>198</c:v>
                </c:pt>
                <c:pt idx="100">
                  <c:v>200</c:v>
                </c:pt>
                <c:pt idx="101">
                  <c:v>202</c:v>
                </c:pt>
                <c:pt idx="102">
                  <c:v>204</c:v>
                </c:pt>
                <c:pt idx="103">
                  <c:v>206</c:v>
                </c:pt>
                <c:pt idx="104">
                  <c:v>208</c:v>
                </c:pt>
                <c:pt idx="105">
                  <c:v>210</c:v>
                </c:pt>
                <c:pt idx="106">
                  <c:v>212</c:v>
                </c:pt>
                <c:pt idx="107">
                  <c:v>214</c:v>
                </c:pt>
                <c:pt idx="108">
                  <c:v>216</c:v>
                </c:pt>
                <c:pt idx="109">
                  <c:v>218</c:v>
                </c:pt>
                <c:pt idx="110">
                  <c:v>220</c:v>
                </c:pt>
                <c:pt idx="111">
                  <c:v>222</c:v>
                </c:pt>
                <c:pt idx="112">
                  <c:v>224</c:v>
                </c:pt>
                <c:pt idx="113">
                  <c:v>226</c:v>
                </c:pt>
                <c:pt idx="114">
                  <c:v>228</c:v>
                </c:pt>
                <c:pt idx="115">
                  <c:v>230</c:v>
                </c:pt>
                <c:pt idx="116">
                  <c:v>232</c:v>
                </c:pt>
                <c:pt idx="117">
                  <c:v>234</c:v>
                </c:pt>
                <c:pt idx="118">
                  <c:v>236</c:v>
                </c:pt>
                <c:pt idx="119">
                  <c:v>238</c:v>
                </c:pt>
                <c:pt idx="120">
                  <c:v>240</c:v>
                </c:pt>
                <c:pt idx="121">
                  <c:v>242</c:v>
                </c:pt>
                <c:pt idx="122">
                  <c:v>244</c:v>
                </c:pt>
                <c:pt idx="123">
                  <c:v>246</c:v>
                </c:pt>
                <c:pt idx="124">
                  <c:v>248</c:v>
                </c:pt>
                <c:pt idx="125">
                  <c:v>250</c:v>
                </c:pt>
                <c:pt idx="126">
                  <c:v>252</c:v>
                </c:pt>
                <c:pt idx="127">
                  <c:v>254</c:v>
                </c:pt>
                <c:pt idx="128">
                  <c:v>256</c:v>
                </c:pt>
                <c:pt idx="129">
                  <c:v>258</c:v>
                </c:pt>
                <c:pt idx="130">
                  <c:v>260</c:v>
                </c:pt>
                <c:pt idx="131">
                  <c:v>262</c:v>
                </c:pt>
                <c:pt idx="132">
                  <c:v>264</c:v>
                </c:pt>
                <c:pt idx="133">
                  <c:v>266</c:v>
                </c:pt>
                <c:pt idx="134">
                  <c:v>268</c:v>
                </c:pt>
                <c:pt idx="135">
                  <c:v>270</c:v>
                </c:pt>
                <c:pt idx="136">
                  <c:v>272</c:v>
                </c:pt>
                <c:pt idx="137">
                  <c:v>274</c:v>
                </c:pt>
                <c:pt idx="138">
                  <c:v>276</c:v>
                </c:pt>
                <c:pt idx="139">
                  <c:v>278</c:v>
                </c:pt>
                <c:pt idx="140">
                  <c:v>280</c:v>
                </c:pt>
                <c:pt idx="141">
                  <c:v>282</c:v>
                </c:pt>
                <c:pt idx="142">
                  <c:v>284</c:v>
                </c:pt>
                <c:pt idx="143">
                  <c:v>286</c:v>
                </c:pt>
                <c:pt idx="144">
                  <c:v>288</c:v>
                </c:pt>
                <c:pt idx="145">
                  <c:v>290</c:v>
                </c:pt>
                <c:pt idx="146">
                  <c:v>292</c:v>
                </c:pt>
                <c:pt idx="147">
                  <c:v>294</c:v>
                </c:pt>
                <c:pt idx="148">
                  <c:v>296</c:v>
                </c:pt>
                <c:pt idx="149">
                  <c:v>298</c:v>
                </c:pt>
                <c:pt idx="150">
                  <c:v>300</c:v>
                </c:pt>
                <c:pt idx="151">
                  <c:v>302</c:v>
                </c:pt>
                <c:pt idx="152">
                  <c:v>304</c:v>
                </c:pt>
                <c:pt idx="153">
                  <c:v>306</c:v>
                </c:pt>
                <c:pt idx="154">
                  <c:v>308</c:v>
                </c:pt>
                <c:pt idx="155">
                  <c:v>310</c:v>
                </c:pt>
                <c:pt idx="156">
                  <c:v>312</c:v>
                </c:pt>
                <c:pt idx="157">
                  <c:v>314</c:v>
                </c:pt>
                <c:pt idx="158">
                  <c:v>316</c:v>
                </c:pt>
                <c:pt idx="159">
                  <c:v>318</c:v>
                </c:pt>
                <c:pt idx="160">
                  <c:v>320</c:v>
                </c:pt>
                <c:pt idx="161">
                  <c:v>322</c:v>
                </c:pt>
                <c:pt idx="162">
                  <c:v>324</c:v>
                </c:pt>
                <c:pt idx="163">
                  <c:v>326</c:v>
                </c:pt>
                <c:pt idx="164">
                  <c:v>328</c:v>
                </c:pt>
                <c:pt idx="165">
                  <c:v>330</c:v>
                </c:pt>
                <c:pt idx="166">
                  <c:v>332</c:v>
                </c:pt>
                <c:pt idx="167">
                  <c:v>334</c:v>
                </c:pt>
                <c:pt idx="168">
                  <c:v>336</c:v>
                </c:pt>
                <c:pt idx="169">
                  <c:v>338</c:v>
                </c:pt>
                <c:pt idx="170">
                  <c:v>340</c:v>
                </c:pt>
                <c:pt idx="171">
                  <c:v>342</c:v>
                </c:pt>
                <c:pt idx="172">
                  <c:v>344</c:v>
                </c:pt>
                <c:pt idx="173">
                  <c:v>346</c:v>
                </c:pt>
                <c:pt idx="174">
                  <c:v>348</c:v>
                </c:pt>
                <c:pt idx="175">
                  <c:v>350</c:v>
                </c:pt>
                <c:pt idx="176">
                  <c:v>352</c:v>
                </c:pt>
                <c:pt idx="177">
                  <c:v>354</c:v>
                </c:pt>
                <c:pt idx="178">
                  <c:v>356</c:v>
                </c:pt>
                <c:pt idx="179">
                  <c:v>358</c:v>
                </c:pt>
                <c:pt idx="180">
                  <c:v>360</c:v>
                </c:pt>
                <c:pt idx="181">
                  <c:v>362</c:v>
                </c:pt>
                <c:pt idx="182">
                  <c:v>364</c:v>
                </c:pt>
                <c:pt idx="183">
                  <c:v>366</c:v>
                </c:pt>
                <c:pt idx="184">
                  <c:v>368</c:v>
                </c:pt>
                <c:pt idx="185">
                  <c:v>370</c:v>
                </c:pt>
                <c:pt idx="186">
                  <c:v>372</c:v>
                </c:pt>
                <c:pt idx="187">
                  <c:v>374</c:v>
                </c:pt>
                <c:pt idx="188">
                  <c:v>376</c:v>
                </c:pt>
                <c:pt idx="189">
                  <c:v>378</c:v>
                </c:pt>
                <c:pt idx="190">
                  <c:v>380</c:v>
                </c:pt>
                <c:pt idx="191">
                  <c:v>382</c:v>
                </c:pt>
                <c:pt idx="192">
                  <c:v>384</c:v>
                </c:pt>
                <c:pt idx="193">
                  <c:v>386</c:v>
                </c:pt>
                <c:pt idx="194">
                  <c:v>388</c:v>
                </c:pt>
                <c:pt idx="195">
                  <c:v>390</c:v>
                </c:pt>
                <c:pt idx="196">
                  <c:v>392</c:v>
                </c:pt>
                <c:pt idx="197">
                  <c:v>394</c:v>
                </c:pt>
                <c:pt idx="198">
                  <c:v>396</c:v>
                </c:pt>
                <c:pt idx="199">
                  <c:v>398</c:v>
                </c:pt>
                <c:pt idx="200">
                  <c:v>400</c:v>
                </c:pt>
              </c:numCache>
            </c:numRef>
          </c:xVal>
          <c:yVal>
            <c:numRef>
              <c:f>List1!$C$1:$C$201</c:f>
              <c:numCache>
                <c:formatCode>General</c:formatCode>
                <c:ptCount val="201"/>
                <c:pt idx="0">
                  <c:v>0</c:v>
                </c:pt>
                <c:pt idx="1">
                  <c:v>1.9900000000000032E-2</c:v>
                </c:pt>
                <c:pt idx="2">
                  <c:v>3.9403990000000062E-2</c:v>
                </c:pt>
                <c:pt idx="3">
                  <c:v>5.8519850599000098E-2</c:v>
                </c:pt>
                <c:pt idx="4">
                  <c:v>7.7255305572080046E-2</c:v>
                </c:pt>
                <c:pt idx="5">
                  <c:v>9.5617924991195702E-2</c:v>
                </c:pt>
                <c:pt idx="6">
                  <c:v>0.11361512828387091</c:v>
                </c:pt>
                <c:pt idx="7">
                  <c:v>0.13125418723102192</c:v>
                </c:pt>
                <c:pt idx="8">
                  <c:v>0.14854222890512461</c:v>
                </c:pt>
                <c:pt idx="9">
                  <c:v>0.16548623854991268</c:v>
                </c:pt>
                <c:pt idx="10">
                  <c:v>0.1820930624027694</c:v>
                </c:pt>
                <c:pt idx="11">
                  <c:v>0.19836941046095438</c:v>
                </c:pt>
                <c:pt idx="12">
                  <c:v>0.21432185919278138</c:v>
                </c:pt>
                <c:pt idx="13">
                  <c:v>0.22995685419484505</c:v>
                </c:pt>
                <c:pt idx="14">
                  <c:v>0.24528071279636771</c:v>
                </c:pt>
                <c:pt idx="15">
                  <c:v>0.26029962661171979</c:v>
                </c:pt>
                <c:pt idx="16">
                  <c:v>0.27501966404214684</c:v>
                </c:pt>
                <c:pt idx="17">
                  <c:v>0.28944677272770808</c:v>
                </c:pt>
                <c:pt idx="18">
                  <c:v>0.30358678195042682</c:v>
                </c:pt>
                <c:pt idx="19">
                  <c:v>0.31744540498961327</c:v>
                </c:pt>
                <c:pt idx="20">
                  <c:v>0.33102824143032</c:v>
                </c:pt>
                <c:pt idx="21">
                  <c:v>0.34434077942585672</c:v>
                </c:pt>
                <c:pt idx="22">
                  <c:v>0.35738839791528215</c:v>
                </c:pt>
                <c:pt idx="23">
                  <c:v>0.37017636879676802</c:v>
                </c:pt>
                <c:pt idx="24">
                  <c:v>0.38270985905771232</c:v>
                </c:pt>
                <c:pt idx="25">
                  <c:v>0.39499393286246393</c:v>
                </c:pt>
                <c:pt idx="26">
                  <c:v>0.40703355359850074</c:v>
                </c:pt>
                <c:pt idx="27">
                  <c:v>0.41883358588189074</c:v>
                </c:pt>
                <c:pt idx="28">
                  <c:v>0.43039879752284121</c:v>
                </c:pt>
                <c:pt idx="29">
                  <c:v>0.4417338614521365</c:v>
                </c:pt>
                <c:pt idx="30">
                  <c:v>0.45284335760923911</c:v>
                </c:pt>
                <c:pt idx="31">
                  <c:v>0.46373177479281519</c:v>
                </c:pt>
                <c:pt idx="32">
                  <c:v>0.47440351247443829</c:v>
                </c:pt>
                <c:pt idx="33">
                  <c:v>0.48486288257619692</c:v>
                </c:pt>
                <c:pt idx="34">
                  <c:v>0.4951141112129307</c:v>
                </c:pt>
                <c:pt idx="35">
                  <c:v>0.50516134039979332</c:v>
                </c:pt>
                <c:pt idx="36">
                  <c:v>0.5150086297258375</c:v>
                </c:pt>
                <c:pt idx="37">
                  <c:v>0.52465995799429344</c:v>
                </c:pt>
                <c:pt idx="38">
                  <c:v>0.5341192248302068</c:v>
                </c:pt>
                <c:pt idx="39">
                  <c:v>0.54339025225608595</c:v>
                </c:pt>
                <c:pt idx="40">
                  <c:v>0.55247678623618968</c:v>
                </c:pt>
                <c:pt idx="41">
                  <c:v>0.56138249819008945</c:v>
                </c:pt>
                <c:pt idx="42">
                  <c:v>0.5701109864761067</c:v>
                </c:pt>
                <c:pt idx="43">
                  <c:v>0.57866577784523221</c:v>
                </c:pt>
                <c:pt idx="44">
                  <c:v>0.58705032886611208</c:v>
                </c:pt>
                <c:pt idx="45">
                  <c:v>0.5952680273216765</c:v>
                </c:pt>
                <c:pt idx="46">
                  <c:v>0.60332219357797512</c:v>
                </c:pt>
                <c:pt idx="47">
                  <c:v>0.61121608192577348</c:v>
                </c:pt>
                <c:pt idx="48">
                  <c:v>0.6189528818954505</c:v>
                </c:pt>
                <c:pt idx="49">
                  <c:v>0.62653571954573117</c:v>
                </c:pt>
                <c:pt idx="50">
                  <c:v>0.63396765872677119</c:v>
                </c:pt>
                <c:pt idx="51">
                  <c:v>0.64125170231810857</c:v>
                </c:pt>
                <c:pt idx="52">
                  <c:v>0.64839079344197814</c:v>
                </c:pt>
                <c:pt idx="53">
                  <c:v>0.65538781665248291</c:v>
                </c:pt>
                <c:pt idx="54">
                  <c:v>0.66224559910109848</c:v>
                </c:pt>
                <c:pt idx="55">
                  <c:v>0.6689669116789867</c:v>
                </c:pt>
                <c:pt idx="56">
                  <c:v>0.67555447013657477</c:v>
                </c:pt>
                <c:pt idx="57">
                  <c:v>0.68201093618085684</c:v>
                </c:pt>
                <c:pt idx="58">
                  <c:v>0.68833891855085771</c:v>
                </c:pt>
                <c:pt idx="59">
                  <c:v>0.69454097407169568</c:v>
                </c:pt>
                <c:pt idx="60">
                  <c:v>0.70061960868766893</c:v>
                </c:pt>
                <c:pt idx="61">
                  <c:v>0.70657727847478446</c:v>
                </c:pt>
                <c:pt idx="62">
                  <c:v>0.71241639063313622</c:v>
                </c:pt>
                <c:pt idx="63">
                  <c:v>0.71813930445953689</c:v>
                </c:pt>
                <c:pt idx="64">
                  <c:v>0.72374833230079227</c:v>
                </c:pt>
                <c:pt idx="65">
                  <c:v>0.72924574048800639</c:v>
                </c:pt>
                <c:pt idx="66">
                  <c:v>0.73463375025229494</c:v>
                </c:pt>
                <c:pt idx="67">
                  <c:v>0.73991453862227441</c:v>
                </c:pt>
                <c:pt idx="68">
                  <c:v>0.74509023930369123</c:v>
                </c:pt>
                <c:pt idx="69">
                  <c:v>0.75016294354154767</c:v>
                </c:pt>
                <c:pt idx="70">
                  <c:v>0.75513470096507085</c:v>
                </c:pt>
                <c:pt idx="71">
                  <c:v>0.76000752041586583</c:v>
                </c:pt>
                <c:pt idx="72">
                  <c:v>0.76478337075959024</c:v>
                </c:pt>
                <c:pt idx="73">
                  <c:v>0.76946418168147435</c:v>
                </c:pt>
                <c:pt idx="74">
                  <c:v>0.77405184446601305</c:v>
                </c:pt>
                <c:pt idx="75">
                  <c:v>0.77854821276113961</c:v>
                </c:pt>
                <c:pt idx="76">
                  <c:v>0.78295510332719265</c:v>
                </c:pt>
                <c:pt idx="77">
                  <c:v>0.7872742967709816</c:v>
                </c:pt>
                <c:pt idx="78">
                  <c:v>0.7915075382652389</c:v>
                </c:pt>
                <c:pt idx="79">
                  <c:v>0.79565653825376081</c:v>
                </c:pt>
                <c:pt idx="80">
                  <c:v>0.79972297314251095</c:v>
                </c:pt>
                <c:pt idx="81">
                  <c:v>0.80370848597697497</c:v>
                </c:pt>
                <c:pt idx="82">
                  <c:v>0.80761468710603324</c:v>
                </c:pt>
                <c:pt idx="83">
                  <c:v>0.81144315483262297</c:v>
                </c:pt>
                <c:pt idx="84">
                  <c:v>0.81519543605145406</c:v>
                </c:pt>
                <c:pt idx="85">
                  <c:v>0.81887304687402995</c:v>
                </c:pt>
                <c:pt idx="86">
                  <c:v>0.82247747324123677</c:v>
                </c:pt>
                <c:pt idx="87">
                  <c:v>0.82601017152373624</c:v>
                </c:pt>
                <c:pt idx="88">
                  <c:v>0.82947256911041378</c:v>
                </c:pt>
                <c:pt idx="89">
                  <c:v>0.83286606498511651</c:v>
                </c:pt>
                <c:pt idx="90">
                  <c:v>0.8361920302919128</c:v>
                </c:pt>
                <c:pt idx="91">
                  <c:v>0.83945180888910387</c:v>
                </c:pt>
                <c:pt idx="92">
                  <c:v>0.84264671789221068</c:v>
                </c:pt>
                <c:pt idx="93">
                  <c:v>0.84577804820615565</c:v>
                </c:pt>
                <c:pt idx="94">
                  <c:v>0.84884706504685314</c:v>
                </c:pt>
                <c:pt idx="95">
                  <c:v>0.8518550084524209</c:v>
                </c:pt>
                <c:pt idx="96">
                  <c:v>0.8548030937842177</c:v>
                </c:pt>
                <c:pt idx="97">
                  <c:v>0.85769251221791165</c:v>
                </c:pt>
                <c:pt idx="98">
                  <c:v>0.8605244312247754</c:v>
                </c:pt>
                <c:pt idx="99">
                  <c:v>0.86329999504340238</c:v>
                </c:pt>
                <c:pt idx="100">
                  <c:v>0.86602032514203853</c:v>
                </c:pt>
                <c:pt idx="101">
                  <c:v>0.86868652067171193</c:v>
                </c:pt>
                <c:pt idx="102">
                  <c:v>0.871299658910345</c:v>
                </c:pt>
                <c:pt idx="103">
                  <c:v>0.8738607956980291</c:v>
                </c:pt>
                <c:pt idx="104">
                  <c:v>0.87637096586363827</c:v>
                </c:pt>
                <c:pt idx="105">
                  <c:v>0.87883118364295187</c:v>
                </c:pt>
                <c:pt idx="106">
                  <c:v>0.88124244308845712</c:v>
                </c:pt>
                <c:pt idx="107">
                  <c:v>0.88360571847099689</c:v>
                </c:pt>
                <c:pt idx="108">
                  <c:v>0.8859219646734241</c:v>
                </c:pt>
                <c:pt idx="109">
                  <c:v>0.8881921175764228</c:v>
                </c:pt>
                <c:pt idx="110">
                  <c:v>0.89041709443665196</c:v>
                </c:pt>
                <c:pt idx="111">
                  <c:v>0.89259779425736241</c:v>
                </c:pt>
                <c:pt idx="112">
                  <c:v>0.8947350981516411</c:v>
                </c:pt>
                <c:pt idx="113">
                  <c:v>0.89682986969842371</c:v>
                </c:pt>
                <c:pt idx="114">
                  <c:v>0.8988829552914247</c:v>
                </c:pt>
                <c:pt idx="115">
                  <c:v>0.9008951844811256</c:v>
                </c:pt>
                <c:pt idx="116">
                  <c:v>0.90286737030995101</c:v>
                </c:pt>
                <c:pt idx="117">
                  <c:v>0.90480030964078317</c:v>
                </c:pt>
                <c:pt idx="118">
                  <c:v>0.90669478347893162</c:v>
                </c:pt>
                <c:pt idx="119">
                  <c:v>0.90855155728770076</c:v>
                </c:pt>
                <c:pt idx="120">
                  <c:v>0.91037138129767559</c:v>
                </c:pt>
                <c:pt idx="121">
                  <c:v>0.91215499080985174</c:v>
                </c:pt>
                <c:pt idx="122">
                  <c:v>0.91390310649273576</c:v>
                </c:pt>
                <c:pt idx="123">
                  <c:v>0.91561643467353049</c:v>
                </c:pt>
                <c:pt idx="124">
                  <c:v>0.91729566762352732</c:v>
                </c:pt>
                <c:pt idx="125">
                  <c:v>0.91894148383781893</c:v>
                </c:pt>
                <c:pt idx="126">
                  <c:v>0.92055454830944627</c:v>
                </c:pt>
                <c:pt idx="127">
                  <c:v>0.92213551279808836</c:v>
                </c:pt>
                <c:pt idx="128">
                  <c:v>0.9236850160934067</c:v>
                </c:pt>
                <c:pt idx="129">
                  <c:v>0.9252036842731477</c:v>
                </c:pt>
                <c:pt idx="130">
                  <c:v>0.92669213095611191</c:v>
                </c:pt>
                <c:pt idx="131">
                  <c:v>0.92815095755008559</c:v>
                </c:pt>
                <c:pt idx="132">
                  <c:v>0.9295807534948386</c:v>
                </c:pt>
                <c:pt idx="133">
                  <c:v>0.9309820965002914</c:v>
                </c:pt>
                <c:pt idx="134">
                  <c:v>0.93235555277993554</c:v>
                </c:pt>
                <c:pt idx="135">
                  <c:v>0.93370167727961495</c:v>
                </c:pt>
                <c:pt idx="136">
                  <c:v>0.93502101390175063</c:v>
                </c:pt>
                <c:pt idx="137">
                  <c:v>0.9363140957251056</c:v>
                </c:pt>
                <c:pt idx="138">
                  <c:v>0.93758144522017617</c:v>
                </c:pt>
                <c:pt idx="139">
                  <c:v>0.93882357446029463</c:v>
                </c:pt>
                <c:pt idx="140">
                  <c:v>0.94004098532853475</c:v>
                </c:pt>
                <c:pt idx="141">
                  <c:v>0.94123416972049678</c:v>
                </c:pt>
                <c:pt idx="142">
                  <c:v>0.94240360974305892</c:v>
                </c:pt>
                <c:pt idx="143">
                  <c:v>0.94354977790917216</c:v>
                </c:pt>
                <c:pt idx="144">
                  <c:v>0.94467313732877989</c:v>
                </c:pt>
                <c:pt idx="145">
                  <c:v>0.94577414189593678</c:v>
                </c:pt>
                <c:pt idx="146">
                  <c:v>0.94685323647220787</c:v>
                </c:pt>
                <c:pt idx="147">
                  <c:v>0.94791085706641087</c:v>
                </c:pt>
                <c:pt idx="148">
                  <c:v>0.94894743101078949</c:v>
                </c:pt>
                <c:pt idx="149">
                  <c:v>0.94996337713367462</c:v>
                </c:pt>
                <c:pt idx="150">
                  <c:v>0.95095910592871435</c:v>
                </c:pt>
                <c:pt idx="151">
                  <c:v>0.95193501972073302</c:v>
                </c:pt>
                <c:pt idx="152">
                  <c:v>0.95289151282829065</c:v>
                </c:pt>
                <c:pt idx="153">
                  <c:v>0.95382897172300751</c:v>
                </c:pt>
                <c:pt idx="154">
                  <c:v>0.95474777518571963</c:v>
                </c:pt>
                <c:pt idx="155">
                  <c:v>0.95564829445952393</c:v>
                </c:pt>
                <c:pt idx="156">
                  <c:v>0.95653089339977948</c:v>
                </c:pt>
                <c:pt idx="157">
                  <c:v>0.95739592862112377</c:v>
                </c:pt>
                <c:pt idx="158">
                  <c:v>0.95824374964156322</c:v>
                </c:pt>
                <c:pt idx="159">
                  <c:v>0.95907469902369624</c:v>
                </c:pt>
                <c:pt idx="160">
                  <c:v>0.95988911251312492</c:v>
                </c:pt>
                <c:pt idx="161">
                  <c:v>0.96068731917411354</c:v>
                </c:pt>
                <c:pt idx="162">
                  <c:v>0.96146964152254855</c:v>
                </c:pt>
                <c:pt idx="163">
                  <c:v>0.96223639565624963</c:v>
                </c:pt>
                <c:pt idx="164">
                  <c:v>0.96298789138269059</c:v>
                </c:pt>
                <c:pt idx="165">
                  <c:v>0.96372443234417526</c:v>
                </c:pt>
                <c:pt idx="166">
                  <c:v>0.96444631614052601</c:v>
                </c:pt>
                <c:pt idx="167">
                  <c:v>0.96515383444932956</c:v>
                </c:pt>
                <c:pt idx="168">
                  <c:v>0.96584727314378793</c:v>
                </c:pt>
                <c:pt idx="169">
                  <c:v>0.96652691240822652</c:v>
                </c:pt>
                <c:pt idx="170">
                  <c:v>0.96719302685130271</c:v>
                </c:pt>
                <c:pt idx="171">
                  <c:v>0.96784588561696172</c:v>
                </c:pt>
                <c:pt idx="172">
                  <c:v>0.96848575249318447</c:v>
                </c:pt>
                <c:pt idx="173">
                  <c:v>0.96911288601856982</c:v>
                </c:pt>
                <c:pt idx="174">
                  <c:v>0.96972753958680058</c:v>
                </c:pt>
                <c:pt idx="175">
                  <c:v>0.97032996154902307</c:v>
                </c:pt>
                <c:pt idx="176">
                  <c:v>0.9709203953141976</c:v>
                </c:pt>
                <c:pt idx="177">
                  <c:v>0.97149907944744485</c:v>
                </c:pt>
                <c:pt idx="178">
                  <c:v>0.97206624776644068</c:v>
                </c:pt>
                <c:pt idx="179">
                  <c:v>0.97262212943588866</c:v>
                </c:pt>
                <c:pt idx="180">
                  <c:v>0.97316694906011436</c:v>
                </c:pt>
                <c:pt idx="181">
                  <c:v>0.97370092677381825</c:v>
                </c:pt>
                <c:pt idx="182">
                  <c:v>0.97422427833101921</c:v>
                </c:pt>
                <c:pt idx="183">
                  <c:v>0.97473721519223189</c:v>
                </c:pt>
                <c:pt idx="184">
                  <c:v>0.97523994460990659</c:v>
                </c:pt>
                <c:pt idx="185">
                  <c:v>0.97573266971216921</c:v>
                </c:pt>
                <c:pt idx="186">
                  <c:v>0.97621558958489729</c:v>
                </c:pt>
                <c:pt idx="187">
                  <c:v>0.97668889935215764</c:v>
                </c:pt>
                <c:pt idx="188">
                  <c:v>0.97715279025504964</c:v>
                </c:pt>
                <c:pt idx="189">
                  <c:v>0.9776074497289744</c:v>
                </c:pt>
                <c:pt idx="190">
                  <c:v>0.97805306147936766</c:v>
                </c:pt>
                <c:pt idx="191">
                  <c:v>0.97848980555592824</c:v>
                </c:pt>
                <c:pt idx="192">
                  <c:v>0.97891785842536538</c:v>
                </c:pt>
                <c:pt idx="193">
                  <c:v>0.97933739304270051</c:v>
                </c:pt>
                <c:pt idx="194">
                  <c:v>0.97974857892115075</c:v>
                </c:pt>
                <c:pt idx="195">
                  <c:v>0.98015158220061982</c:v>
                </c:pt>
                <c:pt idx="196">
                  <c:v>0.98054656571482746</c:v>
                </c:pt>
                <c:pt idx="197">
                  <c:v>0.98093368905710232</c:v>
                </c:pt>
                <c:pt idx="198">
                  <c:v>0.98131310864486598</c:v>
                </c:pt>
                <c:pt idx="199">
                  <c:v>0.98168497778283326</c:v>
                </c:pt>
                <c:pt idx="200">
                  <c:v>0.98204944672495498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8D6-4F4A-9F55-02913B764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25408"/>
        <c:axId val="87835776"/>
      </c:scatterChart>
      <c:valAx>
        <c:axId val="87825408"/>
        <c:scaling>
          <c:orientation val="minMax"/>
          <c:max val="4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Čas</a:t>
                </a:r>
                <a:r>
                  <a:rPr lang="cs-CZ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800" i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(miliony generací)</a:t>
                </a:r>
                <a:endParaRPr lang="en-US" sz="18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87835776"/>
        <c:crosses val="autoZero"/>
        <c:crossBetween val="midCat"/>
        <c:minorUnit val="50"/>
      </c:valAx>
      <c:valAx>
        <c:axId val="8783577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Frekvence alely </a:t>
                </a:r>
                <a:r>
                  <a:rPr lang="en-US" sz="1800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cs-CZ"/>
          </a:p>
        </c:txPr>
        <c:crossAx val="87825408"/>
        <c:crosses val="autoZero"/>
        <c:crossBetween val="midCat"/>
        <c:majorUnit val="0.2"/>
        <c:minorUnit val="0.1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0.13418</cdr:x>
      <cdr:y>0.17833</cdr:y>
    </cdr:from>
    <cdr:to>
      <cdr:x>0.78651</cdr:x>
      <cdr:y>0.83846</cdr:y>
    </cdr:to>
    <cdr:grpSp>
      <cdr:nvGrpSpPr>
        <cdr:cNvPr id="34" name="Skupina 33">
          <a:extLst xmlns:a="http://schemas.openxmlformats.org/drawingml/2006/main">
            <a:ext uri="{FF2B5EF4-FFF2-40B4-BE49-F238E27FC236}">
              <a16:creationId xmlns:a16="http://schemas.microsoft.com/office/drawing/2014/main" id="{1280A472-A718-4670-95D4-4191067670D6}"/>
            </a:ext>
          </a:extLst>
        </cdr:cNvPr>
        <cdr:cNvGrpSpPr/>
      </cdr:nvGrpSpPr>
      <cdr:grpSpPr>
        <a:xfrm xmlns:a="http://schemas.openxmlformats.org/drawingml/2006/main">
          <a:off x="852469" y="849636"/>
          <a:ext cx="4144367" cy="3145126"/>
          <a:chOff x="852489" y="849630"/>
          <a:chExt cx="4144326" cy="3145155"/>
        </a:xfrm>
      </cdr:grpSpPr>
      <cdr:cxnSp macro="">
        <cdr:nvCxnSpPr>
          <cdr:cNvPr id="9" name="Přímá spojnice 8">
            <a:extLst xmlns:a="http://schemas.openxmlformats.org/drawingml/2006/main">
              <a:ext uri="{FF2B5EF4-FFF2-40B4-BE49-F238E27FC236}">
                <a16:creationId xmlns:a16="http://schemas.microsoft.com/office/drawing/2014/main" id="{6CD22AC8-9279-417F-9629-DDEF9CE3B5E1}"/>
              </a:ext>
            </a:extLst>
          </cdr:cNvPr>
          <cdr:cNvCxnSpPr/>
        </cdr:nvCxnSpPr>
        <cdr:spPr>
          <a:xfrm xmlns:a="http://schemas.openxmlformats.org/drawingml/2006/main" flipV="1">
            <a:off x="2122172" y="2596515"/>
            <a:ext cx="952" cy="1398270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Přímá spojnice 10">
            <a:extLst xmlns:a="http://schemas.openxmlformats.org/drawingml/2006/main">
              <a:ext uri="{FF2B5EF4-FFF2-40B4-BE49-F238E27FC236}">
                <a16:creationId xmlns:a16="http://schemas.microsoft.com/office/drawing/2014/main" id="{977CC815-07C9-4606-9778-6A261E5862AD}"/>
              </a:ext>
            </a:extLst>
          </cdr:cNvPr>
          <cdr:cNvCxnSpPr/>
        </cdr:nvCxnSpPr>
        <cdr:spPr>
          <a:xfrm xmlns:a="http://schemas.openxmlformats.org/drawingml/2006/main" flipV="1">
            <a:off x="3386140" y="3482340"/>
            <a:ext cx="951" cy="511493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5" name="Přímá spojnice 14">
            <a:extLst xmlns:a="http://schemas.openxmlformats.org/drawingml/2006/main">
              <a:ext uri="{FF2B5EF4-FFF2-40B4-BE49-F238E27FC236}">
                <a16:creationId xmlns:a16="http://schemas.microsoft.com/office/drawing/2014/main" id="{977CC815-07C9-4606-9778-6A261E5862AD}"/>
              </a:ext>
            </a:extLst>
          </cdr:cNvPr>
          <cdr:cNvCxnSpPr/>
        </cdr:nvCxnSpPr>
        <cdr:spPr>
          <a:xfrm xmlns:a="http://schemas.openxmlformats.org/drawingml/2006/main">
            <a:off x="854394" y="2599373"/>
            <a:ext cx="1283015" cy="959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6" name="Přímá spojnice 15">
            <a:extLst xmlns:a="http://schemas.openxmlformats.org/drawingml/2006/main">
              <a:ext uri="{FF2B5EF4-FFF2-40B4-BE49-F238E27FC236}">
                <a16:creationId xmlns:a16="http://schemas.microsoft.com/office/drawing/2014/main" id="{6A70E43A-F379-4CFC-9F6F-CD603910605E}"/>
              </a:ext>
            </a:extLst>
          </cdr:cNvPr>
          <cdr:cNvCxnSpPr/>
        </cdr:nvCxnSpPr>
        <cdr:spPr>
          <a:xfrm xmlns:a="http://schemas.openxmlformats.org/drawingml/2006/main" flipV="1">
            <a:off x="852489" y="3486137"/>
            <a:ext cx="2533657" cy="14"/>
          </a:xfrm>
          <a:prstGeom xmlns:a="http://schemas.openxmlformats.org/drawingml/2006/main" prst="line">
            <a:avLst/>
          </a:prstGeom>
          <a:ln xmlns:a="http://schemas.openxmlformats.org/drawingml/2006/main" w="12700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8" name="TextovéPole 27">
            <a:extLst xmlns:a="http://schemas.openxmlformats.org/drawingml/2006/main">
              <a:ext uri="{FF2B5EF4-FFF2-40B4-BE49-F238E27FC236}">
                <a16:creationId xmlns:a16="http://schemas.microsoft.com/office/drawing/2014/main" id="{4D1F9F2E-4A75-464D-B4DD-9938B5A08B80}"/>
              </a:ext>
            </a:extLst>
          </cdr:cNvPr>
          <cdr:cNvSpPr txBox="1"/>
        </cdr:nvSpPr>
        <cdr:spPr>
          <a:xfrm xmlns:a="http://schemas.openxmlformats.org/drawingml/2006/main">
            <a:off x="2162431" y="2330925"/>
            <a:ext cx="1485914" cy="34289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cs-CZ" sz="1600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i="0" baseline="-2500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cs-CZ" sz="1600" i="0">
                <a:latin typeface="Arial" panose="020B0604020202020204" pitchFamily="34" charset="0"/>
                <a:cs typeface="Arial" panose="020B0604020202020204" pitchFamily="34" charset="0"/>
              </a:rPr>
              <a:t> = 0,366</a:t>
            </a:r>
            <a:endParaRPr lang="cs-CZ" sz="1600" i="1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14" name="TextovéPole 13">
            <a:extLst xmlns:a="http://schemas.openxmlformats.org/drawingml/2006/main">
              <a:ext uri="{FF2B5EF4-FFF2-40B4-BE49-F238E27FC236}">
                <a16:creationId xmlns:a16="http://schemas.microsoft.com/office/drawing/2014/main" id="{D0F3E595-A0C1-4CAE-B5D5-AD11371F26F2}"/>
              </a:ext>
            </a:extLst>
          </cdr:cNvPr>
          <cdr:cNvSpPr txBox="1"/>
        </cdr:nvSpPr>
        <cdr:spPr>
          <a:xfrm xmlns:a="http://schemas.openxmlformats.org/drawingml/2006/main">
            <a:off x="3046095" y="849630"/>
            <a:ext cx="1950720" cy="29337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baseline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Frekvence alely </a:t>
            </a:r>
            <a:r>
              <a:rPr lang="cs-CZ" sz="1800" b="0" i="1" baseline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lang="cs-CZ" sz="1800">
              <a:solidFill>
                <a:schemeClr val="bg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27" name="TextovéPole 1">
            <a:extLst xmlns:a="http://schemas.openxmlformats.org/drawingml/2006/main">
              <a:ext uri="{FF2B5EF4-FFF2-40B4-BE49-F238E27FC236}">
                <a16:creationId xmlns:a16="http://schemas.microsoft.com/office/drawing/2014/main" id="{2224180C-CE7A-43AF-BE61-6F690B77AD09}"/>
              </a:ext>
            </a:extLst>
          </cdr:cNvPr>
          <cdr:cNvSpPr txBox="1"/>
        </cdr:nvSpPr>
        <cdr:spPr>
          <a:xfrm xmlns:a="http://schemas.openxmlformats.org/drawingml/2006/main">
            <a:off x="3457055" y="3204076"/>
            <a:ext cx="1485914" cy="34289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cs-CZ" sz="1600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i="0" baseline="-2500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cs-CZ" sz="1600" i="0">
                <a:latin typeface="Arial" panose="020B0604020202020204" pitchFamily="34" charset="0"/>
                <a:cs typeface="Arial" panose="020B0604020202020204" pitchFamily="34" charset="0"/>
              </a:rPr>
              <a:t> = 0,134</a:t>
            </a:r>
            <a:endParaRPr lang="cs-CZ" sz="1600" i="1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37FC1B-B625-44A3-8719-1B90AC6AE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494E-A7C6-4E82-9912-F08BEE74B325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49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EC5D-3880-4E02-B7E9-CBA6519F32E0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29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E2DB2-127E-45FF-9A86-4510D75B5221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59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81FD8-1DA9-407D-9AF5-E0C219ACB42E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40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2A3D1-2102-46A6-B611-943057AADC85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537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2A3D1-2102-46A6-B611-943057AADC85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719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568A-96BD-49E7-93A7-4E7D8BF037F3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565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568A-96BD-49E7-93A7-4E7D8BF037F3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731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568A-96BD-49E7-93A7-4E7D8BF037F3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9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568A-96BD-49E7-93A7-4E7D8BF037F3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755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F986E-6244-45A4-A8DB-88EAC759F910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494E-A7C6-4E82-9912-F08BEE74B325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842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43CCC-58F7-433B-98A7-11CF74101F12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354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92526-EC3E-4AF7-BDE0-20F97887284E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714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FB996-898F-4B07-88C7-40EC80358ECE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614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2B881-6525-48CF-AC5A-79E4F919535E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790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2B881-6525-48CF-AC5A-79E4F919535E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91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2B881-6525-48CF-AC5A-79E4F919535E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84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F842B-8433-41EA-AE7C-B5856054FD89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422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DED37-B49A-4485-829C-6BC0E452BF42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263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DC182-F599-48DE-A632-4D7D31A5A41B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269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BBE70-571A-487A-9DB7-560EB827CC15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75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494E-A7C6-4E82-9912-F08BEE74B325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842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BBE70-571A-487A-9DB7-560EB827CC15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410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F842B-8433-41EA-AE7C-B5856054FD89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70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F842B-8433-41EA-AE7C-B5856054FD89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76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F842B-8433-41EA-AE7C-B5856054FD89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8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A494E-A7C6-4E82-9912-F08BEE74B325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80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77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77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77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384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EC5D-3880-4E02-B7E9-CBA6519F32E0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0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D034-F5EE-4A34-A459-39FCB242F5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94AF9-BDDD-4858-B1F4-AEEC4C24E1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DE0B-E054-482A-8067-E3625BD699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1301-7F70-4705-99A7-723B6CA81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5A2F-02A9-4BE5-AF17-4177C8974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BBD7-A753-472F-A541-145EBA42CF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8D2E-EEBA-4D68-9CF1-B84C76FCB2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140B-607F-4396-975D-8378DA5B1E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7834-8C56-4053-A5D2-6167F3D61C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99E44-AAA7-44E0-82DB-FF56042AD0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C71C-2DDD-4DD4-9F79-7A0F93032D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E192E2-1B30-449F-B29D-606EC774A4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5/Ghhardy@72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5/Ghhardy@72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upload.wikimedia.org/wikipedia/en/d/df/Wilhelm_Weinberg.jpg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ience Focus - Living Fossils | Science Shepherd Blog">
            <a:extLst>
              <a:ext uri="{FF2B5EF4-FFF2-40B4-BE49-F238E27FC236}">
                <a16:creationId xmlns:a16="http://schemas.microsoft.com/office/drawing/2014/main" id="{E23CF5EE-ECC3-4DE3-8EEB-439946FD6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r="15549"/>
          <a:stretch/>
        </p:blipFill>
        <p:spPr bwMode="auto">
          <a:xfrm>
            <a:off x="-1" y="0"/>
            <a:ext cx="9149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260350"/>
            <a:ext cx="9144000" cy="647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2000"/>
              </a:spcAft>
            </a:pPr>
            <a:r>
              <a:rPr lang="cs-CZ" sz="6600" b="1" dirty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MECHANISMY</a:t>
            </a:r>
          </a:p>
          <a:p>
            <a:pPr algn="ctr">
              <a:spcAft>
                <a:spcPts val="2000"/>
              </a:spcAft>
            </a:pPr>
            <a:endParaRPr lang="cs-CZ" sz="6600" b="1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  <a:p>
            <a:pPr algn="ctr">
              <a:spcAft>
                <a:spcPts val="2000"/>
              </a:spcAft>
            </a:pPr>
            <a:endParaRPr lang="cs-CZ" sz="6600" b="1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  <a:p>
            <a:pPr algn="ctr">
              <a:spcAft>
                <a:spcPts val="2000"/>
              </a:spcAft>
            </a:pPr>
            <a:endParaRPr lang="cs-CZ" sz="6600" b="1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114000"/>
              </a:lnSpc>
              <a:spcAft>
                <a:spcPts val="2000"/>
              </a:spcAft>
            </a:pPr>
            <a:r>
              <a:rPr lang="cs-CZ" sz="6600" b="1" dirty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 MIKROEVOLUCE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9750" y="319124"/>
            <a:ext cx="8350363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Genetická architektura:</a:t>
            </a:r>
            <a:b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počet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lokusů</a:t>
            </a:r>
            <a:r>
              <a:rPr lang="cs-CZ" dirty="0">
                <a:latin typeface="Arial" pitchFamily="34" charset="0"/>
                <a:cs typeface="Arial" pitchFamily="34" charset="0"/>
              </a:rPr>
              <a:t> (popř. jejich pozice v genomu)</a:t>
            </a:r>
          </a:p>
          <a:p>
            <a:pPr>
              <a:spcAft>
                <a:spcPts val="18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počet alel na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lokus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frekvence mutací (mutační rychlost)</a:t>
            </a:r>
          </a:p>
          <a:p>
            <a:pPr defTabSz="540000">
              <a:spcAft>
                <a:spcPts val="180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způsob a pravidla dědičnosti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jeden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např. autozom, X, Y,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mtDNA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více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smíšený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dědičnosti, kombinace alel, rekombinace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836863" y="260350"/>
            <a:ext cx="1470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charset="0"/>
              </a:rPr>
              <a:t>Populace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39750" y="1135566"/>
            <a:ext cx="5968301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T. </a:t>
            </a:r>
            <a:r>
              <a:rPr lang="cs-CZ" sz="2000" dirty="0" err="1">
                <a:latin typeface="Arial" charset="0"/>
              </a:rPr>
              <a:t>Dobzhansky</a:t>
            </a:r>
            <a:r>
              <a:rPr lang="cs-CZ" sz="2000" dirty="0">
                <a:latin typeface="Arial" charset="0"/>
              </a:rPr>
              <a:t>, E. </a:t>
            </a:r>
            <a:r>
              <a:rPr lang="cs-CZ" sz="2000" dirty="0" err="1">
                <a:latin typeface="Arial" charset="0"/>
              </a:rPr>
              <a:t>Mayr</a:t>
            </a:r>
            <a:r>
              <a:rPr lang="cs-CZ" sz="2000" dirty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populace jako společný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genofond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i="1" dirty="0">
                <a:latin typeface="Arial" charset="0"/>
              </a:rPr>
              <a:t>gene pool</a:t>
            </a:r>
            <a:r>
              <a:rPr lang="cs-CZ" sz="2000" dirty="0">
                <a:latin typeface="Arial" charset="0"/>
              </a:rPr>
              <a:t>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000" dirty="0">
                <a:latin typeface="Arial" charset="0"/>
              </a:rPr>
              <a:t>soubor sdílených </a:t>
            </a:r>
            <a:r>
              <a:rPr lang="cs-CZ" sz="2000" u="sng" dirty="0">
                <a:latin typeface="Arial" charset="0"/>
              </a:rPr>
              <a:t>genů/alel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cs-CZ" sz="2000" dirty="0">
                <a:latin typeface="Arial" charset="0"/>
              </a:rPr>
              <a:t>soubor potenciálních </a:t>
            </a:r>
            <a:r>
              <a:rPr lang="cs-CZ" sz="2000" u="sng" dirty="0">
                <a:latin typeface="Arial" charset="0"/>
              </a:rPr>
              <a:t>gamet</a:t>
            </a:r>
            <a:r>
              <a:rPr lang="cs-CZ" sz="2000" dirty="0">
                <a:latin typeface="Arial" charset="0"/>
              </a:rPr>
              <a:t> produkovaných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všemi příslušníky populace</a:t>
            </a:r>
          </a:p>
          <a:p>
            <a:pPr marL="457200" indent="-457200">
              <a:spcAft>
                <a:spcPts val="1200"/>
              </a:spcAft>
            </a:pPr>
            <a:endParaRPr lang="cs-CZ" sz="2000" dirty="0">
              <a:latin typeface="Arial" charset="0"/>
            </a:endParaRPr>
          </a:p>
          <a:p>
            <a:pPr marL="457200" indent="-457200">
              <a:spcAft>
                <a:spcPts val="1200"/>
              </a:spcAft>
            </a:pPr>
            <a:r>
              <a:rPr lang="cs-CZ" dirty="0">
                <a:solidFill>
                  <a:srgbClr val="C00000"/>
                </a:solidFill>
                <a:latin typeface="Arial" charset="0"/>
              </a:rPr>
              <a:t>Pozor: ne vždy jsou oba koncepty totožné!</a:t>
            </a:r>
            <a:endParaRPr lang="cs-CZ" sz="2000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4193376" y="2621659"/>
            <a:ext cx="4645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lokální populace (</a:t>
            </a:r>
            <a:r>
              <a:rPr lang="cs-CZ" sz="2000" dirty="0" err="1">
                <a:latin typeface="Arial" charset="0"/>
              </a:rPr>
              <a:t>subpopulace</a:t>
            </a:r>
            <a:r>
              <a:rPr lang="cs-CZ" sz="2000" dirty="0">
                <a:latin typeface="Arial" charset="0"/>
              </a:rPr>
              <a:t>, démy)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834604" y="6113355"/>
            <a:ext cx="394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globální populace, </a:t>
            </a:r>
            <a:r>
              <a:rPr lang="cs-CZ" sz="2000" dirty="0" err="1">
                <a:latin typeface="Arial" charset="0"/>
              </a:rPr>
              <a:t>metapopulace</a:t>
            </a:r>
            <a:endParaRPr lang="cs-CZ" sz="2000" dirty="0">
              <a:latin typeface="Arial" charset="0"/>
            </a:endParaRPr>
          </a:p>
        </p:txBody>
      </p:sp>
      <p:pic>
        <p:nvPicPr>
          <p:cNvPr id="72706" name="Picture 2" descr="World population evolution | Historic growth and causes - Iberdrola"/>
          <p:cNvPicPr>
            <a:picLocks noChangeAspect="1" noChangeArrowheads="1"/>
          </p:cNvPicPr>
          <p:nvPr/>
        </p:nvPicPr>
        <p:blipFill>
          <a:blip r:embed="rId3" cstate="print"/>
          <a:srcRect l="5725" r="3181"/>
          <a:stretch>
            <a:fillRect/>
          </a:stretch>
        </p:blipFill>
        <p:spPr bwMode="auto">
          <a:xfrm>
            <a:off x="217714" y="400594"/>
            <a:ext cx="3492137" cy="21531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2708" name="Picture 4" descr="Schematic representation of a metapopulation model. The system is... |  Download Scientific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0899" y="3324604"/>
            <a:ext cx="6619694" cy="2406453"/>
          </a:xfrm>
          <a:prstGeom prst="rect">
            <a:avLst/>
          </a:prstGeom>
          <a:noFill/>
        </p:spPr>
      </p:pic>
      <p:pic>
        <p:nvPicPr>
          <p:cNvPr id="102402" name="Picture 2" descr="Migration: the movement of alleles between populations; means gene flow:  transfer of alleles from gene pool to gene pool; mechanisms range fr… |  Biology, Flow, Gene"/>
          <p:cNvPicPr>
            <a:picLocks noChangeAspect="1" noChangeArrowheads="1"/>
          </p:cNvPicPr>
          <p:nvPr/>
        </p:nvPicPr>
        <p:blipFill>
          <a:blip r:embed="rId5" cstate="print"/>
          <a:srcRect t="55924"/>
          <a:stretch>
            <a:fillRect/>
          </a:stretch>
        </p:blipFill>
        <p:spPr bwMode="auto">
          <a:xfrm>
            <a:off x="3856718" y="217715"/>
            <a:ext cx="5130528" cy="2093834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>
            <a:cxnSpLocks/>
          </p:cNvCxnSpPr>
          <p:nvPr/>
        </p:nvCxnSpPr>
        <p:spPr bwMode="auto">
          <a:xfrm flipH="1" flipV="1">
            <a:off x="4641674" y="1959433"/>
            <a:ext cx="661847" cy="6622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Přímá spojovací šipka 11"/>
          <p:cNvCxnSpPr>
            <a:cxnSpLocks/>
          </p:cNvCxnSpPr>
          <p:nvPr/>
        </p:nvCxnSpPr>
        <p:spPr bwMode="auto">
          <a:xfrm flipV="1">
            <a:off x="5782716" y="2203269"/>
            <a:ext cx="1436690" cy="4267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bdélník 18"/>
          <p:cNvSpPr/>
          <p:nvPr/>
        </p:nvSpPr>
        <p:spPr bwMode="auto">
          <a:xfrm>
            <a:off x="1236617" y="3204754"/>
            <a:ext cx="1942012" cy="262128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 bwMode="auto">
          <a:xfrm rot="10800000">
            <a:off x="2229394" y="5660572"/>
            <a:ext cx="513808" cy="470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Přímá spojovací šipka 21"/>
          <p:cNvCxnSpPr/>
          <p:nvPr/>
        </p:nvCxnSpPr>
        <p:spPr bwMode="auto">
          <a:xfrm rot="5400000">
            <a:off x="4972595" y="3213464"/>
            <a:ext cx="487680" cy="174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39750" y="394953"/>
            <a:ext cx="7122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Arial" charset="0"/>
              </a:rPr>
              <a:t>populace přírodní, experimentální, zemědělské, </a:t>
            </a:r>
            <a:r>
              <a:rPr lang="cs-CZ" sz="2000" u="sng" dirty="0">
                <a:latin typeface="Arial" charset="0"/>
              </a:rPr>
              <a:t>modelové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39750" y="1196039"/>
            <a:ext cx="75135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Kromě genů/gamet lokální populace sdílejí i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solidFill>
                  <a:srgbClr val="C00000"/>
                </a:solidFill>
                <a:latin typeface="Arial" charset="0"/>
              </a:rPr>
              <a:t>systém páření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 err="1">
                <a:latin typeface="Arial" charset="0"/>
              </a:rPr>
              <a:t>system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 err="1">
                <a:latin typeface="Arial" charset="0"/>
              </a:rPr>
              <a:t>of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)</a:t>
            </a:r>
          </a:p>
          <a:p>
            <a:endParaRPr lang="cs-CZ" sz="2000" dirty="0">
              <a:latin typeface="Arial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Arial" charset="0"/>
              </a:rPr>
              <a:t>Důsledky evoluce v </a:t>
            </a:r>
            <a:r>
              <a:rPr lang="cs-CZ" dirty="0" err="1">
                <a:solidFill>
                  <a:srgbClr val="C00000"/>
                </a:solidFill>
                <a:latin typeface="Arial" charset="0"/>
              </a:rPr>
              <a:t>subpopulacích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 a </a:t>
            </a:r>
            <a:r>
              <a:rPr lang="cs-CZ" dirty="0" err="1">
                <a:solidFill>
                  <a:srgbClr val="C00000"/>
                </a:solidFill>
                <a:latin typeface="Arial" charset="0"/>
              </a:rPr>
              <a:t>metapopulacích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 </a:t>
            </a:r>
            <a:br>
              <a:rPr lang="cs-CZ" dirty="0">
                <a:solidFill>
                  <a:srgbClr val="C00000"/>
                </a:solidFill>
                <a:latin typeface="Arial" charset="0"/>
              </a:rPr>
            </a:br>
            <a:r>
              <a:rPr lang="cs-CZ" dirty="0">
                <a:solidFill>
                  <a:srgbClr val="C00000"/>
                </a:solidFill>
                <a:latin typeface="Arial" charset="0"/>
              </a:rPr>
              <a:t>můžou být zcela opačné!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1053076" y="3183354"/>
            <a:ext cx="6557554" cy="3201687"/>
            <a:chOff x="914400" y="3261360"/>
            <a:chExt cx="6557554" cy="3201687"/>
          </a:xfrm>
        </p:grpSpPr>
        <p:sp>
          <p:nvSpPr>
            <p:cNvPr id="30" name="TextovéPole 29"/>
            <p:cNvSpPr txBox="1"/>
            <p:nvPr/>
          </p:nvSpPr>
          <p:spPr>
            <a:xfrm>
              <a:off x="1667574" y="6001382"/>
              <a:ext cx="5163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Pozor: populační vzorek ≠ populace!</a:t>
              </a:r>
            </a:p>
          </p:txBody>
        </p:sp>
        <p:grpSp>
          <p:nvGrpSpPr>
            <p:cNvPr id="35" name="Skupina 34"/>
            <p:cNvGrpSpPr/>
            <p:nvPr/>
          </p:nvGrpSpPr>
          <p:grpSpPr>
            <a:xfrm>
              <a:off x="914400" y="3261360"/>
              <a:ext cx="6557554" cy="2362497"/>
              <a:chOff x="914400" y="3261360"/>
              <a:chExt cx="6557554" cy="2362497"/>
            </a:xfrm>
          </p:grpSpPr>
          <p:pic>
            <p:nvPicPr>
              <p:cNvPr id="31" name="Obrázek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485" y="3410939"/>
                <a:ext cx="6470469" cy="2212918"/>
              </a:xfrm>
              <a:prstGeom prst="rect">
                <a:avLst/>
              </a:prstGeom>
            </p:spPr>
          </p:pic>
          <p:sp>
            <p:nvSpPr>
              <p:cNvPr id="33" name="Obdélník 32"/>
              <p:cNvSpPr/>
              <p:nvPr/>
            </p:nvSpPr>
            <p:spPr bwMode="auto">
              <a:xfrm>
                <a:off x="914400" y="3291840"/>
                <a:ext cx="496389" cy="5921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 bwMode="auto">
              <a:xfrm>
                <a:off x="3618412" y="3261360"/>
                <a:ext cx="496389" cy="59218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5059398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Arial" charset="0"/>
              </a:rPr>
              <a:t>Genotypové a alelové </a:t>
            </a:r>
            <a:r>
              <a:rPr lang="en-US" b="1" u="sng" dirty="0" err="1">
                <a:solidFill>
                  <a:srgbClr val="C00000"/>
                </a:solidFill>
                <a:latin typeface="Arial" charset="0"/>
              </a:rPr>
              <a:t>frekvence</a:t>
            </a:r>
            <a:endParaRPr lang="cs-CZ" b="1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557213" y="4991401"/>
            <a:ext cx="8265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dirty="0">
                <a:latin typeface="Arial" charset="0"/>
              </a:rPr>
              <a:t>Genotyp		 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AA</a:t>
            </a:r>
            <a:r>
              <a:rPr lang="cs-CZ" sz="1600" dirty="0">
                <a:latin typeface="Arial" charset="0"/>
              </a:rPr>
              <a:t>		  </a:t>
            </a:r>
            <a:r>
              <a:rPr lang="cs-CZ" sz="1600" i="1" dirty="0" err="1">
                <a:solidFill>
                  <a:srgbClr val="990099"/>
                </a:solidFill>
                <a:latin typeface="Arial" charset="0"/>
              </a:rPr>
              <a:t>Aa</a:t>
            </a:r>
            <a:r>
              <a:rPr lang="cs-CZ" sz="1600" dirty="0">
                <a:latin typeface="Arial" charset="0"/>
              </a:rPr>
              <a:t>		 </a:t>
            </a:r>
            <a:r>
              <a:rPr lang="cs-CZ" sz="1600" i="1" dirty="0" err="1">
                <a:solidFill>
                  <a:schemeClr val="accent2"/>
                </a:solidFill>
                <a:latin typeface="Arial" charset="0"/>
              </a:rPr>
              <a:t>aa</a:t>
            </a:r>
            <a:r>
              <a:rPr lang="cs-CZ" sz="1600" dirty="0">
                <a:latin typeface="Arial" charset="0"/>
              </a:rPr>
              <a:t>	</a:t>
            </a:r>
            <a:r>
              <a:rPr lang="en-GB" sz="1600" dirty="0">
                <a:latin typeface="Arial" charset="0"/>
              </a:rPr>
              <a:t>	</a:t>
            </a:r>
            <a:r>
              <a:rPr lang="cs-CZ" sz="1600" dirty="0">
                <a:latin typeface="Arial" charset="0"/>
              </a:rPr>
              <a:t>Celkem</a:t>
            </a:r>
          </a:p>
          <a:p>
            <a:r>
              <a:rPr lang="cs-CZ" sz="1600" dirty="0">
                <a:latin typeface="Arial" charset="0"/>
              </a:rPr>
              <a:t>Četnost		 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1</a:t>
            </a:r>
            <a:r>
              <a:rPr lang="cs-CZ" sz="1600" baseline="-25000" dirty="0">
                <a:latin typeface="Arial" charset="0"/>
              </a:rPr>
              <a:t>	   	 </a:t>
            </a:r>
            <a:r>
              <a:rPr lang="cs-CZ" sz="1600" dirty="0">
                <a:latin typeface="Arial" charset="0"/>
              </a:rPr>
              <a:t>  </a:t>
            </a:r>
            <a:r>
              <a:rPr lang="cs-CZ" sz="1600" i="1" dirty="0">
                <a:solidFill>
                  <a:srgbClr val="990099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rgbClr val="990099"/>
                </a:solidFill>
                <a:latin typeface="Arial" charset="0"/>
              </a:rPr>
              <a:t>2</a:t>
            </a:r>
            <a:r>
              <a:rPr lang="cs-CZ" sz="1600" baseline="-25000" dirty="0">
                <a:latin typeface="Arial" charset="0"/>
              </a:rPr>
              <a:t>	    	   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	   </a:t>
            </a:r>
            <a:r>
              <a:rPr lang="en-GB" sz="1600" dirty="0">
                <a:latin typeface="Arial" charset="0"/>
              </a:rPr>
              <a:t>	</a:t>
            </a:r>
            <a:r>
              <a:rPr lang="cs-CZ" sz="1600" dirty="0">
                <a:latin typeface="Arial" charset="0"/>
              </a:rPr>
              <a:t>    </a:t>
            </a:r>
            <a:r>
              <a:rPr lang="cs-CZ" sz="1600" i="1" dirty="0">
                <a:latin typeface="Arial" charset="0"/>
              </a:rPr>
              <a:t>N</a:t>
            </a:r>
            <a:endParaRPr lang="cs-CZ" sz="1600" dirty="0">
              <a:latin typeface="Arial" charset="0"/>
            </a:endParaRPr>
          </a:p>
          <a:p>
            <a:r>
              <a:rPr lang="en-US" sz="1600" dirty="0" err="1">
                <a:latin typeface="Arial" charset="0"/>
              </a:rPr>
              <a:t>Frekvence</a:t>
            </a:r>
            <a:r>
              <a:rPr lang="cs-CZ" sz="1600" dirty="0">
                <a:latin typeface="Arial" charset="0"/>
              </a:rPr>
              <a:t>            </a:t>
            </a:r>
            <a:r>
              <a:rPr lang="cs-CZ" sz="1600" i="1" dirty="0" err="1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sz="1600" i="1" baseline="-25000" dirty="0" err="1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1600" i="1" baseline="-25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=n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1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/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                  </a:t>
            </a:r>
            <a:r>
              <a:rPr lang="cs-CZ" sz="1600" i="1" dirty="0">
                <a:solidFill>
                  <a:srgbClr val="CC00CC"/>
                </a:solidFill>
                <a:latin typeface="Arial" charset="0"/>
              </a:rPr>
              <a:t> </a:t>
            </a:r>
            <a:r>
              <a:rPr lang="cs-CZ" sz="1600" i="1" dirty="0" err="1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sz="1600" i="1" baseline="-25000" dirty="0" err="1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1600" i="1" baseline="-25000" dirty="0">
                <a:solidFill>
                  <a:srgbClr val="CC00CC"/>
                </a:solidFill>
                <a:latin typeface="Arial" charset="0"/>
              </a:rPr>
              <a:t> </a:t>
            </a:r>
            <a:r>
              <a:rPr lang="cs-CZ" sz="1600" i="1" dirty="0">
                <a:solidFill>
                  <a:srgbClr val="990099"/>
                </a:solidFill>
                <a:latin typeface="Arial" charset="0"/>
              </a:rPr>
              <a:t>=n</a:t>
            </a:r>
            <a:r>
              <a:rPr lang="cs-CZ" sz="1600" baseline="-25000" dirty="0">
                <a:solidFill>
                  <a:srgbClr val="990099"/>
                </a:solidFill>
                <a:latin typeface="Arial" charset="0"/>
              </a:rPr>
              <a:t>2</a:t>
            </a:r>
            <a:r>
              <a:rPr lang="cs-CZ" sz="1600" dirty="0">
                <a:solidFill>
                  <a:srgbClr val="990099"/>
                </a:solidFill>
                <a:latin typeface="Arial" charset="0"/>
              </a:rPr>
              <a:t>/</a:t>
            </a:r>
            <a:r>
              <a:rPr lang="cs-CZ" sz="1600" i="1" dirty="0">
                <a:solidFill>
                  <a:srgbClr val="990099"/>
                </a:solidFill>
                <a:latin typeface="Arial" charset="0"/>
              </a:rPr>
              <a:t>N</a:t>
            </a:r>
            <a:r>
              <a:rPr lang="cs-CZ" sz="1600" i="1" dirty="0">
                <a:latin typeface="Arial" charset="0"/>
              </a:rPr>
              <a:t>	</a:t>
            </a:r>
            <a:r>
              <a:rPr lang="cs-CZ" sz="1600" i="1" dirty="0">
                <a:solidFill>
                  <a:srgbClr val="0033CC"/>
                </a:solidFill>
                <a:latin typeface="Arial" charset="0"/>
              </a:rPr>
              <a:t>             </a:t>
            </a:r>
            <a:r>
              <a:rPr lang="cs-CZ" sz="1600" i="1" dirty="0" err="1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sz="1600" i="1" baseline="-25000" dirty="0" err="1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1600" i="1" baseline="-250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=n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cs-CZ" sz="1600" dirty="0">
                <a:solidFill>
                  <a:schemeClr val="accent2"/>
                </a:solidFill>
                <a:latin typeface="Arial" charset="0"/>
              </a:rPr>
              <a:t>/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N</a:t>
            </a:r>
            <a:endParaRPr lang="cs-CZ" sz="1600" i="1" dirty="0">
              <a:latin typeface="Arial" charset="0"/>
            </a:endParaRPr>
          </a:p>
          <a:p>
            <a:r>
              <a:rPr lang="cs-CZ" sz="1600" i="1" dirty="0">
                <a:latin typeface="Arial" charset="0"/>
              </a:rPr>
              <a:t>	       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p = 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(2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1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sz="1600" dirty="0">
                <a:solidFill>
                  <a:srgbClr val="E80000"/>
                </a:solidFill>
                <a:latin typeface="Arial" charset="0"/>
              </a:rPr>
              <a:t>)/2</a:t>
            </a:r>
            <a:r>
              <a:rPr lang="cs-CZ" sz="1600" i="1" dirty="0">
                <a:solidFill>
                  <a:srgbClr val="E80000"/>
                </a:solidFill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         		       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cs-CZ" sz="1600" dirty="0">
                <a:solidFill>
                  <a:schemeClr val="accent2"/>
                </a:solidFill>
                <a:latin typeface="Arial" charset="0"/>
              </a:rPr>
              <a:t> = (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cs-CZ" sz="1600" dirty="0">
                <a:solidFill>
                  <a:schemeClr val="accent2"/>
                </a:solidFill>
                <a:latin typeface="Arial" charset="0"/>
              </a:rPr>
              <a:t> + 2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cs-CZ" sz="1600" baseline="-25000" dirty="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cs-CZ" sz="1600" dirty="0">
                <a:solidFill>
                  <a:schemeClr val="accent2"/>
                </a:solidFill>
                <a:latin typeface="Arial" charset="0"/>
              </a:rPr>
              <a:t>)/2</a:t>
            </a:r>
            <a:r>
              <a:rPr lang="cs-CZ" sz="1600" i="1" dirty="0">
                <a:solidFill>
                  <a:schemeClr val="accent2"/>
                </a:solidFill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 </a:t>
            </a: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58800" y="3034030"/>
            <a:ext cx="820000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Relativní četnosti = frekvence:	genotypové: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(= </a:t>
            </a:r>
            <a:r>
              <a:rPr lang="cs-CZ" sz="2000" i="1" dirty="0" err="1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i="1" dirty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>
                <a:solidFill>
                  <a:srgbClr val="CC00CC"/>
                </a:solidFill>
                <a:latin typeface="Arial" charset="0"/>
              </a:rPr>
              <a:t> (= </a:t>
            </a:r>
            <a:r>
              <a:rPr lang="cs-CZ" sz="2000" i="1" dirty="0" err="1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,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 (= </a:t>
            </a:r>
            <a:r>
              <a:rPr lang="cs-CZ" sz="2000" i="1" dirty="0" err="1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			           alelové (genové):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>
                <a:latin typeface="Arial" charset="0"/>
              </a:rPr>
              <a:t>,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)</a:t>
            </a: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999082" y="3756297"/>
            <a:ext cx="2382383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 err="1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i="1" baseline="-25000" dirty="0" err="1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dirty="0">
                <a:latin typeface="Arial" charset="0"/>
              </a:rPr>
              <a:t> +</a:t>
            </a:r>
            <a:r>
              <a:rPr lang="cs-CZ" dirty="0">
                <a:solidFill>
                  <a:srgbClr val="CC00CC"/>
                </a:solidFill>
                <a:latin typeface="Arial" charset="0"/>
              </a:rPr>
              <a:t> </a:t>
            </a:r>
            <a:r>
              <a:rPr lang="cs-CZ" i="1" dirty="0" err="1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i="1" baseline="-25000" dirty="0" err="1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>
                <a:solidFill>
                  <a:srgbClr val="0033CC"/>
                </a:solidFill>
                <a:latin typeface="Arial" charset="0"/>
              </a:rPr>
              <a:t>+</a:t>
            </a:r>
            <a:r>
              <a:rPr lang="cs-CZ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cs-CZ" i="1" dirty="0" err="1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i="1" baseline="-25000" dirty="0" err="1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i="1" baseline="-250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= 1</a:t>
            </a:r>
          </a:p>
          <a:p>
            <a:r>
              <a:rPr lang="cs-CZ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440" y="1005622"/>
            <a:ext cx="4503148" cy="18739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57213" y="5951013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</a:p>
        </p:txBody>
      </p:sp>
      <p:pic>
        <p:nvPicPr>
          <p:cNvPr id="57346" name="Picture 2" descr="http://www.thomasmore.edu/library/images/mendel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899" y="1004555"/>
            <a:ext cx="3128635" cy="3666493"/>
          </a:xfrm>
          <a:prstGeom prst="rect">
            <a:avLst/>
          </a:prstGeom>
          <a:noFill/>
        </p:spPr>
      </p:pic>
      <p:pic>
        <p:nvPicPr>
          <p:cNvPr id="57348" name="Picture 4" descr="https://online.science.psu.edu/sites/default/files/biol011/Fig-6-2-F2-Gene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877" y="370702"/>
            <a:ext cx="3846453" cy="533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1342767"/>
            <a:ext cx="91439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HARDYHO-WEINBERGŮV ZÁKON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2" cstate="print"/>
          <a:srcRect l="5780" t="3292" r="6297" b="12693"/>
          <a:stretch>
            <a:fillRect/>
          </a:stretch>
        </p:blipFill>
        <p:spPr bwMode="auto">
          <a:xfrm>
            <a:off x="3610806" y="755009"/>
            <a:ext cx="2520778" cy="336103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92480" y="242191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Proč v přírodě nepozorujeme mendelovské poměry 3:1?</a:t>
            </a:r>
          </a:p>
        </p:txBody>
      </p:sp>
      <p:grpSp>
        <p:nvGrpSpPr>
          <p:cNvPr id="2" name="Skupina 18"/>
          <p:cNvGrpSpPr/>
          <p:nvPr/>
        </p:nvGrpSpPr>
        <p:grpSpPr>
          <a:xfrm>
            <a:off x="5653352" y="3514810"/>
            <a:ext cx="3071488" cy="2946645"/>
            <a:chOff x="5653352" y="3514810"/>
            <a:chExt cx="3071488" cy="2946645"/>
          </a:xfrm>
        </p:grpSpPr>
        <p:sp>
          <p:nvSpPr>
            <p:cNvPr id="12" name="TextovéPole 11"/>
            <p:cNvSpPr txBox="1"/>
            <p:nvPr/>
          </p:nvSpPr>
          <p:spPr>
            <a:xfrm>
              <a:off x="7021657" y="6122901"/>
              <a:ext cx="12698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G. </a:t>
              </a:r>
              <a:r>
                <a:rPr lang="cs-CZ" sz="16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H. </a:t>
              </a:r>
              <a:r>
                <a:rPr lang="cs-CZ" sz="16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Hardy</a:t>
              </a:r>
              <a:endParaRPr lang="cs-CZ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20" descr="File:Ghhardy@72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9720" r="36135" b="61711"/>
            <a:stretch>
              <a:fillRect/>
            </a:stretch>
          </p:blipFill>
          <p:spPr bwMode="auto">
            <a:xfrm>
              <a:off x="6492790" y="3847070"/>
              <a:ext cx="2232050" cy="2282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Šipka doprava 12"/>
            <p:cNvSpPr/>
            <p:nvPr/>
          </p:nvSpPr>
          <p:spPr bwMode="auto">
            <a:xfrm rot="1949901">
              <a:off x="5653352" y="3514810"/>
              <a:ext cx="1109912" cy="711200"/>
            </a:xfrm>
            <a:prstGeom prst="rightArrow">
              <a:avLst/>
            </a:prstGeom>
            <a:solidFill>
              <a:srgbClr val="33CC33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" y="1013930"/>
            <a:ext cx="2910617" cy="265335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08308" y="2443161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 C. </a:t>
            </a:r>
            <a:r>
              <a:rPr lang="cs-CZ" sz="1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994376" y="3790006"/>
            <a:ext cx="1767840" cy="398617"/>
          </a:xfrm>
          <a:prstGeom prst="wedgeRectCallout">
            <a:avLst>
              <a:gd name="adj1" fmla="val -31969"/>
              <a:gd name="adj2" fmla="val -15056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brachydaktylie</a:t>
            </a:r>
            <a:endParaRPr kumimoji="0" 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557213" y="4326808"/>
            <a:ext cx="3600708" cy="2393080"/>
            <a:chOff x="2653402" y="794963"/>
            <a:chExt cx="3600708" cy="2393080"/>
          </a:xfrm>
        </p:grpSpPr>
        <p:pic>
          <p:nvPicPr>
            <p:cNvPr id="53250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6" cstate="print"/>
            <a:srcRect b="12585"/>
            <a:stretch>
              <a:fillRect/>
            </a:stretch>
          </p:blipFill>
          <p:spPr bwMode="auto">
            <a:xfrm>
              <a:off x="2653402" y="794963"/>
              <a:ext cx="2216967" cy="2393080"/>
            </a:xfrm>
            <a:prstGeom prst="rect">
              <a:avLst/>
            </a:prstGeom>
            <a:noFill/>
          </p:spPr>
        </p:pic>
        <p:sp>
          <p:nvSpPr>
            <p:cNvPr id="15" name="TextovéPole 14"/>
            <p:cNvSpPr txBox="1"/>
            <p:nvPr/>
          </p:nvSpPr>
          <p:spPr>
            <a:xfrm>
              <a:off x="4864627" y="2748724"/>
              <a:ext cx="1389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cs-CZ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60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6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Oválný popisek 16"/>
          <p:cNvSpPr/>
          <p:nvPr/>
        </p:nvSpPr>
        <p:spPr bwMode="auto">
          <a:xfrm>
            <a:off x="2276992" y="4209535"/>
            <a:ext cx="3308262" cy="1479470"/>
          </a:xfrm>
          <a:prstGeom prst="wedgeEllipseCallout">
            <a:avLst>
              <a:gd name="adj1" fmla="val -54790"/>
              <a:gd name="adj2" fmla="val 57300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Měli bychom pozorovat 3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 víc lidí postižených než nepostižených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álný popisek 18"/>
          <p:cNvSpPr/>
          <p:nvPr/>
        </p:nvSpPr>
        <p:spPr bwMode="auto">
          <a:xfrm>
            <a:off x="5189369" y="830510"/>
            <a:ext cx="2989897" cy="1444440"/>
          </a:xfrm>
          <a:prstGeom prst="wedgeEllipseCallout">
            <a:avLst>
              <a:gd name="adj1" fmla="val -57596"/>
              <a:gd name="adj2" fmla="val 52654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brachydaktylie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dominantní mendelovský znak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E9FEF7D-821D-46FC-A1EE-515017B7E3D0}"/>
              </a:ext>
            </a:extLst>
          </p:cNvPr>
          <p:cNvSpPr txBox="1"/>
          <p:nvPr/>
        </p:nvSpPr>
        <p:spPr>
          <a:xfrm>
            <a:off x="6171756" y="2765565"/>
            <a:ext cx="2634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28.2.1908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Epidemiologická sekce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Královské lékařské společnosti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Londýn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247070" y="5512026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>
                <a:solidFill>
                  <a:srgbClr val="000099"/>
                </a:solidFill>
                <a:latin typeface="Arial" charset="0"/>
              </a:rPr>
              <a:t>Godfrey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45076" name="Picture 20" descr="File:Ghhardy@7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919" y="2034466"/>
            <a:ext cx="2899895" cy="34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23" descr="File:Wilhelm Weinber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0771" y="2111573"/>
            <a:ext cx="2235587" cy="31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5764387" y="5382136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>
                <a:solidFill>
                  <a:srgbClr val="000099"/>
                </a:solidFill>
                <a:latin typeface="Arial" charset="0"/>
              </a:rPr>
              <a:t> 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4201821" y="1484064"/>
            <a:ext cx="986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1908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18190" y="285847"/>
            <a:ext cx="5416731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HARDYHO-WEINBERGŮV ZÁKON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2289175" y="282619"/>
            <a:ext cx="436613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 err="1">
                <a:solidFill>
                  <a:srgbClr val="C00000"/>
                </a:solidFill>
                <a:latin typeface="Arial" charset="0"/>
              </a:rPr>
              <a:t>Hardyho</a:t>
            </a:r>
            <a:r>
              <a:rPr lang="cs-CZ" b="1" dirty="0">
                <a:solidFill>
                  <a:srgbClr val="C00000"/>
                </a:solidFill>
                <a:latin typeface="Arial" charset="0"/>
              </a:rPr>
              <a:t>-</a:t>
            </a:r>
            <a:r>
              <a:rPr lang="cs-CZ" b="1" dirty="0" err="1">
                <a:solidFill>
                  <a:srgbClr val="C00000"/>
                </a:solidFill>
                <a:latin typeface="Arial" charset="0"/>
              </a:rPr>
              <a:t>Weinbergův</a:t>
            </a:r>
            <a:r>
              <a:rPr lang="cs-CZ" b="1" dirty="0">
                <a:solidFill>
                  <a:srgbClr val="C00000"/>
                </a:solidFill>
                <a:latin typeface="Arial" charset="0"/>
              </a:rPr>
              <a:t> model</a:t>
            </a: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557213" y="1042515"/>
            <a:ext cx="775885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charset="0"/>
              </a:rPr>
              <a:t>Mechanismy produkce gamet (genetická architektura):</a:t>
            </a:r>
          </a:p>
          <a:p>
            <a:pPr defTabSz="540000"/>
            <a:r>
              <a:rPr lang="cs-CZ" sz="2000" dirty="0">
                <a:latin typeface="Arial" charset="0"/>
              </a:rPr>
              <a:t>	diploidní organismy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jeden autozomální </a:t>
            </a:r>
            <a:r>
              <a:rPr lang="cs-CZ" sz="2000" dirty="0" err="1">
                <a:latin typeface="Arial" charset="0"/>
              </a:rPr>
              <a:t>lokus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2 alely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žádné mutace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mendelovská segregace (1:1)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540000"/>
            <a:r>
              <a:rPr lang="cs-CZ" dirty="0">
                <a:solidFill>
                  <a:srgbClr val="C00000"/>
                </a:solidFill>
                <a:latin typeface="Arial" charset="0"/>
              </a:rPr>
              <a:t>Mechanismy spojování gamet (populační struktura):</a:t>
            </a:r>
            <a:endParaRPr lang="cs-CZ" sz="2000" dirty="0">
              <a:solidFill>
                <a:srgbClr val="C00000"/>
              </a:solidFill>
              <a:latin typeface="Arial" charset="0"/>
            </a:endParaRPr>
          </a:p>
          <a:p>
            <a:pPr defTabSz="540000"/>
            <a:r>
              <a:rPr lang="cs-CZ" sz="2000" dirty="0">
                <a:latin typeface="Arial" charset="0"/>
              </a:rPr>
              <a:t>	systém páření		</a:t>
            </a:r>
            <a:r>
              <a:rPr lang="cs-CZ" sz="2000" dirty="0">
                <a:latin typeface="Arial" charset="0"/>
                <a:sym typeface="Symbol"/>
              </a:rPr>
              <a:t></a:t>
            </a:r>
            <a:r>
              <a:rPr lang="cs-CZ" sz="2000" dirty="0">
                <a:latin typeface="Arial" charset="0"/>
              </a:rPr>
              <a:t> náhodné oplození (panmixie)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velikost populace	</a:t>
            </a:r>
            <a:r>
              <a:rPr lang="cs-CZ" sz="2000" dirty="0">
                <a:latin typeface="Arial" charset="0"/>
                <a:sym typeface="Symbol"/>
              </a:rPr>
              <a:t></a:t>
            </a:r>
            <a:r>
              <a:rPr lang="cs-CZ" sz="2000" dirty="0">
                <a:latin typeface="Arial" charset="0"/>
              </a:rPr>
              <a:t> nekonečná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genetická výměna	</a:t>
            </a:r>
            <a:r>
              <a:rPr lang="cs-CZ" sz="2000" dirty="0">
                <a:latin typeface="Arial" charset="0"/>
                <a:sym typeface="Symbol"/>
              </a:rPr>
              <a:t></a:t>
            </a:r>
            <a:r>
              <a:rPr lang="cs-CZ" sz="2000" dirty="0">
                <a:latin typeface="Arial" charset="0"/>
              </a:rPr>
              <a:t> žádná (absence toku genů)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věková struktura	</a:t>
            </a:r>
            <a:r>
              <a:rPr lang="cs-CZ" sz="2000" dirty="0">
                <a:latin typeface="Arial" charset="0"/>
                <a:sym typeface="Symbol"/>
              </a:rPr>
              <a:t></a:t>
            </a:r>
            <a:r>
              <a:rPr lang="cs-CZ" sz="2000" dirty="0">
                <a:latin typeface="Arial" charset="0"/>
              </a:rPr>
              <a:t> žádná (diskrétní generace)</a:t>
            </a: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r>
              <a:rPr lang="cs-CZ" dirty="0">
                <a:solidFill>
                  <a:srgbClr val="C00000"/>
                </a:solidFill>
                <a:latin typeface="Arial" charset="0"/>
              </a:rPr>
              <a:t>Mechanismy vývoje fenotypů:</a:t>
            </a:r>
          </a:p>
          <a:p>
            <a:pPr defTabSz="540000"/>
            <a:r>
              <a:rPr lang="cs-CZ" sz="2000" dirty="0">
                <a:latin typeface="Arial" charset="0"/>
              </a:rPr>
              <a:t>	všechny genotypy mají stejné fenotypy z hlediska schopnosti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	replikace DNA (absence selekce)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7213" y="782595"/>
            <a:ext cx="84641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Mikroevoluce</a:t>
            </a:r>
            <a:r>
              <a:rPr lang="cs-CZ" dirty="0">
                <a:latin typeface="Arial" pitchFamily="34" charset="0"/>
                <a:cs typeface="Arial" pitchFamily="34" charset="0"/>
              </a:rPr>
              <a:t> = vznik a osud genetické variability na druhové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a nižší úrovni 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 děje a mechanismy </a:t>
            </a:r>
            <a:r>
              <a:rPr lang="cs-CZ" u="sng" dirty="0">
                <a:latin typeface="Arial" pitchFamily="34" charset="0"/>
                <a:cs typeface="Arial" pitchFamily="34" charset="0"/>
                <a:sym typeface="Symbol"/>
              </a:rPr>
              <a:t>v populacích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(i mezi populacemi)</a:t>
            </a:r>
          </a:p>
          <a:p>
            <a:pPr>
              <a:spcAft>
                <a:spcPts val="0"/>
              </a:spcAft>
            </a:pPr>
            <a:endParaRPr lang="cs-CZ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Evoluce = genetická změna populací v čase a prostoru</a:t>
            </a:r>
          </a:p>
          <a:p>
            <a:pPr>
              <a:spcAft>
                <a:spcPts val="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latin typeface="Arial" pitchFamily="34" charset="0"/>
                <a:cs typeface="Arial" pitchFamily="34" charset="0"/>
              </a:rPr>
              <a:t>Evoluce = změna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frekvence alel</a:t>
            </a:r>
            <a:r>
              <a:rPr lang="cs-CZ" dirty="0">
                <a:latin typeface="Arial" pitchFamily="34" charset="0"/>
                <a:cs typeface="Arial" pitchFamily="34" charset="0"/>
              </a:rPr>
              <a:t> v populacích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DAF2ACF2-30BE-4039-8774-741B3961F23A}"/>
              </a:ext>
            </a:extLst>
          </p:cNvPr>
          <p:cNvGrpSpPr/>
          <p:nvPr/>
        </p:nvGrpSpPr>
        <p:grpSpPr>
          <a:xfrm>
            <a:off x="4335866" y="374006"/>
            <a:ext cx="4767652" cy="6015389"/>
            <a:chOff x="4346575" y="328022"/>
            <a:chExt cx="4767652" cy="6015389"/>
          </a:xfrm>
        </p:grpSpPr>
        <p:sp>
          <p:nvSpPr>
            <p:cNvPr id="6" name="TextovéPole 5"/>
            <p:cNvSpPr txBox="1"/>
            <p:nvPr/>
          </p:nvSpPr>
          <p:spPr>
            <a:xfrm>
              <a:off x="4346575" y="328022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Adultní</a:t>
              </a:r>
              <a:r>
                <a:rPr lang="cs-CZ" sz="18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populace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346575" y="1033416"/>
              <a:ext cx="44518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mechanismus </a:t>
              </a:r>
              <a:r>
                <a:rPr lang="cs-CZ" sz="1600">
                  <a:latin typeface="Arial" pitchFamily="34" charset="0"/>
                  <a:cs typeface="Arial" pitchFamily="34" charset="0"/>
                </a:rPr>
                <a:t>produkce gamet 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(z. </a:t>
              </a:r>
              <a:r>
                <a:rPr lang="cs-CZ" sz="1600">
                  <a:latin typeface="Arial" pitchFamily="34" charset="0"/>
                  <a:cs typeface="Arial" pitchFamily="34" charset="0"/>
                </a:rPr>
                <a:t>o segregaci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346575" y="1719942"/>
              <a:ext cx="312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Genofond (populace gamet)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346575" y="3145245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Populace zygot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346575" y="4545874"/>
              <a:ext cx="3544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Adultní</a:t>
              </a:r>
              <a:r>
                <a:rPr lang="cs-CZ" sz="18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populace další generace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46575" y="5974079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Genofond příští generace</a:t>
              </a:r>
              <a:endParaRPr lang="cs-CZ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346575" y="2439936"/>
              <a:ext cx="47676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mechanismus </a:t>
              </a:r>
              <a:r>
                <a:rPr lang="cs-CZ" sz="1600">
                  <a:latin typeface="Arial" pitchFamily="34" charset="0"/>
                  <a:cs typeface="Arial" pitchFamily="34" charset="0"/>
                </a:rPr>
                <a:t>spojení gamet 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(náhodné oplození)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346575" y="3705923"/>
              <a:ext cx="4540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mechanismus vývoje fenotypu (žádný účinek na</a:t>
              </a:r>
            </a:p>
            <a:p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viabilitu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repr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. úspěšnost nebo fertilitu)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346575" y="5236070"/>
              <a:ext cx="44518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mechanismus </a:t>
              </a:r>
              <a:r>
                <a:rPr lang="cs-CZ" sz="1600">
                  <a:latin typeface="Arial" pitchFamily="34" charset="0"/>
                  <a:cs typeface="Arial" pitchFamily="34" charset="0"/>
                </a:rPr>
                <a:t>produkce gamet 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(z. </a:t>
              </a:r>
              <a:r>
                <a:rPr lang="cs-CZ" sz="1600">
                  <a:latin typeface="Arial" pitchFamily="34" charset="0"/>
                  <a:cs typeface="Arial" pitchFamily="34" charset="0"/>
                </a:rPr>
                <a:t>o segregaci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4BBD256-0225-4380-AF02-4BECB91B90F6}"/>
              </a:ext>
            </a:extLst>
          </p:cNvPr>
          <p:cNvGrpSpPr/>
          <p:nvPr/>
        </p:nvGrpSpPr>
        <p:grpSpPr>
          <a:xfrm>
            <a:off x="591882" y="260350"/>
            <a:ext cx="3373731" cy="6235984"/>
            <a:chOff x="557213" y="211919"/>
            <a:chExt cx="3373731" cy="6235984"/>
          </a:xfrm>
        </p:grpSpPr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8865C3D6-48EB-42AF-9D70-5958FD875339}"/>
                </a:ext>
              </a:extLst>
            </p:cNvPr>
            <p:cNvSpPr/>
            <p:nvPr/>
          </p:nvSpPr>
          <p:spPr bwMode="auto">
            <a:xfrm>
              <a:off x="622528" y="5852002"/>
              <a:ext cx="1627200" cy="595901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0AEB4F03-B435-4664-87AC-BA2A7DB5727A}"/>
                </a:ext>
              </a:extLst>
            </p:cNvPr>
            <p:cNvSpPr/>
            <p:nvPr/>
          </p:nvSpPr>
          <p:spPr bwMode="auto">
            <a:xfrm>
              <a:off x="2247120" y="5851896"/>
              <a:ext cx="1627200" cy="59590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CA48A6AA-FD95-4DFC-82ED-F690C270D10F}"/>
                </a:ext>
              </a:extLst>
            </p:cNvPr>
            <p:cNvSpPr/>
            <p:nvPr/>
          </p:nvSpPr>
          <p:spPr bwMode="auto">
            <a:xfrm>
              <a:off x="631708" y="1628968"/>
              <a:ext cx="1627200" cy="595901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EE9E8155-9170-49F8-AF11-60C5DC7ABB83}"/>
                </a:ext>
              </a:extLst>
            </p:cNvPr>
            <p:cNvSpPr/>
            <p:nvPr/>
          </p:nvSpPr>
          <p:spPr bwMode="auto">
            <a:xfrm>
              <a:off x="2256300" y="1628862"/>
              <a:ext cx="1627200" cy="59590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453ABFEB-66AA-4066-BE38-359B56461C9E}"/>
                </a:ext>
              </a:extLst>
            </p:cNvPr>
            <p:cNvSpPr/>
            <p:nvPr/>
          </p:nvSpPr>
          <p:spPr bwMode="auto">
            <a:xfrm>
              <a:off x="617415" y="4444363"/>
              <a:ext cx="813600" cy="595901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90F4169D-B438-4FE5-8860-D3F29753EEB6}"/>
                </a:ext>
              </a:extLst>
            </p:cNvPr>
            <p:cNvSpPr/>
            <p:nvPr/>
          </p:nvSpPr>
          <p:spPr bwMode="auto">
            <a:xfrm>
              <a:off x="1431015" y="4443609"/>
              <a:ext cx="1627200" cy="595901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2FEA95B3-12F9-40C7-9C60-53997E141C43}"/>
                </a:ext>
              </a:extLst>
            </p:cNvPr>
            <p:cNvSpPr/>
            <p:nvPr/>
          </p:nvSpPr>
          <p:spPr bwMode="auto">
            <a:xfrm>
              <a:off x="3058215" y="4443608"/>
              <a:ext cx="813600" cy="59590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A0D78B96-1B88-4003-924F-0560EE599D16}"/>
                </a:ext>
              </a:extLst>
            </p:cNvPr>
            <p:cNvSpPr/>
            <p:nvPr/>
          </p:nvSpPr>
          <p:spPr bwMode="auto">
            <a:xfrm>
              <a:off x="617415" y="3036075"/>
              <a:ext cx="813600" cy="595901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F153B997-AAED-4972-BD9B-8B19FE611DEB}"/>
                </a:ext>
              </a:extLst>
            </p:cNvPr>
            <p:cNvSpPr/>
            <p:nvPr/>
          </p:nvSpPr>
          <p:spPr bwMode="auto">
            <a:xfrm>
              <a:off x="1431015" y="3035321"/>
              <a:ext cx="1627200" cy="595901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EB706B60-95AB-4C37-AFF1-497BE08913B4}"/>
                </a:ext>
              </a:extLst>
            </p:cNvPr>
            <p:cNvSpPr/>
            <p:nvPr/>
          </p:nvSpPr>
          <p:spPr bwMode="auto">
            <a:xfrm>
              <a:off x="3058215" y="3035320"/>
              <a:ext cx="813600" cy="59590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CD4960D5-00D7-42AF-843F-F680E3FE14D6}"/>
                </a:ext>
              </a:extLst>
            </p:cNvPr>
            <p:cNvSpPr/>
            <p:nvPr/>
          </p:nvSpPr>
          <p:spPr bwMode="auto">
            <a:xfrm>
              <a:off x="617415" y="214361"/>
              <a:ext cx="813600" cy="595901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103512B8-F0F7-4868-BA36-C2B2B7913DE4}"/>
                </a:ext>
              </a:extLst>
            </p:cNvPr>
            <p:cNvSpPr/>
            <p:nvPr/>
          </p:nvSpPr>
          <p:spPr bwMode="auto">
            <a:xfrm>
              <a:off x="1431015" y="213607"/>
              <a:ext cx="1627200" cy="595901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B5CD7A2B-734B-44BB-AB0A-FF0355B908C8}"/>
                </a:ext>
              </a:extLst>
            </p:cNvPr>
            <p:cNvSpPr/>
            <p:nvPr/>
          </p:nvSpPr>
          <p:spPr bwMode="auto">
            <a:xfrm>
              <a:off x="3058215" y="213606"/>
              <a:ext cx="813600" cy="59590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25F08684-10C6-4E5F-8F76-DD0B3F14094A}"/>
                </a:ext>
              </a:extLst>
            </p:cNvPr>
            <p:cNvSpPr txBox="1"/>
            <p:nvPr/>
          </p:nvSpPr>
          <p:spPr>
            <a:xfrm>
              <a:off x="805982" y="211919"/>
              <a:ext cx="436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>
                  <a:latin typeface="Arial" pitchFamily="34" charset="0"/>
                  <a:cs typeface="Arial" pitchFamily="34" charset="0"/>
                </a:rPr>
                <a:t>AA</a:t>
              </a:r>
            </a:p>
            <a:p>
              <a:pPr algn="ctr"/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FF2F254E-BF91-4670-804F-28FDE72FE60E}"/>
                </a:ext>
              </a:extLst>
            </p:cNvPr>
            <p:cNvSpPr txBox="1"/>
            <p:nvPr/>
          </p:nvSpPr>
          <p:spPr>
            <a:xfrm>
              <a:off x="2007199" y="214252"/>
              <a:ext cx="417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31CF4D09-FB07-4593-9CA4-8B0FFC3CC967}"/>
                </a:ext>
              </a:extLst>
            </p:cNvPr>
            <p:cNvSpPr txBox="1"/>
            <p:nvPr/>
          </p:nvSpPr>
          <p:spPr>
            <a:xfrm>
              <a:off x="3287950" y="21300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C571053B-E007-4835-A533-9A1D26D56C8D}"/>
                </a:ext>
              </a:extLst>
            </p:cNvPr>
            <p:cNvSpPr txBox="1"/>
            <p:nvPr/>
          </p:nvSpPr>
          <p:spPr>
            <a:xfrm>
              <a:off x="782440" y="1628967"/>
              <a:ext cx="12971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p =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+ ½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400" i="1" baseline="-25000" dirty="0"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B213D98E-08C4-472A-8439-E7BF17CEE419}"/>
                </a:ext>
              </a:extLst>
            </p:cNvPr>
            <p:cNvSpPr txBox="1"/>
            <p:nvPr/>
          </p:nvSpPr>
          <p:spPr>
            <a:xfrm>
              <a:off x="2460299" y="1629726"/>
              <a:ext cx="1221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q = </a:t>
              </a:r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+ ½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400" i="1" baseline="-25000" dirty="0"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cxnSp>
          <p:nvCxnSpPr>
            <p:cNvPr id="26" name="Přímá spojovací šipka 41">
              <a:extLst>
                <a:ext uri="{FF2B5EF4-FFF2-40B4-BE49-F238E27FC236}">
                  <a16:creationId xmlns:a16="http://schemas.microsoft.com/office/drawing/2014/main" id="{A72AA6FF-50C0-456A-B1B4-EE3E2DAB6570}"/>
                </a:ext>
              </a:extLst>
            </p:cNvPr>
            <p:cNvCxnSpPr/>
            <p:nvPr/>
          </p:nvCxnSpPr>
          <p:spPr bwMode="auto">
            <a:xfrm rot="5400000">
              <a:off x="993063" y="2432784"/>
              <a:ext cx="816769" cy="4048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Přímá spojovací šipka 42">
              <a:extLst>
                <a:ext uri="{FF2B5EF4-FFF2-40B4-BE49-F238E27FC236}">
                  <a16:creationId xmlns:a16="http://schemas.microsoft.com/office/drawing/2014/main" id="{5A98555A-5613-43A8-B779-711F3A71946E}"/>
                </a:ext>
              </a:extLst>
            </p:cNvPr>
            <p:cNvCxnSpPr/>
            <p:nvPr/>
          </p:nvCxnSpPr>
          <p:spPr bwMode="auto">
            <a:xfrm rot="5400000">
              <a:off x="2056568" y="2427612"/>
              <a:ext cx="816769" cy="4048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Přímá spojovací šipka 43">
              <a:extLst>
                <a:ext uri="{FF2B5EF4-FFF2-40B4-BE49-F238E27FC236}">
                  <a16:creationId xmlns:a16="http://schemas.microsoft.com/office/drawing/2014/main" id="{41DE4DF1-A444-4017-AB5F-DD7521E88BD2}"/>
                </a:ext>
              </a:extLst>
            </p:cNvPr>
            <p:cNvCxnSpPr/>
            <p:nvPr/>
          </p:nvCxnSpPr>
          <p:spPr bwMode="auto">
            <a:xfrm rot="5400000">
              <a:off x="3119438" y="2432784"/>
              <a:ext cx="816769" cy="4048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Přímá spojovací šipka 44">
              <a:extLst>
                <a:ext uri="{FF2B5EF4-FFF2-40B4-BE49-F238E27FC236}">
                  <a16:creationId xmlns:a16="http://schemas.microsoft.com/office/drawing/2014/main" id="{138358B3-263A-4ED9-A771-82FBC5832736}"/>
                </a:ext>
              </a:extLst>
            </p:cNvPr>
            <p:cNvCxnSpPr/>
            <p:nvPr/>
          </p:nvCxnSpPr>
          <p:spPr bwMode="auto">
            <a:xfrm rot="16200000" flipH="1">
              <a:off x="2589545" y="2431601"/>
              <a:ext cx="816769" cy="4048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Přímá spojovací šipka 45">
              <a:extLst>
                <a:ext uri="{FF2B5EF4-FFF2-40B4-BE49-F238E27FC236}">
                  <a16:creationId xmlns:a16="http://schemas.microsoft.com/office/drawing/2014/main" id="{72F4F4F8-86FC-46E2-931E-D32A93E07E2E}"/>
                </a:ext>
              </a:extLst>
            </p:cNvPr>
            <p:cNvCxnSpPr/>
            <p:nvPr/>
          </p:nvCxnSpPr>
          <p:spPr bwMode="auto">
            <a:xfrm rot="16200000" flipH="1">
              <a:off x="1523237" y="2431601"/>
              <a:ext cx="816769" cy="4048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Přímá spojovací šipka 46">
              <a:extLst>
                <a:ext uri="{FF2B5EF4-FFF2-40B4-BE49-F238E27FC236}">
                  <a16:creationId xmlns:a16="http://schemas.microsoft.com/office/drawing/2014/main" id="{AFE85FCC-5A6D-4C57-81CD-9DF56C0AC2E3}"/>
                </a:ext>
              </a:extLst>
            </p:cNvPr>
            <p:cNvCxnSpPr/>
            <p:nvPr/>
          </p:nvCxnSpPr>
          <p:spPr bwMode="auto">
            <a:xfrm rot="16200000" flipH="1">
              <a:off x="476293" y="2431602"/>
              <a:ext cx="816769" cy="4048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D6289028-491E-4F01-AECD-74B6CE9D5563}"/>
                </a:ext>
              </a:extLst>
            </p:cNvPr>
            <p:cNvSpPr txBox="1"/>
            <p:nvPr/>
          </p:nvSpPr>
          <p:spPr>
            <a:xfrm>
              <a:off x="596053" y="3036501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f´</a:t>
              </a:r>
              <a:r>
                <a:rPr lang="cs-CZ" sz="1400" i="1" baseline="-25000" dirty="0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= 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sz="1400" baseline="30000" dirty="0">
                  <a:latin typeface="Arial" pitchFamily="34" charset="0"/>
                  <a:cs typeface="Arial" pitchFamily="34" charset="0"/>
                </a:rPr>
                <a:t>2</a:t>
              </a:r>
              <a:endParaRPr lang="cs-CZ" sz="1400" i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D9EC30EA-28AC-447A-8A99-DCB077341D6B}"/>
                </a:ext>
              </a:extLst>
            </p:cNvPr>
            <p:cNvSpPr txBox="1"/>
            <p:nvPr/>
          </p:nvSpPr>
          <p:spPr>
            <a:xfrm>
              <a:off x="1750720" y="3036501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f´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= 2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pq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710F9BEE-6775-45D9-BD33-2931BE7F08D5}"/>
                </a:ext>
              </a:extLst>
            </p:cNvPr>
            <p:cNvSpPr txBox="1"/>
            <p:nvPr/>
          </p:nvSpPr>
          <p:spPr>
            <a:xfrm>
              <a:off x="3058215" y="3036521"/>
              <a:ext cx="798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f´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= 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q</a:t>
              </a:r>
              <a:r>
                <a:rPr lang="cs-CZ" sz="1400" baseline="30000" dirty="0">
                  <a:latin typeface="Arial" pitchFamily="34" charset="0"/>
                  <a:cs typeface="Arial" pitchFamily="34" charset="0"/>
                </a:rPr>
                <a:t>2</a:t>
              </a:r>
              <a:endParaRPr lang="cs-CZ" sz="1400" i="1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Přímá spojovací šipka 53">
              <a:extLst>
                <a:ext uri="{FF2B5EF4-FFF2-40B4-BE49-F238E27FC236}">
                  <a16:creationId xmlns:a16="http://schemas.microsoft.com/office/drawing/2014/main" id="{E8C20B85-BB81-41C2-8908-616CE9606A16}"/>
                </a:ext>
              </a:extLst>
            </p:cNvPr>
            <p:cNvCxnSpPr/>
            <p:nvPr/>
          </p:nvCxnSpPr>
          <p:spPr bwMode="auto">
            <a:xfrm rot="5400000">
              <a:off x="3085945" y="4039536"/>
              <a:ext cx="808035" cy="7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Přímá spojovací šipka 54">
              <a:extLst>
                <a:ext uri="{FF2B5EF4-FFF2-40B4-BE49-F238E27FC236}">
                  <a16:creationId xmlns:a16="http://schemas.microsoft.com/office/drawing/2014/main" id="{6313D880-BCBF-436E-A425-AF95407C4508}"/>
                </a:ext>
              </a:extLst>
            </p:cNvPr>
            <p:cNvCxnSpPr/>
            <p:nvPr/>
          </p:nvCxnSpPr>
          <p:spPr bwMode="auto">
            <a:xfrm rot="5400000">
              <a:off x="1858923" y="4035495"/>
              <a:ext cx="808035" cy="7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Přímá spojovací šipka 55">
              <a:extLst>
                <a:ext uri="{FF2B5EF4-FFF2-40B4-BE49-F238E27FC236}">
                  <a16:creationId xmlns:a16="http://schemas.microsoft.com/office/drawing/2014/main" id="{82E207E0-962E-49D4-A7AD-8A09A7943D27}"/>
                </a:ext>
              </a:extLst>
            </p:cNvPr>
            <p:cNvCxnSpPr/>
            <p:nvPr/>
          </p:nvCxnSpPr>
          <p:spPr bwMode="auto">
            <a:xfrm rot="5400000">
              <a:off x="604523" y="4038770"/>
              <a:ext cx="808035" cy="7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E9E3BDD4-6D61-4739-B1AB-7B55D164BEEC}"/>
                </a:ext>
              </a:extLst>
            </p:cNvPr>
            <p:cNvSpPr txBox="1"/>
            <p:nvPr/>
          </p:nvSpPr>
          <p:spPr>
            <a:xfrm>
              <a:off x="579803" y="4443183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f´</a:t>
              </a:r>
              <a:r>
                <a:rPr lang="cs-CZ" sz="1400" i="1" baseline="-25000" dirty="0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= 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sz="1400" baseline="30000" dirty="0">
                  <a:latin typeface="Arial" pitchFamily="34" charset="0"/>
                  <a:cs typeface="Arial" pitchFamily="34" charset="0"/>
                </a:rPr>
                <a:t>2</a:t>
              </a:r>
              <a:endParaRPr lang="cs-CZ" sz="1400" i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872B3FCB-E3D0-40B6-9539-B13B47A5FE34}"/>
                </a:ext>
              </a:extLst>
            </p:cNvPr>
            <p:cNvSpPr txBox="1"/>
            <p:nvPr/>
          </p:nvSpPr>
          <p:spPr>
            <a:xfrm>
              <a:off x="1771302" y="4443183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f´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= 2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pq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60125B67-FAA7-41FC-956F-E932A8F75E76}"/>
                </a:ext>
              </a:extLst>
            </p:cNvPr>
            <p:cNvSpPr txBox="1"/>
            <p:nvPr/>
          </p:nvSpPr>
          <p:spPr>
            <a:xfrm>
              <a:off x="3056346" y="4439333"/>
              <a:ext cx="798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4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f´</a:t>
              </a:r>
              <a:r>
                <a:rPr lang="cs-CZ" sz="14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= 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q</a:t>
              </a:r>
              <a:r>
                <a:rPr lang="cs-CZ" sz="1400" baseline="30000" dirty="0">
                  <a:latin typeface="Arial" pitchFamily="34" charset="0"/>
                  <a:cs typeface="Arial" pitchFamily="34" charset="0"/>
                </a:rPr>
                <a:t>2</a:t>
              </a:r>
              <a:endParaRPr lang="cs-CZ" sz="1400" i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053378D7-3E2C-4C7F-A8E8-B183B4AE7087}"/>
                </a:ext>
              </a:extLst>
            </p:cNvPr>
            <p:cNvSpPr txBox="1"/>
            <p:nvPr/>
          </p:nvSpPr>
          <p:spPr>
            <a:xfrm>
              <a:off x="557213" y="5852650"/>
              <a:ext cx="17171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p´ = p</a:t>
              </a:r>
              <a:r>
                <a:rPr lang="cs-CZ" sz="1400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400">
                  <a:latin typeface="Arial" pitchFamily="34" charset="0"/>
                  <a:cs typeface="Arial" pitchFamily="34" charset="0"/>
                </a:rPr>
                <a:t>+ ½ 2</a:t>
              </a:r>
              <a:r>
                <a:rPr lang="cs-CZ" sz="1400" i="1">
                  <a:latin typeface="Arial" pitchFamily="34" charset="0"/>
                  <a:cs typeface="Arial" pitchFamily="34" charset="0"/>
                </a:rPr>
                <a:t>pq 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= p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B95502A4-8680-47DE-9890-A27F1F4F7160}"/>
                </a:ext>
              </a:extLst>
            </p:cNvPr>
            <p:cNvSpPr txBox="1"/>
            <p:nvPr/>
          </p:nvSpPr>
          <p:spPr>
            <a:xfrm>
              <a:off x="2181747" y="5848515"/>
              <a:ext cx="17491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q´ = 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½ 2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pq + q</a:t>
              </a:r>
              <a:r>
                <a:rPr lang="cs-CZ" sz="1400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cs-CZ" sz="1400" i="1" dirty="0">
                  <a:latin typeface="Arial" pitchFamily="34" charset="0"/>
                  <a:cs typeface="Arial" pitchFamily="34" charset="0"/>
                </a:rPr>
                <a:t> = q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B8A8FE61-037B-44B8-84F4-5460B53C9E8D}"/>
                </a:ext>
              </a:extLst>
            </p:cNvPr>
            <p:cNvGrpSpPr/>
            <p:nvPr/>
          </p:nvGrpSpPr>
          <p:grpSpPr>
            <a:xfrm>
              <a:off x="756258" y="809508"/>
              <a:ext cx="2733309" cy="818539"/>
              <a:chOff x="3252236" y="914288"/>
              <a:chExt cx="2733309" cy="818539"/>
            </a:xfrm>
          </p:grpSpPr>
          <p:cxnSp>
            <p:nvCxnSpPr>
              <p:cNvPr id="53" name="Přímá spojovací šipka 21">
                <a:extLst>
                  <a:ext uri="{FF2B5EF4-FFF2-40B4-BE49-F238E27FC236}">
                    <a16:creationId xmlns:a16="http://schemas.microsoft.com/office/drawing/2014/main" id="{C2F91A76-7DF0-4FDB-B211-29FF500F6188}"/>
                  </a:ext>
                </a:extLst>
              </p:cNvPr>
              <p:cNvCxnSpPr/>
              <p:nvPr/>
            </p:nvCxnSpPr>
            <p:spPr bwMode="auto">
              <a:xfrm rot="5400000">
                <a:off x="3097960" y="1323629"/>
                <a:ext cx="808035" cy="79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4" name="Přímá spojovací šipka 26">
                <a:extLst>
                  <a:ext uri="{FF2B5EF4-FFF2-40B4-BE49-F238E27FC236}">
                    <a16:creationId xmlns:a16="http://schemas.microsoft.com/office/drawing/2014/main" id="{554EE53F-E770-44C2-AB33-8D7C19FBA49D}"/>
                  </a:ext>
                </a:extLst>
              </p:cNvPr>
              <p:cNvCxnSpPr/>
              <p:nvPr/>
            </p:nvCxnSpPr>
            <p:spPr bwMode="auto">
              <a:xfrm rot="5400000">
                <a:off x="5566567" y="1321141"/>
                <a:ext cx="808035" cy="79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5" name="Přímá spojovací šipka 32">
                <a:extLst>
                  <a:ext uri="{FF2B5EF4-FFF2-40B4-BE49-F238E27FC236}">
                    <a16:creationId xmlns:a16="http://schemas.microsoft.com/office/drawing/2014/main" id="{F215A748-8DD4-4584-9805-E7D6FA18D9AE}"/>
                  </a:ext>
                </a:extLst>
              </p:cNvPr>
              <p:cNvCxnSpPr>
                <a:cxnSpLocks/>
                <a:stCxn id="62" idx="2"/>
              </p:cNvCxnSpPr>
              <p:nvPr/>
            </p:nvCxnSpPr>
            <p:spPr bwMode="auto">
              <a:xfrm>
                <a:off x="4740593" y="914288"/>
                <a:ext cx="370944" cy="81449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TextovéPole 55">
                <a:extLst>
                  <a:ext uri="{FF2B5EF4-FFF2-40B4-BE49-F238E27FC236}">
                    <a16:creationId xmlns:a16="http://schemas.microsoft.com/office/drawing/2014/main" id="{58365955-BF20-435D-932D-B044681C2225}"/>
                  </a:ext>
                </a:extLst>
              </p:cNvPr>
              <p:cNvSpPr txBox="1"/>
              <p:nvPr/>
            </p:nvSpPr>
            <p:spPr>
              <a:xfrm>
                <a:off x="5715919" y="1118024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5F5C67BC-F3F4-429E-A17B-E0983397187A}"/>
                  </a:ext>
                </a:extLst>
              </p:cNvPr>
              <p:cNvSpPr txBox="1"/>
              <p:nvPr/>
            </p:nvSpPr>
            <p:spPr>
              <a:xfrm>
                <a:off x="4898466" y="1118023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½ </a:t>
                </a:r>
              </a:p>
            </p:txBody>
          </p:sp>
          <p:sp>
            <p:nvSpPr>
              <p:cNvPr id="58" name="TextovéPole 57">
                <a:extLst>
                  <a:ext uri="{FF2B5EF4-FFF2-40B4-BE49-F238E27FC236}">
                    <a16:creationId xmlns:a16="http://schemas.microsoft.com/office/drawing/2014/main" id="{43D999CB-C859-442E-A8A7-B57BF138AB1E}"/>
                  </a:ext>
                </a:extLst>
              </p:cNvPr>
              <p:cNvSpPr txBox="1"/>
              <p:nvPr/>
            </p:nvSpPr>
            <p:spPr>
              <a:xfrm>
                <a:off x="3252236" y="1118025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2B5E8BF5-85F0-4AA1-AB3C-E5E5D26EDB00}"/>
                  </a:ext>
                </a:extLst>
              </p:cNvPr>
              <p:cNvSpPr txBox="1"/>
              <p:nvPr/>
            </p:nvSpPr>
            <p:spPr>
              <a:xfrm>
                <a:off x="4215812" y="1112250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½ </a:t>
                </a:r>
              </a:p>
            </p:txBody>
          </p:sp>
          <p:cxnSp>
            <p:nvCxnSpPr>
              <p:cNvPr id="60" name="Přímá spojovací šipka 32">
                <a:extLst>
                  <a:ext uri="{FF2B5EF4-FFF2-40B4-BE49-F238E27FC236}">
                    <a16:creationId xmlns:a16="http://schemas.microsoft.com/office/drawing/2014/main" id="{577E3042-FCC2-47D2-A9AD-5652D0A5D6D2}"/>
                  </a:ext>
                </a:extLst>
              </p:cNvPr>
              <p:cNvCxnSpPr>
                <a:cxnSpLocks/>
                <a:stCxn id="62" idx="2"/>
              </p:cNvCxnSpPr>
              <p:nvPr/>
            </p:nvCxnSpPr>
            <p:spPr bwMode="auto">
              <a:xfrm flipH="1">
                <a:off x="4311669" y="914288"/>
                <a:ext cx="428924" cy="81853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4" name="Skupina 43">
              <a:extLst>
                <a:ext uri="{FF2B5EF4-FFF2-40B4-BE49-F238E27FC236}">
                  <a16:creationId xmlns:a16="http://schemas.microsoft.com/office/drawing/2014/main" id="{C0E06E82-F0BF-4E6D-85C9-DEB0813E4613}"/>
                </a:ext>
              </a:extLst>
            </p:cNvPr>
            <p:cNvGrpSpPr/>
            <p:nvPr/>
          </p:nvGrpSpPr>
          <p:grpSpPr>
            <a:xfrm>
              <a:off x="757919" y="5039510"/>
              <a:ext cx="2733309" cy="816768"/>
              <a:chOff x="3252236" y="921090"/>
              <a:chExt cx="2733309" cy="816768"/>
            </a:xfrm>
          </p:grpSpPr>
          <p:cxnSp>
            <p:nvCxnSpPr>
              <p:cNvPr id="45" name="Přímá spojovací šipka 21">
                <a:extLst>
                  <a:ext uri="{FF2B5EF4-FFF2-40B4-BE49-F238E27FC236}">
                    <a16:creationId xmlns:a16="http://schemas.microsoft.com/office/drawing/2014/main" id="{0D1C6FBE-9F58-497B-A1B1-EE6AB274F76A}"/>
                  </a:ext>
                </a:extLst>
              </p:cNvPr>
              <p:cNvCxnSpPr/>
              <p:nvPr/>
            </p:nvCxnSpPr>
            <p:spPr bwMode="auto">
              <a:xfrm rot="5400000">
                <a:off x="3098288" y="1325578"/>
                <a:ext cx="808035" cy="79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6" name="Přímá spojovací šipka 26">
                <a:extLst>
                  <a:ext uri="{FF2B5EF4-FFF2-40B4-BE49-F238E27FC236}">
                    <a16:creationId xmlns:a16="http://schemas.microsoft.com/office/drawing/2014/main" id="{8D93545D-26FA-4EAE-8C60-F438D438F536}"/>
                  </a:ext>
                </a:extLst>
              </p:cNvPr>
              <p:cNvCxnSpPr/>
              <p:nvPr/>
            </p:nvCxnSpPr>
            <p:spPr bwMode="auto">
              <a:xfrm rot="5400000">
                <a:off x="5565640" y="1325577"/>
                <a:ext cx="808035" cy="79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Přímá spojovací šipka 32">
                <a:extLst>
                  <a:ext uri="{FF2B5EF4-FFF2-40B4-BE49-F238E27FC236}">
                    <a16:creationId xmlns:a16="http://schemas.microsoft.com/office/drawing/2014/main" id="{C50D8675-A14C-4730-BC53-BDA805E5F019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 bwMode="auto">
              <a:xfrm>
                <a:off x="4738932" y="921090"/>
                <a:ext cx="388276" cy="81676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C9CA20A1-1592-4065-A5BD-3532CF831E95}"/>
                  </a:ext>
                </a:extLst>
              </p:cNvPr>
              <p:cNvSpPr txBox="1"/>
              <p:nvPr/>
            </p:nvSpPr>
            <p:spPr>
              <a:xfrm>
                <a:off x="5715919" y="1118024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18F709B2-552D-47F4-98E1-644B04752515}"/>
                  </a:ext>
                </a:extLst>
              </p:cNvPr>
              <p:cNvSpPr txBox="1"/>
              <p:nvPr/>
            </p:nvSpPr>
            <p:spPr>
              <a:xfrm>
                <a:off x="4898466" y="1118023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½ </a:t>
                </a:r>
              </a:p>
            </p:txBody>
          </p:sp>
          <p:sp>
            <p:nvSpPr>
              <p:cNvPr id="50" name="TextovéPole 49">
                <a:extLst>
                  <a:ext uri="{FF2B5EF4-FFF2-40B4-BE49-F238E27FC236}">
                    <a16:creationId xmlns:a16="http://schemas.microsoft.com/office/drawing/2014/main" id="{3D946BC3-3F9A-4E2A-A064-1378351E48EE}"/>
                  </a:ext>
                </a:extLst>
              </p:cNvPr>
              <p:cNvSpPr txBox="1"/>
              <p:nvPr/>
            </p:nvSpPr>
            <p:spPr>
              <a:xfrm>
                <a:off x="3252236" y="1118025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51" name="TextovéPole 50">
                <a:extLst>
                  <a:ext uri="{FF2B5EF4-FFF2-40B4-BE49-F238E27FC236}">
                    <a16:creationId xmlns:a16="http://schemas.microsoft.com/office/drawing/2014/main" id="{356DE969-DB35-4958-A3D4-0F55976A80FC}"/>
                  </a:ext>
                </a:extLst>
              </p:cNvPr>
              <p:cNvSpPr txBox="1"/>
              <p:nvPr/>
            </p:nvSpPr>
            <p:spPr>
              <a:xfrm>
                <a:off x="4215812" y="1112250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½ </a:t>
                </a:r>
              </a:p>
            </p:txBody>
          </p:sp>
          <p:cxnSp>
            <p:nvCxnSpPr>
              <p:cNvPr id="52" name="Přímá spojovací šipka 32">
                <a:extLst>
                  <a:ext uri="{FF2B5EF4-FFF2-40B4-BE49-F238E27FC236}">
                    <a16:creationId xmlns:a16="http://schemas.microsoft.com/office/drawing/2014/main" id="{E282407C-FA5F-471C-AE8D-DB062F8D05F0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 bwMode="auto">
              <a:xfrm flipH="1">
                <a:off x="4311670" y="921090"/>
                <a:ext cx="427262" cy="81243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7213" y="3503944"/>
            <a:ext cx="7812395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dirty="0">
                <a:latin typeface="Arial" pitchFamily="34" charset="0"/>
                <a:cs typeface="Arial" pitchFamily="34" charset="0"/>
              </a:rPr>
              <a:t>. produkce gamety </a:t>
            </a:r>
            <a:r>
              <a: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dirty="0">
                <a:latin typeface="Arial" pitchFamily="34" charset="0"/>
                <a:cs typeface="Arial" pitchFamily="34" charset="0"/>
              </a:rPr>
              <a:t> z </a:t>
            </a:r>
            <a:r>
              <a: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cs-CZ" dirty="0">
                <a:latin typeface="Arial" pitchFamily="34" charset="0"/>
                <a:cs typeface="Arial" pitchFamily="34" charset="0"/>
              </a:rPr>
              <a:t> = 1 ... z </a:t>
            </a:r>
            <a:r>
              <a:rPr lang="cs-CZ" i="1" dirty="0" err="1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cs-CZ" dirty="0">
                <a:latin typeface="Arial" pitchFamily="34" charset="0"/>
                <a:cs typeface="Arial" pitchFamily="34" charset="0"/>
              </a:rPr>
              <a:t> = ½  ... z </a:t>
            </a:r>
            <a:r>
              <a:rPr lang="cs-CZ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cs-CZ" dirty="0">
                <a:latin typeface="Arial" pitchFamily="34" charset="0"/>
                <a:cs typeface="Arial" pitchFamily="34" charset="0"/>
              </a:rPr>
              <a:t> = 0</a:t>
            </a:r>
          </a:p>
          <a:p>
            <a:pPr>
              <a:spcAft>
                <a:spcPts val="1000"/>
              </a:spcAft>
            </a:pPr>
            <a:r>
              <a:rPr lang="cs-CZ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dirty="0">
                <a:latin typeface="Arial" pitchFamily="34" charset="0"/>
                <a:cs typeface="Arial" pitchFamily="34" charset="0"/>
              </a:rPr>
              <a:t>. produkce gamety </a:t>
            </a:r>
            <a:r>
              <a:rPr lang="cs-CZ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dirty="0">
                <a:latin typeface="Arial" pitchFamily="34" charset="0"/>
                <a:cs typeface="Arial" pitchFamily="34" charset="0"/>
              </a:rPr>
              <a:t> z </a:t>
            </a:r>
            <a:r>
              <a: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cs-CZ" dirty="0">
                <a:latin typeface="Arial" pitchFamily="34" charset="0"/>
                <a:cs typeface="Arial" pitchFamily="34" charset="0"/>
              </a:rPr>
              <a:t> = 0 ... z </a:t>
            </a:r>
            <a:r>
              <a:rPr lang="cs-CZ" i="1" dirty="0" err="1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cs-CZ" dirty="0">
                <a:latin typeface="Arial" pitchFamily="34" charset="0"/>
                <a:cs typeface="Arial" pitchFamily="34" charset="0"/>
              </a:rPr>
              <a:t> = ½  ... z </a:t>
            </a:r>
            <a:r>
              <a:rPr lang="cs-CZ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cs-CZ" dirty="0">
                <a:latin typeface="Arial" pitchFamily="34" charset="0"/>
                <a:cs typeface="Arial" pitchFamily="34" charset="0"/>
              </a:rPr>
              <a:t> = 1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3765940" y="5008697"/>
            <a:ext cx="3414917" cy="1041427"/>
          </a:xfrm>
          <a:prstGeom prst="wedgeRectCallout">
            <a:avLst>
              <a:gd name="adj1" fmla="val -20747"/>
              <a:gd name="adj2" fmla="val -8273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známe-li zákony dědičnosti, z frekvencí genotypů můžeme vypočítat frekvence alel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557213" y="1440439"/>
            <a:ext cx="7738657" cy="776289"/>
            <a:chOff x="426751" y="728618"/>
            <a:chExt cx="7738657" cy="776289"/>
          </a:xfrm>
        </p:grpSpPr>
        <p:sp>
          <p:nvSpPr>
            <p:cNvPr id="15" name="TextovéPole 14"/>
            <p:cNvSpPr txBox="1"/>
            <p:nvPr/>
          </p:nvSpPr>
          <p:spPr>
            <a:xfrm>
              <a:off x="426751" y="728618"/>
              <a:ext cx="77386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latin typeface="Arial" pitchFamily="34" charset="0"/>
                  <a:cs typeface="Arial" pitchFamily="34" charset="0"/>
                </a:rPr>
                <a:t>g</a:t>
              </a:r>
              <a:r>
                <a:rPr lang="cs-CZ" i="1" baseline="-250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= </a:t>
              </a:r>
              <a:r>
                <a:rPr lang="cs-CZ" sz="3600" dirty="0">
                  <a:latin typeface="Arial" pitchFamily="34" charset="0"/>
                  <a:cs typeface="Arial" pitchFamily="34" charset="0"/>
                  <a:sym typeface="Symbol"/>
                </a:rPr>
                <a:t>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cs-CZ" dirty="0" err="1">
                  <a:latin typeface="Arial" pitchFamily="34" charset="0"/>
                  <a:cs typeface="Arial" pitchFamily="34" charset="0"/>
                  <a:sym typeface="Symbol"/>
                </a:rPr>
                <a:t>Pr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.</a:t>
              </a:r>
              <a:r>
                <a:rPr lang="cs-CZ" sz="1600" dirty="0">
                  <a:latin typeface="Arial" pitchFamily="34" charset="0"/>
                  <a:cs typeface="Arial" pitchFamily="34" charset="0"/>
                  <a:sym typeface="Symbol"/>
                </a:rPr>
                <a:t>(produkce gamety </a:t>
              </a:r>
              <a:r>
                <a:rPr lang="cs-CZ" sz="1600" i="1" dirty="0">
                  <a:latin typeface="Arial" pitchFamily="34" charset="0"/>
                  <a:cs typeface="Arial" pitchFamily="34" charset="0"/>
                  <a:sym typeface="Symbol"/>
                </a:rPr>
                <a:t>j</a:t>
              </a:r>
              <a:r>
                <a:rPr lang="cs-CZ" sz="1600" dirty="0">
                  <a:latin typeface="Arial" pitchFamily="34" charset="0"/>
                  <a:cs typeface="Arial" pitchFamily="34" charset="0"/>
                  <a:sym typeface="Symbol"/>
                </a:rPr>
                <a:t> genotypem </a:t>
              </a:r>
              <a:r>
                <a:rPr lang="cs-CZ" sz="1600" i="1" dirty="0">
                  <a:latin typeface="Arial" pitchFamily="34" charset="0"/>
                  <a:cs typeface="Arial" pitchFamily="34" charset="0"/>
                  <a:sym typeface="Symbol"/>
                </a:rPr>
                <a:t>k</a:t>
              </a:r>
              <a:r>
                <a:rPr lang="cs-CZ" sz="16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 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frekvence genotypu </a:t>
              </a:r>
              <a:r>
                <a:rPr lang="cs-CZ" i="1" dirty="0">
                  <a:latin typeface="Arial" pitchFamily="34" charset="0"/>
                  <a:cs typeface="Arial" pitchFamily="34" charset="0"/>
                  <a:sym typeface="Symbol"/>
                </a:rPr>
                <a:t>k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96983" y="1227908"/>
              <a:ext cx="806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>
                  <a:latin typeface="Arial" pitchFamily="34" charset="0"/>
                  <a:cs typeface="Arial" pitchFamily="34" charset="0"/>
                </a:rPr>
                <a:t>genotypy</a:t>
              </a:r>
              <a:endParaRPr lang="cs-CZ" sz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0" name="Přímá spojovací šipka 19"/>
          <p:cNvCxnSpPr>
            <a:cxnSpLocks/>
          </p:cNvCxnSpPr>
          <p:nvPr/>
        </p:nvCxnSpPr>
        <p:spPr bwMode="auto">
          <a:xfrm>
            <a:off x="2225521" y="2162997"/>
            <a:ext cx="639021" cy="12109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3197DB2F-6E07-410F-B79B-826D57CF987F}"/>
              </a:ext>
            </a:extLst>
          </p:cNvPr>
          <p:cNvSpPr txBox="1"/>
          <p:nvPr/>
        </p:nvSpPr>
        <p:spPr>
          <a:xfrm>
            <a:off x="624046" y="565302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Frekvence gamety 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genofondu: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ový popisek 20"/>
          <p:cNvSpPr/>
          <p:nvPr/>
        </p:nvSpPr>
        <p:spPr bwMode="auto">
          <a:xfrm>
            <a:off x="275791" y="3429000"/>
            <a:ext cx="3011873" cy="1095330"/>
          </a:xfrm>
          <a:prstGeom prst="wedgeRectCallout">
            <a:avLst>
              <a:gd name="adj1" fmla="val 35401"/>
              <a:gd name="adj2" fmla="val -8494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různé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adultní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populace mohou produkovat stejný genofond gamet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3647738" y="3660224"/>
            <a:ext cx="2947851" cy="1095330"/>
          </a:xfrm>
          <a:prstGeom prst="wedgeRectCallout">
            <a:avLst>
              <a:gd name="adj1" fmla="val -66762"/>
              <a:gd name="adj2" fmla="val -16660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 genotypové 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frekvence 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nejsou</a:t>
            </a:r>
            <a:r>
              <a:rPr kumimoji="0" lang="cs-CZ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jedinečně určeny </a:t>
            </a:r>
            <a:r>
              <a:rPr kumimoji="0" lang="cs-CZ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frekvencemi gamet</a:t>
            </a:r>
            <a:r>
              <a:rPr kumimoji="0" lang="cs-CZ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*)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5809134" y="4880740"/>
            <a:ext cx="2790039" cy="1098311"/>
          </a:xfrm>
          <a:prstGeom prst="wedgeRectCallout">
            <a:avLst>
              <a:gd name="adj1" fmla="val -30318"/>
              <a:gd name="adj2" fmla="val -6942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 musíme přidat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další informaci  populační struktura (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kumimoji="0" lang="cs-CZ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anmixie)!</a:t>
            </a: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62464" y="6104238"/>
            <a:ext cx="5751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*) matematicky: ze 2 proměnných nelze odvodit 3 proměnné!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3A1AE1FE-66B9-4609-969D-C422A0E3885E}"/>
              </a:ext>
            </a:extLst>
          </p:cNvPr>
          <p:cNvGrpSpPr/>
          <p:nvPr/>
        </p:nvGrpSpPr>
        <p:grpSpPr>
          <a:xfrm>
            <a:off x="95300" y="1045635"/>
            <a:ext cx="8953400" cy="1865921"/>
            <a:chOff x="131512" y="1153977"/>
            <a:chExt cx="8953400" cy="1865921"/>
          </a:xfrm>
        </p:grpSpPr>
        <p:sp>
          <p:nvSpPr>
            <p:cNvPr id="163" name="Obdélník 162">
              <a:extLst>
                <a:ext uri="{FF2B5EF4-FFF2-40B4-BE49-F238E27FC236}">
                  <a16:creationId xmlns:a16="http://schemas.microsoft.com/office/drawing/2014/main" id="{D2AFB197-DA46-4BF1-848F-2AC3048C6759}"/>
                </a:ext>
              </a:extLst>
            </p:cNvPr>
            <p:cNvSpPr/>
            <p:nvPr/>
          </p:nvSpPr>
          <p:spPr bwMode="auto">
            <a:xfrm>
              <a:off x="6130143" y="2468062"/>
              <a:ext cx="1478569" cy="55161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4" name="Obdélník 163">
              <a:extLst>
                <a:ext uri="{FF2B5EF4-FFF2-40B4-BE49-F238E27FC236}">
                  <a16:creationId xmlns:a16="http://schemas.microsoft.com/office/drawing/2014/main" id="{F3E16C0D-C521-4F42-A82F-F7B3D16222DE}"/>
                </a:ext>
              </a:extLst>
            </p:cNvPr>
            <p:cNvSpPr/>
            <p:nvPr/>
          </p:nvSpPr>
          <p:spPr bwMode="auto">
            <a:xfrm>
              <a:off x="7606343" y="2467964"/>
              <a:ext cx="1478569" cy="55161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0" name="Obdélník 159">
              <a:extLst>
                <a:ext uri="{FF2B5EF4-FFF2-40B4-BE49-F238E27FC236}">
                  <a16:creationId xmlns:a16="http://schemas.microsoft.com/office/drawing/2014/main" id="{4E8D3432-C754-4ED7-92EE-5BE953E5F178}"/>
                </a:ext>
              </a:extLst>
            </p:cNvPr>
            <p:cNvSpPr/>
            <p:nvPr/>
          </p:nvSpPr>
          <p:spPr bwMode="auto">
            <a:xfrm>
              <a:off x="3127543" y="2468141"/>
              <a:ext cx="1478569" cy="55161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" name="Obdélník 160">
              <a:extLst>
                <a:ext uri="{FF2B5EF4-FFF2-40B4-BE49-F238E27FC236}">
                  <a16:creationId xmlns:a16="http://schemas.microsoft.com/office/drawing/2014/main" id="{F5FED4AE-4B7A-478D-B882-85639A6C8C13}"/>
                </a:ext>
              </a:extLst>
            </p:cNvPr>
            <p:cNvSpPr/>
            <p:nvPr/>
          </p:nvSpPr>
          <p:spPr bwMode="auto">
            <a:xfrm>
              <a:off x="4603743" y="2468043"/>
              <a:ext cx="1478569" cy="55161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Obdélník 156">
              <a:extLst>
                <a:ext uri="{FF2B5EF4-FFF2-40B4-BE49-F238E27FC236}">
                  <a16:creationId xmlns:a16="http://schemas.microsoft.com/office/drawing/2014/main" id="{7B5ABC6D-DA00-4299-BA54-DDBF651CC295}"/>
                </a:ext>
              </a:extLst>
            </p:cNvPr>
            <p:cNvSpPr/>
            <p:nvPr/>
          </p:nvSpPr>
          <p:spPr bwMode="auto">
            <a:xfrm>
              <a:off x="131512" y="2468288"/>
              <a:ext cx="1478569" cy="55161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8" name="Obdélník 157">
              <a:extLst>
                <a:ext uri="{FF2B5EF4-FFF2-40B4-BE49-F238E27FC236}">
                  <a16:creationId xmlns:a16="http://schemas.microsoft.com/office/drawing/2014/main" id="{D14AF69B-6E2F-4322-8A3F-1EA22BE20A87}"/>
                </a:ext>
              </a:extLst>
            </p:cNvPr>
            <p:cNvSpPr/>
            <p:nvPr/>
          </p:nvSpPr>
          <p:spPr bwMode="auto">
            <a:xfrm>
              <a:off x="1607712" y="2468190"/>
              <a:ext cx="1478569" cy="55161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B8922EA6-D2C3-41C1-AC3C-6D502566DEE3}"/>
                </a:ext>
              </a:extLst>
            </p:cNvPr>
            <p:cNvSpPr txBox="1"/>
            <p:nvPr/>
          </p:nvSpPr>
          <p:spPr>
            <a:xfrm>
              <a:off x="502746" y="2469555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p = 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0,5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EBB70494-8F47-4DC7-B56C-AC4A89A97936}"/>
                </a:ext>
              </a:extLst>
            </p:cNvPr>
            <p:cNvSpPr txBox="1"/>
            <p:nvPr/>
          </p:nvSpPr>
          <p:spPr>
            <a:xfrm>
              <a:off x="1984426" y="2467964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q 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= 0,5</a:t>
              </a:r>
              <a:endParaRPr lang="cs-CZ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5" name="Přímá spojovací šipka 32">
              <a:extLst>
                <a:ext uri="{FF2B5EF4-FFF2-40B4-BE49-F238E27FC236}">
                  <a16:creationId xmlns:a16="http://schemas.microsoft.com/office/drawing/2014/main" id="{D87F9C48-CB85-43D3-9019-67263DD480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10117" y="1710355"/>
              <a:ext cx="337069" cy="75409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ovéPole 66">
              <a:extLst>
                <a:ext uri="{FF2B5EF4-FFF2-40B4-BE49-F238E27FC236}">
                  <a16:creationId xmlns:a16="http://schemas.microsoft.com/office/drawing/2014/main" id="{49526772-2F83-4F60-B30E-268195D740FF}"/>
                </a:ext>
              </a:extLst>
            </p:cNvPr>
            <p:cNvSpPr txBox="1"/>
            <p:nvPr/>
          </p:nvSpPr>
          <p:spPr>
            <a:xfrm>
              <a:off x="1753573" y="1898981"/>
              <a:ext cx="323661" cy="256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Arial" pitchFamily="34" charset="0"/>
                  <a:cs typeface="Arial" pitchFamily="34" charset="0"/>
                </a:rPr>
                <a:t>½ 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919E3525-32A9-4D5F-BADA-C855CFE6D1D2}"/>
                </a:ext>
              </a:extLst>
            </p:cNvPr>
            <p:cNvSpPr txBox="1"/>
            <p:nvPr/>
          </p:nvSpPr>
          <p:spPr>
            <a:xfrm>
              <a:off x="1133259" y="1893636"/>
              <a:ext cx="323661" cy="256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latin typeface="Arial" pitchFamily="34" charset="0"/>
                  <a:cs typeface="Arial" pitchFamily="34" charset="0"/>
                </a:rPr>
                <a:t>½ </a:t>
              </a:r>
            </a:p>
          </p:txBody>
        </p:sp>
        <p:cxnSp>
          <p:nvCxnSpPr>
            <p:cNvPr id="70" name="Přímá spojovací šipka 32">
              <a:extLst>
                <a:ext uri="{FF2B5EF4-FFF2-40B4-BE49-F238E27FC236}">
                  <a16:creationId xmlns:a16="http://schemas.microsoft.com/office/drawing/2014/main" id="{3A8F05CF-FA0D-4092-A93A-9E3BCDFEC57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20362" y="1710355"/>
              <a:ext cx="389754" cy="7578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5117BC76-EE6E-4E0C-BA03-242771525E0B}"/>
                </a:ext>
              </a:extLst>
            </p:cNvPr>
            <p:cNvGrpSpPr/>
            <p:nvPr/>
          </p:nvGrpSpPr>
          <p:grpSpPr>
            <a:xfrm>
              <a:off x="8100623" y="1698658"/>
              <a:ext cx="245004" cy="748110"/>
              <a:chOff x="8486347" y="1706612"/>
              <a:chExt cx="245004" cy="748110"/>
            </a:xfrm>
          </p:grpSpPr>
          <p:cxnSp>
            <p:nvCxnSpPr>
              <p:cNvPr id="124" name="Přímá spojovací šipka 26">
                <a:extLst>
                  <a:ext uri="{FF2B5EF4-FFF2-40B4-BE49-F238E27FC236}">
                    <a16:creationId xmlns:a16="http://schemas.microsoft.com/office/drawing/2014/main" id="{5C12EC66-C9AB-4A12-9180-4530D321BD00}"/>
                  </a:ext>
                </a:extLst>
              </p:cNvPr>
              <p:cNvCxnSpPr/>
              <p:nvPr/>
            </p:nvCxnSpPr>
            <p:spPr bwMode="auto">
              <a:xfrm rot="5400000">
                <a:off x="8343702" y="2080308"/>
                <a:ext cx="748110" cy="71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6" name="TextovéPole 125">
                <a:extLst>
                  <a:ext uri="{FF2B5EF4-FFF2-40B4-BE49-F238E27FC236}">
                    <a16:creationId xmlns:a16="http://schemas.microsoft.com/office/drawing/2014/main" id="{D6E9EA1B-A283-4B06-A81A-20B91E84A4AB}"/>
                  </a:ext>
                </a:extLst>
              </p:cNvPr>
              <p:cNvSpPr txBox="1"/>
              <p:nvPr/>
            </p:nvSpPr>
            <p:spPr>
              <a:xfrm>
                <a:off x="8486347" y="1892248"/>
                <a:ext cx="245004" cy="256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AF3BA03D-D840-4366-805B-E5C33CFA51B7}"/>
                </a:ext>
              </a:extLst>
            </p:cNvPr>
            <p:cNvGrpSpPr/>
            <p:nvPr/>
          </p:nvGrpSpPr>
          <p:grpSpPr>
            <a:xfrm>
              <a:off x="6624952" y="1698658"/>
              <a:ext cx="245004" cy="748110"/>
              <a:chOff x="6247649" y="1708916"/>
              <a:chExt cx="245004" cy="748110"/>
            </a:xfrm>
          </p:grpSpPr>
          <p:cxnSp>
            <p:nvCxnSpPr>
              <p:cNvPr id="123" name="Přímá spojovací šipka 21">
                <a:extLst>
                  <a:ext uri="{FF2B5EF4-FFF2-40B4-BE49-F238E27FC236}">
                    <a16:creationId xmlns:a16="http://schemas.microsoft.com/office/drawing/2014/main" id="{E576E5F3-9D20-4F3C-B606-062E68F1030A}"/>
                  </a:ext>
                </a:extLst>
              </p:cNvPr>
              <p:cNvCxnSpPr/>
              <p:nvPr/>
            </p:nvCxnSpPr>
            <p:spPr bwMode="auto">
              <a:xfrm rot="5400000">
                <a:off x="6100529" y="2082612"/>
                <a:ext cx="748110" cy="71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8" name="TextovéPole 127">
                <a:extLst>
                  <a:ext uri="{FF2B5EF4-FFF2-40B4-BE49-F238E27FC236}">
                    <a16:creationId xmlns:a16="http://schemas.microsoft.com/office/drawing/2014/main" id="{E3A9AF37-5788-44F9-8FA2-8DF66775D3D4}"/>
                  </a:ext>
                </a:extLst>
              </p:cNvPr>
              <p:cNvSpPr txBox="1"/>
              <p:nvPr/>
            </p:nvSpPr>
            <p:spPr>
              <a:xfrm>
                <a:off x="6247649" y="1892249"/>
                <a:ext cx="245004" cy="256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7DC6AD80-CB01-42A3-AD8E-3BAB7F5605CC}"/>
                </a:ext>
              </a:extLst>
            </p:cNvPr>
            <p:cNvSpPr/>
            <p:nvPr/>
          </p:nvSpPr>
          <p:spPr bwMode="auto">
            <a:xfrm>
              <a:off x="131512" y="1157282"/>
              <a:ext cx="2954769" cy="551708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bdélník 79">
              <a:extLst>
                <a:ext uri="{FF2B5EF4-FFF2-40B4-BE49-F238E27FC236}">
                  <a16:creationId xmlns:a16="http://schemas.microsoft.com/office/drawing/2014/main" id="{C19ED2E4-5A8F-4A14-A83D-DAA82504FDF3}"/>
                </a:ext>
              </a:extLst>
            </p:cNvPr>
            <p:cNvSpPr/>
            <p:nvPr/>
          </p:nvSpPr>
          <p:spPr bwMode="auto">
            <a:xfrm>
              <a:off x="6130143" y="1156591"/>
              <a:ext cx="1478569" cy="55161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2083D072-10A8-40F7-919D-9BE07D39F217}"/>
                </a:ext>
              </a:extLst>
            </p:cNvPr>
            <p:cNvSpPr/>
            <p:nvPr/>
          </p:nvSpPr>
          <p:spPr bwMode="auto">
            <a:xfrm>
              <a:off x="7606343" y="1156493"/>
              <a:ext cx="1478569" cy="55161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1AB0A7AF-B224-47D4-8798-CF57888A0224}"/>
                </a:ext>
              </a:extLst>
            </p:cNvPr>
            <p:cNvSpPr txBox="1"/>
            <p:nvPr/>
          </p:nvSpPr>
          <p:spPr>
            <a:xfrm>
              <a:off x="1281709" y="1158271"/>
              <a:ext cx="615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2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2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= 1</a:t>
              </a:r>
              <a:endParaRPr lang="cs-CZ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TextovéPole 131">
              <a:extLst>
                <a:ext uri="{FF2B5EF4-FFF2-40B4-BE49-F238E27FC236}">
                  <a16:creationId xmlns:a16="http://schemas.microsoft.com/office/drawing/2014/main" id="{81EBD792-523C-44B2-B71C-9938698F9BBC}"/>
                </a:ext>
              </a:extLst>
            </p:cNvPr>
            <p:cNvSpPr txBox="1"/>
            <p:nvPr/>
          </p:nvSpPr>
          <p:spPr>
            <a:xfrm>
              <a:off x="6631801" y="115784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i="1" dirty="0">
                  <a:latin typeface="Arial" pitchFamily="34" charset="0"/>
                  <a:cs typeface="Arial" pitchFamily="34" charset="0"/>
                </a:rPr>
                <a:t>AA</a:t>
              </a:r>
            </a:p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2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TextovéPole 133">
              <a:extLst>
                <a:ext uri="{FF2B5EF4-FFF2-40B4-BE49-F238E27FC236}">
                  <a16:creationId xmlns:a16="http://schemas.microsoft.com/office/drawing/2014/main" id="{ABFF54DF-26C0-44E3-BE2C-E7019850D3DC}"/>
                </a:ext>
              </a:extLst>
            </p:cNvPr>
            <p:cNvSpPr txBox="1"/>
            <p:nvPr/>
          </p:nvSpPr>
          <p:spPr>
            <a:xfrm>
              <a:off x="8143267" y="115639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2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2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bdélník 152">
              <a:extLst>
                <a:ext uri="{FF2B5EF4-FFF2-40B4-BE49-F238E27FC236}">
                  <a16:creationId xmlns:a16="http://schemas.microsoft.com/office/drawing/2014/main" id="{E64E2E8D-6F93-40B6-94EE-8AD893228F4D}"/>
                </a:ext>
              </a:extLst>
            </p:cNvPr>
            <p:cNvSpPr/>
            <p:nvPr/>
          </p:nvSpPr>
          <p:spPr bwMode="auto">
            <a:xfrm>
              <a:off x="3127543" y="1157282"/>
              <a:ext cx="739302" cy="551708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Obdélník 153">
              <a:extLst>
                <a:ext uri="{FF2B5EF4-FFF2-40B4-BE49-F238E27FC236}">
                  <a16:creationId xmlns:a16="http://schemas.microsoft.com/office/drawing/2014/main" id="{55A2CB60-B7BA-465A-9B93-1BC66CBD61DF}"/>
                </a:ext>
              </a:extLst>
            </p:cNvPr>
            <p:cNvSpPr/>
            <p:nvPr/>
          </p:nvSpPr>
          <p:spPr bwMode="auto">
            <a:xfrm>
              <a:off x="3866845" y="1156584"/>
              <a:ext cx="1478604" cy="551708"/>
            </a:xfrm>
            <a:prstGeom prst="rect">
              <a:avLst/>
            </a:pr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5" name="Obdélník 154">
              <a:extLst>
                <a:ext uri="{FF2B5EF4-FFF2-40B4-BE49-F238E27FC236}">
                  <a16:creationId xmlns:a16="http://schemas.microsoft.com/office/drawing/2014/main" id="{4E83E354-C551-4B06-90C6-002FEA3B386E}"/>
                </a:ext>
              </a:extLst>
            </p:cNvPr>
            <p:cNvSpPr/>
            <p:nvPr/>
          </p:nvSpPr>
          <p:spPr bwMode="auto">
            <a:xfrm>
              <a:off x="5345448" y="1156583"/>
              <a:ext cx="739302" cy="55170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0" name="TextovéPole 149">
              <a:extLst>
                <a:ext uri="{FF2B5EF4-FFF2-40B4-BE49-F238E27FC236}">
                  <a16:creationId xmlns:a16="http://schemas.microsoft.com/office/drawing/2014/main" id="{84A9FE4B-430F-405C-B35A-D3F0DA397EF6}"/>
                </a:ext>
              </a:extLst>
            </p:cNvPr>
            <p:cNvSpPr txBox="1"/>
            <p:nvPr/>
          </p:nvSpPr>
          <p:spPr>
            <a:xfrm>
              <a:off x="3067450" y="1158271"/>
              <a:ext cx="840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i="1" dirty="0">
                  <a:latin typeface="Arial" pitchFamily="34" charset="0"/>
                  <a:cs typeface="Arial" pitchFamily="34" charset="0"/>
                </a:rPr>
                <a:t>AA</a:t>
              </a:r>
            </a:p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2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= 0,25</a:t>
              </a:r>
              <a:endParaRPr lang="cs-CZ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TextovéPole 150">
              <a:extLst>
                <a:ext uri="{FF2B5EF4-FFF2-40B4-BE49-F238E27FC236}">
                  <a16:creationId xmlns:a16="http://schemas.microsoft.com/office/drawing/2014/main" id="{616662CE-D6AC-4966-9E3F-94703257DF9A}"/>
                </a:ext>
              </a:extLst>
            </p:cNvPr>
            <p:cNvSpPr txBox="1"/>
            <p:nvPr/>
          </p:nvSpPr>
          <p:spPr>
            <a:xfrm>
              <a:off x="4170441" y="1158271"/>
              <a:ext cx="840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2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2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= 0,50</a:t>
              </a:r>
              <a:endParaRPr lang="cs-CZ" sz="12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TextovéPole 151">
              <a:extLst>
                <a:ext uri="{FF2B5EF4-FFF2-40B4-BE49-F238E27FC236}">
                  <a16:creationId xmlns:a16="http://schemas.microsoft.com/office/drawing/2014/main" id="{06B1ACFD-4543-4B50-94D8-34E3674AC6F0}"/>
                </a:ext>
              </a:extLst>
            </p:cNvPr>
            <p:cNvSpPr txBox="1"/>
            <p:nvPr/>
          </p:nvSpPr>
          <p:spPr>
            <a:xfrm>
              <a:off x="5329742" y="1153977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aa</a:t>
              </a:r>
              <a:endParaRPr lang="cs-CZ" sz="1200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cs-CZ" sz="12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1200" i="1" baseline="-25000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200" dirty="0">
                  <a:latin typeface="Arial" pitchFamily="34" charset="0"/>
                  <a:cs typeface="Arial" pitchFamily="34" charset="0"/>
                </a:rPr>
                <a:t> = 0,25</a:t>
              </a:r>
              <a:endParaRPr lang="cs-CZ" sz="1200" baseline="-25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0" name="Skupina 139">
              <a:extLst>
                <a:ext uri="{FF2B5EF4-FFF2-40B4-BE49-F238E27FC236}">
                  <a16:creationId xmlns:a16="http://schemas.microsoft.com/office/drawing/2014/main" id="{14764963-2F7D-4D49-A94B-302AE5DFDA18}"/>
                </a:ext>
              </a:extLst>
            </p:cNvPr>
            <p:cNvGrpSpPr/>
            <p:nvPr/>
          </p:nvGrpSpPr>
          <p:grpSpPr>
            <a:xfrm>
              <a:off x="3255362" y="1706611"/>
              <a:ext cx="2483702" cy="759515"/>
              <a:chOff x="3252236" y="917518"/>
              <a:chExt cx="2733309" cy="820354"/>
            </a:xfrm>
          </p:grpSpPr>
          <p:cxnSp>
            <p:nvCxnSpPr>
              <p:cNvPr id="141" name="Přímá spojovací šipka 21">
                <a:extLst>
                  <a:ext uri="{FF2B5EF4-FFF2-40B4-BE49-F238E27FC236}">
                    <a16:creationId xmlns:a16="http://schemas.microsoft.com/office/drawing/2014/main" id="{295EAB85-CC36-42C4-8F6E-FA040CCC6CB4}"/>
                  </a:ext>
                </a:extLst>
              </p:cNvPr>
              <p:cNvCxnSpPr/>
              <p:nvPr/>
            </p:nvCxnSpPr>
            <p:spPr bwMode="auto">
              <a:xfrm rot="5400000">
                <a:off x="3097960" y="1323629"/>
                <a:ext cx="808035" cy="79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2" name="Přímá spojovací šipka 26">
                <a:extLst>
                  <a:ext uri="{FF2B5EF4-FFF2-40B4-BE49-F238E27FC236}">
                    <a16:creationId xmlns:a16="http://schemas.microsoft.com/office/drawing/2014/main" id="{8E602AA3-EE9A-4FA8-9152-FB78CB4BD4DB}"/>
                  </a:ext>
                </a:extLst>
              </p:cNvPr>
              <p:cNvCxnSpPr/>
              <p:nvPr/>
            </p:nvCxnSpPr>
            <p:spPr bwMode="auto">
              <a:xfrm rot="5400000">
                <a:off x="5566567" y="1321141"/>
                <a:ext cx="808035" cy="79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3" name="Přímá spojovací šipka 32">
                <a:extLst>
                  <a:ext uri="{FF2B5EF4-FFF2-40B4-BE49-F238E27FC236}">
                    <a16:creationId xmlns:a16="http://schemas.microsoft.com/office/drawing/2014/main" id="{1497F515-A738-4510-963B-7E84C186F026}"/>
                  </a:ext>
                </a:extLst>
              </p:cNvPr>
              <p:cNvCxnSpPr>
                <a:cxnSpLocks/>
                <a:stCxn id="154" idx="2"/>
              </p:cNvCxnSpPr>
              <p:nvPr/>
            </p:nvCxnSpPr>
            <p:spPr bwMode="auto">
              <a:xfrm>
                <a:off x="4738772" y="919333"/>
                <a:ext cx="370944" cy="81449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44" name="TextovéPole 143">
                <a:extLst>
                  <a:ext uri="{FF2B5EF4-FFF2-40B4-BE49-F238E27FC236}">
                    <a16:creationId xmlns:a16="http://schemas.microsoft.com/office/drawing/2014/main" id="{FC6F7C96-C791-43F0-AF4B-9A9E9F9C07CC}"/>
                  </a:ext>
                </a:extLst>
              </p:cNvPr>
              <p:cNvSpPr txBox="1"/>
              <p:nvPr/>
            </p:nvSpPr>
            <p:spPr>
              <a:xfrm>
                <a:off x="5715919" y="1118024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45" name="TextovéPole 144">
                <a:extLst>
                  <a:ext uri="{FF2B5EF4-FFF2-40B4-BE49-F238E27FC236}">
                    <a16:creationId xmlns:a16="http://schemas.microsoft.com/office/drawing/2014/main" id="{B2A6E9C7-4990-4CB9-AA87-727BAB80BEE1}"/>
                  </a:ext>
                </a:extLst>
              </p:cNvPr>
              <p:cNvSpPr txBox="1"/>
              <p:nvPr/>
            </p:nvSpPr>
            <p:spPr>
              <a:xfrm>
                <a:off x="4898466" y="1118023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½ </a:t>
                </a:r>
              </a:p>
            </p:txBody>
          </p:sp>
          <p:sp>
            <p:nvSpPr>
              <p:cNvPr id="146" name="TextovéPole 145">
                <a:extLst>
                  <a:ext uri="{FF2B5EF4-FFF2-40B4-BE49-F238E27FC236}">
                    <a16:creationId xmlns:a16="http://schemas.microsoft.com/office/drawing/2014/main" id="{68A5116A-099D-408D-A2B4-BDD6971677F0}"/>
                  </a:ext>
                </a:extLst>
              </p:cNvPr>
              <p:cNvSpPr txBox="1"/>
              <p:nvPr/>
            </p:nvSpPr>
            <p:spPr>
              <a:xfrm>
                <a:off x="3252236" y="1118025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47" name="TextovéPole 146">
                <a:extLst>
                  <a:ext uri="{FF2B5EF4-FFF2-40B4-BE49-F238E27FC236}">
                    <a16:creationId xmlns:a16="http://schemas.microsoft.com/office/drawing/2014/main" id="{00077E9E-54FE-41DC-979C-FFF569A345C2}"/>
                  </a:ext>
                </a:extLst>
              </p:cNvPr>
              <p:cNvSpPr txBox="1"/>
              <p:nvPr/>
            </p:nvSpPr>
            <p:spPr>
              <a:xfrm>
                <a:off x="4215812" y="1112250"/>
                <a:ext cx="356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latin typeface="Arial" pitchFamily="34" charset="0"/>
                    <a:cs typeface="Arial" pitchFamily="34" charset="0"/>
                  </a:rPr>
                  <a:t>½ </a:t>
                </a:r>
              </a:p>
            </p:txBody>
          </p:sp>
          <p:cxnSp>
            <p:nvCxnSpPr>
              <p:cNvPr id="148" name="Přímá spojovací šipka 32">
                <a:extLst>
                  <a:ext uri="{FF2B5EF4-FFF2-40B4-BE49-F238E27FC236}">
                    <a16:creationId xmlns:a16="http://schemas.microsoft.com/office/drawing/2014/main" id="{623CF9F7-3B12-4A54-AFD5-645D8EAC62B2}"/>
                  </a:ext>
                </a:extLst>
              </p:cNvPr>
              <p:cNvCxnSpPr>
                <a:cxnSpLocks/>
                <a:stCxn id="154" idx="2"/>
              </p:cNvCxnSpPr>
              <p:nvPr/>
            </p:nvCxnSpPr>
            <p:spPr bwMode="auto">
              <a:xfrm flipH="1">
                <a:off x="4309848" y="919333"/>
                <a:ext cx="428923" cy="81853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65" name="TextovéPole 164">
              <a:extLst>
                <a:ext uri="{FF2B5EF4-FFF2-40B4-BE49-F238E27FC236}">
                  <a16:creationId xmlns:a16="http://schemas.microsoft.com/office/drawing/2014/main" id="{296D6F1C-8692-49CE-ABE0-675FC274BD6B}"/>
                </a:ext>
              </a:extLst>
            </p:cNvPr>
            <p:cNvSpPr txBox="1"/>
            <p:nvPr/>
          </p:nvSpPr>
          <p:spPr>
            <a:xfrm>
              <a:off x="3539402" y="2469555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p = 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0,5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TextovéPole 165">
              <a:extLst>
                <a:ext uri="{FF2B5EF4-FFF2-40B4-BE49-F238E27FC236}">
                  <a16:creationId xmlns:a16="http://schemas.microsoft.com/office/drawing/2014/main" id="{36B2E3C4-6E23-40E9-B0A1-A45DFD6381F6}"/>
                </a:ext>
              </a:extLst>
            </p:cNvPr>
            <p:cNvSpPr txBox="1"/>
            <p:nvPr/>
          </p:nvSpPr>
          <p:spPr>
            <a:xfrm>
              <a:off x="4969799" y="2467964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q 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= 0,5</a:t>
              </a:r>
              <a:endParaRPr lang="cs-CZ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TextovéPole 166">
              <a:extLst>
                <a:ext uri="{FF2B5EF4-FFF2-40B4-BE49-F238E27FC236}">
                  <a16:creationId xmlns:a16="http://schemas.microsoft.com/office/drawing/2014/main" id="{2CF3A34B-7A66-4A22-B932-18284177C9DA}"/>
                </a:ext>
              </a:extLst>
            </p:cNvPr>
            <p:cNvSpPr txBox="1"/>
            <p:nvPr/>
          </p:nvSpPr>
          <p:spPr>
            <a:xfrm>
              <a:off x="6456391" y="2467964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p = 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0,5</a:t>
              </a:r>
              <a:endParaRPr lang="cs-CZ" sz="14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ovéPole 167">
              <a:extLst>
                <a:ext uri="{FF2B5EF4-FFF2-40B4-BE49-F238E27FC236}">
                  <a16:creationId xmlns:a16="http://schemas.microsoft.com/office/drawing/2014/main" id="{ECDF7B8B-CA6C-4221-91DB-A52234846E88}"/>
                </a:ext>
              </a:extLst>
            </p:cNvPr>
            <p:cNvSpPr txBox="1"/>
            <p:nvPr/>
          </p:nvSpPr>
          <p:spPr>
            <a:xfrm>
              <a:off x="7963536" y="2469555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ctr"/>
              <a:r>
                <a:rPr lang="cs-CZ" sz="1400" i="1" dirty="0">
                  <a:latin typeface="Arial" pitchFamily="34" charset="0"/>
                  <a:cs typeface="Arial" pitchFamily="34" charset="0"/>
                </a:rPr>
                <a:t>q </a:t>
              </a:r>
              <a:r>
                <a:rPr lang="cs-CZ" sz="1400" dirty="0">
                  <a:latin typeface="Arial" pitchFamily="34" charset="0"/>
                  <a:cs typeface="Arial" pitchFamily="34" charset="0"/>
                </a:rPr>
                <a:t>= 0,5</a:t>
              </a:r>
              <a:endParaRPr lang="cs-CZ" sz="1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39750" y="4878424"/>
            <a:ext cx="79832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Pop. gamet efektivně nekonečná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výběr 1. gamety neovlivní výběr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			      2. gamety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nekonečné pop. pravděpodobnost jevu = frekvence tohoto jevu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Jedinci oboupohlavní (hermafroditi, jednodomé rostliny)</a:t>
            </a:r>
          </a:p>
        </p:txBody>
      </p:sp>
      <p:pic>
        <p:nvPicPr>
          <p:cNvPr id="7" name="Obrázek 6" descr="3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321" y="835673"/>
            <a:ext cx="6376802" cy="3596640"/>
          </a:xfrm>
          <a:prstGeom prst="rect">
            <a:avLst/>
          </a:prstGeom>
        </p:spPr>
      </p:pic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528955" y="4201480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C00000"/>
                </a:solidFill>
                <a:latin typeface="Arial" charset="0"/>
              </a:rPr>
              <a:t>p</a:t>
            </a:r>
            <a:r>
              <a:rPr lang="cs-CZ" baseline="30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 + 2</a:t>
            </a:r>
            <a:r>
              <a:rPr lang="cs-CZ" i="1" dirty="0">
                <a:solidFill>
                  <a:srgbClr val="C0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C0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 = 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39750" y="315604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Hardyho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vození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91978" y="1494620"/>
          <a:ext cx="7751806" cy="3575220"/>
        </p:xfrm>
        <a:graphic>
          <a:graphicData uri="http://schemas.openxmlformats.org/drawingml/2006/table">
            <a:tbl>
              <a:tblPr/>
              <a:tblGrid>
                <a:gridCol w="1293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2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028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Párování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Frekvence páru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Pravděpodobnost zygot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28">
                <a:tc v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baseline="0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f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f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aa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79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endParaRPr lang="cs-CZ" sz="16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x </a:t>
                      </a:r>
                      <a:r>
                        <a:rPr lang="cs-CZ" sz="1600" b="0" i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cs-CZ" sz="1600" b="0" i="1" u="none" strike="noStrike" baseline="-25000" dirty="0" err="1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= f</a:t>
                      </a:r>
                      <a:r>
                        <a:rPr lang="cs-CZ" sz="1600" b="0" i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aa</a:t>
                      </a:r>
                      <a:r>
                        <a:rPr lang="cs-CZ" sz="1600" b="0" i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31025" y="247096"/>
            <a:ext cx="341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Weinbergovo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odvození: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7213" y="5373189"/>
            <a:ext cx="75067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= 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+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16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cs-CZ" sz="16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+ 1/4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[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+ 1/2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300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1/2[2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 + 2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1/2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+ 1/2[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 = 2[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+ 1/2f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][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+ 1/2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 = </a:t>
            </a:r>
            <a:r>
              <a:rPr lang="en-US" sz="16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1600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cs-CZ" sz="1600" baseline="30000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1/4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+ 1/2[2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 +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[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+ 1/2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1600" baseline="30000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600" i="1" baseline="30000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7213" y="833120"/>
            <a:ext cx="8477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při náhodném párování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2 genotypů v páření = součin jejich frekvencí</a:t>
            </a: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875D0EC-3048-40E9-9B9B-CCB952B0F835}"/>
              </a:ext>
            </a:extLst>
          </p:cNvPr>
          <p:cNvSpPr txBox="1"/>
          <p:nvPr/>
        </p:nvSpPr>
        <p:spPr>
          <a:xfrm>
            <a:off x="6564703" y="5161953"/>
            <a:ext cx="2287806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80998F7-D3EF-4728-8BF9-E1D41600C0AC}"/>
              </a:ext>
            </a:extLst>
          </p:cNvPr>
          <p:cNvCxnSpPr>
            <a:cxnSpLocks/>
          </p:cNvCxnSpPr>
          <p:nvPr/>
        </p:nvCxnSpPr>
        <p:spPr bwMode="auto">
          <a:xfrm flipH="1">
            <a:off x="4192438" y="5314885"/>
            <a:ext cx="2372265" cy="1197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9750" y="995790"/>
            <a:ext cx="5498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1. Frekvence alel z generace na generaci stálé</a:t>
            </a:r>
          </a:p>
          <a:p>
            <a:r>
              <a:rPr lang="cs-CZ" sz="2000" dirty="0">
                <a:latin typeface="Arial" charset="0"/>
              </a:rPr>
              <a:t>     </a:t>
            </a:r>
            <a:r>
              <a:rPr lang="cs-CZ" sz="2000" dirty="0">
                <a:latin typeface="Arial" charset="0"/>
                <a:sym typeface="Symbol" pitchFamily="18" charset="2"/>
              </a:rPr>
              <a:t>= </a:t>
            </a:r>
            <a:r>
              <a:rPr lang="cs-CZ" sz="2000" dirty="0" err="1">
                <a:solidFill>
                  <a:srgbClr val="C00000"/>
                </a:solidFill>
                <a:latin typeface="Arial" charset="0"/>
                <a:sym typeface="Symbol" pitchFamily="18" charset="2"/>
              </a:rPr>
              <a:t>Hardyho</a:t>
            </a:r>
            <a:r>
              <a:rPr lang="cs-CZ" sz="2000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-</a:t>
            </a:r>
            <a:r>
              <a:rPr lang="cs-CZ" sz="2000" dirty="0" err="1">
                <a:solidFill>
                  <a:srgbClr val="C00000"/>
                </a:solidFill>
                <a:latin typeface="Arial" charset="0"/>
                <a:sym typeface="Symbol" pitchFamily="18" charset="2"/>
              </a:rPr>
              <a:t>Weinbergova</a:t>
            </a:r>
            <a:r>
              <a:rPr lang="cs-CZ" sz="2000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 rovnováha</a:t>
            </a:r>
            <a:endParaRPr lang="cs-CZ" sz="2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9750" y="1900932"/>
            <a:ext cx="7675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2. HW rovnováhy dosaženo už po 1 generaci náhodného křížení</a:t>
            </a:r>
            <a:r>
              <a:rPr lang="cs-CZ" sz="2000" baseline="30000" dirty="0">
                <a:latin typeface="Arial" charset="0"/>
              </a:rPr>
              <a:t>*)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39750" y="2853738"/>
            <a:ext cx="711104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charset="0"/>
              </a:rPr>
              <a:t>Zobecnění:</a:t>
            </a:r>
            <a:br>
              <a:rPr lang="cs-CZ" dirty="0">
                <a:solidFill>
                  <a:srgbClr val="C00000"/>
                </a:solidFill>
                <a:latin typeface="Arial" charset="0"/>
              </a:rPr>
            </a:br>
            <a:endParaRPr lang="cs-CZ" dirty="0">
              <a:solidFill>
                <a:srgbClr val="C0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geny vázané na X: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samice: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samci: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</a:p>
          <a:p>
            <a:endParaRPr lang="cs-CZ" sz="2000" i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více alel: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	3 alely: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r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pr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qr</a:t>
            </a:r>
            <a:br>
              <a:rPr lang="cs-CZ" sz="2000" i="1" dirty="0">
                <a:latin typeface="Arial" charset="0"/>
              </a:rPr>
            </a:br>
            <a:r>
              <a:rPr lang="cs-CZ" sz="2000" i="1" dirty="0">
                <a:latin typeface="Arial" charset="0"/>
              </a:rPr>
              <a:t>  </a:t>
            </a:r>
            <a:br>
              <a:rPr lang="cs-CZ" sz="2000" i="1" dirty="0">
                <a:latin typeface="Arial" charset="0"/>
              </a:rPr>
            </a:br>
            <a:r>
              <a:rPr lang="cs-CZ" sz="2000" i="1" dirty="0">
                <a:latin typeface="Arial" charset="0"/>
              </a:rPr>
              <a:t>  	</a:t>
            </a:r>
            <a:r>
              <a:rPr lang="cs-CZ" sz="2000" dirty="0">
                <a:latin typeface="Arial" charset="0"/>
              </a:rPr>
              <a:t>obecně</a:t>
            </a:r>
            <a:r>
              <a:rPr lang="cs-CZ" sz="2000" i="1" dirty="0">
                <a:latin typeface="Arial" charset="0"/>
              </a:rPr>
              <a:t> p</a:t>
            </a:r>
            <a:r>
              <a:rPr lang="cs-CZ" sz="2000" i="1" baseline="-25000" dirty="0">
                <a:latin typeface="Arial" charset="0"/>
              </a:rPr>
              <a:t>i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i="1" baseline="-25000" dirty="0">
                <a:latin typeface="Arial" charset="0"/>
              </a:rPr>
              <a:t>ij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98469" y="264216"/>
            <a:ext cx="527404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>
                <a:solidFill>
                  <a:srgbClr val="C00000"/>
                </a:solidFill>
                <a:latin typeface="Arial" charset="0"/>
              </a:rPr>
              <a:t>HARDYHO-WEINBERGŮV </a:t>
            </a:r>
            <a:r>
              <a:rPr lang="cs-CZ" b="1" dirty="0">
                <a:solidFill>
                  <a:srgbClr val="C00000"/>
                </a:solidFill>
                <a:latin typeface="Arial" charset="0"/>
              </a:rPr>
              <a:t>ZÁKON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70" y="2590576"/>
            <a:ext cx="3826352" cy="2491206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7C7A86EA-EBB4-4FE9-8177-63EC5E8FAC89}"/>
              </a:ext>
            </a:extLst>
          </p:cNvPr>
          <p:cNvGrpSpPr/>
          <p:nvPr/>
        </p:nvGrpSpPr>
        <p:grpSpPr>
          <a:xfrm>
            <a:off x="6237588" y="3332576"/>
            <a:ext cx="2826415" cy="2814371"/>
            <a:chOff x="6237588" y="3332576"/>
            <a:chExt cx="2826415" cy="2814371"/>
          </a:xfrm>
        </p:grpSpPr>
        <p:cxnSp>
          <p:nvCxnSpPr>
            <p:cNvPr id="4" name="Přímá spojnice se šipkou 3">
              <a:extLst>
                <a:ext uri="{FF2B5EF4-FFF2-40B4-BE49-F238E27FC236}">
                  <a16:creationId xmlns:a16="http://schemas.microsoft.com/office/drawing/2014/main" id="{9325A355-5CE2-453B-8AC3-94C272E7FD26}"/>
                </a:ext>
              </a:extLst>
            </p:cNvPr>
            <p:cNvCxnSpPr/>
            <p:nvPr/>
          </p:nvCxnSpPr>
          <p:spPr bwMode="auto">
            <a:xfrm flipV="1">
              <a:off x="7817903" y="3332576"/>
              <a:ext cx="463701" cy="211482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57BCAB7B-A85E-40CD-919B-13376F8609E6}"/>
                </a:ext>
              </a:extLst>
            </p:cNvPr>
            <p:cNvSpPr txBox="1"/>
            <p:nvPr/>
          </p:nvSpPr>
          <p:spPr>
            <a:xfrm>
              <a:off x="6237588" y="5500616"/>
              <a:ext cx="2826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cca. po 10 generacích </a:t>
              </a:r>
            </a:p>
            <a:p>
              <a:pPr algn="ctr"/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rovnovážná frekvence 2/3</a:t>
              </a:r>
            </a:p>
          </p:txBody>
        </p:sp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101F371B-36FE-4173-A381-85FAD4374607}"/>
              </a:ext>
            </a:extLst>
          </p:cNvPr>
          <p:cNvSpPr txBox="1"/>
          <p:nvPr/>
        </p:nvSpPr>
        <p:spPr>
          <a:xfrm>
            <a:off x="115566" y="6411892"/>
            <a:ext cx="9028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*) pokud u samců a samic maximální rozdíl v počáteční frekvenci alel, rovnováhy dosaženo po dvou generacích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070" y="1096889"/>
            <a:ext cx="1805934" cy="164631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5775" y="1026983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1308735" y="1011607"/>
            <a:ext cx="1221105" cy="162814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84128" y="93017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brachydaktylie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7013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7013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7013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476B6B72-42EC-4638-9EBD-8A650BACFCEE}"/>
              </a:ext>
            </a:extLst>
          </p:cNvPr>
          <p:cNvGrpSpPr/>
          <p:nvPr/>
        </p:nvGrpSpPr>
        <p:grpSpPr>
          <a:xfrm>
            <a:off x="557213" y="3372955"/>
            <a:ext cx="8150328" cy="2995530"/>
            <a:chOff x="557213" y="3281948"/>
            <a:chExt cx="8150328" cy="2995530"/>
          </a:xfrm>
        </p:grpSpPr>
        <p:sp>
          <p:nvSpPr>
            <p:cNvPr id="10" name="TextovéPole 9"/>
            <p:cNvSpPr txBox="1"/>
            <p:nvPr/>
          </p:nvSpPr>
          <p:spPr>
            <a:xfrm>
              <a:off x="557213" y="3281948"/>
              <a:ext cx="808747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latin typeface="Arial" pitchFamily="34" charset="0"/>
                  <a:cs typeface="Arial" pitchFamily="34" charset="0"/>
                </a:rPr>
                <a:t>Pokud letální alela </a:t>
              </a:r>
              <a:r>
                <a:rPr lang="cs-CZ" sz="1800" i="1" dirty="0">
                  <a:latin typeface="Arial" pitchFamily="34" charset="0"/>
                  <a:cs typeface="Arial" pitchFamily="34" charset="0"/>
                </a:rPr>
                <a:t>a recesivní 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</a:t>
              </a:r>
              <a:r>
                <a:rPr lang="cs-CZ" sz="1800" dirty="0">
                  <a:latin typeface="Arial" pitchFamily="34" charset="0"/>
                  <a:cs typeface="Arial" pitchFamily="34" charset="0"/>
                </a:rPr>
                <a:t> 2 fenotypové kategorie:</a:t>
              </a:r>
              <a:br>
                <a:rPr lang="cs-CZ" sz="1800" dirty="0">
                  <a:latin typeface="Arial" pitchFamily="34" charset="0"/>
                  <a:cs typeface="Arial" pitchFamily="34" charset="0"/>
                </a:rPr>
              </a:br>
              <a:r>
                <a:rPr lang="cs-CZ" sz="1800" dirty="0">
                  <a:latin typeface="Arial" pitchFamily="34" charset="0"/>
                  <a:cs typeface="Arial" pitchFamily="34" charset="0"/>
                </a:rPr>
                <a:t>					</a:t>
              </a:r>
              <a:r>
                <a:rPr lang="cs-CZ" sz="1800" i="1" dirty="0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800" dirty="0">
                  <a:latin typeface="Arial" pitchFamily="34" charset="0"/>
                  <a:cs typeface="Arial" pitchFamily="34" charset="0"/>
                </a:rPr>
                <a:t> + </a:t>
              </a:r>
              <a:r>
                <a:rPr lang="cs-CZ" sz="1800" i="1" dirty="0" err="1">
                  <a:latin typeface="Arial" pitchFamily="34" charset="0"/>
                  <a:cs typeface="Arial" pitchFamily="34" charset="0"/>
                </a:rPr>
                <a:t>Aa</a:t>
              </a:r>
              <a:r>
                <a:rPr lang="cs-CZ" sz="1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 bez projevu choroby</a:t>
              </a:r>
            </a:p>
            <a:p>
              <a:r>
                <a:rPr lang="cs-CZ" sz="1800" i="1" dirty="0">
                  <a:latin typeface="Arial" pitchFamily="34" charset="0"/>
                  <a:cs typeface="Arial" pitchFamily="34" charset="0"/>
                  <a:sym typeface="Symbol"/>
                </a:rPr>
                <a:t>					</a:t>
              </a:r>
              <a:r>
                <a:rPr lang="cs-CZ" sz="1800" i="1" dirty="0" err="1">
                  <a:latin typeface="Arial" pitchFamily="34" charset="0"/>
                  <a:cs typeface="Arial" pitchFamily="34" charset="0"/>
                  <a:sym typeface="Symbol"/>
                </a:rPr>
                <a:t>aa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  choroba se projeví</a:t>
              </a:r>
            </a:p>
            <a:p>
              <a:endParaRPr lang="cs-CZ" sz="1800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buFont typeface="Symbol"/>
                <a:buChar char="Þ"/>
              </a:pPr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 nemůžeme určit, kolik jedinců je nositelem choroby</a:t>
              </a:r>
            </a:p>
          </p:txBody>
        </p:sp>
        <p:sp>
          <p:nvSpPr>
            <p:cNvPr id="24" name="Obdélník 23"/>
            <p:cNvSpPr/>
            <p:nvPr/>
          </p:nvSpPr>
          <p:spPr bwMode="auto">
            <a:xfrm>
              <a:off x="5816332" y="5681981"/>
              <a:ext cx="1473200" cy="58928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bdélník 22"/>
            <p:cNvSpPr/>
            <p:nvPr/>
          </p:nvSpPr>
          <p:spPr bwMode="auto">
            <a:xfrm>
              <a:off x="1252328" y="5688198"/>
              <a:ext cx="1544320" cy="58928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876926" y="5812697"/>
              <a:ext cx="3124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   </a:t>
              </a:r>
              <a:r>
                <a:rPr lang="cs-CZ" sz="1800" dirty="0" err="1">
                  <a:latin typeface="Arial" pitchFamily="34" charset="0"/>
                  <a:cs typeface="Arial" pitchFamily="34" charset="0"/>
                  <a:sym typeface="Symbol"/>
                </a:rPr>
                <a:t>frekv</a:t>
              </a:r>
              <a:r>
                <a:rPr lang="en-US" sz="1800" dirty="0" err="1">
                  <a:latin typeface="Arial" pitchFamily="34" charset="0"/>
                  <a:cs typeface="Arial" pitchFamily="34" charset="0"/>
                  <a:sym typeface="Symbol"/>
                </a:rPr>
                <a:t>ence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 přenašečů = </a:t>
              </a:r>
              <a:endParaRPr lang="cs-CZ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57619" y="5812697"/>
              <a:ext cx="1190625" cy="381000"/>
            </a:xfrm>
            <a:prstGeom prst="rect">
              <a:avLst/>
            </a:prstGeom>
            <a:noFill/>
          </p:spPr>
        </p:pic>
        <p:sp>
          <p:nvSpPr>
            <p:cNvPr id="26" name="TextovéPole 25"/>
            <p:cNvSpPr txBox="1"/>
            <p:nvPr/>
          </p:nvSpPr>
          <p:spPr>
            <a:xfrm>
              <a:off x="576725" y="4994809"/>
              <a:ext cx="8130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ale předpokládáme-li HW, pak frekvence nemocných (můžeme spočítat) je </a:t>
              </a:r>
              <a:r>
                <a:rPr lang="cs-CZ" sz="1800" i="1" dirty="0">
                  <a:latin typeface="Arial" pitchFamily="34" charset="0"/>
                  <a:cs typeface="Arial" pitchFamily="34" charset="0"/>
                  <a:sym typeface="Symbol"/>
                </a:rPr>
                <a:t>q</a:t>
              </a:r>
              <a:r>
                <a:rPr lang="cs-CZ" sz="1800" baseline="30000" dirty="0"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b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1800" dirty="0">
                  <a:latin typeface="Arial" pitchFamily="34" charset="0"/>
                  <a:cs typeface="Arial" pitchFamily="34" charset="0"/>
                  <a:sym typeface="Symbol"/>
                </a:rPr>
                <a:t>a proto</a:t>
              </a:r>
            </a:p>
          </p:txBody>
        </p:sp>
        <p:pic>
          <p:nvPicPr>
            <p:cNvPr id="46081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1124" y="5782313"/>
              <a:ext cx="1136822" cy="474974"/>
            </a:xfrm>
            <a:prstGeom prst="rect">
              <a:avLst/>
            </a:prstGeom>
            <a:noFill/>
          </p:spPr>
        </p:pic>
      </p:grpSp>
      <p:sp>
        <p:nvSpPr>
          <p:cNvPr id="27" name="Text Box 3">
            <a:extLst>
              <a:ext uri="{FF2B5EF4-FFF2-40B4-BE49-F238E27FC236}">
                <a16:creationId xmlns:a16="http://schemas.microsoft.com/office/drawing/2014/main" id="{0403292D-3BA9-4B6D-ABE8-6280D3F4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469" y="264216"/>
            <a:ext cx="527404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>
                <a:solidFill>
                  <a:srgbClr val="C00000"/>
                </a:solidFill>
                <a:latin typeface="Arial" charset="0"/>
              </a:rPr>
              <a:t>HARDYHO-WEINBERGŮV </a:t>
            </a:r>
            <a:r>
              <a:rPr lang="cs-CZ" b="1" dirty="0">
                <a:solidFill>
                  <a:srgbClr val="C00000"/>
                </a:solidFill>
                <a:latin typeface="Arial" charset="0"/>
              </a:rPr>
              <a:t>ZÁKON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BBF7504-81A8-4A85-8EFE-88A2110BD913}"/>
              </a:ext>
            </a:extLst>
          </p:cNvPr>
          <p:cNvGrpSpPr/>
          <p:nvPr/>
        </p:nvGrpSpPr>
        <p:grpSpPr>
          <a:xfrm>
            <a:off x="6075680" y="1917863"/>
            <a:ext cx="2946400" cy="1221577"/>
            <a:chOff x="6075680" y="1917863"/>
            <a:chExt cx="2946400" cy="1221577"/>
          </a:xfrm>
        </p:grpSpPr>
        <p:sp>
          <p:nvSpPr>
            <p:cNvPr id="9" name="Obdélníkový popisek 8"/>
            <p:cNvSpPr/>
            <p:nvPr/>
          </p:nvSpPr>
          <p:spPr bwMode="auto">
            <a:xfrm>
              <a:off x="6075680" y="1917863"/>
              <a:ext cx="2946400" cy="1221577"/>
            </a:xfrm>
            <a:prstGeom prst="wedgeRectCallout">
              <a:avLst>
                <a:gd name="adj1" fmla="val -28496"/>
                <a:gd name="adj2" fmla="val -100547"/>
              </a:avLst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cs-CZ" sz="1800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cs-CZ" sz="18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+ 2</a:t>
              </a:r>
              <a:r>
                <a:rPr kumimoji="0" lang="cs-CZ" sz="1800" b="0" i="1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pq</a:t>
              </a:r>
              <a:r>
                <a:rPr kumimoji="0" lang="cs-CZ" sz="18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: </a:t>
              </a:r>
              <a:r>
                <a:rPr kumimoji="0" lang="cs-CZ" sz="1800" b="0" i="1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q</a:t>
              </a:r>
              <a:r>
                <a:rPr kumimoji="0" lang="cs-CZ" sz="1800" b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cs-CZ" sz="1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baseline="0" dirty="0">
                  <a:latin typeface="Arial" pitchFamily="34" charset="0"/>
                  <a:cs typeface="Arial" pitchFamily="34" charset="0"/>
                </a:rPr>
                <a:t>není důvod pro poměr postižených</a:t>
              </a:r>
              <a:r>
                <a:rPr lang="en-US" sz="1800" baseline="0" dirty="0">
                  <a:latin typeface="Arial" pitchFamily="34" charset="0"/>
                  <a:cs typeface="Arial" pitchFamily="34" charset="0"/>
                </a:rPr>
                <a:t> a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baseline="0" dirty="0">
                  <a:latin typeface="Arial" pitchFamily="34" charset="0"/>
                  <a:cs typeface="Arial" pitchFamily="34" charset="0"/>
                </a:rPr>
                <a:t>nepostižených 3:1</a:t>
              </a:r>
              <a:endParaRPr kumimoji="0" lang="cs-CZ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AF9B2BB1-6FE3-47FA-9292-6D8145B16476}"/>
                </a:ext>
              </a:extLst>
            </p:cNvPr>
            <p:cNvSpPr/>
            <p:nvPr/>
          </p:nvSpPr>
          <p:spPr bwMode="auto">
            <a:xfrm>
              <a:off x="6825498" y="1950142"/>
              <a:ext cx="1009767" cy="329358"/>
            </a:xfrm>
            <a:prstGeom prst="rect">
              <a:avLst/>
            </a:prstGeom>
            <a:solidFill>
              <a:srgbClr val="FFFF99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B06D1F5-955C-4AA4-BEC2-35B689C9C879}"/>
              </a:ext>
            </a:extLst>
          </p:cNvPr>
          <p:cNvSpPr txBox="1"/>
          <p:nvPr/>
        </p:nvSpPr>
        <p:spPr>
          <a:xfrm>
            <a:off x="7835265" y="1102759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latin typeface="Arial" pitchFamily="34" charset="0"/>
                <a:cs typeface="Arial" pitchFamily="34" charset="0"/>
              </a:rPr>
              <a:t>alela 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sz="1400" dirty="0">
                <a:latin typeface="Arial" pitchFamily="34" charset="0"/>
                <a:cs typeface="Arial" pitchFamily="34" charset="0"/>
              </a:rPr>
              <a:t>je dominantní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203EE5C-CF3D-4FF3-BFF4-36149DBF3EA1}"/>
              </a:ext>
            </a:extLst>
          </p:cNvPr>
          <p:cNvCxnSpPr>
            <a:cxnSpLocks/>
          </p:cNvCxnSpPr>
          <p:nvPr/>
        </p:nvCxnSpPr>
        <p:spPr bwMode="auto">
          <a:xfrm flipH="1">
            <a:off x="7548880" y="1591388"/>
            <a:ext cx="533376" cy="3814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8714" y="523301"/>
            <a:ext cx="3616219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Př.: fenylketonurie (PKU)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henylketonuria">
            <a:extLst>
              <a:ext uri="{FF2B5EF4-FFF2-40B4-BE49-F238E27FC236}">
                <a16:creationId xmlns:a16="http://schemas.microsoft.com/office/drawing/2014/main" id="{D1B9E23A-64ED-4790-9DD1-6EDF6736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" y="2405921"/>
            <a:ext cx="4333649" cy="35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ní k dispozici žádný popis fotky.">
            <a:extLst>
              <a:ext uri="{FF2B5EF4-FFF2-40B4-BE49-F238E27FC236}">
                <a16:creationId xmlns:a16="http://schemas.microsoft.com/office/drawing/2014/main" id="{A043C80F-D587-40A7-A915-822C1E6F6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5046"/>
          <a:stretch/>
        </p:blipFill>
        <p:spPr bwMode="auto">
          <a:xfrm>
            <a:off x="4233975" y="827725"/>
            <a:ext cx="4840686" cy="38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83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539750" y="488336"/>
                <a:ext cx="8114270" cy="4741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1800"/>
                  </a:spcAft>
                </a:pP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frekvence výskytu PKU v České republice je 1 : 9000, tj. zhruba 0,00011. </a:t>
                </a:r>
              </a:p>
              <a:p>
                <a:pPr>
                  <a:lnSpc>
                    <a:spcPct val="114000"/>
                  </a:lnSpc>
                  <a:spcAft>
                    <a:spcPts val="1800"/>
                  </a:spcAft>
                </a:pP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Jaké procento lidí jsou tzv. přenašeči? </a:t>
                </a:r>
              </a:p>
              <a:p>
                <a:pPr>
                  <a:lnSpc>
                    <a:spcPct val="114000"/>
                  </a:lnSpc>
                  <a:spcAft>
                    <a:spcPts val="1800"/>
                  </a:spcAft>
                </a:pP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Vyjdeme-li z HW zákona, je frekvence homozygotů </a:t>
                </a:r>
                <a:r>
                  <a:rPr lang="cs-CZ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cs-CZ" sz="2000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aa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cs-CZ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cs-CZ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frekvence alely </a:t>
                </a:r>
                <a:r>
                  <a:rPr lang="cs-CZ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je tudíž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0,00011</m:t>
                        </m:r>
                      </m:e>
                    </m:rad>
                    <m:r>
                      <a:rPr lang="cs-CZ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=0,01049</m:t>
                    </m:r>
                  </m:oMath>
                </a14:m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14000"/>
                  </a:lnSpc>
                  <a:spcAft>
                    <a:spcPts val="1800"/>
                  </a:spcAft>
                </a:pP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cs-CZ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2(1 – </a:t>
                </a:r>
                <a:r>
                  <a:rPr lang="cs-CZ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cs-CZ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 (1 – 0,01049)  0,01049 =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0,02076. </a:t>
                </a:r>
              </a:p>
              <a:p>
                <a:pPr>
                  <a:lnSpc>
                    <a:spcPct val="114000"/>
                  </a:lnSpc>
                  <a:spcAft>
                    <a:spcPts val="1800"/>
                  </a:spcAft>
                </a:pP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znamená, že v České republice se vyskytují zhruba 2 % přenašečů fenylketonurie. </a:t>
                </a:r>
              </a:p>
              <a:p>
                <a:pPr>
                  <a:lnSpc>
                    <a:spcPct val="114000"/>
                  </a:lnSpc>
                  <a:spcAft>
                    <a:spcPts val="1800"/>
                  </a:spcAft>
                </a:pP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K roku 2011 10 562 214 občanů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u nás přibližně 220 tisíc přenašečů PKU.</a:t>
                </a:r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88336"/>
                <a:ext cx="8114270" cy="4741619"/>
              </a:xfrm>
              <a:prstGeom prst="rect">
                <a:avLst/>
              </a:prstGeom>
              <a:blipFill>
                <a:blip r:embed="rId2"/>
                <a:stretch>
                  <a:fillRect l="-826" t="-257" r="-1127" b="-14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065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3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114" y="889568"/>
            <a:ext cx="5454922" cy="3824485"/>
          </a:xfrm>
          <a:prstGeom prst="rect">
            <a:avLst/>
          </a:prstGeom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35012" y="4881699"/>
            <a:ext cx="566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heterozygoti nejfrekventovanější při </a:t>
            </a:r>
            <a:r>
              <a:rPr lang="cs-CZ" sz="2000" i="1" dirty="0">
                <a:solidFill>
                  <a:srgbClr val="C00000"/>
                </a:solidFill>
                <a:latin typeface="Arial" charset="0"/>
              </a:rPr>
              <a:t>p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=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2000" i="1" dirty="0">
                <a:solidFill>
                  <a:srgbClr val="C00000"/>
                </a:solidFill>
                <a:latin typeface="Arial" charset="0"/>
              </a:rPr>
              <a:t>q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=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35012" y="5484949"/>
            <a:ext cx="73773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</a:t>
            </a:r>
            <a:r>
              <a:rPr lang="en-US" sz="2000" i="1" baseline="-25000" dirty="0">
                <a:latin typeface="Arial" charset="0"/>
              </a:rPr>
              <a:t>a</a:t>
            </a:r>
            <a:r>
              <a:rPr lang="cs-CZ" sz="2000" dirty="0">
                <a:latin typeface="Arial" charset="0"/>
              </a:rPr>
              <a:t> se snižuje rychlostí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</a:t>
            </a:r>
          </a:p>
          <a:p>
            <a:r>
              <a:rPr lang="cs-CZ" sz="2000" i="1" dirty="0">
                <a:latin typeface="Arial" charset="0"/>
              </a:rPr>
              <a:t>f</a:t>
            </a:r>
            <a:r>
              <a:rPr lang="cs-CZ" sz="2000" i="1" baseline="-25000" dirty="0">
                <a:latin typeface="Arial" charset="0"/>
              </a:rPr>
              <a:t>a</a:t>
            </a:r>
            <a:r>
              <a:rPr lang="en-US" sz="2000" i="1" baseline="-25000" dirty="0">
                <a:latin typeface="Arial" charset="0"/>
              </a:rPr>
              <a:t>a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rychlostí </a:t>
            </a:r>
            <a:r>
              <a:rPr lang="cs-CZ" sz="2000" i="1" dirty="0">
                <a:latin typeface="Arial" charset="0"/>
                <a:sym typeface="Symbol" pitchFamily="18" charset="2"/>
              </a:rPr>
              <a:t>q</a:t>
            </a:r>
            <a:r>
              <a:rPr lang="cs-CZ" sz="2000" baseline="30000" dirty="0">
                <a:latin typeface="Arial" charset="0"/>
                <a:sym typeface="Symbol" pitchFamily="18" charset="2"/>
              </a:rPr>
              <a:t>2</a:t>
            </a:r>
            <a:r>
              <a:rPr lang="cs-CZ" sz="2000" dirty="0">
                <a:latin typeface="Arial" charset="0"/>
                <a:sym typeface="Symbol" pitchFamily="18" charset="2"/>
              </a:rPr>
              <a:t>  zvyšování </a:t>
            </a:r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</a:t>
            </a:r>
            <a:r>
              <a:rPr lang="en-US" sz="2000" i="1" baseline="-25000" dirty="0">
                <a:latin typeface="Arial" charset="0"/>
              </a:rPr>
              <a:t>a</a:t>
            </a:r>
            <a:r>
              <a:rPr lang="cs-CZ" sz="2000" i="1" dirty="0">
                <a:latin typeface="Arial" charset="0"/>
                <a:sym typeface="Symbol" pitchFamily="18" charset="2"/>
              </a:rPr>
              <a:t>/</a:t>
            </a:r>
            <a:r>
              <a:rPr lang="cs-CZ" sz="2000" i="1" dirty="0">
                <a:latin typeface="Arial" charset="0"/>
              </a:rPr>
              <a:t>f</a:t>
            </a:r>
            <a:r>
              <a:rPr lang="cs-CZ" sz="2000" i="1" baseline="-25000" dirty="0">
                <a:latin typeface="Arial" charset="0"/>
              </a:rPr>
              <a:t>a</a:t>
            </a:r>
            <a:r>
              <a:rPr lang="en-US" sz="2000" i="1" baseline="-25000" dirty="0">
                <a:latin typeface="Arial" charset="0"/>
              </a:rPr>
              <a:t>a</a:t>
            </a:r>
            <a:r>
              <a:rPr lang="cs-CZ" sz="2000" dirty="0">
                <a:latin typeface="Arial" charset="0"/>
                <a:sym typeface="Symbol" pitchFamily="18" charset="2"/>
              </a:rPr>
              <a:t>  </a:t>
            </a:r>
            <a:r>
              <a:rPr lang="cs-CZ" sz="2000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vzácná alela „schována“  </a:t>
            </a:r>
            <a:br>
              <a:rPr lang="cs-CZ" sz="2000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				        v heterozygotním stavu</a:t>
            </a:r>
            <a:endParaRPr lang="cs-CZ" sz="2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474912" y="236175"/>
            <a:ext cx="3642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charset="0"/>
              </a:rPr>
              <a:t>Frekvence vzácných alel: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22334" y="2785146"/>
            <a:ext cx="0" cy="1346262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666310" y="2277770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2978220" y="3570412"/>
            <a:ext cx="80" cy="499261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2767965" y="3025776"/>
            <a:ext cx="272" cy="548096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22396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uiExpand="1" build="p"/>
      <p:bldP spid="69642" grpId="0" animBg="1"/>
      <p:bldP spid="69642" grpId="2" animBg="1"/>
      <p:bldP spid="69644" grpId="0" animBg="1"/>
      <p:bldP spid="69645" grpId="0" animBg="1"/>
      <p:bldP spid="696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4333" y="2052398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Populační genetika 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3175198" y="903221"/>
            <a:ext cx="5600657" cy="1280983"/>
            <a:chOff x="3175198" y="903221"/>
            <a:chExt cx="5600657" cy="1280983"/>
          </a:xfrm>
        </p:grpSpPr>
        <p:cxnSp>
          <p:nvCxnSpPr>
            <p:cNvPr id="6" name="Přímá spojovací šipka 5"/>
            <p:cNvCxnSpPr/>
            <p:nvPr/>
          </p:nvCxnSpPr>
          <p:spPr bwMode="auto">
            <a:xfrm flipV="1">
              <a:off x="3175198" y="1492225"/>
              <a:ext cx="881449" cy="69197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ovéPole 8"/>
            <p:cNvSpPr txBox="1"/>
            <p:nvPr/>
          </p:nvSpPr>
          <p:spPr>
            <a:xfrm>
              <a:off x="4221403" y="903221"/>
              <a:ext cx="45544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idealizované predikce založené 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na obecných principech (např.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mendelovská dědičnost)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175198" y="2402506"/>
            <a:ext cx="5595848" cy="1494144"/>
            <a:chOff x="3175198" y="2402506"/>
            <a:chExt cx="5595848" cy="1494144"/>
          </a:xfrm>
        </p:grpSpPr>
        <p:cxnSp>
          <p:nvCxnSpPr>
            <p:cNvPr id="8" name="Přímá spojovací šipka 7"/>
            <p:cNvCxnSpPr/>
            <p:nvPr/>
          </p:nvCxnSpPr>
          <p:spPr bwMode="auto">
            <a:xfrm>
              <a:off x="3175198" y="2402506"/>
              <a:ext cx="881449" cy="69197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ovéPole 9"/>
            <p:cNvSpPr txBox="1"/>
            <p:nvPr/>
          </p:nvSpPr>
          <p:spPr>
            <a:xfrm>
              <a:off x="4221403" y="3065653"/>
              <a:ext cx="45496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dirty="0">
                  <a:latin typeface="Arial" pitchFamily="34" charset="0"/>
                  <a:cs typeface="Arial" pitchFamily="34" charset="0"/>
                </a:rPr>
                <a:t>vysvětlení empirických výsledků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(mikroevoluční mechanismy)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859689" y="260350"/>
            <a:ext cx="5329237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C00000"/>
                </a:solidFill>
                <a:latin typeface="Arial" charset="0"/>
              </a:rPr>
              <a:t>Příčiny neplatnosti H-W rovnováhy: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39750" y="1076788"/>
            <a:ext cx="2319866" cy="40011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Metodické příčiny: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21898" y="2725865"/>
            <a:ext cx="5923915" cy="40011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Neplatnost některého z předpokladů H-W modelu: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539750" y="1703851"/>
            <a:ext cx="4706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nulové alely (</a:t>
            </a:r>
            <a:r>
              <a:rPr lang="cs-CZ" sz="2000" i="1" dirty="0" err="1">
                <a:latin typeface="Arial" charset="0"/>
              </a:rPr>
              <a:t>null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 err="1">
                <a:latin typeface="Arial" charset="0"/>
              </a:rPr>
              <a:t>alleles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i="1" dirty="0" err="1">
                <a:latin typeface="Arial" charset="0"/>
              </a:rPr>
              <a:t>allelic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 err="1">
                <a:latin typeface="Arial" charset="0"/>
              </a:rPr>
              <a:t>dropout</a:t>
            </a:r>
            <a:r>
              <a:rPr lang="cs-CZ" sz="2000" dirty="0">
                <a:latin typeface="Arial" charset="0"/>
              </a:rPr>
              <a:t>)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554650" y="3400238"/>
            <a:ext cx="8034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charset="0"/>
              </a:rPr>
              <a:t>Snížení </a:t>
            </a:r>
            <a:r>
              <a:rPr lang="cs-CZ" sz="2000" dirty="0" err="1">
                <a:solidFill>
                  <a:srgbClr val="C00000"/>
                </a:solidFill>
                <a:latin typeface="Arial" charset="0"/>
              </a:rPr>
              <a:t>heterozygotnosti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r>
              <a:rPr lang="cs-CZ" sz="2000" dirty="0">
                <a:latin typeface="Arial" charset="0"/>
              </a:rPr>
              <a:t>selekce proti heterozygotům</a:t>
            </a:r>
          </a:p>
          <a:p>
            <a:r>
              <a:rPr lang="cs-CZ" sz="2000" dirty="0">
                <a:latin typeface="Arial" charset="0"/>
              </a:rPr>
              <a:t>nenáhodné páření (</a:t>
            </a:r>
            <a:r>
              <a:rPr lang="cs-CZ" sz="2000" dirty="0" err="1">
                <a:latin typeface="Arial" charset="0"/>
              </a:rPr>
              <a:t>inbreeding</a:t>
            </a:r>
            <a:r>
              <a:rPr lang="cs-CZ" sz="2000" dirty="0">
                <a:latin typeface="Arial" charset="0"/>
              </a:rPr>
              <a:t>, asortativní páření)</a:t>
            </a:r>
          </a:p>
          <a:p>
            <a:r>
              <a:rPr lang="cs-CZ" sz="2000" dirty="0">
                <a:latin typeface="Arial" charset="0"/>
              </a:rPr>
              <a:t>strukturovanost populace (rozdílné frekvence alel, </a:t>
            </a:r>
            <a:r>
              <a:rPr lang="cs-CZ" sz="2000" dirty="0" err="1">
                <a:latin typeface="Arial" charset="0"/>
              </a:rPr>
              <a:t>Wahlundův</a:t>
            </a:r>
            <a:r>
              <a:rPr lang="cs-CZ" sz="2000" dirty="0">
                <a:latin typeface="Arial" charset="0"/>
              </a:rPr>
              <a:t> efekt)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422" y="1085207"/>
            <a:ext cx="2710120" cy="266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>
            <a:spLocks noChangeAspect="1"/>
          </p:cNvSpPr>
          <p:nvPr/>
        </p:nvSpPr>
        <p:spPr bwMode="auto">
          <a:xfrm>
            <a:off x="7425565" y="2493276"/>
            <a:ext cx="197708" cy="197709"/>
          </a:xfrm>
          <a:prstGeom prst="ellipse">
            <a:avLst/>
          </a:prstGeom>
          <a:solidFill>
            <a:srgbClr val="E6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87" y="4881212"/>
            <a:ext cx="2888639" cy="171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50434" y="4847371"/>
            <a:ext cx="64492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charset="0"/>
              </a:rPr>
              <a:t>Zvýšení </a:t>
            </a:r>
            <a:r>
              <a:rPr lang="cs-CZ" sz="2000" dirty="0" err="1">
                <a:solidFill>
                  <a:srgbClr val="C00000"/>
                </a:solidFill>
                <a:latin typeface="Arial" charset="0"/>
              </a:rPr>
              <a:t>heterozygotnosti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r>
              <a:rPr lang="cs-CZ" sz="2000" dirty="0">
                <a:latin typeface="Arial" charset="0"/>
              </a:rPr>
              <a:t>selekce podporující heterozygoty</a:t>
            </a:r>
          </a:p>
          <a:p>
            <a:r>
              <a:rPr lang="cs-CZ" sz="2000" dirty="0">
                <a:latin typeface="Arial" charset="0"/>
              </a:rPr>
              <a:t>nenáhodné páření (</a:t>
            </a:r>
            <a:r>
              <a:rPr lang="cs-CZ" sz="2000" dirty="0" err="1">
                <a:latin typeface="Arial" charset="0"/>
              </a:rPr>
              <a:t>outbreeding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disasortativní</a:t>
            </a:r>
            <a:r>
              <a:rPr lang="cs-CZ" sz="2000" dirty="0">
                <a:latin typeface="Arial" charset="0"/>
              </a:rPr>
              <a:t> páření)</a:t>
            </a:r>
          </a:p>
          <a:p>
            <a:r>
              <a:rPr lang="cs-CZ" sz="2000" dirty="0">
                <a:latin typeface="Arial" charset="0"/>
              </a:rPr>
              <a:t>migrace</a:t>
            </a:r>
          </a:p>
          <a:p>
            <a:r>
              <a:rPr lang="cs-CZ" sz="2000" dirty="0">
                <a:latin typeface="Arial" charset="0"/>
              </a:rPr>
              <a:t>mutace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422" y="1085207"/>
            <a:ext cx="2710120" cy="266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>
            <a:spLocks noChangeAspect="1"/>
          </p:cNvSpPr>
          <p:nvPr/>
        </p:nvSpPr>
        <p:spPr bwMode="auto">
          <a:xfrm>
            <a:off x="7744555" y="2128881"/>
            <a:ext cx="197708" cy="197709"/>
          </a:xfrm>
          <a:prstGeom prst="ellipse">
            <a:avLst/>
          </a:prstGeom>
          <a:solidFill>
            <a:srgbClr val="E6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627DAA7-52CE-4BC9-812A-81F87E6A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689" y="260350"/>
            <a:ext cx="5329237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>
                <a:solidFill>
                  <a:srgbClr val="C00000"/>
                </a:solidFill>
                <a:latin typeface="Arial" charset="0"/>
              </a:rPr>
              <a:t>Příčiny neplatnosti H-W rovnováhy: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742FE1A-5759-4640-86FB-C1121004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76788"/>
            <a:ext cx="2319866" cy="40011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Metodické příčiny: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9661FED7-8F22-42F3-8B8E-A7422FAC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98" y="2725865"/>
            <a:ext cx="5923915" cy="40011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Neplatnost některého z předpokladů H-W modelu: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5AC37838-04B7-4A23-BE55-8D563945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3851"/>
            <a:ext cx="4706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nulové alely (</a:t>
            </a:r>
            <a:r>
              <a:rPr lang="cs-CZ" sz="2000" i="1" dirty="0" err="1">
                <a:latin typeface="Arial" charset="0"/>
              </a:rPr>
              <a:t>null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 err="1">
                <a:latin typeface="Arial" charset="0"/>
              </a:rPr>
              <a:t>alleles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i="1" dirty="0" err="1">
                <a:latin typeface="Arial" charset="0"/>
              </a:rPr>
              <a:t>allelic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 err="1">
                <a:latin typeface="Arial" charset="0"/>
              </a:rPr>
              <a:t>dropout</a:t>
            </a:r>
            <a:r>
              <a:rPr lang="cs-CZ" sz="2000" dirty="0">
                <a:latin typeface="Arial" charset="0"/>
              </a:rPr>
              <a:t>)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FE339F67-BE06-42A9-AF0F-2CAA1166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50" y="3400238"/>
            <a:ext cx="8034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charset="0"/>
              </a:rPr>
              <a:t>Snížení </a:t>
            </a:r>
            <a:r>
              <a:rPr lang="cs-CZ" sz="2000" dirty="0" err="1">
                <a:solidFill>
                  <a:srgbClr val="C00000"/>
                </a:solidFill>
                <a:latin typeface="Arial" charset="0"/>
              </a:rPr>
              <a:t>heterozygotnosti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r>
              <a:rPr lang="cs-CZ" sz="2000" dirty="0">
                <a:latin typeface="Arial" charset="0"/>
              </a:rPr>
              <a:t>selekce proti heterozygotům</a:t>
            </a:r>
          </a:p>
          <a:p>
            <a:r>
              <a:rPr lang="cs-CZ" sz="2000" dirty="0">
                <a:latin typeface="Arial" charset="0"/>
              </a:rPr>
              <a:t>nenáhodné páření (</a:t>
            </a:r>
            <a:r>
              <a:rPr lang="cs-CZ" sz="2000" dirty="0" err="1">
                <a:latin typeface="Arial" charset="0"/>
              </a:rPr>
              <a:t>inbreeding</a:t>
            </a:r>
            <a:r>
              <a:rPr lang="cs-CZ" sz="2000" dirty="0">
                <a:latin typeface="Arial" charset="0"/>
              </a:rPr>
              <a:t>, asortativní páření)</a:t>
            </a:r>
          </a:p>
          <a:p>
            <a:r>
              <a:rPr lang="cs-CZ" sz="2000" dirty="0">
                <a:latin typeface="Arial" charset="0"/>
              </a:rPr>
              <a:t>strukturovanost populace (rozdílné frekvence alel, </a:t>
            </a:r>
            <a:r>
              <a:rPr lang="cs-CZ" sz="2000" dirty="0" err="1">
                <a:latin typeface="Arial" charset="0"/>
              </a:rPr>
              <a:t>Wahlundův</a:t>
            </a:r>
            <a:r>
              <a:rPr lang="cs-CZ" sz="2000" dirty="0">
                <a:latin typeface="Arial" charset="0"/>
              </a:rPr>
              <a:t> efekt)</a:t>
            </a:r>
          </a:p>
        </p:txBody>
      </p:sp>
    </p:spTree>
    <p:extLst>
      <p:ext uri="{BB962C8B-B14F-4D97-AF65-F5344CB8AC3E}">
        <p14:creationId xmlns:p14="http://schemas.microsoft.com/office/powerpoint/2010/main" val="174411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22912" y="260350"/>
            <a:ext cx="4098176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charset="0"/>
              </a:rPr>
              <a:t>H-W NA VÍCE LOKUSECH</a:t>
            </a:r>
          </a:p>
        </p:txBody>
      </p: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485775" y="1070610"/>
            <a:ext cx="7526419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blízkost </a:t>
            </a:r>
            <a:r>
              <a:rPr lang="cs-CZ" sz="2000" dirty="0" err="1">
                <a:latin typeface="Arial" charset="0"/>
              </a:rPr>
              <a:t>lokusů</a:t>
            </a:r>
            <a:r>
              <a:rPr lang="cs-CZ" sz="2000" dirty="0">
                <a:latin typeface="Arial" charset="0"/>
              </a:rPr>
              <a:t> =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vazba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charset="0"/>
              </a:rPr>
              <a:t>frekvence rekombinací </a:t>
            </a:r>
            <a:r>
              <a:rPr lang="cs-CZ" sz="2000" i="1" dirty="0">
                <a:solidFill>
                  <a:srgbClr val="C00000"/>
                </a:solidFill>
                <a:latin typeface="Arial" charset="0"/>
              </a:rPr>
              <a:t>r</a:t>
            </a:r>
            <a:endParaRPr lang="cs-CZ" sz="2000" dirty="0">
              <a:solidFill>
                <a:srgbClr val="C00000"/>
              </a:solidFill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místo 3 genotypových kategorií </a:t>
            </a:r>
            <a:r>
              <a:rPr lang="cs-CZ" sz="2000" dirty="0">
                <a:latin typeface="Arial" charset="0"/>
                <a:sym typeface="Symbol"/>
              </a:rPr>
              <a:t> 10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1 </a:t>
            </a:r>
            <a:r>
              <a:rPr lang="cs-CZ" sz="2000" dirty="0" err="1">
                <a:latin typeface="Arial" charset="0"/>
                <a:sym typeface="Symbol"/>
              </a:rPr>
              <a:t>lokus</a:t>
            </a:r>
            <a:r>
              <a:rPr lang="cs-CZ" sz="2000" dirty="0">
                <a:latin typeface="Arial" charset="0"/>
                <a:sym typeface="Symbol"/>
              </a:rPr>
              <a:t>  jedinec může předat jen gamety získané od rodičů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více lokusů  může předat i jiné, např: </a:t>
            </a:r>
            <a:br>
              <a:rPr lang="cs-CZ" sz="2000" dirty="0">
                <a:latin typeface="Arial" charset="0"/>
                <a:sym typeface="Symbol"/>
              </a:rPr>
            </a:br>
            <a:r>
              <a:rPr lang="cs-CZ" sz="2000" dirty="0">
                <a:latin typeface="Arial" charset="0"/>
                <a:sym typeface="Symbol"/>
              </a:rPr>
              <a:t>	rodiče </a:t>
            </a:r>
            <a:r>
              <a:rPr lang="cs-CZ" sz="2000" i="1" dirty="0">
                <a:latin typeface="Arial" charset="0"/>
                <a:sym typeface="Symbol"/>
              </a:rPr>
              <a:t>AB</a:t>
            </a:r>
            <a:r>
              <a:rPr lang="cs-CZ" sz="2000" dirty="0">
                <a:latin typeface="Arial" charset="0"/>
                <a:sym typeface="Symbol"/>
              </a:rPr>
              <a:t> </a:t>
            </a:r>
            <a:r>
              <a:rPr lang="cs-CZ" sz="2000" dirty="0">
                <a:latin typeface="Arial" charset="0"/>
                <a:sym typeface="Symbol" panose="05050102010706020507" pitchFamily="18" charset="2"/>
              </a:rPr>
              <a:t></a:t>
            </a:r>
            <a:r>
              <a:rPr lang="cs-CZ" sz="2000" dirty="0">
                <a:latin typeface="Arial" charset="0"/>
                <a:sym typeface="Symbol"/>
              </a:rPr>
              <a:t> </a:t>
            </a:r>
            <a:r>
              <a:rPr lang="cs-CZ" sz="2000" i="1" dirty="0">
                <a:latin typeface="Arial" charset="0"/>
                <a:sym typeface="Symbol"/>
              </a:rPr>
              <a:t>ab</a:t>
            </a:r>
            <a:r>
              <a:rPr lang="cs-CZ" sz="2000" dirty="0">
                <a:latin typeface="Arial" charset="0"/>
                <a:sym typeface="Symbol"/>
              </a:rPr>
              <a:t>  </a:t>
            </a:r>
            <a:r>
              <a:rPr lang="cs-CZ" sz="2000" i="1" dirty="0">
                <a:latin typeface="Arial" charset="0"/>
                <a:sym typeface="Symbol"/>
              </a:rPr>
              <a:t>AB/ab</a:t>
            </a:r>
            <a:r>
              <a:rPr lang="cs-CZ" sz="2000" dirty="0">
                <a:latin typeface="Arial" charset="0"/>
                <a:sym typeface="Symbol"/>
              </a:rPr>
              <a:t> …. gamety </a:t>
            </a:r>
            <a:r>
              <a:rPr lang="cs-CZ" sz="2000" i="1" dirty="0">
                <a:latin typeface="Arial" charset="0"/>
                <a:sym typeface="Symbol"/>
              </a:rPr>
              <a:t>AB</a:t>
            </a:r>
            <a:r>
              <a:rPr lang="cs-CZ" sz="2000" dirty="0">
                <a:latin typeface="Arial" charset="0"/>
                <a:sym typeface="Symbol"/>
              </a:rPr>
              <a:t>, </a:t>
            </a:r>
            <a:r>
              <a:rPr lang="cs-CZ" sz="2000" i="1" dirty="0" err="1">
                <a:latin typeface="Arial" charset="0"/>
                <a:sym typeface="Symbol"/>
              </a:rPr>
              <a:t>ab</a:t>
            </a:r>
            <a:r>
              <a:rPr lang="cs-CZ" sz="2000" dirty="0">
                <a:latin typeface="Arial" charset="0"/>
                <a:sym typeface="Symbol"/>
              </a:rPr>
              <a:t> s </a:t>
            </a:r>
            <a:r>
              <a:rPr lang="cs-CZ" sz="2000" dirty="0" err="1">
                <a:latin typeface="Arial" charset="0"/>
                <a:sym typeface="Symbol"/>
              </a:rPr>
              <a:t>Pr</a:t>
            </a:r>
            <a:r>
              <a:rPr lang="cs-CZ" sz="2000" dirty="0">
                <a:latin typeface="Arial" charset="0"/>
                <a:sym typeface="Symbol"/>
              </a:rPr>
              <a:t>. = ½(1 - </a:t>
            </a:r>
            <a:r>
              <a:rPr lang="cs-CZ" sz="2000" i="1" dirty="0">
                <a:latin typeface="Arial" charset="0"/>
                <a:sym typeface="Symbol"/>
              </a:rPr>
              <a:t>r</a:t>
            </a:r>
            <a:r>
              <a:rPr lang="cs-CZ" sz="2000" dirty="0">
                <a:latin typeface="Arial" charset="0"/>
                <a:sym typeface="Symbol"/>
              </a:rPr>
              <a:t>)</a:t>
            </a:r>
            <a:br>
              <a:rPr lang="cs-CZ" sz="2000" dirty="0">
                <a:latin typeface="Arial" charset="0"/>
                <a:sym typeface="Symbol"/>
              </a:rPr>
            </a:br>
            <a:r>
              <a:rPr lang="cs-CZ" sz="2000" dirty="0">
                <a:latin typeface="Arial" charset="0"/>
                <a:sym typeface="Symbol"/>
              </a:rPr>
              <a:t>	ale i gamety </a:t>
            </a:r>
            <a:r>
              <a:rPr lang="cs-CZ" sz="2000" i="1" dirty="0">
                <a:latin typeface="Arial" charset="0"/>
                <a:sym typeface="Symbol"/>
              </a:rPr>
              <a:t>Ab</a:t>
            </a:r>
            <a:r>
              <a:rPr lang="cs-CZ" sz="2000" dirty="0">
                <a:latin typeface="Arial" charset="0"/>
                <a:sym typeface="Symbol"/>
              </a:rPr>
              <a:t>, </a:t>
            </a:r>
            <a:r>
              <a:rPr lang="cs-CZ" sz="2000" i="1" dirty="0" err="1">
                <a:latin typeface="Arial" charset="0"/>
                <a:sym typeface="Symbol"/>
              </a:rPr>
              <a:t>aB</a:t>
            </a:r>
            <a:r>
              <a:rPr lang="cs-CZ" sz="2000" dirty="0">
                <a:latin typeface="Arial" charset="0"/>
                <a:sym typeface="Symbol"/>
              </a:rPr>
              <a:t> (s </a:t>
            </a:r>
            <a:r>
              <a:rPr lang="cs-CZ" sz="2000" dirty="0" err="1">
                <a:latin typeface="Arial" charset="0"/>
                <a:sym typeface="Symbol"/>
              </a:rPr>
              <a:t>Pr</a:t>
            </a:r>
            <a:r>
              <a:rPr lang="cs-CZ" sz="2000" dirty="0">
                <a:latin typeface="Arial" charset="0"/>
                <a:sym typeface="Symbol"/>
              </a:rPr>
              <a:t>. ½</a:t>
            </a:r>
            <a:r>
              <a:rPr lang="cs-CZ" sz="2000" i="1" dirty="0">
                <a:latin typeface="Arial" charset="0"/>
                <a:sym typeface="Symbol"/>
              </a:rPr>
              <a:t>r</a:t>
            </a:r>
            <a:r>
              <a:rPr lang="cs-CZ" sz="2000" dirty="0">
                <a:latin typeface="Arial" charset="0"/>
                <a:sym typeface="Symbol"/>
              </a:rPr>
              <a:t>), </a:t>
            </a:r>
            <a:r>
              <a:rPr lang="cs-CZ" sz="2000" u="sng" dirty="0">
                <a:latin typeface="Arial" charset="0"/>
                <a:sym typeface="Symbol"/>
              </a:rPr>
              <a:t>které se u rodičů nevyskytují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 2 definice genofondu (1. = soubor genů, 2. = populace gamet)</a:t>
            </a:r>
            <a:br>
              <a:rPr lang="cs-CZ" sz="2000" dirty="0">
                <a:latin typeface="Arial" charset="0"/>
                <a:sym typeface="Symbol"/>
              </a:rPr>
            </a:br>
            <a:r>
              <a:rPr lang="cs-CZ" sz="2000" i="1" dirty="0">
                <a:latin typeface="Arial" charset="0"/>
                <a:sym typeface="Symbol"/>
              </a:rPr>
              <a:t>nejsou v případě rekombinace ekvivalentní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50160" y="5476240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Může dojít k evoluci?</a:t>
            </a:r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6224034" y="4586387"/>
            <a:ext cx="1788160" cy="1005840"/>
          </a:xfrm>
          <a:prstGeom prst="wedgeRectCallout">
            <a:avLst>
              <a:gd name="adj1" fmla="val -89584"/>
              <a:gd name="adj2" fmla="val -4959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nutno znát, jak </a:t>
            </a:r>
            <a:r>
              <a:rPr lang="cs-CZ" sz="1800">
                <a:latin typeface="Arial" pitchFamily="34" charset="0"/>
                <a:cs typeface="Arial" pitchFamily="34" charset="0"/>
              </a:rPr>
              <a:t>je genofond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definován!</a:t>
            </a:r>
            <a:endParaRPr kumimoji="0" 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557213" y="1014129"/>
            <a:ext cx="85391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Př.:	frekvence gamety </a:t>
            </a:r>
            <a:r>
              <a:rPr lang="cs-CZ" sz="2000" i="1" dirty="0">
                <a:latin typeface="Arial" charset="0"/>
              </a:rPr>
              <a:t>AB</a:t>
            </a:r>
            <a:r>
              <a:rPr lang="cs-CZ" sz="2000" dirty="0">
                <a:latin typeface="Arial" charset="0"/>
              </a:rPr>
              <a:t> v počátečním genofondu (</a:t>
            </a:r>
            <a:r>
              <a:rPr lang="cs-CZ" sz="2000" i="1" dirty="0" err="1">
                <a:latin typeface="Arial" charset="0"/>
              </a:rPr>
              <a:t>g</a:t>
            </a:r>
            <a:r>
              <a:rPr lang="cs-CZ" sz="2000" i="1" baseline="-25000" dirty="0" err="1">
                <a:latin typeface="Arial" charset="0"/>
              </a:rPr>
              <a:t>AB</a:t>
            </a:r>
            <a:r>
              <a:rPr lang="cs-CZ" sz="2000" dirty="0">
                <a:latin typeface="Arial" charset="0"/>
              </a:rPr>
              <a:t>) a následující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generaci (</a:t>
            </a:r>
            <a:r>
              <a:rPr lang="cs-CZ" sz="2000" i="1" dirty="0">
                <a:latin typeface="Arial" charset="0"/>
              </a:rPr>
              <a:t>g</a:t>
            </a:r>
            <a:r>
              <a:rPr lang="en-US" sz="2000" i="1" dirty="0">
                <a:latin typeface="Arial" charset="0"/>
              </a:rPr>
              <a:t>’</a:t>
            </a:r>
            <a:r>
              <a:rPr lang="cs-CZ" sz="2000" i="1" baseline="-25000" dirty="0">
                <a:latin typeface="Arial" charset="0"/>
              </a:rPr>
              <a:t>AB</a:t>
            </a:r>
            <a:r>
              <a:rPr lang="cs-CZ" sz="2000" dirty="0">
                <a:latin typeface="Arial" charset="0"/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	</a:t>
            </a:r>
            <a:r>
              <a:rPr lang="cs-CZ" sz="2000" i="1" dirty="0">
                <a:latin typeface="Arial" charset="0"/>
              </a:rPr>
              <a:t>g</a:t>
            </a:r>
            <a:r>
              <a:rPr lang="en-US" sz="2000" i="1" dirty="0">
                <a:latin typeface="Arial" charset="0"/>
              </a:rPr>
              <a:t>’</a:t>
            </a:r>
            <a:r>
              <a:rPr lang="cs-CZ" sz="2000" i="1" baseline="-25000" dirty="0">
                <a:latin typeface="Arial" charset="0"/>
              </a:rPr>
              <a:t>AB</a:t>
            </a:r>
            <a:r>
              <a:rPr lang="cs-CZ" sz="2000" dirty="0">
                <a:latin typeface="Arial" charset="0"/>
              </a:rPr>
              <a:t> = </a:t>
            </a:r>
            <a:r>
              <a:rPr lang="cs-CZ" sz="2000" i="1" dirty="0" err="1">
                <a:latin typeface="Arial" charset="0"/>
              </a:rPr>
              <a:t>g</a:t>
            </a:r>
            <a:r>
              <a:rPr lang="cs-CZ" sz="2000" i="1" baseline="-25000" dirty="0" err="1">
                <a:latin typeface="Arial" charset="0"/>
              </a:rPr>
              <a:t>AB</a:t>
            </a:r>
            <a:r>
              <a:rPr lang="cs-CZ" sz="2000" i="1" dirty="0">
                <a:latin typeface="Arial" charset="0"/>
              </a:rPr>
              <a:t> – </a:t>
            </a:r>
            <a:r>
              <a:rPr lang="cs-CZ" sz="2000" i="1" dirty="0" err="1">
                <a:latin typeface="Arial" charset="0"/>
              </a:rPr>
              <a:t>rD</a:t>
            </a:r>
            <a:r>
              <a:rPr lang="cs-CZ" sz="2000" dirty="0">
                <a:latin typeface="Arial" charset="0"/>
              </a:rPr>
              <a:t>	kde </a:t>
            </a:r>
            <a:r>
              <a:rPr lang="cs-CZ" sz="2000" i="1" dirty="0">
                <a:latin typeface="Arial" charset="0"/>
              </a:rPr>
              <a:t>D</a:t>
            </a:r>
            <a:r>
              <a:rPr lang="cs-CZ" sz="2000" dirty="0">
                <a:latin typeface="Arial" charset="0"/>
              </a:rPr>
              <a:t> = </a:t>
            </a:r>
            <a:r>
              <a:rPr lang="cs-CZ" sz="2000" i="1" dirty="0" err="1">
                <a:latin typeface="Arial" charset="0"/>
              </a:rPr>
              <a:t>g</a:t>
            </a:r>
            <a:r>
              <a:rPr lang="cs-CZ" sz="2000" i="1" baseline="-25000" dirty="0" err="1">
                <a:latin typeface="Arial" charset="0"/>
              </a:rPr>
              <a:t>AB</a:t>
            </a:r>
            <a:r>
              <a:rPr lang="cs-CZ" sz="2000" i="1" dirty="0" err="1">
                <a:latin typeface="Arial" charset="0"/>
              </a:rPr>
              <a:t>g</a:t>
            </a:r>
            <a:r>
              <a:rPr lang="cs-CZ" sz="2000" i="1" baseline="-25000" dirty="0" err="1">
                <a:latin typeface="Arial" charset="0"/>
              </a:rPr>
              <a:t>ab</a:t>
            </a:r>
            <a:r>
              <a:rPr lang="cs-CZ" sz="2000" i="1" dirty="0">
                <a:latin typeface="Arial" charset="0"/>
              </a:rPr>
              <a:t> – </a:t>
            </a:r>
            <a:r>
              <a:rPr lang="cs-CZ" sz="2000" i="1" dirty="0" err="1">
                <a:latin typeface="Arial" charset="0"/>
              </a:rPr>
              <a:t>g</a:t>
            </a:r>
            <a:r>
              <a:rPr lang="cs-CZ" sz="2000" i="1" baseline="-25000" dirty="0" err="1">
                <a:latin typeface="Arial" charset="0"/>
              </a:rPr>
              <a:t>Ab</a:t>
            </a:r>
            <a:r>
              <a:rPr lang="cs-CZ" sz="2000" i="1" dirty="0" err="1">
                <a:latin typeface="Arial" charset="0"/>
              </a:rPr>
              <a:t>g</a:t>
            </a:r>
            <a:r>
              <a:rPr lang="cs-CZ" sz="2000" i="1" baseline="-25000" dirty="0" err="1">
                <a:latin typeface="Arial" charset="0"/>
              </a:rPr>
              <a:t>aB</a:t>
            </a:r>
            <a:r>
              <a:rPr lang="cs-CZ" sz="2000" i="1" dirty="0">
                <a:latin typeface="Arial" charset="0"/>
              </a:rPr>
              <a:t>   =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vazebná nerovnováha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… podobně i pro ostatní typy gamet</a:t>
            </a:r>
            <a:endParaRPr lang="cs-CZ" dirty="0">
              <a:latin typeface="Arial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2454179" y="1811038"/>
            <a:ext cx="435244" cy="3814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57213" y="3184028"/>
            <a:ext cx="809388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jestliže </a:t>
            </a:r>
            <a:r>
              <a:rPr lang="cs-CZ" sz="2000" i="1" dirty="0">
                <a:latin typeface="Arial" charset="0"/>
                <a:sym typeface="Symbol"/>
              </a:rPr>
              <a:t>r </a:t>
            </a:r>
            <a:r>
              <a:rPr lang="cs-CZ" sz="2000" dirty="0">
                <a:latin typeface="Arial" charset="0"/>
                <a:sym typeface="Symbol"/>
              </a:rPr>
              <a:t> 0 (tj. dochází k rekombinaci) a </a:t>
            </a:r>
            <a:r>
              <a:rPr lang="cs-CZ" sz="2000" i="1" dirty="0">
                <a:latin typeface="Arial" charset="0"/>
                <a:sym typeface="Symbol"/>
              </a:rPr>
              <a:t>D</a:t>
            </a:r>
            <a:r>
              <a:rPr lang="cs-CZ" sz="2000" dirty="0">
                <a:latin typeface="Arial" charset="0"/>
                <a:sym typeface="Symbol"/>
              </a:rPr>
              <a:t>  0 (existuje vazba)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	pak platí </a:t>
            </a:r>
            <a:r>
              <a:rPr lang="cs-CZ" i="1" dirty="0" err="1">
                <a:latin typeface="Arial" charset="0"/>
              </a:rPr>
              <a:t>g</a:t>
            </a:r>
            <a:r>
              <a:rPr lang="cs-CZ" i="1" baseline="-25000" dirty="0" err="1">
                <a:latin typeface="Arial" charset="0"/>
              </a:rPr>
              <a:t>xy</a:t>
            </a:r>
            <a:r>
              <a:rPr lang="cs-CZ" i="1" dirty="0">
                <a:latin typeface="Arial" charset="0"/>
              </a:rPr>
              <a:t> </a:t>
            </a:r>
            <a:r>
              <a:rPr lang="cs-CZ" dirty="0">
                <a:latin typeface="Arial" charset="0"/>
                <a:sym typeface="Symbol"/>
              </a:rPr>
              <a:t> </a:t>
            </a:r>
            <a:r>
              <a:rPr lang="cs-CZ" i="1" dirty="0">
                <a:latin typeface="Arial" charset="0"/>
              </a:rPr>
              <a:t>g</a:t>
            </a:r>
            <a:r>
              <a:rPr lang="en-US" i="1" dirty="0">
                <a:latin typeface="Arial" charset="0"/>
              </a:rPr>
              <a:t>’</a:t>
            </a:r>
            <a:r>
              <a:rPr lang="cs-CZ" i="1" baseline="-25000" dirty="0" err="1">
                <a:latin typeface="Arial" charset="0"/>
              </a:rPr>
              <a:t>xy</a:t>
            </a:r>
            <a:r>
              <a:rPr lang="cs-CZ" i="1" dirty="0">
                <a:latin typeface="Arial" charset="0"/>
              </a:rPr>
              <a:t> </a:t>
            </a:r>
            <a:r>
              <a:rPr lang="cs-CZ" dirty="0">
                <a:latin typeface="Arial" charset="0"/>
                <a:sym typeface="Symbol"/>
              </a:rPr>
              <a:t> </a:t>
            </a:r>
            <a:r>
              <a:rPr lang="cs-CZ" dirty="0">
                <a:solidFill>
                  <a:srgbClr val="C00000"/>
                </a:solidFill>
                <a:latin typeface="Arial" charset="0"/>
                <a:sym typeface="Symbol"/>
              </a:rPr>
              <a:t>dochází k evoluci!</a:t>
            </a:r>
            <a:endParaRPr lang="en-US" sz="2000" dirty="0">
              <a:solidFill>
                <a:srgbClr val="C00000"/>
              </a:solidFill>
              <a:latin typeface="Arial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en-US" sz="2000" dirty="0">
              <a:solidFill>
                <a:srgbClr val="E60000"/>
              </a:solidFill>
              <a:latin typeface="Arial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en-US" sz="2000" dirty="0" err="1">
                <a:latin typeface="Arial" charset="0"/>
                <a:sym typeface="Symbol"/>
              </a:rPr>
              <a:t>naopak</a:t>
            </a:r>
            <a:r>
              <a:rPr lang="en-US" sz="2000" dirty="0">
                <a:latin typeface="Arial" charset="0"/>
                <a:sym typeface="Symbol"/>
              </a:rPr>
              <a:t> p</a:t>
            </a:r>
            <a:r>
              <a:rPr lang="cs-CZ" sz="2000" dirty="0">
                <a:latin typeface="Arial" charset="0"/>
                <a:sym typeface="Symbol"/>
              </a:rPr>
              <a:t>ř</a:t>
            </a:r>
            <a:r>
              <a:rPr lang="en-US" sz="2000" dirty="0" err="1">
                <a:latin typeface="Arial" charset="0"/>
                <a:sym typeface="Symbol"/>
              </a:rPr>
              <a:t>i</a:t>
            </a:r>
            <a:r>
              <a:rPr lang="en-US" sz="2000" dirty="0">
                <a:latin typeface="Arial" charset="0"/>
                <a:sym typeface="Symbol"/>
              </a:rPr>
              <a:t> </a:t>
            </a:r>
            <a:r>
              <a:rPr lang="en-US" sz="2000" i="1" dirty="0">
                <a:latin typeface="Arial" charset="0"/>
                <a:sym typeface="Symbol"/>
              </a:rPr>
              <a:t>r</a:t>
            </a:r>
            <a:r>
              <a:rPr lang="en-US" sz="2000" dirty="0">
                <a:latin typeface="Arial" charset="0"/>
                <a:sym typeface="Symbol"/>
              </a:rPr>
              <a:t> </a:t>
            </a:r>
            <a:r>
              <a:rPr lang="cs-CZ" sz="2000" dirty="0">
                <a:latin typeface="Arial" charset="0"/>
                <a:sym typeface="Symbol"/>
              </a:rPr>
              <a:t>= 0 </a:t>
            </a:r>
            <a:r>
              <a:rPr lang="cs-CZ" sz="2000" dirty="0" err="1">
                <a:latin typeface="Arial" charset="0"/>
                <a:sym typeface="Symbol"/>
              </a:rPr>
              <a:t>multilokusový</a:t>
            </a:r>
            <a:r>
              <a:rPr lang="cs-CZ" sz="2000" dirty="0">
                <a:latin typeface="Arial" charset="0"/>
                <a:sym typeface="Symbol"/>
              </a:rPr>
              <a:t> model  </a:t>
            </a:r>
            <a:r>
              <a:rPr lang="cs-CZ" sz="2000" dirty="0" err="1">
                <a:latin typeface="Arial" charset="0"/>
                <a:sym typeface="Symbol"/>
              </a:rPr>
              <a:t>jednolokusový</a:t>
            </a:r>
            <a:r>
              <a:rPr lang="cs-CZ" sz="2000" dirty="0">
                <a:latin typeface="Arial" charset="0"/>
                <a:sym typeface="Symbol"/>
              </a:rPr>
              <a:t> (např. </a:t>
            </a:r>
            <a:r>
              <a:rPr lang="cs-CZ" sz="2000" dirty="0" err="1">
                <a:latin typeface="Arial" charset="0"/>
                <a:sym typeface="Symbol"/>
              </a:rPr>
              <a:t>mtDNA</a:t>
            </a:r>
            <a:r>
              <a:rPr lang="cs-CZ" sz="2000" dirty="0">
                <a:latin typeface="Arial" charset="0"/>
                <a:sym typeface="Symbol"/>
              </a:rPr>
              <a:t>)</a:t>
            </a:r>
            <a:endParaRPr lang="cs-CZ" dirty="0"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57213" y="5576021"/>
            <a:ext cx="8470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k rekombinaci může dojít i </a:t>
            </a:r>
            <a:r>
              <a:rPr lang="cs-CZ" sz="2000" i="1" dirty="0">
                <a:latin typeface="Arial" charset="0"/>
                <a:sym typeface="Symbol"/>
              </a:rPr>
              <a:t>uvnitř</a:t>
            </a:r>
            <a:r>
              <a:rPr lang="cs-CZ" sz="2000" dirty="0">
                <a:latin typeface="Arial" charset="0"/>
                <a:sym typeface="Symbol"/>
              </a:rPr>
              <a:t> genu  jako mutace (tj. vznik nové alely)</a:t>
            </a:r>
            <a:endParaRPr lang="cs-CZ" dirty="0">
              <a:latin typeface="Arial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B504616-A72F-4E5E-8EB2-818AE239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912" y="260350"/>
            <a:ext cx="4098176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charset="0"/>
              </a:rPr>
              <a:t>H-W NA VÍCE LOKUSECH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2663532" y="260350"/>
            <a:ext cx="3743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Vztah </a:t>
            </a:r>
            <a:r>
              <a:rPr lang="cs-CZ" i="1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D</a:t>
            </a:r>
            <a:r>
              <a:rPr lang="cs-CZ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 a rekombinace </a:t>
            </a:r>
            <a:r>
              <a:rPr lang="cs-CZ" i="1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r </a:t>
            </a:r>
            <a:r>
              <a:rPr lang="cs-CZ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: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357184C-E329-44BA-9014-FDF3595BFD4D}"/>
              </a:ext>
            </a:extLst>
          </p:cNvPr>
          <p:cNvGrpSpPr/>
          <p:nvPr/>
        </p:nvGrpSpPr>
        <p:grpSpPr>
          <a:xfrm>
            <a:off x="741305" y="1426245"/>
            <a:ext cx="7596600" cy="4467518"/>
            <a:chOff x="741305" y="1426245"/>
            <a:chExt cx="7596600" cy="4467518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9124729-E8D3-43E3-847B-BB1FBD54C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305" y="1426245"/>
              <a:ext cx="7596600" cy="4467518"/>
              <a:chOff x="1095015" y="1426245"/>
              <a:chExt cx="6805865" cy="4002491"/>
            </a:xfrm>
          </p:grpSpPr>
          <p:pic>
            <p:nvPicPr>
              <p:cNvPr id="5" name="Obrázek 4" descr="Linkage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69516" y="1426245"/>
                <a:ext cx="6731364" cy="4002491"/>
              </a:xfrm>
              <a:prstGeom prst="rect">
                <a:avLst/>
              </a:prstGeom>
            </p:spPr>
          </p:pic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9FAC9C6-C33A-4FBF-A82A-97714C675660}"/>
                  </a:ext>
                </a:extLst>
              </p:cNvPr>
              <p:cNvSpPr txBox="1"/>
              <p:nvPr/>
            </p:nvSpPr>
            <p:spPr>
              <a:xfrm rot="16200000">
                <a:off x="-73671" y="3141896"/>
                <a:ext cx="27067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Vazebná nerovnováha </a:t>
                </a:r>
                <a:r>
                  <a:rPr lang="cs-CZ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cs-CZ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91CF96D6-4CDB-4276-A128-6E1652BFE96C}"/>
                </a:ext>
              </a:extLst>
            </p:cNvPr>
            <p:cNvCxnSpPr/>
            <p:nvPr/>
          </p:nvCxnSpPr>
          <p:spPr bwMode="auto">
            <a:xfrm flipH="1">
              <a:off x="4719344" y="2036759"/>
              <a:ext cx="424697" cy="60531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A7D66E7-151D-4FFE-84F3-E43D44C27D96}"/>
                </a:ext>
              </a:extLst>
            </p:cNvPr>
            <p:cNvSpPr txBox="1"/>
            <p:nvPr/>
          </p:nvSpPr>
          <p:spPr>
            <a:xfrm>
              <a:off x="5083570" y="162078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9" name="Obdélníkový popisek 8"/>
          <p:cNvSpPr/>
          <p:nvPr/>
        </p:nvSpPr>
        <p:spPr bwMode="auto">
          <a:xfrm>
            <a:off x="5682737" y="2154329"/>
            <a:ext cx="1544320" cy="579120"/>
          </a:xfrm>
          <a:prstGeom prst="wedgeRectCallout">
            <a:avLst>
              <a:gd name="adj1" fmla="val -40751"/>
              <a:gd name="adj2" fmla="val 13360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baseline="0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1600" baseline="0" dirty="0">
                <a:latin typeface="Arial" pitchFamily="34" charset="0"/>
                <a:cs typeface="Arial" pitchFamily="34" charset="0"/>
              </a:rPr>
              <a:t> klesá v závislosti na </a:t>
            </a:r>
            <a:r>
              <a:rPr lang="cs-CZ" sz="1600" i="1" baseline="0" dirty="0">
                <a:latin typeface="Arial" pitchFamily="34" charset="0"/>
                <a:cs typeface="Arial" pitchFamily="34" charset="0"/>
              </a:rPr>
              <a:t>r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557213" y="366028"/>
            <a:ext cx="751199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Pozor! Vazebná nerovnováha nemusí přesně odrážet 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C00000"/>
                </a:solidFill>
                <a:latin typeface="Arial" charset="0"/>
                <a:sym typeface="Symbol" pitchFamily="18" charset="2"/>
              </a:rPr>
              <a:t>fyzickou vzdálenost lokusů!!</a:t>
            </a:r>
          </a:p>
        </p:txBody>
      </p:sp>
      <p:pic>
        <p:nvPicPr>
          <p:cNvPr id="6" name="Obrázek 5" descr="Linka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106" y="2768249"/>
            <a:ext cx="7072523" cy="2332257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5571595" y="1548608"/>
            <a:ext cx="1899920" cy="853440"/>
          </a:xfrm>
          <a:prstGeom prst="wedgeRectCallout">
            <a:avLst>
              <a:gd name="adj1" fmla="val -32365"/>
              <a:gd name="adj2" fmla="val 9050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aseline="0" dirty="0">
                <a:latin typeface="Arial" pitchFamily="34" charset="0"/>
                <a:cs typeface="Arial" pitchFamily="34" charset="0"/>
              </a:rPr>
              <a:t>vazba mezi nejvzdálenějšími </a:t>
            </a:r>
            <a:r>
              <a:rPr lang="cs-CZ" sz="1600" baseline="0" dirty="0" err="1">
                <a:latin typeface="Arial" pitchFamily="34" charset="0"/>
                <a:cs typeface="Arial" pitchFamily="34" charset="0"/>
              </a:rPr>
              <a:t>markery</a:t>
            </a:r>
            <a:r>
              <a:rPr lang="cs-CZ" sz="1600" baseline="0" dirty="0">
                <a:latin typeface="Arial" pitchFamily="34" charset="0"/>
                <a:cs typeface="Arial" pitchFamily="34" charset="0"/>
              </a:rPr>
              <a:t>!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557213" y="5287375"/>
            <a:ext cx="2225041" cy="620712"/>
          </a:xfrm>
          <a:prstGeom prst="wedgeRectCallout">
            <a:avLst>
              <a:gd name="adj1" fmla="val -6913"/>
              <a:gd name="adj2" fmla="val -180434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aseline="0" dirty="0">
                <a:latin typeface="Arial" pitchFamily="34" charset="0"/>
                <a:cs typeface="Arial" pitchFamily="34" charset="0"/>
              </a:rPr>
              <a:t>absence vazby mezi nejbližšími </a:t>
            </a:r>
            <a:r>
              <a:rPr lang="cs-CZ" sz="1600" baseline="0" dirty="0" err="1">
                <a:latin typeface="Arial" pitchFamily="34" charset="0"/>
                <a:cs typeface="Arial" pitchFamily="34" charset="0"/>
              </a:rPr>
              <a:t>markery</a:t>
            </a:r>
            <a:r>
              <a:rPr lang="cs-CZ" sz="1600" baseline="0" dirty="0">
                <a:latin typeface="Arial" pitchFamily="34" charset="0"/>
                <a:cs typeface="Arial" pitchFamily="34" charset="0"/>
              </a:rPr>
              <a:t>!</a:t>
            </a:r>
            <a:endParaRPr kumimoji="0" lang="cs-CZ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7213" y="385767"/>
            <a:ext cx="7861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Laurie et al.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2007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): pokles </a:t>
            </a:r>
            <a:r>
              <a:rPr lang="cs-CZ" sz="22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se vzdáleností u člověka a myši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5158"/>
          <a:stretch>
            <a:fillRect/>
          </a:stretch>
        </p:blipFill>
        <p:spPr bwMode="auto">
          <a:xfrm>
            <a:off x="557213" y="1138624"/>
            <a:ext cx="3602895" cy="55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568" y="1138624"/>
            <a:ext cx="3656894" cy="413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94351" y="5599404"/>
            <a:ext cx="24593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člověk: 1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 1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Mb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myš: 1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 2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Mb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557213" y="546819"/>
            <a:ext cx="85234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charset="0"/>
              </a:rPr>
              <a:t>Příčiny vazebné nerovnováhy:</a:t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dirty="0">
                <a:latin typeface="Arial" charset="0"/>
              </a:rPr>
              <a:t>absence rekombinace (např. inverze)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nenáhodnost oplození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selekce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recentní mutace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vzorek směsí 2 druhů s různými frekvencemi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recentní splynutí 2 populací</a:t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omezená velikost populace (náhodné kolísání frekvencí alel)</a:t>
            </a:r>
            <a:endParaRPr lang="cs-CZ" sz="2000" dirty="0">
              <a:latin typeface="Arial" charset="0"/>
            </a:endParaRP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739013" y="443435"/>
            <a:ext cx="3159760" cy="982980"/>
          </a:xfrm>
          <a:prstGeom prst="wedgeRectCallout">
            <a:avLst>
              <a:gd name="adj1" fmla="val -74613"/>
              <a:gd name="adj2" fmla="val -16063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dirty="0">
                <a:latin typeface="Arial" pitchFamily="34" charset="0"/>
                <a:cs typeface="Arial" pitchFamily="34" charset="0"/>
              </a:rPr>
              <a:t>vazebná nerovnováha nemusí být mezi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lokusy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na stejném chromozomu!</a:t>
            </a:r>
            <a:endParaRPr kumimoji="0" 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57213" y="527438"/>
            <a:ext cx="855016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u mnoha organismů crossing-over důležitý pro správný průběh meiózy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  	(aspoň 1 c-o na chromozom, jinak vznik aneuploidií)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ženy s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 c-o   dětí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děti starších žen   rekombinací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obecně častější u centromery, méně u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telomer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(neplatí pro všechny chromozomy, 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	druhové rozdíly – např. u cibule naopak)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malé chromozomy  frekvence rekombinací</a:t>
            </a:r>
            <a:endParaRPr lang="en-US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defTabSz="540000">
              <a:spcAft>
                <a:spcPts val="600"/>
              </a:spcAft>
            </a:pPr>
            <a:endParaRPr lang="cs-CZ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defTabSz="540000">
              <a:spcAft>
                <a:spcPts val="600"/>
              </a:spcAft>
            </a:pPr>
            <a:br>
              <a:rPr lang="cs-CZ" sz="18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rekombinační „</a:t>
            </a:r>
            <a:r>
              <a:rPr lang="cs-CZ" sz="1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hotspots</a:t>
            </a:r>
            <a:r>
              <a:rPr lang="cs-CZ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“: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u člověka 25 000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chybí u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Drosophila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melanogaster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 a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Caenorhabditis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elegans</a:t>
            </a:r>
            <a:endParaRPr lang="cs-CZ" sz="1800" i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defTabSz="540000">
              <a:spcAft>
                <a:spcPts val="600"/>
              </a:spcAft>
            </a:pP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častý vznik a zánik</a:t>
            </a:r>
          </a:p>
          <a:p>
            <a:pPr defTabSz="540000"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zánik 1 místa často kompenzován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 zvýšenou aktivitou sousedního místa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891903" y="3879683"/>
            <a:ext cx="4114800" cy="2666361"/>
            <a:chOff x="1236663" y="969393"/>
            <a:chExt cx="8722083" cy="550443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6663" y="1079500"/>
              <a:ext cx="7613650" cy="5394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Text Box 1"/>
            <p:cNvSpPr txBox="1">
              <a:spLocks noChangeArrowheads="1"/>
            </p:cNvSpPr>
            <p:nvPr/>
          </p:nvSpPr>
          <p:spPr bwMode="auto">
            <a:xfrm>
              <a:off x="5709255" y="969393"/>
              <a:ext cx="4249491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en-GB" sz="1400" b="1" dirty="0" err="1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Centromeres</a:t>
              </a: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 are </a:t>
              </a:r>
              <a:r>
                <a:rPr lang="en-GB" sz="1400" b="1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more recombinogenic </a:t>
              </a:r>
              <a:r>
                <a:rPr lang="en-GB" sz="1400" b="1" dirty="0">
                  <a:solidFill>
                    <a:srgbClr val="000000"/>
                  </a:solidFill>
                  <a:latin typeface="Arial" pitchFamily="34" charset="0"/>
                  <a:ea typeface="msgothic" charset="0"/>
                  <a:cs typeface="msgothic" charset="0"/>
                </a:rPr>
                <a:t>than telomeres 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735" y="3297583"/>
            <a:ext cx="6635834" cy="33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57213" y="287338"/>
            <a:ext cx="868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rozdíly v míře rekombinace mezi pohlavími: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1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Haldaneovo-Huxleyovo</a:t>
            </a:r>
            <a:r>
              <a:rPr lang="cs-CZ"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pravidlo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 pokud jedno pohlaví nerekombinuje,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    jde o pohlaví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heterogametické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  pokud rekombinují obě pohlaví, u samic většinou více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rekombinací 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 (člověk 1,7, myš 1,3)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endParaRPr lang="cs-CZ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rozdíly mezi druhy:</a:t>
            </a:r>
            <a:br>
              <a:rPr lang="cs-CZ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druhy s více malými chromozomy  více rekombinací než druhy s menším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 počtem velkých chromozomů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korelace s počtem ramen: více rekombinací v karyotypech s velkým množstvím 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 chrom. ramen (aspoň 1 c-o/rameno, aby nedocházelo k aneuploidiím?)</a:t>
            </a:r>
            <a:endParaRPr lang="cs-CZ" sz="2800" dirty="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8363" y="635609"/>
            <a:ext cx="7947047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základní premisy populační genetiky:</a:t>
            </a:r>
          </a:p>
          <a:p>
            <a:pPr>
              <a:spcAft>
                <a:spcPts val="1800"/>
              </a:spcAft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 DNA se replikuje 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 dědičnost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 DNA mutuje a rekombinuje 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 proměnlivost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  <a:buAutoNum type="arabicPeriod"/>
            </a:pPr>
            <a:r>
              <a:rPr lang="cs-CZ" dirty="0">
                <a:latin typeface="Arial" pitchFamily="34" charset="0"/>
                <a:cs typeface="Arial" pitchFamily="34" charset="0"/>
              </a:rPr>
              <a:t> Fenotypy vznikají interakcí DNA a prostředí 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 selekce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77812" y="1884473"/>
            <a:ext cx="85883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6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MUTACE</a:t>
            </a:r>
          </a:p>
        </p:txBody>
      </p:sp>
    </p:spTree>
    <p:extLst>
      <p:ext uri="{BB962C8B-B14F-4D97-AF65-F5344CB8AC3E}">
        <p14:creationId xmlns:p14="http://schemas.microsoft.com/office/powerpoint/2010/main" val="715321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6"/>
          <p:cNvSpPr txBox="1">
            <a:spLocks noChangeArrowheads="1"/>
          </p:cNvSpPr>
          <p:nvPr/>
        </p:nvSpPr>
        <p:spPr bwMode="auto">
          <a:xfrm>
            <a:off x="588963" y="3515995"/>
            <a:ext cx="59987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podle škodlivosti/prospěšnosti účinku:	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prospěšné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					škodlivé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					</a:t>
            </a: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neutrální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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88963" y="4694555"/>
            <a:ext cx="37850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podle rozsahu:	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genové/bodové</a:t>
            </a:r>
          </a:p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	chromozomové</a:t>
            </a:r>
          </a:p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		genomové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88963" y="5919470"/>
            <a:ext cx="5424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zpětné mutace:</a:t>
            </a:r>
            <a:r>
              <a:rPr lang="cs-CZ" sz="2000" b="1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frekvence zpravidla 10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 nižší</a:t>
            </a:r>
            <a:endParaRPr lang="cs-CZ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050" name="Picture 2" descr="DNA Mutations Do Not Occur Randomly – Discovery Transforms Our View of  Evolution">
            <a:extLst>
              <a:ext uri="{FF2B5EF4-FFF2-40B4-BE49-F238E27FC236}">
                <a16:creationId xmlns:a16="http://schemas.microsoft.com/office/drawing/2014/main" id="{295967DA-C377-4306-91C9-DC718592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36" y="260350"/>
            <a:ext cx="5229810" cy="29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9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39750" y="933450"/>
            <a:ext cx="4889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substituce </a:t>
            </a:r>
            <a:r>
              <a:rPr lang="cs-CZ" dirty="0">
                <a:latin typeface="Arial" pitchFamily="34" charset="0"/>
                <a:cs typeface="Arial" pitchFamily="34" charset="0"/>
              </a:rPr>
              <a:t>(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transice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transverze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3307271" y="260350"/>
            <a:ext cx="232467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Bodové mutace</a:t>
            </a:r>
          </a:p>
        </p:txBody>
      </p:sp>
      <p:pic>
        <p:nvPicPr>
          <p:cNvPr id="1032" name="Picture 8" descr="Transition">
            <a:extLst>
              <a:ext uri="{FF2B5EF4-FFF2-40B4-BE49-F238E27FC236}">
                <a16:creationId xmlns:a16="http://schemas.microsoft.com/office/drawing/2014/main" id="{0E14F980-ABFD-4615-BC55-024C23128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34" y="1320854"/>
            <a:ext cx="5407618" cy="54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83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39750" y="573384"/>
            <a:ext cx="81531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transverze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 purin-purin,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pyrimidin-pyrimidin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 problém s párováním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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oprava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D59490-37D7-44A4-917A-D59DFACD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5" y="1850469"/>
            <a:ext cx="8330510" cy="43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68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7"/>
          <p:cNvGrpSpPr/>
          <p:nvPr/>
        </p:nvGrpSpPr>
        <p:grpSpPr>
          <a:xfrm>
            <a:off x="583165" y="2880978"/>
            <a:ext cx="6566485" cy="2319960"/>
            <a:chOff x="588963" y="4047490"/>
            <a:chExt cx="6566485" cy="2319960"/>
          </a:xfrm>
        </p:grpSpPr>
        <p:sp>
          <p:nvSpPr>
            <p:cNvPr id="6155" name="Text Box 15"/>
            <p:cNvSpPr txBox="1">
              <a:spLocks noChangeArrowheads="1"/>
            </p:cNvSpPr>
            <p:nvPr/>
          </p:nvSpPr>
          <p:spPr bwMode="auto">
            <a:xfrm>
              <a:off x="588963" y="4047490"/>
              <a:ext cx="3547766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nekódující oblasti</a:t>
              </a:r>
            </a:p>
            <a:p>
              <a:endPara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synonymní</a:t>
              </a:r>
            </a:p>
            <a:p>
              <a:endParaRPr lang="en-US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endParaRPr>
            </a:p>
            <a:p>
              <a:pPr defTabSz="540000"/>
              <a: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nesynonymní (záměnové)</a:t>
              </a:r>
              <a:b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cs-CZ" sz="2000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měnící smysl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missense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defTabSz="540000"/>
              <a:r>
                <a:rPr lang="cs-CZ" sz="2000" dirty="0">
                  <a:latin typeface="Arial" pitchFamily="34" charset="0"/>
                  <a:cs typeface="Arial" pitchFamily="34" charset="0"/>
                </a:rPr>
                <a:t>	nesmyslné (</a:t>
              </a:r>
              <a:r>
                <a:rPr lang="cs-CZ" sz="2000" i="1" dirty="0">
                  <a:latin typeface="Arial" pitchFamily="34" charset="0"/>
                  <a:cs typeface="Arial" pitchFamily="34" charset="0"/>
                </a:rPr>
                <a:t>nonsense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6156" name="Text Box 17"/>
            <p:cNvSpPr txBox="1">
              <a:spLocks noChangeArrowheads="1"/>
            </p:cNvSpPr>
            <p:nvPr/>
          </p:nvSpPr>
          <p:spPr bwMode="auto">
            <a:xfrm>
              <a:off x="3974769" y="4407340"/>
              <a:ext cx="31806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= „tiché“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</a:rPr>
                <a:t>silent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) substituce</a:t>
              </a:r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2107565" y="4511675"/>
              <a:ext cx="15017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latin typeface="Arial" pitchFamily="34" charset="0"/>
                  <a:cs typeface="Arial" pitchFamily="34" charset="0"/>
                </a:rPr>
                <a:t>GTC </a:t>
              </a:r>
              <a:r>
                <a:rPr lang="cs-CZ" sz="1800">
                  <a:latin typeface="Arial" pitchFamily="34" charset="0"/>
                  <a:cs typeface="Arial" pitchFamily="34" charset="0"/>
                  <a:sym typeface="Symbol" pitchFamily="18" charset="2"/>
                </a:rPr>
                <a:t> GTA</a:t>
              </a:r>
              <a:endParaRPr lang="cs-CZ" sz="18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Val    </a:t>
              </a:r>
              <a:r>
                <a:rPr lang="cs-CZ" sz="18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Val</a:t>
              </a:r>
              <a:endParaRPr lang="cs-CZ" sz="18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85021" name="Text Box 29"/>
            <p:cNvSpPr txBox="1">
              <a:spLocks noChangeArrowheads="1"/>
            </p:cNvSpPr>
            <p:nvPr/>
          </p:nvSpPr>
          <p:spPr bwMode="auto">
            <a:xfrm>
              <a:off x="4334600" y="5167300"/>
              <a:ext cx="225107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latin typeface="Arial" pitchFamily="34" charset="0"/>
                  <a:cs typeface="Arial" pitchFamily="34" charset="0"/>
                </a:rPr>
                <a:t>GTC 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TTC</a:t>
              </a:r>
            </a:p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Val    </a:t>
              </a:r>
              <a:r>
                <a:rPr lang="cs-CZ" sz="18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Phe</a:t>
              </a:r>
              <a:endParaRPr lang="cs-CZ" sz="18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r>
                <a:rPr lang="cs-CZ" sz="1800">
                  <a:latin typeface="Arial" pitchFamily="34" charset="0"/>
                  <a:cs typeface="Arial" pitchFamily="34" charset="0"/>
                  <a:sym typeface="Symbol" pitchFamily="18" charset="2"/>
                </a:rPr>
                <a:t>AAG  TAG</a:t>
              </a:r>
              <a:endParaRPr lang="cs-CZ" sz="18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cs-CZ" sz="18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Lys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  </a:t>
              </a:r>
              <a:r>
                <a:rPr lang="cs-CZ" sz="1800" i="1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ochre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(stop)</a:t>
              </a:r>
            </a:p>
          </p:txBody>
        </p:sp>
        <p:sp>
          <p:nvSpPr>
            <p:cNvPr id="17" name="Pravá složená závorka 16"/>
            <p:cNvSpPr/>
            <p:nvPr/>
          </p:nvSpPr>
          <p:spPr bwMode="auto">
            <a:xfrm>
              <a:off x="3680974" y="4165435"/>
              <a:ext cx="152823" cy="88392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2" name="Picture 4" descr="Control region"/>
          <p:cNvPicPr>
            <a:picLocks noChangeAspect="1" noChangeArrowheads="1"/>
          </p:cNvPicPr>
          <p:nvPr/>
        </p:nvPicPr>
        <p:blipFill>
          <a:blip r:embed="rId3" cstate="print"/>
          <a:srcRect t="2925" r="1193"/>
          <a:stretch>
            <a:fillRect/>
          </a:stretch>
        </p:blipFill>
        <p:spPr bwMode="auto">
          <a:xfrm>
            <a:off x="1295761" y="287738"/>
            <a:ext cx="5785422" cy="231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866249F-9359-4AD2-A8DD-27EC5D779489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4467" y="2224744"/>
            <a:ext cx="771546" cy="6562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5" name="Skupina 7">
            <a:extLst>
              <a:ext uri="{FF2B5EF4-FFF2-40B4-BE49-F238E27FC236}">
                <a16:creationId xmlns:a16="http://schemas.microsoft.com/office/drawing/2014/main" id="{F88F25C2-D112-4A0D-AF74-8B3DAD27894A}"/>
              </a:ext>
            </a:extLst>
          </p:cNvPr>
          <p:cNvGrpSpPr/>
          <p:nvPr/>
        </p:nvGrpSpPr>
        <p:grpSpPr>
          <a:xfrm>
            <a:off x="583165" y="5331993"/>
            <a:ext cx="8598039" cy="1200329"/>
            <a:chOff x="588963" y="501015"/>
            <a:chExt cx="8598039" cy="1200329"/>
          </a:xfrm>
        </p:grpSpPr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79921F37-703E-4E12-B069-FC43FA2B3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4515" y="1101179"/>
              <a:ext cx="39324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cs-CZ" sz="20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indels</a:t>
              </a:r>
              <a:r>
                <a:rPr lang="cs-CZ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b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</a:t>
              </a:r>
              <a:r>
                <a:rPr lang="cs-CZ" sz="18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posunutí čtecího rámce</a:t>
              </a:r>
              <a:endParaRPr lang="cs-CZ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5CA717AA-6DF8-468B-8B8B-0FD506C9A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63" y="501015"/>
              <a:ext cx="440261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2.</a:t>
              </a:r>
            </a:p>
            <a:p>
              <a: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cs-CZ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inzerce</a:t>
              </a:r>
              <a:r>
                <a:rPr lang="cs-CZ" sz="2000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ACGGT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AC</a:t>
              </a:r>
              <a:r>
                <a:rPr lang="cs-CZ" sz="2000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A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GGT</a:t>
              </a:r>
              <a:endPara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r>
                <a:rPr lang="cs-CZ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cs-CZ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delece</a:t>
              </a:r>
              <a:r>
                <a:rPr lang="cs-CZ" sz="2000" b="1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cs-CZ" sz="2000" dirty="0">
                  <a:solidFill>
                    <a:srgbClr val="E8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GGT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 AGGT</a:t>
              </a:r>
            </a:p>
          </p:txBody>
        </p:sp>
        <p:sp>
          <p:nvSpPr>
            <p:cNvPr id="19" name="Pravá složená závorka 18">
              <a:extLst>
                <a:ext uri="{FF2B5EF4-FFF2-40B4-BE49-F238E27FC236}">
                  <a16:creationId xmlns:a16="http://schemas.microsoft.com/office/drawing/2014/main" id="{7BC4C66B-9422-4AB7-AD1F-A0794BA20205}"/>
                </a:ext>
              </a:extLst>
            </p:cNvPr>
            <p:cNvSpPr/>
            <p:nvPr/>
          </p:nvSpPr>
          <p:spPr bwMode="auto">
            <a:xfrm>
              <a:off x="5013113" y="1005695"/>
              <a:ext cx="107766" cy="60960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5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9750" y="1263065"/>
            <a:ext cx="5340244" cy="47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inverze</a:t>
            </a:r>
            <a:r>
              <a:rPr lang="en-US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pericentrické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paracentrické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translokace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fúze a disociace</a:t>
            </a:r>
            <a:b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robertsonské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translokace)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reciproké translokace celých ramen (WART)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delece</a:t>
            </a:r>
          </a:p>
          <a:p>
            <a:pPr>
              <a:spcAft>
                <a:spcPts val="10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duplikace</a:t>
            </a:r>
          </a:p>
          <a:p>
            <a:pPr>
              <a:spcAft>
                <a:spcPts val="10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inzerce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41417" y="260350"/>
            <a:ext cx="566116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Chromozomové mutace (chr. přestavby)</a:t>
            </a:r>
          </a:p>
        </p:txBody>
      </p:sp>
    </p:spTree>
    <p:extLst>
      <p:ext uri="{BB962C8B-B14F-4D97-AF65-F5344CB8AC3E}">
        <p14:creationId xmlns:p14="http://schemas.microsoft.com/office/powerpoint/2010/main" val="271154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39763" y="1092200"/>
            <a:ext cx="781496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/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-ploidie (polyploidie)</a:t>
            </a:r>
            <a:br>
              <a:rPr lang="cs-CZ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především rostliny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u živočichů méně (bezobratlí, ryby, obojživelníci)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během evoluce obratlovců došlo ke 2 kolům duplikace celého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   genomu (2R-hypotéza)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pol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y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ploidní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jedinci zpravidla větší (zvýšený objem buněk)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liché násobky genomu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 problémy v meióze  reprodukční bariéra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        (ne vždy – např. triploidní skokani)</a:t>
            </a: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642938" y="3738563"/>
            <a:ext cx="84947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40000"/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autopolyploidie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kombinace dvou stejných genomů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fúze buněk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endoreplikace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abortivní buněčný cyklus</a:t>
            </a:r>
            <a:br>
              <a:rPr lang="cs-CZ" sz="2000" b="1" dirty="0">
                <a:latin typeface="Arial" pitchFamily="34" charset="0"/>
                <a:cs typeface="Arial" pitchFamily="34" charset="0"/>
              </a:rPr>
            </a:b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alopolyploidie</a:t>
            </a:r>
            <a:r>
              <a:rPr lang="cs-CZ" sz="2000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kombinace dvou různých genomů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fúze diploidních gamet</a:t>
            </a:r>
            <a:br>
              <a:rPr lang="cs-CZ" sz="1800" dirty="0">
                <a:latin typeface="Arial" pitchFamily="34" charset="0"/>
                <a:cs typeface="Arial" pitchFamily="34" charset="0"/>
              </a:rPr>
            </a:br>
            <a:r>
              <a:rPr lang="cs-CZ" sz="1800" dirty="0">
                <a:latin typeface="Arial" pitchFamily="34" charset="0"/>
                <a:cs typeface="Arial" pitchFamily="34" charset="0"/>
              </a:rPr>
              <a:t>	polyspermie</a:t>
            </a:r>
            <a:endParaRPr lang="cs-CZ" sz="2000" dirty="0">
              <a:solidFill>
                <a:srgbClr val="E8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292" name="Text Box 22"/>
          <p:cNvSpPr txBox="1">
            <a:spLocks noChangeArrowheads="1"/>
          </p:cNvSpPr>
          <p:nvPr/>
        </p:nvSpPr>
        <p:spPr bwMode="auto">
          <a:xfrm>
            <a:off x="3154073" y="247947"/>
            <a:ext cx="278634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Genomové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mutace</a:t>
            </a:r>
          </a:p>
        </p:txBody>
      </p:sp>
    </p:spTree>
    <p:extLst>
      <p:ext uri="{BB962C8B-B14F-4D97-AF65-F5344CB8AC3E}">
        <p14:creationId xmlns:p14="http://schemas.microsoft.com/office/powerpoint/2010/main" val="3321558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3"/>
          <p:cNvSpPr txBox="1">
            <a:spLocks noChangeArrowheads="1"/>
          </p:cNvSpPr>
          <p:nvPr/>
        </p:nvSpPr>
        <p:spPr bwMode="auto">
          <a:xfrm>
            <a:off x="539750" y="1274673"/>
            <a:ext cx="82523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zomie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monozomie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trizomie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cs-CZ" sz="2000" b="1" dirty="0">
                <a:solidFill>
                  <a:srgbClr val="E8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většinou neslučitelné se životem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monozomie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jediná životaschopná = X0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Turnerův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syndrom)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trizomie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nerovnováha dávky genů (zvýšená exprese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trizomického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páru)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životaschopné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trizomie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: XXY, XXX, XYY,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Patau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syndrom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13),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Edwardsův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s.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18), Downův s.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21)</a:t>
            </a:r>
            <a:endParaRPr lang="cs-CZ" sz="1800" dirty="0">
              <a:solidFill>
                <a:srgbClr val="E8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2B8FCE26-B21B-4755-AE50-CE532191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073" y="247947"/>
            <a:ext cx="278634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Genomové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mutace</a:t>
            </a:r>
          </a:p>
        </p:txBody>
      </p:sp>
    </p:spTree>
    <p:extLst>
      <p:ext uri="{BB962C8B-B14F-4D97-AF65-F5344CB8AC3E}">
        <p14:creationId xmlns:p14="http://schemas.microsoft.com/office/powerpoint/2010/main" val="904668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E2EF680-CA2E-4445-A5D5-644337B5F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034974"/>
              </p:ext>
            </p:extLst>
          </p:nvPr>
        </p:nvGraphicFramePr>
        <p:xfrm>
          <a:off x="1241607" y="1724006"/>
          <a:ext cx="6840000" cy="488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A5C5201C-BFDD-44B8-98A0-3BBA7FFAC0F2}"/>
              </a:ext>
            </a:extLst>
          </p:cNvPr>
          <p:cNvSpPr txBox="1"/>
          <p:nvPr/>
        </p:nvSpPr>
        <p:spPr>
          <a:xfrm>
            <a:off x="2338219" y="262151"/>
            <a:ext cx="4939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fitness </a:t>
            </a:r>
            <a:r>
              <a:rPr lang="cs-CZ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(DFE)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RNA virus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Sanjuan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et al., PNAS 2004)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087C9E-0C37-4A28-A154-4F9D006F64EB}"/>
              </a:ext>
            </a:extLst>
          </p:cNvPr>
          <p:cNvSpPr txBox="1"/>
          <p:nvPr/>
        </p:nvSpPr>
        <p:spPr>
          <a:xfrm>
            <a:off x="2743201" y="1932808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letální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mutace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AD5833-8387-42CD-BC7E-5EB9EAF752AB}"/>
              </a:ext>
            </a:extLst>
          </p:cNvPr>
          <p:cNvSpPr txBox="1"/>
          <p:nvPr/>
        </p:nvSpPr>
        <p:spPr>
          <a:xfrm>
            <a:off x="5690262" y="2817595"/>
            <a:ext cx="1181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neutrální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mutace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9733B6E-22EA-4BDE-84D6-F400E80E89B1}"/>
              </a:ext>
            </a:extLst>
          </p:cNvPr>
          <p:cNvSpPr txBox="1"/>
          <p:nvPr/>
        </p:nvSpPr>
        <p:spPr>
          <a:xfrm>
            <a:off x="7501215" y="3120950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prospěšné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mutace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42C1E3A-3C4A-46A1-99C7-5E2B583CD0E6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flipH="1">
            <a:off x="7843906" y="3828836"/>
            <a:ext cx="348364" cy="1107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3D4100C-10A6-4D0A-A0C9-348519E9BBB7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6281130" y="3525481"/>
            <a:ext cx="996262" cy="8569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92649EC-6638-4D4D-A23C-E6B94281F960}"/>
              </a:ext>
            </a:extLst>
          </p:cNvPr>
          <p:cNvCxnSpPr>
            <a:cxnSpLocks/>
          </p:cNvCxnSpPr>
          <p:nvPr/>
        </p:nvCxnSpPr>
        <p:spPr bwMode="auto">
          <a:xfrm flipH="1">
            <a:off x="2431177" y="2678195"/>
            <a:ext cx="710719" cy="7508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2141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A27E7F1-6DD1-4E5E-BC8A-15B6C3C3D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835667"/>
              </p:ext>
            </p:extLst>
          </p:nvPr>
        </p:nvGraphicFramePr>
        <p:xfrm>
          <a:off x="1192619" y="1577447"/>
          <a:ext cx="6840000" cy="488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5C5201C-BFDD-44B8-98A0-3BBA7FFAC0F2}"/>
              </a:ext>
            </a:extLst>
          </p:cNvPr>
          <p:cNvSpPr txBox="1"/>
          <p:nvPr/>
        </p:nvSpPr>
        <p:spPr>
          <a:xfrm>
            <a:off x="1816281" y="262151"/>
            <a:ext cx="5983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fitness </a:t>
            </a:r>
            <a:r>
              <a:rPr lang="cs-CZ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(DFE)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kvasinka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Eyre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-Walker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Keightley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2007)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1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NA Sequencing"/>
          <p:cNvPicPr>
            <a:picLocks noChangeAspect="1" noChangeArrowheads="1"/>
          </p:cNvPicPr>
          <p:nvPr/>
        </p:nvPicPr>
        <p:blipFill>
          <a:blip r:embed="rId2" cstate="print"/>
          <a:srcRect l="4071" t="8176" r="2691" b="16387"/>
          <a:stretch>
            <a:fillRect/>
          </a:stretch>
        </p:blipFill>
        <p:spPr bwMode="auto">
          <a:xfrm>
            <a:off x="2985247" y="2043954"/>
            <a:ext cx="6158753" cy="2214281"/>
          </a:xfrm>
          <a:prstGeom prst="rect">
            <a:avLst/>
          </a:prstGeom>
          <a:noFill/>
        </p:spPr>
      </p:pic>
      <p:pic>
        <p:nvPicPr>
          <p:cNvPr id="2056" name="Picture 8" descr="Does increasing the value of k in k-fold coverage requires more memory? -  Biology Stack Exchange"/>
          <p:cNvPicPr>
            <a:picLocks noChangeAspect="1" noChangeArrowheads="1"/>
          </p:cNvPicPr>
          <p:nvPr/>
        </p:nvPicPr>
        <p:blipFill>
          <a:blip r:embed="rId3" cstate="print"/>
          <a:srcRect l="6121" t="5957" r="8267" b="12334"/>
          <a:stretch>
            <a:fillRect/>
          </a:stretch>
        </p:blipFill>
        <p:spPr bwMode="auto">
          <a:xfrm>
            <a:off x="878542" y="4338917"/>
            <a:ext cx="3827930" cy="2375647"/>
          </a:xfrm>
          <a:prstGeom prst="rect">
            <a:avLst/>
          </a:prstGeom>
          <a:noFill/>
        </p:spPr>
      </p:pic>
      <p:pic>
        <p:nvPicPr>
          <p:cNvPr id="6" name="Picture 2" descr="Gen nedir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 contrast="58000"/>
                    </a14:imgEffect>
                  </a14:imgLayer>
                </a14:imgProps>
              </a:ext>
            </a:extLst>
          </a:blip>
          <a:srcRect t="16990" b="14423"/>
          <a:stretch>
            <a:fillRect/>
          </a:stretch>
        </p:blipFill>
        <p:spPr bwMode="auto">
          <a:xfrm>
            <a:off x="357920" y="277905"/>
            <a:ext cx="4438197" cy="171225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42749" y="352697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charset="0"/>
              </a:rPr>
              <a:t>Gen, alela, </a:t>
            </a:r>
            <a:r>
              <a:rPr lang="cs-CZ" dirty="0" err="1">
                <a:solidFill>
                  <a:srgbClr val="C00000"/>
                </a:solidFill>
                <a:latin typeface="Arial" charset="0"/>
              </a:rPr>
              <a:t>lokus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…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4DC01C4-6184-4A3A-9FAE-FAC77850A4D6}"/>
              </a:ext>
            </a:extLst>
          </p:cNvPr>
          <p:cNvSpPr txBox="1"/>
          <p:nvPr/>
        </p:nvSpPr>
        <p:spPr>
          <a:xfrm>
            <a:off x="539751" y="260350"/>
            <a:ext cx="80312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Fisherův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koncept </a:t>
            </a:r>
            <a:r>
              <a:rPr lang="cs-C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hyperkoule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čím větší dopad mutace na fitness, tím vyšší pravděpodobnost,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že je škodlivá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EA57CAE-803D-4263-AD90-20064FA05476}"/>
              </a:ext>
            </a:extLst>
          </p:cNvPr>
          <p:cNvGrpSpPr/>
          <p:nvPr/>
        </p:nvGrpSpPr>
        <p:grpSpPr>
          <a:xfrm>
            <a:off x="832583" y="2383108"/>
            <a:ext cx="7181791" cy="4190290"/>
            <a:chOff x="832583" y="2383108"/>
            <a:chExt cx="7181791" cy="4190290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98B8B56D-3817-4D99-9E6B-79A008080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83" y="2383108"/>
              <a:ext cx="7181791" cy="4190290"/>
            </a:xfrm>
            <a:prstGeom prst="rect">
              <a:avLst/>
            </a:prstGeom>
          </p:spPr>
        </p:pic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EFD34DB5-38BA-4A5F-A694-9195869D45A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456436" y="2808879"/>
              <a:ext cx="0" cy="4343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F600A38C-40C2-4434-8FEB-F95FFD83C284}"/>
                </a:ext>
              </a:extLst>
            </p:cNvPr>
            <p:cNvSpPr txBox="1"/>
            <p:nvPr/>
          </p:nvSpPr>
          <p:spPr>
            <a:xfrm>
              <a:off x="7267923" y="245883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GB" sz="1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9B6C5ED5-396E-4282-BE6A-0B4B653ABF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33248" y="3432362"/>
              <a:ext cx="46935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94F23954-87E7-4963-8510-6BC21B453839}"/>
                </a:ext>
              </a:extLst>
            </p:cNvPr>
            <p:cNvSpPr txBox="1"/>
            <p:nvPr/>
          </p:nvSpPr>
          <p:spPr>
            <a:xfrm>
              <a:off x="6643398" y="343236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GB" sz="1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C4E2DD11-B9CD-47CA-8E32-2E073499CAD6}"/>
                  </a:ext>
                </a:extLst>
              </p:cNvPr>
              <p:cNvSpPr txBox="1"/>
              <p:nvPr/>
            </p:nvSpPr>
            <p:spPr>
              <a:xfrm>
                <a:off x="4637763" y="1772172"/>
                <a:ext cx="4224695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1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𝑚𝑢𝑡𝑎𝑐𝑒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𝑧𝑣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ýší 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𝑓𝑖𝑡𝑛𝑒𝑠𝑠</m:t>
                              </m:r>
                            </m:e>
                          </m:d>
                        </m:e>
                      </m:func>
                      <m:r>
                        <a:rPr lang="cs-CZ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E2DD11-B9CD-47CA-8E32-2E073499C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763" y="1772172"/>
                <a:ext cx="4224695" cy="61093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537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3090664" y="258536"/>
            <a:ext cx="296267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Mutační rychlost (</a:t>
            </a:r>
            <a:r>
              <a:rPr lang="cs-CZ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539750" y="950376"/>
            <a:ext cx="8491447" cy="19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mutace náhodné co do účinku, nenáhodné co do pozice a rychlosti </a:t>
            </a:r>
            <a:b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cs-CZ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člověk: 1,1-2,3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10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-8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bp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/generaci  10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-10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bp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/replikaci</a:t>
            </a:r>
          </a:p>
          <a:p>
            <a:pPr>
              <a:spcAft>
                <a:spcPts val="1000"/>
              </a:spcAft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E. coli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  10</a:t>
            </a:r>
            <a:r>
              <a:rPr lang="cs-CZ" sz="18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-9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bp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/replikaci</a:t>
            </a:r>
          </a:p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negativní korelace mezi mutační rychlostí a velikostí genomu: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629D58-C4C9-4615-A7D7-D6D713CEB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27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7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557213" y="993712"/>
            <a:ext cx="7947432" cy="5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různé typy mutací – různé rychlosti, např.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transice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&gt;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transverze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mutační „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hotspots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CpG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u živočichů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metylovaný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C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 T)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;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TpT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prokaryot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„SOS reakce“ bakterií (reakce na poškození DNA), „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contingency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 pitchFamily="18" charset="2"/>
              </a:rPr>
              <a:t> loci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“, </a:t>
            </a:r>
          </a:p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minisatelity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(VNTR),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mikrosatelity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(STR)</a:t>
            </a:r>
          </a:p>
          <a:p>
            <a:pPr>
              <a:spcAft>
                <a:spcPts val="1000"/>
              </a:spcAft>
            </a:pP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mtDNA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&gt;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jad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. DNA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(u člověka řádově 1000)</a:t>
            </a:r>
            <a:endParaRPr lang="en-US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pohlavní chromozomy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autozomy: Y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Z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A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X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W</a:t>
            </a:r>
          </a:p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vliv blízkosti počátku replikace, centromery,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telomery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repetitivních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sekvencí,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intenzity transkripce</a:t>
            </a:r>
          </a:p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studenokrevní živočichové: 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 t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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&gt; </a:t>
            </a:r>
          </a:p>
          <a:p>
            <a:pPr>
              <a:spcAft>
                <a:spcPts val="10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RNA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viry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(HIV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, chřipka, </a:t>
            </a:r>
            <a:r>
              <a:rPr lang="cs-CZ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covid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– absence opravných mechanismů 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  1 000 000  vyšší frekvence mutací</a:t>
            </a:r>
          </a:p>
          <a:p>
            <a:pPr>
              <a:spcAft>
                <a:spcPts val="10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paraziti, protilátky, imunoglobuliny</a:t>
            </a:r>
          </a:p>
          <a:p>
            <a:pPr>
              <a:spcAft>
                <a:spcPts val="10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&gt; 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somatick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ý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ch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mutac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í</a:t>
            </a:r>
            <a:endParaRPr lang="en-US" sz="180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spcAft>
                <a:spcPts val="1000"/>
              </a:spcAft>
            </a:pP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samci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&gt; </a:t>
            </a:r>
            <a:r>
              <a:rPr lang="en-US" sz="1800" dirty="0" err="1">
                <a:latin typeface="Arial" pitchFamily="34" charset="0"/>
                <a:cs typeface="Arial" pitchFamily="34" charset="0"/>
                <a:sym typeface="Symbol" pitchFamily="18" charset="2"/>
              </a:rPr>
              <a:t>samice</a:t>
            </a:r>
            <a:r>
              <a:rPr lang="en-US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člověk 6, hlodavci, liška: 2 … více buněčných dělení </a:t>
            </a:r>
            <a:b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</a:br>
            <a:r>
              <a:rPr lang="cs-CZ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  v zárodečných buňkách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5267782E-2371-4178-8445-C371C544A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664" y="258536"/>
            <a:ext cx="296267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Mutační rychlost (</a:t>
            </a:r>
            <a:r>
              <a:rPr lang="cs-CZ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5537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57213" y="449782"/>
            <a:ext cx="6893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rekurentní (opakované) mutace  mutační tlak:</a:t>
            </a:r>
            <a:r>
              <a:rPr lang="cs-CZ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</a:t>
            </a:r>
            <a:endParaRPr lang="cs-CZ" sz="18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7213" y="1474117"/>
            <a:ext cx="840005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počáteční frekvence </a:t>
            </a:r>
            <a:r>
              <a:rPr lang="cs-CZ" sz="18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8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18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(= 1)</a:t>
            </a:r>
            <a:endParaRPr lang="cs-CZ" sz="1800" baseline="-25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mutace </a:t>
            </a:r>
            <a:r>
              <a:rPr lang="cs-CZ" sz="18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/>
              </a:rPr>
              <a:t>a</a:t>
            </a:r>
            <a:endParaRPr lang="cs-CZ" sz="18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frekvence 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 v čase 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1800" i="1" dirty="0" err="1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1800" i="1" baseline="-25000" dirty="0" err="1">
                <a:latin typeface="Arial" pitchFamily="34" charset="0"/>
                <a:cs typeface="Arial" pitchFamily="34" charset="0"/>
                <a:sym typeface="Symbol"/>
              </a:rPr>
              <a:t>t</a:t>
            </a:r>
            <a:endParaRPr lang="cs-CZ" sz="1800" baseline="-25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mutační rychlost = </a:t>
            </a:r>
            <a:r>
              <a:rPr lang="cs-CZ" sz="1800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(např. 10</a:t>
            </a:r>
            <a:r>
              <a:rPr lang="cs-CZ" sz="1800" baseline="30000" dirty="0">
                <a:latin typeface="Arial" pitchFamily="34" charset="0"/>
                <a:cs typeface="Arial" pitchFamily="34" charset="0"/>
              </a:rPr>
              <a:t>-4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dirty="0">
                <a:latin typeface="Arial" pitchFamily="34" charset="0"/>
                <a:cs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Aft>
                <a:spcPts val="1200"/>
              </a:spcAft>
            </a:pPr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>
                <a:latin typeface="Arial" pitchFamily="34" charset="0"/>
                <a:cs typeface="Arial" pitchFamily="34" charset="0"/>
              </a:rPr>
              <a:t>) =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>
                <a:latin typeface="Arial" pitchFamily="34" charset="0"/>
                <a:cs typeface="Arial" pitchFamily="34" charset="0"/>
              </a:rPr>
              <a:t>)(1 – </a:t>
            </a:r>
            <a:r>
              <a:rPr lang="cs-CZ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>
                <a:latin typeface="Arial" pitchFamily="34" charset="0"/>
                <a:cs typeface="Arial" pitchFamily="34" charset="0"/>
              </a:rPr>
              <a:t>) =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 ...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dirty="0">
                <a:latin typeface="Arial" pitchFamily="34" charset="0"/>
                <a:cs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r>
              <a:rPr lang="cs-CZ" i="1" baseline="30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95146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557213" y="620309"/>
            <a:ext cx="799289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dirty="0">
                <a:latin typeface="Arial" pitchFamily="34" charset="0"/>
                <a:cs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</a:rPr>
              <a:t> (1 – </a:t>
            </a:r>
            <a:r>
              <a:rPr lang="cs-CZ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  <a:r>
              <a:rPr lang="cs-CZ" i="1" baseline="30000" dirty="0"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doba nutná ke snížení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polovinu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(1/2)/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</a:t>
            </a:r>
            <a:r>
              <a:rPr lang="cs-CZ" sz="2000" i="1" dirty="0">
                <a:latin typeface="Symbol" pitchFamily="18" charset="2"/>
                <a:cs typeface="Arial" pitchFamily="34" charset="0"/>
              </a:rPr>
              <a:t> 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0,6931/</a:t>
            </a:r>
            <a:r>
              <a:rPr lang="cs-CZ" sz="2000" i="1" dirty="0">
                <a:latin typeface="Symbol" pitchFamily="18" charset="2"/>
                <a:cs typeface="Arial" pitchFamily="34" charset="0"/>
              </a:rPr>
              <a:t>m</a:t>
            </a:r>
            <a:br>
              <a:rPr lang="cs-CZ" sz="2000" i="1" dirty="0">
                <a:latin typeface="Symbol" pitchFamily="18" charset="2"/>
                <a:cs typeface="Arial" pitchFamily="34" charset="0"/>
              </a:rPr>
            </a:br>
            <a:endParaRPr lang="cs-CZ" sz="2000" dirty="0">
              <a:latin typeface="Symbol" pitchFamily="18" charset="2"/>
              <a:cs typeface="Arial" pitchFamily="34" charset="0"/>
            </a:endParaRPr>
          </a:p>
          <a:p>
            <a:pPr>
              <a:spcAft>
                <a:spcPts val="1200"/>
              </a:spcAft>
              <a:buFont typeface="Symbol"/>
              <a:buChar char="Þ"/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při </a:t>
            </a:r>
            <a:r>
              <a:rPr lang="cs-CZ" sz="2000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-4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6931 generací; při </a:t>
            </a:r>
            <a:r>
              <a:rPr lang="cs-CZ" sz="2000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-5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69 310 generací;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při </a:t>
            </a:r>
            <a:r>
              <a:rPr lang="cs-CZ" sz="2000" i="1" dirty="0">
                <a:latin typeface="Symbol" pitchFamily="18" charset="2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-6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693 100 generací atd.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93406" y="4539684"/>
            <a:ext cx="6546985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 změna frekvence alely mutací velmi pomalá</a:t>
            </a:r>
            <a:endParaRPr lang="cs-CZ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BACE907-E77C-4B32-8206-73060429CF2D}"/>
              </a:ext>
            </a:extLst>
          </p:cNvPr>
          <p:cNvSpPr txBox="1"/>
          <p:nvPr/>
        </p:nvSpPr>
        <p:spPr>
          <a:xfrm>
            <a:off x="557213" y="340432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/generaci: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123D150-D6BA-4BD5-9C73-0C3E99FC8386}"/>
              </a:ext>
            </a:extLst>
          </p:cNvPr>
          <p:cNvGrpSpPr/>
          <p:nvPr/>
        </p:nvGrpSpPr>
        <p:grpSpPr>
          <a:xfrm>
            <a:off x="1460417" y="908121"/>
            <a:ext cx="6353175" cy="5123329"/>
            <a:chOff x="1508087" y="973126"/>
            <a:chExt cx="6353175" cy="5123329"/>
          </a:xfrm>
        </p:grpSpPr>
        <p:graphicFrame>
          <p:nvGraphicFramePr>
            <p:cNvPr id="6" name="Graf 5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1283513"/>
                </p:ext>
              </p:extLst>
            </p:nvPr>
          </p:nvGraphicFramePr>
          <p:xfrm>
            <a:off x="1508087" y="973126"/>
            <a:ext cx="6353175" cy="47644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Obdélníkový popisek 15">
              <a:extLst>
                <a:ext uri="{FF2B5EF4-FFF2-40B4-BE49-F238E27FC236}">
                  <a16:creationId xmlns:a16="http://schemas.microsoft.com/office/drawing/2014/main" id="{566D31E6-DD2C-4C44-9F6A-35C64034144B}"/>
                </a:ext>
              </a:extLst>
            </p:cNvPr>
            <p:cNvSpPr/>
            <p:nvPr/>
          </p:nvSpPr>
          <p:spPr bwMode="auto">
            <a:xfrm>
              <a:off x="1720481" y="5364985"/>
              <a:ext cx="1735952" cy="731470"/>
            </a:xfrm>
            <a:prstGeom prst="wedgeRectCallout">
              <a:avLst>
                <a:gd name="adj1" fmla="val 35561"/>
                <a:gd name="adj2" fmla="val -93780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600" i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= 0,5 za 69</a:t>
              </a:r>
              <a:r>
                <a:rPr lang="cs-CZ" sz="1600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10</a:t>
              </a:r>
              <a:r>
                <a:rPr lang="cs-CZ" sz="1600" baseline="30000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6</a:t>
              </a:r>
              <a:r>
                <a:rPr lang="cs-CZ" sz="1600" dirty="0"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 generací!</a:t>
              </a:r>
              <a:endParaRPr kumimoji="0" lang="cs-CZ" sz="16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BD7190F8-8B8C-415B-88E7-13FBCC5755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68868" y="3052763"/>
              <a:ext cx="8686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37502490-93EB-4847-A242-6C52E83F948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7548" y="3052763"/>
              <a:ext cx="1905" cy="19135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8304578-BC15-4B57-B302-6EA66AE169CA}"/>
              </a:ext>
            </a:extLst>
          </p:cNvPr>
          <p:cNvSpPr txBox="1"/>
          <p:nvPr/>
        </p:nvSpPr>
        <p:spPr>
          <a:xfrm>
            <a:off x="3916514" y="6096240"/>
            <a:ext cx="470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RNA viry: 10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/gen.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6900 generací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80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566DE1C-EC46-43C1-ADC0-CEFC16366C9E}"/>
              </a:ext>
            </a:extLst>
          </p:cNvPr>
          <p:cNvSpPr txBox="1"/>
          <p:nvPr/>
        </p:nvSpPr>
        <p:spPr>
          <a:xfrm>
            <a:off x="3350351" y="260350"/>
            <a:ext cx="244329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modely: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6F4F61-FD04-4083-A05E-450653F6A7FF}"/>
              </a:ext>
            </a:extLst>
          </p:cNvPr>
          <p:cNvSpPr txBox="1"/>
          <p:nvPr/>
        </p:nvSpPr>
        <p:spPr>
          <a:xfrm>
            <a:off x="539750" y="1063806"/>
            <a:ext cx="8212505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infinite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allele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(m. nekonečných alel): každá mutace = nová alela;</a:t>
            </a:r>
          </a:p>
          <a:p>
            <a:pPr>
              <a:spcAft>
                <a:spcPts val="1800"/>
              </a:spcAft>
            </a:pP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infinite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(m. nekonečných pozic): jen jedna mutace na pozici</a:t>
            </a:r>
          </a:p>
          <a:p>
            <a:pPr>
              <a:spcAft>
                <a:spcPts val="1800"/>
              </a:spcAft>
            </a:pP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finite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(m. konečných pozic)</a:t>
            </a:r>
          </a:p>
          <a:p>
            <a:pPr>
              <a:spcAft>
                <a:spcPts val="1800"/>
              </a:spcAft>
            </a:pP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stepwise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(SMM; „krokový“ model)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mikrosatelity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Computing Genetic Distances">
            <a:extLst>
              <a:ext uri="{FF2B5EF4-FFF2-40B4-BE49-F238E27FC236}">
                <a16:creationId xmlns:a16="http://schemas.microsoft.com/office/drawing/2014/main" id="{C90F64C3-9779-4F9F-A7BE-DDDFB3EF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38" y="3290324"/>
            <a:ext cx="5258548" cy="30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338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26F4F61-FD04-4083-A05E-450653F6A7FF}"/>
              </a:ext>
            </a:extLst>
          </p:cNvPr>
          <p:cNvSpPr txBox="1"/>
          <p:nvPr/>
        </p:nvSpPr>
        <p:spPr>
          <a:xfrm>
            <a:off x="539751" y="998802"/>
            <a:ext cx="8565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birth-death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(m. „narození-smrt“):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„narození“ = duplikace, „smrt“ =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pseudogenizace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subfunkcionalizace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neofunkcionalizace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RESEARCH | ASSIS LAB">
            <a:extLst>
              <a:ext uri="{FF2B5EF4-FFF2-40B4-BE49-F238E27FC236}">
                <a16:creationId xmlns:a16="http://schemas.microsoft.com/office/drawing/2014/main" id="{46F1D21C-3EA3-48EC-ACAD-48388061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5" y="2370507"/>
            <a:ext cx="8071029" cy="39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7A578F-E874-43AD-89BF-D4322D77E800}"/>
              </a:ext>
            </a:extLst>
          </p:cNvPr>
          <p:cNvSpPr txBox="1"/>
          <p:nvPr/>
        </p:nvSpPr>
        <p:spPr>
          <a:xfrm>
            <a:off x="3350351" y="260350"/>
            <a:ext cx="244329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modely:</a:t>
            </a:r>
          </a:p>
        </p:txBody>
      </p:sp>
    </p:spTree>
    <p:extLst>
      <p:ext uri="{BB962C8B-B14F-4D97-AF65-F5344CB8AC3E}">
        <p14:creationId xmlns:p14="http://schemas.microsoft.com/office/powerpoint/2010/main" val="36627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are single nucleotide polymorphisms? +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51" y="341644"/>
            <a:ext cx="4746943" cy="2993739"/>
          </a:xfrm>
          <a:prstGeom prst="rect">
            <a:avLst/>
          </a:prstGeom>
          <a:noFill/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7F9E2F94-DAEC-41A7-BEDA-779B5D367527}"/>
              </a:ext>
            </a:extLst>
          </p:cNvPr>
          <p:cNvGrpSpPr/>
          <p:nvPr/>
        </p:nvGrpSpPr>
        <p:grpSpPr>
          <a:xfrm>
            <a:off x="3805648" y="2564287"/>
            <a:ext cx="5223671" cy="3144894"/>
            <a:chOff x="3789701" y="2423845"/>
            <a:chExt cx="5223671" cy="3144894"/>
          </a:xfrm>
        </p:grpSpPr>
        <p:pic>
          <p:nvPicPr>
            <p:cNvPr id="9830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20000">
              <a:off x="3874998" y="2581289"/>
              <a:ext cx="5090715" cy="2820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3F17FDD3-F403-4841-B508-A44E465F9C06}"/>
                </a:ext>
              </a:extLst>
            </p:cNvPr>
            <p:cNvSpPr/>
            <p:nvPr/>
          </p:nvSpPr>
          <p:spPr bwMode="auto">
            <a:xfrm>
              <a:off x="3900284" y="5304387"/>
              <a:ext cx="5113088" cy="2643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743F27A-6854-4797-87EE-EAAAA5B2131B}"/>
                </a:ext>
              </a:extLst>
            </p:cNvPr>
            <p:cNvSpPr/>
            <p:nvPr/>
          </p:nvSpPr>
          <p:spPr bwMode="auto">
            <a:xfrm>
              <a:off x="3789701" y="2423845"/>
              <a:ext cx="5113088" cy="2643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058" name="Picture 10" descr="DNA Array Core | Scripps Re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99" y="3881787"/>
            <a:ext cx="3549921" cy="236661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813281" y="145286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Přímá spojovací šipka 7"/>
          <p:cNvCxnSpPr>
            <a:cxnSpLocks/>
            <a:stCxn id="6" idx="1"/>
          </p:cNvCxnSpPr>
          <p:nvPr/>
        </p:nvCxnSpPr>
        <p:spPr bwMode="auto">
          <a:xfrm flipH="1" flipV="1">
            <a:off x="4249785" y="1323705"/>
            <a:ext cx="1563496" cy="3292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Přímá spojovací šipka 10"/>
          <p:cNvCxnSpPr>
            <a:cxnSpLocks/>
          </p:cNvCxnSpPr>
          <p:nvPr/>
        </p:nvCxnSpPr>
        <p:spPr bwMode="auto">
          <a:xfrm flipH="1">
            <a:off x="5924099" y="1861767"/>
            <a:ext cx="108341" cy="8204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ovací šipka 13"/>
          <p:cNvCxnSpPr>
            <a:cxnSpLocks/>
            <a:stCxn id="15" idx="1"/>
          </p:cNvCxnSpPr>
          <p:nvPr/>
        </p:nvCxnSpPr>
        <p:spPr bwMode="auto">
          <a:xfrm flipH="1" flipV="1">
            <a:off x="3805648" y="6087291"/>
            <a:ext cx="561705" cy="1347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ovéPole 14"/>
          <p:cNvSpPr txBox="1"/>
          <p:nvPr/>
        </p:nvSpPr>
        <p:spPr>
          <a:xfrm>
            <a:off x="4367353" y="602197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22911" y="274319"/>
            <a:ext cx="98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alela 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952202" y="2116182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alela G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B9592F6-47C3-4629-A036-38780E1DC52B}"/>
              </a:ext>
            </a:extLst>
          </p:cNvPr>
          <p:cNvSpPr/>
          <p:nvPr/>
        </p:nvSpPr>
        <p:spPr bwMode="auto">
          <a:xfrm>
            <a:off x="5849039" y="2761722"/>
            <a:ext cx="134321" cy="2717776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6A7126-5B46-4B83-BEA6-5F9FFEC5837D}"/>
              </a:ext>
            </a:extLst>
          </p:cNvPr>
          <p:cNvSpPr txBox="1"/>
          <p:nvPr/>
        </p:nvSpPr>
        <p:spPr>
          <a:xfrm>
            <a:off x="5265147" y="303021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SNP =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nucleotide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NA Fragment Analysis by Capillary Electrophoresis User Guide (Pub. no.  4474504 Rev. 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NA Fragment Analysis by Capillary Electrophoresis User Guide (Pub. no.  4474504 Rev. 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DNA Fragment Analysis by Capillary Electrophoresis User Guide (Pub. no.  4474504 Rev. 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Comparison of allele sizes at three EMBRA microsatellites using... |  Download Scientific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313" y="1663296"/>
            <a:ext cx="3731351" cy="5022232"/>
          </a:xfrm>
          <a:prstGeom prst="rect">
            <a:avLst/>
          </a:prstGeom>
          <a:noFill/>
        </p:spPr>
      </p:pic>
      <p:pic>
        <p:nvPicPr>
          <p:cNvPr id="1042" name="Picture 18" descr="a. Principle of the microsatellite (SSR) based barcoding in the case of...  | Download Scientific Diagram"/>
          <p:cNvPicPr>
            <a:picLocks noChangeAspect="1" noChangeArrowheads="1"/>
          </p:cNvPicPr>
          <p:nvPr/>
        </p:nvPicPr>
        <p:blipFill>
          <a:blip r:embed="rId3" cstate="print"/>
          <a:srcRect l="771" r="387" b="900"/>
          <a:stretch>
            <a:fillRect/>
          </a:stretch>
        </p:blipFill>
        <p:spPr bwMode="auto">
          <a:xfrm>
            <a:off x="470264" y="3105671"/>
            <a:ext cx="4476205" cy="3159910"/>
          </a:xfrm>
          <a:prstGeom prst="rect">
            <a:avLst/>
          </a:prstGeom>
          <a:noFill/>
        </p:spPr>
      </p:pic>
      <p:pic>
        <p:nvPicPr>
          <p:cNvPr id="1044" name="Picture 20" descr="MICROSATELLITE MARKERS AND THEIR APPLICATION IN FISHERIES | Semantic Scholar"/>
          <p:cNvPicPr>
            <a:picLocks noChangeAspect="1" noChangeArrowheads="1"/>
          </p:cNvPicPr>
          <p:nvPr/>
        </p:nvPicPr>
        <p:blipFill>
          <a:blip r:embed="rId4" cstate="print"/>
          <a:srcRect l="3387" t="4998" r="2788" b="6181"/>
          <a:stretch>
            <a:fillRect/>
          </a:stretch>
        </p:blipFill>
        <p:spPr bwMode="auto">
          <a:xfrm>
            <a:off x="179038" y="248963"/>
            <a:ext cx="5002562" cy="207994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161310" y="1171303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alela 144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67745" y="1166949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alela 152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10887" y="32657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 bwMode="auto">
          <a:xfrm rot="10800000" flipV="1">
            <a:off x="3466016" y="618309"/>
            <a:ext cx="896978" cy="1132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/>
          <p:nvPr/>
        </p:nvCxnSpPr>
        <p:spPr bwMode="auto">
          <a:xfrm rot="16200000" flipH="1">
            <a:off x="4915992" y="883922"/>
            <a:ext cx="870855" cy="5660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ovéPole 21"/>
          <p:cNvSpPr txBox="1"/>
          <p:nvPr/>
        </p:nvSpPr>
        <p:spPr>
          <a:xfrm>
            <a:off x="6021721" y="343989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" charset="0"/>
              </a:rPr>
              <a:t>Genotyp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23" name="Přímá spojovací šipka 22"/>
          <p:cNvCxnSpPr/>
          <p:nvPr/>
        </p:nvCxnSpPr>
        <p:spPr bwMode="auto">
          <a:xfrm rot="16200000" flipH="1">
            <a:off x="6810105" y="1637209"/>
            <a:ext cx="500741" cy="3265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Přímá spojovací šipka 25"/>
          <p:cNvCxnSpPr/>
          <p:nvPr/>
        </p:nvCxnSpPr>
        <p:spPr bwMode="auto">
          <a:xfrm rot="5400000">
            <a:off x="7633064" y="1606731"/>
            <a:ext cx="487680" cy="374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ovéPole 28"/>
          <p:cNvSpPr txBox="1"/>
          <p:nvPr/>
        </p:nvSpPr>
        <p:spPr>
          <a:xfrm>
            <a:off x="7437115" y="383178"/>
            <a:ext cx="111120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144/152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 bwMode="blackGray">
          <a:xfrm>
            <a:off x="403997" y="4932952"/>
            <a:ext cx="8139112" cy="32940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000" dirty="0">
              <a:latin typeface="Arial" charset="0"/>
            </a:endParaRPr>
          </a:p>
        </p:txBody>
      </p:sp>
      <p:pic>
        <p:nvPicPr>
          <p:cNvPr id="77828" name="Picture 4" descr="A Haplotype at the Adiponectin Locus Is Associated With Obesity and Other  Features of the Insulin Resistance Syndrome | Diabetes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4260"/>
          <a:stretch>
            <a:fillRect/>
          </a:stretch>
        </p:blipFill>
        <p:spPr bwMode="auto">
          <a:xfrm>
            <a:off x="312890" y="4754296"/>
            <a:ext cx="4006562" cy="1385177"/>
          </a:xfrm>
          <a:prstGeom prst="rect">
            <a:avLst/>
          </a:prstGeom>
          <a:noFill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-120000">
            <a:off x="411736" y="1310972"/>
            <a:ext cx="5966331" cy="269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96389" y="287383"/>
            <a:ext cx="769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C00000"/>
                </a:solidFill>
                <a:latin typeface="Arial" charset="0"/>
              </a:rPr>
              <a:t>haplotyp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haplo</a:t>
            </a:r>
            <a:r>
              <a:rPr lang="cs-CZ" sz="2000" dirty="0">
                <a:latin typeface="Arial" charset="0"/>
              </a:rPr>
              <a:t>idní geno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typ</a:t>
            </a:r>
            <a:r>
              <a:rPr lang="cs-CZ" sz="2000" dirty="0">
                <a:latin typeface="Arial" charset="0"/>
              </a:rPr>
              <a:t>) = kombinace alel na různých částech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sekvence DNA, které jsou přenášeny společně</a:t>
            </a:r>
            <a:endParaRPr lang="cs-CZ" sz="2000" dirty="0"/>
          </a:p>
        </p:txBody>
      </p:sp>
      <p:pic>
        <p:nvPicPr>
          <p:cNvPr id="12" name="Obrázek 11" descr="g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252" y="4371990"/>
            <a:ext cx="4188552" cy="209876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536561" y="3978984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haplotyp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22716" y="1236615"/>
            <a:ext cx="245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27116" y="41757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lokus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063928" y="627452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haplotyp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599504" y="44021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alela</a:t>
            </a:r>
          </a:p>
        </p:txBody>
      </p:sp>
      <p:sp>
        <p:nvSpPr>
          <p:cNvPr id="26" name="Levá složená závorka 25"/>
          <p:cNvSpPr/>
          <p:nvPr/>
        </p:nvSpPr>
        <p:spPr bwMode="auto">
          <a:xfrm rot="16200000">
            <a:off x="2523311" y="4534988"/>
            <a:ext cx="156754" cy="338328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Přímá spojovací šipka 26"/>
          <p:cNvCxnSpPr>
            <a:stCxn id="18" idx="2"/>
          </p:cNvCxnSpPr>
          <p:nvPr/>
        </p:nvCxnSpPr>
        <p:spPr bwMode="auto">
          <a:xfrm rot="16200000" flipH="1">
            <a:off x="3927287" y="4606556"/>
            <a:ext cx="253336" cy="1304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Přímá spojovací šipka 29"/>
          <p:cNvCxnSpPr/>
          <p:nvPr/>
        </p:nvCxnSpPr>
        <p:spPr bwMode="auto">
          <a:xfrm>
            <a:off x="3222174" y="4737466"/>
            <a:ext cx="775060" cy="5834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DDDC2F-35C3-422D-95F7-A276C4E0A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31000" contrast="68000"/>
          </a:blip>
          <a:stretch>
            <a:fillRect/>
          </a:stretch>
        </p:blipFill>
        <p:spPr>
          <a:xfrm>
            <a:off x="1199721" y="3411777"/>
            <a:ext cx="6629564" cy="312008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1651C90-4180-4A12-B8D7-67CD16A09AD8}"/>
              </a:ext>
            </a:extLst>
          </p:cNvPr>
          <p:cNvSpPr txBox="1"/>
          <p:nvPr/>
        </p:nvSpPr>
        <p:spPr>
          <a:xfrm>
            <a:off x="323821" y="260350"/>
            <a:ext cx="8286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Spektrum alelových frekvencí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SFS,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allele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96C05B-ADDC-441C-8139-06931DD803D2}"/>
              </a:ext>
            </a:extLst>
          </p:cNvPr>
          <p:cNvSpPr txBox="1"/>
          <p:nvPr/>
        </p:nvSpPr>
        <p:spPr>
          <a:xfrm>
            <a:off x="539750" y="1359010"/>
            <a:ext cx="732463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SNP</a:t>
            </a:r>
          </a:p>
          <a:p>
            <a:pPr>
              <a:spcAft>
                <a:spcPts val="1200"/>
              </a:spcAft>
            </a:pP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folded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jen vzácnější alely, považované za odvozené</a:t>
            </a:r>
          </a:p>
          <a:p>
            <a:pPr>
              <a:spcAft>
                <a:spcPts val="1200"/>
              </a:spcAft>
            </a:pP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unfolded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všechny alely, rozlišení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ancestrálních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odvozených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umožňuje srovnání neutrální predikce a různých typů selekce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7D2C10-7D24-4A8C-B659-5ABE920A00AF}"/>
              </a:ext>
            </a:extLst>
          </p:cNvPr>
          <p:cNvSpPr txBox="1"/>
          <p:nvPr/>
        </p:nvSpPr>
        <p:spPr>
          <a:xfrm>
            <a:off x="91725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singleton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Přímá spojovací šipka 14">
            <a:extLst>
              <a:ext uri="{FF2B5EF4-FFF2-40B4-BE49-F238E27FC236}">
                <a16:creationId xmlns:a16="http://schemas.microsoft.com/office/drawing/2014/main" id="{963C881A-FE9B-46F1-A0AE-D67D7FEE6016}"/>
              </a:ext>
            </a:extLst>
          </p:cNvPr>
          <p:cNvCxnSpPr>
            <a:cxnSpLocks/>
          </p:cNvCxnSpPr>
          <p:nvPr/>
        </p:nvCxnSpPr>
        <p:spPr bwMode="auto">
          <a:xfrm>
            <a:off x="1090101" y="3765075"/>
            <a:ext cx="825375" cy="9645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4742224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3185</Words>
  <Application>Microsoft Office PowerPoint</Application>
  <PresentationFormat>Předvádění na obrazovce (4:3)</PresentationFormat>
  <Paragraphs>498</Paragraphs>
  <Slides>57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Arial</vt:lpstr>
      <vt:lpstr>Arial Black</vt:lpstr>
      <vt:lpstr>Cambria Math</vt:lpstr>
      <vt:lpstr>Symbol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LGE ÚŽFG AV ČR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316</cp:revision>
  <dcterms:created xsi:type="dcterms:W3CDTF">2002-02-28T16:27:36Z</dcterms:created>
  <dcterms:modified xsi:type="dcterms:W3CDTF">2022-02-17T08:19:18Z</dcterms:modified>
</cp:coreProperties>
</file>