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70" r:id="rId2"/>
    <p:sldId id="496" r:id="rId3"/>
    <p:sldId id="596" r:id="rId4"/>
    <p:sldId id="597" r:id="rId5"/>
    <p:sldId id="497" r:id="rId6"/>
    <p:sldId id="498" r:id="rId7"/>
    <p:sldId id="504" r:id="rId8"/>
    <p:sldId id="499" r:id="rId9"/>
    <p:sldId id="500" r:id="rId10"/>
    <p:sldId id="505" r:id="rId11"/>
    <p:sldId id="506" r:id="rId12"/>
    <p:sldId id="530" r:id="rId13"/>
    <p:sldId id="531" r:id="rId14"/>
    <p:sldId id="532" r:id="rId15"/>
    <p:sldId id="598" r:id="rId16"/>
    <p:sldId id="533" r:id="rId17"/>
    <p:sldId id="534" r:id="rId18"/>
    <p:sldId id="535" r:id="rId19"/>
    <p:sldId id="536" r:id="rId20"/>
    <p:sldId id="537" r:id="rId21"/>
    <p:sldId id="538" r:id="rId22"/>
    <p:sldId id="599" r:id="rId23"/>
    <p:sldId id="539" r:id="rId24"/>
    <p:sldId id="567" r:id="rId25"/>
    <p:sldId id="570" r:id="rId26"/>
    <p:sldId id="568" r:id="rId27"/>
    <p:sldId id="579" r:id="rId28"/>
    <p:sldId id="578" r:id="rId29"/>
    <p:sldId id="580" r:id="rId30"/>
    <p:sldId id="581" r:id="rId31"/>
    <p:sldId id="585" r:id="rId32"/>
    <p:sldId id="587" r:id="rId33"/>
    <p:sldId id="591" r:id="rId34"/>
    <p:sldId id="586" r:id="rId35"/>
    <p:sldId id="583" r:id="rId36"/>
    <p:sldId id="588" r:id="rId37"/>
    <p:sldId id="590" r:id="rId38"/>
    <p:sldId id="595" r:id="rId39"/>
    <p:sldId id="582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FFFF99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4" d="100"/>
          <a:sy n="114" d="100"/>
        </p:scale>
        <p:origin x="1152" y="114"/>
      </p:cViewPr>
      <p:guideLst>
        <p:guide orient="horz" pos="164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26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66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21148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4137566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42BC1-CB48-455A-A070-452602DCDA99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37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05.05.2022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419149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SLOŽITĚJŠÍ TYPY</a:t>
            </a:r>
          </a:p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023350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7. Až na výjimky, selekce neoptimalizuje samotný znak,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pouze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8. Adaptivní proces může vést ke vzniku zdánlivě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neadaptivních znaků.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antagonistická pleiotropie: stejná alela spojena se znaky, které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mají opačný vliv na fitness; např. v malarických oblastech se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zvyšuje frekvence srpkovité anémie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vývojová omezení: pro vývoj složitých adaptací nutná pleiotropie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0" name="Picture 2" descr="http://physrev.physiology.org/content/physrev/94/4/1027/F5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6395" y="4843672"/>
            <a:ext cx="2728747" cy="1753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45295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9. Směr adaptivní evoluce je silně ovlivněn genetickou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architekturou.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počet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jejich pozice, počet alel/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mutační rychlost,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pravidla dědičnosti; dominance/recesivita, pleiotropie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Současné studie naznačují, že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nemusí být z hlediska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vůči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zcela recesivní (z hlediska snížení rizika onemocnění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malárií skutečně není)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Např. pokud fitness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0,93 a fitness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0,89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 1(0,93 – 0,89) + 0(0,70 – 0,89) + 0(1,31 – 0,89) = 0,04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poroste, i když je její počáteční frekvence velice nízká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8713"/>
            <a:ext cx="5711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Dosud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i="1" dirty="0">
                <a:latin typeface="Arial" pitchFamily="34" charset="0"/>
                <a:cs typeface="Arial" pitchFamily="34" charset="0"/>
                <a:sym typeface="Symbol"/>
              </a:rPr>
              <a:t>viability selection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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tvrd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á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r="49917"/>
          <a:stretch>
            <a:fillRect/>
          </a:stretch>
        </p:blipFill>
        <p:spPr bwMode="auto">
          <a:xfrm>
            <a:off x="1899046" y="1331658"/>
            <a:ext cx="5345908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6550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ale častěji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fecundity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měkká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l="53749" r="-6011"/>
          <a:stretch>
            <a:fillRect/>
          </a:stretch>
        </p:blipFill>
        <p:spPr bwMode="auto">
          <a:xfrm>
            <a:off x="1782752" y="1349034"/>
            <a:ext cx="5578496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53892"/>
          <a:stretch/>
        </p:blipFill>
        <p:spPr bwMode="auto">
          <a:xfrm>
            <a:off x="152033" y="2394278"/>
            <a:ext cx="8839933" cy="289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37157" y="260350"/>
            <a:ext cx="8606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podle plodnosti 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na rozdíl od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fitness závisí na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páru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genotypů,</a:t>
            </a:r>
          </a:p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	které se páří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9 možných kombinací: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1C7C02A-AD9B-8C1A-BF1A-BDE8C6A63B95}"/>
              </a:ext>
            </a:extLst>
          </p:cNvPr>
          <p:cNvSpPr/>
          <p:nvPr/>
        </p:nvSpPr>
        <p:spPr>
          <a:xfrm>
            <a:off x="3355596" y="4479721"/>
            <a:ext cx="1996580" cy="813732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7460" y="2058719"/>
            <a:ext cx="6026236" cy="428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37157" y="260350"/>
            <a:ext cx="8606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podle plodnosti 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na rozdíl od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fitness závisí na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páru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genotypů,</a:t>
            </a:r>
          </a:p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	které se páří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9 možných kombinací: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99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114722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variabilita v plodnosti může měnit počet potomků každého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páru oproti předpokladu náhodného oplození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očekávané genotypové frekvence potomků musí být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váženy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fekunditou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příslušných párů rodičů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nelze najít všeobecný rovnovážný bod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7525" y="3174871"/>
            <a:ext cx="5950668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Speciální případy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aditivní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např.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endParaRPr lang="cs-CZ" sz="2400" baseline="-25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multiplikativní </a:t>
            </a:r>
            <a:r>
              <a:rPr lang="cs-CZ" sz="2400">
                <a:latin typeface="Arial" pitchFamily="34" charset="0"/>
                <a:cs typeface="Arial" pitchFamily="34" charset="0"/>
              </a:rPr>
              <a:t>fekundita: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5997268" y="2957384"/>
            <a:ext cx="2402733" cy="833988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samice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samce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114" y="1936538"/>
            <a:ext cx="5961396" cy="45350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69927" y="270670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negativní: 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09426" y="4386058"/>
            <a:ext cx="2402733" cy="978421"/>
          </a:xfrm>
          <a:prstGeom prst="wedgeRectCallout">
            <a:avLst>
              <a:gd name="adj1" fmla="val -62089"/>
              <a:gd name="adj2" fmla="val 272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fitness genotypu </a:t>
            </a:r>
            <a:r>
              <a:rPr lang="cs-CZ" sz="1600" u="sng" dirty="0">
                <a:latin typeface="Arial" pitchFamily="34" charset="0"/>
                <a:cs typeface="Arial" pitchFamily="34" charset="0"/>
              </a:rPr>
              <a:t>klesá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s rostoucí frekvencí alely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(zde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 = 1,0)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03679" y="3126260"/>
            <a:ext cx="593001" cy="397382"/>
          </a:xfrm>
          <a:prstGeom prst="wedgeRectCallout">
            <a:avLst>
              <a:gd name="adj1" fmla="val -77379"/>
              <a:gd name="adj2" fmla="val -122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727997" y="2613712"/>
            <a:ext cx="22288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2961860" y="4272966"/>
            <a:ext cx="2402733" cy="833988"/>
          </a:xfrm>
          <a:prstGeom prst="wedgeRectCallout">
            <a:avLst>
              <a:gd name="adj1" fmla="val 653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stabilní rovnováha – fitness heterozygotů je nejnižší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756503" y="176242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46782" y="1630974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517525" y="369888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cichlida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Perissodus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microlepis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3" cstate="print"/>
          <a:srcRect l="2495" t="4361" r="59349" b="3586"/>
          <a:stretch>
            <a:fillRect/>
          </a:stretch>
        </p:blipFill>
        <p:spPr bwMode="auto">
          <a:xfrm>
            <a:off x="5697150" y="1524000"/>
            <a:ext cx="3267085" cy="5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4" name="Picture 2" descr="http://i1.wp.com/www.destin-tanganyika.com/images/perissodus-b.1.jpg"/>
          <p:cNvPicPr>
            <a:picLocks noChangeAspect="1" noChangeArrowheads="1"/>
          </p:cNvPicPr>
          <p:nvPr/>
        </p:nvPicPr>
        <p:blipFill>
          <a:blip r:embed="rId4" cstate="print"/>
          <a:srcRect l="34175" t="24692" r="8420" b="28403"/>
          <a:stretch>
            <a:fillRect/>
          </a:stretch>
        </p:blipFill>
        <p:spPr bwMode="auto">
          <a:xfrm>
            <a:off x="517525" y="1054443"/>
            <a:ext cx="2734962" cy="1385508"/>
          </a:xfrm>
          <a:prstGeom prst="rect">
            <a:avLst/>
          </a:prstGeom>
          <a:noFill/>
        </p:spPr>
      </p:pic>
      <p:pic>
        <p:nvPicPr>
          <p:cNvPr id="23556" name="Picture 4" descr="http://i1.wp.com/www.destin-tanganyika.com/images/perissodus-d.1.jpg"/>
          <p:cNvPicPr>
            <a:picLocks noChangeAspect="1" noChangeArrowheads="1"/>
          </p:cNvPicPr>
          <p:nvPr/>
        </p:nvPicPr>
        <p:blipFill>
          <a:blip r:embed="rId5" cstate="print"/>
          <a:srcRect l="19580" t="15323" r="11231" b="28902"/>
          <a:stretch>
            <a:fillRect/>
          </a:stretch>
        </p:blipFill>
        <p:spPr bwMode="auto">
          <a:xfrm>
            <a:off x="3674076" y="1051406"/>
            <a:ext cx="2809102" cy="13869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598" y="3615595"/>
            <a:ext cx="4803089" cy="23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2257169" y="2742302"/>
            <a:ext cx="2373313" cy="965200"/>
          </a:xfrm>
          <a:prstGeom prst="cloudCallout">
            <a:avLst>
              <a:gd name="adj1" fmla="val -22772"/>
              <a:gd name="adj2" fmla="val 8636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b="0" dirty="0" err="1">
                <a:latin typeface="Arial" pitchFamily="34" charset="0"/>
                <a:cs typeface="Arial" pitchFamily="34" charset="0"/>
              </a:rPr>
              <a:t>pravohubý</a:t>
            </a:r>
            <a:r>
              <a:rPr lang="cs-CZ" b="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2677640" y="5702643"/>
            <a:ext cx="2132013" cy="1025525"/>
          </a:xfrm>
          <a:prstGeom prst="cloudCallout">
            <a:avLst>
              <a:gd name="adj1" fmla="val -16545"/>
              <a:gd name="adj2" fmla="val -10079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>
                <a:latin typeface="Arial" pitchFamily="34" charset="0"/>
                <a:cs typeface="Arial" pitchFamily="34" charset="0"/>
              </a:rPr>
              <a:t>„levohubý“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74572" y="249662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samec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17307" y="2496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samice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796" y="543697"/>
            <a:ext cx="4499311" cy="35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70262" y="2463114"/>
            <a:ext cx="2402733" cy="833988"/>
          </a:xfrm>
          <a:prstGeom prst="wedgeRectCallout">
            <a:avLst>
              <a:gd name="adj1" fmla="val -44947"/>
              <a:gd name="adj2" fmla="val -8439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oscilace frekvencí kolem rovnovážné hodnoty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9750" y="4703805"/>
            <a:ext cx="7874271" cy="120032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Superdominance a negativní frekvenčně-závislá selekce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udržují stabilní (rovnovážný) polymorfismus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typy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balancující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nsc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54" y="1603536"/>
            <a:ext cx="3552557" cy="38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32168" y="1459698"/>
            <a:ext cx="1889125" cy="771525"/>
          </a:xfrm>
          <a:prstGeom prst="wedgeRectCallout">
            <a:avLst>
              <a:gd name="adj1" fmla="val -76612"/>
              <a:gd name="adj2" fmla="val 617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pitchFamily="34" charset="0"/>
              </a:rPr>
              <a:t>selekce „táhne“ populaci vzhůru</a:t>
            </a:r>
          </a:p>
        </p:txBody>
      </p:sp>
      <p:pic>
        <p:nvPicPr>
          <p:cNvPr id="4301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997" y="1745986"/>
            <a:ext cx="2027184" cy="302975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976059" y="4765821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B72008-7DEF-9822-9FC9-84FA9517FB22}"/>
              </a:ext>
            </a:extLst>
          </p:cNvPr>
          <p:cNvSpPr txBox="1"/>
          <p:nvPr/>
        </p:nvSpPr>
        <p:spPr>
          <a:xfrm>
            <a:off x="3340733" y="26035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705" y="1913895"/>
            <a:ext cx="5967491" cy="45106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69927" y="267909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pozitivní: 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24490" y="3097427"/>
            <a:ext cx="2402733" cy="833988"/>
          </a:xfrm>
          <a:prstGeom prst="wedgeRectCallout">
            <a:avLst>
              <a:gd name="adj1" fmla="val -62089"/>
              <a:gd name="adj2" fmla="val -261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fitness genotypu s rostoucí frekvencí </a:t>
            </a:r>
            <a:r>
              <a:rPr lang="cs-CZ" sz="1600" u="sng" dirty="0">
                <a:latin typeface="Arial" pitchFamily="34" charset="0"/>
                <a:cs typeface="Arial" pitchFamily="34" charset="0"/>
              </a:rPr>
              <a:t>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985810" y="1639330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2327311" y="165168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436198" y="3340445"/>
            <a:ext cx="593001" cy="397382"/>
          </a:xfrm>
          <a:prstGeom prst="wedgeRectCallout">
            <a:avLst>
              <a:gd name="adj1" fmla="val -12088"/>
              <a:gd name="adj2" fmla="val 8309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96432" y="262011"/>
            <a:ext cx="4227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závislá na hustotě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750" y="1455026"/>
            <a:ext cx="7899920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míra (rychlost) růstu populace;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nosná kapacita prostředí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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591699" y="1326292"/>
            <a:ext cx="3552825" cy="638175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6" name="Picture 2" descr="population ecology - Logistic population growth | Britannica">
            <a:extLst>
              <a:ext uri="{FF2B5EF4-FFF2-40B4-BE49-F238E27FC236}">
                <a16:creationId xmlns:a16="http://schemas.microsoft.com/office/drawing/2014/main" id="{F1819872-DFBD-F7E0-B0BD-04FF2F79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00" y="3271356"/>
            <a:ext cx="5552301" cy="332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96432" y="262011"/>
            <a:ext cx="4227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závislá na hustotě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750" y="1455026"/>
            <a:ext cx="7899920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míra (rychlost) růstu populace;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nosná kapacita prostředí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591699" y="1326292"/>
            <a:ext cx="3552825" cy="638175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4"/>
          <p:cNvGrpSpPr/>
          <p:nvPr/>
        </p:nvGrpSpPr>
        <p:grpSpPr>
          <a:xfrm>
            <a:off x="687538" y="3452202"/>
            <a:ext cx="7776176" cy="619125"/>
            <a:chOff x="1118887" y="6238875"/>
            <a:chExt cx="7776176" cy="61912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8887" y="6238875"/>
              <a:ext cx="2190750" cy="619125"/>
            </a:xfrm>
            <a:prstGeom prst="rect">
              <a:avLst/>
            </a:prstGeom>
            <a:noFill/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1514" y="6238875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3838" y="6238875"/>
              <a:ext cx="2181225" cy="619125"/>
            </a:xfrm>
            <a:prstGeom prst="rect">
              <a:avLst/>
            </a:prstGeom>
            <a:noFill/>
          </p:spPr>
        </p:pic>
      </p:grpSp>
      <p:sp>
        <p:nvSpPr>
          <p:cNvPr id="16" name="TextovéPole 15"/>
          <p:cNvSpPr txBox="1"/>
          <p:nvPr/>
        </p:nvSpPr>
        <p:spPr>
          <a:xfrm>
            <a:off x="550104" y="4772570"/>
            <a:ext cx="792396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vysokých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bude mít na rovnovážné frekvence genotypů a alel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největší vliv genotyp s nejvyšší hodnotou nosné kapacity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naopak při nízkých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genotyp s nejvyšší rychlostí růstu populace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2496432" y="1853514"/>
            <a:ext cx="4705610" cy="1769091"/>
            <a:chOff x="2496432" y="1853514"/>
            <a:chExt cx="4705610" cy="1769091"/>
          </a:xfrm>
        </p:grpSpPr>
        <p:cxnSp>
          <p:nvCxnSpPr>
            <p:cNvPr id="15" name="Přímá spojovací šipka 14"/>
            <p:cNvCxnSpPr>
              <a:cxnSpLocks/>
            </p:cNvCxnSpPr>
            <p:nvPr/>
          </p:nvCxnSpPr>
          <p:spPr>
            <a:xfrm flipH="1">
              <a:off x="2496432" y="1853514"/>
              <a:ext cx="1910811" cy="1552284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16"/>
            <p:cNvCxnSpPr>
              <a:cxnSpLocks/>
            </p:cNvCxnSpPr>
            <p:nvPr/>
          </p:nvCxnSpPr>
          <p:spPr>
            <a:xfrm>
              <a:off x="4570777" y="1853514"/>
              <a:ext cx="0" cy="1769091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17"/>
            <p:cNvCxnSpPr>
              <a:cxnSpLocks/>
            </p:cNvCxnSpPr>
            <p:nvPr/>
          </p:nvCxnSpPr>
          <p:spPr>
            <a:xfrm>
              <a:off x="4734312" y="1853514"/>
              <a:ext cx="2467730" cy="166147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55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28987" y="1935247"/>
            <a:ext cx="7703838" cy="372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39750" y="260350"/>
            <a:ext cx="494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10 000;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9000;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8000</a:t>
            </a:r>
          </a:p>
          <a:p>
            <a:pPr defTabSz="432000"/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0,2;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0,25;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93958" y="5206312"/>
            <a:ext cx="2402733" cy="980303"/>
          </a:xfrm>
          <a:prstGeom prst="wedgeRectCallout">
            <a:avLst>
              <a:gd name="adj1" fmla="val 21910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při nízkých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nejrychleji přibývá genotypů s nejvyšší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579676" y="1062682"/>
            <a:ext cx="2172129" cy="739252"/>
          </a:xfrm>
          <a:prstGeom prst="wedgeRectCallout">
            <a:avLst>
              <a:gd name="adj1" fmla="val -12718"/>
              <a:gd name="adj2" fmla="val 973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nakonec rozhodující vyšší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genotypu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83177" y="260350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v heterogenním prostředí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319889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prostoru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hrubém měřítku: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během života jedno prostředí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jemném měřítku: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během života více prostředí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selekce: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měkká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	tvrdá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4852" y="260350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Prostředí proměnlivé v hrubém měřítku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coarse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– prostorová variabilita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388751"/>
            <a:ext cx="528542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Leveneho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model: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část celkové populace obývající habitat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měkká selekce</a:t>
            </a: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svijonožec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Semibalanus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balanoides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39750" y="4082392"/>
            <a:ext cx="7928213" cy="228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Výsledek obrázku pro Balanus balanoides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914" y="1731985"/>
            <a:ext cx="3220995" cy="1966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32" y="2630203"/>
            <a:ext cx="62388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999661" y="374650"/>
            <a:ext cx="7381491" cy="1636875"/>
            <a:chOff x="999661" y="374650"/>
            <a:chExt cx="7381491" cy="16368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0,4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Šipka doleva 5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889714" y="2044557"/>
            <a:ext cx="2422080" cy="770562"/>
          </a:xfrm>
          <a:prstGeom prst="wedgeRectCallout">
            <a:avLst>
              <a:gd name="adj1" fmla="val -65400"/>
              <a:gd name="adj2" fmla="val 645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0,74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418796" y="4107951"/>
            <a:ext cx="1982003" cy="770562"/>
          </a:xfrm>
          <a:prstGeom prst="wedgeRectCallout">
            <a:avLst>
              <a:gd name="adj1" fmla="val -77036"/>
              <a:gd name="adj2" fmla="val -527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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0,52 alela směřuje k extinkci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77402" y="5445303"/>
            <a:ext cx="4020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nechráněný polymorfismus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unprotected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999661" y="374650"/>
            <a:ext cx="7509731" cy="1636875"/>
            <a:chOff x="999661" y="374650"/>
            <a:chExt cx="7509731" cy="163687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7284377" y="606175"/>
              <a:ext cx="122501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0,15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0,375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0,325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Šipka doleva 4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97" y="2599362"/>
            <a:ext cx="6257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073337" y="4740331"/>
            <a:ext cx="2422080" cy="770562"/>
          </a:xfrm>
          <a:prstGeom prst="wedgeRectCallout">
            <a:avLst>
              <a:gd name="adj1" fmla="val -49318"/>
              <a:gd name="adj2" fmla="val 1135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0,86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4363" y="2599361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chráněný polymorfismus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protected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737432" y="4853055"/>
            <a:ext cx="1899810" cy="912687"/>
          </a:xfrm>
          <a:prstGeom prst="wedgeRectCallout">
            <a:avLst>
              <a:gd name="adj1" fmla="val -81126"/>
              <a:gd name="adj2" fmla="val 2976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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0 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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1 selekce frekvenci táhne zpět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28784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kvalitativně odlišné výsledky při stejných hodnotách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fitness jako funkce parametru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c</a:t>
            </a:r>
            <a:br>
              <a:rPr lang="cs-CZ" sz="2400" i="1" dirty="0">
                <a:latin typeface="Arial" pitchFamily="34" charset="0"/>
                <a:cs typeface="Arial" pitchFamily="34" charset="0"/>
              </a:rPr>
            </a:br>
            <a:endParaRPr lang="cs-CZ" sz="2400" i="1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Prostorová heterogenita v hrubém měřítku rozšiřuje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podmínky pro chráněný polymorfismus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 homogenním prostředí a při konstantní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polymorfismus jen při superdominanci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 v heterogenním prostředí ne, např.: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907193" y="4566506"/>
            <a:ext cx="7381491" cy="1636875"/>
            <a:chOff x="999661" y="374650"/>
            <a:chExt cx="7381491" cy="1636875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0,58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Šipka doleva 6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Obdélník 7"/>
          <p:cNvSpPr/>
          <p:nvPr/>
        </p:nvSpPr>
        <p:spPr>
          <a:xfrm>
            <a:off x="7222732" y="5681609"/>
            <a:ext cx="708917" cy="308225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961731" y="5607978"/>
            <a:ext cx="2640458" cy="195209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65040" y="6030929"/>
            <a:ext cx="1713163" cy="657547"/>
          </a:xfrm>
          <a:prstGeom prst="wedgeRectCallout">
            <a:avLst>
              <a:gd name="adj1" fmla="val -28291"/>
              <a:gd name="adj2" fmla="val -927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jediný habitat se superdominancí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4903841" y="5414481"/>
            <a:ext cx="914400" cy="560298"/>
            <a:chOff x="527050" y="374650"/>
            <a:chExt cx="914400" cy="560298"/>
          </a:xfrm>
        </p:grpSpPr>
        <p:cxnSp>
          <p:nvCxnSpPr>
            <p:cNvPr id="13" name="Přímá spojovací čára 12"/>
            <p:cNvCxnSpPr/>
            <p:nvPr/>
          </p:nvCxnSpPr>
          <p:spPr>
            <a:xfrm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H="1"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02" y="1325366"/>
            <a:ext cx="7802269" cy="44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910263" y="1633588"/>
            <a:ext cx="2863867" cy="1376739"/>
          </a:xfrm>
          <a:prstGeom prst="wedgeRectCallout">
            <a:avLst>
              <a:gd name="adj1" fmla="val -10354"/>
              <a:gd name="adj2" fmla="val 1445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 pitchFamily="18" charset="2"/>
              </a:rPr>
              <a:t>chráněný polymorfismus, i když ani v jednom habitatu selekce nepodporuje heterozygoty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60B84B5B-6031-4650-8F00-950DDA8F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0350"/>
            <a:ext cx="7872420" cy="247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457200" indent="-457200" algn="l">
              <a:spcAft>
                <a:spcPts val="1000"/>
              </a:spcAft>
            </a:pPr>
            <a:r>
              <a:rPr lang="cs-CZ" sz="2400" dirty="0">
                <a:solidFill>
                  <a:srgbClr val="C00000"/>
                </a:solidFill>
                <a:latin typeface="Arial" charset="0"/>
              </a:rPr>
              <a:t>Pojem adaptivní krajiny má více významů, které jsou vzájemně nekompatibilní!</a:t>
            </a:r>
          </a:p>
          <a:p>
            <a:pPr marL="457200" indent="-457200" algn="l">
              <a:spcAft>
                <a:spcPts val="1000"/>
              </a:spcAft>
            </a:pPr>
            <a:endParaRPr lang="cs-CZ" sz="2400" dirty="0">
              <a:solidFill>
                <a:srgbClr val="CC0000"/>
              </a:solidFill>
              <a:latin typeface="Arial" charset="0"/>
            </a:endParaRP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sz="2400" dirty="0">
                <a:latin typeface="Arial" charset="0"/>
              </a:rPr>
              <a:t>Kombinace alel: hodnota fitness přiřazena </a:t>
            </a:r>
            <a:r>
              <a:rPr lang="cs-CZ" sz="2400" u="sng" dirty="0">
                <a:latin typeface="Arial" charset="0"/>
              </a:rPr>
              <a:t>genotypu</a:t>
            </a:r>
            <a:br>
              <a:rPr lang="cs-CZ" sz="2400" dirty="0">
                <a:latin typeface="Arial" charset="0"/>
              </a:rPr>
            </a:br>
            <a:r>
              <a:rPr lang="cs-CZ" sz="2400" i="1" dirty="0">
                <a:latin typeface="Arial" charset="0"/>
                <a:sym typeface="Symbol" pitchFamily="18" charset="2"/>
              </a:rPr>
              <a:t>N</a:t>
            </a:r>
            <a:r>
              <a:rPr lang="cs-CZ" sz="2400" dirty="0">
                <a:latin typeface="Arial" charset="0"/>
                <a:sym typeface="Symbol" pitchFamily="18" charset="2"/>
              </a:rPr>
              <a:t> + 1 dimenzí: 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dirty="0">
                <a:latin typeface="Arial" charset="0"/>
              </a:rPr>
              <a:t> genotypů + fitness</a:t>
            </a:r>
            <a:br>
              <a:rPr lang="cs-CZ" sz="2400" dirty="0">
                <a:latin typeface="Arial" charset="0"/>
                <a:sym typeface="Symbol" pitchFamily="18" charset="2"/>
              </a:rPr>
            </a:br>
            <a:r>
              <a:rPr lang="cs-CZ" sz="2400" dirty="0">
                <a:latin typeface="Arial" charset="0"/>
                <a:sym typeface="Symbol" pitchFamily="18" charset="2"/>
              </a:rPr>
              <a:t>diskontinuální povrch, populace = shluk bodů</a:t>
            </a: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3A04815E-9494-7B4E-B7D1-8D2DF75CA916}"/>
              </a:ext>
            </a:extLst>
          </p:cNvPr>
          <p:cNvGrpSpPr>
            <a:grpSpLocks noChangeAspect="1"/>
          </p:cNvGrpSpPr>
          <p:nvPr/>
        </p:nvGrpSpPr>
        <p:grpSpPr>
          <a:xfrm>
            <a:off x="1865728" y="3085051"/>
            <a:ext cx="4519398" cy="3136477"/>
            <a:chOff x="871014" y="4177506"/>
            <a:chExt cx="3615518" cy="2509182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DD75E5D9-34A2-1C88-8E49-722310D2990C}"/>
                </a:ext>
              </a:extLst>
            </p:cNvPr>
            <p:cNvGrpSpPr/>
            <p:nvPr/>
          </p:nvGrpSpPr>
          <p:grpSpPr>
            <a:xfrm>
              <a:off x="1729368" y="4177506"/>
              <a:ext cx="2656455" cy="2442905"/>
              <a:chOff x="2813167" y="4008229"/>
              <a:chExt cx="2656455" cy="2442905"/>
            </a:xfrm>
          </p:grpSpPr>
          <p:pic>
            <p:nvPicPr>
              <p:cNvPr id="1026" name="Picture 2" descr="Exploring protein fitness landscapes by directed evolution | Nature Reviews  Molecular Cell Biology">
                <a:extLst>
                  <a:ext uri="{FF2B5EF4-FFF2-40B4-BE49-F238E27FC236}">
                    <a16:creationId xmlns:a16="http://schemas.microsoft.com/office/drawing/2014/main" id="{B16C7D3C-2AC4-F950-11B7-D6A2B6EDEF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6" t="20772" r="50457" b="37582"/>
              <a:stretch/>
            </p:blipFill>
            <p:spPr bwMode="auto">
              <a:xfrm>
                <a:off x="2988708" y="4138238"/>
                <a:ext cx="2480914" cy="2249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79CC32E2-4AF3-625A-50EB-4E07A9440791}"/>
                  </a:ext>
                </a:extLst>
              </p:cNvPr>
              <p:cNvSpPr/>
              <p:nvPr/>
            </p:nvSpPr>
            <p:spPr>
              <a:xfrm>
                <a:off x="4340807" y="4008229"/>
                <a:ext cx="1128815" cy="5287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6" name="Přímá spojnice se šipkou 5">
                <a:extLst>
                  <a:ext uri="{FF2B5EF4-FFF2-40B4-BE49-F238E27FC236}">
                    <a16:creationId xmlns:a16="http://schemas.microsoft.com/office/drawing/2014/main" id="{ECAB9FA6-BEB2-F92B-3CE3-EB31A75DE404}"/>
                  </a:ext>
                </a:extLst>
              </p:cNvPr>
              <p:cNvCxnSpPr/>
              <p:nvPr/>
            </p:nvCxnSpPr>
            <p:spPr>
              <a:xfrm>
                <a:off x="2885813" y="5741450"/>
                <a:ext cx="956345" cy="6459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se šipkou 8">
                <a:extLst>
                  <a:ext uri="{FF2B5EF4-FFF2-40B4-BE49-F238E27FC236}">
                    <a16:creationId xmlns:a16="http://schemas.microsoft.com/office/drawing/2014/main" id="{602AB0CB-4688-DC3C-3E77-994F96711C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4989" y="5956183"/>
                <a:ext cx="1304633" cy="4949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se šipkou 12">
                <a:extLst>
                  <a:ext uri="{FF2B5EF4-FFF2-40B4-BE49-F238E27FC236}">
                    <a16:creationId xmlns:a16="http://schemas.microsoft.com/office/drawing/2014/main" id="{0328B4A0-E155-044B-16A7-2F73D8BE8C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3167" y="4468476"/>
                <a:ext cx="0" cy="116391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5780DBF3-01A5-EA74-F6DB-805A24426772}"/>
                </a:ext>
              </a:extLst>
            </p:cNvPr>
            <p:cNvSpPr txBox="1"/>
            <p:nvPr/>
          </p:nvSpPr>
          <p:spPr>
            <a:xfrm>
              <a:off x="1440626" y="6205643"/>
              <a:ext cx="753026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lokus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96B615A-1F28-1F18-E08E-BEE91B10411E}"/>
                </a:ext>
              </a:extLst>
            </p:cNvPr>
            <p:cNvSpPr txBox="1"/>
            <p:nvPr/>
          </p:nvSpPr>
          <p:spPr>
            <a:xfrm>
              <a:off x="3733506" y="6391222"/>
              <a:ext cx="753026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lokus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EF12DF30-126E-49CC-70E1-1E6F227483A0}"/>
                </a:ext>
              </a:extLst>
            </p:cNvPr>
            <p:cNvSpPr txBox="1"/>
            <p:nvPr/>
          </p:nvSpPr>
          <p:spPr>
            <a:xfrm>
              <a:off x="871014" y="5009608"/>
              <a:ext cx="865878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fitness </a:t>
              </a:r>
              <a:r>
                <a:rPr lang="cs-CZ" i="1" dirty="0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035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278054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tvrdá selekce: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29" y="2455524"/>
            <a:ext cx="6200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624" y="374650"/>
            <a:ext cx="3159552" cy="179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eva 6"/>
          <p:cNvSpPr/>
          <p:nvPr/>
        </p:nvSpPr>
        <p:spPr>
          <a:xfrm rot="18723862">
            <a:off x="6082301" y="2157574"/>
            <a:ext cx="534256" cy="431514"/>
          </a:xfrm>
          <a:prstGeom prst="lef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270195" y="1114390"/>
            <a:ext cx="5465564" cy="1190888"/>
            <a:chOff x="999661" y="374650"/>
            <a:chExt cx="7512408" cy="1636875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ovéPole 9"/>
            <p:cNvSpPr txBox="1"/>
            <p:nvPr/>
          </p:nvSpPr>
          <p:spPr>
            <a:xfrm>
              <a:off x="7284377" y="606175"/>
              <a:ext cx="1227692" cy="131141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0,58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0,3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Šipka doleva 10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302346" y="5977827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nestabilní i nechráněný polymorfismus</a:t>
            </a:r>
          </a:p>
        </p:txBody>
      </p:sp>
      <p:sp>
        <p:nvSpPr>
          <p:cNvPr id="13" name="AutoShape 23">
            <a:extLst>
              <a:ext uri="{FF2B5EF4-FFF2-40B4-BE49-F238E27FC236}">
                <a16:creationId xmlns:a16="http://schemas.microsoft.com/office/drawing/2014/main" id="{9D8C6201-4578-1B34-F6D3-EEACF5F49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2930" y="260350"/>
            <a:ext cx="1045246" cy="577309"/>
          </a:xfrm>
          <a:prstGeom prst="wedgeRectCallout">
            <a:avLst>
              <a:gd name="adj1" fmla="val -36317"/>
              <a:gd name="adj2" fmla="val 7309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měkká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selece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>
            <a:extLst>
              <a:ext uri="{FF2B5EF4-FFF2-40B4-BE49-F238E27FC236}">
                <a16:creationId xmlns:a16="http://schemas.microsoft.com/office/drawing/2014/main" id="{D7141663-DCBB-83D5-7E1B-2E1AADB4B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451" y="3140345"/>
            <a:ext cx="1045246" cy="577309"/>
          </a:xfrm>
          <a:prstGeom prst="wedgeRectCallout">
            <a:avLst>
              <a:gd name="adj1" fmla="val -36317"/>
              <a:gd name="adj2" fmla="val 7309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tvrdá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selece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539750" y="260350"/>
            <a:ext cx="817723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tvrdé selekci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prostorová heterogenita v hrubém měřítku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podmínky pro polymorfismus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nerozšiřuje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ALE: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Pokud tok genů velmi omezený, ekologický rozdíl mezi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měkkou a tvrdou selekcí je z hlediska podmínek pro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udržení polymorfismu chráněného prostorovou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variabilitou v hrubém měřítku nepodstatný.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 b="56122"/>
          <a:stretch>
            <a:fillRect/>
          </a:stretch>
        </p:blipFill>
        <p:spPr bwMode="auto">
          <a:xfrm>
            <a:off x="527050" y="374650"/>
            <a:ext cx="4310963" cy="26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803897" y="374650"/>
            <a:ext cx="4206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drsnokřídlec březový (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Biston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betularia</a:t>
            </a:r>
            <a:r>
              <a:rPr lang="cs-CZ" dirty="0">
                <a:latin typeface="Arial" pitchFamily="34" charset="0"/>
                <a:cs typeface="Arial" pitchFamily="34" charset="0"/>
              </a:rPr>
              <a:t>):</a:t>
            </a:r>
          </a:p>
          <a:p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dirty="0">
                <a:latin typeface="Arial" pitchFamily="34" charset="0"/>
                <a:cs typeface="Arial" pitchFamily="34" charset="0"/>
              </a:rPr>
              <a:t>10/km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 1 km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0" descr="Migrace"/>
          <p:cNvPicPr>
            <a:picLocks noChangeAspect="1" noChangeArrowheads="1"/>
          </p:cNvPicPr>
          <p:nvPr/>
        </p:nvPicPr>
        <p:blipFill>
          <a:blip r:embed="rId3" cstate="print"/>
          <a:srcRect t="44480"/>
          <a:stretch>
            <a:fillRect/>
          </a:stretch>
        </p:blipFill>
        <p:spPr bwMode="auto">
          <a:xfrm>
            <a:off x="4800184" y="1821927"/>
            <a:ext cx="4140200" cy="320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4837" y="3386925"/>
            <a:ext cx="4698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" pitchFamily="34" charset="0"/>
                <a:cs typeface="Arial" pitchFamily="34" charset="0"/>
              </a:rPr>
              <a:t>zejkovec</a:t>
            </a:r>
            <a:r>
              <a:rPr lang="cs-CZ" dirty="0">
                <a:latin typeface="Arial" pitchFamily="34" charset="0"/>
                <a:cs typeface="Arial" pitchFamily="34" charset="0"/>
              </a:rPr>
              <a:t> dvojzubý (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Odontoptera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bidentata</a:t>
            </a:r>
            <a:r>
              <a:rPr lang="cs-CZ" dirty="0">
                <a:latin typeface="Arial" pitchFamily="34" charset="0"/>
                <a:cs typeface="Arial" pitchFamily="34" charset="0"/>
              </a:rPr>
              <a:t>):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50 000–100 000/km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 150 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181528" y="205483"/>
            <a:ext cx="2537717" cy="167468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05928" y="1740113"/>
            <a:ext cx="2529155" cy="1753099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527050" y="5250094"/>
            <a:ext cx="8493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</a:rPr>
              <a:t>Vyšší tok genů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na lokální úrovni proměnlivost prostředí </a:t>
            </a:r>
          </a:p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jemném měřítku; adaptace na prostředí měnící se</a:t>
            </a:r>
          </a:p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hrubém měřítku na větší geografické škále.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arse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097" y="1162042"/>
            <a:ext cx="4695461" cy="4495511"/>
          </a:xfrm>
          <a:prstGeom prst="rect">
            <a:avLst/>
          </a:prstGeom>
        </p:spPr>
      </p:pic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17893" y="3360711"/>
            <a:ext cx="2689207" cy="1567166"/>
          </a:xfrm>
          <a:prstGeom prst="wedgeRectCallout">
            <a:avLst>
              <a:gd name="adj1" fmla="val -67521"/>
              <a:gd name="adj2" fmla="val 432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kombinace hodnot fitness poskytující stabilní polymorfismus je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restriktivnější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pro časovou než prostorovou variabilitu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448709" y="1068512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en-US" sz="2000" dirty="0">
                <a:latin typeface="Arial" pitchFamily="34" charset="0"/>
                <a:cs typeface="Arial" pitchFamily="34" charset="0"/>
              </a:rPr>
              <a:t>#1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</a:p>
          <a:p>
            <a:pPr defTabSz="540000"/>
            <a:r>
              <a:rPr lang="en-US" sz="2000" dirty="0">
                <a:latin typeface="Arial" pitchFamily="34" charset="0"/>
                <a:cs typeface="Arial" pitchFamily="34" charset="0"/>
              </a:rPr>
              <a:t>#2: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69803" y="260350"/>
            <a:ext cx="5984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Prostředí proměnlivé v jemném měřítku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fine-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387011"/>
            <a:ext cx="8069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mutace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; fitness nového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heterogenita prostředí v jemném měřítku</a:t>
            </a:r>
            <a:endParaRPr lang="cs-CZ" sz="2000" baseline="30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Jaká je pravděpodobnost přežití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pokud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malé, pl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atí: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 mutace: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; fitness obou heterozygotů stejná, tj. 1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má větší šanci na přežití než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!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 selekce podporuje mutace poskytující účinnější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pufrování proti fluktuacím v důsledku proměnlivosti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prostředí v jemném měřítku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606091" y="2913082"/>
            <a:ext cx="2472037" cy="600682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16437" y="2558266"/>
            <a:ext cx="2422080" cy="770562"/>
          </a:xfrm>
          <a:prstGeom prst="wedgeRectCallout">
            <a:avLst>
              <a:gd name="adj1" fmla="val -65400"/>
              <a:gd name="adj2" fmla="val 4459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homogenitě prostředí (</a:t>
            </a:r>
            <a:r>
              <a:rPr lang="cs-CZ" sz="1600" i="1" dirty="0">
                <a:latin typeface="Arial" pitchFamily="34" charset="0"/>
                <a:sym typeface="Symbol"/>
              </a:rPr>
              <a:t></a:t>
            </a:r>
            <a:r>
              <a:rPr lang="cs-CZ" sz="1600" i="1" baseline="-25000" dirty="0">
                <a:latin typeface="Arial" pitchFamily="34" charset="0"/>
                <a:sym typeface="Symbol"/>
              </a:rPr>
              <a:t>s</a:t>
            </a:r>
            <a:r>
              <a:rPr lang="cs-CZ" sz="1600" baseline="30000" dirty="0">
                <a:latin typeface="Arial" pitchFamily="34" charset="0"/>
                <a:sym typeface="Symbol"/>
              </a:rPr>
              <a:t>2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0)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 2</a:t>
            </a:r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66936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Za určitých okolností může být pravděpodobnost přežití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i u alely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spojené 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nižší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za normálních okolností by šance na přežití byla vyšší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 pokud platí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bude mít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pravděpodobnost přežití alela spojená s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nižší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tj. je-li genotyp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dostatečně pufrován proti heterogenitě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prostředí v jemném měřítku, bude mít mutace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větší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šanci v populaci přežít, než prospěšnější mutace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2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799051" y="2217846"/>
            <a:ext cx="2571750" cy="67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724268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žádná heterogenita: 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vyšší šance přežití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 když heterogenita: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0,008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0,013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výhodnější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C87507E-12E9-D374-EF4C-5C261A89C517}"/>
              </a:ext>
            </a:extLst>
          </p:cNvPr>
          <p:cNvGrpSpPr/>
          <p:nvPr/>
        </p:nvGrpSpPr>
        <p:grpSpPr>
          <a:xfrm>
            <a:off x="2815496" y="3059315"/>
            <a:ext cx="3386297" cy="598152"/>
            <a:chOff x="3931232" y="3042537"/>
            <a:chExt cx="3386297" cy="5981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4855904" y="3042537"/>
              <a:ext cx="2461625" cy="598152"/>
            </a:xfrm>
            <a:prstGeom prst="rect">
              <a:avLst/>
            </a:prstGeom>
            <a:noFill/>
          </p:spPr>
        </p:pic>
        <p:cxnSp>
          <p:nvCxnSpPr>
            <p:cNvPr id="7" name="Přímá spojovací šipka 6"/>
            <p:cNvCxnSpPr/>
            <p:nvPr/>
          </p:nvCxnSpPr>
          <p:spPr>
            <a:xfrm flipH="1" flipV="1">
              <a:off x="3931232" y="3284337"/>
              <a:ext cx="760288" cy="41096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3776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Pozor: je třeba mít na zřeteli, že znak, který je zde pufrován,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je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reprodukční zdatnost</a:t>
            </a:r>
          </a:p>
          <a:p>
            <a:pPr defTabSz="540000">
              <a:spcAft>
                <a:spcPts val="24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pufrování fitness je ale většinou zprostředkováno jinými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znaky, které jsou plastické a citlivé na heterogenitu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prostředí v jemném měřítku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člověk a jeho schopnost bránit se výkyvům teploty: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teploty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dilatace povrchových cév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odvod tepla k povrchu těla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zvýšení  pocení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další odvod tepla odpařováním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(delší expozice vysoké teploty ovšem může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mít fatální následky)</a:t>
            </a:r>
          </a:p>
        </p:txBody>
      </p:sp>
      <p:pic>
        <p:nvPicPr>
          <p:cNvPr id="89093" name="Picture 5" descr="http://www.kickstandfitness.com/wp-content/uploads/2012/10/electrolyte-sweat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832" y="3489678"/>
            <a:ext cx="1985231" cy="311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53791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snížení teploty  vazokonstrikce  snížení tepelných ztrát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snížení  třes atd.  produkce tepla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(delší expozice chladu opět může mít fatální následky)</a:t>
            </a: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subsaharská Afrika: dřívější a intenzivnější pocení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Evropa: dřívější začátek třesu (teplota kůže 29,5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C  Afričané 28 C)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dřívější nástup pufrujícího mechanismu v populaci, která má historicky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větší zkušenost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Kromě intenzity má vliv i délka působení prostředí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při dlouhodobějším působení jiné mechanismy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(např. zvýšení počtu potních žláz)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6" name="Picture 2" descr="http://www.illustrationsof.com/royalty-free-winter-clipart-illustration-9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883" y="713697"/>
            <a:ext cx="2285117" cy="2399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527050" y="972247"/>
            <a:ext cx="8175161" cy="156966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Prostředí proměnlivé 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 hrubém měřítku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měkká selekce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budou v populaci udržovat polymorfismus s vyšší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pravděpodobností než  proměnlivost v jemném měřítku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a tvrdá selekce.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60B84B5B-6031-4650-8F00-950DDA8F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0350"/>
            <a:ext cx="7872420" cy="247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457200" indent="-457200" algn="l">
              <a:spcAft>
                <a:spcPts val="1000"/>
              </a:spcAft>
            </a:pPr>
            <a:r>
              <a:rPr lang="cs-CZ" sz="2400" dirty="0">
                <a:solidFill>
                  <a:srgbClr val="C00000"/>
                </a:solidFill>
                <a:latin typeface="Arial" charset="0"/>
              </a:rPr>
              <a:t>Pojem adaptivní krajiny má více významů, které jsou vzájemně nekompatibilní!</a:t>
            </a:r>
          </a:p>
          <a:p>
            <a:pPr marL="457200" indent="-457200" algn="l">
              <a:spcAft>
                <a:spcPts val="1000"/>
              </a:spcAft>
            </a:pPr>
            <a:endParaRPr lang="cs-CZ" sz="2400" dirty="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spcAft>
                <a:spcPts val="1000"/>
              </a:spcAft>
              <a:buFont typeface="+mj-lt"/>
              <a:buAutoNum type="arabicPeriod" startAt="2"/>
            </a:pPr>
            <a:r>
              <a:rPr lang="cs-CZ" sz="2400" dirty="0">
                <a:latin typeface="Arial" charset="0"/>
                <a:sym typeface="Symbol" pitchFamily="18" charset="2"/>
              </a:rPr>
              <a:t>Průměrné </a:t>
            </a:r>
            <a:r>
              <a:rPr lang="cs-CZ" sz="2400" u="sng" dirty="0">
                <a:latin typeface="Arial" charset="0"/>
                <a:sym typeface="Symbol" pitchFamily="18" charset="2"/>
              </a:rPr>
              <a:t>frekvence alel</a:t>
            </a:r>
            <a:br>
              <a:rPr lang="cs-CZ" sz="2400" dirty="0">
                <a:latin typeface="Arial" charset="0"/>
                <a:sym typeface="Symbol" pitchFamily="18" charset="2"/>
              </a:rPr>
            </a:br>
            <a:r>
              <a:rPr lang="cs-CZ" sz="2400" dirty="0">
                <a:latin typeface="Arial" charset="0"/>
                <a:sym typeface="Symbol" pitchFamily="18" charset="2"/>
              </a:rPr>
              <a:t>počet dimenzí = počet lokusů + fitness</a:t>
            </a:r>
            <a:br>
              <a:rPr lang="cs-CZ" sz="2400" dirty="0">
                <a:latin typeface="Arial" charset="0"/>
                <a:sym typeface="Symbol" pitchFamily="18" charset="2"/>
              </a:rPr>
            </a:br>
            <a:r>
              <a:rPr lang="cs-CZ" sz="2400" dirty="0">
                <a:latin typeface="Arial" charset="0"/>
                <a:sym typeface="Symbol" pitchFamily="18" charset="2"/>
              </a:rPr>
              <a:t>kontinuální povrch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FCBF97FC-4646-7B7C-17B6-343E6368D6E0}"/>
              </a:ext>
            </a:extLst>
          </p:cNvPr>
          <p:cNvGrpSpPr>
            <a:grpSpLocks noChangeAspect="1"/>
          </p:cNvGrpSpPr>
          <p:nvPr/>
        </p:nvGrpSpPr>
        <p:grpSpPr>
          <a:xfrm>
            <a:off x="2593547" y="3359559"/>
            <a:ext cx="4559679" cy="2499510"/>
            <a:chOff x="5284088" y="4525628"/>
            <a:chExt cx="3647746" cy="1999608"/>
          </a:xfrm>
        </p:grpSpPr>
        <p:pic>
          <p:nvPicPr>
            <p:cNvPr id="19" name="Picture 2" descr="Exploring protein fitness landscapes by directed evolution | Nature Reviews  Molecular Cell Biology">
              <a:extLst>
                <a:ext uri="{FF2B5EF4-FFF2-40B4-BE49-F238E27FC236}">
                  <a16:creationId xmlns:a16="http://schemas.microsoft.com/office/drawing/2014/main" id="{396C3ADF-CBAA-9F02-EA0C-15F51F4C6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t="28213" b="37582"/>
            <a:stretch/>
          </p:blipFill>
          <p:spPr bwMode="auto">
            <a:xfrm>
              <a:off x="5557826" y="4525628"/>
              <a:ext cx="2603279" cy="1847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id="{FAB72FC8-C828-CE27-F876-FC870911A637}"/>
                </a:ext>
              </a:extLst>
            </p:cNvPr>
            <p:cNvCxnSpPr/>
            <p:nvPr/>
          </p:nvCxnSpPr>
          <p:spPr>
            <a:xfrm>
              <a:off x="5557826" y="5741450"/>
              <a:ext cx="956345" cy="64595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D6628A17-948B-6C3A-2B87-86C9E2ECFF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6415" y="5956183"/>
              <a:ext cx="1304633" cy="49495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4F5027EF-16DA-C003-264A-E8DA97A27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2079" y="4577534"/>
              <a:ext cx="0" cy="116391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E14BBFF-304D-CCD1-1811-C9C3BBCE4C6A}"/>
                </a:ext>
              </a:extLst>
            </p:cNvPr>
            <p:cNvSpPr txBox="1"/>
            <p:nvPr/>
          </p:nvSpPr>
          <p:spPr>
            <a:xfrm>
              <a:off x="7304780" y="6229770"/>
              <a:ext cx="753027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lokus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12417654-2BF2-06C7-D642-C04B2E140957}"/>
                </a:ext>
              </a:extLst>
            </p:cNvPr>
            <p:cNvSpPr txBox="1"/>
            <p:nvPr/>
          </p:nvSpPr>
          <p:spPr>
            <a:xfrm>
              <a:off x="5284088" y="6041615"/>
              <a:ext cx="753027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lokus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1E7194EE-AA9B-22A5-29B3-4B572DF81942}"/>
                </a:ext>
              </a:extLst>
            </p:cNvPr>
            <p:cNvSpPr txBox="1"/>
            <p:nvPr/>
          </p:nvSpPr>
          <p:spPr>
            <a:xfrm>
              <a:off x="8065955" y="4990215"/>
              <a:ext cx="865879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fitness </a:t>
              </a:r>
              <a:r>
                <a:rPr lang="cs-CZ" i="1" dirty="0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28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v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064" y="1791745"/>
            <a:ext cx="7310628" cy="42336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40733" y="26035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77937" y="600713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selekce zvýhodňuje heterozygoty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34364" y="349321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1 rovnováha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304926" y="2537717"/>
            <a:ext cx="0" cy="94522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nd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513" y="1798638"/>
            <a:ext cx="7027164" cy="42336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45730" y="888389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selekce znevýhodňuje heterozygoty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63802" y="2661008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3 rovnováhy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7274103" y="1869897"/>
            <a:ext cx="595901" cy="87330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5517222" y="3102796"/>
            <a:ext cx="791111" cy="1489753"/>
            <a:chOff x="5517222" y="3102796"/>
            <a:chExt cx="791111" cy="1489753"/>
          </a:xfrm>
        </p:grpSpPr>
        <p:cxnSp>
          <p:nvCxnSpPr>
            <p:cNvPr id="8" name="Přímá spojovací šipka 7"/>
            <p:cNvCxnSpPr/>
            <p:nvPr/>
          </p:nvCxnSpPr>
          <p:spPr>
            <a:xfrm>
              <a:off x="6308333" y="3102796"/>
              <a:ext cx="0" cy="148975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H="1">
              <a:off x="5517222" y="3113070"/>
              <a:ext cx="513708" cy="1273995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04997" y="4777483"/>
            <a:ext cx="1165699" cy="450350"/>
          </a:xfrm>
          <a:prstGeom prst="wedgeRectCallout">
            <a:avLst>
              <a:gd name="adj1" fmla="val -93354"/>
              <a:gd name="adj2" fmla="val 607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nestabilní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EF764F-C7A2-2399-2A73-6ACD3440CA24}"/>
              </a:ext>
            </a:extLst>
          </p:cNvPr>
          <p:cNvSpPr txBox="1"/>
          <p:nvPr/>
        </p:nvSpPr>
        <p:spPr>
          <a:xfrm>
            <a:off x="3340733" y="26035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9717"/>
            <a:ext cx="82830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6. Selekce „táhne“ populaci k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nejbližšímu lokálnímu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optimu,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tj. ne nezbytně ke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globálně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nejvyššímu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vrcholu.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To znamená, že selekce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může bránit vývoji výhodnějšího</a:t>
            </a:r>
            <a:br>
              <a:rPr lang="cs-CZ" sz="2000" u="sng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adaptivního znaku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Kraj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5792" y="3186533"/>
            <a:ext cx="4504565" cy="3285073"/>
          </a:xfrm>
          <a:prstGeom prst="rect">
            <a:avLst/>
          </a:prstGeom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634046" y="2881576"/>
            <a:ext cx="1572731" cy="494891"/>
          </a:xfrm>
          <a:prstGeom prst="wedgeRectCallout">
            <a:avLst>
              <a:gd name="adj1" fmla="val -30165"/>
              <a:gd name="adj2" fmla="val 1029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globální vrchol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645328" y="3496035"/>
            <a:ext cx="1572731" cy="494891"/>
          </a:xfrm>
          <a:prstGeom prst="wedgeRectCallout">
            <a:avLst>
              <a:gd name="adj1" fmla="val -38658"/>
              <a:gd name="adj2" fmla="val 1382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lokální vrchol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53" y="859872"/>
            <a:ext cx="6548277" cy="48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003871" y="532776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4643918" y="4171683"/>
            <a:ext cx="863030" cy="287676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flipH="1">
            <a:off x="3429855" y="4171683"/>
            <a:ext cx="863030" cy="28767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86374" y="2040436"/>
            <a:ext cx="1263722" cy="494891"/>
          </a:xfrm>
          <a:prstGeom prst="wedgeRectCallout">
            <a:avLst>
              <a:gd name="adj1" fmla="val -12527"/>
              <a:gd name="adj2" fmla="val 22547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p</a:t>
            </a:r>
            <a:r>
              <a:rPr lang="cs-CZ" sz="1600" dirty="0">
                <a:latin typeface="Arial" pitchFamily="34" charset="0"/>
              </a:rPr>
              <a:t> = 0,444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8" name="Elipsa 7"/>
          <p:cNvSpPr>
            <a:spLocks noChangeAspect="1"/>
          </p:cNvSpPr>
          <p:nvPr/>
        </p:nvSpPr>
        <p:spPr>
          <a:xfrm>
            <a:off x="4089114" y="3554859"/>
            <a:ext cx="216000" cy="216000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Elipsa 8"/>
          <p:cNvSpPr>
            <a:spLocks noChangeAspect="1"/>
          </p:cNvSpPr>
          <p:nvPr/>
        </p:nvSpPr>
        <p:spPr>
          <a:xfrm>
            <a:off x="4395626" y="3573695"/>
            <a:ext cx="216000" cy="21600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5069" y="3325635"/>
            <a:ext cx="256672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DE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-0,024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78922" y="3328096"/>
            <a:ext cx="26885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+0,003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01411" y="586654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záleží na počátečních podmínkách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831623" y="1351004"/>
            <a:ext cx="7501132" cy="501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814807" y="839445"/>
            <a:ext cx="1263722" cy="635128"/>
          </a:xfrm>
          <a:prstGeom prst="wedgeRectCallout">
            <a:avLst>
              <a:gd name="adj1" fmla="val -7963"/>
              <a:gd name="adj2" fmla="val 3344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A</a:t>
            </a:r>
            <a:r>
              <a:rPr lang="cs-CZ" sz="1600" dirty="0">
                <a:latin typeface="Arial" pitchFamily="34" charset="0"/>
              </a:rPr>
              <a:t>/</a:t>
            </a:r>
            <a:r>
              <a:rPr lang="cs-CZ" sz="1600" i="1" dirty="0">
                <a:latin typeface="Arial" pitchFamily="34" charset="0"/>
              </a:rPr>
              <a:t>S</a:t>
            </a:r>
            <a:r>
              <a:rPr lang="cs-CZ" sz="1600" dirty="0">
                <a:latin typeface="Arial" pitchFamily="34" charset="0"/>
              </a:rPr>
              <a:t> vrchol</a:t>
            </a:r>
            <a:endParaRPr lang="cs-CZ" sz="1600" i="1" dirty="0">
              <a:latin typeface="Arial" pitchFamily="34" charset="0"/>
            </a:endParaRPr>
          </a:p>
          <a:p>
            <a:pPr algn="ctr"/>
            <a:r>
              <a:rPr lang="cs-CZ" sz="1600" i="1" dirty="0">
                <a:latin typeface="Arial" pitchFamily="34" charset="0"/>
              </a:rPr>
              <a:t>w</a:t>
            </a:r>
            <a:r>
              <a:rPr lang="cs-CZ" sz="1600" dirty="0">
                <a:latin typeface="Arial" pitchFamily="34" charset="0"/>
              </a:rPr>
              <a:t> = 0,90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731001" y="1120345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C</a:t>
            </a:r>
            <a:r>
              <a:rPr lang="cs-CZ" sz="1600" dirty="0">
                <a:latin typeface="Arial" pitchFamily="34" charset="0"/>
              </a:rPr>
              <a:t> vrchol</a:t>
            </a:r>
            <a:endParaRPr lang="cs-CZ" sz="1600" i="1" dirty="0">
              <a:latin typeface="Arial" pitchFamily="34" charset="0"/>
            </a:endParaRPr>
          </a:p>
          <a:p>
            <a:pPr algn="ctr"/>
            <a:r>
              <a:rPr lang="cs-CZ" sz="1600" i="1" dirty="0">
                <a:latin typeface="Arial" pitchFamily="34" charset="0"/>
              </a:rPr>
              <a:t>w</a:t>
            </a:r>
            <a:r>
              <a:rPr lang="cs-CZ" sz="1600" dirty="0">
                <a:latin typeface="Arial" pitchFamily="34" charset="0"/>
              </a:rPr>
              <a:t> = 1,31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14854</TotalTime>
  <Words>1733</Words>
  <Application>Microsoft Office PowerPoint</Application>
  <PresentationFormat>Předvádění na obrazovce (4:3)</PresentationFormat>
  <Paragraphs>204</Paragraphs>
  <Slides>39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Arial Black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935</cp:revision>
  <dcterms:created xsi:type="dcterms:W3CDTF">2014-09-23T15:47:53Z</dcterms:created>
  <dcterms:modified xsi:type="dcterms:W3CDTF">2022-05-05T07:06:23Z</dcterms:modified>
</cp:coreProperties>
</file>