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70" r:id="rId2"/>
    <p:sldId id="544" r:id="rId3"/>
    <p:sldId id="548" r:id="rId4"/>
    <p:sldId id="549" r:id="rId5"/>
    <p:sldId id="550" r:id="rId6"/>
    <p:sldId id="554" r:id="rId7"/>
    <p:sldId id="596" r:id="rId8"/>
    <p:sldId id="555" r:id="rId9"/>
    <p:sldId id="556" r:id="rId10"/>
    <p:sldId id="557" r:id="rId11"/>
    <p:sldId id="558" r:id="rId12"/>
    <p:sldId id="551" r:id="rId13"/>
    <p:sldId id="545" r:id="rId14"/>
    <p:sldId id="573" r:id="rId15"/>
    <p:sldId id="574" r:id="rId16"/>
    <p:sldId id="575" r:id="rId17"/>
    <p:sldId id="598" r:id="rId18"/>
    <p:sldId id="559" r:id="rId19"/>
    <p:sldId id="560" r:id="rId20"/>
    <p:sldId id="597" r:id="rId21"/>
    <p:sldId id="561" r:id="rId22"/>
    <p:sldId id="566" r:id="rId23"/>
    <p:sldId id="599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pos="3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000"/>
    <a:srgbClr val="FFFF99"/>
    <a:srgbClr val="003399"/>
    <a:srgbClr val="FFCCFF"/>
    <a:srgbClr val="FFFF66"/>
    <a:srgbClr val="FFFF00"/>
    <a:srgbClr val="99CCFF"/>
    <a:srgbClr val="CCECFF"/>
    <a:srgbClr val="CCFF33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660" autoAdjust="0"/>
  </p:normalViewPr>
  <p:slideViewPr>
    <p:cSldViewPr snapToGrid="0" showGuides="1">
      <p:cViewPr varScale="1">
        <p:scale>
          <a:sx n="88" d="100"/>
          <a:sy n="88" d="100"/>
        </p:scale>
        <p:origin x="883" y="31"/>
      </p:cViewPr>
      <p:guideLst>
        <p:guide orient="horz" pos="164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1BDDE-5303-4686-8093-853AFB8B7D1B}" type="datetimeFigureOut">
              <a:rPr lang="cs-CZ" smtClean="0"/>
              <a:pPr/>
              <a:t>11.5.2022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D6C80-E464-4F32-9F04-3F7E2590FA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0584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11.5.2022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11.5.2022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11.5.2022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11.5.2022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11.5.2022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11.5.2022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11.5.2022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11.5.2022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11.5.2022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11.5.2022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11.5.2022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FCEBA-7D9A-4037-A856-9E28FB174A6A}" type="datetimeFigureOut">
              <a:rPr lang="cs-CZ" smtClean="0"/>
              <a:pPr/>
              <a:t>11.5.2022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743602" y="1454598"/>
            <a:ext cx="75488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cs-CZ" sz="8000" b="1" dirty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DETEKCE SELEKCE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9750" y="260350"/>
            <a:ext cx="8380820" cy="4555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3. část </a:t>
            </a:r>
            <a:r>
              <a:rPr lang="cs-CZ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mutací je neškodných a (1 – </a:t>
            </a:r>
            <a:r>
              <a:rPr lang="cs-CZ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 škodlivých; z neškodných mutací</a:t>
            </a:r>
            <a:b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je část </a:t>
            </a:r>
            <a:r>
              <a:rPr lang="cs-CZ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 prospěšných a (1 </a:t>
            </a: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) neutrálních</a:t>
            </a: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dS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(1 –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 se nefixuje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(1 –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 neutrálních  fixace frekvencí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za generaci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f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prospěšných, vznik rychlostí 2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za generaci, pravděpodobnost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fixace rovna selekčnímu koeficientu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s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 počet nesynonymních substitucí fixovaných každou generaci: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dN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(1 –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)0 +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(1 –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+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f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2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Ns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 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dN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/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dS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en-US" sz="2000" dirty="0">
                <a:latin typeface="Arial" pitchFamily="34" charset="0"/>
                <a:cs typeface="Arial" pitchFamily="34" charset="0"/>
                <a:sym typeface="Symbol"/>
              </a:rPr>
              <a:t>[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(1 –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)0 +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(1 –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+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f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2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Ns</a:t>
            </a:r>
            <a:r>
              <a:rPr lang="en-US" sz="2000" dirty="0">
                <a:latin typeface="Arial" pitchFamily="34" charset="0"/>
                <a:cs typeface="Arial" pitchFamily="34" charset="0"/>
                <a:sym typeface="Symbol"/>
              </a:rPr>
              <a:t>]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/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(1 –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 +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f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2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Ns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dN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/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dS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 1 pokud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velká, konkrétně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1771449" y="5255306"/>
            <a:ext cx="2175687" cy="704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39750" y="251603"/>
            <a:ext cx="7337265" cy="46166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Závěr: </a:t>
            </a:r>
            <a:r>
              <a:rPr lang="cs-CZ" sz="24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dN</a:t>
            </a:r>
            <a:r>
              <a:rPr lang="cs-CZ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cs-CZ" sz="24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dS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 1 indikuje působení </a:t>
            </a:r>
            <a:r>
              <a:rPr lang="cs-CZ" sz="2400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pozitivní</a:t>
            </a:r>
            <a:r>
              <a:rPr lang="en-US" sz="2400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400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selekce</a:t>
            </a:r>
            <a:endParaRPr lang="cs-CZ" sz="2400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9750" y="1194630"/>
            <a:ext cx="778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Pozn.: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dN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/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dS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 1 nemusí znamenat, že pozitivní selekce nepůsobí,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pouze že ji tímto způsobem nemůžeme detekovat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44295" y="2804417"/>
            <a:ext cx="80554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Shrnutí:</a:t>
            </a:r>
            <a:br>
              <a:rPr lang="cs-CZ" sz="2400" dirty="0">
                <a:latin typeface="Arial" pitchFamily="34" charset="0"/>
                <a:cs typeface="Arial" pitchFamily="34" charset="0"/>
              </a:rPr>
            </a:br>
            <a:br>
              <a:rPr lang="cs-CZ" sz="2400" dirty="0"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latin typeface="Arial" pitchFamily="34" charset="0"/>
                <a:cs typeface="Arial" pitchFamily="34" charset="0"/>
              </a:rPr>
              <a:t>1. </a:t>
            </a:r>
            <a:r>
              <a:rPr lang="cs-CZ" sz="2400" i="1" dirty="0" err="1">
                <a:latin typeface="Arial" pitchFamily="34" charset="0"/>
                <a:cs typeface="Arial" pitchFamily="34" charset="0"/>
              </a:rPr>
              <a:t>dN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/</a:t>
            </a:r>
            <a:r>
              <a:rPr lang="cs-CZ" sz="2400" i="1" dirty="0" err="1">
                <a:latin typeface="Arial" pitchFamily="34" charset="0"/>
                <a:cs typeface="Arial" pitchFamily="34" charset="0"/>
              </a:rPr>
              <a:t>dS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= 1: substituce aminokyselin převážně 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neutrální</a:t>
            </a:r>
            <a:br>
              <a:rPr lang="cs-CZ" sz="2400" dirty="0"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latin typeface="Arial" pitchFamily="34" charset="0"/>
                <a:cs typeface="Arial" pitchFamily="34" charset="0"/>
              </a:rPr>
              <a:t>	(ale: pozitivní selekce může vyrušit působení selekce </a:t>
            </a:r>
            <a:br>
              <a:rPr lang="cs-CZ" sz="2400" dirty="0"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latin typeface="Arial" pitchFamily="34" charset="0"/>
                <a:cs typeface="Arial" pitchFamily="34" charset="0"/>
              </a:rPr>
              <a:t>	purifikující)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750" y="260350"/>
            <a:ext cx="8325356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Shrnutí:</a:t>
            </a:r>
            <a:br>
              <a:rPr lang="cs-CZ" sz="2400" dirty="0">
                <a:latin typeface="Arial" pitchFamily="34" charset="0"/>
                <a:cs typeface="Arial" pitchFamily="34" charset="0"/>
              </a:rPr>
            </a:br>
            <a:br>
              <a:rPr lang="cs-CZ" sz="2400" dirty="0"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latin typeface="Arial" pitchFamily="34" charset="0"/>
                <a:cs typeface="Arial" pitchFamily="34" charset="0"/>
              </a:rPr>
              <a:t>2. </a:t>
            </a:r>
            <a:r>
              <a:rPr lang="cs-CZ" sz="2400" i="1" dirty="0" err="1">
                <a:latin typeface="Arial" pitchFamily="34" charset="0"/>
                <a:cs typeface="Arial" pitchFamily="34" charset="0"/>
              </a:rPr>
              <a:t>dN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/</a:t>
            </a:r>
            <a:r>
              <a:rPr lang="cs-CZ" sz="2400" i="1" dirty="0" err="1">
                <a:latin typeface="Arial" pitchFamily="34" charset="0"/>
                <a:cs typeface="Arial" pitchFamily="34" charset="0"/>
              </a:rPr>
              <a:t>dS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 1: 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purifikující selekce</a:t>
            </a:r>
            <a:br>
              <a:rPr lang="cs-CZ" sz="24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	(ale: některé AA mohly být fixovány pozitivní selekcí, </a:t>
            </a:r>
            <a:br>
              <a:rPr lang="cs-CZ" sz="24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	purifikující selekce ale silnější)</a:t>
            </a:r>
            <a:br>
              <a:rPr lang="cs-CZ" sz="2400" dirty="0">
                <a:latin typeface="Arial" pitchFamily="34" charset="0"/>
                <a:cs typeface="Arial" pitchFamily="34" charset="0"/>
                <a:sym typeface="Symbol"/>
              </a:rPr>
            </a:br>
            <a:endParaRPr lang="cs-CZ" sz="24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3. </a:t>
            </a:r>
            <a:r>
              <a:rPr lang="cs-CZ" sz="2400" i="1" dirty="0" err="1">
                <a:latin typeface="Arial" pitchFamily="34" charset="0"/>
                <a:cs typeface="Arial" pitchFamily="34" charset="0"/>
                <a:sym typeface="Symbol"/>
              </a:rPr>
              <a:t>dN</a:t>
            </a:r>
            <a:r>
              <a:rPr lang="cs-CZ" sz="2400" i="1" dirty="0">
                <a:latin typeface="Arial" pitchFamily="34" charset="0"/>
                <a:cs typeface="Arial" pitchFamily="34" charset="0"/>
                <a:sym typeface="Symbol"/>
              </a:rPr>
              <a:t>/</a:t>
            </a:r>
            <a:r>
              <a:rPr lang="cs-CZ" sz="2400" i="1" dirty="0" err="1">
                <a:latin typeface="Arial" pitchFamily="34" charset="0"/>
                <a:cs typeface="Arial" pitchFamily="34" charset="0"/>
                <a:sym typeface="Symbol"/>
              </a:rPr>
              <a:t>dS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  1: 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pozitivní selekce 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fixovala některé AA, některé </a:t>
            </a:r>
            <a:br>
              <a:rPr lang="cs-CZ" sz="24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	substituce mohly být způsobeny driftem</a:t>
            </a:r>
            <a:br>
              <a:rPr lang="cs-CZ" sz="24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	(ale: purifikující selekce mohla působit, ale nebyla dost </a:t>
            </a:r>
            <a:br>
              <a:rPr lang="cs-CZ" sz="24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	silná, aby převážila nad selekcí pozitivní)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39750" y="260350"/>
            <a:ext cx="808747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Kromě výpočtu synonymních a nesynonymních pozic a synonymních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a nesynonymních substitucí nutná ještě korekce pro opakované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substituce na téže pozici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pro výpočty nutné zjednodušující předpoklady, navíc nemůžeme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přesně zjistit počet opakovaných substitucí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9750" y="2449981"/>
            <a:ext cx="727795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Odhad pomocí maximální věrohodnosti 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maximum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likelihood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):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simultánní odhad všech 3 kroků současně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	poskytuje navíc odhad doby divergence a poměr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Ts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/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Tv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16550" y="260350"/>
            <a:ext cx="3144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Tajimův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test neutrality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70386" y="989938"/>
            <a:ext cx="8553945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měření rovnováhy mutace a driftu pomocí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heterozygotnosti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4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  <a:sym typeface="Symbol"/>
              </a:rPr>
              <a:t>e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 lze odhadovat i jinými způsoby: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ij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nukleotidová diverzita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=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průměrný počet párových rozdílů (SNP) mezi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sekvencemi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a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j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(... celkem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(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– 1)/2 možných párových srovnání)</a:t>
            </a:r>
            <a:endParaRPr lang="cs-CZ" sz="2000" i="1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</a:rPr>
              <a:t>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počet segregujících pozic:</a:t>
            </a: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1602300" y="3366846"/>
            <a:ext cx="1928571" cy="977143"/>
          </a:xfrm>
          <a:prstGeom prst="rect">
            <a:avLst/>
          </a:prstGeom>
          <a:noFill/>
        </p:spPr>
      </p:pic>
      <p:sp>
        <p:nvSpPr>
          <p:cNvPr id="9" name="AutoShape 23"/>
          <p:cNvSpPr>
            <a:spLocks noChangeArrowheads="1"/>
          </p:cNvSpPr>
          <p:nvPr/>
        </p:nvSpPr>
        <p:spPr bwMode="auto">
          <a:xfrm>
            <a:off x="3937357" y="3042564"/>
            <a:ext cx="1600414" cy="686955"/>
          </a:xfrm>
          <a:prstGeom prst="wedgeRectCallout">
            <a:avLst>
              <a:gd name="adj1" fmla="val -73145"/>
              <a:gd name="adj2" fmla="val 39515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  <a:sym typeface="Symbol" pitchFamily="18" charset="2"/>
              </a:rPr>
              <a:t>suma párových rozdílů</a:t>
            </a:r>
          </a:p>
        </p:txBody>
      </p:sp>
      <p:sp>
        <p:nvSpPr>
          <p:cNvPr id="10" name="AutoShape 23"/>
          <p:cNvSpPr>
            <a:spLocks noChangeArrowheads="1"/>
          </p:cNvSpPr>
          <p:nvPr/>
        </p:nvSpPr>
        <p:spPr bwMode="auto">
          <a:xfrm>
            <a:off x="6074649" y="3497722"/>
            <a:ext cx="2060394" cy="850311"/>
          </a:xfrm>
          <a:prstGeom prst="wedgeRectCallout">
            <a:avLst>
              <a:gd name="adj1" fmla="val -70577"/>
              <a:gd name="adj2" fmla="val -9840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  <a:sym typeface="Symbol" pitchFamily="18" charset="2"/>
              </a:rPr>
              <a:t>v případě sekvencí DNA dělíme ještě jejich délkou</a:t>
            </a: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6195771" y="5286464"/>
            <a:ext cx="2512002" cy="493551"/>
          </a:xfrm>
          <a:prstGeom prst="wedgeRectCallout">
            <a:avLst>
              <a:gd name="adj1" fmla="val -70577"/>
              <a:gd name="adj2" fmla="val -37057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  <a:sym typeface="Symbol" pitchFamily="18" charset="2"/>
              </a:rPr>
              <a:t>1/1 + </a:t>
            </a:r>
            <a:r>
              <a:rPr lang="cs-CZ" sz="1600" dirty="0" err="1">
                <a:latin typeface="Arial" pitchFamily="34" charset="0"/>
                <a:sym typeface="Symbol" pitchFamily="18" charset="2"/>
              </a:rPr>
              <a:t>1</a:t>
            </a:r>
            <a:r>
              <a:rPr lang="cs-CZ" sz="1600" dirty="0">
                <a:latin typeface="Arial" pitchFamily="34" charset="0"/>
                <a:sym typeface="Symbol" pitchFamily="18" charset="2"/>
              </a:rPr>
              <a:t>/2 + ... + 1/(</a:t>
            </a:r>
            <a:r>
              <a:rPr lang="cs-CZ" sz="1600" i="1" dirty="0">
                <a:latin typeface="Arial" pitchFamily="34" charset="0"/>
                <a:sym typeface="Symbol" pitchFamily="18" charset="2"/>
              </a:rPr>
              <a:t>n</a:t>
            </a:r>
            <a:r>
              <a:rPr lang="cs-CZ" sz="1600" dirty="0">
                <a:latin typeface="Arial" pitchFamily="34" charset="0"/>
                <a:sym typeface="Symbol" pitchFamily="18" charset="2"/>
              </a:rPr>
              <a:t> – 1)</a:t>
            </a:r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4762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03555" y="4809749"/>
            <a:ext cx="1345714" cy="780000"/>
          </a:xfrm>
          <a:prstGeom prst="rect">
            <a:avLst/>
          </a:prstGeom>
          <a:noFill/>
        </p:spPr>
      </p:pic>
      <p:sp>
        <p:nvSpPr>
          <p:cNvPr id="16" name="AutoShape 23"/>
          <p:cNvSpPr>
            <a:spLocks noChangeArrowheads="1"/>
          </p:cNvSpPr>
          <p:nvPr/>
        </p:nvSpPr>
        <p:spPr bwMode="auto">
          <a:xfrm>
            <a:off x="3802081" y="3934703"/>
            <a:ext cx="1632948" cy="657845"/>
          </a:xfrm>
          <a:prstGeom prst="wedgeRectCallout">
            <a:avLst>
              <a:gd name="adj1" fmla="val -72465"/>
              <a:gd name="adj2" fmla="val -39514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  <a:sym typeface="Symbol" pitchFamily="18" charset="2"/>
              </a:rPr>
              <a:t>počet párových srovnání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9" grpId="0" uiExpand="1" animBg="1"/>
      <p:bldP spid="10" grpId="0" uiExpand="1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750" y="268182"/>
            <a:ext cx="6481261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při modelu nekonečných pozic a neutrální evoluci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platí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</a:t>
            </a:r>
          </a:p>
          <a:p>
            <a:pPr defTabSz="540000">
              <a:spcAft>
                <a:spcPts val="1200"/>
              </a:spcAft>
            </a:pPr>
            <a:br>
              <a:rPr lang="cs-CZ" sz="2000" dirty="0">
                <a:latin typeface="Arial" pitchFamily="34" charset="0"/>
                <a:cs typeface="Arial" pitchFamily="34" charset="0"/>
              </a:rPr>
            </a:br>
            <a:br>
              <a:rPr lang="cs-CZ" sz="2000" dirty="0">
                <a:latin typeface="Arial" pitchFamily="34" charset="0"/>
                <a:cs typeface="Arial" pitchFamily="34" charset="0"/>
              </a:rPr>
            </a:b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 err="1">
                <a:latin typeface="Arial" pitchFamily="34" charset="0"/>
                <a:cs typeface="Arial" pitchFamily="34" charset="0"/>
              </a:rPr>
              <a:t>Fumio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Tajima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(1989):</a:t>
            </a:r>
            <a:endParaRPr lang="cs-CZ" sz="2000" dirty="0"/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3694039" y="1448461"/>
            <a:ext cx="2314575" cy="904875"/>
          </a:xfrm>
          <a:prstGeom prst="rect">
            <a:avLst/>
          </a:prstGeom>
          <a:noFill/>
        </p:spPr>
      </p:pic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2970755" y="848132"/>
            <a:ext cx="809625" cy="409575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27050" y="2924988"/>
            <a:ext cx="4423006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Př.:</a:t>
            </a:r>
          </a:p>
          <a:p>
            <a:pPr defTabSz="540000">
              <a:spcAft>
                <a:spcPts val="1200"/>
              </a:spcAft>
            </a:pPr>
            <a:r>
              <a:rPr lang="cs-CZ" sz="2000" b="1" dirty="0">
                <a:latin typeface="Courier New" pitchFamily="49" charset="0"/>
                <a:cs typeface="Courier New" pitchFamily="49" charset="0"/>
              </a:rPr>
              <a:t>	 * *        *        *</a:t>
            </a:r>
            <a:br>
              <a:rPr lang="cs-CZ" sz="2000" b="1" dirty="0">
                <a:latin typeface="Courier New" pitchFamily="49" charset="0"/>
                <a:cs typeface="Courier New" pitchFamily="49" charset="0"/>
              </a:rPr>
            </a:br>
            <a:r>
              <a:rPr lang="cs-CZ" sz="2000" b="1" dirty="0">
                <a:latin typeface="Courier New" pitchFamily="49" charset="0"/>
                <a:cs typeface="Courier New" pitchFamily="49" charset="0"/>
              </a:rPr>
              <a:t>1	</a:t>
            </a:r>
            <a:r>
              <a:rPr lang="cs-CZ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cs-CZ" sz="20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CCC</a:t>
            </a:r>
            <a:r>
              <a:rPr lang="cs-CZ" sz="2000" b="1" dirty="0">
                <a:latin typeface="Courier New" pitchFamily="49" charset="0"/>
                <a:cs typeface="Courier New" pitchFamily="49" charset="0"/>
              </a:rPr>
              <a:t>G </a:t>
            </a:r>
            <a:r>
              <a:rPr lang="cs-CZ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AA</a:t>
            </a:r>
            <a:r>
              <a:rPr lang="cs-CZ" sz="2000" b="1" dirty="0">
                <a:solidFill>
                  <a:srgbClr val="DE0000"/>
                </a:solidFill>
                <a:latin typeface="Courier New" pitchFamily="49" charset="0"/>
                <a:cs typeface="Courier New" pitchFamily="49" charset="0"/>
              </a:rPr>
              <a:t>TT</a:t>
            </a:r>
            <a:r>
              <a:rPr lang="cs-CZ" sz="20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cs-CZ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0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cs-CZ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AA</a:t>
            </a:r>
            <a:r>
              <a:rPr lang="cs-CZ" sz="2000" b="1" dirty="0">
                <a:solidFill>
                  <a:srgbClr val="DE000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cs-CZ" sz="20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C C</a:t>
            </a:r>
            <a:r>
              <a:rPr lang="cs-CZ" sz="2000" b="1" dirty="0">
                <a:latin typeface="Courier New" pitchFamily="49" charset="0"/>
                <a:cs typeface="Courier New" pitchFamily="49" charset="0"/>
              </a:rPr>
              <a:t>GG</a:t>
            </a:r>
            <a:r>
              <a:rPr lang="cs-CZ" sz="2000" b="1" dirty="0">
                <a:solidFill>
                  <a:srgbClr val="DE0000"/>
                </a:solidFill>
                <a:latin typeface="Courier New" pitchFamily="49" charset="0"/>
                <a:cs typeface="Courier New" pitchFamily="49" charset="0"/>
              </a:rPr>
              <a:t>TT</a:t>
            </a:r>
            <a:br>
              <a:rPr lang="cs-CZ" sz="2000" b="1" dirty="0">
                <a:latin typeface="Courier New" pitchFamily="49" charset="0"/>
                <a:cs typeface="Courier New" pitchFamily="49" charset="0"/>
              </a:rPr>
            </a:br>
            <a:r>
              <a:rPr lang="cs-CZ" sz="2000" b="1" dirty="0">
                <a:latin typeface="Courier New" pitchFamily="49" charset="0"/>
                <a:cs typeface="Courier New" pitchFamily="49" charset="0"/>
              </a:rPr>
              <a:t>2	</a:t>
            </a:r>
            <a:r>
              <a:rPr lang="cs-CZ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AA</a:t>
            </a:r>
            <a:r>
              <a:rPr lang="cs-CZ" sz="20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cs-CZ" sz="2000" b="1" dirty="0">
                <a:solidFill>
                  <a:srgbClr val="DE000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cs-CZ" sz="2000" b="1" dirty="0">
                <a:latin typeface="Courier New" pitchFamily="49" charset="0"/>
                <a:cs typeface="Courier New" pitchFamily="49" charset="0"/>
              </a:rPr>
              <a:t>G </a:t>
            </a:r>
            <a:r>
              <a:rPr lang="cs-CZ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AA</a:t>
            </a:r>
            <a:r>
              <a:rPr lang="cs-CZ" sz="2000" b="1" dirty="0">
                <a:solidFill>
                  <a:srgbClr val="DE0000"/>
                </a:solidFill>
                <a:latin typeface="Courier New" pitchFamily="49" charset="0"/>
                <a:cs typeface="Courier New" pitchFamily="49" charset="0"/>
              </a:rPr>
              <a:t>TT</a:t>
            </a:r>
            <a:r>
              <a:rPr lang="cs-CZ" sz="20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cs-CZ" sz="2000" b="1" dirty="0">
                <a:latin typeface="Courier New" pitchFamily="49" charset="0"/>
                <a:cs typeface="Courier New" pitchFamily="49" charset="0"/>
              </a:rPr>
              <a:t> G</a:t>
            </a:r>
            <a:r>
              <a:rPr lang="cs-CZ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AA</a:t>
            </a:r>
            <a:r>
              <a:rPr lang="cs-CZ" sz="2000" b="1" dirty="0">
                <a:solidFill>
                  <a:srgbClr val="DE000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cs-CZ" sz="20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C C</a:t>
            </a:r>
            <a:r>
              <a:rPr lang="cs-CZ" sz="2000" b="1" dirty="0">
                <a:latin typeface="Courier New" pitchFamily="49" charset="0"/>
                <a:cs typeface="Courier New" pitchFamily="49" charset="0"/>
              </a:rPr>
              <a:t>GG</a:t>
            </a:r>
            <a:r>
              <a:rPr lang="cs-CZ" sz="2000" b="1" dirty="0">
                <a:solidFill>
                  <a:srgbClr val="DE0000"/>
                </a:solidFill>
                <a:latin typeface="Courier New" pitchFamily="49" charset="0"/>
                <a:cs typeface="Courier New" pitchFamily="49" charset="0"/>
              </a:rPr>
              <a:t>TT</a:t>
            </a:r>
            <a:br>
              <a:rPr lang="cs-CZ" sz="2000" b="1" dirty="0">
                <a:latin typeface="Courier New" pitchFamily="49" charset="0"/>
                <a:cs typeface="Courier New" pitchFamily="49" charset="0"/>
              </a:rPr>
            </a:br>
            <a:r>
              <a:rPr lang="cs-CZ" sz="2000" b="1" dirty="0">
                <a:latin typeface="Courier New" pitchFamily="49" charset="0"/>
                <a:cs typeface="Courier New" pitchFamily="49" charset="0"/>
              </a:rPr>
              <a:t>3	</a:t>
            </a:r>
            <a:r>
              <a:rPr lang="cs-CZ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AA</a:t>
            </a:r>
            <a:r>
              <a:rPr lang="cs-CZ" sz="20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cs-CZ" sz="2000" b="1" dirty="0">
                <a:solidFill>
                  <a:srgbClr val="DE000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cs-CZ" sz="2000" b="1" dirty="0">
                <a:latin typeface="Courier New" pitchFamily="49" charset="0"/>
                <a:cs typeface="Courier New" pitchFamily="49" charset="0"/>
              </a:rPr>
              <a:t>G </a:t>
            </a:r>
            <a:r>
              <a:rPr lang="cs-CZ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AA</a:t>
            </a:r>
            <a:r>
              <a:rPr lang="cs-CZ" sz="2000" b="1" dirty="0">
                <a:solidFill>
                  <a:srgbClr val="DE0000"/>
                </a:solidFill>
                <a:latin typeface="Courier New" pitchFamily="49" charset="0"/>
                <a:cs typeface="Courier New" pitchFamily="49" charset="0"/>
              </a:rPr>
              <a:t>TT</a:t>
            </a:r>
            <a:r>
              <a:rPr lang="cs-CZ" sz="20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cs-CZ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0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cs-CZ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AA</a:t>
            </a:r>
            <a:r>
              <a:rPr lang="cs-CZ" sz="2000" b="1" dirty="0">
                <a:solidFill>
                  <a:srgbClr val="DE000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cs-CZ" sz="20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C C</a:t>
            </a:r>
            <a:r>
              <a:rPr lang="cs-CZ" sz="2000" b="1" dirty="0">
                <a:latin typeface="Courier New" pitchFamily="49" charset="0"/>
                <a:cs typeface="Courier New" pitchFamily="49" charset="0"/>
              </a:rPr>
              <a:t>GG</a:t>
            </a:r>
            <a:r>
              <a:rPr lang="cs-CZ" sz="2000" b="1" dirty="0">
                <a:solidFill>
                  <a:srgbClr val="DE0000"/>
                </a:solidFill>
                <a:latin typeface="Courier New" pitchFamily="49" charset="0"/>
                <a:cs typeface="Courier New" pitchFamily="49" charset="0"/>
              </a:rPr>
              <a:t>TT</a:t>
            </a:r>
            <a:br>
              <a:rPr lang="cs-CZ" sz="2000" b="1" dirty="0">
                <a:latin typeface="Courier New" pitchFamily="49" charset="0"/>
                <a:cs typeface="Courier New" pitchFamily="49" charset="0"/>
              </a:rPr>
            </a:br>
            <a:r>
              <a:rPr lang="cs-CZ" sz="2000" b="1" dirty="0">
                <a:latin typeface="Courier New" pitchFamily="49" charset="0"/>
                <a:cs typeface="Courier New" pitchFamily="49" charset="0"/>
              </a:rPr>
              <a:t>4	</a:t>
            </a:r>
            <a:r>
              <a:rPr lang="cs-CZ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cs-CZ" sz="20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CC</a:t>
            </a:r>
            <a:r>
              <a:rPr lang="cs-CZ" sz="2000" b="1" dirty="0">
                <a:solidFill>
                  <a:srgbClr val="DE000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cs-CZ" sz="2000" b="1" dirty="0">
                <a:latin typeface="Courier New" pitchFamily="49" charset="0"/>
                <a:cs typeface="Courier New" pitchFamily="49" charset="0"/>
              </a:rPr>
              <a:t>G </a:t>
            </a:r>
            <a:r>
              <a:rPr lang="cs-CZ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AA</a:t>
            </a:r>
            <a:r>
              <a:rPr lang="cs-CZ" sz="2000" b="1" dirty="0">
                <a:solidFill>
                  <a:srgbClr val="DE0000"/>
                </a:solidFill>
                <a:latin typeface="Courier New" pitchFamily="49" charset="0"/>
                <a:cs typeface="Courier New" pitchFamily="49" charset="0"/>
              </a:rPr>
              <a:t>TT</a:t>
            </a:r>
            <a:r>
              <a:rPr lang="cs-CZ" sz="20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cs-CZ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000" b="1" dirty="0">
                <a:solidFill>
                  <a:srgbClr val="DE000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cs-CZ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AA</a:t>
            </a:r>
            <a:r>
              <a:rPr lang="cs-CZ" sz="2000" b="1" dirty="0">
                <a:solidFill>
                  <a:srgbClr val="DE000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cs-CZ" sz="20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C C</a:t>
            </a:r>
            <a:r>
              <a:rPr lang="cs-CZ" sz="2000" b="1" dirty="0">
                <a:latin typeface="Courier New" pitchFamily="49" charset="0"/>
                <a:cs typeface="Courier New" pitchFamily="49" charset="0"/>
              </a:rPr>
              <a:t>GG</a:t>
            </a:r>
            <a:r>
              <a:rPr lang="cs-CZ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cs-CZ" sz="2000" b="1" dirty="0">
                <a:solidFill>
                  <a:srgbClr val="DE0000"/>
                </a:solidFill>
                <a:latin typeface="Courier New" pitchFamily="49" charset="0"/>
                <a:cs typeface="Courier New" pitchFamily="49" charset="0"/>
              </a:rPr>
              <a:t>T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976209" y="2974414"/>
            <a:ext cx="3970959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párová srovnání: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1-2: 3 rozdíly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1-3: 2 rozdíly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1-4: 3 rozdíly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2-3: 1 rozdíl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2-4: 3 rozdíly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3-4: 3 rozdíly</a:t>
            </a:r>
          </a:p>
          <a:p>
            <a:r>
              <a:rPr lang="cs-CZ" sz="2000" dirty="0" err="1">
                <a:latin typeface="Arial" pitchFamily="34" charset="0"/>
                <a:cs typeface="Arial" pitchFamily="34" charset="0"/>
              </a:rPr>
              <a:t>prům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(3+2+3+1+3+3)/6 = 2,5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27050" y="5355150"/>
            <a:ext cx="462979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4 segregující pozice</a:t>
            </a:r>
            <a:endParaRPr lang="cs-CZ" sz="2000" i="1" dirty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 = 4/(1/1 +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/2 + 1/3) = 4/1,83 = 2,186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434626" y="5788981"/>
            <a:ext cx="3223825" cy="400110"/>
            <a:chOff x="5434626" y="5788981"/>
            <a:chExt cx="3223825" cy="400110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40000"/>
            </a:blip>
            <a:srcRect r="65472" b="7207"/>
            <a:stretch>
              <a:fillRect/>
            </a:stretch>
          </p:blipFill>
          <p:spPr bwMode="auto">
            <a:xfrm>
              <a:off x="5434626" y="5810250"/>
              <a:ext cx="266631" cy="362494"/>
            </a:xfrm>
            <a:prstGeom prst="rect">
              <a:avLst/>
            </a:prstGeom>
            <a:noFill/>
          </p:spPr>
        </p:pic>
        <p:sp>
          <p:nvSpPr>
            <p:cNvPr id="12" name="TextovéPole 11"/>
            <p:cNvSpPr txBox="1"/>
            <p:nvPr/>
          </p:nvSpPr>
          <p:spPr>
            <a:xfrm>
              <a:off x="5625248" y="5788981"/>
              <a:ext cx="30332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­ </a:t>
              </a:r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 </a:t>
              </a:r>
              <a:r>
                <a:rPr lang="cs-CZ" sz="2000" dirty="0">
                  <a:latin typeface="Arial" pitchFamily="34" charset="0"/>
                  <a:cs typeface="Arial" pitchFamily="34" charset="0"/>
                </a:rPr>
                <a:t>= 2,5 – 2,186 = 0,314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39750" y="260350"/>
            <a:ext cx="792877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800" i="1" dirty="0">
                <a:latin typeface="Arial" pitchFamily="34" charset="0"/>
                <a:cs typeface="Arial" pitchFamily="34" charset="0"/>
              </a:rPr>
              <a:t>D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>
                <a:latin typeface="Arial" pitchFamily="34" charset="0"/>
                <a:cs typeface="Arial" pitchFamily="34" charset="0"/>
                <a:sym typeface="Symbol"/>
              </a:rPr>
              <a:t> 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0: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nadbytek polymorfismů s nízkou frekvencí vzhledem k teoretickému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předpokladu  purifikující selekce,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selective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sweep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(+ populační expanze!)</a:t>
            </a:r>
            <a:endParaRPr lang="cs-CZ" sz="2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EA251CB-DFCB-9105-9D30-725AB09000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9395" r="29875"/>
          <a:stretch/>
        </p:blipFill>
        <p:spPr>
          <a:xfrm rot="5400000">
            <a:off x="3726247" y="-747804"/>
            <a:ext cx="1555780" cy="723769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9750" y="260350"/>
            <a:ext cx="846577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800" i="1" dirty="0">
                <a:latin typeface="Arial" pitchFamily="34" charset="0"/>
                <a:cs typeface="Arial" pitchFamily="34" charset="0"/>
              </a:rPr>
              <a:t>D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>
                <a:latin typeface="Arial" pitchFamily="34" charset="0"/>
                <a:cs typeface="Arial" pitchFamily="34" charset="0"/>
                <a:sym typeface="Symbol"/>
              </a:rPr>
              <a:t> 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0: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nadbytek polymorfismů s nízkou i vysokou frekvencí vzhledem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k předpokladu	 balancující selekce (+ redukce populační velikosti!)</a:t>
            </a:r>
            <a:endParaRPr lang="cs-CZ" sz="2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27050" y="3841887"/>
            <a:ext cx="8319906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Signifikance?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nelze použít klasické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P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err="1">
                <a:latin typeface="Arial" pitchFamily="34" charset="0"/>
                <a:cs typeface="Arial" pitchFamily="34" charset="0"/>
              </a:rPr>
              <a:t>Tajima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(1989): parametrická aproximace beta rozdělením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Hudson (1990): generování náhodných vzorků za předpokladu neutrality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a populační stability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hodnota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P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podíl náhodných výsledků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 vypočtené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D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4DC1560-B2D4-CFB5-9901-63BBD97983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0553"/>
          <a:stretch/>
        </p:blipFill>
        <p:spPr>
          <a:xfrm rot="5400000">
            <a:off x="3826613" y="-1131335"/>
            <a:ext cx="1490772" cy="723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0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502362" y="260350"/>
            <a:ext cx="4139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McDonaldův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cs-CZ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Kreitmanův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test</a:t>
            </a:r>
          </a:p>
        </p:txBody>
      </p:sp>
      <p:sp>
        <p:nvSpPr>
          <p:cNvPr id="5" name="Obdélník 4"/>
          <p:cNvSpPr/>
          <p:nvPr/>
        </p:nvSpPr>
        <p:spPr>
          <a:xfrm>
            <a:off x="539750" y="1097674"/>
            <a:ext cx="774923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John H.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McDonald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Martin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Kreitman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(1991):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srovnání vnitrodruhového polymorfismu a mezidruhové divergence</a:t>
            </a:r>
            <a:endParaRPr lang="cs-CZ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690552" y="5923005"/>
            <a:ext cx="4974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aseline="30000" dirty="0">
                <a:latin typeface="Arial" pitchFamily="34" charset="0"/>
                <a:cs typeface="Arial" pitchFamily="34" charset="0"/>
              </a:rPr>
              <a:t>*)</a:t>
            </a:r>
            <a:r>
              <a:rPr lang="cs-CZ" dirty="0">
                <a:latin typeface="Arial" pitchFamily="34" charset="0"/>
                <a:cs typeface="Arial" pitchFamily="34" charset="0"/>
              </a:rPr>
              <a:t> substituce = u 2 druhů fixována odlišná báze</a:t>
            </a:r>
          </a:p>
        </p:txBody>
      </p:sp>
      <p:sp>
        <p:nvSpPr>
          <p:cNvPr id="7" name="Obdélník 6"/>
          <p:cNvSpPr/>
          <p:nvPr/>
        </p:nvSpPr>
        <p:spPr>
          <a:xfrm>
            <a:off x="539750" y="2454236"/>
            <a:ext cx="6865982" cy="27392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i="1" dirty="0" err="1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 err="1">
                <a:latin typeface="Arial" pitchFamily="34" charset="0"/>
                <a:cs typeface="Arial" pitchFamily="34" charset="0"/>
              </a:rPr>
              <a:t>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počet synonymních substitucí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*)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na sekvenci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i="1" dirty="0" err="1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počet nesynonymních substitucí na sekvenci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err="1">
                <a:latin typeface="Arial" pitchFamily="34" charset="0"/>
                <a:cs typeface="Arial" pitchFamily="34" charset="0"/>
              </a:rPr>
              <a:t>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počet synonymních polymorfních pozic na sekvenci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počet nesynonymních polymorfních pozic na sekvenci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latin typeface="Arial" pitchFamily="34" charset="0"/>
                <a:cs typeface="Arial" pitchFamily="34" charset="0"/>
              </a:rPr>
              <a:t>H</a:t>
            </a:r>
            <a:r>
              <a:rPr lang="cs-CZ" sz="24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2400" i="1" dirty="0" err="1">
                <a:latin typeface="Arial" pitchFamily="34" charset="0"/>
                <a:cs typeface="Arial" pitchFamily="34" charset="0"/>
              </a:rPr>
              <a:t>D</a:t>
            </a:r>
            <a:r>
              <a:rPr lang="cs-CZ" sz="2400" baseline="-25000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/</a:t>
            </a:r>
            <a:r>
              <a:rPr lang="cs-CZ" sz="2400" i="1" dirty="0" err="1">
                <a:latin typeface="Arial" pitchFamily="34" charset="0"/>
                <a:cs typeface="Arial" pitchFamily="34" charset="0"/>
              </a:rPr>
              <a:t>D</a:t>
            </a:r>
            <a:r>
              <a:rPr lang="cs-CZ" sz="2400" baseline="-25000" dirty="0" err="1">
                <a:latin typeface="Arial" pitchFamily="34" charset="0"/>
                <a:cs typeface="Arial" pitchFamily="34" charset="0"/>
              </a:rPr>
              <a:t>s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4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sz="2400" baseline="-25000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/</a:t>
            </a:r>
            <a:r>
              <a:rPr lang="cs-CZ" sz="24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sz="2400" baseline="-25000" dirty="0" err="1">
                <a:latin typeface="Arial" pitchFamily="34" charset="0"/>
                <a:cs typeface="Arial" pitchFamily="34" charset="0"/>
              </a:rPr>
              <a:t>s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 neutrální evoluce</a:t>
            </a:r>
            <a:br>
              <a:rPr lang="cs-CZ" sz="2400" dirty="0">
                <a:latin typeface="Arial" pitchFamily="34" charset="0"/>
                <a:cs typeface="Arial" pitchFamily="34" charset="0"/>
                <a:sym typeface="Symbol"/>
              </a:rPr>
            </a:br>
            <a:br>
              <a:rPr lang="cs-CZ" sz="24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400" dirty="0">
                <a:latin typeface="Arial" pitchFamily="34" charset="0"/>
                <a:cs typeface="Arial" pitchFamily="34" charset="0"/>
              </a:rPr>
              <a:t>H</a:t>
            </a:r>
            <a:r>
              <a:rPr lang="cs-CZ" sz="24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2400" i="1" dirty="0" err="1">
                <a:latin typeface="Arial" pitchFamily="34" charset="0"/>
                <a:cs typeface="Arial" pitchFamily="34" charset="0"/>
              </a:rPr>
              <a:t>D</a:t>
            </a:r>
            <a:r>
              <a:rPr lang="cs-CZ" sz="2400" baseline="-25000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/</a:t>
            </a:r>
            <a:r>
              <a:rPr lang="cs-CZ" sz="2400" i="1" dirty="0" err="1">
                <a:latin typeface="Arial" pitchFamily="34" charset="0"/>
                <a:cs typeface="Arial" pitchFamily="34" charset="0"/>
              </a:rPr>
              <a:t>D</a:t>
            </a:r>
            <a:r>
              <a:rPr lang="cs-CZ" sz="2400" baseline="-25000" dirty="0" err="1">
                <a:latin typeface="Arial" pitchFamily="34" charset="0"/>
                <a:cs typeface="Arial" pitchFamily="34" charset="0"/>
              </a:rPr>
              <a:t>s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≠ </a:t>
            </a:r>
            <a:r>
              <a:rPr lang="cs-CZ" sz="24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sz="2400" baseline="-25000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/</a:t>
            </a:r>
            <a:r>
              <a:rPr lang="cs-CZ" sz="24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sz="2400" baseline="-25000" dirty="0" err="1">
                <a:latin typeface="Arial" pitchFamily="34" charset="0"/>
                <a:cs typeface="Arial" pitchFamily="34" charset="0"/>
              </a:rPr>
              <a:t>s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 selekce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39750" y="260350"/>
            <a:ext cx="840646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negativní (purifikující) selekce:</a:t>
            </a:r>
            <a:b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škodlivé mutace silně ovlivňují polymorfismus</a:t>
            </a:r>
          </a:p>
          <a:p>
            <a:pPr defTabSz="540000">
              <a:spcAft>
                <a:spcPts val="1200"/>
              </a:spcAft>
            </a:pPr>
            <a:r>
              <a:rPr lang="en-US" sz="2000" i="1" dirty="0" err="1">
                <a:latin typeface="Arial" pitchFamily="34" charset="0"/>
                <a:cs typeface="Arial" pitchFamily="34" charset="0"/>
              </a:rPr>
              <a:t>D</a:t>
            </a:r>
            <a:r>
              <a:rPr lang="en-US" sz="2000" baseline="-25000" dirty="0" err="1"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&lt; 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en-US" sz="2000" baseline="-25000" dirty="0" err="1"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tj. poměr nesynonymní/synonymní variability mezi druhy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je nižší než poměr nesynonymní/synonymní variability uvnitř druhů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39750" y="2563140"/>
            <a:ext cx="8278228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pozitivní selekce:</a:t>
            </a:r>
            <a:b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prospěšně mutace se rychle šíří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neovlivňují polymorfismus, ale mají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vliv na mezidruhovou divergenci</a:t>
            </a:r>
          </a:p>
          <a:p>
            <a:pPr defTabSz="540000">
              <a:spcAft>
                <a:spcPts val="1200"/>
              </a:spcAft>
            </a:pPr>
            <a:r>
              <a:rPr lang="en-US" sz="2000" i="1" dirty="0" err="1">
                <a:latin typeface="Arial" pitchFamily="34" charset="0"/>
                <a:cs typeface="Arial" pitchFamily="34" charset="0"/>
              </a:rPr>
              <a:t>D</a:t>
            </a:r>
            <a:r>
              <a:rPr lang="en-US" sz="2000" baseline="-25000" dirty="0" err="1"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&gt;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en-US" sz="2000" baseline="-25000" dirty="0" err="1"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tj. poměr nesynonymní/synonymní variability mezi druhy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je vyšší než poměr nesynonymní/synonymní variability uvnitř druhů</a:t>
            </a:r>
          </a:p>
        </p:txBody>
      </p:sp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7" name="Skupina 6"/>
          <p:cNvGrpSpPr/>
          <p:nvPr/>
        </p:nvGrpSpPr>
        <p:grpSpPr>
          <a:xfrm>
            <a:off x="539750" y="5317696"/>
            <a:ext cx="6802995" cy="733425"/>
            <a:chOff x="527050" y="5317696"/>
            <a:chExt cx="6802995" cy="733425"/>
          </a:xfrm>
        </p:grpSpPr>
        <p:sp>
          <p:nvSpPr>
            <p:cNvPr id="5" name="TextovéPole 4"/>
            <p:cNvSpPr txBox="1"/>
            <p:nvPr/>
          </p:nvSpPr>
          <p:spPr>
            <a:xfrm>
              <a:off x="527050" y="5461686"/>
              <a:ext cx="49071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latin typeface="Arial" pitchFamily="34" charset="0"/>
                  <a:cs typeface="Arial" pitchFamily="34" charset="0"/>
                </a:rPr>
                <a:t>podíl substitucí fixovaných selekcí:</a:t>
              </a:r>
            </a:p>
          </p:txBody>
        </p:sp>
        <p:pic>
          <p:nvPicPr>
            <p:cNvPr id="76801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40000"/>
            </a:blip>
            <a:srcRect/>
            <a:stretch>
              <a:fillRect/>
            </a:stretch>
          </p:blipFill>
          <p:spPr bwMode="auto">
            <a:xfrm>
              <a:off x="5758420" y="5317696"/>
              <a:ext cx="1571625" cy="7334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272945" y="260350"/>
            <a:ext cx="4616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Testování neutrality vs. selekce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750" y="1223183"/>
            <a:ext cx="851066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základní mírou relativního významu selekce a driftu je poměr </a:t>
            </a:r>
            <a:r>
              <a:rPr lang="cs-CZ" sz="20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dN</a:t>
            </a:r>
            <a:r>
              <a:rPr lang="cs-CZ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cs-CZ" sz="20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dS</a:t>
            </a: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cs-CZ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</a:t>
            </a: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sz="20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i="1" dirty="0">
                <a:latin typeface="Arial" pitchFamily="34" charset="0"/>
                <a:cs typeface="Arial" pitchFamily="34" charset="0"/>
              </a:rPr>
              <a:t>dN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 = průměrný počet nukleotidových rozdílů mezi sekvencemi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na 1 nesynonymní pozici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měří míru rozdílnosti 2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homologních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kódujících sekvencí z hlediska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aminokyselin, tj. do jaké míry se liší v nesynonymních pozicích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39750" y="4197177"/>
            <a:ext cx="81083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</a:rPr>
              <a:t>dS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 = průměrný počet nukleotidových rozdílů mezi sekvencemi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na 1 synonymní pozici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měří míru rozdílnosti 2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homologních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kódujících sekvencí z hlediska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tichých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substitutcí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tj. do jaké míry se liší v synonymních pozicích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0C215B3-980B-445F-B6CD-3F2828DBF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349" y="374650"/>
            <a:ext cx="5366193" cy="626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05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45898" y="260350"/>
            <a:ext cx="805220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Problémy MKT: 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podhodnocení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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v důsledku existence mírně škodlivých mutací,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odlišných mutačních rychlostí v různých částech genomu,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proměnlivosti v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koalescenčních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historiích různých částí genomu,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změn v efektivní velikosti populace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 tyto problémy ale neznamenají, že MKT považován za nespolehlivý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další potenciální problém: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infinite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sites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 model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324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často odchylky od modelu uvnitř druhů, tím větší v mezidruhových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srovnáních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27050" y="260350"/>
            <a:ext cx="4979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Detekce selekce na úrovni kodonů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750" y="1065804"/>
            <a:ext cx="8271816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Arial" pitchFamily="34" charset="0"/>
                <a:cs typeface="Arial" pitchFamily="34" charset="0"/>
              </a:rPr>
              <a:t>Které kodony pod pozitivní/negativní selekcí?</a:t>
            </a:r>
          </a:p>
          <a:p>
            <a:pPr defTabSz="540000">
              <a:spcBef>
                <a:spcPts val="1200"/>
              </a:spcBef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substituční model, fylogenetický strom, výpočet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dN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/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dS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pro každý kodon</a:t>
            </a:r>
          </a:p>
          <a:p>
            <a:pPr defTabSz="540000">
              <a:spcBef>
                <a:spcPts val="1200"/>
              </a:spcBef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 případě sekvencí složených z více jedinců (např. viry) odhad	pozitivní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selekce na úrovni populace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Bef>
                <a:spcPts val="1200"/>
              </a:spcBef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Kdy v minulosti selekce působila?</a:t>
            </a:r>
          </a:p>
          <a:p>
            <a:pPr defTabSz="540000">
              <a:spcBef>
                <a:spcPts val="1200"/>
              </a:spcBef>
            </a:pPr>
            <a:r>
              <a:rPr lang="cs-CZ" sz="2000" i="1" dirty="0" err="1">
                <a:latin typeface="Arial" pitchFamily="34" charset="0"/>
                <a:cs typeface="Arial" pitchFamily="34" charset="0"/>
              </a:rPr>
              <a:t>dN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/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dS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mapováno na jednotlivé větve fylogenetického stromu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Bef>
                <a:spcPts val="1200"/>
              </a:spcBef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Působí selekce uvnitř rekombinujících fragmentů?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27050" y="5484416"/>
            <a:ext cx="64496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Arial" pitchFamily="34" charset="0"/>
                <a:cs typeface="Arial" pitchFamily="34" charset="0"/>
              </a:rPr>
              <a:t>např. program CODEML, balík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Datamonkey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br>
              <a:rPr lang="cs-CZ" sz="2400" dirty="0"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latin typeface="Arial" pitchFamily="34" charset="0"/>
                <a:cs typeface="Arial" pitchFamily="34" charset="0"/>
              </a:rPr>
              <a:t>			  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(http://www.datamonkey.org)</a:t>
            </a:r>
            <a:endParaRPr lang="cs-CZ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E5851656-DBF8-1DC9-E832-0F0C83B7E1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93" r="2951" b="7641"/>
          <a:stretch/>
        </p:blipFill>
        <p:spPr>
          <a:xfrm>
            <a:off x="186346" y="615377"/>
            <a:ext cx="8693301" cy="375712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AC7B7CB-318A-81AB-AB37-5123D4555A91}"/>
              </a:ext>
            </a:extLst>
          </p:cNvPr>
          <p:cNvSpPr txBox="1"/>
          <p:nvPr/>
        </p:nvSpPr>
        <p:spPr>
          <a:xfrm>
            <a:off x="539750" y="5027034"/>
            <a:ext cx="44038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např. programy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aBSREL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branches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MEME, FEL, FUBAR, SLAC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sites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69825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750" y="260983"/>
            <a:ext cx="2323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Výpočet </a:t>
            </a:r>
            <a:r>
              <a:rPr lang="cs-CZ" sz="2400" i="1" dirty="0" err="1">
                <a:latin typeface="Arial" pitchFamily="34" charset="0"/>
                <a:cs typeface="Arial" pitchFamily="34" charset="0"/>
              </a:rPr>
              <a:t>dN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/</a:t>
            </a:r>
            <a:r>
              <a:rPr lang="cs-CZ" sz="2400" i="1" dirty="0" err="1">
                <a:latin typeface="Arial" pitchFamily="34" charset="0"/>
                <a:cs typeface="Arial" pitchFamily="34" charset="0"/>
              </a:rPr>
              <a:t>dS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83957"/>
            <a:ext cx="7694312" cy="113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514081"/>
            <a:ext cx="2768085" cy="112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539750" y="2775979"/>
            <a:ext cx="4317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přepsáno do sekvencí aminokyselin:</a:t>
            </a:r>
          </a:p>
        </p:txBody>
      </p:sp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3560230" y="3742043"/>
            <a:ext cx="1415423" cy="665200"/>
          </a:xfrm>
          <a:prstGeom prst="wedgeRectCallout">
            <a:avLst>
              <a:gd name="adj1" fmla="val -102335"/>
              <a:gd name="adj2" fmla="val -6880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  <a:sym typeface="Symbol" pitchFamily="18" charset="2"/>
              </a:rPr>
              <a:t>nesynonymní záměny</a:t>
            </a:r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7419659" y="607546"/>
            <a:ext cx="1254786" cy="488087"/>
          </a:xfrm>
          <a:prstGeom prst="wedgeRectCallout">
            <a:avLst>
              <a:gd name="adj1" fmla="val -32744"/>
              <a:gd name="adj2" fmla="val 170337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  <a:sym typeface="Symbol" pitchFamily="18" charset="2"/>
              </a:rPr>
              <a:t>substituce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39750" y="5089267"/>
            <a:ext cx="827502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tj. 5 nesynonymních substitucí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protože celkový počet záměn je 10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(viz 10 hvězdiček mezi sekvencemi 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DNA), 5 musí být synonymních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050" y="374650"/>
            <a:ext cx="4794593" cy="71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527050" y="374650"/>
            <a:ext cx="230660" cy="745696"/>
          </a:xfrm>
          <a:prstGeom prst="rect">
            <a:avLst/>
          </a:prstGeom>
          <a:noFill/>
          <a:ln w="38100">
            <a:solidFill>
              <a:srgbClr val="D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ovací šipka 7"/>
          <p:cNvCxnSpPr/>
          <p:nvPr/>
        </p:nvCxnSpPr>
        <p:spPr>
          <a:xfrm>
            <a:off x="757881" y="1070919"/>
            <a:ext cx="0" cy="840259"/>
          </a:xfrm>
          <a:prstGeom prst="straightConnector1">
            <a:avLst/>
          </a:prstGeom>
          <a:ln w="3810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539750" y="1839693"/>
            <a:ext cx="868968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buď ACT (sekvence 1), nebo ACG (sekvence 2)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změna z A na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kteroukoli bázi způsobí záměnu aminokyseliny (např. CCT, GCT, TCT)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pozice 1 je </a:t>
            </a:r>
            <a:r>
              <a:rPr lang="cs-CZ" sz="2000" u="sng" dirty="0">
                <a:latin typeface="Arial" pitchFamily="34" charset="0"/>
                <a:cs typeface="Arial" pitchFamily="34" charset="0"/>
                <a:sym typeface="Symbol"/>
              </a:rPr>
              <a:t>nesynonymní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27050" y="374650"/>
            <a:ext cx="477966" cy="745696"/>
          </a:xfrm>
          <a:prstGeom prst="rect">
            <a:avLst/>
          </a:prstGeom>
          <a:noFill/>
          <a:ln w="381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539750" y="5185720"/>
            <a:ext cx="8246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Pozice 2: podle genetického kódu každá substituce na 2. místě kodonu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je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nesynonymní</a:t>
            </a:r>
          </a:p>
        </p:txBody>
      </p:sp>
      <p:grpSp>
        <p:nvGrpSpPr>
          <p:cNvPr id="14" name="Skupina 13"/>
          <p:cNvGrpSpPr/>
          <p:nvPr/>
        </p:nvGrpSpPr>
        <p:grpSpPr>
          <a:xfrm>
            <a:off x="527050" y="3959847"/>
            <a:ext cx="4794593" cy="733339"/>
            <a:chOff x="527050" y="3506766"/>
            <a:chExt cx="4794593" cy="73333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7050" y="3509147"/>
              <a:ext cx="4794593" cy="710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Obdélník 12"/>
            <p:cNvSpPr/>
            <p:nvPr/>
          </p:nvSpPr>
          <p:spPr>
            <a:xfrm>
              <a:off x="676618" y="3506766"/>
              <a:ext cx="230660" cy="733339"/>
            </a:xfrm>
            <a:prstGeom prst="rect">
              <a:avLst/>
            </a:prstGeom>
            <a:noFill/>
            <a:ln w="38100">
              <a:solidFill>
                <a:srgbClr val="D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527050" y="374650"/>
            <a:ext cx="4794593" cy="733339"/>
            <a:chOff x="527050" y="3509147"/>
            <a:chExt cx="4794593" cy="733339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7050" y="3509147"/>
              <a:ext cx="4794593" cy="710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bdélník 4"/>
            <p:cNvSpPr/>
            <p:nvPr/>
          </p:nvSpPr>
          <p:spPr>
            <a:xfrm>
              <a:off x="790661" y="3509147"/>
              <a:ext cx="230660" cy="733339"/>
            </a:xfrm>
            <a:prstGeom prst="rect">
              <a:avLst/>
            </a:prstGeom>
            <a:noFill/>
            <a:ln w="38100">
              <a:solidFill>
                <a:srgbClr val="D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6" name="TextovéPole 5"/>
          <p:cNvSpPr txBox="1"/>
          <p:nvPr/>
        </p:nvSpPr>
        <p:spPr>
          <a:xfrm>
            <a:off x="539750" y="1511644"/>
            <a:ext cx="823430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Pozice 3: 4 potenciální aminokyseliny lišící se ve 3. pozici – ACT, ACG,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ACC, ACA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všechny kódují stejnou aminokyselinu (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threonin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 T)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 všechny substituce jsou synonymní  pozice 3 je </a:t>
            </a:r>
            <a:r>
              <a:rPr lang="cs-CZ" sz="2000" u="sng" dirty="0">
                <a:latin typeface="Arial" pitchFamily="34" charset="0"/>
                <a:cs typeface="Arial" pitchFamily="34" charset="0"/>
                <a:sym typeface="Symbol"/>
              </a:rPr>
              <a:t>synonymní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(tato pozice je </a:t>
            </a:r>
            <a:r>
              <a:rPr lang="cs-CZ" sz="2000" u="sng" dirty="0">
                <a:latin typeface="Arial" pitchFamily="34" charset="0"/>
                <a:cs typeface="Arial" pitchFamily="34" charset="0"/>
                <a:sym typeface="Symbol"/>
              </a:rPr>
              <a:t>4-násobně degenerovaná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pozice 4 (C v CCG): všechny substituce </a:t>
            </a:r>
            <a:r>
              <a:rPr lang="cs-CZ" sz="2000" u="sng" dirty="0">
                <a:latin typeface="Arial" pitchFamily="34" charset="0"/>
                <a:cs typeface="Arial" pitchFamily="34" charset="0"/>
                <a:sym typeface="Symbol"/>
              </a:rPr>
              <a:t>nesynonymní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pozice 5: </a:t>
            </a:r>
            <a:r>
              <a:rPr lang="cs-CZ" sz="2000" u="sng" dirty="0">
                <a:latin typeface="Arial" pitchFamily="34" charset="0"/>
                <a:cs typeface="Arial" pitchFamily="34" charset="0"/>
                <a:sym typeface="Symbol"/>
              </a:rPr>
              <a:t>nesynonymní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atd.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527050" y="374650"/>
            <a:ext cx="4794593" cy="733339"/>
            <a:chOff x="527050" y="3509147"/>
            <a:chExt cx="4794593" cy="733339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7050" y="3509147"/>
              <a:ext cx="4794593" cy="710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bdélník 4"/>
            <p:cNvSpPr/>
            <p:nvPr/>
          </p:nvSpPr>
          <p:spPr>
            <a:xfrm>
              <a:off x="1581494" y="3509147"/>
              <a:ext cx="230660" cy="733339"/>
            </a:xfrm>
            <a:prstGeom prst="rect">
              <a:avLst/>
            </a:prstGeom>
            <a:noFill/>
            <a:ln w="38100">
              <a:solidFill>
                <a:srgbClr val="D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" name="TextovéPole 7"/>
          <p:cNvSpPr txBox="1"/>
          <p:nvPr/>
        </p:nvSpPr>
        <p:spPr>
          <a:xfrm>
            <a:off x="539750" y="1511644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Pozice 9: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050" y="374650"/>
            <a:ext cx="4794593" cy="71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539750" y="1511644"/>
            <a:ext cx="8489312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Pozice 9: v sekvenci 1 = 3. pozice kodonu AAC (asparagin, N),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v sekvenci 2 kodon ATC (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isoleucin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I)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mutace v AAC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AAT (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asparagin, N)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 AAG, AAA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(obě lysin, K)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C = 2-násobně degenerovaná  9. pozice z 1/3 synonymní a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ze 2/3 nesynonymní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podobně mutace C v ATC  ATT, ATA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(obě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isoleucin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I)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 ATG (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methionin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M)  3-násobně degenerovaná pozice – 2/3 synonymní, 1/3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nesynonymní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 průměr ½(1/3 synonymních + 2/3 nesynonymních) +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½(2/3 synonymních + 1/2 nesynonymních)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= ½ synonymních a ½ nesynonymních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pozice 9 je částečně synonymní a částečně nesynonymní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328435" y="374650"/>
            <a:ext cx="477966" cy="745696"/>
          </a:xfrm>
          <a:prstGeom prst="rect">
            <a:avLst/>
          </a:prstGeom>
          <a:noFill/>
          <a:ln w="381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39750" y="260350"/>
            <a:ext cx="7990874" cy="179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539750" y="2555556"/>
            <a:ext cx="4509048" cy="631428"/>
          </a:xfrm>
          <a:prstGeom prst="rect">
            <a:avLst/>
          </a:prstGeom>
          <a:noFill/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539750" y="3624652"/>
            <a:ext cx="4193334" cy="631428"/>
          </a:xfrm>
          <a:prstGeom prst="rect">
            <a:avLst/>
          </a:prstGeom>
          <a:noFill/>
        </p:spPr>
      </p:pic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547845" y="4753233"/>
            <a:ext cx="2088572" cy="615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750" y="272835"/>
            <a:ext cx="2853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Interpretace </a:t>
            </a:r>
            <a:r>
              <a:rPr lang="cs-CZ" sz="24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dN</a:t>
            </a:r>
            <a:r>
              <a:rPr lang="cs-CZ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cs-CZ" sz="24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dS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750" y="1013254"/>
            <a:ext cx="71785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všechny nesynonymní substituce jsou neutrální: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	počet synonymních i nesynonymních neutrálních mutací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fixovaných každou generaci =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b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dN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/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dS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/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1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9750" y="2681416"/>
            <a:ext cx="7773282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 část nesynonymních substitucí je neutrálních, zbytek škodlivých: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dS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v každé generaci fixace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neutrálních nesynonymních mutací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  (1 –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 škodlivých mutací se nezafixuje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dN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+ (1 –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)0 =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f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dN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/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dS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f/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f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Protože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je vždy  1, platí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dN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/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dS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 1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39750" y="5976380"/>
            <a:ext cx="7593745" cy="46166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Závěr: </a:t>
            </a:r>
            <a:r>
              <a:rPr lang="cs-CZ" sz="24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dN</a:t>
            </a:r>
            <a:r>
              <a:rPr lang="cs-CZ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cs-CZ" sz="24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dS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 1 indikuje působení </a:t>
            </a:r>
            <a:r>
              <a:rPr lang="cs-CZ" sz="2400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purifikující selekce</a:t>
            </a:r>
            <a:endParaRPr lang="cs-CZ" sz="2400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17902</TotalTime>
  <Words>1582</Words>
  <Application>Microsoft Office PowerPoint</Application>
  <PresentationFormat>Předvádění na obrazovce (4:3)</PresentationFormat>
  <Paragraphs>114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Courier New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Miloš Macholán</dc:creator>
  <cp:lastModifiedBy>Miloš Macholán</cp:lastModifiedBy>
  <cp:revision>1076</cp:revision>
  <dcterms:created xsi:type="dcterms:W3CDTF">2014-09-23T15:47:53Z</dcterms:created>
  <dcterms:modified xsi:type="dcterms:W3CDTF">2022-05-11T20:26:57Z</dcterms:modified>
</cp:coreProperties>
</file>