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71" r:id="rId2"/>
    <p:sldId id="362" r:id="rId3"/>
    <p:sldId id="288" r:id="rId4"/>
    <p:sldId id="284" r:id="rId5"/>
    <p:sldId id="283" r:id="rId6"/>
    <p:sldId id="341" r:id="rId7"/>
    <p:sldId id="342" r:id="rId8"/>
    <p:sldId id="286" r:id="rId9"/>
    <p:sldId id="346" r:id="rId10"/>
    <p:sldId id="285" r:id="rId11"/>
    <p:sldId id="360" r:id="rId12"/>
    <p:sldId id="361" r:id="rId13"/>
    <p:sldId id="292" r:id="rId14"/>
    <p:sldId id="349" r:id="rId15"/>
    <p:sldId id="347" r:id="rId16"/>
    <p:sldId id="293" r:id="rId17"/>
    <p:sldId id="339" r:id="rId18"/>
    <p:sldId id="340" r:id="rId19"/>
    <p:sldId id="367" r:id="rId20"/>
    <p:sldId id="294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296" r:id="rId29"/>
    <p:sldId id="356" r:id="rId30"/>
    <p:sldId id="358" r:id="rId31"/>
    <p:sldId id="287" r:id="rId32"/>
    <p:sldId id="302" r:id="rId33"/>
    <p:sldId id="348" r:id="rId34"/>
    <p:sldId id="316" r:id="rId35"/>
    <p:sldId id="365" r:id="rId36"/>
    <p:sldId id="317" r:id="rId37"/>
    <p:sldId id="364" r:id="rId38"/>
    <p:sldId id="308" r:id="rId39"/>
    <p:sldId id="366" r:id="rId40"/>
    <p:sldId id="309" r:id="rId41"/>
    <p:sldId id="335" r:id="rId42"/>
    <p:sldId id="337" r:id="rId43"/>
    <p:sldId id="336" r:id="rId44"/>
    <p:sldId id="344" r:id="rId45"/>
    <p:sldId id="343" r:id="rId46"/>
    <p:sldId id="319" r:id="rId47"/>
    <p:sldId id="322" r:id="rId48"/>
    <p:sldId id="363" r:id="rId49"/>
    <p:sldId id="326" r:id="rId50"/>
    <p:sldId id="328" r:id="rId51"/>
    <p:sldId id="323" r:id="rId52"/>
    <p:sldId id="325" r:id="rId53"/>
    <p:sldId id="338" r:id="rId54"/>
    <p:sldId id="329" r:id="rId55"/>
    <p:sldId id="359" r:id="rId56"/>
    <p:sldId id="331" r:id="rId57"/>
    <p:sldId id="345" r:id="rId58"/>
    <p:sldId id="330" r:id="rId59"/>
    <p:sldId id="324" r:id="rId60"/>
    <p:sldId id="368" r:id="rId61"/>
    <p:sldId id="332" r:id="rId62"/>
    <p:sldId id="333" r:id="rId63"/>
    <p:sldId id="327" r:id="rId64"/>
    <p:sldId id="369" r:id="rId65"/>
    <p:sldId id="334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80" y="120"/>
      </p:cViewPr>
      <p:guideLst>
        <p:guide orient="horz" pos="168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0.2</c:v>
                </c:pt>
                <c:pt idx="8">
                  <c:v>0.1</c:v>
                </c:pt>
                <c:pt idx="9">
                  <c:v>0.30000000000000021</c:v>
                </c:pt>
                <c:pt idx="10">
                  <c:v>0.60000000000000042</c:v>
                </c:pt>
                <c:pt idx="11">
                  <c:v>0.7000000000000004</c:v>
                </c:pt>
                <c:pt idx="12">
                  <c:v>0.60000000000000042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0.30000000000000021</c:v>
                </c:pt>
                <c:pt idx="19">
                  <c:v>0.4</c:v>
                </c:pt>
                <c:pt idx="20">
                  <c:v>0.60000000000000042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0.60000000000000042</c:v>
                </c:pt>
                <c:pt idx="26">
                  <c:v>0.4</c:v>
                </c:pt>
                <c:pt idx="27">
                  <c:v>0.30000000000000021</c:v>
                </c:pt>
                <c:pt idx="28">
                  <c:v>0.30000000000000021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1A-44A6-8D78-16E163846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15648"/>
        <c:axId val="105117184"/>
      </c:scatterChart>
      <c:valAx>
        <c:axId val="10511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117184"/>
        <c:crosses val="autoZero"/>
        <c:crossBetween val="midCat"/>
      </c:valAx>
      <c:valAx>
        <c:axId val="105117184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05115648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3-48F9-BFC8-B6E94D14E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738816"/>
        <c:axId val="106740352"/>
      </c:barChart>
      <c:catAx>
        <c:axId val="106738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40352"/>
        <c:crosses val="autoZero"/>
        <c:auto val="1"/>
        <c:lblAlgn val="ctr"/>
        <c:lblOffset val="100"/>
        <c:noMultiLvlLbl val="0"/>
      </c:catAx>
      <c:valAx>
        <c:axId val="106740352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3881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0.2</c:v>
                </c:pt>
                <c:pt idx="8">
                  <c:v>0.1</c:v>
                </c:pt>
                <c:pt idx="9">
                  <c:v>0.30000000000000021</c:v>
                </c:pt>
                <c:pt idx="10">
                  <c:v>0.60000000000000042</c:v>
                </c:pt>
                <c:pt idx="11">
                  <c:v>0.7000000000000004</c:v>
                </c:pt>
                <c:pt idx="12">
                  <c:v>0.60000000000000042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0.30000000000000021</c:v>
                </c:pt>
                <c:pt idx="19">
                  <c:v>0.4</c:v>
                </c:pt>
                <c:pt idx="20">
                  <c:v>0.60000000000000042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0.60000000000000042</c:v>
                </c:pt>
                <c:pt idx="26">
                  <c:v>0.4</c:v>
                </c:pt>
                <c:pt idx="27">
                  <c:v>0.30000000000000021</c:v>
                </c:pt>
                <c:pt idx="28">
                  <c:v>0.30000000000000021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EA8-4B7C-99B9-2058A5ABD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86944"/>
        <c:axId val="104945536"/>
      </c:scatterChart>
      <c:valAx>
        <c:axId val="104786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945536"/>
        <c:crosses val="autoZero"/>
        <c:crossBetween val="midCat"/>
      </c:valAx>
      <c:valAx>
        <c:axId val="104945536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0478694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0.48750000000000032</c:v>
                </c:pt>
                <c:pt idx="2">
                  <c:v>0.47531250000000042</c:v>
                </c:pt>
                <c:pt idx="3">
                  <c:v>0.46342968750000035</c:v>
                </c:pt>
                <c:pt idx="4">
                  <c:v>0.45184394531250022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0.39811775428535295</c:v>
                </c:pt>
                <c:pt idx="10">
                  <c:v>0.38816481042821882</c:v>
                </c:pt>
                <c:pt idx="11">
                  <c:v>0.37846069016751377</c:v>
                </c:pt>
                <c:pt idx="12">
                  <c:v>0.36899917291332546</c:v>
                </c:pt>
                <c:pt idx="13">
                  <c:v>0.35977419359049262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0.33346008421241335</c:v>
                </c:pt>
                <c:pt idx="17">
                  <c:v>0.32512358210710263</c:v>
                </c:pt>
                <c:pt idx="18">
                  <c:v>0.31699549255442488</c:v>
                </c:pt>
                <c:pt idx="19">
                  <c:v>0.30907060524056479</c:v>
                </c:pt>
                <c:pt idx="20">
                  <c:v>0.3013438401095504</c:v>
                </c:pt>
                <c:pt idx="21">
                  <c:v>0.29381024410681156</c:v>
                </c:pt>
                <c:pt idx="22">
                  <c:v>0.28646498800414155</c:v>
                </c:pt>
                <c:pt idx="23">
                  <c:v>0.27930336330403793</c:v>
                </c:pt>
                <c:pt idx="24">
                  <c:v>0.27232077922143705</c:v>
                </c:pt>
                <c:pt idx="25">
                  <c:v>0.26551275974090088</c:v>
                </c:pt>
                <c:pt idx="26">
                  <c:v>0.25887494074737832</c:v>
                </c:pt>
                <c:pt idx="27">
                  <c:v>0.25240306722869382</c:v>
                </c:pt>
                <c:pt idx="28">
                  <c:v>0.24609299054797656</c:v>
                </c:pt>
                <c:pt idx="29">
                  <c:v>0.23994066578427697</c:v>
                </c:pt>
                <c:pt idx="30">
                  <c:v>0.23394214913967007</c:v>
                </c:pt>
                <c:pt idx="31">
                  <c:v>0.22809359541117821</c:v>
                </c:pt>
                <c:pt idx="32">
                  <c:v>0.22239125552589889</c:v>
                </c:pt>
                <c:pt idx="33">
                  <c:v>0.21683147413775139</c:v>
                </c:pt>
                <c:pt idx="34">
                  <c:v>0.21141068728430759</c:v>
                </c:pt>
                <c:pt idx="35">
                  <c:v>0.20612542010219992</c:v>
                </c:pt>
                <c:pt idx="36">
                  <c:v>0.20097228459964492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0.18627304609634901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0.17264891908420821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0.15602073750589449</c:v>
                </c:pt>
                <c:pt idx="47">
                  <c:v>0.15212021906824688</c:v>
                </c:pt>
                <c:pt idx="48">
                  <c:v>0.14831721359154096</c:v>
                </c:pt>
                <c:pt idx="49">
                  <c:v>0.14460928325175224</c:v>
                </c:pt>
                <c:pt idx="50">
                  <c:v>0.14099405117045857</c:v>
                </c:pt>
                <c:pt idx="51">
                  <c:v>0.13746919989119735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0.1242292512755824</c:v>
                </c:pt>
                <c:pt idx="56">
                  <c:v>0.12112351999369272</c:v>
                </c:pt>
                <c:pt idx="57">
                  <c:v>0.11809543199385047</c:v>
                </c:pt>
                <c:pt idx="58">
                  <c:v>0.11514304619400408</c:v>
                </c:pt>
                <c:pt idx="59">
                  <c:v>0.11226447003915409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8.2850993184001381E-2</c:v>
                </c:pt>
                <c:pt idx="72">
                  <c:v>8.0779718354401231E-2</c:v>
                </c:pt>
                <c:pt idx="73">
                  <c:v>7.8760225395541325E-2</c:v>
                </c:pt>
                <c:pt idx="74">
                  <c:v>7.6791219760652674E-2</c:v>
                </c:pt>
                <c:pt idx="75">
                  <c:v>7.4871439266636419E-2</c:v>
                </c:pt>
                <c:pt idx="76">
                  <c:v>7.2999653284970434E-2</c:v>
                </c:pt>
                <c:pt idx="77">
                  <c:v>7.1174661952846274E-2</c:v>
                </c:pt>
                <c:pt idx="78">
                  <c:v>6.9395295404025115E-2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6.4319680126115081E-2</c:v>
                </c:pt>
                <c:pt idx="82">
                  <c:v>6.2711688122962184E-2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5.8124916058843651E-2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5.1213613216322312E-2</c:v>
                </c:pt>
                <c:pt idx="91">
                  <c:v>4.9933272885914239E-2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4.289609190273963E-2</c:v>
                </c:pt>
                <c:pt idx="98">
                  <c:v>4.1823689605171029E-2</c:v>
                </c:pt>
                <c:pt idx="99">
                  <c:v>4.0778097365041809E-2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B9-4759-A4C6-34064A3508C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0.49500000000000027</c:v>
                </c:pt>
                <c:pt idx="2">
                  <c:v>0.49005000000000032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0.46603267395349524</c:v>
                </c:pt>
                <c:pt idx="8">
                  <c:v>0.46137234721396042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0.43876051149948425</c:v>
                </c:pt>
                <c:pt idx="14">
                  <c:v>0.43437290638448989</c:v>
                </c:pt>
                <c:pt idx="15">
                  <c:v>0.430029177320645</c:v>
                </c:pt>
                <c:pt idx="16">
                  <c:v>0.42572888554743815</c:v>
                </c:pt>
                <c:pt idx="17">
                  <c:v>0.42147159669196332</c:v>
                </c:pt>
                <c:pt idx="18">
                  <c:v>0.41725688072504402</c:v>
                </c:pt>
                <c:pt idx="19">
                  <c:v>0.41308431191779366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0.39680714182182802</c:v>
                </c:pt>
                <c:pt idx="24">
                  <c:v>0.39283907040360938</c:v>
                </c:pt>
                <c:pt idx="25">
                  <c:v>0.38891067969957394</c:v>
                </c:pt>
                <c:pt idx="26">
                  <c:v>0.38502157290257794</c:v>
                </c:pt>
                <c:pt idx="27">
                  <c:v>0.38117135717355188</c:v>
                </c:pt>
                <c:pt idx="28">
                  <c:v>0.37735964360181651</c:v>
                </c:pt>
                <c:pt idx="29">
                  <c:v>0.37358604716579835</c:v>
                </c:pt>
                <c:pt idx="30">
                  <c:v>0.36985018669414055</c:v>
                </c:pt>
                <c:pt idx="31">
                  <c:v>0.36615168482719862</c:v>
                </c:pt>
                <c:pt idx="32">
                  <c:v>0.36249016797892702</c:v>
                </c:pt>
                <c:pt idx="33">
                  <c:v>0.35886526629913762</c:v>
                </c:pt>
                <c:pt idx="34">
                  <c:v>0.35527661363614627</c:v>
                </c:pt>
                <c:pt idx="35">
                  <c:v>0.35172384749978458</c:v>
                </c:pt>
                <c:pt idx="36">
                  <c:v>0.34820660902478701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0.33786452453014193</c:v>
                </c:pt>
                <c:pt idx="40">
                  <c:v>0.3344858792848413</c:v>
                </c:pt>
                <c:pt idx="41">
                  <c:v>0.33114102049199134</c:v>
                </c:pt>
                <c:pt idx="42">
                  <c:v>0.32782961028707236</c:v>
                </c:pt>
                <c:pt idx="43">
                  <c:v>0.32455131418420136</c:v>
                </c:pt>
                <c:pt idx="44">
                  <c:v>0.32130580104235962</c:v>
                </c:pt>
                <c:pt idx="45">
                  <c:v>0.31809274303193535</c:v>
                </c:pt>
                <c:pt idx="46">
                  <c:v>0.31491181560161641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0.30555861976643267</c:v>
                </c:pt>
                <c:pt idx="50">
                  <c:v>0.30250303356876806</c:v>
                </c:pt>
                <c:pt idx="51">
                  <c:v>0.29947800323308088</c:v>
                </c:pt>
                <c:pt idx="52">
                  <c:v>0.29648322320075005</c:v>
                </c:pt>
                <c:pt idx="53">
                  <c:v>0.29351839096874266</c:v>
                </c:pt>
                <c:pt idx="54">
                  <c:v>0.29058320705905516</c:v>
                </c:pt>
                <c:pt idx="55">
                  <c:v>0.28767737498846452</c:v>
                </c:pt>
                <c:pt idx="56">
                  <c:v>0.28480060123857992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</c:v>
                </c:pt>
                <c:pt idx="60">
                  <c:v>0.27357832119538072</c:v>
                </c:pt>
                <c:pt idx="61">
                  <c:v>0.27084253798342689</c:v>
                </c:pt>
                <c:pt idx="62">
                  <c:v>0.2681341126035921</c:v>
                </c:pt>
                <c:pt idx="63">
                  <c:v>0.26545277147755691</c:v>
                </c:pt>
                <c:pt idx="64">
                  <c:v>0.26279824376278083</c:v>
                </c:pt>
                <c:pt idx="65">
                  <c:v>0.26017026132515347</c:v>
                </c:pt>
                <c:pt idx="66">
                  <c:v>0.25756855871190154</c:v>
                </c:pt>
                <c:pt idx="67">
                  <c:v>0.25499287312478297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0.24741932980010362</c:v>
                </c:pt>
                <c:pt idx="71">
                  <c:v>0.24494513650210273</c:v>
                </c:pt>
                <c:pt idx="72">
                  <c:v>0.24249568513708153</c:v>
                </c:pt>
                <c:pt idx="73">
                  <c:v>0.24007072828571027</c:v>
                </c:pt>
                <c:pt idx="74">
                  <c:v>0.2376700210028532</c:v>
                </c:pt>
                <c:pt idx="75">
                  <c:v>0.23529332079282508</c:v>
                </c:pt>
                <c:pt idx="76">
                  <c:v>0.23294038758489696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0.22602182513323743</c:v>
                </c:pt>
                <c:pt idx="80">
                  <c:v>0.22376160688190533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0.21494450676194682</c:v>
                </c:pt>
                <c:pt idx="85">
                  <c:v>0.21279506169432738</c:v>
                </c:pt>
                <c:pt idx="86">
                  <c:v>0.21066711107738403</c:v>
                </c:pt>
                <c:pt idx="87">
                  <c:v>0.20856043996661022</c:v>
                </c:pt>
                <c:pt idx="88">
                  <c:v>0.20647483556694407</c:v>
                </c:pt>
                <c:pt idx="89">
                  <c:v>0.20441008721127474</c:v>
                </c:pt>
                <c:pt idx="90">
                  <c:v>0.20236598633916189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0.19244803944674238</c:v>
                </c:pt>
                <c:pt idx="96">
                  <c:v>0.19052355905227472</c:v>
                </c:pt>
                <c:pt idx="97">
                  <c:v>0.18861832346175209</c:v>
                </c:pt>
                <c:pt idx="98">
                  <c:v>0.18673214022713469</c:v>
                </c:pt>
                <c:pt idx="99">
                  <c:v>0.18486481882486322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B9-4759-A4C6-34064A3508C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0.49750000000000028</c:v>
                </c:pt>
                <c:pt idx="2">
                  <c:v>0.49501250000000041</c:v>
                </c:pt>
                <c:pt idx="3">
                  <c:v>0.49253743750000001</c:v>
                </c:pt>
                <c:pt idx="4">
                  <c:v>0.49007475031250047</c:v>
                </c:pt>
                <c:pt idx="5">
                  <c:v>0.48762437656093782</c:v>
                </c:pt>
                <c:pt idx="6">
                  <c:v>0.48518625467813276</c:v>
                </c:pt>
                <c:pt idx="7">
                  <c:v>0.48276032340474251</c:v>
                </c:pt>
                <c:pt idx="8">
                  <c:v>0.48034652178771892</c:v>
                </c:pt>
                <c:pt idx="9">
                  <c:v>0.47794478917878025</c:v>
                </c:pt>
                <c:pt idx="10">
                  <c:v>0.47555506523288643</c:v>
                </c:pt>
                <c:pt idx="11">
                  <c:v>0.47317728990672181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0.46378448440916431</c:v>
                </c:pt>
                <c:pt idx="16">
                  <c:v>0.46146556198711852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0.44332675525065468</c:v>
                </c:pt>
                <c:pt idx="25">
                  <c:v>0.44111012147440087</c:v>
                </c:pt>
                <c:pt idx="26">
                  <c:v>0.43890457086702933</c:v>
                </c:pt>
                <c:pt idx="27">
                  <c:v>0.43671004801269381</c:v>
                </c:pt>
                <c:pt idx="28">
                  <c:v>0.43452649777263086</c:v>
                </c:pt>
                <c:pt idx="29">
                  <c:v>0.43235386528376768</c:v>
                </c:pt>
                <c:pt idx="30">
                  <c:v>0.43019209595734853</c:v>
                </c:pt>
                <c:pt idx="31">
                  <c:v>0.42804113547756145</c:v>
                </c:pt>
                <c:pt idx="32">
                  <c:v>0.42590092980017402</c:v>
                </c:pt>
                <c:pt idx="33">
                  <c:v>0.42377142515117278</c:v>
                </c:pt>
                <c:pt idx="34">
                  <c:v>0.42165256802541717</c:v>
                </c:pt>
                <c:pt idx="35">
                  <c:v>0.41954430518529012</c:v>
                </c:pt>
                <c:pt idx="36">
                  <c:v>0.41744658365936388</c:v>
                </c:pt>
                <c:pt idx="37">
                  <c:v>0.41535935074106661</c:v>
                </c:pt>
                <c:pt idx="38">
                  <c:v>0.41328255398736158</c:v>
                </c:pt>
                <c:pt idx="39">
                  <c:v>0.41121614121742472</c:v>
                </c:pt>
                <c:pt idx="40">
                  <c:v>0.40916006051133724</c:v>
                </c:pt>
                <c:pt idx="41">
                  <c:v>0.40711426020878089</c:v>
                </c:pt>
                <c:pt idx="42">
                  <c:v>0.40507868890773707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0.39903283884095303</c:v>
                </c:pt>
                <c:pt idx="46">
                  <c:v>0.39703767464674822</c:v>
                </c:pt>
                <c:pt idx="47">
                  <c:v>0.39505248627351452</c:v>
                </c:pt>
                <c:pt idx="48">
                  <c:v>0.39307722384214716</c:v>
                </c:pt>
                <c:pt idx="49">
                  <c:v>0.39111183772293612</c:v>
                </c:pt>
                <c:pt idx="50">
                  <c:v>0.38915627853432144</c:v>
                </c:pt>
                <c:pt idx="51">
                  <c:v>0.38721049714165018</c:v>
                </c:pt>
                <c:pt idx="52">
                  <c:v>0.38527444465594163</c:v>
                </c:pt>
                <c:pt idx="53">
                  <c:v>0.38334807243266217</c:v>
                </c:pt>
                <c:pt idx="54">
                  <c:v>0.38143133207049834</c:v>
                </c:pt>
                <c:pt idx="55">
                  <c:v>0.37952417541014638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0.37385972965162784</c:v>
                </c:pt>
                <c:pt idx="59">
                  <c:v>0.37199043100336932</c:v>
                </c:pt>
                <c:pt idx="60">
                  <c:v>0.37013047884835282</c:v>
                </c:pt>
                <c:pt idx="61">
                  <c:v>0.36827982645411084</c:v>
                </c:pt>
                <c:pt idx="62">
                  <c:v>0.3664384273218409</c:v>
                </c:pt>
                <c:pt idx="63">
                  <c:v>0.36460623518523128</c:v>
                </c:pt>
                <c:pt idx="64">
                  <c:v>0.36278320400930486</c:v>
                </c:pt>
                <c:pt idx="65">
                  <c:v>0.36096928798925898</c:v>
                </c:pt>
                <c:pt idx="66">
                  <c:v>0.35916444154931232</c:v>
                </c:pt>
                <c:pt idx="67">
                  <c:v>0.35736861934156605</c:v>
                </c:pt>
                <c:pt idx="68">
                  <c:v>0.35558177624485843</c:v>
                </c:pt>
                <c:pt idx="69">
                  <c:v>0.35380386736363401</c:v>
                </c:pt>
                <c:pt idx="70">
                  <c:v>0.35203484802681528</c:v>
                </c:pt>
                <c:pt idx="71">
                  <c:v>0.35027467378668153</c:v>
                </c:pt>
                <c:pt idx="72">
                  <c:v>0.34852330041774787</c:v>
                </c:pt>
                <c:pt idx="73">
                  <c:v>0.34678068391565969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0.33989691416632944</c:v>
                </c:pt>
                <c:pt idx="78">
                  <c:v>0.33819742959549781</c:v>
                </c:pt>
                <c:pt idx="79">
                  <c:v>0.33650644244752032</c:v>
                </c:pt>
                <c:pt idx="80">
                  <c:v>0.33482391023528302</c:v>
                </c:pt>
                <c:pt idx="81">
                  <c:v>0.33314979068410627</c:v>
                </c:pt>
                <c:pt idx="82">
                  <c:v>0.33148404173068613</c:v>
                </c:pt>
                <c:pt idx="83">
                  <c:v>0.32982662152203268</c:v>
                </c:pt>
                <c:pt idx="84">
                  <c:v>0.32817748841442218</c:v>
                </c:pt>
                <c:pt idx="85">
                  <c:v>0.32653660097235027</c:v>
                </c:pt>
                <c:pt idx="86">
                  <c:v>0.32490391796748869</c:v>
                </c:pt>
                <c:pt idx="87">
                  <c:v>0.32327939837765129</c:v>
                </c:pt>
                <c:pt idx="88">
                  <c:v>0.32166300138576287</c:v>
                </c:pt>
                <c:pt idx="89">
                  <c:v>0.32005468637883411</c:v>
                </c:pt>
                <c:pt idx="90">
                  <c:v>0.31845441294693938</c:v>
                </c:pt>
                <c:pt idx="91">
                  <c:v>0.31686214088220516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0.31057226915266217</c:v>
                </c:pt>
                <c:pt idx="96">
                  <c:v>0.30901940780689841</c:v>
                </c:pt>
                <c:pt idx="97">
                  <c:v>0.30747431076786419</c:v>
                </c:pt>
                <c:pt idx="98">
                  <c:v>0.30593693921402465</c:v>
                </c:pt>
                <c:pt idx="99">
                  <c:v>0.30440725451795431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B9-4759-A4C6-34064A350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603264"/>
        <c:axId val="106604800"/>
      </c:scatterChart>
      <c:valAx>
        <c:axId val="106603264"/>
        <c:scaling>
          <c:orientation val="minMax"/>
          <c:max val="10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604800"/>
        <c:crosses val="autoZero"/>
        <c:crossBetween val="midCat"/>
        <c:majorUnit val="20"/>
        <c:minorUnit val="10"/>
      </c:valAx>
      <c:valAx>
        <c:axId val="106604800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603264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9-443F-9450-0114F5317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49088"/>
        <c:axId val="106650624"/>
      </c:barChart>
      <c:catAx>
        <c:axId val="106649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650624"/>
        <c:crosses val="autoZero"/>
        <c:auto val="1"/>
        <c:lblAlgn val="ctr"/>
        <c:lblOffset val="100"/>
        <c:noMultiLvlLbl val="0"/>
      </c:catAx>
      <c:valAx>
        <c:axId val="10665062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64908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0.18670000000000006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8-430E-80CA-8023CA18D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184512"/>
        <c:axId val="107186048"/>
      </c:barChart>
      <c:catAx>
        <c:axId val="10718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186048"/>
        <c:crosses val="autoZero"/>
        <c:auto val="1"/>
        <c:lblAlgn val="ctr"/>
        <c:lblOffset val="100"/>
        <c:noMultiLvlLbl val="0"/>
      </c:catAx>
      <c:valAx>
        <c:axId val="10718604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184512"/>
        <c:crosses val="autoZero"/>
        <c:crossBetween val="between"/>
        <c:majorUnit val="0.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8.8600000000000054E-2</c:v>
                </c:pt>
                <c:pt idx="2">
                  <c:v>0.10900000000000003</c:v>
                </c:pt>
                <c:pt idx="3">
                  <c:v>0.11890000000000002</c:v>
                </c:pt>
                <c:pt idx="4">
                  <c:v>0.12210000000000003</c:v>
                </c:pt>
                <c:pt idx="5">
                  <c:v>0.11890000000000002</c:v>
                </c:pt>
                <c:pt idx="6">
                  <c:v>0.10900000000000003</c:v>
                </c:pt>
                <c:pt idx="7">
                  <c:v>8.8600000000000054E-2</c:v>
                </c:pt>
                <c:pt idx="8">
                  <c:v>0.12239999999999998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1-4FA4-AB1D-46C1A3DFD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329408"/>
        <c:axId val="107330944"/>
      </c:barChart>
      <c:catAx>
        <c:axId val="107329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30944"/>
        <c:crosses val="autoZero"/>
        <c:auto val="1"/>
        <c:lblAlgn val="ctr"/>
        <c:lblOffset val="100"/>
        <c:noMultiLvlLbl val="0"/>
      </c:catAx>
      <c:valAx>
        <c:axId val="10733094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2940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8.9000000000000051E-2</c:v>
                </c:pt>
                <c:pt idx="4">
                  <c:v>9.0200000000000002E-2</c:v>
                </c:pt>
                <c:pt idx="5">
                  <c:v>8.9000000000000051E-2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A-481A-903E-4339BC2CD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355520"/>
        <c:axId val="107361408"/>
      </c:barChart>
      <c:catAx>
        <c:axId val="107355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61408"/>
        <c:crosses val="autoZero"/>
        <c:auto val="1"/>
        <c:lblAlgn val="ctr"/>
        <c:lblOffset val="100"/>
        <c:noMultiLvlLbl val="0"/>
      </c:catAx>
      <c:valAx>
        <c:axId val="10736140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5552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1.1500000000000005E-2</c:v>
                </c:pt>
                <c:pt idx="2">
                  <c:v>1.3200000000000005E-2</c:v>
                </c:pt>
                <c:pt idx="3">
                  <c:v>1.3599999999999998E-2</c:v>
                </c:pt>
                <c:pt idx="4">
                  <c:v>1.3800000000000005E-2</c:v>
                </c:pt>
                <c:pt idx="5">
                  <c:v>1.3599999999999998E-2</c:v>
                </c:pt>
                <c:pt idx="6">
                  <c:v>1.3200000000000005E-2</c:v>
                </c:pt>
                <c:pt idx="7">
                  <c:v>1.1500000000000005E-2</c:v>
                </c:pt>
                <c:pt idx="8">
                  <c:v>0.45479999999999998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A-44BC-B9DB-E969204EF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381888"/>
        <c:axId val="107383424"/>
      </c:barChart>
      <c:catAx>
        <c:axId val="107381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83424"/>
        <c:crosses val="autoZero"/>
        <c:auto val="1"/>
        <c:lblAlgn val="ctr"/>
        <c:lblOffset val="100"/>
        <c:noMultiLvlLbl val="0"/>
      </c:catAx>
      <c:valAx>
        <c:axId val="107383424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81888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List1!$F$2:$F$10</c:f>
              <c:numCache>
                <c:formatCode>General</c:formatCode>
                <c:ptCount val="9"/>
                <c:pt idx="0">
                  <c:v>0.49690000000000012</c:v>
                </c:pt>
                <c:pt idx="1">
                  <c:v>8.0000000000000036E-4</c:v>
                </c:pt>
                <c:pt idx="2">
                  <c:v>9.0000000000000052E-4</c:v>
                </c:pt>
                <c:pt idx="3">
                  <c:v>9.0000000000000052E-4</c:v>
                </c:pt>
                <c:pt idx="4">
                  <c:v>1.0000000000000005E-3</c:v>
                </c:pt>
                <c:pt idx="5">
                  <c:v>9.0000000000000052E-4</c:v>
                </c:pt>
                <c:pt idx="6">
                  <c:v>9.0000000000000052E-4</c:v>
                </c:pt>
                <c:pt idx="7">
                  <c:v>8.0000000000000036E-4</c:v>
                </c:pt>
                <c:pt idx="8">
                  <c:v>0.49690000000000012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B-43B7-BB42-D542A78B5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408000"/>
        <c:axId val="106705280"/>
      </c:barChart>
      <c:catAx>
        <c:axId val="107408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05280"/>
        <c:crosses val="autoZero"/>
        <c:auto val="1"/>
        <c:lblAlgn val="ctr"/>
        <c:lblOffset val="100"/>
        <c:noMultiLvlLbl val="0"/>
      </c:catAx>
      <c:valAx>
        <c:axId val="10670528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40800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97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77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25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16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14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89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814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379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316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855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04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749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33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5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962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91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4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8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1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22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122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755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60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64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07.03.2022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://upload.wikimedia.org/wikipedia/commons/3/3d/Tristan_Map.pn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1290" y="4534090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2: Genetický drift nemá směr.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41290" y="326002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1: Kolísání frekvencí alel je nepřímo úměrné 	      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 velikosti populace.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41290" y="540415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3: Při driftu neexistuje žádná tendence vrátit se </a:t>
            </a:r>
          </a:p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kumulují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7F73086-68F3-4A87-800A-AE8328B19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533694"/>
              </p:ext>
            </p:extLst>
          </p:nvPr>
        </p:nvGraphicFramePr>
        <p:xfrm>
          <a:off x="1999980" y="3018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95408DF-113D-4A7B-AB8E-B56B9ED8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72"/>
          <a:stretch/>
        </p:blipFill>
        <p:spPr>
          <a:xfrm>
            <a:off x="359693" y="1620785"/>
            <a:ext cx="8592035" cy="25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6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95408DF-113D-4A7B-AB8E-B56B9ED8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0" b="-434"/>
          <a:stretch/>
        </p:blipFill>
        <p:spPr>
          <a:xfrm>
            <a:off x="355360" y="2140822"/>
            <a:ext cx="8592035" cy="23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39750" y="5631735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4: Změny frekvencí alel jsou největší při 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p = q = 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0,5.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9750" y="5229071"/>
            <a:ext cx="7080785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5: Konečným výsledkem driftu je buď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,</a:t>
            </a:r>
          </a:p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nebo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extinkce 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alely.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9750" y="5061580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6: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  <a:sym typeface="Symbol"/>
              </a:rPr>
              <a:t> p</a:t>
            </a:r>
            <a:r>
              <a:rPr lang="cs-CZ" sz="2000" dirty="0">
                <a:latin typeface="Arial" charset="0"/>
              </a:rPr>
              <a:t>ravděpodobnost 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0,2 </a:t>
            </a:r>
            <a:r>
              <a:rPr lang="cs-CZ" sz="1600" dirty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0,8 </a:t>
            </a:r>
            <a:r>
              <a:rPr lang="cs-CZ" sz="1600" dirty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39750" y="5410041"/>
            <a:ext cx="56124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Jaká je průměrná doba fixace/extinkce?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20977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doba fixace/extinkce alely různá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39750" y="5714441"/>
            <a:ext cx="707757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7: Průměrná doba fixace nové mutace </a:t>
            </a:r>
            <a:r>
              <a:rPr lang="cs-CZ" sz="2400" dirty="0">
                <a:solidFill>
                  <a:srgbClr val="C0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4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fixace (</a:t>
            </a:r>
            <a:r>
              <a:rPr lang="cs-CZ" sz="2000" dirty="0" err="1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extinkce: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= 0,5: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2,77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3290676" y="1803020"/>
            <a:ext cx="567381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4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5874828" y="281634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81634"/>
                <a:ext cx="3006016" cy="6765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3858057" y="956112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56112"/>
                <a:ext cx="2016771" cy="6765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39750" y="343409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8: Důsledkem driftu je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657854" y="1272385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8" name="Picture 2" descr="Butterflies Fly Out Dark Tunnel Search Stock Photo (Edit Now) 1500380693">
            <a:extLst>
              <a:ext uri="{FF2B5EF4-FFF2-40B4-BE49-F238E27FC236}">
                <a16:creationId xmlns:a16="http://schemas.microsoft.com/office/drawing/2014/main" id="{6597CD39-F6DD-463C-B6EE-35AA0798F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8"/>
          <a:stretch/>
        </p:blipFill>
        <p:spPr bwMode="auto">
          <a:xfrm>
            <a:off x="1596544" y="1917821"/>
            <a:ext cx="6095684" cy="40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4463" y="1434145"/>
            <a:ext cx="2592911" cy="860967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1392417" y="1960749"/>
            <a:ext cx="6945524" cy="4475525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20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759371" y="421726"/>
            <a:ext cx="562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po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generacích:</a:t>
            </a:r>
          </a:p>
        </p:txBody>
      </p:sp>
    </p:spTree>
    <p:extLst>
      <p:ext uri="{BB962C8B-B14F-4D97-AF65-F5344CB8AC3E}">
        <p14:creationId xmlns:p14="http://schemas.microsoft.com/office/powerpoint/2010/main" val="52034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260350"/>
            <a:ext cx="849783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jsou ve skutečnosti pravděpodobnosti – viz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odvození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31019" y="3135258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1EDAEFC-B427-42F1-80E3-6938B118F09E}"/>
              </a:ext>
            </a:extLst>
          </p:cNvPr>
          <p:cNvSpPr txBox="1"/>
          <p:nvPr/>
        </p:nvSpPr>
        <p:spPr>
          <a:xfrm>
            <a:off x="6691256" y="4971036"/>
            <a:ext cx="2414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 www.random.org/coins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3063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frekvenci…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39750" y="5714836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9: Drift vede k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B5797D98-4652-4929-BAD2-779338C4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08" y="499290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všechny subpopulace mají stejné frekvence alel: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,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14CD1CEC-FF4D-4DE5-B7D1-3FAFFFF7E674}"/>
              </a:ext>
            </a:extLst>
          </p:cNvPr>
          <p:cNvGrpSpPr/>
          <p:nvPr/>
        </p:nvGrpSpPr>
        <p:grpSpPr>
          <a:xfrm>
            <a:off x="1183087" y="1274093"/>
            <a:ext cx="6994550" cy="4684712"/>
            <a:chOff x="1183087" y="1274093"/>
            <a:chExt cx="6994550" cy="4684712"/>
          </a:xfrm>
        </p:grpSpPr>
        <p:graphicFrame>
          <p:nvGraphicFramePr>
            <p:cNvPr id="4" name="Graf 3"/>
            <p:cNvGraphicFramePr/>
            <p:nvPr>
              <p:extLst>
                <p:ext uri="{D42A27DB-BD31-4B8C-83A1-F6EECF244321}">
                  <p14:modId xmlns:p14="http://schemas.microsoft.com/office/powerpoint/2010/main" val="697818328"/>
                </p:ext>
              </p:extLst>
            </p:nvPr>
          </p:nvGraphicFramePr>
          <p:xfrm>
            <a:off x="1440000" y="1440000"/>
            <a:ext cx="6480000" cy="43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5200865-9E4F-4894-BE8E-AF18B2845F7B}"/>
                </a:ext>
              </a:extLst>
            </p:cNvPr>
            <p:cNvSpPr/>
            <p:nvPr/>
          </p:nvSpPr>
          <p:spPr>
            <a:xfrm>
              <a:off x="1230756" y="1274093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83949AD-B301-44E1-AF0E-A9D079F928C5}"/>
                </a:ext>
              </a:extLst>
            </p:cNvPr>
            <p:cNvSpPr/>
            <p:nvPr/>
          </p:nvSpPr>
          <p:spPr>
            <a:xfrm>
              <a:off x="1254250" y="5716121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F4C91AD-6851-4117-9DCD-69334DA63093}"/>
                </a:ext>
              </a:extLst>
            </p:cNvPr>
            <p:cNvSpPr/>
            <p:nvPr/>
          </p:nvSpPr>
          <p:spPr>
            <a:xfrm>
              <a:off x="1183087" y="1426492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2154B9B-573C-4996-AF20-9A8ABF1CB567}"/>
                </a:ext>
              </a:extLst>
            </p:cNvPr>
            <p:cNvSpPr/>
            <p:nvPr/>
          </p:nvSpPr>
          <p:spPr>
            <a:xfrm>
              <a:off x="7874281" y="1426491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B41CC7B3-0ACD-411E-AFE1-D43F981F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612" y="3199357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jen v </a:t>
            </a:r>
            <a:r>
              <a:rPr lang="en-US" sz="1600" dirty="0">
                <a:latin typeface="Arial" charset="0"/>
              </a:rPr>
              <a:t>&lt;20</a:t>
            </a:r>
            <a:r>
              <a:rPr lang="cs-CZ" sz="1600" dirty="0">
                <a:latin typeface="Arial" charset="0"/>
              </a:rPr>
              <a:t> % subpopulacích jsou stejné frekvence alel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40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0,1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01F186-04A3-4D26-8E83-E47BCCDE7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" y="500332"/>
            <a:ext cx="8898035" cy="5894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260350"/>
            <a:ext cx="849783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jsou ve skutečnosti pravděpodobnosti – viz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odvození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25850CF-6839-4C90-9460-176F5772AB5E}"/>
              </a:ext>
            </a:extLst>
          </p:cNvPr>
          <p:cNvGrpSpPr/>
          <p:nvPr/>
        </p:nvGrpSpPr>
        <p:grpSpPr>
          <a:xfrm>
            <a:off x="1573530" y="3025141"/>
            <a:ext cx="5808463" cy="3649484"/>
            <a:chOff x="1573530" y="3025141"/>
            <a:chExt cx="5808463" cy="3649484"/>
          </a:xfrm>
        </p:grpSpPr>
        <p:pic>
          <p:nvPicPr>
            <p:cNvPr id="11" name="Obrázek 10" descr="Simulace_mince_2.tif">
              <a:extLst>
                <a:ext uri="{FF2B5EF4-FFF2-40B4-BE49-F238E27FC236}">
                  <a16:creationId xmlns:a16="http://schemas.microsoft.com/office/drawing/2014/main" id="{656C3B3C-FBCE-48B6-A9DE-3CD14BC19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50596"/>
            <a:stretch/>
          </p:blipFill>
          <p:spPr>
            <a:xfrm>
              <a:off x="1615286" y="3025141"/>
              <a:ext cx="5766707" cy="3649484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0817107C-601C-481C-BC61-80426488E2C8}"/>
                </a:ext>
              </a:extLst>
            </p:cNvPr>
            <p:cNvSpPr/>
            <p:nvPr/>
          </p:nvSpPr>
          <p:spPr>
            <a:xfrm>
              <a:off x="1573530" y="3025141"/>
              <a:ext cx="262890" cy="243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ový popisek 4">
            <a:extLst>
              <a:ext uri="{FF2B5EF4-FFF2-40B4-BE49-F238E27FC236}">
                <a16:creationId xmlns:a16="http://schemas.microsoft.com/office/drawing/2014/main" id="{0FE88952-DDB1-495E-B2A0-E632114E4A4B}"/>
              </a:ext>
            </a:extLst>
          </p:cNvPr>
          <p:cNvSpPr/>
          <p:nvPr/>
        </p:nvSpPr>
        <p:spPr>
          <a:xfrm>
            <a:off x="5844251" y="2897888"/>
            <a:ext cx="2289587" cy="498344"/>
          </a:xfrm>
          <a:prstGeom prst="wedgeRectCallout">
            <a:avLst>
              <a:gd name="adj1" fmla="val -30188"/>
              <a:gd name="adj2" fmla="val 12543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9750" y="260350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a 105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populaci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5124" name="Picture 4" descr="The Genetics of Drosophila Eye Color Advanced Inquiry Lab Kit for AP* Biology">
            <a:extLst>
              <a:ext uri="{FF2B5EF4-FFF2-40B4-BE49-F238E27FC236}">
                <a16:creationId xmlns:a16="http://schemas.microsoft.com/office/drawing/2014/main" id="{D3532965-9FA1-44A0-A5FC-B67C48CD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4" y="3364827"/>
            <a:ext cx="3252833" cy="27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andwalk: Eye Color in Fruit Flies">
            <a:extLst>
              <a:ext uri="{FF2B5EF4-FFF2-40B4-BE49-F238E27FC236}">
                <a16:creationId xmlns:a16="http://schemas.microsoft.com/office/drawing/2014/main" id="{CD6D3107-9F77-40A6-A7F8-78400B56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13" y="3364827"/>
            <a:ext cx="3903830" cy="25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první fixace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eek 7, Class 2: Group 1-1 - Understanding Evolution - Spring 2014 - UIowa  Wiki">
            <a:extLst>
              <a:ext uri="{FF2B5EF4-FFF2-40B4-BE49-F238E27FC236}">
                <a16:creationId xmlns:a16="http://schemas.microsoft.com/office/drawing/2014/main" id="{8249AFDD-3392-488D-84DA-1F10AA5B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92" y="989636"/>
            <a:ext cx="6634816" cy="543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41338" y="290598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1956):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2733337" y="73229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>
            <a:cxnSpLocks/>
          </p:cNvCxnSpPr>
          <p:nvPr/>
        </p:nvCxnSpPr>
        <p:spPr>
          <a:xfrm flipV="1">
            <a:off x="2195499" y="3417082"/>
            <a:ext cx="537838" cy="418450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>
            <a:cxnSpLocks/>
          </p:cNvCxnSpPr>
          <p:nvPr/>
        </p:nvCxnSpPr>
        <p:spPr>
          <a:xfrm flipH="1">
            <a:off x="3596928" y="2382835"/>
            <a:ext cx="498637" cy="386367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>
            <a:cxnSpLocks/>
          </p:cNvCxnSpPr>
          <p:nvPr/>
        </p:nvCxnSpPr>
        <p:spPr>
          <a:xfrm flipV="1">
            <a:off x="2978036" y="3778624"/>
            <a:ext cx="612329" cy="242047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cxnSpLocks/>
          </p:cNvCxnSpPr>
          <p:nvPr/>
        </p:nvCxnSpPr>
        <p:spPr>
          <a:xfrm flipH="1">
            <a:off x="5042646" y="3004457"/>
            <a:ext cx="595996" cy="22731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795845" y="260350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</a:p>
        </p:txBody>
      </p:sp>
      <p:pic>
        <p:nvPicPr>
          <p:cNvPr id="1026" name="Picture 2" descr="Polar bear clings on tight as the iceberg he&amp;amp;#39;s resting on melts away -  great picture - Mirror Online">
            <a:extLst>
              <a:ext uri="{FF2B5EF4-FFF2-40B4-BE49-F238E27FC236}">
                <a16:creationId xmlns:a16="http://schemas.microsoft.com/office/drawing/2014/main" id="{B4CB7BFE-1A33-4577-98A9-67D488011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/>
          <a:stretch/>
        </p:blipFill>
        <p:spPr bwMode="auto">
          <a:xfrm>
            <a:off x="5531808" y="864057"/>
            <a:ext cx="3187754" cy="29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FF29AA-DCE7-455C-8002-2E252603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1" y="1543772"/>
            <a:ext cx="5949404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90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III.7.tif">
            <a:extLst>
              <a:ext uri="{FF2B5EF4-FFF2-40B4-BE49-F238E27FC236}">
                <a16:creationId xmlns:a16="http://schemas.microsoft.com/office/drawing/2014/main" id="{C9F7F46F-028D-43B5-B717-B0A18A8D19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127073-6854-46D3-9B1B-CF86A36CEF62}"/>
              </a:ext>
            </a:extLst>
          </p:cNvPr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2B480BF9-212D-41CF-95F4-75B3C7103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populace = „hrdlo láhve“</a:t>
            </a:r>
            <a:r>
              <a:rPr lang="en-US" sz="1600" dirty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variabilita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závisí 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míra snížení variability odlišná pro různé genetické znaky (autozomy,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418649" y="1061685"/>
            <a:ext cx="4605752" cy="344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648222" y="3551549"/>
            <a:ext cx="2660329" cy="11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82828" y="1137774"/>
            <a:ext cx="2651089" cy="11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24310" y="3496004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51297" y="2014976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00856" y="5310984"/>
            <a:ext cx="8142288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ostrova), nebo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izolace na okraji areálu po snížení populační velikosti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C2C101-BD2B-4DA0-9926-C09D1D36FA1B}"/>
              </a:ext>
            </a:extLst>
          </p:cNvPr>
          <p:cNvSpPr txBox="1"/>
          <p:nvPr/>
        </p:nvSpPr>
        <p:spPr>
          <a:xfrm>
            <a:off x="6599800" y="273002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... nebo: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0C5C3A-5474-42E9-BE47-3CD7FBD2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" y="256522"/>
            <a:ext cx="6442710" cy="39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4">
            <a:extLst>
              <a:ext uri="{FF2B5EF4-FFF2-40B4-BE49-F238E27FC236}">
                <a16:creationId xmlns:a16="http://schemas.microsoft.com/office/drawing/2014/main" id="{59A2A7CA-26E1-431D-A683-971893DD6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56" y="4508643"/>
            <a:ext cx="8142288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jiné 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2052" name="Picture 4" descr="Banana Desktop Background - 1024x576 Wallpaper - teahub.io">
            <a:extLst>
              <a:ext uri="{FF2B5EF4-FFF2-40B4-BE49-F238E27FC236}">
                <a16:creationId xmlns:a16="http://schemas.microsoft.com/office/drawing/2014/main" id="{8776CF57-0A78-4411-A978-489631E63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88" b="42208"/>
          <a:stretch/>
        </p:blipFill>
        <p:spPr bwMode="auto">
          <a:xfrm>
            <a:off x="5031277" y="5149870"/>
            <a:ext cx="3125933" cy="154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rice.bio.indiana.edu:7082/images/Drosophilidae/Drosophila_capnoptera_m/Drosophila_capnoptera.jpg">
            <a:extLst>
              <a:ext uri="{FF2B5EF4-FFF2-40B4-BE49-F238E27FC236}">
                <a16:creationId xmlns:a16="http://schemas.microsoft.com/office/drawing/2014/main" id="{8AEBF9D4-74A0-4B2D-B6B6-84ABAEFC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203178" y="4450079"/>
            <a:ext cx="1739164" cy="1159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4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 rotWithShape="1">
          <a:blip r:embed="rId2" cstate="print"/>
          <a:srcRect t="50685"/>
          <a:stretch/>
        </p:blipFill>
        <p:spPr>
          <a:xfrm>
            <a:off x="1036350" y="806058"/>
            <a:ext cx="5993362" cy="3786072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60412" y="736253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4093" y="5125773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4953172" y="714117"/>
            <a:ext cx="2818262" cy="1003176"/>
          </a:xfrm>
          <a:prstGeom prst="wedgeRectCallout">
            <a:avLst>
              <a:gd name="adj1" fmla="val -29850"/>
              <a:gd name="adj2" fmla="val 83965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545035" y="2874870"/>
            <a:ext cx="2452797" cy="835980"/>
          </a:xfrm>
          <a:prstGeom prst="wedgeRectCallout">
            <a:avLst>
              <a:gd name="adj1" fmla="val -33475"/>
              <a:gd name="adj2" fmla="val -901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859029" y="2520268"/>
            <a:ext cx="5042214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656" y="1586374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294967" y="2404389"/>
            <a:ext cx="1654175" cy="772175"/>
          </a:xfrm>
          <a:prstGeom prst="wedgeRectCallout">
            <a:avLst>
              <a:gd name="adj1" fmla="val -133932"/>
              <a:gd name="adj2" fmla="val -431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exploze vulkánu </a:t>
            </a:r>
            <a:r>
              <a:rPr lang="cs-CZ" b="0" dirty="0" err="1">
                <a:latin typeface="Arial" panose="020B0604020202020204" pitchFamily="34" charset="0"/>
                <a:cs typeface="Arial" panose="020B0604020202020204" pitchFamily="34" charset="0"/>
              </a:rPr>
              <a:t>Toba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94586" y="260350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39750" y="260350"/>
            <a:ext cx="8577262" cy="2954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1506 admirál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Tristão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Cunha, ale první stálé osídlení největšího ostrova (ostatní ostrovy zůstávají dodnes neobydleny) až 1810</a:t>
            </a:r>
            <a:endParaRPr lang="cs-CZ" sz="1800" dirty="0">
              <a:solidFill>
                <a:srgbClr val="E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anexe britským námořnictvem,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>
                <a:latin typeface="Arial" charset="0"/>
                <a:sym typeface="Symbol" pitchFamily="18" charset="2"/>
              </a:rPr>
              <a:t> zakládá se svou rodinou malou kolonii 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(celkem 20 jedinců) </a:t>
            </a:r>
            <a:r>
              <a:rPr lang="cs-CZ" sz="1800" dirty="0">
                <a:latin typeface="Arial" charset="0"/>
                <a:sym typeface="Symbol"/>
              </a:rPr>
              <a:t> </a:t>
            </a:r>
            <a:r>
              <a:rPr lang="cs-CZ" sz="1800" dirty="0">
                <a:solidFill>
                  <a:srgbClr val="C0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1800" dirty="0" err="1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 rotWithShape="1">
          <a:blip r:embed="rId3" cstate="print"/>
          <a:srcRect l="8705" t="2277" r="11126" b="20210"/>
          <a:stretch/>
        </p:blipFill>
        <p:spPr bwMode="auto">
          <a:xfrm>
            <a:off x="1371600" y="3558540"/>
            <a:ext cx="5955030" cy="3042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051" y="2618526"/>
            <a:ext cx="2600443" cy="227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4">
            <a:extLst>
              <a:ext uri="{FF2B5EF4-FFF2-40B4-BE49-F238E27FC236}">
                <a16:creationId xmlns:a16="http://schemas.microsoft.com/office/drawing/2014/main" id="{05C9777E-BA89-4B90-8EFD-4DA272E9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381" y="3430974"/>
            <a:ext cx="1219550" cy="424044"/>
          </a:xfrm>
          <a:prstGeom prst="wedgeRectCallout">
            <a:avLst>
              <a:gd name="adj1" fmla="val -45766"/>
              <a:gd name="adj2" fmla="val 1032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Sv. Helena</a:t>
            </a: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C8D5986C-6EC4-4CA1-BB3B-4EDA165C1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531" y="5688080"/>
            <a:ext cx="1071464" cy="621279"/>
          </a:xfrm>
          <a:prstGeom prst="wedgeRectCallout">
            <a:avLst>
              <a:gd name="adj1" fmla="val 43123"/>
              <a:gd name="adj2" fmla="val -936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Tristan da Cunha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6328" y="1143000"/>
            <a:ext cx="6819924" cy="4792689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CC8A494A-D088-40D7-B02E-F35DD9E5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96863"/>
            <a:ext cx="23764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Tristan da Cunha: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2730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840" y="3501428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39750" y="275851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1853: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smrt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1856: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Ameriky, odjezd dalších 45 lidí s   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247398" y="4124924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373172" y="522530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1065925" y="2925807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jedince  1 a 2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3048554" y="2859031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 3,4,9,10,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11,17,18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750467" y="5597971"/>
            <a:ext cx="1795849" cy="605480"/>
          </a:xfrm>
          <a:prstGeom prst="wedgeRectCallout">
            <a:avLst>
              <a:gd name="adj1" fmla="val 35758"/>
              <a:gd name="adj2" fmla="val -11097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6,7,12-16,19,20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6378815" y="5258314"/>
            <a:ext cx="1118544" cy="577850"/>
          </a:xfrm>
          <a:prstGeom prst="wedgeRectCallout">
            <a:avLst>
              <a:gd name="adj1" fmla="val -64825"/>
              <a:gd name="adj2" fmla="val 419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(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10)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(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50)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104" y="169410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82246" y="249769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15462" y="361958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4769712" y="4097088"/>
            <a:ext cx="1421370" cy="815547"/>
          </a:xfrm>
          <a:prstGeom prst="wedgeRectCallout">
            <a:avLst>
              <a:gd name="adj1" fmla="val -24215"/>
              <a:gd name="adj2" fmla="val -1063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noví zakladatelé 21-26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01173" y="152783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39750" y="260350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39750" y="281371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1884–1891: utonutí 15 mužů, zbyli pouze 4 dospělí, z nich 2 velmi staří („Island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of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 do genofondu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jedinců 9,10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3,4,22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4635"/>
              <a:gd name="adj2" fmla="val -957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21,24-26</a:t>
            </a: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529959" y="562993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46674" y="4984309"/>
            <a:ext cx="1802951" cy="658425"/>
          </a:xfrm>
          <a:prstGeom prst="wedgeRectCallout">
            <a:avLst>
              <a:gd name="adj1" fmla="val -81942"/>
              <a:gd name="adj2" fmla="val -39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225425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druhů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2717198" y="3310011"/>
            <a:ext cx="1696594" cy="920118"/>
          </a:xfrm>
          <a:prstGeom prst="wedgeRectCallout">
            <a:avLst>
              <a:gd name="adj1" fmla="val 87071"/>
              <a:gd name="adj2" fmla="val 1480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zakladatelských událostí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39750" y="858662"/>
            <a:ext cx="8577263" cy="20005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Julianne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Imperato-McGinley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1974):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Salinas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Dominikánská republika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vysoká frekvence výskytu endokrinologické poruchy 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(= „koule ve 12“),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machihembras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(=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ženomuž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64591" y="26863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F8387EB-F9C4-4E1A-9AC8-CBE7D34A266F}"/>
              </a:ext>
            </a:extLst>
          </p:cNvPr>
          <p:cNvGrpSpPr/>
          <p:nvPr/>
        </p:nvGrpSpPr>
        <p:grpSpPr>
          <a:xfrm>
            <a:off x="2856166" y="3229442"/>
            <a:ext cx="4096144" cy="3330795"/>
            <a:chOff x="3054573" y="3369394"/>
            <a:chExt cx="4096144" cy="3330795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E4F4D4B-FCF4-4D28-9E64-81290E93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573" y="3369394"/>
              <a:ext cx="4096144" cy="3330795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042076D5-819B-4C3E-9835-9B54CAEB9ED2}"/>
                </a:ext>
              </a:extLst>
            </p:cNvPr>
            <p:cNvSpPr/>
            <p:nvPr/>
          </p:nvSpPr>
          <p:spPr>
            <a:xfrm>
              <a:off x="3869531" y="5498306"/>
              <a:ext cx="144000" cy="142875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5379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3238" y="319088"/>
            <a:ext cx="8577263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enzym 5--reduktáza 2: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katalýza změny testosteronu na 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 (DHT):</a:t>
            </a: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substituce T  C v 5. exonu  TGG (Trp)  CGG (Arg) na 246. pozici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nízká aktivita mutantního enzymu 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homozygotní 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 několik potomků minimálně se 4 muži</a:t>
            </a:r>
          </a:p>
        </p:txBody>
      </p:sp>
      <p:pic>
        <p:nvPicPr>
          <p:cNvPr id="1026" name="Picture 2" descr="Image result for testosterone dihydrotestosterone">
            <a:extLst>
              <a:ext uri="{FF2B5EF4-FFF2-40B4-BE49-F238E27FC236}">
                <a16:creationId xmlns:a16="http://schemas.microsoft.com/office/drawing/2014/main" id="{95DA4440-35FE-463D-9079-2619127D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brightnessContrast bright="10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8" y="1493180"/>
            <a:ext cx="457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>
            <a:extLst>
              <a:ext uri="{FF2B5EF4-FFF2-40B4-BE49-F238E27FC236}">
                <a16:creationId xmlns:a16="http://schemas.microsoft.com/office/drawing/2014/main" id="{0658B14E-8725-4879-A949-A8DD65F0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4" y="1649142"/>
            <a:ext cx="974710" cy="658425"/>
          </a:xfrm>
          <a:prstGeom prst="wedgeRectCallout">
            <a:avLst>
              <a:gd name="adj1" fmla="val 97860"/>
              <a:gd name="adj2" fmla="val 3136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</a:t>
            </a:r>
            <a:r>
              <a:rPr lang="cs-CZ" sz="1600" dirty="0" err="1">
                <a:latin typeface="Arial" charset="0"/>
              </a:rPr>
              <a:t>testes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24">
            <a:extLst>
              <a:ext uri="{FF2B5EF4-FFF2-40B4-BE49-F238E27FC236}">
                <a16:creationId xmlns:a16="http://schemas.microsoft.com/office/drawing/2014/main" id="{FFB83410-F45A-4769-A359-DB6084ABC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770" y="1649141"/>
            <a:ext cx="1906438" cy="895652"/>
          </a:xfrm>
          <a:prstGeom prst="wedgeRectCallout">
            <a:avLst>
              <a:gd name="adj1" fmla="val -69108"/>
              <a:gd name="adj2" fmla="val 1884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sekundárních pohlavních znaků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39750" y="936164"/>
            <a:ext cx="8569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náhodná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vazebná nerovnováha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39750" y="260350"/>
            <a:ext cx="8363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pokud v jedné generaci změna např.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pomocí generátoru náhodných čísel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750" y="1942089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5 – 9 = 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</a:t>
            </a:r>
            <a:r>
              <a:rPr lang="cs-CZ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, 4 – 9 = </a:t>
            </a:r>
            <a:r>
              <a:rPr lang="cs-CZ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a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FE3042-DC3F-4BA0-A19B-B4FE521F324D}"/>
              </a:ext>
            </a:extLst>
          </p:cNvPr>
          <p:cNvSpPr txBox="1"/>
          <p:nvPr/>
        </p:nvSpPr>
        <p:spPr>
          <a:xfrm>
            <a:off x="6019540" y="3094780"/>
            <a:ext cx="266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 www.random.org/integers</a:t>
            </a:r>
            <a:endParaRPr lang="cs-CZ" sz="16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39750" y="260350"/>
            <a:ext cx="8569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Př. 1: 34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. X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 včetně 10 oblastí ve Skotsku 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 žádné rozdíly ve frekvencích alel 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2090932" y="2875093"/>
            <a:ext cx="5466960" cy="3837495"/>
            <a:chOff x="4408110" y="3841749"/>
            <a:chExt cx="4556551" cy="3338385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6251946" y="3959314"/>
              <a:ext cx="1198607" cy="399535"/>
            </a:xfrm>
            <a:prstGeom prst="wedgeRectCallout">
              <a:avLst>
                <a:gd name="adj1" fmla="val -65680"/>
                <a:gd name="adj2" fmla="val 25619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žádná LD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7767515" y="4556730"/>
              <a:ext cx="1159169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velké rozdíly </a:t>
              </a:r>
              <a:br>
                <a:rPr lang="cs-CZ" sz="1600" dirty="0">
                  <a:latin typeface="Arial" charset="0"/>
                </a:rPr>
              </a:br>
              <a:r>
                <a:rPr lang="cs-CZ" sz="1600" dirty="0">
                  <a:latin typeface="Arial" charset="0"/>
                </a:rPr>
                <a:t>v LD</a:t>
              </a: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5415849" y="6780599"/>
              <a:ext cx="1270536" cy="399535"/>
            </a:xfrm>
            <a:prstGeom prst="wedgeRectCallout">
              <a:avLst>
                <a:gd name="adj1" fmla="val 33397"/>
                <a:gd name="adj2" fmla="val -81425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= (</a:t>
              </a:r>
              <a:r>
                <a:rPr lang="cs-CZ" sz="1600" dirty="0" err="1">
                  <a:latin typeface="Arial" charset="0"/>
                </a:rPr>
                <a:t>max</a:t>
              </a:r>
              <a:r>
                <a:rPr lang="cs-CZ" sz="1600" dirty="0">
                  <a:latin typeface="Arial" charset="0"/>
                </a:rPr>
                <a:t>-min)/2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9366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>
            <a:extLst>
              <a:ext uri="{FF2B5EF4-FFF2-40B4-BE49-F238E27FC236}">
                <a16:creationId xmlns:a16="http://schemas.microsoft.com/office/drawing/2014/main" id="{B1CCF7B0-98C8-4F48-AFA7-E04E9C8A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6402" y="2998885"/>
            <a:ext cx="3164753" cy="3801923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39750" y="260350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Př. 2: 3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lokus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G6PD a Med1 deficientní muži  neschopnost rozeznat červenou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sp>
        <p:nvSpPr>
          <p:cNvPr id="13" name="Šipka doprava 12"/>
          <p:cNvSpPr/>
          <p:nvPr/>
        </p:nvSpPr>
        <p:spPr>
          <a:xfrm>
            <a:off x="7952481" y="5683562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orldmapsinfo.com/mapimage/italy.jpg">
            <a:extLst>
              <a:ext uri="{FF2B5EF4-FFF2-40B4-BE49-F238E27FC236}">
                <a16:creationId xmlns:a16="http://schemas.microsoft.com/office/drawing/2014/main" id="{FC59BAC4-D81B-48FC-966E-49A9D1FA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6402" y="2998885"/>
            <a:ext cx="3164753" cy="3801923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39750" y="260350"/>
            <a:ext cx="845690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Sardinie: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také FE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geny pro barevné vidění, ale v 		opačných směrech!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a navíc v Kalábrii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Sardinii LD v opačném směru  v rámci Itálie jako celku bychom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žádnou LD nedetekovali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942859" y="5440226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973247"/>
            <a:ext cx="83533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existuje více rovnovážných stavů, drift může mít velký vliv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budoucí evoluční trajektorii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hraje roli hlavně zpočátku  blízko rovnovážného stavu jeho role 	minimální, významnější roli má asortativní páření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Možná silná interakce s LD vyvolanou driftem, zejména po FE nebo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87322" y="260350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6700"/>
            <a:ext cx="83533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Příklad: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páření pro feromonový fenotyp, několik málo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	rozptýlených v genomu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výsledkem udržování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 tyto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 páření redukuje LD s těmito „feromonovými“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ve velké 	populaci nebude mít DA na těchto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vliv na ostatní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 samců žádná a u samic minimální rekombinace  při FE nebo 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dočasná LD mezi „feromonovými“ a ostatními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i když LD postupně zmizí, pokud snížení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populční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velikosti netrvá 	příliš dlouho, kombinace DA páření a dočasné LD minimalizuje 	ztrátu variability v důsledku FE nebo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70727" y="5024421"/>
            <a:ext cx="2624866" cy="1420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5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6700"/>
            <a:ext cx="8353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rekombinace, žádné DA páření </a:t>
            </a:r>
          </a:p>
          <a:p>
            <a:pPr marL="342900" indent="-342900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evoluční dopad FE/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může výrazně lišit i mezi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příbuznými druhy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46344" y="881722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6939B7-1B50-41F8-8DD8-4048D4309A72}"/>
              </a:ext>
            </a:extLst>
          </p:cNvPr>
          <p:cNvSpPr txBox="1"/>
          <p:nvPr/>
        </p:nvSpPr>
        <p:spPr>
          <a:xfrm>
            <a:off x="5527585" y="488835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31 kolech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žádná alela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Obdélníkový popisek 7">
            <a:extLst>
              <a:ext uri="{FF2B5EF4-FFF2-40B4-BE49-F238E27FC236}">
                <a16:creationId xmlns:a16="http://schemas.microsoft.com/office/drawing/2014/main" id="{0B44ED74-E3B0-4048-8134-DE204E3FD708}"/>
              </a:ext>
            </a:extLst>
          </p:cNvPr>
          <p:cNvSpPr/>
          <p:nvPr/>
        </p:nvSpPr>
        <p:spPr>
          <a:xfrm>
            <a:off x="205364" y="343136"/>
            <a:ext cx="1047061" cy="435939"/>
          </a:xfrm>
          <a:prstGeom prst="wedgeRectCallout">
            <a:avLst>
              <a:gd name="adj1" fmla="val 25859"/>
              <a:gd name="adj2" fmla="val 6220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sled čísel</a:t>
            </a:r>
            <a:endPara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7">
            <a:extLst>
              <a:ext uri="{FF2B5EF4-FFF2-40B4-BE49-F238E27FC236}">
                <a16:creationId xmlns:a16="http://schemas.microsoft.com/office/drawing/2014/main" id="{19576412-5B88-4B29-8ECA-3DBB5FAC4CBC}"/>
              </a:ext>
            </a:extLst>
          </p:cNvPr>
          <p:cNvSpPr/>
          <p:nvPr/>
        </p:nvSpPr>
        <p:spPr>
          <a:xfrm>
            <a:off x="1488846" y="249455"/>
            <a:ext cx="1375566" cy="580943"/>
          </a:xfrm>
          <a:prstGeom prst="wedgeRectCallout">
            <a:avLst>
              <a:gd name="adj1" fmla="val 6011"/>
              <a:gd name="adj2" fmla="val 7115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odpovídající alely</a:t>
            </a:r>
            <a:endPara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>
            <a:extLst>
              <a:ext uri="{FF2B5EF4-FFF2-40B4-BE49-F238E27FC236}">
                <a16:creationId xmlns:a16="http://schemas.microsoft.com/office/drawing/2014/main" id="{B5C3E629-F1B1-4579-8E89-F0534442C5D8}"/>
              </a:ext>
            </a:extLst>
          </p:cNvPr>
          <p:cNvSpPr/>
          <p:nvPr/>
        </p:nvSpPr>
        <p:spPr>
          <a:xfrm>
            <a:off x="3100833" y="252126"/>
            <a:ext cx="1223166" cy="580943"/>
          </a:xfrm>
          <a:prstGeom prst="wedgeRectCallout">
            <a:avLst>
              <a:gd name="adj1" fmla="val -40757"/>
              <a:gd name="adj2" fmla="val 6966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frekvence alely 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36" y="944716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96331" y="260350"/>
            <a:ext cx="7588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latin typeface="Arial" charset="0"/>
              </a:rPr>
              <a:t>Náhodný výběr gamet z genofondu (= </a:t>
            </a:r>
            <a:r>
              <a:rPr lang="cs-CZ" sz="2400" i="1" dirty="0" err="1">
                <a:latin typeface="Arial" charset="0"/>
              </a:rPr>
              <a:t>sampling</a:t>
            </a:r>
            <a:r>
              <a:rPr lang="cs-CZ" sz="2400" i="1" dirty="0">
                <a:latin typeface="Arial" charset="0"/>
              </a:rPr>
              <a:t> </a:t>
            </a:r>
            <a:r>
              <a:rPr lang="cs-CZ" sz="2400" i="1" dirty="0" err="1">
                <a:latin typeface="Arial" charset="0"/>
              </a:rPr>
              <a:t>error</a:t>
            </a:r>
            <a:r>
              <a:rPr lang="cs-CZ" sz="2400" dirty="0">
                <a:latin typeface="Arial" charset="0"/>
              </a:rPr>
              <a:t>):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6136" y="5881707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frekvencí mezi generacemi </a:t>
            </a:r>
          </a:p>
          <a:p>
            <a:pPr algn="ctr"/>
            <a:r>
              <a:rPr lang="cs-CZ" sz="2000" dirty="0">
                <a:latin typeface="Arial" charset="0"/>
              </a:rPr>
              <a:t>=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2E90E6-9161-4274-809A-76F775F80BDA}"/>
              </a:ext>
            </a:extLst>
          </p:cNvPr>
          <p:cNvSpPr txBox="1"/>
          <p:nvPr/>
        </p:nvSpPr>
        <p:spPr>
          <a:xfrm>
            <a:off x="632022" y="3090446"/>
            <a:ext cx="833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viz také např: https://commons.wikimedia.org/wiki/File:Random_sampling_genetic_drift.gif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51CD07-7655-4897-9D76-6B7E491D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21" y="3667621"/>
            <a:ext cx="6434267" cy="20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HW populace – kromě omezené velikosti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10703</TotalTime>
  <Words>2317</Words>
  <Application>Microsoft Office PowerPoint</Application>
  <PresentationFormat>Předvádění na obrazovce (4:3)</PresentationFormat>
  <Paragraphs>336</Paragraphs>
  <Slides>65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Arial</vt:lpstr>
      <vt:lpstr>Arial Black</vt:lpstr>
      <vt:lpstr>Calibri</vt:lpstr>
      <vt:lpstr>Cambria Math</vt:lpstr>
      <vt:lpstr>Courier New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285</cp:revision>
  <dcterms:created xsi:type="dcterms:W3CDTF">2014-09-23T15:47:53Z</dcterms:created>
  <dcterms:modified xsi:type="dcterms:W3CDTF">2022-03-07T10:32:08Z</dcterms:modified>
</cp:coreProperties>
</file>