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1" r:id="rId2"/>
    <p:sldId id="320" r:id="rId3"/>
    <p:sldId id="386" r:id="rId4"/>
    <p:sldId id="300" r:id="rId5"/>
    <p:sldId id="304" r:id="rId6"/>
    <p:sldId id="305" r:id="rId7"/>
    <p:sldId id="429" r:id="rId8"/>
    <p:sldId id="340" r:id="rId9"/>
    <p:sldId id="343" r:id="rId10"/>
    <p:sldId id="379" r:id="rId11"/>
    <p:sldId id="341" r:id="rId12"/>
    <p:sldId id="430" r:id="rId13"/>
    <p:sldId id="342" r:id="rId14"/>
    <p:sldId id="335" r:id="rId15"/>
    <p:sldId id="306" r:id="rId16"/>
    <p:sldId id="431" r:id="rId17"/>
    <p:sldId id="301" r:id="rId18"/>
    <p:sldId id="384" r:id="rId19"/>
    <p:sldId id="383" r:id="rId20"/>
    <p:sldId id="336" r:id="rId21"/>
    <p:sldId id="346" r:id="rId22"/>
    <p:sldId id="385" r:id="rId23"/>
    <p:sldId id="345" r:id="rId24"/>
    <p:sldId id="339" r:id="rId25"/>
    <p:sldId id="337" r:id="rId26"/>
    <p:sldId id="428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FF99"/>
    <a:srgbClr val="FFFF66"/>
    <a:srgbClr val="FFFFFF"/>
    <a:srgbClr val="FF6600"/>
    <a:srgbClr val="FF5050"/>
    <a:srgbClr val="CCFF33"/>
    <a:srgbClr val="3366CC"/>
    <a:srgbClr val="FFFF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303" y="34"/>
      </p:cViewPr>
      <p:guideLst>
        <p:guide orient="horz" pos="168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3972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C5A62-893C-448F-8E95-C5D9CF47FBB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1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C5A62-893C-448F-8E95-C5D9CF47FBB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218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749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597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B90036-4168-478C-9898-43BD5DF1A97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05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B90036-4168-478C-9898-43BD5DF1A970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150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BD969C-E310-4C6D-B1EB-1C5995EE7C49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2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83461-82BC-41B1-ADCB-90C5F9284F90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027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0432F-F62F-4803-A7CC-E0675A3C9506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09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21.3.2022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54506" y="1816974"/>
            <a:ext cx="72987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DRIFT 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533400" y="442361"/>
            <a:ext cx="83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 prvním případě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ukazuje rychlost akumulace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 založení populace, ve druhém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kvantifikuje účinek nového –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outbredního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chovného programu </a:t>
            </a: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33400" y="3900514"/>
            <a:ext cx="83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Efektivní velikost populace může být i vyšší než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census population size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defTabSz="540000"/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Pro stejnou populaci můžeme dostat velmi rozdílné efektivní velikosti v závislosti na volbě referenční populace!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8">
            <a:extLst>
              <a:ext uri="{FF2B5EF4-FFF2-40B4-BE49-F238E27FC236}">
                <a16:creationId xmlns:a16="http://schemas.microsoft.com/office/drawing/2014/main" id="{B5FD67D2-6DBC-4215-B424-67BDE15FB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5578" y="1404451"/>
            <a:ext cx="2916855" cy="185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42530" y="267654"/>
            <a:ext cx="6059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Varianční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(rozptylová) efektivní velikost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eV</a:t>
            </a:r>
            <a:endParaRPr lang="cs-CZ" sz="2400" baseline="-25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9750" y="4078144"/>
            <a:ext cx="8604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Genetický drift způsobuje (1) náhodné odchylky od frekvencí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alel v předchozí generaci a (2) rozdíly v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mezi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subpopulacemi</a:t>
            </a:r>
          </a:p>
          <a:p>
            <a:pPr defTabSz="540000"/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Obojí měřeno pomocí </a:t>
            </a:r>
            <a:r>
              <a:rPr lang="cs-CZ" sz="2400" u="sng" dirty="0">
                <a:latin typeface="Arial" pitchFamily="34" charset="0"/>
                <a:cs typeface="Arial" pitchFamily="34" charset="0"/>
                <a:sym typeface="Symbol"/>
              </a:rPr>
              <a:t>rozptylu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(variance) alelových frekvencí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75AB3D93-F080-4CBE-AC76-1F3F06284BD9}"/>
              </a:ext>
            </a:extLst>
          </p:cNvPr>
          <p:cNvGrpSpPr>
            <a:grpSpLocks noChangeAspect="1"/>
          </p:cNvGrpSpPr>
          <p:nvPr/>
        </p:nvGrpSpPr>
        <p:grpSpPr>
          <a:xfrm>
            <a:off x="727134" y="1137710"/>
            <a:ext cx="7689732" cy="2291290"/>
            <a:chOff x="3066553" y="1728620"/>
            <a:chExt cx="5742687" cy="1711134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B763B30E-FA0E-48B3-B919-8F0D90E2F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-26000" contrast="50000"/>
            </a:blip>
            <a:stretch>
              <a:fillRect/>
            </a:stretch>
          </p:blipFill>
          <p:spPr>
            <a:xfrm>
              <a:off x="3066553" y="1728620"/>
              <a:ext cx="2835405" cy="1705775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A3538741-DE8E-4D6F-A194-EE069684A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26000" contrast="50000"/>
            </a:blip>
            <a:stretch>
              <a:fillRect/>
            </a:stretch>
          </p:blipFill>
          <p:spPr>
            <a:xfrm>
              <a:off x="5973835" y="1728620"/>
              <a:ext cx="2835405" cy="1711134"/>
            </a:xfrm>
            <a:prstGeom prst="rect">
              <a:avLst/>
            </a:prstGeom>
          </p:spPr>
        </p:pic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E894EAC5-FAF1-4ECA-975E-5E618527412C}"/>
                </a:ext>
              </a:extLst>
            </p:cNvPr>
            <p:cNvCxnSpPr>
              <a:cxnSpLocks/>
            </p:cNvCxnSpPr>
            <p:nvPr/>
          </p:nvCxnSpPr>
          <p:spPr>
            <a:xfrm>
              <a:off x="5496875" y="1832137"/>
              <a:ext cx="0" cy="65227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4F5D6D84-0004-4210-B8B3-602ED97775D9}"/>
                </a:ext>
              </a:extLst>
            </p:cNvPr>
            <p:cNvCxnSpPr>
              <a:cxnSpLocks/>
            </p:cNvCxnSpPr>
            <p:nvPr/>
          </p:nvCxnSpPr>
          <p:spPr>
            <a:xfrm>
              <a:off x="7103665" y="1907965"/>
              <a:ext cx="0" cy="1152884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71568"/>
            <a:ext cx="86042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Idealizovaná populace: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o frekvenci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o frekvenci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–1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velikost populace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počet alel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ve 	vzorku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sampling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 v souladu s binomickým rozdělením</a:t>
            </a: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Protože drift nemá směr, očekávaná 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další generaci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defTabSz="540000"/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/(2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/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Rozptyl alelových frekvencí =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neidealizované populaci místo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820" y="4023433"/>
            <a:ext cx="412623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0"/>
          <p:cNvSpPr>
            <a:spLocks noChangeArrowheads="1"/>
          </p:cNvSpPr>
          <p:nvPr/>
        </p:nvSpPr>
        <p:spPr bwMode="auto">
          <a:xfrm>
            <a:off x="1929255" y="3686698"/>
            <a:ext cx="2642745" cy="336735"/>
          </a:xfrm>
          <a:prstGeom prst="wedgeRectCallout">
            <a:avLst>
              <a:gd name="adj1" fmla="val -56025"/>
              <a:gd name="adj2" fmla="val -27768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= počet </a:t>
            </a:r>
            <a:r>
              <a:rPr lang="cs-CZ" sz="1600" i="1" dirty="0">
                <a:latin typeface="Arial" charset="0"/>
              </a:rPr>
              <a:t>A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dirty="0" err="1">
                <a:latin typeface="Arial" charset="0"/>
              </a:rPr>
              <a:t>celk</a:t>
            </a:r>
            <a:r>
              <a:rPr lang="cs-CZ" sz="1600" dirty="0">
                <a:latin typeface="Arial" charset="0"/>
              </a:rPr>
              <a:t>. počet alel</a:t>
            </a:r>
          </a:p>
        </p:txBody>
      </p:sp>
    </p:spTree>
    <p:extLst>
      <p:ext uri="{BB962C8B-B14F-4D97-AF65-F5344CB8AC3E}">
        <p14:creationId xmlns:p14="http://schemas.microsoft.com/office/powerpoint/2010/main" val="3433046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GD_Divergence.tif">
            <a:extLst>
              <a:ext uri="{FF2B5EF4-FFF2-40B4-BE49-F238E27FC236}">
                <a16:creationId xmlns:a16="http://schemas.microsoft.com/office/drawing/2014/main" id="{780C421B-0B19-4D1C-A905-BCF5E882D1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0914" y="186664"/>
            <a:ext cx="3609771" cy="2264541"/>
          </a:xfrm>
          <a:prstGeom prst="rect">
            <a:avLst/>
          </a:prstGeom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95" y="1472676"/>
            <a:ext cx="3888105" cy="84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4012602" y="4339457"/>
            <a:ext cx="3195021" cy="1398494"/>
            <a:chOff x="4184725" y="3162748"/>
            <a:chExt cx="3195021" cy="1398494"/>
          </a:xfrm>
        </p:grpSpPr>
        <p:sp>
          <p:nvSpPr>
            <p:cNvPr id="8" name="Obdélník 7"/>
            <p:cNvSpPr/>
            <p:nvPr/>
          </p:nvSpPr>
          <p:spPr>
            <a:xfrm>
              <a:off x="4184725" y="3162748"/>
              <a:ext cx="3195021" cy="139849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798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38517" y="3246983"/>
              <a:ext cx="3068572" cy="1268572"/>
            </a:xfrm>
            <a:prstGeom prst="rect">
              <a:avLst/>
            </a:prstGeom>
            <a:noFill/>
          </p:spPr>
        </p:pic>
      </p:grpSp>
      <p:sp>
        <p:nvSpPr>
          <p:cNvPr id="6" name="TextovéPole 5"/>
          <p:cNvSpPr txBox="1"/>
          <p:nvPr/>
        </p:nvSpPr>
        <p:spPr>
          <a:xfrm>
            <a:off x="539750" y="502218"/>
            <a:ext cx="4721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Rozptyl v čase roste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generacích: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7032" y="3182907"/>
            <a:ext cx="3246402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Var(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t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Varianční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efektivní velikost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AutoShape 30"/>
          <p:cNvSpPr>
            <a:spLocks noChangeArrowheads="1"/>
          </p:cNvSpPr>
          <p:nvPr/>
        </p:nvSpPr>
        <p:spPr bwMode="auto">
          <a:xfrm>
            <a:off x="4001844" y="5894274"/>
            <a:ext cx="2076581" cy="618229"/>
          </a:xfrm>
          <a:prstGeom prst="wedgeRectCallout">
            <a:avLst>
              <a:gd name="adj1" fmla="val 57222"/>
              <a:gd name="adj2" fmla="val -127896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frekvence </a:t>
            </a:r>
            <a:r>
              <a:rPr lang="cs-CZ" sz="1600" i="1" dirty="0">
                <a:latin typeface="Arial" charset="0"/>
              </a:rPr>
              <a:t>A</a:t>
            </a:r>
            <a:r>
              <a:rPr lang="cs-CZ" sz="1600" dirty="0">
                <a:latin typeface="Arial" charset="0"/>
              </a:rPr>
              <a:t> v počáteční generaci</a:t>
            </a:r>
          </a:p>
        </p:txBody>
      </p:sp>
      <p:sp>
        <p:nvSpPr>
          <p:cNvPr id="11" name="AutoShape 30"/>
          <p:cNvSpPr>
            <a:spLocks noChangeArrowheads="1"/>
          </p:cNvSpPr>
          <p:nvPr/>
        </p:nvSpPr>
        <p:spPr bwMode="auto">
          <a:xfrm>
            <a:off x="6542444" y="5756219"/>
            <a:ext cx="815787" cy="336735"/>
          </a:xfrm>
          <a:prstGeom prst="wedgeRectCallout">
            <a:avLst>
              <a:gd name="adj1" fmla="val -48273"/>
              <a:gd name="adj2" fmla="val -124701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= 1 - </a:t>
            </a:r>
            <a:r>
              <a:rPr lang="cs-CZ" sz="1600" i="1" dirty="0">
                <a:latin typeface="Arial" charset="0"/>
              </a:rPr>
              <a:t>p</a:t>
            </a:r>
            <a:endParaRPr lang="cs-CZ" sz="1600" dirty="0">
              <a:latin typeface="Arial" charset="0"/>
            </a:endParaRPr>
          </a:p>
        </p:txBody>
      </p:sp>
      <p:sp>
        <p:nvSpPr>
          <p:cNvPr id="12" name="AutoShape 30"/>
          <p:cNvSpPr>
            <a:spLocks noChangeArrowheads="1"/>
          </p:cNvSpPr>
          <p:nvPr/>
        </p:nvSpPr>
        <p:spPr bwMode="auto">
          <a:xfrm>
            <a:off x="1550894" y="5390457"/>
            <a:ext cx="2311102" cy="618229"/>
          </a:xfrm>
          <a:prstGeom prst="wedgeRectCallout">
            <a:avLst>
              <a:gd name="adj1" fmla="val 57222"/>
              <a:gd name="adj2" fmla="val -127896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závisí pouze na Var, </a:t>
            </a:r>
            <a:r>
              <a:rPr lang="cs-CZ" sz="1600" i="1" dirty="0">
                <a:latin typeface="Arial" charset="0"/>
              </a:rPr>
              <a:t>p</a:t>
            </a:r>
            <a:r>
              <a:rPr lang="cs-CZ" sz="1600" dirty="0">
                <a:latin typeface="Arial" charset="0"/>
              </a:rPr>
              <a:t>, </a:t>
            </a:r>
            <a:r>
              <a:rPr lang="cs-CZ" sz="1600" i="1" dirty="0">
                <a:latin typeface="Arial" charset="0"/>
              </a:rPr>
              <a:t>q</a:t>
            </a:r>
            <a:r>
              <a:rPr lang="cs-CZ" sz="1600" dirty="0">
                <a:latin typeface="Arial" charset="0"/>
              </a:rPr>
              <a:t> a </a:t>
            </a:r>
            <a:r>
              <a:rPr lang="cs-CZ" sz="1600" i="1" dirty="0">
                <a:latin typeface="Arial" charset="0"/>
              </a:rPr>
              <a:t>t</a:t>
            </a:r>
            <a:r>
              <a:rPr lang="cs-CZ" sz="1600" dirty="0">
                <a:latin typeface="Arial" charset="0"/>
              </a:rPr>
              <a:t>, </a:t>
            </a:r>
            <a:r>
              <a:rPr lang="cs-CZ" sz="1600" u="sng" dirty="0">
                <a:latin typeface="Arial" charset="0"/>
              </a:rPr>
              <a:t>nezávisí na </a:t>
            </a:r>
            <a:r>
              <a:rPr lang="cs-CZ" sz="1600" i="1" u="sng" dirty="0"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!</a:t>
            </a:r>
          </a:p>
        </p:txBody>
      </p:sp>
      <p:sp>
        <p:nvSpPr>
          <p:cNvPr id="13" name="AutoShape 30"/>
          <p:cNvSpPr>
            <a:spLocks noChangeArrowheads="1"/>
          </p:cNvSpPr>
          <p:nvPr/>
        </p:nvSpPr>
        <p:spPr bwMode="auto">
          <a:xfrm>
            <a:off x="4235684" y="2637868"/>
            <a:ext cx="2830115" cy="1238679"/>
          </a:xfrm>
          <a:prstGeom prst="wedgeRectCallout">
            <a:avLst>
              <a:gd name="adj1" fmla="val -32608"/>
              <a:gd name="adj2" fmla="val -72153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s tím, jak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  ,  </a:t>
            </a:r>
            <a:br>
              <a:rPr lang="cs-CZ" sz="16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Var  Var(max) = 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/>
              </a:rPr>
              <a:t>pq</a:t>
            </a:r>
            <a:endParaRPr lang="cs-CZ" sz="1600" dirty="0">
              <a:latin typeface="Arial" pitchFamily="34" charset="0"/>
              <a:cs typeface="Arial" pitchFamily="34" charset="0"/>
              <a:sym typeface="Symbol"/>
            </a:endParaRPr>
          </a:p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(= stav, kdy všechny alely buď fixovány, nebo ztraceny)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561192"/>
            <a:ext cx="8396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G.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spekei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15: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rodiče 19 jedinců z 1979 jako referenční generace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20,1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 tuto populaci byla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48,1  239 %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806" y="559399"/>
            <a:ext cx="2520557" cy="160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3400" y="266700"/>
            <a:ext cx="8214108" cy="615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Srovnání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eV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citlivá k počtu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rodičů</a:t>
            </a:r>
          </a:p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citlivá k počtu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potomků</a:t>
            </a:r>
          </a:p>
          <a:p>
            <a:endParaRPr lang="cs-CZ" sz="2000" u="sng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v 21. generaci snížení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1000 na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4 jedince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zvýšení opět na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1000 ve 22. generaci: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gamety náhodně vybrány z 1000 rodičů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4 jedinci v 21. generaci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pravděpodobnost, že dvě vybrané gamety od stejného rodiče = 1/1000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pravděpodobnost, že se tyto gamety účastnily samooplození a jsou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IBD = ½ 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ve 21. generaci = 1/(2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N) =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1/2000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</a:t>
            </a:r>
            <a:r>
              <a:rPr lang="cs-CZ" sz="2000" i="1" u="sng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u="sng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(21) = 1000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(při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4)!</a:t>
            </a:r>
          </a:p>
          <a:p>
            <a:pPr defTabSz="540000">
              <a:spcAft>
                <a:spcPts val="1200"/>
              </a:spcAft>
            </a:pPr>
            <a:br>
              <a:rPr lang="cs-CZ" sz="2000" i="1" dirty="0">
                <a:latin typeface="Arial" pitchFamily="34" charset="0"/>
                <a:cs typeface="Arial" pitchFamily="34" charset="0"/>
              </a:rPr>
            </a:b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vybráno pouze 8 gamet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(21) =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/8  </a:t>
            </a:r>
            <a:r>
              <a:rPr lang="cs-CZ" sz="2000" i="1" u="sng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u="sng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(21) = 4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(při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4)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4784511" y="311971"/>
            <a:ext cx="3943350" cy="2559779"/>
            <a:chOff x="4784511" y="311971"/>
            <a:chExt cx="3943350" cy="2559779"/>
          </a:xfrm>
        </p:grpSpPr>
        <p:pic>
          <p:nvPicPr>
            <p:cNvPr id="2" name="Obrázek 9" descr="III.jpg"/>
            <p:cNvPicPr>
              <a:picLocks noChangeAspect="1"/>
            </p:cNvPicPr>
            <p:nvPr/>
          </p:nvPicPr>
          <p:blipFill>
            <a:blip r:embed="rId2" cstate="print"/>
            <a:srcRect t="50279"/>
            <a:stretch>
              <a:fillRect/>
            </a:stretch>
          </p:blipFill>
          <p:spPr bwMode="auto">
            <a:xfrm>
              <a:off x="4784511" y="311971"/>
              <a:ext cx="3943350" cy="2559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bdélník 3"/>
            <p:cNvSpPr/>
            <p:nvPr/>
          </p:nvSpPr>
          <p:spPr>
            <a:xfrm>
              <a:off x="5893095" y="388089"/>
              <a:ext cx="82403" cy="2408900"/>
            </a:xfrm>
            <a:prstGeom prst="rect">
              <a:avLst/>
            </a:prstGeom>
            <a:solidFill>
              <a:srgbClr val="FFFF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3400" y="266700"/>
            <a:ext cx="839634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drift a ztráta alelické diverzity:</a:t>
            </a:r>
          </a:p>
          <a:p>
            <a:pPr>
              <a:spcAft>
                <a:spcPts val="1200"/>
              </a:spcAft>
            </a:pP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V mnoha reálných, početně omezených populacích sice 	existuje negativní korelace mezi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inbreedingem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a 	variabilitou ...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u="sng" dirty="0">
                <a:latin typeface="Arial" pitchFamily="34" charset="0"/>
                <a:cs typeface="Arial" pitchFamily="34" charset="0"/>
              </a:rPr>
              <a:t>Ale ani </a:t>
            </a:r>
            <a:r>
              <a:rPr lang="cs-CZ" sz="2400" u="sng" dirty="0" err="1">
                <a:latin typeface="Arial" pitchFamily="34" charset="0"/>
                <a:cs typeface="Arial" pitchFamily="34" charset="0"/>
              </a:rPr>
              <a:t>démový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, ani rodokmenový </a:t>
            </a:r>
            <a:r>
              <a:rPr lang="cs-CZ" sz="2400" u="sng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nemá přímý 	dopad na frekvence alel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u="sng" dirty="0">
                <a:latin typeface="Arial" pitchFamily="34" charset="0"/>
                <a:cs typeface="Arial" pitchFamily="34" charset="0"/>
                <a:sym typeface="Symbol"/>
              </a:rPr>
              <a:t>sám o sobě ani nezrychluje,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u="sng" dirty="0">
                <a:latin typeface="Arial" pitchFamily="34" charset="0"/>
                <a:cs typeface="Arial" pitchFamily="34" charset="0"/>
                <a:sym typeface="Symbol"/>
              </a:rPr>
              <a:t>ani nezpomaluje ztrátu genetické variability</a:t>
            </a:r>
            <a:br>
              <a:rPr lang="cs-CZ" sz="2400" u="sng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u="sng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, ne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inbreeding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je skutečnou příčinou ztráty genetické 	variability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inbreeding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nezpůsobuje ztrátu alelické diverzity v malých 	populacích, její příčinou je samotné omezení velikosti 	populace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70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15050" y="272048"/>
            <a:ext cx="5113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rozdíly v počtu potomků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(rozpor s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Poissonovým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rozdělením):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33400" y="1700006"/>
            <a:ext cx="3720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>
                <a:latin typeface="Arial" pitchFamily="34" charset="0"/>
                <a:cs typeface="Arial" pitchFamily="34" charset="0"/>
              </a:rPr>
              <a:t>počet potomků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family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size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závisí na rozptylu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595" y="2891182"/>
            <a:ext cx="2600325" cy="733425"/>
          </a:xfrm>
          <a:prstGeom prst="rect">
            <a:avLst/>
          </a:prstGeom>
          <a:noFill/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3845" y="4261212"/>
            <a:ext cx="1962150" cy="723900"/>
          </a:xfrm>
          <a:prstGeom prst="rect">
            <a:avLst/>
          </a:prstGeom>
          <a:noFill/>
        </p:spPr>
      </p:pic>
      <p:sp>
        <p:nvSpPr>
          <p:cNvPr id="20" name="TextovéPole 19"/>
          <p:cNvSpPr txBox="1"/>
          <p:nvPr/>
        </p:nvSpPr>
        <p:spPr>
          <a:xfrm>
            <a:off x="533400" y="4107897"/>
            <a:ext cx="125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pro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2:</a:t>
            </a:r>
          </a:p>
        </p:txBody>
      </p:sp>
      <p:sp>
        <p:nvSpPr>
          <p:cNvPr id="22" name="AutoShape 30"/>
          <p:cNvSpPr>
            <a:spLocks noChangeArrowheads="1"/>
          </p:cNvSpPr>
          <p:nvPr/>
        </p:nvSpPr>
        <p:spPr bwMode="auto">
          <a:xfrm>
            <a:off x="3144140" y="2407892"/>
            <a:ext cx="1944518" cy="728953"/>
          </a:xfrm>
          <a:prstGeom prst="wedgeRectCallout">
            <a:avLst>
              <a:gd name="adj1" fmla="val -69611"/>
              <a:gd name="adj2" fmla="val 28956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dirty="0">
                <a:latin typeface="Arial" charset="0"/>
              </a:rPr>
              <a:t>velikost populace rodičů</a:t>
            </a:r>
            <a:endParaRPr lang="cs-CZ" i="1" baseline="-25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17007" y="564294"/>
            <a:ext cx="6643171" cy="49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Skupina 29"/>
          <p:cNvGrpSpPr/>
          <p:nvPr/>
        </p:nvGrpSpPr>
        <p:grpSpPr>
          <a:xfrm>
            <a:off x="3480866" y="5784613"/>
            <a:ext cx="2352703" cy="811227"/>
            <a:chOff x="2431169" y="5712236"/>
            <a:chExt cx="2352703" cy="811227"/>
          </a:xfrm>
        </p:grpSpPr>
        <p:sp>
          <p:nvSpPr>
            <p:cNvPr id="15" name="AutoShape 30"/>
            <p:cNvSpPr>
              <a:spLocks noChangeArrowheads="1"/>
            </p:cNvSpPr>
            <p:nvPr/>
          </p:nvSpPr>
          <p:spPr bwMode="auto">
            <a:xfrm>
              <a:off x="2431169" y="5712236"/>
              <a:ext cx="2352703" cy="811227"/>
            </a:xfrm>
            <a:prstGeom prst="wedgeRectCallout">
              <a:avLst>
                <a:gd name="adj1" fmla="val -10202"/>
                <a:gd name="adj2" fmla="val -79935"/>
              </a:avLst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dirty="0">
                  <a:latin typeface="Arial" charset="0"/>
                </a:rPr>
                <a:t>Pokud Var(</a:t>
              </a:r>
              <a:r>
                <a:rPr lang="cs-CZ" i="1" dirty="0">
                  <a:latin typeface="Arial" charset="0"/>
                </a:rPr>
                <a:t>k</a:t>
              </a:r>
              <a:r>
                <a:rPr lang="cs-CZ" dirty="0">
                  <a:latin typeface="Arial" charset="0"/>
                </a:rPr>
                <a:t>) </a:t>
              </a:r>
              <a:r>
                <a:rPr lang="cs-CZ" dirty="0">
                  <a:latin typeface="Arial" charset="0"/>
                  <a:sym typeface="Symbol"/>
                </a:rPr>
                <a:t></a:t>
              </a:r>
              <a:r>
                <a:rPr lang="cs-CZ" dirty="0">
                  <a:latin typeface="Arial" charset="0"/>
                </a:rPr>
                <a:t> </a:t>
              </a:r>
              <a:r>
                <a:rPr lang="cs-CZ" i="1" dirty="0" err="1">
                  <a:latin typeface="Arial" charset="0"/>
                </a:rPr>
                <a:t>k</a:t>
              </a:r>
              <a:r>
                <a:rPr lang="cs-CZ" dirty="0">
                  <a:latin typeface="Arial" charset="0"/>
                </a:rPr>
                <a:t>,</a:t>
              </a:r>
            </a:p>
            <a:p>
              <a:pPr algn="ctr"/>
              <a:r>
                <a:rPr lang="cs-CZ" dirty="0">
                  <a:latin typeface="Arial" charset="0"/>
                  <a:sym typeface="Symbol"/>
                </a:rPr>
                <a:t> </a:t>
              </a:r>
              <a:r>
                <a:rPr lang="cs-CZ" i="1" dirty="0">
                  <a:latin typeface="Arial" charset="0"/>
                  <a:sym typeface="Symbol"/>
                </a:rPr>
                <a:t>N</a:t>
              </a:r>
              <a:r>
                <a:rPr lang="cs-CZ" i="1" baseline="-25000" dirty="0">
                  <a:latin typeface="Arial" charset="0"/>
                  <a:sym typeface="Symbol"/>
                </a:rPr>
                <a:t>e</a:t>
              </a:r>
              <a:r>
                <a:rPr lang="cs-CZ" i="1" dirty="0">
                  <a:latin typeface="Arial" charset="0"/>
                  <a:sym typeface="Symbol"/>
                </a:rPr>
                <a:t> </a:t>
              </a:r>
              <a:r>
                <a:rPr lang="cs-CZ" dirty="0">
                  <a:latin typeface="Arial" charset="0"/>
                  <a:sym typeface="Symbol"/>
                </a:rPr>
                <a:t> </a:t>
              </a:r>
              <a:r>
                <a:rPr lang="cs-CZ" i="1" dirty="0">
                  <a:latin typeface="Arial" charset="0"/>
                  <a:sym typeface="Symbol"/>
                </a:rPr>
                <a:t>N</a:t>
              </a:r>
              <a:endParaRPr lang="cs-CZ" dirty="0">
                <a:latin typeface="Arial" charset="0"/>
              </a:endParaRPr>
            </a:p>
          </p:txBody>
        </p:sp>
        <p:cxnSp>
          <p:nvCxnSpPr>
            <p:cNvPr id="21" name="Přímá spojovací čára 20"/>
            <p:cNvCxnSpPr/>
            <p:nvPr/>
          </p:nvCxnSpPr>
          <p:spPr>
            <a:xfrm flipH="1">
              <a:off x="4322202" y="5865019"/>
              <a:ext cx="1354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/>
          <p:cNvGrpSpPr/>
          <p:nvPr/>
        </p:nvGrpSpPr>
        <p:grpSpPr>
          <a:xfrm>
            <a:off x="358095" y="5784614"/>
            <a:ext cx="2843357" cy="811227"/>
            <a:chOff x="2431169" y="5712236"/>
            <a:chExt cx="2352703" cy="811227"/>
          </a:xfrm>
        </p:grpSpPr>
        <p:sp>
          <p:nvSpPr>
            <p:cNvPr id="35" name="AutoShape 30"/>
            <p:cNvSpPr>
              <a:spLocks noChangeArrowheads="1"/>
            </p:cNvSpPr>
            <p:nvPr/>
          </p:nvSpPr>
          <p:spPr bwMode="auto">
            <a:xfrm>
              <a:off x="2431169" y="5712236"/>
              <a:ext cx="2352703" cy="811227"/>
            </a:xfrm>
            <a:prstGeom prst="wedgeRectCallout">
              <a:avLst>
                <a:gd name="adj1" fmla="val 21447"/>
                <a:gd name="adj2" fmla="val -87685"/>
              </a:avLst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dirty="0">
                  <a:latin typeface="Arial" charset="0"/>
                </a:rPr>
                <a:t>Předpoklad WF modelu:  Var(</a:t>
              </a:r>
              <a:r>
                <a:rPr lang="cs-CZ" i="1" dirty="0">
                  <a:latin typeface="Arial" charset="0"/>
                </a:rPr>
                <a:t>k</a:t>
              </a:r>
              <a:r>
                <a:rPr lang="cs-CZ" dirty="0">
                  <a:latin typeface="Arial" charset="0"/>
                </a:rPr>
                <a:t>) </a:t>
              </a:r>
              <a:r>
                <a:rPr lang="cs-CZ" dirty="0">
                  <a:latin typeface="Arial" charset="0"/>
                  <a:sym typeface="Symbol"/>
                </a:rPr>
                <a:t>=</a:t>
              </a:r>
              <a:r>
                <a:rPr lang="cs-CZ" dirty="0">
                  <a:latin typeface="Arial" charset="0"/>
                </a:rPr>
                <a:t> </a:t>
              </a:r>
              <a:r>
                <a:rPr lang="cs-CZ" i="1" dirty="0" err="1">
                  <a:latin typeface="Arial" charset="0"/>
                </a:rPr>
                <a:t>k</a:t>
              </a:r>
              <a:endParaRPr lang="cs-CZ" dirty="0">
                <a:latin typeface="Arial" charset="0"/>
              </a:endParaRPr>
            </a:p>
          </p:txBody>
        </p:sp>
        <p:cxnSp>
          <p:nvCxnSpPr>
            <p:cNvPr id="36" name="Přímá spojovací čára 35"/>
            <p:cNvCxnSpPr/>
            <p:nvPr/>
          </p:nvCxnSpPr>
          <p:spPr>
            <a:xfrm flipH="1">
              <a:off x="3925616" y="6143626"/>
              <a:ext cx="1354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Skupina 37"/>
          <p:cNvGrpSpPr/>
          <p:nvPr/>
        </p:nvGrpSpPr>
        <p:grpSpPr>
          <a:xfrm>
            <a:off x="6433202" y="5779942"/>
            <a:ext cx="2352703" cy="814945"/>
            <a:chOff x="6609159" y="2775748"/>
            <a:chExt cx="2352703" cy="814945"/>
          </a:xfrm>
        </p:grpSpPr>
        <p:grpSp>
          <p:nvGrpSpPr>
            <p:cNvPr id="31" name="Skupina 30"/>
            <p:cNvGrpSpPr/>
            <p:nvPr/>
          </p:nvGrpSpPr>
          <p:grpSpPr>
            <a:xfrm>
              <a:off x="6609159" y="2775748"/>
              <a:ext cx="2352703" cy="811227"/>
              <a:chOff x="2431169" y="5712236"/>
              <a:chExt cx="2352703" cy="811227"/>
            </a:xfrm>
          </p:grpSpPr>
          <p:sp>
            <p:nvSpPr>
              <p:cNvPr id="32" name="AutoShape 30"/>
              <p:cNvSpPr>
                <a:spLocks noChangeArrowheads="1"/>
              </p:cNvSpPr>
              <p:nvPr/>
            </p:nvSpPr>
            <p:spPr bwMode="auto">
              <a:xfrm>
                <a:off x="2431169" y="5712236"/>
                <a:ext cx="2352703" cy="811227"/>
              </a:xfrm>
              <a:prstGeom prst="wedgeRectCallout">
                <a:avLst>
                  <a:gd name="adj1" fmla="val -29185"/>
                  <a:gd name="adj2" fmla="val -88240"/>
                </a:avLst>
              </a:prstGeom>
              <a:solidFill>
                <a:srgbClr val="EAEAEA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dirty="0">
                    <a:latin typeface="Arial" charset="0"/>
                  </a:rPr>
                  <a:t>Pokud Var(</a:t>
                </a:r>
                <a:r>
                  <a:rPr lang="cs-CZ" i="1" dirty="0">
                    <a:latin typeface="Arial" charset="0"/>
                  </a:rPr>
                  <a:t>k</a:t>
                </a:r>
                <a:r>
                  <a:rPr lang="cs-CZ" dirty="0">
                    <a:latin typeface="Arial" charset="0"/>
                  </a:rPr>
                  <a:t>) </a:t>
                </a:r>
                <a:r>
                  <a:rPr lang="cs-CZ" dirty="0">
                    <a:latin typeface="Arial" charset="0"/>
                    <a:sym typeface="Symbol"/>
                  </a:rPr>
                  <a:t></a:t>
                </a:r>
                <a:r>
                  <a:rPr lang="cs-CZ" dirty="0">
                    <a:latin typeface="Arial" charset="0"/>
                  </a:rPr>
                  <a:t> </a:t>
                </a:r>
                <a:r>
                  <a:rPr lang="cs-CZ" i="1" dirty="0" err="1">
                    <a:latin typeface="Arial" charset="0"/>
                  </a:rPr>
                  <a:t>k</a:t>
                </a:r>
                <a:r>
                  <a:rPr lang="cs-CZ" dirty="0">
                    <a:latin typeface="Arial" charset="0"/>
                  </a:rPr>
                  <a:t>,</a:t>
                </a:r>
              </a:p>
              <a:p>
                <a:pPr algn="ctr"/>
                <a:r>
                  <a:rPr lang="cs-CZ" dirty="0">
                    <a:latin typeface="Arial" charset="0"/>
                    <a:sym typeface="Symbol"/>
                  </a:rPr>
                  <a:t> </a:t>
                </a:r>
                <a:r>
                  <a:rPr lang="cs-CZ" i="1" dirty="0">
                    <a:latin typeface="Arial" charset="0"/>
                    <a:sym typeface="Symbol"/>
                  </a:rPr>
                  <a:t>N</a:t>
                </a:r>
                <a:r>
                  <a:rPr lang="cs-CZ" i="1" baseline="-25000" dirty="0">
                    <a:latin typeface="Arial" charset="0"/>
                    <a:sym typeface="Symbol"/>
                  </a:rPr>
                  <a:t>e</a:t>
                </a:r>
                <a:r>
                  <a:rPr lang="cs-CZ" i="1" dirty="0">
                    <a:latin typeface="Arial" charset="0"/>
                    <a:sym typeface="Symbol"/>
                  </a:rPr>
                  <a:t> </a:t>
                </a:r>
                <a:r>
                  <a:rPr lang="cs-CZ" dirty="0">
                    <a:latin typeface="Arial" charset="0"/>
                    <a:sym typeface="Symbol"/>
                  </a:rPr>
                  <a:t> </a:t>
                </a:r>
                <a:r>
                  <a:rPr lang="cs-CZ" i="1" dirty="0">
                    <a:latin typeface="Arial" charset="0"/>
                    <a:sym typeface="Symbol"/>
                  </a:rPr>
                  <a:t>N</a:t>
                </a:r>
                <a:r>
                  <a:rPr lang="cs-CZ" dirty="0">
                    <a:latin typeface="Arial" charset="0"/>
                    <a:sym typeface="Symbol"/>
                  </a:rPr>
                  <a:t>!</a:t>
                </a:r>
                <a:endParaRPr lang="cs-CZ" dirty="0">
                  <a:latin typeface="Arial" charset="0"/>
                </a:endParaRPr>
              </a:p>
            </p:txBody>
          </p:sp>
          <p:cxnSp>
            <p:nvCxnSpPr>
              <p:cNvPr id="33" name="Přímá spojovací čára 32"/>
              <p:cNvCxnSpPr/>
              <p:nvPr/>
            </p:nvCxnSpPr>
            <p:spPr>
              <a:xfrm flipH="1">
                <a:off x="4322202" y="5865019"/>
                <a:ext cx="1354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bdélník 36"/>
            <p:cNvSpPr/>
            <p:nvPr/>
          </p:nvSpPr>
          <p:spPr>
            <a:xfrm>
              <a:off x="6612673" y="2776654"/>
              <a:ext cx="2341756" cy="814039"/>
            </a:xfrm>
            <a:prstGeom prst="rect">
              <a:avLst/>
            </a:prstGeom>
            <a:noFill/>
            <a:ln w="5715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48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3400" y="266700"/>
            <a:ext cx="8534709" cy="2759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80000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Buriho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experimentu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každé generaci = 8 samců a 8 samic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16)</a:t>
            </a:r>
          </a:p>
          <a:p>
            <a:pPr indent="-180000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jednotlivé populace dospívaly k fixaci/extinkci alel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dříve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než předpoklad,</a:t>
            </a:r>
          </a:p>
          <a:p>
            <a:pPr indent="-180000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což odpovídá menší populaci: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10–11</a:t>
            </a:r>
          </a:p>
          <a:p>
            <a:pPr indent="-180000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důvodem např. menší počet samců, kteří se úspěšně reprodukovali nebo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vyšší rozptyl potomstva (tj.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indent="-180000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např. pokud reprodukce jen 6 samců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8 samic a Var(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= 3,5 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10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3BA20365-7F4B-4FCD-966B-6CF83DEA0484}"/>
              </a:ext>
            </a:extLst>
          </p:cNvPr>
          <p:cNvGrpSpPr/>
          <p:nvPr/>
        </p:nvGrpSpPr>
        <p:grpSpPr>
          <a:xfrm>
            <a:off x="5214385" y="2145156"/>
            <a:ext cx="3797170" cy="4610527"/>
            <a:chOff x="5214385" y="2145156"/>
            <a:chExt cx="3797170" cy="461052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14385" y="2145156"/>
              <a:ext cx="3740615" cy="4610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Šipka: doprava 1">
              <a:extLst>
                <a:ext uri="{FF2B5EF4-FFF2-40B4-BE49-F238E27FC236}">
                  <a16:creationId xmlns:a16="http://schemas.microsoft.com/office/drawing/2014/main" id="{7B59FA7A-DC15-4257-8517-3A0319DF12FF}"/>
                </a:ext>
              </a:extLst>
            </p:cNvPr>
            <p:cNvSpPr/>
            <p:nvPr/>
          </p:nvSpPr>
          <p:spPr>
            <a:xfrm>
              <a:off x="5763753" y="3838696"/>
              <a:ext cx="294688" cy="281687"/>
            </a:xfrm>
            <a:prstGeom prst="rightArrow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Šipka: doprava 5">
              <a:extLst>
                <a:ext uri="{FF2B5EF4-FFF2-40B4-BE49-F238E27FC236}">
                  <a16:creationId xmlns:a16="http://schemas.microsoft.com/office/drawing/2014/main" id="{AC3A28FB-4342-4348-9D9A-4F8A7C59B57F}"/>
                </a:ext>
              </a:extLst>
            </p:cNvPr>
            <p:cNvSpPr/>
            <p:nvPr/>
          </p:nvSpPr>
          <p:spPr>
            <a:xfrm flipH="1">
              <a:off x="8716867" y="3333924"/>
              <a:ext cx="294688" cy="281687"/>
            </a:xfrm>
            <a:prstGeom prst="rightArrow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882386" y="266700"/>
            <a:ext cx="5379227" cy="107721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EFEKTIVNÍ VELIKOST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9750" y="1530248"/>
            <a:ext cx="697498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reálném světě velikost populace omezená 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 vyšší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identity by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descent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IBD)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 zvyšující se rozptyl frekvencí alel mezi démy v čase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fixace/extinkce alel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všechny tyto jevy nepřímo úměrné velikosti populace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3073" y="5502230"/>
            <a:ext cx="8077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Použitím idealizované populace můžeme odvodit přesný kvantitativní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vztah driftu a velikosti populace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Wrightův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Fisherův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model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F12E9B-BD2D-453B-9084-5067420E534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52502" y="3091161"/>
            <a:ext cx="2598325" cy="1709215"/>
            <a:chOff x="2885" y="2194"/>
            <a:chExt cx="2598" cy="17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C0FD23-31E3-4F6A-AF21-49C5FD302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B7948B1E-C1A2-41C2-A8CD-A2FD22D6F7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8" y="2240"/>
              <a:ext cx="166" cy="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cs-CZ" sz="1400" dirty="0">
                <a:latin typeface="Arial" charset="0"/>
              </a:endParaRPr>
            </a:p>
          </p:txBody>
        </p:sp>
      </p:grpSp>
      <p:pic>
        <p:nvPicPr>
          <p:cNvPr id="10" name="Picture 15">
            <a:extLst>
              <a:ext uri="{FF2B5EF4-FFF2-40B4-BE49-F238E27FC236}">
                <a16:creationId xmlns:a16="http://schemas.microsoft.com/office/drawing/2014/main" id="{A0CA5993-D6B7-4E42-A62F-B575068C8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4693" y="3091162"/>
            <a:ext cx="2610052" cy="17092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033224" y="353167"/>
            <a:ext cx="58609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Každý genetický znak vyžaduje vlastní </a:t>
            </a:r>
            <a:r>
              <a:rPr lang="cs-CZ" sz="2400" i="1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cs-CZ" sz="2400" i="1" baseline="-25000" dirty="0">
                <a:solidFill>
                  <a:srgbClr val="C00000"/>
                </a:solidFill>
                <a:latin typeface="Arial" charset="0"/>
              </a:rPr>
              <a:t>e</a:t>
            </a:r>
            <a:endParaRPr lang="cs-CZ" sz="2400" baseline="-250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539750" y="1378005"/>
            <a:ext cx="7802136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cs-CZ" sz="2400" dirty="0">
                <a:latin typeface="Arial" charset="0"/>
              </a:rPr>
              <a:t>Pro geny na autozomech, pohlavních chromozomech a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	</a:t>
            </a:r>
            <a:r>
              <a:rPr lang="cs-CZ" sz="2400" dirty="0" err="1">
                <a:latin typeface="Arial" charset="0"/>
              </a:rPr>
              <a:t>mtDNA</a:t>
            </a:r>
            <a:r>
              <a:rPr lang="cs-CZ" sz="2400" dirty="0">
                <a:latin typeface="Arial" charset="0"/>
              </a:rPr>
              <a:t> existuje odlišná efektivní velikost populace:</a:t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  </a:t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autozomy:	    </a:t>
            </a:r>
            <a:r>
              <a:rPr lang="en-US" sz="2400" dirty="0">
                <a:latin typeface="Arial" charset="0"/>
              </a:rPr>
              <a:t>	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r>
              <a:rPr lang="cs-CZ" sz="2400" dirty="0">
                <a:latin typeface="Arial" charset="0"/>
              </a:rPr>
              <a:t>	</a:t>
            </a:r>
            <a:r>
              <a:rPr lang="en-US" sz="2400" dirty="0">
                <a:latin typeface="Arial" charset="0"/>
              </a:rPr>
              <a:t>	</a:t>
            </a:r>
            <a:r>
              <a:rPr lang="en-US" sz="2400" dirty="0" err="1">
                <a:latin typeface="Arial" charset="0"/>
              </a:rPr>
              <a:t>nebo</a:t>
            </a:r>
            <a:r>
              <a:rPr lang="en-US" sz="2400" dirty="0">
                <a:latin typeface="Arial" charset="0"/>
              </a:rPr>
              <a:t>	</a:t>
            </a:r>
            <a:r>
              <a:rPr lang="cs-CZ" sz="2400" dirty="0">
                <a:latin typeface="Arial" charset="0"/>
              </a:rPr>
              <a:t>4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endParaRPr lang="en-US" sz="2400" i="1" baseline="-25000" dirty="0">
              <a:latin typeface="Arial" charset="0"/>
            </a:endParaRPr>
          </a:p>
          <a:p>
            <a:pPr defTabSz="540000"/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X, Z:		</a:t>
            </a:r>
            <a:r>
              <a:rPr lang="en-US" sz="2400" dirty="0">
                <a:latin typeface="Arial" charset="0"/>
              </a:rPr>
              <a:t>	</a:t>
            </a:r>
            <a:r>
              <a:rPr lang="cs-CZ" sz="2400" dirty="0">
                <a:latin typeface="Arial" charset="0"/>
              </a:rPr>
              <a:t>¾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r>
              <a:rPr lang="cs-CZ" sz="2400" dirty="0">
                <a:latin typeface="Arial" charset="0"/>
              </a:rPr>
              <a:t>	</a:t>
            </a:r>
            <a:r>
              <a:rPr lang="en-US" sz="2400" dirty="0" err="1">
                <a:latin typeface="Arial" charset="0"/>
              </a:rPr>
              <a:t>nebo</a:t>
            </a:r>
            <a:r>
              <a:rPr lang="en-US" sz="2400" dirty="0">
                <a:latin typeface="Arial" charset="0"/>
              </a:rPr>
              <a:t> 	</a:t>
            </a:r>
            <a:r>
              <a:rPr lang="cs-CZ" sz="2400" dirty="0">
                <a:latin typeface="Arial" charset="0"/>
              </a:rPr>
              <a:t>3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endParaRPr lang="en-US" sz="2400" i="1" baseline="-25000" dirty="0">
              <a:latin typeface="Arial" charset="0"/>
            </a:endParaRPr>
          </a:p>
          <a:p>
            <a:pPr defTabSz="540000"/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Y, W, </a:t>
            </a:r>
            <a:r>
              <a:rPr lang="cs-CZ" sz="2400" dirty="0" err="1">
                <a:latin typeface="Arial" charset="0"/>
              </a:rPr>
              <a:t>mtDNA</a:t>
            </a:r>
            <a:r>
              <a:rPr lang="cs-CZ" sz="2400" dirty="0">
                <a:latin typeface="Arial" charset="0"/>
              </a:rPr>
              <a:t>:	¼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r>
              <a:rPr lang="cs-CZ" sz="2400" dirty="0">
                <a:latin typeface="Arial" charset="0"/>
              </a:rPr>
              <a:t>	</a:t>
            </a:r>
            <a:r>
              <a:rPr lang="en-US" sz="2400" dirty="0" err="1">
                <a:latin typeface="Arial" charset="0"/>
              </a:rPr>
              <a:t>nebo</a:t>
            </a:r>
            <a:r>
              <a:rPr lang="en-US" sz="2400" dirty="0">
                <a:latin typeface="Arial" charset="0"/>
              </a:rPr>
              <a:t> 	</a:t>
            </a:r>
            <a:r>
              <a:rPr lang="cs-CZ" sz="2400" dirty="0">
                <a:latin typeface="Arial" charset="0"/>
              </a:rPr>
              <a:t>1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789330" y="3095785"/>
            <a:ext cx="1959552" cy="430213"/>
          </a:xfrm>
          <a:prstGeom prst="wedgeRectCallout">
            <a:avLst>
              <a:gd name="adj1" fmla="val 27237"/>
              <a:gd name="adj2" fmla="val -113564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harmonický průměr</a:t>
            </a:r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3245359" y="3059229"/>
            <a:ext cx="2922347" cy="792163"/>
          </a:xfrm>
          <a:prstGeom prst="wedgeRectCallout">
            <a:avLst>
              <a:gd name="adj1" fmla="val 39373"/>
              <a:gd name="adj2" fmla="val -84569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na rozdíl od </a:t>
            </a:r>
            <a:r>
              <a:rPr lang="cs-CZ" sz="1600" i="1" dirty="0" err="1">
                <a:latin typeface="Arial" charset="0"/>
              </a:rPr>
              <a:t>N</a:t>
            </a:r>
            <a:r>
              <a:rPr lang="cs-CZ" sz="1600" i="1" baseline="-25000" dirty="0" err="1">
                <a:latin typeface="Arial" charset="0"/>
              </a:rPr>
              <a:t>e</a:t>
            </a:r>
            <a:r>
              <a:rPr lang="cs-CZ" sz="1600" i="1" baseline="-25000" dirty="0" err="1">
                <a:latin typeface="Arial" charset="0"/>
                <a:sym typeface="Symbol" pitchFamily="18" charset="2"/>
              </a:rPr>
              <a:t>V</a:t>
            </a:r>
            <a:r>
              <a:rPr lang="cs-CZ" sz="1600" dirty="0">
                <a:latin typeface="Arial" charset="0"/>
                <a:sym typeface="Symbol" pitchFamily="18" charset="2"/>
              </a:rPr>
              <a:t> závislost na rodičovské generaci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" name="Skupina 16"/>
          <p:cNvGrpSpPr/>
          <p:nvPr/>
        </p:nvGrpSpPr>
        <p:grpSpPr>
          <a:xfrm>
            <a:off x="536525" y="266700"/>
            <a:ext cx="8228535" cy="2499826"/>
            <a:chOff x="457200" y="3268065"/>
            <a:chExt cx="8228535" cy="2499826"/>
          </a:xfrm>
        </p:grpSpPr>
        <p:grpSp>
          <p:nvGrpSpPr>
            <p:cNvPr id="3" name="Skupina 15"/>
            <p:cNvGrpSpPr/>
            <p:nvPr/>
          </p:nvGrpSpPr>
          <p:grpSpPr>
            <a:xfrm>
              <a:off x="457200" y="3268065"/>
              <a:ext cx="8228535" cy="1296848"/>
              <a:chOff x="457200" y="3268065"/>
              <a:chExt cx="8228535" cy="1296848"/>
            </a:xfrm>
          </p:grpSpPr>
          <p:sp>
            <p:nvSpPr>
              <p:cNvPr id="6" name="Text Box 28"/>
              <p:cNvSpPr txBox="1">
                <a:spLocks noChangeArrowheads="1"/>
              </p:cNvSpPr>
              <p:nvPr/>
            </p:nvSpPr>
            <p:spPr bwMode="auto">
              <a:xfrm>
                <a:off x="458788" y="3268065"/>
                <a:ext cx="4515980" cy="4616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400" dirty="0">
                    <a:solidFill>
                      <a:srgbClr val="C00000"/>
                    </a:solidFill>
                    <a:latin typeface="Arial" charset="0"/>
                  </a:rPr>
                  <a:t>Vliv kolísání populační velikosti:</a:t>
                </a:r>
                <a:endParaRPr lang="cs-CZ" sz="2400" baseline="-25000" dirty="0">
                  <a:solidFill>
                    <a:srgbClr val="C00000"/>
                  </a:solidFill>
                  <a:latin typeface="Arial" charset="0"/>
                </a:endParaRPr>
              </a:p>
            </p:txBody>
          </p:sp>
          <p:sp>
            <p:nvSpPr>
              <p:cNvPr id="7" name="Text Box 29"/>
              <p:cNvSpPr txBox="1">
                <a:spLocks noChangeArrowheads="1"/>
              </p:cNvSpPr>
              <p:nvPr/>
            </p:nvSpPr>
            <p:spPr bwMode="auto">
              <a:xfrm>
                <a:off x="457200" y="3857027"/>
                <a:ext cx="8228535" cy="70788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defTabSz="540000"/>
                <a:r>
                  <a:rPr lang="cs-CZ" sz="2000" dirty="0">
                    <a:solidFill>
                      <a:srgbClr val="C00000"/>
                    </a:solidFill>
                    <a:latin typeface="Arial" charset="0"/>
                  </a:rPr>
                  <a:t>efektivní velikost lze aproximovat jako </a:t>
                </a:r>
                <a:r>
                  <a:rPr lang="cs-CZ" sz="2000" u="sng" dirty="0">
                    <a:solidFill>
                      <a:srgbClr val="C00000"/>
                    </a:solidFill>
                    <a:latin typeface="Arial" charset="0"/>
                  </a:rPr>
                  <a:t>harmonický průměr</a:t>
                </a:r>
                <a:r>
                  <a:rPr lang="cs-CZ" sz="2000" dirty="0">
                    <a:solidFill>
                      <a:srgbClr val="C00000"/>
                    </a:solidFill>
                    <a:latin typeface="Arial" charset="0"/>
                  </a:rPr>
                  <a:t> </a:t>
                </a:r>
                <a:r>
                  <a:rPr lang="cs-CZ" sz="2000" dirty="0">
                    <a:solidFill>
                      <a:srgbClr val="C00000"/>
                    </a:solidFill>
                    <a:latin typeface="Arial" charset="0"/>
                    <a:sym typeface="Symbol" pitchFamily="18" charset="2"/>
                  </a:rPr>
                  <a:t> velký vliv </a:t>
                </a:r>
                <a:br>
                  <a:rPr lang="cs-CZ" sz="2000" dirty="0">
                    <a:solidFill>
                      <a:srgbClr val="C00000"/>
                    </a:solidFill>
                    <a:latin typeface="Arial" charset="0"/>
                    <a:sym typeface="Symbol" pitchFamily="18" charset="2"/>
                  </a:rPr>
                </a:br>
                <a:r>
                  <a:rPr lang="cs-CZ" sz="2000" dirty="0">
                    <a:solidFill>
                      <a:srgbClr val="C00000"/>
                    </a:solidFill>
                    <a:latin typeface="Arial" charset="0"/>
                    <a:sym typeface="Symbol" pitchFamily="18" charset="2"/>
                  </a:rPr>
                  <a:t>	malých </a:t>
                </a:r>
                <a:r>
                  <a:rPr lang="cs-CZ" sz="2000" i="1" dirty="0">
                    <a:solidFill>
                      <a:srgbClr val="C00000"/>
                    </a:solidFill>
                    <a:latin typeface="Arial" charset="0"/>
                    <a:sym typeface="Symbol" pitchFamily="18" charset="2"/>
                  </a:rPr>
                  <a:t>N</a:t>
                </a:r>
                <a:r>
                  <a:rPr lang="cs-CZ" sz="2000" dirty="0">
                    <a:solidFill>
                      <a:srgbClr val="C00000"/>
                    </a:solidFill>
                    <a:latin typeface="Arial" charset="0"/>
                    <a:sym typeface="Symbol" pitchFamily="18" charset="2"/>
                  </a:rPr>
                  <a:t>!!</a:t>
                </a:r>
                <a:endParaRPr lang="cs-CZ" i="1" baseline="-25000" dirty="0">
                  <a:solidFill>
                    <a:srgbClr val="C00000"/>
                  </a:solidFill>
                  <a:latin typeface="Arial" charset="0"/>
                  <a:sym typeface="Symbol" pitchFamily="18" charset="2"/>
                </a:endParaRPr>
              </a:p>
            </p:txBody>
          </p:sp>
        </p:grpSp>
        <p:pic>
          <p:nvPicPr>
            <p:cNvPr id="76803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0005" y="4699411"/>
              <a:ext cx="3200400" cy="1066800"/>
            </a:xfrm>
            <a:prstGeom prst="rect">
              <a:avLst/>
            </a:prstGeom>
            <a:noFill/>
          </p:spPr>
        </p:pic>
        <p:pic>
          <p:nvPicPr>
            <p:cNvPr id="7680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08668" y="4701091"/>
              <a:ext cx="3486150" cy="1066800"/>
            </a:xfrm>
            <a:prstGeom prst="rect">
              <a:avLst/>
            </a:prstGeom>
            <a:noFill/>
          </p:spPr>
        </p:pic>
      </p:grp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7706" y="439102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738" y="438626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6635" y="439102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777708" y="345531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průměr mnohem blíž nižší hodnotě!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33400" y="277715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DE0000"/>
                </a:solidFill>
                <a:latin typeface="Arial" charset="0"/>
              </a:rPr>
              <a:t>Vliv vychýleného poměru pohlaví: </a:t>
            </a:r>
            <a:endParaRPr lang="cs-CZ" sz="2400" baseline="-25000" dirty="0">
              <a:solidFill>
                <a:srgbClr val="DE0000"/>
              </a:solidFill>
              <a:latin typeface="Arial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23875" y="908050"/>
            <a:ext cx="8074646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předchozí výpočty a aproximace předpokládaly stejný počet samců a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samic přispívajících svými geny do dalších generací</a:t>
            </a:r>
          </a:p>
          <a:p>
            <a:pPr algn="l"/>
            <a:r>
              <a:rPr lang="cs-CZ" sz="2000" i="1" dirty="0" err="1">
                <a:latin typeface="Arial" charset="0"/>
              </a:rPr>
              <a:t>N</a:t>
            </a:r>
            <a:r>
              <a:rPr lang="cs-CZ" sz="2000" i="1" baseline="-25000" dirty="0" err="1">
                <a:latin typeface="Arial" charset="0"/>
              </a:rPr>
              <a:t>m</a:t>
            </a:r>
            <a:r>
              <a:rPr lang="cs-CZ" sz="2000" dirty="0">
                <a:latin typeface="Arial" charset="0"/>
              </a:rPr>
              <a:t> = počet rozmnožujících se samců, </a:t>
            </a:r>
            <a:r>
              <a:rPr lang="cs-CZ" sz="2000" i="1" dirty="0" err="1">
                <a:latin typeface="Arial" charset="0"/>
              </a:rPr>
              <a:t>N</a:t>
            </a:r>
            <a:r>
              <a:rPr lang="cs-CZ" sz="2000" i="1" baseline="-25000" dirty="0" err="1">
                <a:latin typeface="Arial" charset="0"/>
              </a:rPr>
              <a:t>f</a:t>
            </a:r>
            <a:r>
              <a:rPr lang="cs-CZ" sz="2000" dirty="0">
                <a:latin typeface="Arial" charset="0"/>
              </a:rPr>
              <a:t> = počet samic</a:t>
            </a:r>
            <a:endParaRPr lang="cs-CZ" sz="2000" i="1" baseline="-25000" dirty="0">
              <a:latin typeface="Arial" charset="0"/>
            </a:endParaRP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1" name="Picture 13" descr="Sexrat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728" y="3682314"/>
            <a:ext cx="3349413" cy="22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3789406" y="5276668"/>
            <a:ext cx="3336324" cy="885825"/>
          </a:xfrm>
          <a:prstGeom prst="wedgeRectCallout">
            <a:avLst>
              <a:gd name="adj1" fmla="val -59323"/>
              <a:gd name="adj2" fmla="val -650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dirty="0">
                <a:latin typeface="Arial" charset="0"/>
              </a:rPr>
              <a:t>čím větší odchylky od vyrovnaného poměru pohlaví,</a:t>
            </a:r>
          </a:p>
          <a:p>
            <a:pPr algn="ctr"/>
            <a:r>
              <a:rPr lang="cs-CZ" dirty="0">
                <a:latin typeface="Arial" charset="0"/>
              </a:rPr>
              <a:t>tím nižší </a:t>
            </a:r>
            <a:r>
              <a:rPr lang="cs-CZ" i="1" dirty="0">
                <a:latin typeface="Arial" charset="0"/>
              </a:rPr>
              <a:t>N</a:t>
            </a:r>
            <a:r>
              <a:rPr lang="cs-CZ" i="1" baseline="-25000" dirty="0">
                <a:latin typeface="Arial" charset="0"/>
              </a:rPr>
              <a:t>e</a:t>
            </a:r>
            <a:endParaRPr lang="cs-CZ" i="1" baseline="-25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600300" y="2419648"/>
            <a:ext cx="5210176" cy="2259013"/>
            <a:chOff x="2356" y="1924"/>
            <a:chExt cx="3282" cy="1423"/>
          </a:xfrm>
        </p:grpSpPr>
        <p:graphicFrame>
          <p:nvGraphicFramePr>
            <p:cNvPr id="3074" name="Object 8"/>
            <p:cNvGraphicFramePr>
              <a:graphicFrameLocks noChangeAspect="1"/>
            </p:cNvGraphicFramePr>
            <p:nvPr/>
          </p:nvGraphicFramePr>
          <p:xfrm>
            <a:off x="2539" y="1924"/>
            <a:ext cx="1163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Rovnice" r:id="rId5" imgW="22250400" imgH="10972800" progId="">
                    <p:embed/>
                  </p:oleObj>
                </mc:Choice>
                <mc:Fallback>
                  <p:oleObj name="Rovnice" r:id="rId5" imgW="22250400" imgH="1097280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39" y="1924"/>
                          <a:ext cx="1163" cy="57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5" name="Object 19"/>
            <p:cNvGraphicFramePr>
              <a:graphicFrameLocks noChangeAspect="1"/>
            </p:cNvGraphicFramePr>
            <p:nvPr/>
          </p:nvGraphicFramePr>
          <p:xfrm>
            <a:off x="4171" y="1924"/>
            <a:ext cx="1274" cy="5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Rovnice" r:id="rId7" imgW="24384000" imgH="11277600" progId="">
                    <p:embed/>
                  </p:oleObj>
                </mc:Choice>
                <mc:Fallback>
                  <p:oleObj name="Rovnice" r:id="rId7" imgW="24384000" imgH="11277600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1" y="1924"/>
                          <a:ext cx="1274" cy="59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Line 20"/>
            <p:cNvSpPr>
              <a:spLocks noChangeShapeType="1"/>
            </p:cNvSpPr>
            <p:nvPr/>
          </p:nvSpPr>
          <p:spPr bwMode="auto">
            <a:xfrm>
              <a:off x="3760" y="2196"/>
              <a:ext cx="32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/>
              <a:endParaRPr lang="cs-CZ"/>
            </a:p>
          </p:txBody>
        </p:sp>
        <p:sp>
          <p:nvSpPr>
            <p:cNvPr id="3085" name="AutoShape 10"/>
            <p:cNvSpPr>
              <a:spLocks noChangeArrowheads="1"/>
            </p:cNvSpPr>
            <p:nvPr/>
          </p:nvSpPr>
          <p:spPr bwMode="auto">
            <a:xfrm>
              <a:off x="2356" y="2707"/>
              <a:ext cx="3282" cy="640"/>
            </a:xfrm>
            <a:prstGeom prst="wedgeRectCallout">
              <a:avLst>
                <a:gd name="adj1" fmla="val 15606"/>
                <a:gd name="adj2" fmla="val -83771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>
                  <a:latin typeface="Arial" charset="0"/>
                </a:rPr>
                <a:t>z uvedeného vztahu vyplývá, že pokud se v populaci bude rozmnožovat pouze jeden samec, bude </a:t>
              </a:r>
              <a:r>
                <a:rPr lang="cs-CZ" i="1">
                  <a:latin typeface="Arial" charset="0"/>
                </a:rPr>
                <a:t>N</a:t>
              </a:r>
              <a:r>
                <a:rPr lang="cs-CZ" i="1" baseline="-25000">
                  <a:latin typeface="Arial" charset="0"/>
                </a:rPr>
                <a:t>e</a:t>
              </a:r>
              <a:r>
                <a:rPr lang="cs-CZ">
                  <a:latin typeface="Arial" charset="0"/>
                </a:rPr>
                <a:t> </a:t>
              </a:r>
              <a:r>
                <a:rPr lang="cs-CZ">
                  <a:latin typeface="Arial" charset="0"/>
                  <a:sym typeface="Symbol" pitchFamily="18" charset="2"/>
                </a:rPr>
                <a:t> 4 bez ohledu na celkový počet jedinců</a:t>
              </a:r>
              <a:endParaRPr lang="cs-CZ" i="1">
                <a:latin typeface="Arial" charset="0"/>
                <a:sym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9410" y="1251480"/>
            <a:ext cx="5767761" cy="498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533400" y="551839"/>
            <a:ext cx="8499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charset="0"/>
              </a:rPr>
              <a:t>vliv poměru pohlaví na 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r>
              <a:rPr lang="cs-CZ" sz="2400" dirty="0">
                <a:latin typeface="Arial" charset="0"/>
              </a:rPr>
              <a:t> odlišný pro různé genetické znaky:</a:t>
            </a:r>
            <a:endParaRPr lang="cs-CZ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9462" name="Picture 9" descr="Elephant-Seal-36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2902" y="266330"/>
            <a:ext cx="3270163" cy="218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0" descr="sea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8697" y="2490248"/>
            <a:ext cx="28956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533400" y="266700"/>
            <a:ext cx="5405437" cy="15799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Př.: rypouš sloní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Mirounga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leonina</a:t>
            </a:r>
            <a:r>
              <a:rPr lang="cs-CZ" sz="2000" dirty="0">
                <a:latin typeface="Arial" charset="0"/>
              </a:rPr>
              <a:t>): 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harému poměr pohlaví 1:40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ale efektivní poměr 1:4–5 díky nevěrám a krátké době dominance samce (1–2 roky)</a:t>
            </a:r>
          </a:p>
        </p:txBody>
      </p:sp>
      <p:pic>
        <p:nvPicPr>
          <p:cNvPr id="111618" name="Picture 2" descr="http://upload.wikimedia.org/wikipedia/commons/thumb/d/d3/Cormon_Fernand_Le_harem_Oil_On_Canvas.jpg/1024px-Cormon_Fernand_Le_harem_Oil_On_Canv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279" y="3224532"/>
            <a:ext cx="3651293" cy="3027293"/>
          </a:xfrm>
          <a:prstGeom prst="rect">
            <a:avLst/>
          </a:prstGeom>
          <a:noFill/>
        </p:spPr>
      </p:pic>
      <p:pic>
        <p:nvPicPr>
          <p:cNvPr id="111620" name="Picture 4" descr="http://upload.wikimedia.org/wikipedia/commons/1/18/Manuscript_of_the_Zanan-nameh_by_Fazil-Yildiz_in_the_University_of_Istanb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606" y="3545963"/>
            <a:ext cx="2037209" cy="3217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7" name="Rectangle 25"/>
          <p:cNvSpPr>
            <a:spLocks noChangeArrowheads="1"/>
          </p:cNvSpPr>
          <p:nvPr/>
        </p:nvSpPr>
        <p:spPr bwMode="auto">
          <a:xfrm>
            <a:off x="0" y="31194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33400" y="1203060"/>
            <a:ext cx="8291512" cy="2169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Jestliže na gen působí selekce, je rozptyl v počtu potomků mezi jedinci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	v populaci vysoký (jedinci s výhodnou alelou zanechají více 	potomstva)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pro tento gen </a:t>
            </a:r>
            <a:r>
              <a:rPr lang="cs-CZ" sz="2000" u="sng" dirty="0">
                <a:latin typeface="Arial" charset="0"/>
              </a:rPr>
              <a:t>nižší</a:t>
            </a:r>
            <a:r>
              <a:rPr lang="cs-CZ" sz="2000" dirty="0">
                <a:latin typeface="Arial" charset="0"/>
              </a:rPr>
              <a:t> než pro gen selektivně neutrální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Platí i pro části genů!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33400" y="266700"/>
            <a:ext cx="198163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Vliv selekce: </a:t>
            </a:r>
            <a:endParaRPr lang="cs-CZ" sz="2400" baseline="-25000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533400" y="266700"/>
            <a:ext cx="8446543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Pomocí koalescence můžeme definovat efektivní velikost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populace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>
              <a:spcAft>
                <a:spcPts val="1200"/>
              </a:spcAft>
            </a:pPr>
            <a:endParaRPr lang="cs-CZ" sz="2400" baseline="-25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400" i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= velikost idealizované populace, která má stejný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 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koalescenční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čas jako skutečná populace</a:t>
            </a:r>
          </a:p>
          <a:p>
            <a:pPr>
              <a:spcAft>
                <a:spcPts val="1200"/>
              </a:spcAft>
            </a:pPr>
            <a:br>
              <a:rPr lang="cs-CZ" sz="24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Takto definovaná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součástí softwarů založených na koalescenci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Např. generační čas vyjádřen v jednotkách </a:t>
            </a:r>
            <a:r>
              <a:rPr lang="cs-CZ" sz="200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4</a:t>
            </a:r>
            <a:r>
              <a:rPr lang="cs-CZ" sz="2000" i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N</a:t>
            </a:r>
            <a:r>
              <a:rPr lang="cs-CZ" sz="2000" i="1" baseline="-2500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e</a:t>
            </a:r>
            <a:r>
              <a:rPr lang="cs-CZ" sz="2000" i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</a:t>
            </a:r>
            <a:r>
              <a:rPr lang="cs-CZ" sz="200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,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kde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=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koalescenční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	efektivní velikost populace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Pozor: také v tomto případě rozdíly mezi geny: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oblasti s nízkou rekombinací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 nízká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	oblasti s vysokou rekombinací  vysoká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49204" y="1234153"/>
            <a:ext cx="4669868" cy="483606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diploidní, hermafrodit</a:t>
            </a:r>
          </a:p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velikost omezená, žádné fluktuace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náhodné oplození</a:t>
            </a:r>
          </a:p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kompletní izolace (žádný tok genů)</a:t>
            </a:r>
          </a:p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diskrétní generace</a:t>
            </a:r>
          </a:p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žádná věková struktura</a:t>
            </a:r>
          </a:p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žádná selekce</a:t>
            </a:r>
          </a:p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rozptyl výběru gamet do další generace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Poissonovo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rozdělení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854333" y="271729"/>
            <a:ext cx="5435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Wrightův-Fisherův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model ještě jednou:</a:t>
            </a:r>
          </a:p>
        </p:txBody>
      </p:sp>
      <p:pic>
        <p:nvPicPr>
          <p:cNvPr id="152578" name="Picture 2" descr="http://blog.uvm.edu/cgoodnig/files/2014/05/Sewall_Wr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77184"/>
            <a:ext cx="2160000" cy="2200001"/>
          </a:xfrm>
          <a:prstGeom prst="rect">
            <a:avLst/>
          </a:prstGeom>
          <a:noFill/>
        </p:spPr>
      </p:pic>
      <p:pic>
        <p:nvPicPr>
          <p:cNvPr id="152580" name="Picture 4" descr="http://www.economics.soton.ac.uk/staff/aldrich/fisherguide/Doc1_files/image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941590"/>
            <a:ext cx="2160000" cy="221643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866689" y="3274326"/>
            <a:ext cx="14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Sewall</a:t>
            </a:r>
            <a:r>
              <a:rPr lang="cs-CZ" sz="16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Wright</a:t>
            </a:r>
            <a:endParaRPr lang="cs-CZ" sz="16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1954" y="6145212"/>
            <a:ext cx="1699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Ronald</a:t>
            </a:r>
            <a:r>
              <a:rPr lang="cs-CZ" sz="16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A. </a:t>
            </a:r>
            <a:r>
              <a:rPr lang="cs-CZ" sz="16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Fisher</a:t>
            </a:r>
            <a:endParaRPr lang="cs-CZ" sz="16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4066749-DFC4-4D0D-ACF3-5C2FB683204D}"/>
              </a:ext>
            </a:extLst>
          </p:cNvPr>
          <p:cNvSpPr/>
          <p:nvPr/>
        </p:nvSpPr>
        <p:spPr>
          <a:xfrm>
            <a:off x="533400" y="1216325"/>
            <a:ext cx="8371338" cy="150099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539750" y="266700"/>
            <a:ext cx="837133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nám umožňuje měřit sílu driftu v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neideální populaci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počet jedinců idealizované populace, která vykazuje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stejnou míru driftu</a:t>
            </a:r>
            <a:r>
              <a:rPr lang="cs-CZ" sz="24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jako studovaná neidealizovaná populace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dirty="0">
                <a:latin typeface="Arial" pitchFamily="34" charset="0"/>
                <a:cs typeface="Arial" pitchFamily="34" charset="0"/>
              </a:rPr>
              <a:t> zde buď (1) zvýšení průměrné pravděpodobnosti </a:t>
            </a:r>
            <a:r>
              <a:rPr lang="cs-CZ" u="sng" dirty="0" err="1">
                <a:latin typeface="Arial" pitchFamily="34" charset="0"/>
                <a:cs typeface="Arial" pitchFamily="34" charset="0"/>
              </a:rPr>
              <a:t>autozygotnosti</a:t>
            </a:r>
            <a:r>
              <a:rPr lang="cs-CZ" dirty="0">
                <a:latin typeface="Arial" pitchFamily="34" charset="0"/>
                <a:cs typeface="Arial" pitchFamily="34" charset="0"/>
              </a:rPr>
              <a:t> na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    autozomálním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lokusu</a:t>
            </a:r>
            <a:r>
              <a:rPr lang="cs-CZ" dirty="0">
                <a:latin typeface="Arial" pitchFamily="34" charset="0"/>
                <a:cs typeface="Arial" pitchFamily="34" charset="0"/>
              </a:rPr>
              <a:t> (=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dirty="0">
                <a:latin typeface="Arial" pitchFamily="34" charset="0"/>
                <a:cs typeface="Arial" pitchFamily="34" charset="0"/>
              </a:rPr>
              <a:t>), nebo (2) zvýšení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rozptylu frekvencí alel</a:t>
            </a:r>
            <a:r>
              <a:rPr lang="cs-CZ" dirty="0">
                <a:latin typeface="Arial" pitchFamily="34" charset="0"/>
                <a:cs typeface="Arial" pitchFamily="34" charset="0"/>
              </a:rPr>
              <a:t> přes 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    generace nebo přes subpopulace (=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86649927-4782-4E46-8329-B34EB0A096C9}"/>
              </a:ext>
            </a:extLst>
          </p:cNvPr>
          <p:cNvGrpSpPr/>
          <p:nvPr/>
        </p:nvGrpSpPr>
        <p:grpSpPr>
          <a:xfrm>
            <a:off x="677593" y="4324890"/>
            <a:ext cx="8082952" cy="2085975"/>
            <a:chOff x="677593" y="4324890"/>
            <a:chExt cx="8082952" cy="2085975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FA7D1B7C-F71A-4ED1-B9B9-14CBEA58C93B}"/>
                </a:ext>
              </a:extLst>
            </p:cNvPr>
            <p:cNvGrpSpPr/>
            <p:nvPr/>
          </p:nvGrpSpPr>
          <p:grpSpPr>
            <a:xfrm>
              <a:off x="677593" y="4324890"/>
              <a:ext cx="8082952" cy="2085975"/>
              <a:chOff x="793810" y="4505325"/>
              <a:chExt cx="8082952" cy="2085975"/>
            </a:xfrm>
          </p:grpSpPr>
          <p:pic>
            <p:nvPicPr>
              <p:cNvPr id="2050" name="Picture 2" descr="ARTICLE Runs of Homozygosity in European Populations">
                <a:extLst>
                  <a:ext uri="{FF2B5EF4-FFF2-40B4-BE49-F238E27FC236}">
                    <a16:creationId xmlns:a16="http://schemas.microsoft.com/office/drawing/2014/main" id="{E3124F30-93A4-42BF-AFDF-6ECC4C461A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810" y="4505325"/>
                <a:ext cx="2190750" cy="2085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Obrázek 5">
                <a:extLst>
                  <a:ext uri="{FF2B5EF4-FFF2-40B4-BE49-F238E27FC236}">
                    <a16:creationId xmlns:a16="http://schemas.microsoft.com/office/drawing/2014/main" id="{157D56A2-8820-4B6D-8A6F-877C8C372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-26000" contrast="50000"/>
              </a:blip>
              <a:stretch>
                <a:fillRect/>
              </a:stretch>
            </p:blipFill>
            <p:spPr>
              <a:xfrm>
                <a:off x="3134075" y="4565991"/>
                <a:ext cx="2835405" cy="1705775"/>
              </a:xfrm>
              <a:prstGeom prst="rect">
                <a:avLst/>
              </a:prstGeom>
            </p:spPr>
          </p:pic>
          <p:pic>
            <p:nvPicPr>
              <p:cNvPr id="8" name="Obrázek 7">
                <a:extLst>
                  <a:ext uri="{FF2B5EF4-FFF2-40B4-BE49-F238E27FC236}">
                    <a16:creationId xmlns:a16="http://schemas.microsoft.com/office/drawing/2014/main" id="{ADA48B12-B5FE-49A4-9282-E7836AD1B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26000" contrast="50000"/>
              </a:blip>
              <a:stretch>
                <a:fillRect/>
              </a:stretch>
            </p:blipFill>
            <p:spPr>
              <a:xfrm>
                <a:off x="6041357" y="4565991"/>
                <a:ext cx="2835405" cy="1711134"/>
              </a:xfrm>
              <a:prstGeom prst="rect">
                <a:avLst/>
              </a:prstGeom>
            </p:spPr>
          </p:pic>
        </p:grp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A6EFFCA6-9E9E-4DEA-B751-F93B4396C9AF}"/>
                </a:ext>
              </a:extLst>
            </p:cNvPr>
            <p:cNvCxnSpPr>
              <a:cxnSpLocks/>
            </p:cNvCxnSpPr>
            <p:nvPr/>
          </p:nvCxnSpPr>
          <p:spPr>
            <a:xfrm>
              <a:off x="5448180" y="4489073"/>
              <a:ext cx="0" cy="65227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4BBF2E09-5D46-48E8-85F7-D2129B608FA0}"/>
                </a:ext>
              </a:extLst>
            </p:cNvPr>
            <p:cNvCxnSpPr>
              <a:cxnSpLocks/>
            </p:cNvCxnSpPr>
            <p:nvPr/>
          </p:nvCxnSpPr>
          <p:spPr>
            <a:xfrm>
              <a:off x="7054970" y="4564901"/>
              <a:ext cx="0" cy="1152884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48" y="1729037"/>
            <a:ext cx="8486619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Díky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můžeme měřit sílu driftu v reálných populacích, které můžou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porušovat různé předpoklady WF modelu v různé míře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efekt zakladatele: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1) 20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gonochoristů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(ne-hermafroditů) – 10 samic, 10 samců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 jinak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WF model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2) 25 jednodomých rostlin – 50 % samosprašnost, 50 % náhodné opylení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 jinak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WF model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Ve kterém případě je vliv driftu silnější?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400" i="1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endParaRPr lang="cs-CZ" sz="24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58559" y="270460"/>
            <a:ext cx="8048999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Podobně jako u koeficientu </a:t>
            </a:r>
            <a:r>
              <a:rPr lang="cs-CZ" sz="2400" dirty="0" err="1">
                <a:solidFill>
                  <a:srgbClr val="C00000"/>
                </a:solidFill>
                <a:latin typeface="Arial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 neexistuje jediná </a:t>
            </a:r>
            <a:br>
              <a:rPr lang="cs-CZ" sz="2400" dirty="0">
                <a:solidFill>
                  <a:srgbClr val="C00000"/>
                </a:solidFill>
                <a:latin typeface="Arial" charset="0"/>
              </a:rPr>
            </a:br>
            <a:r>
              <a:rPr lang="cs-CZ" sz="2400" dirty="0">
                <a:solidFill>
                  <a:srgbClr val="C00000"/>
                </a:solidFill>
                <a:latin typeface="Arial" charset="0"/>
              </a:rPr>
              <a:t>efektivní velikost!!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97416" y="266700"/>
            <a:ext cx="514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Inbreedingová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efektivní velikost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</a:t>
            </a:r>
            <a:endParaRPr lang="cs-CZ" sz="2400" baseline="-25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ARTICLE Runs of Homozygosity in European Populations">
            <a:extLst>
              <a:ext uri="{FF2B5EF4-FFF2-40B4-BE49-F238E27FC236}">
                <a16:creationId xmlns:a16="http://schemas.microsoft.com/office/drawing/2014/main" id="{5D328133-1A3C-4324-B394-575E066E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13" y="2873515"/>
            <a:ext cx="3230173" cy="307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EA6873E-194C-4D74-8E2B-A92D99F07DC8}"/>
              </a:ext>
            </a:extLst>
          </p:cNvPr>
          <p:cNvSpPr txBox="1"/>
          <p:nvPr/>
        </p:nvSpPr>
        <p:spPr>
          <a:xfrm>
            <a:off x="577957" y="1339274"/>
            <a:ext cx="798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vyjadřuje efektivní velikost pomocí zvýšení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autozygotnosti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3400" y="266700"/>
            <a:ext cx="813395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Generace 0: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(0) =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; velikost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 každé generaci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gamet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Symbol"/>
              </a:rPr>
              <a:t>Generace 1: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sice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(0) = 0 (IBD by mělo být 0), ale protože jde 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hermafrodity (viz WF model), můžou pocházet od stejného rodiče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Jaká je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., že 2 gamety pocházejí od stejného rodiče?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protože předpokládáme náhodné oplození,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1/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jestliže došlo k samooplození,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že obě alely totožné = ½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celková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(IBD v Gen.1) = 1/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 ½ = 1/(2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(1)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tj. průměrná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IBD se v 1. generaci zvýšila o 1/(2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Symbol"/>
              </a:rPr>
              <a:t>Generace 2: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7EB5100-C69B-4AD1-B61F-B54C2C0F7BDA}"/>
              </a:ext>
            </a:extLst>
          </p:cNvPr>
          <p:cNvGrpSpPr/>
          <p:nvPr/>
        </p:nvGrpSpPr>
        <p:grpSpPr>
          <a:xfrm>
            <a:off x="1071565" y="4279410"/>
            <a:ext cx="7661107" cy="1756747"/>
            <a:chOff x="1071565" y="4279410"/>
            <a:chExt cx="7661107" cy="175674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90056" y="4411751"/>
              <a:ext cx="3264310" cy="703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AutoShape 30"/>
            <p:cNvSpPr>
              <a:spLocks noChangeArrowheads="1"/>
            </p:cNvSpPr>
            <p:nvPr/>
          </p:nvSpPr>
          <p:spPr bwMode="auto">
            <a:xfrm>
              <a:off x="1071565" y="5364140"/>
              <a:ext cx="1808947" cy="596713"/>
            </a:xfrm>
            <a:prstGeom prst="wedgeRectCallout">
              <a:avLst>
                <a:gd name="adj1" fmla="val 70146"/>
                <a:gd name="adj2" fmla="val -66396"/>
              </a:avLst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err="1">
                  <a:latin typeface="Arial" charset="0"/>
                </a:rPr>
                <a:t>Pr</a:t>
              </a:r>
              <a:r>
                <a:rPr lang="cs-CZ" sz="1600" dirty="0">
                  <a:latin typeface="Arial" charset="0"/>
                </a:rPr>
                <a:t>. autogamie </a:t>
              </a:r>
            </a:p>
            <a:p>
              <a:pPr algn="ctr"/>
              <a:r>
                <a:rPr lang="cs-CZ" sz="1600" dirty="0">
                  <a:latin typeface="Arial" charset="0"/>
                </a:rPr>
                <a:t>v Gen1</a:t>
              </a:r>
            </a:p>
          </p:txBody>
        </p:sp>
        <p:sp>
          <p:nvSpPr>
            <p:cNvPr id="6" name="AutoShape 30"/>
            <p:cNvSpPr>
              <a:spLocks noChangeArrowheads="1"/>
            </p:cNvSpPr>
            <p:nvPr/>
          </p:nvSpPr>
          <p:spPr bwMode="auto">
            <a:xfrm>
              <a:off x="6323090" y="4279410"/>
              <a:ext cx="2409582" cy="1756747"/>
            </a:xfrm>
            <a:prstGeom prst="wedgeRectCallout">
              <a:avLst>
                <a:gd name="adj1" fmla="val -63343"/>
                <a:gd name="adj2" fmla="val 6475"/>
              </a:avLst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IBD v důsledku spojení gamet stejného prarodiče, vážená </a:t>
              </a:r>
              <a:r>
                <a:rPr lang="cs-CZ" sz="1600" dirty="0" err="1">
                  <a:latin typeface="Arial" charset="0"/>
                </a:rPr>
                <a:t>Pr</a:t>
              </a:r>
              <a:r>
                <a:rPr lang="cs-CZ" sz="1600" dirty="0">
                  <a:latin typeface="Arial" charset="0"/>
                </a:rPr>
                <a:t>., že tyto gamety už nejsou IBD díky autogamii</a:t>
              </a:r>
            </a:p>
          </p:txBody>
        </p:sp>
        <p:sp>
          <p:nvSpPr>
            <p:cNvPr id="7" name="Levá jednoduchá závorka 6"/>
            <p:cNvSpPr/>
            <p:nvPr/>
          </p:nvSpPr>
          <p:spPr>
            <a:xfrm rot="16200000">
              <a:off x="3576428" y="4907359"/>
              <a:ext cx="103488" cy="527125"/>
            </a:xfrm>
            <a:prstGeom prst="leftBracket">
              <a:avLst/>
            </a:prstGeom>
            <a:ln w="5715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8" name="Levá jednoduchá závorka 7"/>
            <p:cNvSpPr/>
            <p:nvPr/>
          </p:nvSpPr>
          <p:spPr>
            <a:xfrm rot="16200000">
              <a:off x="4942908" y="4311207"/>
              <a:ext cx="103488" cy="1719429"/>
            </a:xfrm>
            <a:prstGeom prst="leftBracket">
              <a:avLst/>
            </a:prstGeom>
            <a:ln w="5715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15552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58E090B6-E4E9-449E-8EA1-BC382FEF3A07}"/>
              </a:ext>
            </a:extLst>
          </p:cNvPr>
          <p:cNvGrpSpPr/>
          <p:nvPr/>
        </p:nvGrpSpPr>
        <p:grpSpPr>
          <a:xfrm>
            <a:off x="644611" y="370414"/>
            <a:ext cx="7854778" cy="2752490"/>
            <a:chOff x="457200" y="499810"/>
            <a:chExt cx="7854778" cy="2752490"/>
          </a:xfrm>
        </p:grpSpPr>
        <p:sp>
          <p:nvSpPr>
            <p:cNvPr id="2" name="TextovéPole 1"/>
            <p:cNvSpPr txBox="1"/>
            <p:nvPr/>
          </p:nvSpPr>
          <p:spPr>
            <a:xfrm>
              <a:off x="457200" y="645460"/>
              <a:ext cx="4086375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Generace </a:t>
              </a:r>
              <a:r>
                <a:rPr lang="cs-CZ" sz="2000" i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1200"/>
                </a:spcAft>
              </a:pPr>
              <a:endParaRPr lang="cs-CZ" sz="2000" dirty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po několika matematických tricích:</a:t>
              </a:r>
            </a:p>
            <a:p>
              <a:pPr>
                <a:spcAft>
                  <a:spcPts val="1200"/>
                </a:spcAft>
              </a:pPr>
              <a:endParaRPr lang="cs-CZ" sz="2000" dirty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a tedy</a:t>
              </a:r>
            </a:p>
          </p:txBody>
        </p:sp>
        <p:pic>
          <p:nvPicPr>
            <p:cNvPr id="8397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9212" y="499810"/>
              <a:ext cx="3470068" cy="686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75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40941" y="1323191"/>
              <a:ext cx="3105150" cy="866775"/>
            </a:xfrm>
            <a:prstGeom prst="rect">
              <a:avLst/>
            </a:prstGeom>
            <a:noFill/>
          </p:spPr>
        </p:pic>
        <p:grpSp>
          <p:nvGrpSpPr>
            <p:cNvPr id="14" name="Skupina 13"/>
            <p:cNvGrpSpPr/>
            <p:nvPr/>
          </p:nvGrpSpPr>
          <p:grpSpPr>
            <a:xfrm>
              <a:off x="1549101" y="2237591"/>
              <a:ext cx="3614570" cy="978945"/>
              <a:chOff x="1549101" y="2237591"/>
              <a:chExt cx="3614570" cy="978945"/>
            </a:xfrm>
          </p:grpSpPr>
          <p:sp>
            <p:nvSpPr>
              <p:cNvPr id="13" name="Obdélník 12"/>
              <p:cNvSpPr/>
              <p:nvPr/>
            </p:nvSpPr>
            <p:spPr>
              <a:xfrm>
                <a:off x="1549101" y="2237591"/>
                <a:ext cx="3614570" cy="9789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83977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24405" y="2323652"/>
                <a:ext cx="3486150" cy="800100"/>
              </a:xfrm>
              <a:prstGeom prst="rect">
                <a:avLst/>
              </a:prstGeom>
              <a:noFill/>
            </p:spPr>
          </p:pic>
        </p:grpSp>
        <p:sp>
          <p:nvSpPr>
            <p:cNvPr id="10" name="AutoShape 30"/>
            <p:cNvSpPr>
              <a:spLocks noChangeArrowheads="1"/>
            </p:cNvSpPr>
            <p:nvPr/>
          </p:nvSpPr>
          <p:spPr bwMode="auto">
            <a:xfrm>
              <a:off x="5645860" y="2446638"/>
              <a:ext cx="2666118" cy="805662"/>
            </a:xfrm>
            <a:prstGeom prst="wedgeRectCallout">
              <a:avLst>
                <a:gd name="adj1" fmla="val -74951"/>
                <a:gd name="adj2" fmla="val 3294"/>
              </a:avLst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>
                  <a:latin typeface="Arial" charset="0"/>
                </a:rPr>
                <a:t>N</a:t>
              </a:r>
              <a:r>
                <a:rPr lang="cs-CZ" sz="1600" i="1" baseline="-25000" dirty="0" err="1">
                  <a:latin typeface="Arial" charset="0"/>
                </a:rPr>
                <a:t>eF</a:t>
              </a:r>
              <a:r>
                <a:rPr lang="cs-CZ" sz="1600" dirty="0">
                  <a:latin typeface="Arial" charset="0"/>
                </a:rPr>
                <a:t> závisí jen na </a:t>
              </a:r>
              <a:r>
                <a:rPr lang="cs-CZ" sz="1600" dirty="0" err="1">
                  <a:latin typeface="Arial" charset="0"/>
                </a:rPr>
                <a:t>prům</a:t>
              </a:r>
              <a:r>
                <a:rPr lang="cs-CZ" sz="1600" dirty="0">
                  <a:latin typeface="Arial" charset="0"/>
                </a:rPr>
                <a:t>. </a:t>
              </a:r>
              <a:r>
                <a:rPr lang="cs-CZ" sz="1600" i="1" dirty="0">
                  <a:latin typeface="Arial" charset="0"/>
                </a:rPr>
                <a:t>F</a:t>
              </a:r>
              <a:r>
                <a:rPr lang="cs-CZ" sz="1600" dirty="0">
                  <a:latin typeface="Arial" charset="0"/>
                </a:rPr>
                <a:t> a čase </a:t>
              </a:r>
              <a:r>
                <a:rPr lang="cs-CZ" sz="1600" i="1" dirty="0">
                  <a:latin typeface="Arial" charset="0"/>
                </a:rPr>
                <a:t>t</a:t>
              </a:r>
              <a:r>
                <a:rPr lang="cs-CZ" sz="1600" dirty="0">
                  <a:latin typeface="Arial" charset="0"/>
                </a:rPr>
                <a:t>, </a:t>
              </a:r>
              <a:r>
                <a:rPr lang="cs-CZ" sz="1600" u="sng" dirty="0">
                  <a:latin typeface="Arial" charset="0"/>
                </a:rPr>
                <a:t>nezávisí na </a:t>
              </a:r>
              <a:r>
                <a:rPr lang="cs-CZ" sz="1600" i="1" u="sng" dirty="0">
                  <a:latin typeface="Arial" charset="0"/>
                </a:rPr>
                <a:t>N</a:t>
              </a:r>
              <a:r>
                <a:rPr lang="cs-CZ" sz="1600" dirty="0">
                  <a:latin typeface="Arial" charset="0"/>
                </a:rPr>
                <a:t>!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533400" y="473613"/>
            <a:ext cx="8396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G.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spekei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1979,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19: </a:t>
            </a: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0,1283;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1,7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6,4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1/3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1" name="Picture 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5220" y="1527323"/>
            <a:ext cx="4032703" cy="25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30">
            <a:extLst>
              <a:ext uri="{FF2B5EF4-FFF2-40B4-BE49-F238E27FC236}">
                <a16:creationId xmlns:a16="http://schemas.microsoft.com/office/drawing/2014/main" id="{9B8AEEC4-811C-4F90-B6D6-5981F05A2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652" y="5191404"/>
            <a:ext cx="2536092" cy="999725"/>
          </a:xfrm>
          <a:prstGeom prst="wedgeRectCallout">
            <a:avLst>
              <a:gd name="adj1" fmla="val -58286"/>
              <a:gd name="adj2" fmla="val -38822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problém v tom, že referenční generace 19 jedinců je z definice </a:t>
            </a:r>
            <a:r>
              <a:rPr lang="cs-CZ" sz="1600" i="1" dirty="0">
                <a:latin typeface="Arial" charset="0"/>
              </a:rPr>
              <a:t>F</a:t>
            </a:r>
            <a:r>
              <a:rPr lang="cs-CZ" sz="1600" dirty="0">
                <a:latin typeface="Arial" charset="0"/>
              </a:rPr>
              <a:t> = 0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56BC4E4-85C2-4814-B631-7C6A5EFEB7D8}"/>
              </a:ext>
            </a:extLst>
          </p:cNvPr>
          <p:cNvSpPr txBox="1"/>
          <p:nvPr/>
        </p:nvSpPr>
        <p:spPr>
          <a:xfrm>
            <a:off x="533400" y="4622791"/>
            <a:ext cx="826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kdybychom ale vzali rodiče 19 jedinců z 1979 jako referenční (nultou) generaci 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 15 potomků = 48,1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2,5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6239</TotalTime>
  <Words>1565</Words>
  <Application>Microsoft Office PowerPoint</Application>
  <PresentationFormat>Předvádění na obrazovce (4:3)</PresentationFormat>
  <Paragraphs>161</Paragraphs>
  <Slides>26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Motiv sady Office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470</cp:revision>
  <dcterms:created xsi:type="dcterms:W3CDTF">2014-09-23T15:47:53Z</dcterms:created>
  <dcterms:modified xsi:type="dcterms:W3CDTF">2022-03-21T20:14:44Z</dcterms:modified>
</cp:coreProperties>
</file>