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1" r:id="rId2"/>
    <p:sldId id="432" r:id="rId3"/>
    <p:sldId id="474" r:id="rId4"/>
    <p:sldId id="475" r:id="rId5"/>
    <p:sldId id="462" r:id="rId6"/>
    <p:sldId id="423" r:id="rId7"/>
    <p:sldId id="430" r:id="rId8"/>
    <p:sldId id="431" r:id="rId9"/>
    <p:sldId id="476" r:id="rId10"/>
    <p:sldId id="463" r:id="rId11"/>
    <p:sldId id="473" r:id="rId12"/>
    <p:sldId id="451" r:id="rId13"/>
    <p:sldId id="450" r:id="rId14"/>
    <p:sldId id="472" r:id="rId15"/>
    <p:sldId id="453" r:id="rId16"/>
    <p:sldId id="454" r:id="rId17"/>
    <p:sldId id="457" r:id="rId18"/>
    <p:sldId id="477" r:id="rId19"/>
    <p:sldId id="478" r:id="rId20"/>
    <p:sldId id="480" r:id="rId21"/>
    <p:sldId id="458" r:id="rId22"/>
    <p:sldId id="479" r:id="rId23"/>
    <p:sldId id="481" r:id="rId24"/>
    <p:sldId id="459" r:id="rId25"/>
    <p:sldId id="434" r:id="rId26"/>
    <p:sldId id="438" r:id="rId27"/>
    <p:sldId id="436" r:id="rId28"/>
    <p:sldId id="439" r:id="rId29"/>
    <p:sldId id="461" r:id="rId30"/>
    <p:sldId id="440" r:id="rId31"/>
    <p:sldId id="435" r:id="rId32"/>
    <p:sldId id="433" r:id="rId33"/>
    <p:sldId id="441" r:id="rId34"/>
    <p:sldId id="442" r:id="rId35"/>
    <p:sldId id="464" r:id="rId36"/>
    <p:sldId id="467" r:id="rId37"/>
    <p:sldId id="466" r:id="rId38"/>
    <p:sldId id="468" r:id="rId39"/>
    <p:sldId id="443" r:id="rId40"/>
    <p:sldId id="470" r:id="rId41"/>
    <p:sldId id="445" r:id="rId42"/>
    <p:sldId id="448" r:id="rId43"/>
    <p:sldId id="449" r:id="rId44"/>
    <p:sldId id="446" r:id="rId45"/>
    <p:sldId id="471" r:id="rId46"/>
    <p:sldId id="447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FF99"/>
    <a:srgbClr val="003399"/>
    <a:srgbClr val="CCFF33"/>
    <a:srgbClr val="FFFF66"/>
    <a:srgbClr val="3366CC"/>
    <a:srgbClr val="FFFF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1464" y="31"/>
      </p:cViewPr>
      <p:guideLst>
        <p:guide orient="horz" pos="164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voluce%20v%20populac&#237;ch\5.%20Molevol\Mutace_fitness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voluce%20v%20populac&#237;ch\5.%20Molevol\Mutace_fitness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0.75000000000000167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0.81818181818182001</c:v>
                </c:pt>
                <c:pt idx="10">
                  <c:v>0.8333333333333337</c:v>
                </c:pt>
                <c:pt idx="11">
                  <c:v>0.84615384615384814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0.87500000000000167</c:v>
                </c:pt>
                <c:pt idx="15">
                  <c:v>0.88235294117647067</c:v>
                </c:pt>
                <c:pt idx="16">
                  <c:v>0.88888888888889106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0.90476190476190321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0.93548387096774033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0.94736842105262986</c:v>
                </c:pt>
                <c:pt idx="37">
                  <c:v>0.9487179487179459</c:v>
                </c:pt>
                <c:pt idx="38">
                  <c:v>0.95000000000000062</c:v>
                </c:pt>
                <c:pt idx="39">
                  <c:v>0.95121951219512368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0.95454545454545658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0.95918367346938971</c:v>
                </c:pt>
                <c:pt idx="48">
                  <c:v>0.96000000000000063</c:v>
                </c:pt>
                <c:pt idx="49">
                  <c:v>0.960784313725492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0.96296296296296036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0.96491228070175228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0.96774193548387566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A5-4727-8601-6C4786592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10880"/>
        <c:axId val="107612416"/>
      </c:scatterChart>
      <c:valAx>
        <c:axId val="107610880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7612416"/>
        <c:crosses val="autoZero"/>
        <c:crossBetween val="midCat"/>
      </c:valAx>
      <c:valAx>
        <c:axId val="107612416"/>
        <c:scaling>
          <c:orientation val="minMax"/>
          <c:max val="1"/>
        </c:scaling>
        <c:delete val="0"/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7610880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55000">
                  <a:srgbClr val="CCFFFF"/>
                </a:gs>
                <a:gs pos="45000">
                  <a:srgbClr val="CCFFFF"/>
                </a:gs>
                <a:gs pos="0">
                  <a:srgbClr val="00B0F0"/>
                </a:gs>
                <a:gs pos="100000">
                  <a:srgbClr val="00B0F0"/>
                </a:gs>
              </a:gsLst>
              <a:lin ang="0" scaled="0"/>
            </a:gra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List1!$D$1:$D$22</c:f>
              <c:numCache>
                <c:formatCode>General</c:formatCode>
                <c:ptCount val="22"/>
                <c:pt idx="0">
                  <c:v>0</c:v>
                </c:pt>
                <c:pt idx="4">
                  <c:v>0.2</c:v>
                </c:pt>
                <c:pt idx="8">
                  <c:v>0.40000000000000008</c:v>
                </c:pt>
                <c:pt idx="12">
                  <c:v>0.60000000000000009</c:v>
                </c:pt>
                <c:pt idx="16">
                  <c:v>0.80000000000000027</c:v>
                </c:pt>
                <c:pt idx="20">
                  <c:v>1.0000000000000002</c:v>
                </c:pt>
              </c:numCache>
            </c:numRef>
          </c:cat>
          <c:val>
            <c:numRef>
              <c:f>List1!$E$1:$E$22</c:f>
              <c:numCache>
                <c:formatCode>General</c:formatCode>
                <c:ptCount val="22"/>
                <c:pt idx="0">
                  <c:v>0.41000000000000003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2.0000000000000004E-2</c:v>
                </c:pt>
                <c:pt idx="7">
                  <c:v>0</c:v>
                </c:pt>
                <c:pt idx="8">
                  <c:v>0</c:v>
                </c:pt>
                <c:pt idx="9">
                  <c:v>2.0000000000000004E-2</c:v>
                </c:pt>
                <c:pt idx="10">
                  <c:v>0</c:v>
                </c:pt>
                <c:pt idx="11">
                  <c:v>2.0000000000000004E-2</c:v>
                </c:pt>
                <c:pt idx="12">
                  <c:v>0</c:v>
                </c:pt>
                <c:pt idx="13">
                  <c:v>0</c:v>
                </c:pt>
                <c:pt idx="14">
                  <c:v>4.0000000000000008E-2</c:v>
                </c:pt>
                <c:pt idx="15">
                  <c:v>2.0000000000000004E-2</c:v>
                </c:pt>
                <c:pt idx="16">
                  <c:v>2.0000000000000004E-2</c:v>
                </c:pt>
                <c:pt idx="17">
                  <c:v>2.0000000000000004E-2</c:v>
                </c:pt>
                <c:pt idx="18">
                  <c:v>6.0000000000000005E-2</c:v>
                </c:pt>
                <c:pt idx="19">
                  <c:v>8.0000000000000016E-2</c:v>
                </c:pt>
                <c:pt idx="20">
                  <c:v>0.19</c:v>
                </c:pt>
                <c:pt idx="2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E-445A-92EF-B5704670B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09865984"/>
        <c:axId val="109872256"/>
      </c:barChart>
      <c:catAx>
        <c:axId val="109865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9872256"/>
        <c:crosses val="autoZero"/>
        <c:auto val="1"/>
        <c:lblAlgn val="ctr"/>
        <c:lblOffset val="100"/>
        <c:noMultiLvlLbl val="0"/>
      </c:catAx>
      <c:valAx>
        <c:axId val="109872256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9865984"/>
        <c:crosses val="autoZero"/>
        <c:crossBetween val="between"/>
        <c:majorUnit val="0.1"/>
        <c:minorUnit val="5.0000000000000017E-2"/>
      </c:valAx>
      <c:sp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0000"/>
                </a:gs>
                <a:gs pos="45000">
                  <a:srgbClr val="FFC8C8"/>
                </a:gs>
                <a:gs pos="55000">
                  <a:srgbClr val="FFC8C8"/>
                </a:gs>
                <a:gs pos="100000">
                  <a:srgbClr val="FF0000"/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List1!$A$1:$A$20</c:f>
              <c:numCache>
                <c:formatCode>General</c:formatCode>
                <c:ptCount val="20"/>
                <c:pt idx="0">
                  <c:v>2.5000000000000001E-2</c:v>
                </c:pt>
                <c:pt idx="3">
                  <c:v>0.17500000000000002</c:v>
                </c:pt>
                <c:pt idx="6">
                  <c:v>0.32500000000000007</c:v>
                </c:pt>
                <c:pt idx="9">
                  <c:v>0.47500000000000003</c:v>
                </c:pt>
                <c:pt idx="12">
                  <c:v>0.62500000000000011</c:v>
                </c:pt>
                <c:pt idx="15">
                  <c:v>0.77500000000000013</c:v>
                </c:pt>
                <c:pt idx="18">
                  <c:v>0.92500000000000004</c:v>
                </c:pt>
              </c:numCache>
            </c:numRef>
          </c:cat>
          <c:val>
            <c:numRef>
              <c:f>List1!$B$1:$B$20</c:f>
              <c:numCache>
                <c:formatCode>General</c:formatCode>
                <c:ptCount val="20"/>
                <c:pt idx="0">
                  <c:v>0.31000000000000005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1.2500000000000001E-2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2.5000000000000001E-2</c:v>
                </c:pt>
                <c:pt idx="14">
                  <c:v>1.2500000000000001E-2</c:v>
                </c:pt>
                <c:pt idx="15">
                  <c:v>6.2000000000000006E-2</c:v>
                </c:pt>
                <c:pt idx="16">
                  <c:v>1.2500000000000001E-2</c:v>
                </c:pt>
                <c:pt idx="17">
                  <c:v>2.5000000000000001E-2</c:v>
                </c:pt>
                <c:pt idx="18">
                  <c:v>9.8750000000000032E-2</c:v>
                </c:pt>
                <c:pt idx="1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D-41F1-B432-A1474D0DA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10007808"/>
        <c:axId val="110009728"/>
      </c:barChart>
      <c:catAx>
        <c:axId val="1100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0009728"/>
        <c:crosses val="autoZero"/>
        <c:auto val="1"/>
        <c:lblAlgn val="ctr"/>
        <c:lblOffset val="100"/>
        <c:noMultiLvlLbl val="0"/>
      </c:catAx>
      <c:valAx>
        <c:axId val="110009728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0007808"/>
        <c:crosses val="autoZero"/>
        <c:crossBetween val="between"/>
        <c:majorUnit val="0.1"/>
        <c:minorUnit val="5.0000000000000017E-2"/>
      </c:valAx>
      <c:spPr>
        <a:gradFill>
          <a:gsLst>
            <a:gs pos="0">
              <a:schemeClr val="bg1">
                <a:lumMod val="97000"/>
                <a:lumOff val="3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5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6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2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9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23.3.2022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41" y="2116146"/>
            <a:ext cx="7426089" cy="42764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60835" y="260350"/>
            <a:ext cx="629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molekulární hodiny nejsou metronom!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815914" y="4094204"/>
            <a:ext cx="1936985" cy="774357"/>
          </a:xfrm>
          <a:prstGeom prst="wedgeRectCallout">
            <a:avLst>
              <a:gd name="adj1" fmla="val -44508"/>
              <a:gd name="adj2" fmla="val -98402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akumulace mutací v čase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86098"/>
            <a:ext cx="663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 nezávislých realizací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Poissonova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(mutačního) procesu:</a:t>
            </a:r>
          </a:p>
        </p:txBody>
      </p:sp>
    </p:spTree>
    <p:extLst>
      <p:ext uri="{BB962C8B-B14F-4D97-AF65-F5344CB8AC3E}">
        <p14:creationId xmlns:p14="http://schemas.microsoft.com/office/powerpoint/2010/main" val="16036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88C079F-D118-4B0F-9015-568446F5AFC0}"/>
              </a:ext>
            </a:extLst>
          </p:cNvPr>
          <p:cNvSpPr txBox="1"/>
          <p:nvPr/>
        </p:nvSpPr>
        <p:spPr>
          <a:xfrm>
            <a:off x="539750" y="5096703"/>
            <a:ext cx="843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cs-CZ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Např. jestliže k mutaci dojde v průměru jednou týdně (třeba u viru chřipky nebo HIV), pak za 12 týdnů bude očekávaný počet mutací 12. </a:t>
            </a:r>
          </a:p>
          <a:p>
            <a:pPr algn="l">
              <a:spcAft>
                <a:spcPts val="1200"/>
              </a:spcAft>
            </a:pPr>
            <a:r>
              <a:rPr lang="cs-CZ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ALE: 95 % linií bude mít mezi 6 a 18 mutacemi.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2578C02-C72F-4A94-B83F-B591865F369A}"/>
              </a:ext>
            </a:extLst>
          </p:cNvPr>
          <p:cNvGrpSpPr/>
          <p:nvPr/>
        </p:nvGrpSpPr>
        <p:grpSpPr>
          <a:xfrm>
            <a:off x="624045" y="466917"/>
            <a:ext cx="7895909" cy="4195102"/>
            <a:chOff x="624045" y="2109371"/>
            <a:chExt cx="7895909" cy="419510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F6780EF9-EF7E-41F9-AD77-2B2F19E21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045" y="2109371"/>
              <a:ext cx="7895909" cy="4195102"/>
            </a:xfrm>
            <a:prstGeom prst="rect">
              <a:avLst/>
            </a:prstGeom>
          </p:spPr>
        </p:pic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809720C2-F2DF-4941-BC75-85F28F5DA579}"/>
                </a:ext>
              </a:extLst>
            </p:cNvPr>
            <p:cNvCxnSpPr/>
            <p:nvPr/>
          </p:nvCxnSpPr>
          <p:spPr>
            <a:xfrm>
              <a:off x="3232902" y="4541906"/>
              <a:ext cx="330224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25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9750" y="260350"/>
            <a:ext cx="825738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 primátů opice Nového světa  opice Starého světa  „lidoopi“  člověk</a:t>
            </a: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73457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velikost těla? generační doba?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465" y="884637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612218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velikost populace? ... souvisí s velikostí těla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4984E91-E5D9-4051-BABC-20A4D5514E91}"/>
              </a:ext>
            </a:extLst>
          </p:cNvPr>
          <p:cNvGrpSpPr/>
          <p:nvPr/>
        </p:nvGrpSpPr>
        <p:grpSpPr>
          <a:xfrm>
            <a:off x="1380255" y="1915126"/>
            <a:ext cx="6383490" cy="4235707"/>
            <a:chOff x="1147370" y="1837489"/>
            <a:chExt cx="6383490" cy="4235707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D6143934-7115-4583-8823-D4792EC32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370" y="1837489"/>
              <a:ext cx="6383490" cy="4235707"/>
            </a:xfrm>
            <a:prstGeom prst="rect">
              <a:avLst/>
            </a:prstGeom>
          </p:spPr>
        </p:pic>
        <p:sp>
          <p:nvSpPr>
            <p:cNvPr id="5" name="Šipka: doprava 4">
              <a:extLst>
                <a:ext uri="{FF2B5EF4-FFF2-40B4-BE49-F238E27FC236}">
                  <a16:creationId xmlns:a16="http://schemas.microsoft.com/office/drawing/2014/main" id="{5E217A35-2A29-4BA0-BE7C-9C55D31108DE}"/>
                </a:ext>
              </a:extLst>
            </p:cNvPr>
            <p:cNvSpPr/>
            <p:nvPr/>
          </p:nvSpPr>
          <p:spPr>
            <a:xfrm flipH="1">
              <a:off x="2824432" y="2147394"/>
              <a:ext cx="146649" cy="517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396378-DB8F-43EF-8E09-67F569BBC285}"/>
                </a:ext>
              </a:extLst>
            </p:cNvPr>
            <p:cNvSpPr txBox="1"/>
            <p:nvPr/>
          </p:nvSpPr>
          <p:spPr>
            <a:xfrm>
              <a:off x="2971081" y="2019384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E. coli</a:t>
              </a:r>
              <a:endParaRPr lang="en-GB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79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obecně vyšší u teplokrevných organismů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9750" y="260350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39750" y="260350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metabolismus?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3109661"/>
            <a:ext cx="706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Gillooly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et al. (2005): hodiny vztaženy na jednotku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metabolické energie adjustované na hmotnost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4886435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rychlost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5B15A8-073C-4DFB-97FB-3AF1B7E4139C}"/>
              </a:ext>
            </a:extLst>
          </p:cNvPr>
          <p:cNvSpPr txBox="1"/>
          <p:nvPr/>
        </p:nvSpPr>
        <p:spPr>
          <a:xfrm>
            <a:off x="539750" y="260350"/>
            <a:ext cx="63305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K čemu jsou nám molekulární hodiny?</a:t>
            </a:r>
          </a:p>
          <a:p>
            <a:pPr>
              <a:spcAft>
                <a:spcPts val="1200"/>
              </a:spcAf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Např.: Kdy žil společný předek gorily a člověka?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733BECC-9426-4B3E-A9B8-A0AB2077A7E5}"/>
              </a:ext>
            </a:extLst>
          </p:cNvPr>
          <p:cNvGrpSpPr/>
          <p:nvPr/>
        </p:nvGrpSpPr>
        <p:grpSpPr>
          <a:xfrm>
            <a:off x="1251231" y="1849406"/>
            <a:ext cx="6641537" cy="4748244"/>
            <a:chOff x="1181818" y="1432085"/>
            <a:chExt cx="6641537" cy="4748244"/>
          </a:xfrm>
        </p:grpSpPr>
        <p:pic>
          <p:nvPicPr>
            <p:cNvPr id="1030" name="Picture 6" descr="Gorilla Face | Joe Lazarus | Flickr">
              <a:extLst>
                <a:ext uri="{FF2B5EF4-FFF2-40B4-BE49-F238E27FC236}">
                  <a16:creationId xmlns:a16="http://schemas.microsoft.com/office/drawing/2014/main" id="{63DD7F5D-79CC-4424-82B9-781FC01DD4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8"/>
            <a:stretch/>
          </p:blipFill>
          <p:spPr bwMode="auto">
            <a:xfrm>
              <a:off x="1181818" y="1432085"/>
              <a:ext cx="2466353" cy="2346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uman Face Side Images | Free Vectors, Stock Photos &amp; PSD">
              <a:extLst>
                <a:ext uri="{FF2B5EF4-FFF2-40B4-BE49-F238E27FC236}">
                  <a16:creationId xmlns:a16="http://schemas.microsoft.com/office/drawing/2014/main" id="{581CF4B6-1846-4151-8411-23E268138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8" r="16580"/>
            <a:stretch/>
          </p:blipFill>
          <p:spPr bwMode="auto">
            <a:xfrm>
              <a:off x="5357002" y="1432085"/>
              <a:ext cx="2466353" cy="2346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Přímá spojnice se šipkou 4">
              <a:extLst>
                <a:ext uri="{FF2B5EF4-FFF2-40B4-BE49-F238E27FC236}">
                  <a16:creationId xmlns:a16="http://schemas.microsoft.com/office/drawing/2014/main" id="{1E216862-0A9C-4C5E-87CA-9EF55115C6E6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4" y="4026774"/>
              <a:ext cx="1147715" cy="128709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B90F3827-E062-411D-97E3-EC67606D3D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7002" y="4026774"/>
              <a:ext cx="1147715" cy="128709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9C9737F-4371-42F5-B883-F8647C1C1FAC}"/>
                </a:ext>
              </a:extLst>
            </p:cNvPr>
            <p:cNvSpPr txBox="1"/>
            <p:nvPr/>
          </p:nvSpPr>
          <p:spPr>
            <a:xfrm>
              <a:off x="4108637" y="5072333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6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?</a:t>
              </a:r>
              <a:endParaRPr lang="en-GB" sz="66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8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c Common Ancestry Concept for Evolution of Primates Stock Image -  Image of genetics, gene: 41774569">
            <a:extLst>
              <a:ext uri="{FF2B5EF4-FFF2-40B4-BE49-F238E27FC236}">
                <a16:creationId xmlns:a16="http://schemas.microsoft.com/office/drawing/2014/main" id="{2832F95B-3F38-4F7B-85EE-F000A09F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012" y="752056"/>
            <a:ext cx="6305077" cy="293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97740D-0B2B-4CFD-8353-49FFC1C1CB27}"/>
              </a:ext>
            </a:extLst>
          </p:cNvPr>
          <p:cNvSpPr txBox="1"/>
          <p:nvPr/>
        </p:nvSpPr>
        <p:spPr>
          <a:xfrm>
            <a:off x="539750" y="3426194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sekvence DNA gorily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A89CBB-E84F-46DB-B1BB-307DE4D37851}"/>
              </a:ext>
            </a:extLst>
          </p:cNvPr>
          <p:cNvSpPr txBox="1"/>
          <p:nvPr/>
        </p:nvSpPr>
        <p:spPr>
          <a:xfrm>
            <a:off x="6221723" y="3426194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sekvence DNA člověka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BF34065-8EB8-4E63-A67A-6181C8D5C80B}"/>
              </a:ext>
            </a:extLst>
          </p:cNvPr>
          <p:cNvGrpSpPr/>
          <p:nvPr/>
        </p:nvGrpSpPr>
        <p:grpSpPr>
          <a:xfrm>
            <a:off x="3059406" y="4356340"/>
            <a:ext cx="3025187" cy="1833266"/>
            <a:chOff x="3059406" y="4356340"/>
            <a:chExt cx="3025187" cy="1833266"/>
          </a:xfrm>
        </p:grpSpPr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FD35D97B-8E9F-4FF4-BBF1-A11145701624}"/>
                </a:ext>
              </a:extLst>
            </p:cNvPr>
            <p:cNvSpPr txBox="1"/>
            <p:nvPr/>
          </p:nvSpPr>
          <p:spPr>
            <a:xfrm>
              <a:off x="3059406" y="4356340"/>
              <a:ext cx="3025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Jak ale zjistíme čas?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6897B9AF-E1C0-4FC8-9C29-667C082E6E83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9" y="4904270"/>
              <a:ext cx="0" cy="73740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5860010-89B0-4E04-8D68-E45AB0DEA1DF}"/>
                </a:ext>
              </a:extLst>
            </p:cNvPr>
            <p:cNvSpPr txBox="1"/>
            <p:nvPr/>
          </p:nvSpPr>
          <p:spPr>
            <a:xfrm>
              <a:off x="3408860" y="5727941"/>
              <a:ext cx="2326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Nutná kalibrace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2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67481" y="260350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NEUTRÁLNÍ TEORIE MOLEKULÁRNÍ EVOLUCE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39750" y="1960606"/>
                <a:ext cx="817723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sz="2400" dirty="0" err="1">
                    <a:latin typeface="Arial" pitchFamily="34" charset="0"/>
                    <a:cs typeface="Arial" pitchFamily="34" charset="0"/>
                  </a:rPr>
                  <a:t>Wright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, 1920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’s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: drift neutrálních alel v </a:t>
                </a:r>
                <a:r>
                  <a:rPr lang="cs-CZ" sz="2400" u="sng" dirty="0">
                    <a:latin typeface="Arial" pitchFamily="34" charset="0"/>
                    <a:cs typeface="Arial" pitchFamily="34" charset="0"/>
                  </a:rPr>
                  <a:t>malých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populacích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cs-CZ" sz="2400" dirty="0">
                    <a:cs typeface="Arial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itchFamily="34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teoretický základ</a:t>
                </a:r>
              </a:p>
              <a:p>
                <a:pPr>
                  <a:spcAft>
                    <a:spcPts val="1200"/>
                  </a:spcAft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Od 50. a 60. let kumulace genetických a molekulárních dat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1960606"/>
                <a:ext cx="8177239" cy="2031325"/>
              </a:xfrm>
              <a:prstGeom prst="rect">
                <a:avLst/>
              </a:prstGeom>
              <a:blipFill>
                <a:blip r:embed="rId2"/>
                <a:stretch>
                  <a:fillRect l="-1193" t="-2102" r="-224" b="-6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y we're closer than ever to a timeline for human evolution | Evolution |  The Guardian">
            <a:extLst>
              <a:ext uri="{FF2B5EF4-FFF2-40B4-BE49-F238E27FC236}">
                <a16:creationId xmlns:a16="http://schemas.microsoft.com/office/drawing/2014/main" id="{76A31D99-50F9-4B7B-8D9A-280BC865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8" y="458758"/>
            <a:ext cx="7488008" cy="4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kademon">
            <a:extLst>
              <a:ext uri="{FF2B5EF4-FFF2-40B4-BE49-F238E27FC236}">
                <a16:creationId xmlns:a16="http://schemas.microsoft.com/office/drawing/2014/main" id="{4D4F16FE-3322-4121-B78A-48B90D5D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33" y="3869982"/>
            <a:ext cx="2432649" cy="22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2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4D8DCF7-8507-4185-A323-C3CB42039003}"/>
              </a:ext>
            </a:extLst>
          </p:cNvPr>
          <p:cNvSpPr txBox="1"/>
          <p:nvPr/>
        </p:nvSpPr>
        <p:spPr>
          <a:xfrm>
            <a:off x="539750" y="260350"/>
            <a:ext cx="74254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C00000"/>
                </a:solidFill>
                <a:latin typeface="Arial" pitchFamily="34" charset="0"/>
              </a:rPr>
              <a:t>Kalibrace pomocí přímých odhadů mutační rychlosti?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sekvence z rodokmenů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rodič:		AAGCTTC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</a:rPr>
              <a:t>A</a:t>
            </a:r>
            <a:r>
              <a:rPr lang="cs-CZ" sz="2000" dirty="0">
                <a:latin typeface="Arial" pitchFamily="34" charset="0"/>
              </a:rPr>
              <a:t>TAAGTTTCCAG</a:t>
            </a:r>
            <a:br>
              <a:rPr lang="cs-CZ" sz="24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potomek:	AAGCTTC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</a:rPr>
              <a:t>T</a:t>
            </a:r>
            <a:r>
              <a:rPr lang="cs-CZ" sz="2000" dirty="0">
                <a:latin typeface="Arial" pitchFamily="34" charset="0"/>
              </a:rPr>
              <a:t>TAAGTTTCCAG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8B67542-FF85-4663-B79F-488E9AC6301C}"/>
              </a:ext>
            </a:extLst>
          </p:cNvPr>
          <p:cNvGrpSpPr/>
          <p:nvPr/>
        </p:nvGrpSpPr>
        <p:grpSpPr>
          <a:xfrm>
            <a:off x="539750" y="2374256"/>
            <a:ext cx="8496237" cy="4223394"/>
            <a:chOff x="539750" y="2374256"/>
            <a:chExt cx="8496237" cy="4223394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6860F747-23D6-4D2B-B44F-23F38E0AC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70"/>
            <a:stretch/>
          </p:blipFill>
          <p:spPr>
            <a:xfrm>
              <a:off x="2191215" y="3102908"/>
              <a:ext cx="4761570" cy="3494742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FF4A447-B566-4318-AC8D-9D5414E5F8CF}"/>
                </a:ext>
              </a:extLst>
            </p:cNvPr>
            <p:cNvSpPr txBox="1"/>
            <p:nvPr/>
          </p:nvSpPr>
          <p:spPr>
            <a:xfrm>
              <a:off x="539750" y="2374256"/>
              <a:ext cx="84962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ALE: v některých případech (např. </a:t>
              </a:r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mtDNA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) rychlejší evoluce na</a:t>
              </a:r>
            </a:p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na kratších evolučních škálách = </a:t>
              </a:r>
              <a:r>
                <a:rPr lang="cs-CZ" sz="2000" i="1" dirty="0" err="1">
                  <a:solidFill>
                    <a:srgbClr val="D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r>
                <a:rPr lang="cs-CZ" sz="2000" i="1" dirty="0">
                  <a:solidFill>
                    <a:srgbClr val="D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dependence </a:t>
              </a:r>
              <a:r>
                <a:rPr lang="cs-CZ" sz="2000" i="1" dirty="0" err="1">
                  <a:solidFill>
                    <a:srgbClr val="D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sz="2000" i="1" dirty="0">
                  <a:solidFill>
                    <a:srgbClr val="D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000" i="1" dirty="0" err="1">
                  <a:solidFill>
                    <a:srgbClr val="D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molecular</a:t>
              </a:r>
              <a:r>
                <a:rPr lang="cs-CZ" sz="2000" i="1" dirty="0">
                  <a:solidFill>
                    <a:srgbClr val="D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000" i="1" dirty="0" err="1">
                  <a:solidFill>
                    <a:srgbClr val="D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evolution</a:t>
              </a:r>
              <a:endParaRPr lang="en-GB" sz="2000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>
            <a:extLst>
              <a:ext uri="{FF2B5EF4-FFF2-40B4-BE49-F238E27FC236}">
                <a16:creationId xmlns:a16="http://schemas.microsoft.com/office/drawing/2014/main" id="{3BF65AA4-062F-40C5-9E06-30B0D68A4B5C}"/>
              </a:ext>
            </a:extLst>
          </p:cNvPr>
          <p:cNvGrpSpPr/>
          <p:nvPr/>
        </p:nvGrpSpPr>
        <p:grpSpPr>
          <a:xfrm>
            <a:off x="531460" y="532311"/>
            <a:ext cx="8201845" cy="5952409"/>
            <a:chOff x="617388" y="411541"/>
            <a:chExt cx="8201845" cy="5952409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4DBE2F6B-B070-4D8F-840A-FB40D40D06E0}"/>
                </a:ext>
              </a:extLst>
            </p:cNvPr>
            <p:cNvGrpSpPr/>
            <p:nvPr/>
          </p:nvGrpSpPr>
          <p:grpSpPr>
            <a:xfrm>
              <a:off x="617388" y="1828400"/>
              <a:ext cx="8201845" cy="4535550"/>
              <a:chOff x="862642" y="1241803"/>
              <a:chExt cx="8201845" cy="4535550"/>
            </a:xfrm>
          </p:grpSpPr>
          <p:pic>
            <p:nvPicPr>
              <p:cNvPr id="2" name="Obrázek 1">
                <a:extLst>
                  <a:ext uri="{FF2B5EF4-FFF2-40B4-BE49-F238E27FC236}">
                    <a16:creationId xmlns:a16="http://schemas.microsoft.com/office/drawing/2014/main" id="{D8A79255-A68A-4C60-9C51-94DBA758F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87"/>
              <a:stretch/>
            </p:blipFill>
            <p:spPr>
              <a:xfrm>
                <a:off x="862642" y="1241803"/>
                <a:ext cx="5995358" cy="4374393"/>
              </a:xfrm>
              <a:prstGeom prst="rect">
                <a:avLst/>
              </a:prstGeom>
            </p:spPr>
          </p:pic>
          <p:sp>
            <p:nvSpPr>
              <p:cNvPr id="5" name="AutoShape 5">
                <a:extLst>
                  <a:ext uri="{FF2B5EF4-FFF2-40B4-BE49-F238E27FC236}">
                    <a16:creationId xmlns:a16="http://schemas.microsoft.com/office/drawing/2014/main" id="{CADEEFB4-9696-4941-987D-DE0576972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6525" y="1555088"/>
                <a:ext cx="1576923" cy="711324"/>
              </a:xfrm>
              <a:prstGeom prst="wedgeRectCallout">
                <a:avLst>
                  <a:gd name="adj1" fmla="val -69169"/>
                  <a:gd name="adj2" fmla="val 27890"/>
                </a:avLst>
              </a:prstGeom>
              <a:solidFill>
                <a:srgbClr val="EAEAEA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dirty="0">
                    <a:latin typeface="Arial" pitchFamily="34" charset="0"/>
                    <a:cs typeface="Arial" pitchFamily="34" charset="0"/>
                  </a:rPr>
                  <a:t>koalescence uvnitř druhů</a:t>
                </a:r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905BCB42-4A93-4B45-9D5D-BD524A476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6525" y="3223757"/>
                <a:ext cx="1807962" cy="1141209"/>
              </a:xfrm>
              <a:prstGeom prst="wedgeRectCallout">
                <a:avLst>
                  <a:gd name="adj1" fmla="val -65619"/>
                  <a:gd name="adj2" fmla="val 12683"/>
                </a:avLst>
              </a:prstGeom>
              <a:solidFill>
                <a:srgbClr val="EAEAEA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dirty="0">
                    <a:latin typeface="Arial" pitchFamily="34" charset="0"/>
                    <a:cs typeface="Arial" pitchFamily="34" charset="0"/>
                  </a:rPr>
                  <a:t>doba mezi vnitrodruhovými koalescencemi </a:t>
                </a:r>
                <a:br>
                  <a:rPr lang="cs-CZ" sz="1600" dirty="0">
                    <a:latin typeface="Arial" pitchFamily="34" charset="0"/>
                    <a:cs typeface="Arial" pitchFamily="34" charset="0"/>
                  </a:rPr>
                </a:br>
                <a:r>
                  <a:rPr lang="cs-CZ" sz="1600" dirty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speciací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A374B2FE-8320-470E-A625-0700C7138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6524" y="4867268"/>
                <a:ext cx="1576923" cy="910085"/>
              </a:xfrm>
              <a:prstGeom prst="wedgeRectCallout">
                <a:avLst>
                  <a:gd name="adj1" fmla="val -68075"/>
                  <a:gd name="adj2" fmla="val 4626"/>
                </a:avLst>
              </a:prstGeom>
              <a:solidFill>
                <a:srgbClr val="EAEAEA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koalescenční</a:t>
                </a:r>
                <a:r>
                  <a:rPr lang="cs-CZ" sz="1600" dirty="0">
                    <a:latin typeface="Arial" pitchFamily="34" charset="0"/>
                    <a:cs typeface="Arial" pitchFamily="34" charset="0"/>
                  </a:rPr>
                  <a:t> historie před </a:t>
                </a:r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speciací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8EB6601C-A067-4657-A015-6342D328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791" y="411541"/>
              <a:ext cx="1738789" cy="823326"/>
            </a:xfrm>
            <a:prstGeom prst="wedgeRectCallout">
              <a:avLst>
                <a:gd name="adj1" fmla="val -13604"/>
                <a:gd name="adj2" fmla="val 71896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kromě letálních mutací </a:t>
              </a:r>
              <a:r>
                <a:rPr lang="cs-CZ" sz="16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 mutační rychlost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3089004B-5774-4BCC-93EF-9B511565BE78}"/>
                </a:ext>
              </a:extLst>
            </p:cNvPr>
            <p:cNvCxnSpPr>
              <a:cxnSpLocks/>
            </p:cNvCxnSpPr>
            <p:nvPr/>
          </p:nvCxnSpPr>
          <p:spPr>
            <a:xfrm>
              <a:off x="1380826" y="1545686"/>
              <a:ext cx="50836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5C4621DD-5409-4DCA-81A8-5FB110644ED8}"/>
                </a:ext>
              </a:extLst>
            </p:cNvPr>
            <p:cNvCxnSpPr>
              <a:cxnSpLocks/>
            </p:cNvCxnSpPr>
            <p:nvPr/>
          </p:nvCxnSpPr>
          <p:spPr>
            <a:xfrm>
              <a:off x="1380826" y="1709588"/>
              <a:ext cx="344193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CD435EC1-6384-4AA0-9088-167B21B71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818" y="719922"/>
              <a:ext cx="1493372" cy="620174"/>
            </a:xfrm>
            <a:prstGeom prst="wedgeRectCallout">
              <a:avLst>
                <a:gd name="adj1" fmla="val -17648"/>
                <a:gd name="adj2" fmla="val 83024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 rychlost substitucí alel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4DEDBFBA-2348-473F-92C2-80FDDADF922D}"/>
              </a:ext>
            </a:extLst>
          </p:cNvPr>
          <p:cNvGrpSpPr/>
          <p:nvPr/>
        </p:nvGrpSpPr>
        <p:grpSpPr>
          <a:xfrm>
            <a:off x="6463060" y="188737"/>
            <a:ext cx="2471770" cy="1814149"/>
            <a:chOff x="6463060" y="188737"/>
            <a:chExt cx="2471770" cy="1814149"/>
          </a:xfrm>
        </p:grpSpPr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D953E3A5-F5FB-45AE-BEF7-BE4D09D9A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70"/>
            <a:stretch/>
          </p:blipFill>
          <p:spPr>
            <a:xfrm>
              <a:off x="6463060" y="188737"/>
              <a:ext cx="2471770" cy="1814149"/>
            </a:xfrm>
            <a:prstGeom prst="rect">
              <a:avLst/>
            </a:prstGeom>
          </p:spPr>
        </p:pic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C194EED3-B065-49D9-965D-7624B70CC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606" y="601710"/>
              <a:ext cx="668112" cy="312690"/>
            </a:xfrm>
            <a:prstGeom prst="wedgeRectCallout">
              <a:avLst>
                <a:gd name="adj1" fmla="val -62839"/>
                <a:gd name="adj2" fmla="val 27849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 </a:t>
              </a:r>
              <a:r>
                <a:rPr lang="cs-CZ" sz="1400" i="1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A-B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5">
              <a:extLst>
                <a:ext uri="{FF2B5EF4-FFF2-40B4-BE49-F238E27FC236}">
                  <a16:creationId xmlns:a16="http://schemas.microsoft.com/office/drawing/2014/main" id="{ADB14232-189D-4529-AF73-A98B17460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874" y="974103"/>
              <a:ext cx="668112" cy="312690"/>
            </a:xfrm>
            <a:prstGeom prst="wedgeRectCallout">
              <a:avLst>
                <a:gd name="adj1" fmla="val -62839"/>
                <a:gd name="adj2" fmla="val 27849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 </a:t>
              </a:r>
              <a:r>
                <a:rPr lang="cs-CZ" sz="1400" i="1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A-C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78B14C8F-06BB-4F46-BF39-4DE44FB23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4428" y="1228255"/>
              <a:ext cx="668112" cy="312690"/>
            </a:xfrm>
            <a:prstGeom prst="wedgeRectCallout">
              <a:avLst>
                <a:gd name="adj1" fmla="val -13775"/>
                <a:gd name="adj2" fmla="val 85783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 </a:t>
              </a:r>
              <a:r>
                <a:rPr lang="cs-CZ" sz="1400" i="1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A-D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55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28E03CF-C542-4762-B3B7-E2351B115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36" y="672532"/>
            <a:ext cx="5119528" cy="489591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B176A2F-4526-4C48-811A-AD83236534E2}"/>
              </a:ext>
            </a:extLst>
          </p:cNvPr>
          <p:cNvSpPr txBox="1"/>
          <p:nvPr/>
        </p:nvSpPr>
        <p:spPr>
          <a:xfrm>
            <a:off x="539750" y="5956504"/>
            <a:ext cx="8346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Subramanian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&amp; Lambert: 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Dependency of Molecular Evolutionary Rates? Yes and No</a:t>
            </a:r>
            <a:endParaRPr lang="en-GB" sz="16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Genome Biology and Evol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ution, 2011)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CF6A81C8-544C-4CB1-883F-1E10E5B9D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744" y="3048247"/>
            <a:ext cx="1979834" cy="646140"/>
          </a:xfrm>
          <a:prstGeom prst="wedgeRectCallout">
            <a:avLst>
              <a:gd name="adj1" fmla="val -34284"/>
              <a:gd name="adj2" fmla="val 86207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lokusy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pod selekcí  časová závislost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9977846-359B-45BD-BDCC-3687FC32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298" y="260350"/>
            <a:ext cx="1827434" cy="824364"/>
          </a:xfrm>
          <a:prstGeom prst="wedgeRectCallout">
            <a:avLst>
              <a:gd name="adj1" fmla="val -47564"/>
              <a:gd name="adj2" fmla="val 77796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neutrální </a:t>
            </a:r>
            <a:r>
              <a:rPr lang="cs-CZ" sz="16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lokusy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 bez časové závislosti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4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735157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Kromě mezidruhové divergence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2 školy: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43298" y="2438970"/>
            <a:ext cx="2408052" cy="2408052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charset="0"/>
              </a:rPr>
              <a:t>T</a:t>
            </a:r>
            <a:r>
              <a:rPr lang="cs-CZ" sz="2000" dirty="0" err="1">
                <a:latin typeface="Arial" charset="0"/>
              </a:rPr>
              <a:t>homas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</a:t>
            </a:r>
            <a:r>
              <a:rPr lang="cs-CZ" sz="2000" dirty="0" err="1">
                <a:latin typeface="Arial" charset="0"/>
              </a:rPr>
              <a:t>enry</a:t>
            </a:r>
            <a:r>
              <a:rPr lang="en-US" sz="2000" dirty="0">
                <a:latin typeface="Arial" charset="0"/>
              </a:rPr>
              <a:t> Morgan, </a:t>
            </a:r>
            <a:r>
              <a:rPr lang="cs-CZ" sz="2000" dirty="0">
                <a:latin typeface="Arial" charset="0"/>
              </a:rPr>
              <a:t>Hermann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„klasická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charset="0"/>
              </a:rPr>
              <a:t>inbrední</a:t>
            </a:r>
            <a:r>
              <a:rPr lang="cs-CZ" sz="2000" dirty="0">
                <a:latin typeface="Arial" charset="0"/>
              </a:rPr>
              <a:t> kmeny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melanogaster</a:t>
            </a:r>
            <a:r>
              <a:rPr lang="cs-CZ" sz="2000" dirty="0">
                <a:latin typeface="Arial" charset="0"/>
              </a:rPr>
              <a:t>, var. ovlivňující morfologické znaky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T.H. Morgan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993" y="1579359"/>
            <a:ext cx="2917557" cy="3610478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3450" y="261494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Alfred </a:t>
            </a:r>
            <a:r>
              <a:rPr lang="cs-CZ" sz="2000" dirty="0" err="1">
                <a:latin typeface="Arial" charset="0"/>
              </a:rPr>
              <a:t>Sturtevant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Theodosius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Dobzhansky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přírodní populace octomilek, struktura proužků obřích chromozomů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vysoká variabilita,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>
                <a:latin typeface="Arial" charset="0"/>
              </a:rPr>
              <a:t>Harris</a:t>
            </a:r>
            <a:r>
              <a:rPr lang="cs-CZ" sz="2000" dirty="0">
                <a:latin typeface="Arial" charset="0"/>
              </a:rPr>
              <a:t> – člověk </a:t>
            </a:r>
          </a:p>
          <a:p>
            <a:pPr defTabSz="540000"/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Lewontin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pseudoobscura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Johnson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</a:t>
            </a:r>
            <a:r>
              <a:rPr lang="cs-CZ" sz="2000" dirty="0">
                <a:latin typeface="Arial" charset="0"/>
              </a:rPr>
              <a:t>. – </a:t>
            </a:r>
            <a:r>
              <a:rPr lang="cs-CZ" sz="2000" i="1" dirty="0" err="1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415386"/>
            <a:ext cx="775744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Kimura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ukázal, že evoluce neutrálních genů nezávisí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na velikosti populace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750" y="260350"/>
            <a:ext cx="8438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Oboje pozorování – vysokou úroveň vnitrodruhové variability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a rychlou a konstantní evoluci mezi druhy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(molekulární hodiny) – se snaží vysvětlit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neutrální teorie molekulární evoluce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084541" y="1360770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solidFill>
                    <a:srgbClr val="003399"/>
                  </a:solidFill>
                  <a:latin typeface="Arial" pitchFamily="34" charset="0"/>
                </a:rPr>
                <a:t>M. </a:t>
              </a:r>
              <a:r>
                <a:rPr lang="cs-CZ" sz="1600" dirty="0" err="1">
                  <a:solidFill>
                    <a:srgbClr val="003399"/>
                  </a:solidFill>
                  <a:latin typeface="Arial" pitchFamily="34" charset="0"/>
                </a:rPr>
                <a:t>Kimura</a:t>
              </a:r>
              <a:endParaRPr lang="cs-CZ" sz="1600" dirty="0">
                <a:solidFill>
                  <a:srgbClr val="003399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Průměrná doba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středně velká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frekventovanější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sym typeface="Symbol" pitchFamily="18" charset="2"/>
              </a:rPr>
              <a:t>Pravděpodobnost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>
                <a:latin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en-US" sz="2000" dirty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</a:t>
            </a:r>
            <a:r>
              <a:rPr lang="cs-CZ" sz="2000" u="sng" dirty="0">
                <a:latin typeface="Arial" pitchFamily="34" charset="0"/>
                <a:sym typeface="Symbol" pitchFamily="18" charset="2"/>
              </a:rPr>
              <a:t>počet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neutrálních mutací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>
                  <a:latin typeface="Arial" pitchFamily="34" charset="0"/>
                </a:rPr>
                <a:t>Frekvence substituce (nahrazení jedné</a:t>
              </a:r>
              <a:br>
                <a:rPr lang="cs-CZ" sz="2000" dirty="0">
                  <a:latin typeface="Arial" pitchFamily="34" charset="0"/>
                </a:rPr>
              </a:br>
              <a:r>
                <a:rPr lang="cs-CZ" sz="2000" dirty="0">
                  <a:latin typeface="Arial" pitchFamily="34" charset="0"/>
                </a:rPr>
                <a:t>	alely za jinou v populaci):</a:t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cs-CZ" sz="2000" i="1" dirty="0">
                  <a:latin typeface="Arial" pitchFamily="34" charset="0"/>
                </a:rPr>
                <a:t>N</a:t>
              </a:r>
              <a:r>
                <a:rPr lang="cs-CZ" sz="2000" i="1" baseline="-25000" dirty="0">
                  <a:latin typeface="Arial" pitchFamily="34" charset="0"/>
                </a:rPr>
                <a:t>e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)  </a:t>
              </a:r>
              <a:r>
                <a:rPr lang="cs-CZ" sz="2000" dirty="0" err="1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>
                  <a:latin typeface="Arial" pitchFamily="34" charset="0"/>
                </a:rPr>
                <a:t>N</a:t>
              </a:r>
              <a:r>
                <a:rPr lang="cs-CZ" sz="2000" i="1" baseline="-25000" dirty="0" err="1">
                  <a:latin typeface="Arial" pitchFamily="34" charset="0"/>
                </a:rPr>
                <a:t>e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 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br>
                <a:rPr lang="cs-CZ" sz="2400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>
                  <a:solidFill>
                    <a:srgbClr val="C0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>
                  <a:solidFill>
                    <a:srgbClr val="C00000"/>
                  </a:solidFill>
                  <a:latin typeface="Arial" pitchFamily="34" charset="0"/>
                </a:rPr>
                <a:t>e</a:t>
              </a:r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</a:rPr>
                <a:t>, ale jen na </a:t>
              </a:r>
              <a:r>
                <a:rPr lang="cs-CZ" sz="2400" i="1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60288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1) primární sekvence proteinů</a:t>
            </a:r>
          </a:p>
          <a:p>
            <a:pPr defTabSz="540000">
              <a:spcAft>
                <a:spcPts val="1200"/>
              </a:spcAft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Sanger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1955: sekvence inzulinu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1960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	sekvence dalších aminokyselin </a:t>
            </a:r>
            <a:endParaRPr lang="cs-CZ" sz="2400" i="1" dirty="0">
              <a:latin typeface="Cambria Math" panose="02040503050406030204" pitchFamily="18" charset="0"/>
              <a:cs typeface="Arial" pitchFamily="34" charset="0"/>
              <a:sym typeface="Symbol" panose="05050102010706020507" pitchFamily="18" charset="2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divergence mezi druhy, rychlost evoluce</a:t>
            </a:r>
          </a:p>
        </p:txBody>
      </p:sp>
      <p:pic>
        <p:nvPicPr>
          <p:cNvPr id="1026" name="Picture 2" descr="Biology Pictures: Human Insulin Sequence">
            <a:extLst>
              <a:ext uri="{FF2B5EF4-FFF2-40B4-BE49-F238E27FC236}">
                <a16:creationId xmlns:a16="http://schemas.microsoft.com/office/drawing/2014/main" id="{14CE77C5-2DE7-4C55-8FF9-B045658F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60" y="2818215"/>
            <a:ext cx="3423680" cy="38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28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drift je důležitým evolučním mechanismem nejen v malých,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ale 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42250" y="26035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tomto modelu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(IBD)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(IBS)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Drift II, snímky 6 a 7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jediná možnost, jak být IBD nebo IBS = žádná mutace: 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Časem rovnováha drift–mutace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podle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modelu nekonečných alel a poměru rychlosti neutrálních mutací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a genetického driftu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897147" y="1682151"/>
            <a:ext cx="7111197" cy="4877454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4253662" y="2495521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>
                <a:latin typeface="Arial" pitchFamily="34" charset="0"/>
              </a:rPr>
              <a:t>H</a:t>
            </a:r>
            <a:r>
              <a:rPr lang="cs-CZ" dirty="0">
                <a:latin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/(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463AB4-EB0B-44DA-9DD6-6153DF46B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54" y="2299600"/>
            <a:ext cx="5580907" cy="40321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B7F81B4-FC56-4F38-84E5-D771C8E9A9D3}"/>
              </a:ext>
            </a:extLst>
          </p:cNvPr>
          <p:cNvSpPr txBox="1"/>
          <p:nvPr/>
        </p:nvSpPr>
        <p:spPr>
          <a:xfrm>
            <a:off x="1826697" y="26035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2A18D9-8AC3-458D-8781-D32ADBDEF9CF}"/>
              </a:ext>
            </a:extLst>
          </p:cNvPr>
          <p:cNvSpPr txBox="1"/>
          <p:nvPr/>
        </p:nvSpPr>
        <p:spPr>
          <a:xfrm>
            <a:off x="560388" y="1111515"/>
            <a:ext cx="6991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Velká část mutací škodlivých/letálních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eliminace selekcí)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občas pozitivní ( eliminace selekcí), zbytek neutrální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4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60C8A17-0153-4B05-9CAA-A09BB5C15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24646"/>
              </p:ext>
            </p:extLst>
          </p:nvPr>
        </p:nvGraphicFramePr>
        <p:xfrm>
          <a:off x="463278" y="476499"/>
          <a:ext cx="4297680" cy="30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23">
            <a:extLst>
              <a:ext uri="{FF2B5EF4-FFF2-40B4-BE49-F238E27FC236}">
                <a16:creationId xmlns:a16="http://schemas.microsoft.com/office/drawing/2014/main" id="{A0D1E61B-D36E-493A-A51F-69DB26AF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021" y="560717"/>
            <a:ext cx="1167184" cy="354460"/>
          </a:xfrm>
          <a:prstGeom prst="wedgeRectCallout">
            <a:avLst>
              <a:gd name="adj1" fmla="val -15976"/>
              <a:gd name="adj2" fmla="val 125008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RNA virus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B112053-2813-4780-AAA8-B4D40E065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66634"/>
              </p:ext>
            </p:extLst>
          </p:nvPr>
        </p:nvGraphicFramePr>
        <p:xfrm>
          <a:off x="4434801" y="3676738"/>
          <a:ext cx="4297680" cy="306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3">
            <a:extLst>
              <a:ext uri="{FF2B5EF4-FFF2-40B4-BE49-F238E27FC236}">
                <a16:creationId xmlns:a16="http://schemas.microsoft.com/office/drawing/2014/main" id="{71F0F314-601C-40C3-A358-605571FC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399" y="4254708"/>
            <a:ext cx="974484" cy="425292"/>
          </a:xfrm>
          <a:prstGeom prst="wedgeRectCallout">
            <a:avLst>
              <a:gd name="adj1" fmla="val 13049"/>
              <a:gd name="adj2" fmla="val 8953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kvasinka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57F7909-DAFE-4DE6-BCF3-B862918A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9" y="4044545"/>
            <a:ext cx="3615717" cy="20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RS-CoV-2 – Wikipedie">
            <a:extLst>
              <a:ext uri="{FF2B5EF4-FFF2-40B4-BE49-F238E27FC236}">
                <a16:creationId xmlns:a16="http://schemas.microsoft.com/office/drawing/2014/main" id="{F876E5DA-E09A-48E8-B6B9-106C13BB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50" y="355600"/>
            <a:ext cx="2801732" cy="28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32A18D9-8AC3-458D-8781-D32ADBDEF9CF}"/>
              </a:ext>
            </a:extLst>
          </p:cNvPr>
          <p:cNvSpPr txBox="1"/>
          <p:nvPr/>
        </p:nvSpPr>
        <p:spPr>
          <a:xfrm>
            <a:off x="560388" y="1104536"/>
            <a:ext cx="5168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Rozdílná mutační rychlost různých proteinů: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9D847F0-D575-44E2-9363-033822584319}"/>
              </a:ext>
            </a:extLst>
          </p:cNvPr>
          <p:cNvSpPr txBox="1"/>
          <p:nvPr/>
        </p:nvSpPr>
        <p:spPr>
          <a:xfrm>
            <a:off x="1826697" y="26035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58C63EA-344A-40C5-BE74-86DFC9B9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838" y="1716215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3">
            <a:extLst>
              <a:ext uri="{FF2B5EF4-FFF2-40B4-BE49-F238E27FC236}">
                <a16:creationId xmlns:a16="http://schemas.microsoft.com/office/drawing/2014/main" id="{4BD68B24-9C18-465A-8354-8DF7933A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163" y="4368798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84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5B161D4-2466-40CA-9B1A-AAC7F6CF8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2" y="1889185"/>
            <a:ext cx="7996867" cy="335367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DF1D65A-5B47-487C-BC92-AF6C02F6E86A}"/>
              </a:ext>
            </a:extLst>
          </p:cNvPr>
          <p:cNvSpPr txBox="1"/>
          <p:nvPr/>
        </p:nvSpPr>
        <p:spPr>
          <a:xfrm>
            <a:off x="560388" y="526566"/>
            <a:ext cx="5168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Rozdílná mutační rychlost různých proteinů: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30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1094580"/>
            <a:ext cx="82540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na různých částech proteinu (vazebná místa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dirty="0">
                <a:latin typeface="Arial" pitchFamily="34" charset="0"/>
                <a:sym typeface="Symbol" pitchFamily="18" charset="2"/>
              </a:rPr>
              <a:t>Př.: indol-3-glycerolfosfát </a:t>
            </a:r>
            <a:r>
              <a:rPr lang="cs-CZ" dirty="0" err="1">
                <a:latin typeface="Arial" pitchFamily="34" charset="0"/>
                <a:sym typeface="Symbol" pitchFamily="18" charset="2"/>
              </a:rPr>
              <a:t>syntetáza</a:t>
            </a:r>
            <a:r>
              <a:rPr lang="cs-CZ" dirty="0">
                <a:latin typeface="Arial" pitchFamily="34" charset="0"/>
                <a:sym typeface="Symbol" pitchFamily="18" charset="2"/>
              </a:rPr>
              <a:t> (IGPS)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5904963"/>
            <a:ext cx="615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Problém: toto předpovídá i teorie selekce!!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87EA33-593B-40CE-9C3B-4A1B294CAB16}"/>
              </a:ext>
            </a:extLst>
          </p:cNvPr>
          <p:cNvSpPr txBox="1"/>
          <p:nvPr/>
        </p:nvSpPr>
        <p:spPr>
          <a:xfrm>
            <a:off x="1826696" y="260539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e active site found by PatchFinder in the IGPS enzyme (PDB ID: 1lbl)....  | Download Scientific Diagram">
            <a:extLst>
              <a:ext uri="{FF2B5EF4-FFF2-40B4-BE49-F238E27FC236}">
                <a16:creationId xmlns:a16="http://schemas.microsoft.com/office/drawing/2014/main" id="{ADD5A83F-1207-4CD6-83AE-F4868F22D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9"/>
          <a:stretch/>
        </p:blipFill>
        <p:spPr bwMode="auto">
          <a:xfrm>
            <a:off x="5459892" y="1833244"/>
            <a:ext cx="2752453" cy="31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F5B8F51-B1CA-4272-885D-305440DF0D24}"/>
              </a:ext>
            </a:extLst>
          </p:cNvPr>
          <p:cNvSpPr txBox="1"/>
          <p:nvPr/>
        </p:nvSpPr>
        <p:spPr>
          <a:xfrm>
            <a:off x="5616356" y="5201065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Nimrod et al.,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(2004)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7D6671DD-472F-4260-86CC-4F8D34B5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063" y="3060361"/>
            <a:ext cx="1487873" cy="461666"/>
          </a:xfrm>
          <a:prstGeom prst="wedgeRectCallout">
            <a:avLst>
              <a:gd name="adj1" fmla="val 129051"/>
              <a:gd name="adj2" fmla="val -73106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aktivní místo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F373E19-0B27-4A7B-974F-1AAD5B770725}"/>
              </a:ext>
            </a:extLst>
          </p:cNvPr>
          <p:cNvSpPr txBox="1"/>
          <p:nvPr/>
        </p:nvSpPr>
        <p:spPr>
          <a:xfrm>
            <a:off x="560388" y="472401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1800" dirty="0">
                <a:latin typeface="Arial" pitchFamily="34" charset="0"/>
              </a:rPr>
              <a:t>Rozdílná evoluční rychlost na jednotlivých místech kodonu</a:t>
            </a:r>
            <a:endParaRPr lang="cs-CZ" sz="18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AD3D7F-8644-46D5-A31E-CAC6F8AF48C7}"/>
              </a:ext>
            </a:extLst>
          </p:cNvPr>
          <p:cNvSpPr txBox="1"/>
          <p:nvPr/>
        </p:nvSpPr>
        <p:spPr>
          <a:xfrm>
            <a:off x="539750" y="260350"/>
            <a:ext cx="45448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2) elektroforéza proteinů </a:t>
            </a:r>
            <a:endParaRPr lang="cs-CZ" sz="2400" i="1" dirty="0">
              <a:solidFill>
                <a:srgbClr val="DE0000"/>
              </a:solidFill>
              <a:latin typeface="Cambria Math" panose="02040503050406030204" pitchFamily="18" charset="0"/>
              <a:cs typeface="Arial" pitchFamily="34" charset="0"/>
              <a:sym typeface="Symbol" panose="05050102010706020507" pitchFamily="18" charset="2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vnitrodruhový polymorfismus	</a:t>
            </a:r>
          </a:p>
        </p:txBody>
      </p:sp>
      <p:pic>
        <p:nvPicPr>
          <p:cNvPr id="1028" name="Picture 4" descr="SPIFE High Resolution Protein Electrophoresis">
            <a:extLst>
              <a:ext uri="{FF2B5EF4-FFF2-40B4-BE49-F238E27FC236}">
                <a16:creationId xmlns:a16="http://schemas.microsoft.com/office/drawing/2014/main" id="{7B05D92A-18E0-44AF-BDDE-55A4DB82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4" y="2555138"/>
            <a:ext cx="5715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lood serum protein electrophoresis electrophoretogram Stock Vector | Adobe  Stock">
            <a:extLst>
              <a:ext uri="{FF2B5EF4-FFF2-40B4-BE49-F238E27FC236}">
                <a16:creationId xmlns:a16="http://schemas.microsoft.com/office/drawing/2014/main" id="{F5759BD2-A254-42E8-98C9-6BB095926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2590" r="66115" b="1631"/>
          <a:stretch/>
        </p:blipFill>
        <p:spPr bwMode="auto">
          <a:xfrm>
            <a:off x="6676508" y="693384"/>
            <a:ext cx="2112133" cy="44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6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60388" y="5904963"/>
            <a:ext cx="615745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Problém: toto předpovídá i teorie selekce!!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F373E19-0B27-4A7B-974F-1AAD5B770725}"/>
              </a:ext>
            </a:extLst>
          </p:cNvPr>
          <p:cNvSpPr txBox="1"/>
          <p:nvPr/>
        </p:nvSpPr>
        <p:spPr>
          <a:xfrm>
            <a:off x="560388" y="1256192"/>
            <a:ext cx="3407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1800" dirty="0">
                <a:latin typeface="Arial" pitchFamily="34" charset="0"/>
              </a:rPr>
              <a:t>Rozdílná evoluční rychlost</a:t>
            </a:r>
            <a:br>
              <a:rPr lang="cs-CZ" sz="1800" dirty="0">
                <a:latin typeface="Arial" pitchFamily="34" charset="0"/>
              </a:rPr>
            </a:br>
            <a:r>
              <a:rPr lang="cs-CZ" sz="1800" dirty="0">
                <a:latin typeface="Arial" pitchFamily="34" charset="0"/>
              </a:rPr>
              <a:t>na jednotlivých místech kodonu</a:t>
            </a:r>
            <a:endParaRPr lang="cs-CZ" sz="18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C78989A-D5B0-4A82-AD4B-2080CE7D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742378"/>
            <a:ext cx="82816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sym typeface="Symbol" pitchFamily="18" charset="2"/>
              </a:rPr>
              <a:t>mutační rychlost na jednu 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sym typeface="Symbol" pitchFamily="18" charset="2"/>
              </a:rPr>
              <a:t> různá míra omezení mění rychlost </a:t>
            </a:r>
            <a:r>
              <a:rPr lang="cs-CZ" sz="2400" u="sng" dirty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400" dirty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1DFEAEF-4724-4F59-8116-77BC39AF3F65}"/>
              </a:ext>
            </a:extLst>
          </p:cNvPr>
          <p:cNvGrpSpPr>
            <a:grpSpLocks noChangeAspect="1"/>
          </p:cNvGrpSpPr>
          <p:nvPr/>
        </p:nvGrpSpPr>
        <p:grpSpPr>
          <a:xfrm>
            <a:off x="4587118" y="817265"/>
            <a:ext cx="4261450" cy="3703035"/>
            <a:chOff x="4587117" y="1930373"/>
            <a:chExt cx="4261450" cy="3703035"/>
          </a:xfrm>
        </p:grpSpPr>
        <p:pic>
          <p:nvPicPr>
            <p:cNvPr id="18" name="Obrázek 17" descr="Scan2.TIF">
              <a:extLst>
                <a:ext uri="{FF2B5EF4-FFF2-40B4-BE49-F238E27FC236}">
                  <a16:creationId xmlns:a16="http://schemas.microsoft.com/office/drawing/2014/main" id="{4D733B20-9153-4EC3-9995-0E3DDA1B8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-10000" contrast="20000"/>
            </a:blip>
            <a:srcRect l="26964" t="21963" r="35855" b="42466"/>
            <a:stretch/>
          </p:blipFill>
          <p:spPr>
            <a:xfrm rot="5400000">
              <a:off x="5143342" y="1928183"/>
              <a:ext cx="3149000" cy="4261449"/>
            </a:xfrm>
            <a:prstGeom prst="rect">
              <a:avLst/>
            </a:prstGeom>
          </p:spPr>
        </p:pic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3DC86492-B878-4782-98EC-FABDC6FF1708}"/>
                </a:ext>
              </a:extLst>
            </p:cNvPr>
            <p:cNvSpPr/>
            <p:nvPr/>
          </p:nvSpPr>
          <p:spPr bwMode="auto">
            <a:xfrm>
              <a:off x="4740656" y="2736287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8E5A5BD-969F-44BA-AB0C-AAD2FD9918A4}"/>
                </a:ext>
              </a:extLst>
            </p:cNvPr>
            <p:cNvSpPr/>
            <p:nvPr/>
          </p:nvSpPr>
          <p:spPr bwMode="auto">
            <a:xfrm>
              <a:off x="4740656" y="3750050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13F0FB8C-7E95-4445-AB99-D66E562D5085}"/>
                </a:ext>
              </a:extLst>
            </p:cNvPr>
            <p:cNvSpPr/>
            <p:nvPr/>
          </p:nvSpPr>
          <p:spPr bwMode="auto">
            <a:xfrm>
              <a:off x="4740656" y="4763813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2" name="Obrázek 21" descr="Scan2.TIF">
              <a:extLst>
                <a:ext uri="{FF2B5EF4-FFF2-40B4-BE49-F238E27FC236}">
                  <a16:creationId xmlns:a16="http://schemas.microsoft.com/office/drawing/2014/main" id="{E7DEA810-FE7A-45AB-A1A0-9C37FD22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-10000" contrast="20000"/>
            </a:blip>
            <a:srcRect l="9140" t="21963" r="85326" b="42466"/>
            <a:stretch/>
          </p:blipFill>
          <p:spPr>
            <a:xfrm rot="5400000">
              <a:off x="6483493" y="33998"/>
              <a:ext cx="468700" cy="4261449"/>
            </a:xfrm>
            <a:prstGeom prst="rect">
              <a:avLst/>
            </a:prstGeom>
          </p:spPr>
        </p:pic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185B6F-6199-462A-98B6-14EB8770C585}"/>
              </a:ext>
            </a:extLst>
          </p:cNvPr>
          <p:cNvSpPr txBox="1"/>
          <p:nvPr/>
        </p:nvSpPr>
        <p:spPr>
          <a:xfrm>
            <a:off x="1826696" y="260539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70.–80. léta: problém s důkazem NT – absence dat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 čím větší účinek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škodlivá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462" y="1898368"/>
            <a:ext cx="6999075" cy="36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39335" y="5850632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742011" y="260350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80874" y="205898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42FB32-65D7-48BB-92D6-516A5BEA24DF}"/>
              </a:ext>
            </a:extLst>
          </p:cNvPr>
          <p:cNvSpPr txBox="1"/>
          <p:nvPr/>
        </p:nvSpPr>
        <p:spPr>
          <a:xfrm>
            <a:off x="560388" y="1067368"/>
            <a:ext cx="770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Predikce NT: skutečná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stejná jako očekávaná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velikostí  </a:t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725128" y="260350"/>
            <a:ext cx="5998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 v závislosti na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</a:rPr>
              <a:t>N</a:t>
            </a:r>
            <a:r>
              <a:rPr lang="cs-CZ" sz="2400" i="1" baseline="-25000" dirty="0">
                <a:solidFill>
                  <a:srgbClr val="C00000"/>
                </a:solidFill>
                <a:latin typeface="Arial" pitchFamily="34" charset="0"/>
              </a:rPr>
              <a:t>e</a:t>
            </a:r>
            <a:endParaRPr lang="cs-CZ" sz="2400" baseline="-25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0773" y="1003218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261908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... ale co je to vlastně „neutrální mutace“?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428876"/>
            <a:ext cx="8350352" cy="3692470"/>
            <a:chOff x="484066" y="1597837"/>
            <a:chExt cx="8599103" cy="4054467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4038997" y="1597837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484066" y="1597837"/>
              <a:ext cx="8599103" cy="4054467"/>
              <a:chOff x="484066" y="1597837"/>
              <a:chExt cx="8599103" cy="4054467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641418" y="3760697"/>
                <a:ext cx="1285608" cy="337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4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400" dirty="0" err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4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484066" y="1597837"/>
                <a:ext cx="8599103" cy="4054467"/>
                <a:chOff x="484066" y="1597837"/>
                <a:chExt cx="8599103" cy="4054467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805556" y="1597837"/>
                  <a:ext cx="3277613" cy="2166927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484066" y="2847321"/>
                  <a:ext cx="3755798" cy="28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  <a:sym typeface="Symbol"/>
                    </a:rPr>
                    <a:t>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  1/(2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cs-CZ" sz="2000" i="1" baseline="-25000" dirty="0">
                      <a:latin typeface="Arial" pitchFamily="34" charset="0"/>
                      <a:cs typeface="Arial" pitchFamily="34" charset="0"/>
                      <a:sym typeface="Symbol"/>
                    </a:rPr>
                    <a:t>e),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 bude 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	o jejich osudu rozhodovat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	více drift než selekce</a:t>
                  </a:r>
                </a:p>
              </p:txBody>
            </p:sp>
          </p:grpSp>
        </p:grp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0D5A9E58-69B6-4041-8415-A1DA02C55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05" y="3455669"/>
            <a:ext cx="4492958" cy="3246148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146875A-F442-4EC8-B702-2E6BB84B5FF3}"/>
              </a:ext>
            </a:extLst>
          </p:cNvPr>
          <p:cNvCxnSpPr>
            <a:cxnSpLocks/>
          </p:cNvCxnSpPr>
          <p:nvPr/>
        </p:nvCxnSpPr>
        <p:spPr>
          <a:xfrm>
            <a:off x="4207540" y="3552517"/>
            <a:ext cx="3461343" cy="23306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42E9E6-DA9A-4C4F-9A1D-0A9036ED26E1}"/>
              </a:ext>
            </a:extLst>
          </p:cNvPr>
          <p:cNvSpPr txBox="1"/>
          <p:nvPr/>
        </p:nvSpPr>
        <p:spPr>
          <a:xfrm>
            <a:off x="703565" y="5719313"/>
            <a:ext cx="3308919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92C9F0-FEC8-4098-8C7B-E6CCA053EB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75116" y="355600"/>
            <a:ext cx="6006612" cy="5502536"/>
          </a:xfrm>
          <a:prstGeom prst="rect">
            <a:avLst/>
          </a:prstGeom>
        </p:spPr>
      </p:pic>
      <p:sp>
        <p:nvSpPr>
          <p:cNvPr id="7" name="AutoShape 1042">
            <a:extLst>
              <a:ext uri="{FF2B5EF4-FFF2-40B4-BE49-F238E27FC236}">
                <a16:creationId xmlns:a16="http://schemas.microsoft.com/office/drawing/2014/main" id="{93F2CE1F-AC5F-4589-A538-4C24179D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54" y="5993440"/>
            <a:ext cx="6244976" cy="508960"/>
          </a:xfrm>
          <a:prstGeom prst="wedgeRectCallout">
            <a:avLst>
              <a:gd name="adj1" fmla="val -13488"/>
              <a:gd name="adj2" fmla="val -11493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Pr</a:t>
            </a:r>
            <a:r>
              <a:rPr lang="cs-CZ" dirty="0">
                <a:latin typeface="Arial" pitchFamily="34" charset="0"/>
              </a:rPr>
              <a:t>. fixace alely ve vztahu k </a:t>
            </a:r>
            <a:r>
              <a:rPr lang="cs-CZ" dirty="0" err="1">
                <a:latin typeface="Arial" pitchFamily="34" charset="0"/>
              </a:rPr>
              <a:t>Pr</a:t>
            </a:r>
            <a:r>
              <a:rPr lang="cs-CZ" dirty="0">
                <a:latin typeface="Arial" pitchFamily="34" charset="0"/>
              </a:rPr>
              <a:t>. fixace neutrální alely driftem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8" name="AutoShape 1042">
            <a:extLst>
              <a:ext uri="{FF2B5EF4-FFF2-40B4-BE49-F238E27FC236}">
                <a16:creationId xmlns:a16="http://schemas.microsoft.com/office/drawing/2014/main" id="{9C9842CE-A5CE-4198-AA8D-AB2DE6807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733" y="4646761"/>
            <a:ext cx="1902791" cy="969035"/>
          </a:xfrm>
          <a:prstGeom prst="wedgeRectCallout">
            <a:avLst>
              <a:gd name="adj1" fmla="val -85118"/>
              <a:gd name="adj2" fmla="val -8106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Jestliže 4</a:t>
            </a:r>
            <a:r>
              <a:rPr lang="cs-CZ" sz="1600" i="1" dirty="0">
                <a:latin typeface="Arial" pitchFamily="34" charset="0"/>
              </a:rPr>
              <a:t>N</a:t>
            </a:r>
            <a:r>
              <a:rPr lang="cs-CZ" sz="1600" i="1" baseline="-25000" dirty="0">
                <a:latin typeface="Arial" pitchFamily="34" charset="0"/>
              </a:rPr>
              <a:t>e</a:t>
            </a:r>
            <a:r>
              <a:rPr lang="cs-CZ" sz="1600" i="1" dirty="0">
                <a:latin typeface="Arial" pitchFamily="34" charset="0"/>
              </a:rPr>
              <a:t>s </a:t>
            </a:r>
            <a:r>
              <a:rPr lang="en-US" sz="1600" dirty="0">
                <a:latin typeface="Arial" pitchFamily="34" charset="0"/>
              </a:rPr>
              <a:t>&lt;</a:t>
            </a:r>
            <a:r>
              <a:rPr lang="cs-CZ" sz="1600" dirty="0">
                <a:latin typeface="Arial" pitchFamily="34" charset="0"/>
              </a:rPr>
              <a:t> 1, mutace je efektivně neutrální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1675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</a:endParaRP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</a:rPr>
            </a:b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4792138"/>
            <a:ext cx="5046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Téměř neutrální teorie evoluce a rychlejší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evoluce chromozomu X?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BC8A00-E580-4118-B6A9-05840CFD6679}"/>
              </a:ext>
            </a:extLst>
          </p:cNvPr>
          <p:cNvSpPr txBox="1"/>
          <p:nvPr/>
        </p:nvSpPr>
        <p:spPr>
          <a:xfrm>
            <a:off x="560388" y="2464527"/>
            <a:ext cx="8283591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5023" y="262910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180872" y="1100578"/>
            <a:ext cx="5939265" cy="5517875"/>
            <a:chOff x="897813" y="1104911"/>
            <a:chExt cx="5939265" cy="5517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5059" y="2111156"/>
              <a:ext cx="4794737" cy="45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http://static.squarespace.com/static/5181d5b7e4b07b8c66ed5614/t/528eeee2e4b0fc15797f8ebf/1385098979427/chick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404" y="1104911"/>
              <a:ext cx="1011471" cy="995738"/>
            </a:xfrm>
            <a:prstGeom prst="rect">
              <a:avLst/>
            </a:prstGeom>
            <a:noFill/>
          </p:spPr>
        </p:pic>
        <p:pic>
          <p:nvPicPr>
            <p:cNvPr id="1031" name="Picture 7" descr="http://images.yourdictionary.com/images/definitions/lg/house-mous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601" y="1400433"/>
              <a:ext cx="985273" cy="653364"/>
            </a:xfrm>
            <a:prstGeom prst="rect">
              <a:avLst/>
            </a:prstGeom>
            <a:noFill/>
          </p:spPr>
        </p:pic>
        <p:pic>
          <p:nvPicPr>
            <p:cNvPr id="1033" name="Picture 9" descr="http://www.warrenphotographic.co.uk/photography/bigs/04804-Common-Newt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7069" y="1616861"/>
              <a:ext cx="1071881" cy="466438"/>
            </a:xfrm>
            <a:prstGeom prst="rect">
              <a:avLst/>
            </a:prstGeom>
            <a:noFill/>
          </p:spPr>
        </p:pic>
        <p:pic>
          <p:nvPicPr>
            <p:cNvPr id="1035" name="Picture 11" descr="http://www.dpi.nsw.gov.au/__data/assets/image/0015/318300/Common-carp-Pat-Tul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429" y="1186249"/>
              <a:ext cx="1085386" cy="519283"/>
            </a:xfrm>
            <a:prstGeom prst="rect">
              <a:avLst/>
            </a:prstGeom>
            <a:noFill/>
          </p:spPr>
        </p:pic>
        <p:pic>
          <p:nvPicPr>
            <p:cNvPr id="1037" name="Picture 13" descr="http://interactivemedia.seancohen.com/fa2012/Lam_Joan/web2/assignment6/sliding-horizontal-parallax/images/sha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387096" y="1573990"/>
              <a:ext cx="1449982" cy="847935"/>
            </a:xfrm>
            <a:prstGeom prst="rect">
              <a:avLst/>
            </a:prstGeom>
            <a:noFill/>
          </p:spPr>
        </p:pic>
        <p:pic>
          <p:nvPicPr>
            <p:cNvPr id="1039" name="Picture 15" descr="http://pixabay.com/static/uploads/photo/2014/02/20/08/45/man-270415_64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7813" y="1112107"/>
              <a:ext cx="812372" cy="1083163"/>
            </a:xfrm>
            <a:prstGeom prst="rect">
              <a:avLst/>
            </a:prstGeom>
            <a:noFill/>
          </p:spPr>
        </p:pic>
      </p:grpSp>
      <p:pic>
        <p:nvPicPr>
          <p:cNvPr id="3076" name="Picture 4" descr="Introduction">
            <a:extLst>
              <a:ext uri="{FF2B5EF4-FFF2-40B4-BE49-F238E27FC236}">
                <a16:creationId xmlns:a16="http://schemas.microsoft.com/office/drawing/2014/main" id="{37F6D5B7-EE41-4A0D-BCCE-84693DB2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55970"/>
            <a:ext cx="2831848" cy="23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035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h16 lecture reconstructing and using phylogenies">
            <a:extLst>
              <a:ext uri="{FF2B5EF4-FFF2-40B4-BE49-F238E27FC236}">
                <a16:creationId xmlns:a16="http://schemas.microsoft.com/office/drawing/2014/main" id="{269FFFD9-299C-4EC3-910E-23BA0216B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6040" r="11389" b="5662"/>
          <a:stretch/>
        </p:blipFill>
        <p:spPr bwMode="auto">
          <a:xfrm>
            <a:off x="246915" y="1394675"/>
            <a:ext cx="4704648" cy="40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770409" y="1691417"/>
            <a:ext cx="2380736" cy="967947"/>
          </a:xfrm>
          <a:prstGeom prst="wedgeRectCallout">
            <a:avLst>
              <a:gd name="adj1" fmla="val -63994"/>
              <a:gd name="adj2" fmla="val -35226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</a:p>
        </p:txBody>
      </p:sp>
      <p:pic>
        <p:nvPicPr>
          <p:cNvPr id="4100" name="Picture 4" descr="LECTURE PRESENTATIONS For CAMPBELL BIOLOGY, NINTH EDITION Jane B. Reece,  Lisa A. Urry, Michael L. Cain, Steven A. Wasserman, Peter V. Minorsky,  Robert. - ppt download">
            <a:extLst>
              <a:ext uri="{FF2B5EF4-FFF2-40B4-BE49-F238E27FC236}">
                <a16:creationId xmlns:a16="http://schemas.microsoft.com/office/drawing/2014/main" id="{A3A6197E-34CD-4077-B02D-5E0E2DFFA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15346" r="2075" b="17862"/>
          <a:stretch/>
        </p:blipFill>
        <p:spPr bwMode="auto">
          <a:xfrm>
            <a:off x="4465551" y="3924053"/>
            <a:ext cx="4678449" cy="25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5BD9CEF-73AD-48F9-9B2E-E15DB8864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83" y="1716291"/>
            <a:ext cx="4942947" cy="39398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750" y="5974491"/>
            <a:ext cx="697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750" y="260350"/>
            <a:ext cx="792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duplikace globinů na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 a  podjednotku  potom nezávislá evoluce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4C27C505-82EE-4EB5-93BC-88B771A4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524" y="944736"/>
            <a:ext cx="2573935" cy="979570"/>
          </a:xfrm>
          <a:prstGeom prst="wedgeRectCallout">
            <a:avLst>
              <a:gd name="adj1" fmla="val 15005"/>
              <a:gd name="adj2" fmla="val 83371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srovnání rozdílů mezi 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 a  globinem: evoluce běží konstantním tempem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12174</TotalTime>
  <Words>1778</Words>
  <Application>Microsoft Office PowerPoint</Application>
  <PresentationFormat>Předvádění na obrazovce (4:3)</PresentationFormat>
  <Paragraphs>199</Paragraphs>
  <Slides>46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Calibri</vt:lpstr>
      <vt:lpstr>Cambria Math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656</cp:revision>
  <dcterms:created xsi:type="dcterms:W3CDTF">2014-09-23T15:47:53Z</dcterms:created>
  <dcterms:modified xsi:type="dcterms:W3CDTF">2022-03-23T09:52:57Z</dcterms:modified>
</cp:coreProperties>
</file>