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71" r:id="rId2"/>
    <p:sldId id="266" r:id="rId3"/>
    <p:sldId id="323" r:id="rId4"/>
    <p:sldId id="322" r:id="rId5"/>
    <p:sldId id="263" r:id="rId6"/>
    <p:sldId id="264" r:id="rId7"/>
    <p:sldId id="330" r:id="rId8"/>
    <p:sldId id="331" r:id="rId9"/>
    <p:sldId id="275" r:id="rId10"/>
    <p:sldId id="332" r:id="rId11"/>
    <p:sldId id="280" r:id="rId12"/>
    <p:sldId id="281" r:id="rId13"/>
    <p:sldId id="314" r:id="rId14"/>
    <p:sldId id="315" r:id="rId15"/>
    <p:sldId id="316" r:id="rId16"/>
    <p:sldId id="270" r:id="rId17"/>
    <p:sldId id="333" r:id="rId18"/>
    <p:sldId id="277" r:id="rId19"/>
    <p:sldId id="336" r:id="rId20"/>
    <p:sldId id="273" r:id="rId21"/>
    <p:sldId id="326" r:id="rId22"/>
    <p:sldId id="278" r:id="rId23"/>
    <p:sldId id="337" r:id="rId24"/>
    <p:sldId id="274" r:id="rId25"/>
    <p:sldId id="327" r:id="rId26"/>
    <p:sldId id="282" r:id="rId27"/>
    <p:sldId id="324" r:id="rId28"/>
    <p:sldId id="325" r:id="rId29"/>
    <p:sldId id="318" r:id="rId30"/>
    <p:sldId id="285" r:id="rId31"/>
    <p:sldId id="286" r:id="rId32"/>
    <p:sldId id="328" r:id="rId33"/>
    <p:sldId id="287" r:id="rId34"/>
    <p:sldId id="319" r:id="rId35"/>
    <p:sldId id="288" r:id="rId36"/>
    <p:sldId id="317" r:id="rId37"/>
    <p:sldId id="290" r:id="rId38"/>
    <p:sldId id="289" r:id="rId39"/>
    <p:sldId id="320" r:id="rId40"/>
    <p:sldId id="291" r:id="rId41"/>
    <p:sldId id="292" r:id="rId42"/>
    <p:sldId id="293" r:id="rId43"/>
    <p:sldId id="329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3399"/>
    <a:srgbClr val="0033CC"/>
    <a:srgbClr val="0000CC"/>
    <a:srgbClr val="00FF00"/>
    <a:srgbClr val="DE0000"/>
    <a:srgbClr val="FFFF66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88" d="100"/>
          <a:sy n="88" d="100"/>
        </p:scale>
        <p:origin x="742" y="31"/>
      </p:cViewPr>
      <p:guideLst>
        <p:guide orient="horz" pos="164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C00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List1!$A$1:$A$101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List1!$B$1:$B$101</c:f>
              <c:numCache>
                <c:formatCode>General</c:formatCode>
                <c:ptCount val="101"/>
                <c:pt idx="0">
                  <c:v>1</c:v>
                </c:pt>
                <c:pt idx="1">
                  <c:v>0.8</c:v>
                </c:pt>
                <c:pt idx="2">
                  <c:v>0.64000000000000012</c:v>
                </c:pt>
                <c:pt idx="3">
                  <c:v>0.51200000000000012</c:v>
                </c:pt>
                <c:pt idx="4">
                  <c:v>0.40960000000000019</c:v>
                </c:pt>
                <c:pt idx="5">
                  <c:v>0.32768000000000019</c:v>
                </c:pt>
                <c:pt idx="6">
                  <c:v>0.26214400000000015</c:v>
                </c:pt>
                <c:pt idx="7">
                  <c:v>0.20971520000000016</c:v>
                </c:pt>
                <c:pt idx="8">
                  <c:v>0.16777216000000014</c:v>
                </c:pt>
                <c:pt idx="9">
                  <c:v>0.13421772800000012</c:v>
                </c:pt>
                <c:pt idx="10">
                  <c:v>0.10737418240000011</c:v>
                </c:pt>
                <c:pt idx="11">
                  <c:v>8.5899345920000092E-2</c:v>
                </c:pt>
                <c:pt idx="12">
                  <c:v>6.8719476736000096E-2</c:v>
                </c:pt>
                <c:pt idx="13">
                  <c:v>5.4975581388800078E-2</c:v>
                </c:pt>
                <c:pt idx="14">
                  <c:v>4.3980465111040062E-2</c:v>
                </c:pt>
                <c:pt idx="15">
                  <c:v>3.5184372088832058E-2</c:v>
                </c:pt>
                <c:pt idx="16">
                  <c:v>2.8147497671065648E-2</c:v>
                </c:pt>
                <c:pt idx="17">
                  <c:v>2.251799813685252E-2</c:v>
                </c:pt>
                <c:pt idx="18">
                  <c:v>1.8014398509482017E-2</c:v>
                </c:pt>
                <c:pt idx="19">
                  <c:v>1.4411518807585615E-2</c:v>
                </c:pt>
                <c:pt idx="20">
                  <c:v>1.1529215046068495E-2</c:v>
                </c:pt>
                <c:pt idx="21">
                  <c:v>9.2233720368547975E-3</c:v>
                </c:pt>
                <c:pt idx="22">
                  <c:v>7.3786976294838375E-3</c:v>
                </c:pt>
                <c:pt idx="23">
                  <c:v>5.902958103587071E-3</c:v>
                </c:pt>
                <c:pt idx="24">
                  <c:v>4.722366482869657E-3</c:v>
                </c:pt>
                <c:pt idx="25">
                  <c:v>3.7778931862957259E-3</c:v>
                </c:pt>
                <c:pt idx="26">
                  <c:v>3.0223145490365813E-3</c:v>
                </c:pt>
                <c:pt idx="27">
                  <c:v>2.4178516392292649E-3</c:v>
                </c:pt>
                <c:pt idx="28">
                  <c:v>1.9342813113834127E-3</c:v>
                </c:pt>
                <c:pt idx="29">
                  <c:v>1.5474250491067302E-3</c:v>
                </c:pt>
                <c:pt idx="30">
                  <c:v>1.2379400392853841E-3</c:v>
                </c:pt>
                <c:pt idx="31">
                  <c:v>9.9035203142830756E-4</c:v>
                </c:pt>
                <c:pt idx="32">
                  <c:v>7.9228162514264613E-4</c:v>
                </c:pt>
                <c:pt idx="33">
                  <c:v>6.338253001141169E-4</c:v>
                </c:pt>
                <c:pt idx="34">
                  <c:v>5.0706024009129368E-4</c:v>
                </c:pt>
                <c:pt idx="35">
                  <c:v>4.0564819207303493E-4</c:v>
                </c:pt>
                <c:pt idx="36">
                  <c:v>3.2451855365842801E-4</c:v>
                </c:pt>
                <c:pt idx="37">
                  <c:v>2.5961484292674243E-4</c:v>
                </c:pt>
                <c:pt idx="38">
                  <c:v>2.0769187434139394E-4</c:v>
                </c:pt>
                <c:pt idx="39">
                  <c:v>1.6615349947311518E-4</c:v>
                </c:pt>
                <c:pt idx="40">
                  <c:v>1.3292279957849217E-4</c:v>
                </c:pt>
                <c:pt idx="41">
                  <c:v>1.0633823966279373E-4</c:v>
                </c:pt>
                <c:pt idx="42">
                  <c:v>8.5070591730234999E-5</c:v>
                </c:pt>
                <c:pt idx="43">
                  <c:v>6.8056473384187996E-5</c:v>
                </c:pt>
                <c:pt idx="44">
                  <c:v>5.4445178707350423E-5</c:v>
                </c:pt>
                <c:pt idx="45">
                  <c:v>4.3556142965880339E-5</c:v>
                </c:pt>
                <c:pt idx="46">
                  <c:v>3.4844914372704269E-5</c:v>
                </c:pt>
                <c:pt idx="47">
                  <c:v>2.7875931498163421E-5</c:v>
                </c:pt>
                <c:pt idx="48">
                  <c:v>2.2300745198530738E-5</c:v>
                </c:pt>
                <c:pt idx="49">
                  <c:v>1.7840596158824592E-5</c:v>
                </c:pt>
                <c:pt idx="50">
                  <c:v>1.4272476927059673E-5</c:v>
                </c:pt>
                <c:pt idx="51">
                  <c:v>1.141798154164774E-5</c:v>
                </c:pt>
                <c:pt idx="52">
                  <c:v>9.1343852333181958E-6</c:v>
                </c:pt>
                <c:pt idx="53">
                  <c:v>7.3075081866545572E-6</c:v>
                </c:pt>
                <c:pt idx="54">
                  <c:v>5.8460065493236457E-6</c:v>
                </c:pt>
                <c:pt idx="55">
                  <c:v>4.6768052394589173E-6</c:v>
                </c:pt>
                <c:pt idx="56">
                  <c:v>3.7414441915671336E-6</c:v>
                </c:pt>
                <c:pt idx="57">
                  <c:v>2.9931553532537073E-6</c:v>
                </c:pt>
                <c:pt idx="58">
                  <c:v>2.3945242826029662E-6</c:v>
                </c:pt>
                <c:pt idx="59">
                  <c:v>1.915619426082373E-6</c:v>
                </c:pt>
                <c:pt idx="60">
                  <c:v>1.532495540865899E-6</c:v>
                </c:pt>
                <c:pt idx="61">
                  <c:v>1.2259964326927192E-6</c:v>
                </c:pt>
                <c:pt idx="62">
                  <c:v>9.8079714615417526E-7</c:v>
                </c:pt>
                <c:pt idx="63">
                  <c:v>7.8463771692334044E-7</c:v>
                </c:pt>
                <c:pt idx="64">
                  <c:v>6.277101735386724E-7</c:v>
                </c:pt>
                <c:pt idx="65">
                  <c:v>5.0216813883093792E-7</c:v>
                </c:pt>
                <c:pt idx="66">
                  <c:v>4.0173451106475042E-7</c:v>
                </c:pt>
                <c:pt idx="67">
                  <c:v>3.2138760885180037E-7</c:v>
                </c:pt>
                <c:pt idx="68">
                  <c:v>2.5711008708144031E-7</c:v>
                </c:pt>
                <c:pt idx="69">
                  <c:v>2.0568806966515228E-7</c:v>
                </c:pt>
                <c:pt idx="70">
                  <c:v>1.6455045573212182E-7</c:v>
                </c:pt>
                <c:pt idx="71">
                  <c:v>1.3164036458569748E-7</c:v>
                </c:pt>
                <c:pt idx="72">
                  <c:v>1.05312291668558E-7</c:v>
                </c:pt>
                <c:pt idx="73">
                  <c:v>8.4249833334846398E-8</c:v>
                </c:pt>
                <c:pt idx="74">
                  <c:v>6.7399866667877139E-8</c:v>
                </c:pt>
                <c:pt idx="75">
                  <c:v>5.3919893334301707E-8</c:v>
                </c:pt>
                <c:pt idx="76">
                  <c:v>4.3135914667441378E-8</c:v>
                </c:pt>
                <c:pt idx="77">
                  <c:v>3.4508731733953108E-8</c:v>
                </c:pt>
                <c:pt idx="78">
                  <c:v>2.7606985387162483E-8</c:v>
                </c:pt>
                <c:pt idx="79">
                  <c:v>2.2085588309729993E-8</c:v>
                </c:pt>
                <c:pt idx="80">
                  <c:v>1.7668470647783995E-8</c:v>
                </c:pt>
                <c:pt idx="81">
                  <c:v>1.4134776518227197E-8</c:v>
                </c:pt>
                <c:pt idx="82">
                  <c:v>1.1307821214581759E-8</c:v>
                </c:pt>
                <c:pt idx="83">
                  <c:v>9.0462569716654075E-9</c:v>
                </c:pt>
                <c:pt idx="84">
                  <c:v>7.2370055773323278E-9</c:v>
                </c:pt>
                <c:pt idx="85">
                  <c:v>5.7896044618658634E-9</c:v>
                </c:pt>
                <c:pt idx="86">
                  <c:v>4.6316835694926904E-9</c:v>
                </c:pt>
                <c:pt idx="87">
                  <c:v>3.7053468555941531E-9</c:v>
                </c:pt>
                <c:pt idx="88">
                  <c:v>2.9642774844753225E-9</c:v>
                </c:pt>
                <c:pt idx="89">
                  <c:v>2.3714219875802581E-9</c:v>
                </c:pt>
                <c:pt idx="90">
                  <c:v>1.8971375900642067E-9</c:v>
                </c:pt>
                <c:pt idx="91">
                  <c:v>1.5177100720513653E-9</c:v>
                </c:pt>
                <c:pt idx="92">
                  <c:v>1.2141680576410929E-9</c:v>
                </c:pt>
                <c:pt idx="93">
                  <c:v>9.7133444611287437E-10</c:v>
                </c:pt>
                <c:pt idx="94">
                  <c:v>7.7706755689029935E-10</c:v>
                </c:pt>
                <c:pt idx="95">
                  <c:v>6.2165404551223971E-10</c:v>
                </c:pt>
                <c:pt idx="96">
                  <c:v>4.9732323640979177E-10</c:v>
                </c:pt>
                <c:pt idx="97">
                  <c:v>3.9785858912783341E-10</c:v>
                </c:pt>
                <c:pt idx="98">
                  <c:v>3.1828687130226684E-10</c:v>
                </c:pt>
                <c:pt idx="99">
                  <c:v>2.5462949704181345E-10</c:v>
                </c:pt>
                <c:pt idx="100">
                  <c:v>2.0370359763345081E-10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DAE-4AEA-B3A2-97DBF1120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347440"/>
        <c:axId val="94966456"/>
      </c:scatterChart>
      <c:valAx>
        <c:axId val="586347440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Čas (generace)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94966456"/>
        <c:crosses val="autoZero"/>
        <c:crossBetween val="midCat"/>
      </c:valAx>
      <c:valAx>
        <c:axId val="949664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Frekvence alely </a:t>
                </a:r>
                <a:r>
                  <a:rPr lang="en-US" sz="1400" i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586347440"/>
        <c:crosses val="autoZero"/>
        <c:crossBetween val="midCat"/>
        <c:majorUnit val="0.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3366FF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E14-482B-ABA3-00B6CD83786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E14-482B-ABA3-00B6CD837869}"/>
              </c:ext>
            </c:extLst>
          </c:dPt>
          <c:dPt>
            <c:idx val="2"/>
            <c:bubble3D val="0"/>
            <c:spPr>
              <a:solidFill>
                <a:srgbClr val="66FF33"/>
              </a:solidFill>
              <a:ln w="1270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E14-482B-ABA3-00B6CD837869}"/>
              </c:ext>
            </c:extLst>
          </c:dPt>
          <c:val>
            <c:numRef>
              <c:f>List1!$A$1:$A$3</c:f>
              <c:numCache>
                <c:formatCode>General</c:formatCode>
                <c:ptCount val="3"/>
                <c:pt idx="0">
                  <c:v>0.4</c:v>
                </c:pt>
                <c:pt idx="1">
                  <c:v>0.35000000000000014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14-482B-ABA3-00B6CD837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BDDE-5303-4686-8093-853AFB8B7D1B}" type="datetimeFigureOut">
              <a:rPr lang="cs-CZ" smtClean="0"/>
              <a:pPr/>
              <a:t>29.3.2022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D6C80-E464-4F32-9F04-3F7E2590FA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70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42BC1-CB48-455A-A070-452602DCDA99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108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42BC1-CB48-455A-A070-452602DCDA99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69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0AE98-1600-449B-822A-A58F94D39E80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503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C0AE98-1600-449B-822A-A58F94D39E80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67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29.3.2022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CEBA-7D9A-4037-A856-9E28FB174A6A}" type="datetimeFigureOut">
              <a:rPr lang="cs-CZ" smtClean="0"/>
              <a:pPr/>
              <a:t>29.3.2022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CBC9-8ECF-41D7-85A2-03E39C8AF0B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upload.wikimedia.org/wikipedia/en/8/81/Sewall_Wright.jpg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922637" y="1339850"/>
            <a:ext cx="72987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9600" b="1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TOK GENŮ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Migrace"/>
          <p:cNvPicPr>
            <a:picLocks noChangeAspect="1" noChangeArrowheads="1"/>
          </p:cNvPicPr>
          <p:nvPr/>
        </p:nvPicPr>
        <p:blipFill>
          <a:blip r:embed="rId3" cstate="print"/>
          <a:srcRect b="56122"/>
          <a:stretch>
            <a:fillRect/>
          </a:stretch>
        </p:blipFill>
        <p:spPr bwMode="auto">
          <a:xfrm>
            <a:off x="937784" y="1192240"/>
            <a:ext cx="4310963" cy="263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539750" y="260350"/>
            <a:ext cx="49682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Př.: výskyt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melanických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forem můr v Anglii</a:t>
            </a:r>
          </a:p>
        </p:txBody>
      </p:sp>
      <p:grpSp>
        <p:nvGrpSpPr>
          <p:cNvPr id="11" name="Skupina 10"/>
          <p:cNvGrpSpPr>
            <a:grpSpLocks noChangeAspect="1"/>
          </p:cNvGrpSpPr>
          <p:nvPr/>
        </p:nvGrpSpPr>
        <p:grpSpPr>
          <a:xfrm>
            <a:off x="6169676" y="337047"/>
            <a:ext cx="1775306" cy="2747012"/>
            <a:chOff x="6745192" y="318781"/>
            <a:chExt cx="2141871" cy="3314215"/>
          </a:xfrm>
        </p:grpSpPr>
        <p:pic>
          <p:nvPicPr>
            <p:cNvPr id="8" name="Picture 11" descr="biston_betularia_ha3_2507_t"/>
            <p:cNvPicPr>
              <a:picLocks noChangeAspect="1" noChangeArrowheads="1"/>
            </p:cNvPicPr>
            <p:nvPr/>
          </p:nvPicPr>
          <p:blipFill>
            <a:blip r:embed="rId4" cstate="print"/>
            <a:srcRect t="15636" r="4611" b="15679"/>
            <a:stretch>
              <a:fillRect/>
            </a:stretch>
          </p:blipFill>
          <p:spPr bwMode="auto">
            <a:xfrm>
              <a:off x="6761527" y="1518408"/>
              <a:ext cx="2105636" cy="1516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biston_betularia_hs5_1004_t"/>
            <p:cNvPicPr>
              <a:picLocks noChangeAspect="1" noChangeArrowheads="1"/>
            </p:cNvPicPr>
            <p:nvPr/>
          </p:nvPicPr>
          <p:blipFill>
            <a:blip r:embed="rId5" cstate="print"/>
            <a:srcRect t="20688" b="25204"/>
            <a:stretch>
              <a:fillRect/>
            </a:stretch>
          </p:blipFill>
          <p:spPr bwMode="auto">
            <a:xfrm>
              <a:off x="6745192" y="318781"/>
              <a:ext cx="2124076" cy="1149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6751542" y="3048221"/>
              <a:ext cx="213552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>
                  <a:latin typeface="Arial" pitchFamily="34" charset="0"/>
                  <a:cs typeface="Arial" pitchFamily="34" charset="0"/>
                </a:rPr>
                <a:t>drsnokřídlec březový</a:t>
              </a:r>
            </a:p>
            <a:p>
              <a:pPr algn="ctr"/>
              <a:r>
                <a:rPr lang="cs-CZ" sz="16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Biston</a:t>
              </a:r>
              <a:r>
                <a:rPr lang="cs-CZ" sz="16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betularia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pic>
        <p:nvPicPr>
          <p:cNvPr id="12" name="Picture 20" descr="Migrace"/>
          <p:cNvPicPr>
            <a:picLocks noChangeAspect="1" noChangeArrowheads="1"/>
          </p:cNvPicPr>
          <p:nvPr/>
        </p:nvPicPr>
        <p:blipFill>
          <a:blip r:embed="rId3" cstate="print"/>
          <a:srcRect t="44480"/>
          <a:stretch>
            <a:fillRect/>
          </a:stretch>
        </p:blipFill>
        <p:spPr bwMode="auto">
          <a:xfrm>
            <a:off x="4676895" y="3486341"/>
            <a:ext cx="4140200" cy="320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Skupina 15"/>
          <p:cNvGrpSpPr>
            <a:grpSpLocks noChangeAspect="1"/>
          </p:cNvGrpSpPr>
          <p:nvPr/>
        </p:nvGrpSpPr>
        <p:grpSpPr>
          <a:xfrm>
            <a:off x="1127254" y="4316626"/>
            <a:ext cx="3242102" cy="1766298"/>
            <a:chOff x="5557837" y="216211"/>
            <a:chExt cx="3586163" cy="1953742"/>
          </a:xfrm>
        </p:grpSpPr>
        <p:pic>
          <p:nvPicPr>
            <p:cNvPr id="14" name="Picture 9" descr="odontopera_bidentata_mal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35306" y="216211"/>
              <a:ext cx="2032146" cy="1365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5557837" y="1585753"/>
              <a:ext cx="3586163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 err="1">
                  <a:latin typeface="Arial" pitchFamily="34" charset="0"/>
                  <a:cs typeface="Arial" pitchFamily="34" charset="0"/>
                </a:rPr>
                <a:t>zejkovec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 dvojzubý</a:t>
              </a:r>
            </a:p>
            <a:p>
              <a:pPr algn="ctr"/>
              <a:r>
                <a:rPr lang="cs-CZ" sz="16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600" i="1" dirty="0" err="1">
                  <a:latin typeface="Arial" pitchFamily="34" charset="0"/>
                  <a:cs typeface="Arial" pitchFamily="34" charset="0"/>
                </a:rPr>
                <a:t>Odontoptera</a:t>
              </a:r>
              <a:r>
                <a:rPr lang="cs-CZ" sz="16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[</a:t>
              </a:r>
              <a:r>
                <a:rPr lang="en-US" sz="1600" i="1" dirty="0" err="1">
                  <a:latin typeface="Arial" pitchFamily="34" charset="0"/>
                  <a:cs typeface="Arial" pitchFamily="34" charset="0"/>
                </a:rPr>
                <a:t>Gonodontis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]</a:t>
              </a:r>
              <a:r>
                <a:rPr lang="en-US" sz="16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bidentata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sp>
        <p:nvSpPr>
          <p:cNvPr id="13" name="Obdélníkový popisek 66">
            <a:extLst>
              <a:ext uri="{FF2B5EF4-FFF2-40B4-BE49-F238E27FC236}">
                <a16:creationId xmlns:a16="http://schemas.microsoft.com/office/drawing/2014/main" id="{D704DBF3-68D1-4C1A-900E-56F48CEA15B7}"/>
              </a:ext>
            </a:extLst>
          </p:cNvPr>
          <p:cNvSpPr/>
          <p:nvPr/>
        </p:nvSpPr>
        <p:spPr>
          <a:xfrm>
            <a:off x="4676895" y="855729"/>
            <a:ext cx="1234724" cy="662273"/>
          </a:xfrm>
          <a:prstGeom prst="wedgeRectCallout">
            <a:avLst>
              <a:gd name="adj1" fmla="val 68276"/>
              <a:gd name="adj2" fmla="val 1797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vyšší migrace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délníkový popisek 66">
            <a:extLst>
              <a:ext uri="{FF2B5EF4-FFF2-40B4-BE49-F238E27FC236}">
                <a16:creationId xmlns:a16="http://schemas.microsoft.com/office/drawing/2014/main" id="{D645C6AE-6D13-4C1D-B22D-457B00D7BA67}"/>
              </a:ext>
            </a:extLst>
          </p:cNvPr>
          <p:cNvSpPr/>
          <p:nvPr/>
        </p:nvSpPr>
        <p:spPr>
          <a:xfrm>
            <a:off x="365297" y="3985489"/>
            <a:ext cx="1234724" cy="662273"/>
          </a:xfrm>
          <a:prstGeom prst="wedgeRectCallout">
            <a:avLst>
              <a:gd name="adj1" fmla="val 64783"/>
              <a:gd name="adj2" fmla="val 33604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nižší migrace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kupina 26"/>
          <p:cNvGrpSpPr/>
          <p:nvPr/>
        </p:nvGrpSpPr>
        <p:grpSpPr>
          <a:xfrm>
            <a:off x="1876896" y="380142"/>
            <a:ext cx="4781448" cy="1919416"/>
            <a:chOff x="1876896" y="380142"/>
            <a:chExt cx="4781448" cy="1919416"/>
          </a:xfrm>
        </p:grpSpPr>
        <p:grpSp>
          <p:nvGrpSpPr>
            <p:cNvPr id="3" name="Skupina 29"/>
            <p:cNvGrpSpPr/>
            <p:nvPr/>
          </p:nvGrpSpPr>
          <p:grpSpPr>
            <a:xfrm>
              <a:off x="1876896" y="380142"/>
              <a:ext cx="1918800" cy="1919416"/>
              <a:chOff x="731838" y="1339850"/>
              <a:chExt cx="1918800" cy="1919416"/>
            </a:xfrm>
          </p:grpSpPr>
          <p:sp>
            <p:nvSpPr>
              <p:cNvPr id="10" name="Elipsa 9"/>
              <p:cNvSpPr>
                <a:spLocks noChangeAspect="1"/>
              </p:cNvSpPr>
              <p:nvPr/>
            </p:nvSpPr>
            <p:spPr>
              <a:xfrm>
                <a:off x="731838" y="1339850"/>
                <a:ext cx="1918800" cy="1919416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TextovéPole 10"/>
              <p:cNvSpPr txBox="1"/>
              <p:nvPr/>
            </p:nvSpPr>
            <p:spPr>
              <a:xfrm>
                <a:off x="1416908" y="149104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1107988" y="240956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2113005" y="2203622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1692875" y="2631989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934995" y="1824681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1519881" y="2038866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1981200" y="1676400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</p:grpSp>
        <p:grpSp>
          <p:nvGrpSpPr>
            <p:cNvPr id="4" name="Skupina 30"/>
            <p:cNvGrpSpPr/>
            <p:nvPr/>
          </p:nvGrpSpPr>
          <p:grpSpPr>
            <a:xfrm>
              <a:off x="4739544" y="380142"/>
              <a:ext cx="1918800" cy="1919416"/>
              <a:chOff x="3594486" y="1339850"/>
              <a:chExt cx="1918800" cy="191941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Elipsa 17"/>
              <p:cNvSpPr>
                <a:spLocks noChangeAspect="1"/>
              </p:cNvSpPr>
              <p:nvPr/>
            </p:nvSpPr>
            <p:spPr>
              <a:xfrm>
                <a:off x="3594486" y="1339850"/>
                <a:ext cx="1918800" cy="191941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4205415" y="1458097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3954160" y="251665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4975653" y="232719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2" name="TextovéPole 21"/>
              <p:cNvSpPr txBox="1"/>
              <p:nvPr/>
            </p:nvSpPr>
            <p:spPr>
              <a:xfrm>
                <a:off x="4555523" y="263198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3797643" y="1824681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4670853" y="198944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5" name="TextovéPole 24"/>
              <p:cNvSpPr txBox="1"/>
              <p:nvPr/>
            </p:nvSpPr>
            <p:spPr>
              <a:xfrm>
                <a:off x="4744994" y="1577546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4209535" y="2092411"/>
                <a:ext cx="389850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</p:grpSp>
        <p:sp>
          <p:nvSpPr>
            <p:cNvPr id="29" name="Šipka doprava 28"/>
            <p:cNvSpPr/>
            <p:nvPr/>
          </p:nvSpPr>
          <p:spPr>
            <a:xfrm>
              <a:off x="3674074" y="1264508"/>
              <a:ext cx="1680519" cy="172995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3" name="TextovéPole 32"/>
          <p:cNvSpPr txBox="1"/>
          <p:nvPr/>
        </p:nvSpPr>
        <p:spPr>
          <a:xfrm>
            <a:off x="558763" y="2589945"/>
            <a:ext cx="791114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zanesení nové alely do lokální populace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tok genů  mutaci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ALE: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1) mutační rychlost (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velmi nízká  genový tok (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může být nízký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i vysoký</a:t>
            </a:r>
          </a:p>
          <a:p>
            <a:pPr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2) tok genů se může týkat mnoha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lokusů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současně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    mutace zasahuje jen 1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lokus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539750" y="5310997"/>
            <a:ext cx="7782900" cy="1015663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Mísením různých populací vzniká masivní 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vazebná nerovnováha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rozprostřená po celém genomu (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mutace: LD jen mezi mutantním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 err="1">
                <a:latin typeface="Arial" pitchFamily="34" charset="0"/>
                <a:cs typeface="Arial" pitchFamily="34" charset="0"/>
              </a:rPr>
              <a:t>lokusem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 jeho okolím, kde není rekombinace).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ovéPole 32"/>
          <p:cNvSpPr txBox="1"/>
          <p:nvPr/>
        </p:nvSpPr>
        <p:spPr>
          <a:xfrm>
            <a:off x="539750" y="2581708"/>
            <a:ext cx="798648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zanesení nové alely do lokální populace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tok genů  mutaci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ALE: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3) mutace většinou škodlivé ( migrací pozitivní i negativní alely)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4) mutace v době vzniku v nízké frekvenci  většinou jejich ztráta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    migrace může vnést více kopií současně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tok genů může výrazně změnit genofond i během jediné generace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68094" y="5585573"/>
            <a:ext cx="8502199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snižuje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variabilitu 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mezi démy 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 </a:t>
            </a:r>
            <a:r>
              <a:rPr lang="cs-CZ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zvyšuje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uvnitř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démů</a:t>
            </a:r>
            <a:endParaRPr lang="cs-CZ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Skupina 27"/>
          <p:cNvGrpSpPr/>
          <p:nvPr/>
        </p:nvGrpSpPr>
        <p:grpSpPr>
          <a:xfrm>
            <a:off x="1876896" y="380142"/>
            <a:ext cx="4781448" cy="1919416"/>
            <a:chOff x="1876896" y="380142"/>
            <a:chExt cx="4781448" cy="1919416"/>
          </a:xfrm>
        </p:grpSpPr>
        <p:grpSp>
          <p:nvGrpSpPr>
            <p:cNvPr id="30" name="Skupina 29"/>
            <p:cNvGrpSpPr/>
            <p:nvPr/>
          </p:nvGrpSpPr>
          <p:grpSpPr>
            <a:xfrm>
              <a:off x="1876896" y="380142"/>
              <a:ext cx="1918800" cy="1919416"/>
              <a:chOff x="731838" y="1339850"/>
              <a:chExt cx="1918800" cy="1919416"/>
            </a:xfrm>
          </p:grpSpPr>
          <p:sp>
            <p:nvSpPr>
              <p:cNvPr id="43" name="Elipsa 42"/>
              <p:cNvSpPr>
                <a:spLocks noChangeAspect="1"/>
              </p:cNvSpPr>
              <p:nvPr/>
            </p:nvSpPr>
            <p:spPr>
              <a:xfrm>
                <a:off x="731838" y="1339850"/>
                <a:ext cx="1918800" cy="1919416"/>
              </a:xfrm>
              <a:prstGeom prst="ellipse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1416908" y="149104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5" name="TextovéPole 44"/>
              <p:cNvSpPr txBox="1"/>
              <p:nvPr/>
            </p:nvSpPr>
            <p:spPr>
              <a:xfrm>
                <a:off x="1107988" y="2409568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6" name="TextovéPole 45"/>
              <p:cNvSpPr txBox="1"/>
              <p:nvPr/>
            </p:nvSpPr>
            <p:spPr>
              <a:xfrm>
                <a:off x="2113005" y="2203622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1692875" y="2631989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934995" y="1824681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9" name="TextovéPole 48"/>
              <p:cNvSpPr txBox="1"/>
              <p:nvPr/>
            </p:nvSpPr>
            <p:spPr>
              <a:xfrm>
                <a:off x="1519881" y="2038866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1981200" y="1676400"/>
                <a:ext cx="389850" cy="46166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</p:grpSp>
        <p:grpSp>
          <p:nvGrpSpPr>
            <p:cNvPr id="31" name="Skupina 30"/>
            <p:cNvGrpSpPr/>
            <p:nvPr/>
          </p:nvGrpSpPr>
          <p:grpSpPr>
            <a:xfrm>
              <a:off x="4739544" y="380142"/>
              <a:ext cx="1918800" cy="1919416"/>
              <a:chOff x="3594486" y="1339850"/>
              <a:chExt cx="1918800" cy="191941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Elipsa 33"/>
              <p:cNvSpPr>
                <a:spLocks noChangeAspect="1"/>
              </p:cNvSpPr>
              <p:nvPr/>
            </p:nvSpPr>
            <p:spPr>
              <a:xfrm>
                <a:off x="3594486" y="1339850"/>
                <a:ext cx="1918800" cy="191941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4205415" y="1458097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36" name="TextovéPole 35"/>
              <p:cNvSpPr txBox="1"/>
              <p:nvPr/>
            </p:nvSpPr>
            <p:spPr>
              <a:xfrm>
                <a:off x="3954160" y="251665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37" name="TextovéPole 36"/>
              <p:cNvSpPr txBox="1"/>
              <p:nvPr/>
            </p:nvSpPr>
            <p:spPr>
              <a:xfrm>
                <a:off x="4975653" y="232719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4555523" y="2631989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3797643" y="1824681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0" name="TextovéPole 39"/>
              <p:cNvSpPr txBox="1"/>
              <p:nvPr/>
            </p:nvSpPr>
            <p:spPr>
              <a:xfrm>
                <a:off x="4670853" y="1989440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4744994" y="1577546"/>
                <a:ext cx="356188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4209535" y="2092411"/>
                <a:ext cx="389850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cs-CZ" sz="2400" i="1" dirty="0">
                    <a:latin typeface="Arial" pitchFamily="34" charset="0"/>
                    <a:cs typeface="Arial" pitchFamily="34" charset="0"/>
                  </a:rPr>
                  <a:t>A</a:t>
                </a:r>
              </a:p>
            </p:txBody>
          </p:sp>
        </p:grpSp>
        <p:sp>
          <p:nvSpPr>
            <p:cNvPr id="32" name="Šipka doprava 31"/>
            <p:cNvSpPr/>
            <p:nvPr/>
          </p:nvSpPr>
          <p:spPr>
            <a:xfrm>
              <a:off x="3674074" y="1264508"/>
              <a:ext cx="1680519" cy="172995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260350"/>
            <a:ext cx="8712642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Tok genů a nenáhodné oplození:</a:t>
            </a:r>
          </a:p>
          <a:p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Inbreeding</a:t>
            </a:r>
            <a:r>
              <a:rPr lang="cs-CZ" sz="2000" dirty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asortativní páření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omezuje tok genů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např. Tamilové v Indii: sňatky mezi bratranci a sestřenicemi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nízký tok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genů s okolním obyvatelstvem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zavíječ kukuřičný (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Pyrausta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nubilalis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):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asortativní výběr stejné feromonové rasy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b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Disasortativní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páření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podporuje tok genů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reprodukční výhoda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dispergujících jedinců 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např.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D.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melanogaster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disasortativní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výběr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jedna kosmopolitní populace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://www.apsnet.org/publications/apsnetfeatures/Article%20Images/BtCorn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9285" y="2923505"/>
            <a:ext cx="2458533" cy="1649266"/>
          </a:xfrm>
          <a:prstGeom prst="rect">
            <a:avLst/>
          </a:prstGeom>
          <a:noFill/>
        </p:spPr>
      </p:pic>
      <p:pic>
        <p:nvPicPr>
          <p:cNvPr id="33796" name="Picture 4" descr="http://upload.wikimedia.org/wikipedia/commons/3/3d/Ostrinia_nubilali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168" y="2932552"/>
            <a:ext cx="2037845" cy="1642032"/>
          </a:xfrm>
          <a:prstGeom prst="rect">
            <a:avLst/>
          </a:prstGeom>
          <a:noFill/>
        </p:spPr>
      </p:pic>
      <p:pic>
        <p:nvPicPr>
          <p:cNvPr id="33800" name="Picture 8" descr="http://tamilculture.ca/wp-content/uploads/2013/03/tamilmarriag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9236" y="1874834"/>
            <a:ext cx="3033656" cy="2115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260350"/>
            <a:ext cx="845346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Tok genů mezi bělochy a černochy a vliv genetického i negenetického</a:t>
            </a:r>
            <a:b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asortativního výběru: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Severní a Jižní Amerika: největší příliv otroků ze západní a střední Afriky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1700-1808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USA: sociální klasifikace míšenců jako černochů, přestože genotypově 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fenotypově intermediární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asortativní páření podle barvy kůže (přičemž míšenec = „černoch“)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+ větší počet bělochů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asymetrický tok genů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běloši  černoši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blogs.reuters.com/great-debate/files/2013/07/obama-b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6640" y="3690033"/>
            <a:ext cx="4395786" cy="2853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750" y="260350"/>
            <a:ext cx="840871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SZ Brazílie: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více kategorií hybridů, „běloši“ spíše v kontextu kultury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tok genů méně asymetrický a vyšší než v USA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  <a:buFont typeface="Symbol" pitchFamily="18" charset="2"/>
              <a:buChar char="®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Přes podobné počáteční podmínky dnes výrazné rozdíly</a:t>
            </a:r>
          </a:p>
          <a:p>
            <a:pPr defTabSz="540000">
              <a:spcAft>
                <a:spcPts val="1200"/>
              </a:spcAft>
              <a:buFont typeface="Symbol" pitchFamily="18" charset="2"/>
              <a:buChar char="®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Tok genů je určován nejen migrací, ale i systémem páření ovlivněným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jak genetickými, tak negenetickými faktory</a:t>
            </a:r>
          </a:p>
        </p:txBody>
      </p:sp>
      <p:pic>
        <p:nvPicPr>
          <p:cNvPr id="1028" name="Picture 4" descr="Brazil women's football team to play in China - Social News XYZ">
            <a:extLst>
              <a:ext uri="{FF2B5EF4-FFF2-40B4-BE49-F238E27FC236}">
                <a16:creationId xmlns:a16="http://schemas.microsoft.com/office/drawing/2014/main" id="{4D51E52B-5710-4D26-9F7C-A7BB6FF52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79" y="2768984"/>
            <a:ext cx="6760493" cy="355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562275" y="255936"/>
            <a:ext cx="37273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Modely toku genů:</a:t>
            </a: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ostrovní (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island model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):</a:t>
            </a:r>
          </a:p>
        </p:txBody>
      </p:sp>
      <p:pic>
        <p:nvPicPr>
          <p:cNvPr id="14" name="Picture 6" descr="http://2.bp.blogspot.com/-qlNU_v2Irjo/Tu7hsrrzdgI/AAAAAAAAAoM/r8m3X2cOSm8/s1600/archipelago-wallpaper-1440x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49" y="1737175"/>
            <a:ext cx="2816235" cy="1760147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1750" y="3929329"/>
            <a:ext cx="2343150" cy="866775"/>
          </a:xfrm>
          <a:prstGeom prst="rect">
            <a:avLst/>
          </a:prstGeom>
          <a:noFill/>
        </p:spPr>
      </p:pic>
      <p:sp>
        <p:nvSpPr>
          <p:cNvPr id="31" name="Obdélníkový popisek 30"/>
          <p:cNvSpPr/>
          <p:nvPr/>
        </p:nvSpPr>
        <p:spPr>
          <a:xfrm>
            <a:off x="6381750" y="5152664"/>
            <a:ext cx="1843516" cy="774905"/>
          </a:xfrm>
          <a:prstGeom prst="wedgeRectCallout">
            <a:avLst>
              <a:gd name="adj1" fmla="val -31056"/>
              <a:gd name="adj2" fmla="val -9056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měří vztah migrace a driftu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9750" y="4553255"/>
            <a:ext cx="5237633" cy="213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21640C27-CCF8-441C-B229-0D874E5C8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58702" t="5274" r="6275" b="59856"/>
          <a:stretch/>
        </p:blipFill>
        <p:spPr bwMode="auto">
          <a:xfrm>
            <a:off x="5529737" y="231592"/>
            <a:ext cx="3310908" cy="269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http://www.vresorts.com/VRPages/Greece/Cyclades%20Islands/cyclades%20satellite%20view.png"/>
          <p:cNvPicPr>
            <a:picLocks noChangeAspect="1" noChangeArrowheads="1"/>
          </p:cNvPicPr>
          <p:nvPr/>
        </p:nvPicPr>
        <p:blipFill>
          <a:blip r:embed="rId6" cstate="print"/>
          <a:srcRect l="19783" t="8460" r="26053"/>
          <a:stretch>
            <a:fillRect/>
          </a:stretch>
        </p:blipFill>
        <p:spPr bwMode="auto">
          <a:xfrm>
            <a:off x="3420470" y="2304745"/>
            <a:ext cx="2044780" cy="1785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562275" y="255936"/>
            <a:ext cx="37273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Modely toku genů:</a:t>
            </a: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ostrovní (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island model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):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B1140020-FBA7-49F1-A9AE-C49519CF73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6060" t="3370" r="55802" b="61374"/>
          <a:stretch/>
        </p:blipFill>
        <p:spPr bwMode="auto">
          <a:xfrm>
            <a:off x="2766951" y="2981170"/>
            <a:ext cx="4021626" cy="304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Gene/Genotype Flow">
            <a:extLst>
              <a:ext uri="{FF2B5EF4-FFF2-40B4-BE49-F238E27FC236}">
                <a16:creationId xmlns:a16="http://schemas.microsoft.com/office/drawing/2014/main" id="{EEB90CCA-A923-4F36-9EE2-F167DF4E6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6" b="55101"/>
          <a:stretch/>
        </p:blipFill>
        <p:spPr bwMode="auto">
          <a:xfrm>
            <a:off x="6175766" y="329944"/>
            <a:ext cx="2716882" cy="199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539750" y="1724652"/>
            <a:ext cx="6248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asymetrický ostrovní model 2 populací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continent-island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(= 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mainland-island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)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4169326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539464" y="274819"/>
            <a:ext cx="3470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izolace vzdáleností </a:t>
            </a:r>
            <a:b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(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isolation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by distance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539464" y="1391054"/>
            <a:ext cx="54216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Př.: 2022 sňatků v údolí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Ina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(Japonsko, 1951):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 50 % v rámci téže osady, 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 2/3 ze stejné vesnice, 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 1/3 ze vzdálenějších míst</a:t>
            </a:r>
            <a:endParaRPr lang="cs-CZ" sz="2000" dirty="0"/>
          </a:p>
        </p:txBody>
      </p:sp>
      <p:pic>
        <p:nvPicPr>
          <p:cNvPr id="17" name="Picture 2" descr="http://upload.wikimedia.org/wikipedia/commons/2/2b/Stepping_stones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270" y="881530"/>
            <a:ext cx="2782315" cy="2160134"/>
          </a:xfrm>
          <a:prstGeom prst="rect">
            <a:avLst/>
          </a:prstGeom>
          <a:noFill/>
        </p:spPr>
      </p:pic>
      <p:sp>
        <p:nvSpPr>
          <p:cNvPr id="27" name="TextovéPole 26"/>
          <p:cNvSpPr txBox="1"/>
          <p:nvPr/>
        </p:nvSpPr>
        <p:spPr>
          <a:xfrm>
            <a:off x="539464" y="3009712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latin typeface="Arial" pitchFamily="34" charset="0"/>
                <a:cs typeface="Arial" pitchFamily="34" charset="0"/>
              </a:rPr>
              <a:t>stepping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stone:</a:t>
            </a:r>
            <a:endParaRPr lang="cs-CZ" sz="2400" dirty="0"/>
          </a:p>
        </p:txBody>
      </p:sp>
      <p:pic>
        <p:nvPicPr>
          <p:cNvPr id="35844" name="Picture 4" descr="http://resources.vrbo.com/resources/43022/images/VRBO_Map_Keys.gif"/>
          <p:cNvPicPr>
            <a:picLocks noChangeAspect="1" noChangeArrowheads="1"/>
          </p:cNvPicPr>
          <p:nvPr/>
        </p:nvPicPr>
        <p:blipFill>
          <a:blip r:embed="rId3" cstate="print"/>
          <a:srcRect l="6040" t="1442" r="5599" b="2438"/>
          <a:stretch>
            <a:fillRect/>
          </a:stretch>
        </p:blipFill>
        <p:spPr bwMode="auto">
          <a:xfrm>
            <a:off x="5778541" y="3558704"/>
            <a:ext cx="3188044" cy="2168836"/>
          </a:xfrm>
          <a:prstGeom prst="rect">
            <a:avLst/>
          </a:prstGeom>
          <a:noFill/>
        </p:spPr>
      </p:pic>
      <p:grpSp>
        <p:nvGrpSpPr>
          <p:cNvPr id="42" name="Skupina 41"/>
          <p:cNvGrpSpPr/>
          <p:nvPr/>
        </p:nvGrpSpPr>
        <p:grpSpPr>
          <a:xfrm>
            <a:off x="1893660" y="3686504"/>
            <a:ext cx="2967709" cy="807878"/>
            <a:chOff x="1018807" y="4254885"/>
            <a:chExt cx="2967709" cy="807878"/>
          </a:xfrm>
        </p:grpSpPr>
        <p:sp>
          <p:nvSpPr>
            <p:cNvPr id="20" name="Oval 18"/>
            <p:cNvSpPr>
              <a:spLocks noChangeAspect="1" noChangeArrowheads="1"/>
            </p:cNvSpPr>
            <p:nvPr/>
          </p:nvSpPr>
          <p:spPr bwMode="auto">
            <a:xfrm>
              <a:off x="1018807" y="4624409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Oval 19"/>
            <p:cNvSpPr>
              <a:spLocks noChangeAspect="1" noChangeArrowheads="1"/>
            </p:cNvSpPr>
            <p:nvPr/>
          </p:nvSpPr>
          <p:spPr bwMode="auto">
            <a:xfrm>
              <a:off x="1835053" y="4624409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" name="Oval 20"/>
            <p:cNvSpPr>
              <a:spLocks noChangeAspect="1" noChangeArrowheads="1"/>
            </p:cNvSpPr>
            <p:nvPr/>
          </p:nvSpPr>
          <p:spPr bwMode="auto">
            <a:xfrm>
              <a:off x="2699165" y="4624409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" name="Oval 21"/>
            <p:cNvSpPr>
              <a:spLocks noChangeAspect="1" noChangeArrowheads="1"/>
            </p:cNvSpPr>
            <p:nvPr/>
          </p:nvSpPr>
          <p:spPr bwMode="auto">
            <a:xfrm>
              <a:off x="3553200" y="4629447"/>
              <a:ext cx="433316" cy="4333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1245697" y="4254885"/>
              <a:ext cx="710436" cy="289717"/>
            </a:xfrm>
            <a:custGeom>
              <a:avLst/>
              <a:gdLst>
                <a:gd name="T0" fmla="*/ 0 w 282"/>
                <a:gd name="T1" fmla="*/ 114 h 115"/>
                <a:gd name="T2" fmla="*/ 138 w 282"/>
                <a:gd name="T3" fmla="*/ 0 h 115"/>
                <a:gd name="T4" fmla="*/ 282 w 282"/>
                <a:gd name="T5" fmla="*/ 115 h 115"/>
                <a:gd name="T6" fmla="*/ 0 60000 65536"/>
                <a:gd name="T7" fmla="*/ 0 60000 65536"/>
                <a:gd name="T8" fmla="*/ 0 60000 65536"/>
                <a:gd name="T9" fmla="*/ 0 w 282"/>
                <a:gd name="T10" fmla="*/ 0 h 115"/>
                <a:gd name="T11" fmla="*/ 282 w 28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" h="115">
                  <a:moveTo>
                    <a:pt x="0" y="114"/>
                  </a:moveTo>
                  <a:lnTo>
                    <a:pt x="138" y="0"/>
                  </a:lnTo>
                  <a:lnTo>
                    <a:pt x="282" y="115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2092175" y="4254885"/>
              <a:ext cx="710436" cy="289717"/>
            </a:xfrm>
            <a:custGeom>
              <a:avLst/>
              <a:gdLst>
                <a:gd name="T0" fmla="*/ 0 w 282"/>
                <a:gd name="T1" fmla="*/ 114 h 115"/>
                <a:gd name="T2" fmla="*/ 138 w 282"/>
                <a:gd name="T3" fmla="*/ 0 h 115"/>
                <a:gd name="T4" fmla="*/ 282 w 282"/>
                <a:gd name="T5" fmla="*/ 115 h 115"/>
                <a:gd name="T6" fmla="*/ 0 60000 65536"/>
                <a:gd name="T7" fmla="*/ 0 60000 65536"/>
                <a:gd name="T8" fmla="*/ 0 60000 65536"/>
                <a:gd name="T9" fmla="*/ 0 w 282"/>
                <a:gd name="T10" fmla="*/ 0 h 115"/>
                <a:gd name="T11" fmla="*/ 282 w 28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" h="115">
                  <a:moveTo>
                    <a:pt x="0" y="114"/>
                  </a:moveTo>
                  <a:lnTo>
                    <a:pt x="138" y="0"/>
                  </a:lnTo>
                  <a:lnTo>
                    <a:pt x="282" y="115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2971403" y="4254885"/>
              <a:ext cx="710436" cy="289717"/>
            </a:xfrm>
            <a:custGeom>
              <a:avLst/>
              <a:gdLst>
                <a:gd name="T0" fmla="*/ 0 w 282"/>
                <a:gd name="T1" fmla="*/ 114 h 115"/>
                <a:gd name="T2" fmla="*/ 138 w 282"/>
                <a:gd name="T3" fmla="*/ 0 h 115"/>
                <a:gd name="T4" fmla="*/ 282 w 282"/>
                <a:gd name="T5" fmla="*/ 115 h 115"/>
                <a:gd name="T6" fmla="*/ 0 60000 65536"/>
                <a:gd name="T7" fmla="*/ 0 60000 65536"/>
                <a:gd name="T8" fmla="*/ 0 60000 65536"/>
                <a:gd name="T9" fmla="*/ 0 w 282"/>
                <a:gd name="T10" fmla="*/ 0 h 115"/>
                <a:gd name="T11" fmla="*/ 282 w 28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" h="115">
                  <a:moveTo>
                    <a:pt x="0" y="114"/>
                  </a:moveTo>
                  <a:lnTo>
                    <a:pt x="138" y="0"/>
                  </a:lnTo>
                  <a:lnTo>
                    <a:pt x="282" y="115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31" name="Picture 2">
            <a:extLst>
              <a:ext uri="{FF2B5EF4-FFF2-40B4-BE49-F238E27FC236}">
                <a16:creationId xmlns:a16="http://schemas.microsoft.com/office/drawing/2014/main" id="{5B0C0D35-9BC2-4ADD-9D81-0730FC241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3536" t="60160" r="52954" b="16210"/>
          <a:stretch/>
        </p:blipFill>
        <p:spPr bwMode="auto">
          <a:xfrm>
            <a:off x="1045120" y="4812912"/>
            <a:ext cx="4196204" cy="186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539464" y="274819"/>
            <a:ext cx="6194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izolace vzdáleností (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isolation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by distance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554205" y="996567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2D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stepping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stone</a:t>
            </a:r>
            <a:endParaRPr lang="cs-CZ" sz="2400" dirty="0"/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CED7B0EF-4A25-44D9-94B3-B64C2628C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0555" t="45043" r="4602" b="4367"/>
          <a:stretch/>
        </p:blipFill>
        <p:spPr bwMode="auto">
          <a:xfrm>
            <a:off x="2582286" y="2126176"/>
            <a:ext cx="4110632" cy="379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060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750" y="267288"/>
            <a:ext cx="79415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HW model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jedna zcela izolovaná populace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populace často rozděleny do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genetická výměna mezi lokálními populacemi = 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gene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flow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2" name="Skupina 44"/>
          <p:cNvGrpSpPr/>
          <p:nvPr/>
        </p:nvGrpSpPr>
        <p:grpSpPr>
          <a:xfrm>
            <a:off x="738188" y="2008188"/>
            <a:ext cx="7314590" cy="3603250"/>
            <a:chOff x="490762" y="2450967"/>
            <a:chExt cx="7314590" cy="3603250"/>
          </a:xfrm>
        </p:grpSpPr>
        <p:sp>
          <p:nvSpPr>
            <p:cNvPr id="5" name="Obdélník 4"/>
            <p:cNvSpPr/>
            <p:nvPr/>
          </p:nvSpPr>
          <p:spPr>
            <a:xfrm>
              <a:off x="2210402" y="3373438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609257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1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735675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2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47177" y="3482589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generace 0</a:t>
              </a: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5345699" y="3373438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2219325" y="5168207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5354622" y="5168207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561410" y="52773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generace 1</a:t>
              </a:r>
            </a:p>
          </p:txBody>
        </p:sp>
        <p:cxnSp>
          <p:nvCxnSpPr>
            <p:cNvPr id="29" name="Přímá spojovací šipka 28"/>
            <p:cNvCxnSpPr>
              <a:stCxn id="5" idx="2"/>
              <a:endCxn id="19" idx="0"/>
            </p:cNvCxnSpPr>
            <p:nvPr/>
          </p:nvCxnSpPr>
          <p:spPr>
            <a:xfrm>
              <a:off x="3435767" y="4259448"/>
              <a:ext cx="8923" cy="9087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šipka 31"/>
            <p:cNvCxnSpPr/>
            <p:nvPr/>
          </p:nvCxnSpPr>
          <p:spPr>
            <a:xfrm>
              <a:off x="3438755" y="4269173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ovéPole 38"/>
            <p:cNvSpPr txBox="1"/>
            <p:nvPr/>
          </p:nvSpPr>
          <p:spPr>
            <a:xfrm>
              <a:off x="2666016" y="4500979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m 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3872142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490762" y="2450967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Model:</a:t>
              </a:r>
            </a:p>
          </p:txBody>
        </p:sp>
      </p:grpSp>
      <p:sp>
        <p:nvSpPr>
          <p:cNvPr id="34" name="TextovéPole 33"/>
          <p:cNvSpPr txBox="1"/>
          <p:nvPr/>
        </p:nvSpPr>
        <p:spPr>
          <a:xfrm>
            <a:off x="738188" y="6045798"/>
            <a:ext cx="5857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míra genového toku (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migration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délníkový popisek 34"/>
          <p:cNvSpPr/>
          <p:nvPr/>
        </p:nvSpPr>
        <p:spPr>
          <a:xfrm>
            <a:off x="4976317" y="3304352"/>
            <a:ext cx="1912052" cy="684323"/>
          </a:xfrm>
          <a:prstGeom prst="wedgeRectCallout">
            <a:avLst>
              <a:gd name="adj1" fmla="val -42266"/>
              <a:gd name="adj2" fmla="val 7899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náhodně vybraných gamet</a:t>
            </a:r>
            <a:endParaRPr lang="cs-CZ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39750" y="260350"/>
            <a:ext cx="66062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1D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stepping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stone model:</a:t>
            </a: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frakce gamet dispergujících mezi sousedními démy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tok genů symetrický,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/2 na jednu i druhou stranu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A74D71F-EED3-4E3E-868D-898D3C22E04F}"/>
              </a:ext>
            </a:extLst>
          </p:cNvPr>
          <p:cNvGrpSpPr/>
          <p:nvPr/>
        </p:nvGrpSpPr>
        <p:grpSpPr>
          <a:xfrm>
            <a:off x="531813" y="4675514"/>
            <a:ext cx="8165873" cy="1535915"/>
            <a:chOff x="531813" y="4675514"/>
            <a:chExt cx="8165873" cy="153591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61007"/>
            <a:stretch/>
          </p:blipFill>
          <p:spPr bwMode="auto">
            <a:xfrm>
              <a:off x="531813" y="4826434"/>
              <a:ext cx="8165873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D52383DB-AB5B-4AAF-91C5-7F2C11668EC6}"/>
                </a:ext>
              </a:extLst>
            </p:cNvPr>
            <p:cNvSpPr/>
            <p:nvPr/>
          </p:nvSpPr>
          <p:spPr>
            <a:xfrm>
              <a:off x="1595887" y="4675517"/>
              <a:ext cx="414068" cy="560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B19C6CC5-05AF-4397-A12D-F40309956682}"/>
                </a:ext>
              </a:extLst>
            </p:cNvPr>
            <p:cNvSpPr/>
            <p:nvPr/>
          </p:nvSpPr>
          <p:spPr>
            <a:xfrm>
              <a:off x="3007893" y="4675516"/>
              <a:ext cx="414068" cy="560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0AEB1DE4-10AB-49B7-A901-10F542CCBC40}"/>
                </a:ext>
              </a:extLst>
            </p:cNvPr>
            <p:cNvSpPr/>
            <p:nvPr/>
          </p:nvSpPr>
          <p:spPr>
            <a:xfrm>
              <a:off x="4419899" y="4675515"/>
              <a:ext cx="414068" cy="560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7C0A721C-7725-4FA6-A4F6-C9F289315A4B}"/>
                </a:ext>
              </a:extLst>
            </p:cNvPr>
            <p:cNvSpPr/>
            <p:nvPr/>
          </p:nvSpPr>
          <p:spPr>
            <a:xfrm>
              <a:off x="5831905" y="4675515"/>
              <a:ext cx="414068" cy="560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4B3BB120-9903-485F-B7E8-373074D51572}"/>
                </a:ext>
              </a:extLst>
            </p:cNvPr>
            <p:cNvSpPr/>
            <p:nvPr/>
          </p:nvSpPr>
          <p:spPr>
            <a:xfrm>
              <a:off x="7138109" y="4675514"/>
              <a:ext cx="414068" cy="560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2659536"/>
            <a:ext cx="8165873" cy="355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294DAD4-0B6C-46F9-8354-31762EA1B756}"/>
              </a:ext>
            </a:extLst>
          </p:cNvPr>
          <p:cNvSpPr txBox="1"/>
          <p:nvPr/>
        </p:nvSpPr>
        <p:spPr>
          <a:xfrm>
            <a:off x="531813" y="1952385"/>
            <a:ext cx="5867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frakce gamet dispergujících po celé populaci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28FE38D-756D-49C2-AC39-98736A186156}"/>
              </a:ext>
            </a:extLst>
          </p:cNvPr>
          <p:cNvSpPr txBox="1"/>
          <p:nvPr/>
        </p:nvSpPr>
        <p:spPr>
          <a:xfrm>
            <a:off x="539750" y="260350"/>
            <a:ext cx="66062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1D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stepping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stone model:</a:t>
            </a: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frakce gamet dispergujících mezi sousedními démy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tok genů symetrický,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/2 na jednu i druhou stranu</a:t>
            </a:r>
          </a:p>
        </p:txBody>
      </p:sp>
    </p:spTree>
    <p:extLst>
      <p:ext uri="{BB962C8B-B14F-4D97-AF65-F5344CB8AC3E}">
        <p14:creationId xmlns:p14="http://schemas.microsoft.com/office/powerpoint/2010/main" val="357188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41338" y="277741"/>
            <a:ext cx="6104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většinou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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můžeme aproximovat jako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Obdélníkový popisek 6"/>
          <p:cNvSpPr/>
          <p:nvPr/>
        </p:nvSpPr>
        <p:spPr>
          <a:xfrm>
            <a:off x="3069340" y="2508178"/>
            <a:ext cx="2538813" cy="1023373"/>
          </a:xfrm>
          <a:prstGeom prst="wedgeRectCallout">
            <a:avLst>
              <a:gd name="adj1" fmla="val 9824"/>
              <a:gd name="adj2" fmla="val -822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rovnice je silně citlivá na migraci na velké vzdálenosti!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1093524" y="1100694"/>
            <a:ext cx="3557195" cy="1047750"/>
            <a:chOff x="1219200" y="1005016"/>
            <a:chExt cx="3557195" cy="1047750"/>
          </a:xfrm>
        </p:grpSpPr>
        <p:sp>
          <p:nvSpPr>
            <p:cNvPr id="9" name="Obdélník 8"/>
            <p:cNvSpPr/>
            <p:nvPr/>
          </p:nvSpPr>
          <p:spPr>
            <a:xfrm>
              <a:off x="4152452" y="1581374"/>
              <a:ext cx="623943" cy="38727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9200" y="1005016"/>
              <a:ext cx="3505200" cy="1047750"/>
            </a:xfrm>
            <a:prstGeom prst="rect">
              <a:avLst/>
            </a:prstGeom>
            <a:noFill/>
          </p:spPr>
        </p:pic>
      </p:grpSp>
      <p:pic>
        <p:nvPicPr>
          <p:cNvPr id="11" name="Picture 3">
            <a:extLst>
              <a:ext uri="{FF2B5EF4-FFF2-40B4-BE49-F238E27FC236}">
                <a16:creationId xmlns:a16="http://schemas.microsoft.com/office/drawing/2014/main" id="{CB193EEF-D757-4A94-9176-BEA4792CE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0446" y="921777"/>
            <a:ext cx="1899854" cy="702792"/>
          </a:xfrm>
          <a:prstGeom prst="rect">
            <a:avLst/>
          </a:prstGeom>
          <a:noFill/>
        </p:spPr>
      </p:pic>
      <p:sp>
        <p:nvSpPr>
          <p:cNvPr id="12" name="Obdélníkový popisek 30">
            <a:extLst>
              <a:ext uri="{FF2B5EF4-FFF2-40B4-BE49-F238E27FC236}">
                <a16:creationId xmlns:a16="http://schemas.microsoft.com/office/drawing/2014/main" id="{ABC69F8B-4544-4C81-950A-0DBB21E0608A}"/>
              </a:ext>
            </a:extLst>
          </p:cNvPr>
          <p:cNvSpPr/>
          <p:nvPr/>
        </p:nvSpPr>
        <p:spPr>
          <a:xfrm>
            <a:off x="6737109" y="1939253"/>
            <a:ext cx="1843516" cy="774905"/>
          </a:xfrm>
          <a:prstGeom prst="wedgeRectCallout">
            <a:avLst>
              <a:gd name="adj1" fmla="val -31056"/>
              <a:gd name="adj2" fmla="val -9056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měří vztah migrace a driftu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39750" y="260350"/>
            <a:ext cx="8393644" cy="367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I když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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dopad toku genů dán součinem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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disperze na velké vzdálenosti má stále velký vliv na strukturovanost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populace</a:t>
            </a:r>
          </a:p>
          <a:p>
            <a:pPr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např. jestliže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100,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0,1	...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0,01 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0,053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			...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0,001 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0,276</a:t>
            </a:r>
          </a:p>
          <a:p>
            <a:pPr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i když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10–100 nižší než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vliv na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silný</a:t>
            </a:r>
          </a:p>
          <a:p>
            <a:pPr defTabSz="540000">
              <a:spcAft>
                <a:spcPts val="1800"/>
              </a:spcAft>
            </a:pP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důvodem větší rozdíl ve frekvencích mezi vzdálenými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	vs. sousedními démy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16511" y="4660788"/>
            <a:ext cx="6979795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Přesnější kvantifikace toku genů genetickými než </a:t>
            </a:r>
          </a:p>
          <a:p>
            <a:pPr algn="ctr"/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přímými metodami (např. zpětným odchytem)!</a:t>
            </a:r>
          </a:p>
        </p:txBody>
      </p:sp>
    </p:spTree>
    <p:extLst>
      <p:ext uri="{BB962C8B-B14F-4D97-AF65-F5344CB8AC3E}">
        <p14:creationId xmlns:p14="http://schemas.microsoft.com/office/powerpoint/2010/main" val="1041659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79316977-8051-4259-92F4-D58BC5E35E4C}"/>
              </a:ext>
            </a:extLst>
          </p:cNvPr>
          <p:cNvGrpSpPr/>
          <p:nvPr/>
        </p:nvGrpSpPr>
        <p:grpSpPr>
          <a:xfrm>
            <a:off x="539750" y="260350"/>
            <a:ext cx="6699526" cy="3708708"/>
            <a:chOff x="539750" y="260350"/>
            <a:chExt cx="6699526" cy="3708708"/>
          </a:xfrm>
        </p:grpSpPr>
        <p:sp>
          <p:nvSpPr>
            <p:cNvPr id="5" name="TextovéPole 4"/>
            <p:cNvSpPr txBox="1"/>
            <p:nvPr/>
          </p:nvSpPr>
          <p:spPr>
            <a:xfrm>
              <a:off x="539750" y="260350"/>
              <a:ext cx="6699526" cy="3708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cs-CZ" sz="2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izolace vzdáleností pro kontinuální populace:</a:t>
              </a:r>
            </a:p>
            <a:p>
              <a:pPr>
                <a:spcAft>
                  <a:spcPts val="1800"/>
                </a:spcAft>
              </a:pPr>
              <a:r>
                <a:rPr lang="cs-CZ" i="1" dirty="0" err="1">
                  <a:latin typeface="Arial" pitchFamily="34" charset="0"/>
                  <a:cs typeface="Arial" pitchFamily="34" charset="0"/>
                </a:rPr>
                <a:t>Linanthus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i="1" dirty="0" err="1">
                  <a:latin typeface="Arial" pitchFamily="34" charset="0"/>
                  <a:cs typeface="Arial" pitchFamily="34" charset="0"/>
                </a:rPr>
                <a:t>parryae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z čeledi 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jirnicovitých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(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Polemoniaceae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) </a:t>
              </a:r>
              <a:br>
                <a:rPr lang="cs-CZ" dirty="0">
                  <a:latin typeface="Arial" pitchFamily="34" charset="0"/>
                  <a:cs typeface="Arial" pitchFamily="34" charset="0"/>
                </a:rPr>
              </a:br>
              <a:r>
                <a:rPr lang="cs-CZ" dirty="0">
                  <a:latin typeface="Arial" pitchFamily="34" charset="0"/>
                  <a:cs typeface="Arial" pitchFamily="34" charset="0"/>
                </a:rPr>
                <a:t>z Mohavské pouště (Kalifornie) ... T. 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Dobzhansky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Sewall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Wright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1800"/>
                </a:spcAft>
              </a:pPr>
              <a:endParaRPr lang="cs-CZ" sz="2000" dirty="0"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1800"/>
                </a:spcAft>
              </a:pPr>
              <a:r>
                <a:rPr lang="cs-CZ" sz="2000" dirty="0" err="1">
                  <a:latin typeface="Arial" pitchFamily="34" charset="0"/>
                  <a:cs typeface="Arial" pitchFamily="34" charset="0"/>
                </a:rPr>
                <a:t>dém</a:t>
              </a:r>
              <a:r>
                <a:rPr lang="cs-CZ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 </a:t>
              </a:r>
              <a:r>
                <a:rPr lang="cs-CZ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Symbol"/>
                </a:rPr>
                <a:t>čtvrť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 (</a:t>
              </a:r>
              <a:r>
                <a:rPr lang="cs-CZ" sz="2000" i="1" dirty="0" err="1">
                  <a:latin typeface="Arial" pitchFamily="34" charset="0"/>
                  <a:cs typeface="Arial" pitchFamily="34" charset="0"/>
                  <a:sym typeface="Symbol"/>
                </a:rPr>
                <a:t>neighborhood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)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  <a:p>
              <a:pPr>
                <a:spcAft>
                  <a:spcPts val="1800"/>
                </a:spcAft>
              </a:pPr>
              <a:r>
                <a:rPr lang="cs-CZ" sz="2000" i="1" dirty="0">
                  <a:latin typeface="Arial" pitchFamily="34" charset="0"/>
                  <a:cs typeface="Arial" pitchFamily="34" charset="0"/>
                </a:rPr>
                <a:t>N</a:t>
              </a:r>
              <a:r>
                <a:rPr lang="cs-CZ" sz="2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 </a:t>
              </a:r>
              <a:r>
                <a:rPr lang="cs-CZ" sz="2000" i="1" dirty="0">
                  <a:latin typeface="Arial" pitchFamily="34" charset="0"/>
                  <a:cs typeface="Arial" pitchFamily="34" charset="0"/>
                  <a:sym typeface="Symbol"/>
                </a:rPr>
                <a:t>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 = </a:t>
              </a:r>
              <a:r>
                <a:rPr lang="cs-CZ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Symbol"/>
                </a:rPr>
                <a:t>populační hustota 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(</a:t>
              </a:r>
              <a:r>
                <a:rPr lang="cs-CZ" sz="2000" i="1" dirty="0" err="1">
                  <a:latin typeface="Arial" pitchFamily="34" charset="0"/>
                  <a:cs typeface="Arial" pitchFamily="34" charset="0"/>
                  <a:sym typeface="Symbol"/>
                </a:rPr>
                <a:t>density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)</a:t>
              </a:r>
              <a:endParaRPr lang="cs-CZ" sz="2000" i="1" dirty="0">
                <a:latin typeface="Arial" pitchFamily="34" charset="0"/>
                <a:cs typeface="Arial" pitchFamily="34" charset="0"/>
                <a:sym typeface="Symbol"/>
              </a:endParaRPr>
            </a:p>
            <a:p>
              <a:pPr>
                <a:spcAft>
                  <a:spcPts val="1800"/>
                </a:spcAft>
              </a:pP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</a:t>
              </a:r>
              <a:r>
                <a:rPr lang="cs-CZ" sz="2000" i="1" dirty="0">
                  <a:latin typeface="Arial" pitchFamily="34" charset="0"/>
                  <a:cs typeface="Arial" pitchFamily="34" charset="0"/>
                  <a:sym typeface="Symbol"/>
                </a:rPr>
                <a:t>m</a:t>
              </a:r>
              <a:r>
                <a:rPr lang="cs-CZ" sz="2000" baseline="-25000" dirty="0">
                  <a:latin typeface="Arial" pitchFamily="34" charset="0"/>
                  <a:cs typeface="Arial" pitchFamily="34" charset="0"/>
                  <a:sym typeface="Symbol"/>
                </a:rPr>
                <a:t>1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  </a:t>
              </a:r>
              <a:r>
                <a:rPr lang="cs-CZ" sz="2000" i="1" dirty="0">
                  <a:latin typeface="Arial" pitchFamily="34" charset="0"/>
                  <a:cs typeface="Arial" pitchFamily="34" charset="0"/>
                  <a:sym typeface="Symbol"/>
                </a:rPr>
                <a:t>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 = </a:t>
              </a:r>
              <a:r>
                <a:rPr lang="cs-CZ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Symbol"/>
                </a:rPr>
                <a:t>disperze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 (</a:t>
              </a:r>
              <a:r>
                <a:rPr lang="cs-CZ" sz="2000" i="1" dirty="0" err="1">
                  <a:latin typeface="Arial" pitchFamily="34" charset="0"/>
                  <a:cs typeface="Arial" pitchFamily="34" charset="0"/>
                  <a:sym typeface="Symbol"/>
                </a:rPr>
                <a:t>dispersal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) = SD geografické</a:t>
              </a:r>
              <a:b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</a:b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vzdálenosti mezi místem narození rodičů a potomků</a:t>
              </a:r>
            </a:p>
          </p:txBody>
        </p:sp>
        <p:cxnSp>
          <p:nvCxnSpPr>
            <p:cNvPr id="7" name="Přímá spojovací čára 6"/>
            <p:cNvCxnSpPr>
              <a:cxnSpLocks/>
            </p:cNvCxnSpPr>
            <p:nvPr/>
          </p:nvCxnSpPr>
          <p:spPr>
            <a:xfrm>
              <a:off x="763453" y="3292648"/>
              <a:ext cx="324293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868591" y="5579486"/>
            <a:ext cx="11095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i="1" dirty="0">
                <a:latin typeface="Arial" pitchFamily="34" charset="0"/>
                <a:cs typeface="Arial" pitchFamily="34" charset="0"/>
              </a:rPr>
              <a:t>L. </a:t>
            </a:r>
            <a:r>
              <a:rPr lang="cs-CZ" sz="1600" i="1" dirty="0" err="1">
                <a:latin typeface="Arial" pitchFamily="34" charset="0"/>
                <a:cs typeface="Arial" pitchFamily="34" charset="0"/>
              </a:rPr>
              <a:t>parryae</a:t>
            </a:r>
            <a:endParaRPr lang="cs-CZ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0964" name="Picture 4" descr="http://eolspecies.lifedesks.org/image/view/1607/_original"/>
          <p:cNvPicPr>
            <a:picLocks noChangeAspect="1" noChangeArrowheads="1"/>
          </p:cNvPicPr>
          <p:nvPr/>
        </p:nvPicPr>
        <p:blipFill>
          <a:blip r:embed="rId2" cstate="print"/>
          <a:srcRect l="4947" t="3053" r="9664" b="3031"/>
          <a:stretch>
            <a:fillRect/>
          </a:stretch>
        </p:blipFill>
        <p:spPr bwMode="auto">
          <a:xfrm>
            <a:off x="6823731" y="4002301"/>
            <a:ext cx="2163404" cy="1585769"/>
          </a:xfrm>
          <a:prstGeom prst="rect">
            <a:avLst/>
          </a:prstGeom>
          <a:noFill/>
        </p:spPr>
      </p:pic>
      <p:sp>
        <p:nvSpPr>
          <p:cNvPr id="40966" name="AutoShape 6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68" name="AutoShape 8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70" name="Picture 10" descr="http://calphotos.berkeley.edu/imgs/512x768/0000_0000/0108/166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0902" y="2353079"/>
            <a:ext cx="2165711" cy="1623472"/>
          </a:xfrm>
          <a:prstGeom prst="rect">
            <a:avLst/>
          </a:prstGeom>
          <a:noFill/>
        </p:spPr>
      </p:pic>
      <p:pic>
        <p:nvPicPr>
          <p:cNvPr id="36866" name="Picture 2" descr="https://upload.wikimedia.org/wikipedia/en/thumb/8/81/Sewall_Wright.jpg/150px-Sewall_Wr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1918" y="497794"/>
            <a:ext cx="1428750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55575" y="1490614"/>
            <a:ext cx="6808174" cy="419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868591" y="5579486"/>
            <a:ext cx="11095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i="1" dirty="0">
                <a:latin typeface="Arial" pitchFamily="34" charset="0"/>
                <a:cs typeface="Arial" pitchFamily="34" charset="0"/>
              </a:rPr>
              <a:t>L. </a:t>
            </a:r>
            <a:r>
              <a:rPr lang="cs-CZ" sz="1600" i="1" dirty="0" err="1">
                <a:latin typeface="Arial" pitchFamily="34" charset="0"/>
                <a:cs typeface="Arial" pitchFamily="34" charset="0"/>
              </a:rPr>
              <a:t>parryae</a:t>
            </a:r>
            <a:endParaRPr lang="cs-CZ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0964" name="Picture 4" descr="http://eolspecies.lifedesks.org/image/view/1607/_original"/>
          <p:cNvPicPr>
            <a:picLocks noChangeAspect="1" noChangeArrowheads="1"/>
          </p:cNvPicPr>
          <p:nvPr/>
        </p:nvPicPr>
        <p:blipFill>
          <a:blip r:embed="rId3" cstate="print"/>
          <a:srcRect l="4947" t="3053" r="9664" b="3031"/>
          <a:stretch>
            <a:fillRect/>
          </a:stretch>
        </p:blipFill>
        <p:spPr bwMode="auto">
          <a:xfrm>
            <a:off x="6823731" y="4002301"/>
            <a:ext cx="2163404" cy="1585769"/>
          </a:xfrm>
          <a:prstGeom prst="rect">
            <a:avLst/>
          </a:prstGeom>
          <a:noFill/>
        </p:spPr>
      </p:pic>
      <p:sp>
        <p:nvSpPr>
          <p:cNvPr id="40966" name="AutoShape 6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68" name="AutoShape 8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70" name="Picture 10" descr="http://calphotos.berkeley.edu/imgs/512x768/0000_0000/0108/166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0902" y="2353079"/>
            <a:ext cx="2165711" cy="1623472"/>
          </a:xfrm>
          <a:prstGeom prst="rect">
            <a:avLst/>
          </a:prstGeom>
          <a:noFill/>
        </p:spPr>
      </p:pic>
      <p:sp>
        <p:nvSpPr>
          <p:cNvPr id="15" name="Obdélníkový popisek 14"/>
          <p:cNvSpPr/>
          <p:nvPr/>
        </p:nvSpPr>
        <p:spPr>
          <a:xfrm>
            <a:off x="3968743" y="5902514"/>
            <a:ext cx="1692270" cy="418930"/>
          </a:xfrm>
          <a:prstGeom prst="wedgeRectCallout">
            <a:avLst>
              <a:gd name="adj1" fmla="val -27272"/>
              <a:gd name="adj2" fmla="val -99452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= 1, </a:t>
            </a:r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16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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 = 0,01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délníkový popisek 15"/>
          <p:cNvSpPr/>
          <p:nvPr/>
        </p:nvSpPr>
        <p:spPr>
          <a:xfrm>
            <a:off x="2098920" y="1569663"/>
            <a:ext cx="1869823" cy="738526"/>
          </a:xfrm>
          <a:prstGeom prst="wedgeRectCallout">
            <a:avLst>
              <a:gd name="adj1" fmla="val -79819"/>
              <a:gd name="adj2" fmla="val 62217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 rostoucí hustotou klesá</a:t>
            </a:r>
            <a:endParaRPr lang="cs-CZ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délníkový popisek 16"/>
          <p:cNvSpPr/>
          <p:nvPr/>
        </p:nvSpPr>
        <p:spPr>
          <a:xfrm>
            <a:off x="3228692" y="2944829"/>
            <a:ext cx="2223451" cy="738526"/>
          </a:xfrm>
          <a:prstGeom prst="wedgeRectCallout">
            <a:avLst>
              <a:gd name="adj1" fmla="val -84365"/>
              <a:gd name="adj2" fmla="val 80248"/>
            </a:avLst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vyšší pro 1D než pro 2D habitat</a:t>
            </a:r>
            <a:endParaRPr lang="cs-CZ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https://upload.wikimedia.org/wikipedia/en/thumb/8/81/Sewall_Wright.jpg/150px-Sewall_Wrig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1918" y="497794"/>
            <a:ext cx="1428750" cy="1743076"/>
          </a:xfrm>
          <a:prstGeom prst="rect">
            <a:avLst/>
          </a:prstGeom>
          <a:noFill/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4FFF49BC-97E9-4DA1-B3B1-8CBB2D3297F5}"/>
              </a:ext>
            </a:extLst>
          </p:cNvPr>
          <p:cNvSpPr txBox="1"/>
          <p:nvPr/>
        </p:nvSpPr>
        <p:spPr>
          <a:xfrm>
            <a:off x="3968743" y="43427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1800" i="1" dirty="0">
                <a:latin typeface="Arial" pitchFamily="34" charset="0"/>
                <a:cs typeface="Arial" pitchFamily="34" charset="0"/>
                <a:sym typeface="Symbol"/>
              </a:rPr>
              <a:t></a:t>
            </a:r>
            <a:r>
              <a:rPr lang="cs-CZ" sz="18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populační hustota </a:t>
            </a:r>
            <a:endParaRPr lang="cs-CZ" dirty="0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5A6B4334-EE6F-4B4D-8F0B-3668123FF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4351" y="851851"/>
            <a:ext cx="1716551" cy="634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6667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539750" y="4133911"/>
            <a:ext cx="82557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S rostoucím počtem „kroků“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stepping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stone model) nebo geografickou 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vzdáleností (kontinuální model) by měla růst genetická diferenciace 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(populačně)genetické distance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Nei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atd.)</a:t>
            </a: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0966" name="AutoShape 6" descr="data:image/jpeg;base64,/9j/4AAQSkZJRgABAQAAAQABAAD/2wCEAAkGBxQTEhUUExQVFRUVFRgXGBgXGBgWFRUWFRgYFxgYGBgYHCggGRolHRcXITEkJSksLi4uGB8zODMsNygtLisBCgoKDg0OGxAQGywkHyQsLCwsLC8vLCwsLCwsLCwsLCwsLCwsLCwsLCwsLCwsLCwvLCwsLCwsLCwsLCwsLCwsLP/AABEIAMIBAwMBIgACEQEDEQH/xAAbAAABBQEBAAAAAAAAAAAAAAAFAAECAwQGB//EAD4QAAECBQIEBAMGBQIGAwAAAAECEQADEiExBEEFIlFhMnGBoROR8AZCUrHB0RQjYuHxFXIzgpKisrNDU4P/xAAaAQADAQEBAQAAAAAAAAAAAAAAAQIDBAUG/8QAMREAAgIBAwIDBgUFAQAAAAAAAAECEQMSITFBUQQT8BQiMmFxkQWBobHBI0JSgvEz/9oADAMBAAIRAxEAPwDWlMO0TaGaPoTxaINDNE2hmhhRBoTRNoTQxlbQmibQmgEV0wqYsaGaHYUV0wqYsaE0OwoqphUxY0JoLCiumGaLWhmgFRW0JosaGaAKINCaJ0wmgCiDQmidMKmGFEGhNFlMM0AUQaE0WNCaAKK2hNFlMKmAVFbQmiymHphBRW0JosphUwWFEGhRZTCgsRdChQoii7GhoeFDoY0NDwoKENCh4UFAM0JoeFDoCLQmiUKACLQmiTQmgAg0Jom0JoAINCaJtCaACDQmibQmgAi0Jom0JoQEGhNE2h2gsCDQ1MWNCaCwIUwqYm0O0KwK6YVMWNDtBYUVUw9MWNCaCworphRc0KCxUQaE0SaE0UBBoTRJoTQwINCaJtCaACDQmibQmgAg0Jom0JoAINCiTQmgAjCiTQmhisaE0O0JoVAM0JodoUACaE0PCgHYzQoeFCoLGaHhQoKCxNCaHhQqCxoeE0PBQWNDtCaHaFQ7E0JocCHaEAzQolCgAi0M0CzxYkcqW7kv+kU/6ksb1WuWDCMn4iCZosMg00JoAfxqquZSmPQ9rb+1vaM3+pLSfEr1L+UL2ldivIfc6hoTQDRxhYN6TfHm5Fxg4/tF0niExZ5QksHZi7MS9/lFe0RF5Mgs0JoGI4yHZSfIpLu9x7d4ebxpI+6r2A+bxSzQ7k+VLsEmhNAzTcbClBNCnJYMQbnbaD0ySEpbJ6i+Gt7xnk8VCCLjgnIyNEjLIu0OhbOCPXoRGjTzwS+GUDszXB87En0jmn+IJP3Uax8I2t2ZGiUuSVWAJ8o0GkNiwuXcOzi/n2jaNKAghwagVJa7ZIv6N6Zhz/EVXurcI+Dd7sEplElgLwxTF8nX0BBUynKqaRsoiz4JuPaL5kmpKlhJLlwNyA7kAP8ALtBD8QuVSVIJeE291mBoTRYUwzR6NnFRBoTRNoTQ7Ag0O0TaHCcdy0RKairbGotukVtCaNEmVUlJB8QJv+oz1h0yCcXPTDXuL74jnXjMblRs/DzqzM0O0SEKfJVQShTHq1vXptFT8TCPUmOGUimdOSm6iB5/tF6ZRKQpjScHbD/PtAlegWkhcxQLfe5lAO+RnJDNb9TmlnlRVLKlUJYBHQAZL/LO0c8vGNPZG68MiimE0SWZaJpSZlrFjYgnIJwE49VN0i8SQTYhicvb0jSPjIPnYzfhpdDO0Jo1o04YOaXwSzP84lqdHQCVG4Ds2feNF4jG1dk+TNOqMlMKM83VsWCSe4KR+Zh4XtOL/JB5GTsczMDMwOQWe1sxTMm7A4JPYm/6Rrn0jw2HnbA3yI18J0AmKBmME5u3M3n93vHkxz1yeg8dvYr4fwifOS6AkOLEmnfbz2f8oeT9ktQrxUpLh3L56Uu5jsJc+kGhPKE0lk8uzNbp+USGtUUnkLWubZF2ByM/KJfiJF+UgBO+x6UIH8xSluOYFNI68uWYj5d4AayVMkLCgQQk8q0+FWTkYN8R3MzUS2cWbDJqDi9ySP084HawpmSzLZNxn8ldQ3vBDPJPfgJY10OS1k8rKVvdmPoXcsGuTtDIkLmcqEkh32t1vsI2yeFlPMogh2LG93DEZ6wX0k5CBy2v9GNpeIS4M1jfUu4NwUSeYl1kFjkJBsQOpzfvtFyySdnGwsTc/u8Sl8QsFXpSO4+XeMo1oUSbsfTte8cspuTtm6ikSVhgPUn0xvE9FJJLBVi1RGwPY7xlcE4t0jXoVEOwGDcuGL+cQ9ikjdO4YKSQQ+RUyhguGbs0DdIFMpJWwORVyu/R2eLpmpWkkO2BnGCC3d8xShBvglVz+4A+cCEzXrDShCFKBoekD1A8sn0eLtKsolhJJHrfdgPp4HS5QQoVWDgsGNv3xGqbqAQWskuQHGep7NZnhsEZdTrwA689gx7ONjgZaxjTo5qJiahZwDtZ9jGDVyUF3uOuFOP7Eje1t4xTE01ELVLUWxhTPkGxu8dWLxEoKjnnijJ3QbUIZoFydepNpiQ340gsd7pyI0TNWxASQcXBcX2Ed3ta02cvs7s1TVhNtzazWw+dwC8Y5WqmEpUAywNvAdgNmU5AOcRBBId3I8TWKTl8lh69cvClKpKgEuk+iSGFknGMD17xw5Mrm7Z1QxqCpG3SH+ZSVWfJVkkdGa5vaz/KCCXQ5AYGoXYUqKSC47+xgXqbrPUA9r8rkHH4Rbfzien15YVqBClCp7FJoBBci7sDvmMrLaNJllSakWWXDZY9dnBLfRifCw4UFOFh+V8A9vTpDiaamDNUXIOSn87Db8PqMuvnorCviJCgbqSXNuoAPcf5gckFGsSKVGXan7uxdy9+n11jJxPhxRM+IHb7xCqWYWUS1yD1BizVcQQopI2ZQyl2xgwpnFgosWc53tgudh+oifNSHosr0cxLusIU4HMGsFVADHhN7gtbYvGmSGSU3tjBcZcdbEA/OAMyUlRKhyAGxG138Nmu/wA4uGqAQlKSSEgDmtjyMEsi6BGD6hPX66kEOGIuMnDFngHqOKKv93d3dRPn+0ZNXqnOaj7DyjIpROYybKbS4LFam+PnmFFUKFZFmrSpYg/n7wf01wMC1up84CKBQopY9i4sOsbNGFPcvu2PmYo0QfkoBw2R2BGDmLlKc8oKiAGwyb9towyJ5dmBdrAOdsfOCM5S0sClAJDgOxSHI8nwd94QxaqeGYoL7tTY+QwO0CJ0ss6QTa4F27DtG8yzUVqIBN3S4du3ofyjJpZ7qqKSPw8177kY9HgQGKZppzOEEOLO1xm7+nTEUHThSgpZQljzJf8ATeOgTxNIIcFnv2xYgi42hcU4WmYmtLOoOClLeRd3za+3eKEBJ2qSAAzhtgSkefTMY9Qg2KbPsBb2vD0qRY+HGxBbz/PvFMqWQXSfzB8wRdoOAuzRLMwWUCAcKYt6H6zGuVrglNIt17vFASSCyybNfA7HLnFxFcuYQXKW64q3w7QnuPg0BBy5Yi+Wt/j2i9NRYtcDJNvOKxqmxne3L/mHE9JLBzew/IOdoLHRp1WpBSlzfozMPr8ozyVB74PS17xFc+zCWQrZ2bYOweMR1Pw1MpQclqXA9zveC0kJhIjYg56l2FmjFqJIBBodi46gsxuM2Dekc/pOLrGqXKXuopGCxHhAaOk0s+i6kgnqf0hRntbFVikoBJKhYbWycXOAL+8V69HOCzHre47xdqdZX91gGZskdz+sYhVd79sCHrDSaETwAxdxm7u/9ohP1Sct0yGDD19HhkIe3KnubAfvD6/hxHhZXVrEekLWx6SmZxZVJBSDvl2szs2bxSnWk3J5iAHPMC2CXOWs+WjKqUUkWHsQfXfIxEFJ3Hl6w9TJNyZa1O60jYBy2OmwsA/lFRqSKqcfWIskSVjN3wdnzdxeKdQprXts/rvE9R9CqcslVkkHZrh+37d40pWtLVUj3PtEJetYNn28jGdcxz9fnBZNo0zNQ5c3PaKlzSewiqGMKyW2SfpCAJLQ0XIfZg/TP1+0TYqJDTK3YdiQD8oaGp+vow0A9jodXOQkU1JNgQoM7dLm0ZdPqE1M7DLvfZsHv9XgInTLSAVPj0/LvDAh2Cgw63v5n9olZH2NLOl4fxYSyVDNxhwHs/UFh138o26fiQWSpQJAGSSKiLABgTa93ji55mVBIUEpbm6Y7bRHSlSUXUwJsWFn8nYesVrbV0CZ2iuJpWrxpGeUEbXantGXW8QQgG97t3yRHLoSlJK1OPMcxbf5CBGq4kXIBWCWAfbqXNswlKb4Q7OkncYCny2x2Ny49o18O4uuW3MaCHp2v23jkJOrXMKkpYAMVEsBuD17++IKIkFTCq5YBIYOW5gn1GHy0O5pWyTo9TxeWsgEuVZcGmrbBsWA9ozrOKVWAdmcgkXAe/eAmoplFRWVJKej4A6GIaXXVME1MTsCVH+14E8nIBT/AFNKVgFgDe5yfTBPb9Y2p1stSjUxDtcG23SOY1ilCZTKBS55rORi/wDSN8xulyQqkrWsG2NiR7FrekJykO2GFzZQL1BvMi/cEROXqJZa7BWLMRYG/t84CES7ErU55cOHH3Sfl84umaRKlXzUN8buoA/TB94mcpDUmT4bxETZtCgEszkECkfiIJY49oy/bOVLUEmXMKqWSSAGLhy28NqOH8zhfNd0ta3UjsbROVoyC6iCOjZ6/T/2IRdA3YCmSyZwmJCguWOjfEyAQ33oN6aetaP5gpUpnU9+oPnDTZ6UqFLbC27g2PTEaNEpLFTgk2uBe2d/l2hrZ0xF3DtaSkOxtbOOv+Y0Gcblg3c3Hyt84Hy5yXKEtdmywD3HYY8ogVqBqezuOgA2bzHn3tCb7DUmb0ahWzZ3cN3b0iR4gsCnzGRswz6QL1epUR4wKiDYXBAd3JF3A6flEuGzj4WNmLm4BUS7HPbr+mMc01vJDfyL9bqUqUHYGwJw/rv5xkl6pKS7nJa+TvfZonqNTLNTkrYhJGw6Z3NsdAfIDJKVVpANVQpLkFGSX2L/AKR048mu6IaoP6jXEJ7hjYbKwb5fHdoqRNrYgi/U7d+8BAFKaouPDe1hfPrB7QoQEhgnDPm1v7RUn2FVkgj66RanTjdaR8/2itYJ7erfW8bOGKStDlKctfZvr3jPUxUKboEj/wCVJ8gTj0sfNojp9KhR/wCIKQCSWWSG2YJZ/wBotoSHCWL5Bd7sGHTBzu0Z9LJWlQwyibqUbHY4drHpkdyI1Mf5GhcqSGpWsuz8gDfM5+nERmSZQJSJhKQwCqFUm1+/tGmaEBnDkmxxT02cvn1if8LZ2BUST7X/AE+cCbfAfkZRopX3tQAelEze+yYUajL/AKEq7mlJPocQoqpi27AGTqStzU2zXu3Rx2ic/hpVKUbJYuVKUB1tbPT3if8AC8ySAAQkAkqPOzZHhtS/m/Vo1kIJALEZIBLu2R7RqtMjRb8g2XMSyUKaYXZwSXYOwA6RtXo0pFmD3IGANn2tbcm20FdAnSEAlKWSlRDgG43Dnewc9G7xvGmlKKpYFRqwSEizlqmPK3ZnfrFuCaorSjitXxBIWEoKnOzvje8R/wBHmTFDwpBpBCrXflY3DZ2jvNLwbQlVQ06ZinZlVKbLcrM1i5ZrdTG3SacOpQkIQEKUkXG1JFLjGW8jEaNPyBQ7nnivs0uvxJpc1XUHUzEsMJDbHbBi8cEmF0iYkFizPYEkkX/3XJd7bR28lEz4SipKEuFDmLl28SqarMP3gadQqiooQFBTXcMWtUksCO77i8XUeJFaUc2PsysABcyp3YspS7gkjPK7DswD4hpemD0JzsxYkgWbeOsXqZqQhREsygC5QACUh3KSwLYx7Rnn6yTNYUJSTcKTdTIDsQc43iJY3JoHFIFaXRKDhaECkC7uckJe2w3c4jQrh8v+lNZTc3bzxkhmxBuVL06JVxYCqogp5j90kG+zA3t8qJkyUTSlKlKUpuVYsEh3OwH01opwVdUOlQJR9lUFLKn96UjJcXLO93+cTmfZu6mn8oH4Li2xr5nDP5xvly5YQSHSpmtWUuVEdXIscG0VyJYSeaqlXMSSSSQGYACzbObj2mWHKug6QG1Wkly0KqSoikscDLZIe9+0Bf4damUlSaVcouHBdiFd9/J/KO4Vp0qcj4jJJFINrKDZ299oBT5SQtKSKVK5WLPfr87doyltzuZyx2zlTNKlAlTlIuAWKmYMCxv23xmOi0HDlKYzChiUtTWolxawS4DggH8swT0n2UCSopUghQLrpJUBhkKKvCymFrNE0cCrdKp6goksxpDlhsCAogByB/e04olYmAtZpCllIUklVTHcgDxCl2Axk39Yq+CVkVOlmVUW5mISQ2wublvCY6Q/ZRDqJXc3FQJoURSVBQTY8rVAg2OGjJL+ysxJI+PMNRCjUHFg4HNsQb+XaC0V5TBM3RKoExBImE0lBDHbdW7JN9m23w8SlzUAEAqVYnwqp7KGXv7x1S+E/DQOcqISASqoFxUouUnZlP2SL2sB4nKUtlVoSm5UagqkEACzVEu4Od+ohRSfQHGjlOJT1JJC2Ym6gQbfhBBIb94s05cmxBKmKSC4pLs/lb/EGtBwhMzmWq6SnkCSXUXIakGl2Yk/hsOmr+HKEKShI3NghSVEAkmpKXLW5nFg7OTGipLYzYP1C0lDByqxPUBy7jrmFI1Bp/C7dGDG7+mPLvBeZwyUHUoqpcp+GpklTOlSkrpuHpKXH3jllRl1OnQUUUsEA0gqJ5as1IYKVYc279CxTko7CowonKIJckDe7m4YD5jriDKNPMlioOCkJUQbpAUUhqybkue1m6xXp5hlpopHMkNZNSRcmo5fIDdsMRFjJCFAM5skqFZABs1TmmksHu4tdNRLTHpCOgmVBRbdqcKdNiwPQ5t0hSZCysKKVMb0iwapvm4V8jFWl1DuV8ytwS4DvyhLUhN26izXgxwyWEJKblyQAbqABOSAL2A8gBtEukUolK9CCqsOajgjHRunqcQN1mnmFRVUXDAUgUAuHd+Y5Vaz+QgzqJk1DhFSgsFICVEFCSQVc34WbLgN5uJ4iqaVLpTOpKQfwlJpCzmzF1YaxNzu8afRFSiWL1dJar5KAF74Kgd4UDKZyrj+IH/ICLWsSRaFFX8idJVL4gSHAFi2WDMc/WxicmQDMBC/E/IWrDEfdBLcw3awcZEX8O+xetUEkplyi+LlmN1EnN2w+S3WDGn+x85KlqXMQ5FRCbKURc9ncvE6fdcUOMQOrVgLpLJOxBDEIB22bv3h5mpTe4oTzEgPm7d4GcclBE8SlAAgE0l6iovzVN0A33s8EPs6uUoKCHZg7sxO9m+mjnjGePdSa2CwpotbMNJS7EA9CQwAuBcBu94KJnLWAh8kHmZiT0psL36sbkwN0qwgs1unRsNFk3XUC/tt5xtizuKd7t/oVFphriM0JplqpWlgBzWfc2uzE9SwhpvDR8DkKVy13L2ICncirz9zHJTOIAhgC5U1/SC+i1fIUqS7mzB2va3v2ETiyy1jvcu1CAqWEAE0pYX265IJODaMWikSwS6Uk7OHI9dvRsRu4jo1S5a1oPhvSHUWtZmsMuBhu8cvo9aubNSkJUl2BKkqQkE91ARvJzctS6Et7nVmUgAXSpKjcGzWIySXVezg46YHz+ISUTCCAUjAYhWxFSv79YMjSpUhISoAFgW5VLsklN1Yf/bdsRx2q0qfiFCj4lU1BycO4cj3bI6xtklJpN8jkdTp9XJmy2S5U7G7CosXdjbZy2C8LUSyZayCipKamYFbVOA78t722jBL0EuTZBJWBcpDpvYOSz+j+8MNRNdKg9SSS4UVBSbuCGxbfti76J/06T5HZo4TqK1XY3Ia9yobkXsaCcFomnSSZqiJqC6CAEIUUI/lglOC4N1kP0zBHQ62coqQCgVKB5QqsVK8NISKiyt+owYrGrWawpKVKIKQbAqWwAJqekXcAl7+bZxx6Ib7lE9RMCEKplslmf4hmXSeZQudvl84HaBSlKqT4gC6SW2sSd8/Jz0jcmUEgyApIC2pq5WwSABmwD58Xzs0GjWklISn4QXzEBQJpUTaoXALC3aJeOMnq1JV0/6LcyfAmVKKiaVGweosCyiBbta2cYgktJpIUtV05IpJEsswD3dzg3EYtHo54mPSGckgqpTkggAGp+YfrFvENGUsSVVLWkAMqlKAylWYObEucnqbxlkpypvYE2Ap0sLUVKWRdiGcKT5OLFhE+F8CTMFaZaVpTbmQm7OM/eGHUeka5egllapaVMa+ZblRSxDJRSA/mf0ha9Hwkrp+ISnl2ukWJSzdCH694xhGk7YgWZHKEJAYA4cEk2uehBa53Ng7RA/Z8hIWolSBekgihvCCp+Zkg+V2jEJ5FSgdrB2Y35QXPfHU9I1f6kooKElQSaslgSpRfzZx88NeLbT4I1IdXCUCldQJCCWyLqwNzfZvaICVLBcOCGqdyL2IqBtm2XpMYF6sEXuSw7WBuf38otkVUFiVKIAJ6OdrXF0l7YLtGSVk6jchAYKITy82+xHtu5tnrFSpwpAYEpJ2G6bEn0ijUzgmlA+8nsXdg+Xw/m8Tlppu9wavOlmL9SfY9YTjQ0w4lMuuUyEsUqci9mdN8uKSfUxQJymIDnmUM2JqUbsO0YZTl2uB5tkEY7E/9MapeoPP/WVbixJUSCN7RNli0MyaCeUkq/l0ueuPOwcPB6VoFFIUql6gohVCiUsEhL5bFnGDGDQJqZjYFS26mo0+tldBfvGzSzV2CKiua7MKZaUgupiSXFxhmcR047q79fcaZt/g6riUQMABKmYWGEHp1MNGadPnqUT8BCr5UgOWtd0k7bmHjTTj6sNbFO1YThRK2W5YgpLJuHYOHLs4DZMN/HGYLABTspbMo/dIBU7DlAfN7RZLlIVNACHBShQrBBLGoqDMLGkv1bowuTw6WUMhAuqyCQVKKLrICj4tstjtG7lFyUUq+fqiqOI41whOoVLmgFDtVcdSXBc283Z41cH+yq9KpYAUr7z2oCbUpcklRcFjZ/lHdDh9ACkSwFOFKJsQoOAos5NunTpGLWidOQkqek0hSZfIpyoggliQRY3I3aJaU7UUq+pOlHn+u4yAspA59kgOVXHy84skSdROFFCwHYKmIVLC1ZJBUGbLGO8l6hEhlIlJCHIN6qhcOVNe79oBcV4yZ1KSs2IBYEAAG5LFzhJ2w0crjGPJKjQAXwPVoUQZKqk4SKVODbrYuCGEWcKm6ioD+HnOMgIKgGO5D3LE/wCI6ZOqSZbqepCTSoOkkgEuVDJLhnLv0jB9oNUqStBQ6AsAkOfEtybDNn7gjtCkoxWw6rcMTtSpSFpUh0skqSosDSPDcAuwFiNj62aWQhKRShDKBKQoJS5w7BRKLu2zCw6YeFiWBWqXWzpW/wB0KZuUne9yet4PTeGoJUpSQU2KUAMokG5Je6bi3S+9+pZo6Uqa9fUtIjI4eDabQEpJCBQhNYAUbkWDOfD5v1FzuD6ZIqsVhQWlVSgHDMGCmLY9YJamQEITXSoAOGCgB+EuDdQGWZ3eAnFdWBYMEYFOBSQAQW3BHtmOeeRt7chKkOmTJSyk1k3Du+fS311ilM9Njcth2a3l37iBmp1gpCUkbt0fDuMw6poDAkBRL/O4b62jO59zJzOiolhJJCCpV2IJZ7tZtmH+IzrRLrsCgKBBpw9i7EHZILl/SMMmcHd3ci+3R/raD+gmpYAUXLBuV7As7h7tbEaQyNfFv2NE7MWglgzEoXzNLNSipglJSEsFJLb7tve1ymnlSyaUTFugKqSSQz5IKuYuWwbsYSZ0tFUpzLWsKWzBiOZ2KcEUnL/th4Tqx8aklf4UqIatIumoC4OB0d/TZRk09n8u3qii+XopTgJ+ISGKiS6lVCroXs47ekV6jhs2xslSQ6amZwymUpIs17joT2h0SVTVLeWUylJYsooWFINtyFXsGG46Wu4dVyA0lFFuXnqSopUbXILF3uDaKacU3qTa/Ppx1X7AC5ugR8UEkmapnSsilTdAMh23wQ+4ivi4UZQXcBQJszB8HxGznEbdZpKgqkAKIKmFZZYFQKC++Ozxkm8ONNSyQtlCk3cEAkpqDi5J7wN4lCrIZzOrlhICgkKStKS4CXJNm7t17QGmKJSgDlLqXyghgl0hgDZ2Fn39I6PSaYKAJqSlBFw9LpDkKSA73PqFZirU6IUpqD2USACXFRvfyTHLFLoZNACcS6QwDedwTnfzMXabVM6OZnUkK6KyUn2L7b9YOajQCkqYEgA4a9QIv5pR/wBMA+JhAmFydqUiwK+bJNnJt8vS6vcKIa+ZWQElglvJ+h8/2zG7RKK0XepKsPal+gyHI9YE0ugMKQLlOC+D3cFP5iCfCVFJf/c+73Y57n5ntEZrAI6dJFIBL0jYbPs3cGLmZRJu1RPfOG7mHB5gcliH6hiB6NSf8xkUXfADkHuLq/QRybloKaJYBQebxBjl2pLkdCRbvBXQ6JMxVCVKHNnYJJYu4sOUedPmwDTak0IZh8NKiB3IIx1wfWD+g063NCSSFUulakYT4lFIuzkDo5sY3xTermho08Q1UsTFBSJ7gsaKqbWtbtCiiZwRSiSFbnJJJIsS4QRcvvCj04xx6V7/AK+4Ww5LlLTMKiVKCkml6uQJTchQVd3wA8YJmnTKCSlYKpbq5lKU71ZGBl3YNfaDa5UmaQVJSqkPzJcgHHKRbHSB+qWtbpQAhIFIKUuoADYKYCz7HyYRwynfJpuCNdxAtMPxUrUXSQfCH8IASGVewdvFvGtElc5Sa1fCuaGpYgAEoUAX6EtY9Yyp4DpiqskzFKYhIXkJADmikAsXLAZPWJypiE1FASyXTYAsAG8RcnN+8PzGtxb9RuK6VpISVu132VcW6C72673L8dMl86yksTkk/wBSTntcu0dnrtSFApcsEnd6gobvuP77xyPEZNJdiHd2uxsLjIu5+UZS3JYY0mr5afumWwswsRYAb2SfSCnFAFzEr+ITRSWHKRe5fp18yNo4c6ymkVENv0DPv6R1OjnghxupgtVgFFi4DFj7flFKluxWGOA6IfFVMSVKZLOXuC+FW5sOc+UWfxcwEIWFWdSVtUwFyrBSFO4b2tGXScaCRYlZUQR90OA7s1h4YqXxddVigEUkFyb2BTQHLPff8nqOVdrspNALiPHJkrULSoChSiBVYKBYpURYPi46+cU6nmIIBCVOliXpJw/Y/o/eKOO6SbOUgKlpNKgLENSS7u56MAb9Yhplqlilkkp2ywwMYcX8missv7jJsF6vUUFWxDkvjfH1vFw1YFHxHSFM3Zsv1x+fSJ6nQ12cgkAHDdB7XjNxPhi5lNBskAAM4bDlzkCzxCyxZGwQTrALhQZ7AE4azvBjhOsTMTQUqKxzWJFJTl2BYMY4SRwnVVnlYKUaVEm4cEEEC+dt3jsfsx8eX4pK6jYWFLggXWHBBZ+hBcFov4XfU0imdPwaRMK1qQogoAFSmUsvmgqD4Bv0V1eJaSRPnSphSsJX8RRSV0ipLgGtw4LWcNnN43y9XMFlJGHYFSiEpAd3IYlxtuIq0vHkfEmD4a0qSkqIUmhSg7AgkMzNn8OTFrPKbart6+dm2nqR4jppipYlrcrACklIakoABqVVeo4sD3w1a5Ewy0IMw1LSMMCCCFnny7WAcZ9YbiWqK0sg8vw2dqi5UyUqIVbJe+0aNJxFCUJSfGPEDTUKeW7XY4csbxq1PQn+nFbc/IQCnaZT1qUSQymctUjc9HFQ683aIyDMnB7MlSypxU2SUgJG9Sc/pYnqFInSyqWhQmKJIDqKVJswtkFwbHboI5fhepkomTEzit1gpCkLUGA+8SFAgMG3BqvHNplF77/qZtF4SuUtaKgUqU9nZW24CgxfLZ+ebifERUztYUswPoe5APSIr1ZJKlqqwUk+JlF3J3dwfXoBHNcV1CVcoJxvnvhgA59PeJhzQpcBidxEW3KgXJuFEXDNsLHf8oC8dCVl3Kt2GeYZ7jlzuzdYHT5qyhSmLdXuC+Ws4MFuGzULSVOtyRUKQCBgMASWAZrNzRuQZNHqSEEkEFQBu7WcOxu5y3baDPCVmsopc4S7Euc5PW17WiJ4UkAkF7uXST+IzHABd6j5N3jbKlpSaXW6QCLsklWCygSRYsTexjOST2GiyTPYJKTYkAHyL3B+vlFCStVQQhSykOWBU2Q5bAu/pBGUkUspJJAJIIe4PKev12i/g3Ep2nExUpX/ABlElNIJBTVSR0IJSNwbRzOLVloAydVUXAJAJJLWZJBZ97GO9+y04/AlqUQApyd1F3L079ux7NHJ6bRJQkpWShSkKcpDla7uM0hyR2szZg79lZZVLSZjhKUMAhwC7sSX6Obf2gUUVFbnYmaHLJnkO4KU8pBva30YUQ0ksUB1h7+MrqyctDRg1C/7vuytSMvDJiqQUqBTMqWoEuQFWlMclkhKc7HrGtaiKVOLWISKiQ2NybszN4oD8Dl3nFI5KjLlAWCQgAHf8b7HwwTkS1KKZiVFJCKTzeNVgKgDy4Oz58j1uVsaOW+1erVIUlclildMxrOlRe43KVAqxZydyIDagmkTUkfzEgluUusMUkAsTU4Frf7S0F+NFKyUldSSFGlwlUuY5qAThLkgvdiAcEmOfkKSgLQkmxdt3Dlj1GO/6Zyku5EmTncWKGuHYgAsB1uNrbRj4nxNRS6iQ1hd6iXL+d/c9Ix8UYhK5amWC5TZiLHrf069A8CdbMFSbmmzj+s3pHdj63jSPvE8Fsqb/Np+6kj0dQT+r+sd7McyyJYNJABLKUiYX5SlXhbYlruGeOA4ZqEFVSg5CkrJs/KsOA9twz5tjbt+IT1BY1akrVoZj/BCikFSEhykoT4lO7FduUByWfTSKyjWhSAk1M7uU3BpYK3xf/MFOCahKpgMxqi78oSnlF+VLJFwQ2CfWKdEmXqTSU/DlhKnKAoeIhiCaikczO/3bZjJopCBMKCkJTLFXxHS6iSUMP6AGy55vWJait7KSoN8c1ctDAAKBqUoWatRIlEEYJL2OHfALYtetKpYUEJQE2s9TMwJszsO8D+MaeWpPxJT1jlBLFRSRcG17Ne2OmJaNUwykJKRdJFw5HiZwSySAGuG65iMk4aSXuUCZSkqYNkFnfyHQ59YzyNaCsBtwx6nYZtjfvGtGhUsNgCp8h1Coj1ZLPa0TRok1Lblc/d3KQAA5fLM8Q6ZGk7TTyW08tKaQu6vC1NQu1jzC2QXIi7TomUICp6bMlgxAdJ3UOz2/KAilLwnmuAxURTZ0M7s1YuBuYHfxK6gam2KQz2FQeq1m/7RERlN88eutnUpKqOw1hmpxQpBIBJNqWJBbq52B6+TBVwSUKqDKqdj5KcMTb5Rz3DZWoYGYhk5QqscqXCiSxaogWpFyflKbo1ALAXUFKTUlUoqIUQGpBVsCD2+cRkU06it/r3+t36XA4tMNaPhYSVGap0KchAemoGxWHNwLD0iHGtEFylUssqSoJVNpRMBSQAoKIDBy7gHYhxEdInCklSik1LAISQFFRBoyQxSWZ3HWCAmVoK5VLkAvyqcgOkOcFjk4cdxHVGc57v1+wmkcRJ4Jq9OkSysKyTzKLAOT0ZgpQ8RsSN2gGrhQSKzy89yzJCRhty5PsDePQuJuFKUFOkHlSpLpdWFAvzBlPboeoYBxGXMUoqmlIDeEAFOHsQ+3QdusDUmyGtgJr5ZYJQklJBdWSFJI3Ju5pH6nbnk8OSuYE1MpjUghykbGpmZ73jsJHDELkBYmLV8JgqxSArwsXNwaTcCJSUJQ6ky0UjAUGSpwgMSX833fpExyK6X/BabOb/0KugJUT0BICMgM5FIwThsveOs4P8AZiWlIM2kE9GLqFThw5A8Nhn0ihejUhSS0uVWWPw0gEvuos/QfPzjdw/SlASRNYklksSyQGdzg2vkB4pzfAKCNidFLuEjOwQRaxa7W/zFOo4IicVKuktS+QwuR79dvlpkTQUgoVVsXvnu+cRBc9uUg35cOzHBfBZ99oyTrcppA+bp/E/NsT1ADFVtrA+kTRKAZvCokm11bu1r4/6ovYO9rWc3v4ckd8j2iv4RAUeY3DDJthupv/2wW3uRwDP4UqUDWlSkqt90YcpIt1Jb1gto5iqEhauUE0i9nuoA+vv3htNNCSSE01OCphUBgXZnyY0BikFV8no7PuMk2MJy2HHcivjbFgJh7hFQPq94eFNVpwWchgPvYt3vCi1MZp4Ao0oDlql/+Tx0CUAS1sAOVZta9Lv5veFCjB/FH6/wC4OQ4kgEqcA/zE5/3FP5W8o4zVjmPmIUKJhx9v2RM+QfxtA6D/hD8oDcY8Z/5fyhQo7MRBRoz4//ANP/AFrP5xRPmEliSQAGD2DkOw7w8KOknqd3wGcpOmmhKiGmBmJDMQzNho2EeH/l90JhQo53yy58B3gMsGcHALgO4d7GITgxU1mUpuzJGIUKOfL8LAG1kquT/wARP5mHSo/FX5n3+G/5n5woUZrhCYTkqLqv979BGrTl0B//AK0n1pN/OFCh4/ifruU+A8g/yyeiZjdmJZoaSomZKBJaoW2vKBPveFCjWfQ0jwb5p/mKG1ONvlA6YsjRzCCQb338ZhQo6vBv+pJfOH8ikZNWs/BlXNkgjsaVFx3ivTis8/NSwTVekNgPgXPzMKFC8Z/4S/2/ka5Of1Cz8VKXLFZcbHlfHnBeQgEgkAmlRchy4Qoj3APnDwo5su041/iinwZdGgGeXAP8oG43ZN/O5jVOum98f+JhQoyi9vuSUS1ESVEWLKuP9xjJLHInuT/7TDwo1nwJ/CbdSgfETYeI/wDiD+pijipYqazOQ2xDi0KFGS+IzfBj0+R6fkY2yS7A3cr9maFCiyVwdJLkJIBKUmw2HSGhQos0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 descr="Obrázek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750" y="260350"/>
            <a:ext cx="6007010" cy="233700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DD8CF1A-ED32-4EF3-909B-C69DF906BE1D}"/>
              </a:ext>
            </a:extLst>
          </p:cNvPr>
          <p:cNvSpPr txBox="1"/>
          <p:nvPr/>
        </p:nvSpPr>
        <p:spPr>
          <a:xfrm>
            <a:off x="539750" y="2818842"/>
            <a:ext cx="676339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s rostoucí hustotou nebo disperzí roste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neighborhood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size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a tedy i tok genů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A6B3EA3-1069-46A6-BD5D-D11D7639E7F3}"/>
              </a:ext>
            </a:extLst>
          </p:cNvPr>
          <p:cNvSpPr txBox="1"/>
          <p:nvPr/>
        </p:nvSpPr>
        <p:spPr>
          <a:xfrm>
            <a:off x="539750" y="260350"/>
            <a:ext cx="636263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izolace vzdáleností</a:t>
            </a:r>
          </a:p>
          <a:p>
            <a:pPr>
              <a:spcAft>
                <a:spcPts val="600"/>
              </a:spcAft>
            </a:pPr>
            <a:r>
              <a:rPr lang="cs-CZ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Mantelův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 korelace mezi 2 symetrickými maticemi: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matice geografických vzdáleností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matice genetických vzdáleností,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/(1 –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3DE09F99-FF12-4F61-9484-EB5D1C62F599}"/>
              </a:ext>
            </a:extLst>
          </p:cNvPr>
          <p:cNvGrpSpPr/>
          <p:nvPr/>
        </p:nvGrpSpPr>
        <p:grpSpPr>
          <a:xfrm>
            <a:off x="1588282" y="2217745"/>
            <a:ext cx="5707418" cy="4280563"/>
            <a:chOff x="1588282" y="2217745"/>
            <a:chExt cx="5707418" cy="4280563"/>
          </a:xfrm>
        </p:grpSpPr>
        <p:pic>
          <p:nvPicPr>
            <p:cNvPr id="1030" name="Picture 6" descr="PPT - Email: mscardi@mclink.it URL: michele.scardi.name PowerPoint  Presentation - ID:4366279">
              <a:extLst>
                <a:ext uri="{FF2B5EF4-FFF2-40B4-BE49-F238E27FC236}">
                  <a16:creationId xmlns:a16="http://schemas.microsoft.com/office/drawing/2014/main" id="{9A21E313-7707-4E36-ABC9-03D61652A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282" y="2217745"/>
              <a:ext cx="5707418" cy="4280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Volný tvar: obrazec 2">
              <a:extLst>
                <a:ext uri="{FF2B5EF4-FFF2-40B4-BE49-F238E27FC236}">
                  <a16:creationId xmlns:a16="http://schemas.microsoft.com/office/drawing/2014/main" id="{013CBF47-1146-48ED-A2B0-87BD2CEE05C7}"/>
                </a:ext>
              </a:extLst>
            </p:cNvPr>
            <p:cNvSpPr/>
            <p:nvPr/>
          </p:nvSpPr>
          <p:spPr>
            <a:xfrm>
              <a:off x="4953359" y="3429000"/>
              <a:ext cx="1655455" cy="762723"/>
            </a:xfrm>
            <a:custGeom>
              <a:avLst/>
              <a:gdLst>
                <a:gd name="connsiteX0" fmla="*/ 0 w 1581782"/>
                <a:gd name="connsiteY0" fmla="*/ 8668 h 762723"/>
                <a:gd name="connsiteX1" fmla="*/ 1581782 w 1581782"/>
                <a:gd name="connsiteY1" fmla="*/ 0 h 762723"/>
                <a:gd name="connsiteX2" fmla="*/ 1581782 w 1581782"/>
                <a:gd name="connsiteY2" fmla="*/ 762723 h 762723"/>
                <a:gd name="connsiteX3" fmla="*/ 0 w 1581782"/>
                <a:gd name="connsiteY3" fmla="*/ 8668 h 762723"/>
                <a:gd name="connsiteX0" fmla="*/ 0 w 1655455"/>
                <a:gd name="connsiteY0" fmla="*/ 8668 h 762723"/>
                <a:gd name="connsiteX1" fmla="*/ 1655455 w 1655455"/>
                <a:gd name="connsiteY1" fmla="*/ 0 h 762723"/>
                <a:gd name="connsiteX2" fmla="*/ 1655455 w 1655455"/>
                <a:gd name="connsiteY2" fmla="*/ 762723 h 762723"/>
                <a:gd name="connsiteX3" fmla="*/ 0 w 1655455"/>
                <a:gd name="connsiteY3" fmla="*/ 8668 h 76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5455" h="762723">
                  <a:moveTo>
                    <a:pt x="0" y="8668"/>
                  </a:moveTo>
                  <a:lnTo>
                    <a:pt x="1655455" y="0"/>
                  </a:lnTo>
                  <a:lnTo>
                    <a:pt x="1655455" y="762723"/>
                  </a:lnTo>
                  <a:lnTo>
                    <a:pt x="0" y="86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A1B5AEB1-AACB-4527-8EB3-524DCCFB6F29}"/>
                </a:ext>
              </a:extLst>
            </p:cNvPr>
            <p:cNvSpPr/>
            <p:nvPr/>
          </p:nvSpPr>
          <p:spPr>
            <a:xfrm>
              <a:off x="5138738" y="4755833"/>
              <a:ext cx="1453515" cy="1504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F19660C3-6034-4772-90AA-E0FE24AB0F9D}"/>
                </a:ext>
              </a:extLst>
            </p:cNvPr>
            <p:cNvSpPr/>
            <p:nvPr/>
          </p:nvSpPr>
          <p:spPr>
            <a:xfrm>
              <a:off x="5477829" y="4908233"/>
              <a:ext cx="1130986" cy="191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2BCEC83D-1E2F-46DA-B39B-80763113B3C1}"/>
                </a:ext>
              </a:extLst>
            </p:cNvPr>
            <p:cNvSpPr/>
            <p:nvPr/>
          </p:nvSpPr>
          <p:spPr>
            <a:xfrm>
              <a:off x="5873117" y="5028248"/>
              <a:ext cx="765808" cy="2447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F649662B-2129-4FFB-B769-F347E62625F1}"/>
                </a:ext>
              </a:extLst>
            </p:cNvPr>
            <p:cNvSpPr/>
            <p:nvPr/>
          </p:nvSpPr>
          <p:spPr>
            <a:xfrm>
              <a:off x="6225910" y="5180648"/>
              <a:ext cx="419683" cy="2447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069605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A6B3EA3-1069-46A6-BD5D-D11D7639E7F3}"/>
              </a:ext>
            </a:extLst>
          </p:cNvPr>
          <p:cNvSpPr txBox="1"/>
          <p:nvPr/>
        </p:nvSpPr>
        <p:spPr>
          <a:xfrm>
            <a:off x="539750" y="247747"/>
            <a:ext cx="5868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Izolace vzdáleností (</a:t>
            </a:r>
            <a:r>
              <a:rPr lang="cs-CZ" sz="24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  <a:r>
              <a:rPr lang="cs-CZ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distance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754912-01CF-4503-B62F-F86DEF5F7A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2000" contrast="36000"/>
          </a:blip>
          <a:stretch>
            <a:fillRect/>
          </a:stretch>
        </p:blipFill>
        <p:spPr>
          <a:xfrm>
            <a:off x="1074744" y="987772"/>
            <a:ext cx="5737752" cy="307808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40854B8-2BB5-4ADD-B53A-615EC5AAE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44" y="4226840"/>
            <a:ext cx="7424954" cy="250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ový popisek 6">
            <a:extLst>
              <a:ext uri="{FF2B5EF4-FFF2-40B4-BE49-F238E27FC236}">
                <a16:creationId xmlns:a16="http://schemas.microsoft.com/office/drawing/2014/main" id="{73CB9ACF-5DA6-4316-B15F-44AEFC4485DD}"/>
              </a:ext>
            </a:extLst>
          </p:cNvPr>
          <p:cNvSpPr/>
          <p:nvPr/>
        </p:nvSpPr>
        <p:spPr>
          <a:xfrm>
            <a:off x="7235743" y="935778"/>
            <a:ext cx="1667026" cy="914986"/>
          </a:xfrm>
          <a:prstGeom prst="wedgeRectCallout">
            <a:avLst>
              <a:gd name="adj1" fmla="val -72170"/>
              <a:gd name="adj2" fmla="val 30528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izolace vzdáleností u člověka ...</a:t>
            </a:r>
          </a:p>
        </p:txBody>
      </p:sp>
      <p:sp>
        <p:nvSpPr>
          <p:cNvPr id="9" name="Obdélníkový popisek 6">
            <a:extLst>
              <a:ext uri="{FF2B5EF4-FFF2-40B4-BE49-F238E27FC236}">
                <a16:creationId xmlns:a16="http://schemas.microsoft.com/office/drawing/2014/main" id="{299265E9-7A2F-4D84-856C-CFBB149FC250}"/>
              </a:ext>
            </a:extLst>
          </p:cNvPr>
          <p:cNvSpPr/>
          <p:nvPr/>
        </p:nvSpPr>
        <p:spPr>
          <a:xfrm>
            <a:off x="7235743" y="3276672"/>
            <a:ext cx="1667026" cy="914986"/>
          </a:xfrm>
          <a:prstGeom prst="wedgeRectCallout">
            <a:avLst>
              <a:gd name="adj1" fmla="val -40194"/>
              <a:gd name="adj2" fmla="val 7931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... a u </a:t>
            </a:r>
            <a:r>
              <a:rPr lang="cs-CZ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Helicobacter</a:t>
            </a:r>
            <a:r>
              <a:rPr lang="cs-CZ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pylori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503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3" y="156529"/>
            <a:ext cx="4079081" cy="650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916" y="153987"/>
            <a:ext cx="4050506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ový popisek 5"/>
          <p:cNvSpPr/>
          <p:nvPr/>
        </p:nvSpPr>
        <p:spPr>
          <a:xfrm>
            <a:off x="2587926" y="78538"/>
            <a:ext cx="2033500" cy="894126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čtvrť 99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99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čtverců (žádná izolace vzdáleností)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ový popisek 6"/>
          <p:cNvSpPr/>
          <p:nvPr/>
        </p:nvSpPr>
        <p:spPr>
          <a:xfrm>
            <a:off x="7244976" y="78538"/>
            <a:ext cx="1763752" cy="894127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čtvrť 3 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3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čtverců (izolace vzdáleností)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ový popisek 7"/>
          <p:cNvSpPr/>
          <p:nvPr/>
        </p:nvSpPr>
        <p:spPr>
          <a:xfrm>
            <a:off x="3334251" y="3579341"/>
            <a:ext cx="1287175" cy="622836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 200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generacích</a:t>
            </a:r>
          </a:p>
        </p:txBody>
      </p:sp>
      <p:sp>
        <p:nvSpPr>
          <p:cNvPr id="9" name="Obdélníkový popisek 8"/>
          <p:cNvSpPr/>
          <p:nvPr/>
        </p:nvSpPr>
        <p:spPr>
          <a:xfrm>
            <a:off x="7514953" y="3583459"/>
            <a:ext cx="1287175" cy="622836"/>
          </a:xfrm>
          <a:prstGeom prst="wedgeRectCallout">
            <a:avLst>
              <a:gd name="adj1" fmla="val 10992"/>
              <a:gd name="adj2" fmla="val 96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 200</a:t>
            </a:r>
          </a:p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generacích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44"/>
          <p:cNvGrpSpPr/>
          <p:nvPr/>
        </p:nvGrpSpPr>
        <p:grpSpPr>
          <a:xfrm>
            <a:off x="738188" y="2008188"/>
            <a:ext cx="7314590" cy="3603250"/>
            <a:chOff x="490762" y="2450967"/>
            <a:chExt cx="7314590" cy="3603250"/>
          </a:xfrm>
        </p:grpSpPr>
        <p:sp>
          <p:nvSpPr>
            <p:cNvPr id="5" name="Obdélník 4"/>
            <p:cNvSpPr/>
            <p:nvPr/>
          </p:nvSpPr>
          <p:spPr>
            <a:xfrm>
              <a:off x="2210402" y="3373438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609257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1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5735675" y="2832100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2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47177" y="3482589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generace 0</a:t>
              </a: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5345699" y="3373438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2219325" y="5168207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5354622" y="5168207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561410" y="52773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dirty="0">
                  <a:latin typeface="Arial" pitchFamily="34" charset="0"/>
                  <a:cs typeface="Arial" pitchFamily="34" charset="0"/>
                </a:rPr>
                <a:t>generace 1</a:t>
              </a:r>
            </a:p>
          </p:txBody>
        </p:sp>
        <p:cxnSp>
          <p:nvCxnSpPr>
            <p:cNvPr id="29" name="Přímá spojovací šipka 28"/>
            <p:cNvCxnSpPr>
              <a:stCxn id="5" idx="2"/>
              <a:endCxn id="19" idx="0"/>
            </p:cNvCxnSpPr>
            <p:nvPr/>
          </p:nvCxnSpPr>
          <p:spPr>
            <a:xfrm>
              <a:off x="3435767" y="4259448"/>
              <a:ext cx="8923" cy="9087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ovací šipka 30"/>
            <p:cNvCxnSpPr/>
            <p:nvPr/>
          </p:nvCxnSpPr>
          <p:spPr>
            <a:xfrm flipH="1">
              <a:off x="6516563" y="4263094"/>
              <a:ext cx="2552" cy="89794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ovací šipka 31"/>
            <p:cNvCxnSpPr/>
            <p:nvPr/>
          </p:nvCxnSpPr>
          <p:spPr>
            <a:xfrm>
              <a:off x="3438755" y="4269173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ovací šipka 37"/>
            <p:cNvCxnSpPr/>
            <p:nvPr/>
          </p:nvCxnSpPr>
          <p:spPr>
            <a:xfrm flipH="1">
              <a:off x="3500968" y="4268756"/>
              <a:ext cx="3012149" cy="85647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ovéPole 38"/>
            <p:cNvSpPr txBox="1"/>
            <p:nvPr/>
          </p:nvSpPr>
          <p:spPr>
            <a:xfrm>
              <a:off x="2666016" y="4500979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m </a:t>
              </a: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6562077" y="451008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3872142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5649156" y="4449247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490762" y="2450967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Model:</a:t>
              </a:r>
            </a:p>
          </p:txBody>
        </p:sp>
      </p:grpSp>
      <p:sp>
        <p:nvSpPr>
          <p:cNvPr id="35" name="Obdélníkový popisek 34"/>
          <p:cNvSpPr/>
          <p:nvPr/>
        </p:nvSpPr>
        <p:spPr>
          <a:xfrm>
            <a:off x="4051740" y="5021756"/>
            <a:ext cx="2163141" cy="684323"/>
          </a:xfrm>
          <a:prstGeom prst="wedgeRectCallout">
            <a:avLst>
              <a:gd name="adj1" fmla="val -33518"/>
              <a:gd name="adj2" fmla="val -121166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 je symetrický, </a:t>
            </a:r>
            <a:r>
              <a:rPr lang="cs-CZ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zůstává stejné</a:t>
            </a:r>
            <a:endParaRPr lang="cs-CZ" sz="1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A99B65F2-6E75-4D39-9A10-93CDD33AD450}"/>
              </a:ext>
            </a:extLst>
          </p:cNvPr>
          <p:cNvSpPr txBox="1"/>
          <p:nvPr/>
        </p:nvSpPr>
        <p:spPr>
          <a:xfrm>
            <a:off x="738188" y="6045798"/>
            <a:ext cx="5857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míra genového toku (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migration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5E066E8-3A5A-45A4-AB75-7A83AC572504}"/>
              </a:ext>
            </a:extLst>
          </p:cNvPr>
          <p:cNvSpPr txBox="1"/>
          <p:nvPr/>
        </p:nvSpPr>
        <p:spPr>
          <a:xfrm>
            <a:off x="539750" y="267288"/>
            <a:ext cx="79415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HW model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jedna zcela izolovaná populace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populace často rozděleny do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genetická výměna mezi lokálními populacemi = 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gene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flow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595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693490" y="262092"/>
            <a:ext cx="5832648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DRIFT V ROZDĚLENÉ POPULACI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582406" y="3040655"/>
            <a:ext cx="1881960" cy="1553378"/>
          </a:xfrm>
          <a:prstGeom prst="rect">
            <a:avLst/>
          </a:prstGeom>
          <a:solidFill>
            <a:srgbClr val="CCFF33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23"/>
          <p:cNvGrpSpPr/>
          <p:nvPr/>
        </p:nvGrpSpPr>
        <p:grpSpPr>
          <a:xfrm>
            <a:off x="2337500" y="2795913"/>
            <a:ext cx="4371771" cy="2016087"/>
            <a:chOff x="4054209" y="1749310"/>
            <a:chExt cx="4371771" cy="2016087"/>
          </a:xfrm>
        </p:grpSpPr>
        <p:sp>
          <p:nvSpPr>
            <p:cNvPr id="5" name="Elipsa 4"/>
            <p:cNvSpPr/>
            <p:nvPr/>
          </p:nvSpPr>
          <p:spPr>
            <a:xfrm>
              <a:off x="4054209" y="1749310"/>
              <a:ext cx="2016000" cy="20160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Elipsa 5"/>
            <p:cNvSpPr/>
            <p:nvPr/>
          </p:nvSpPr>
          <p:spPr>
            <a:xfrm>
              <a:off x="6409980" y="1749310"/>
              <a:ext cx="2016000" cy="20160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4131524" y="2415374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559146" y="1893065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5319312" y="2146453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697007" y="2468622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327793" y="2862550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672293" y="3198613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5413203" y="2521025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5266062" y="2996586"/>
              <a:ext cx="6303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>
                  <a:solidFill>
                    <a:srgbClr val="DE0000"/>
                  </a:solidFill>
                  <a:latin typeface="Arial" pitchFamily="34" charset="0"/>
                  <a:cs typeface="Arial" pitchFamily="34" charset="0"/>
                </a:rPr>
                <a:t>AA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 flipH="1">
              <a:off x="6619300" y="212441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 flipH="1">
              <a:off x="7190342" y="1902245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 flipH="1">
              <a:off x="7223592" y="252772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 flipH="1">
              <a:off x="6661532" y="294884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 flipH="1">
              <a:off x="6507297" y="258529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 flipH="1">
              <a:off x="7774236" y="2232750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 flipH="1">
              <a:off x="7798104" y="279644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 flipH="1">
              <a:off x="7309693" y="313429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i="1" dirty="0" err="1">
                  <a:solidFill>
                    <a:srgbClr val="3366CC"/>
                  </a:solidFill>
                  <a:latin typeface="Arial" pitchFamily="34" charset="0"/>
                  <a:cs typeface="Arial" pitchFamily="34" charset="0"/>
                </a:rPr>
                <a:t>aa</a:t>
              </a:r>
              <a:endParaRPr lang="cs-CZ" sz="2400" b="1" i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ovéPole 24"/>
          <p:cNvSpPr txBox="1"/>
          <p:nvPr/>
        </p:nvSpPr>
        <p:spPr>
          <a:xfrm>
            <a:off x="558076" y="1657721"/>
            <a:ext cx="2552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efekt</a:t>
            </a: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Šipka dolů 25"/>
          <p:cNvSpPr/>
          <p:nvPr/>
        </p:nvSpPr>
        <p:spPr>
          <a:xfrm>
            <a:off x="4333103" y="4868562"/>
            <a:ext cx="420130" cy="337751"/>
          </a:xfrm>
          <a:prstGeom prst="downArrow">
            <a:avLst/>
          </a:prstGeom>
          <a:solidFill>
            <a:srgbClr val="DE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718093" y="5371070"/>
            <a:ext cx="1665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>
                <a:latin typeface="Arial" pitchFamily="34" charset="0"/>
                <a:cs typeface="Arial" pitchFamily="34" charset="0"/>
              </a:rPr>
              <a:t>absence</a:t>
            </a:r>
          </a:p>
          <a:p>
            <a:pPr algn="ctr"/>
            <a:r>
              <a:rPr lang="cs-CZ" sz="2000" dirty="0">
                <a:latin typeface="Arial" pitchFamily="34" charset="0"/>
                <a:cs typeface="Arial" pitchFamily="34" charset="0"/>
              </a:rPr>
              <a:t>heterozygotů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6" grpId="0" animBg="1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750" y="260350"/>
            <a:ext cx="8202887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efekt:</a:t>
            </a: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např. 2 stejně velké démy,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0,2,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0,7: 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průměrné frekvence genotypů:		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[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HW: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pq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]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+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(0,2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+ 0,7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0,265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(2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(2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0,2  0,8 + 2  0,7  0,3)/2 = 0,370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: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(0,8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+ 0,3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0,365</a:t>
            </a:r>
            <a:endParaRPr lang="cs-CZ" sz="20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750" y="265015"/>
            <a:ext cx="8202887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efekt:</a:t>
            </a: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např. 2 stejně velké démy,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0,2,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0,7: 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průměrné frekvence genotypů:		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[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HW: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pq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]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+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(0,2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+ 0,7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0,265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(2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(2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0,2  0,8 + 2  0,7  0,3)/2 = 0,370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: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(0,8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+ 0,3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0,365</a:t>
            </a:r>
            <a:endParaRPr lang="cs-CZ" sz="2000" u="sng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CCD6A11F-72DA-483D-84A7-811836BDAC15}"/>
              </a:ext>
            </a:extLst>
          </p:cNvPr>
          <p:cNvGrpSpPr/>
          <p:nvPr/>
        </p:nvGrpSpPr>
        <p:grpSpPr>
          <a:xfrm>
            <a:off x="5836224" y="2041149"/>
            <a:ext cx="2898476" cy="2903545"/>
            <a:chOff x="5836224" y="2288816"/>
            <a:chExt cx="2824697" cy="2728762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5B401711-294C-4AE0-838A-859FFDA74B56}"/>
                </a:ext>
              </a:extLst>
            </p:cNvPr>
            <p:cNvCxnSpPr>
              <a:cxnSpLocks/>
            </p:cNvCxnSpPr>
            <p:nvPr/>
          </p:nvCxnSpPr>
          <p:spPr>
            <a:xfrm>
              <a:off x="5836224" y="5006136"/>
              <a:ext cx="282469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5BF29F96-B7E1-4764-92E6-9442A622DD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40913" y="2288816"/>
              <a:ext cx="0" cy="272876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47DC5893-BC1C-4E9C-A3DA-BF978EB9AC22}"/>
                </a:ext>
              </a:extLst>
            </p:cNvPr>
            <p:cNvCxnSpPr>
              <a:cxnSpLocks/>
            </p:cNvCxnSpPr>
            <p:nvPr/>
          </p:nvCxnSpPr>
          <p:spPr>
            <a:xfrm>
              <a:off x="6125247" y="2291632"/>
              <a:ext cx="2535674" cy="0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9872357-FD3D-471A-8B54-94489AFCA825}"/>
              </a:ext>
            </a:extLst>
          </p:cNvPr>
          <p:cNvSpPr txBox="1"/>
          <p:nvPr/>
        </p:nvSpPr>
        <p:spPr>
          <a:xfrm>
            <a:off x="533724" y="3207536"/>
            <a:ext cx="818044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Pokud HW rovnováha, je frekvence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celkové populaci: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(2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)/2 = (2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0,265 + 0,370)/2 = 0,45</a:t>
            </a:r>
          </a:p>
          <a:p>
            <a:pPr marL="342900" indent="-342900"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frekvence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 celé populaci by měla teoreticky být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0,45</a:t>
            </a:r>
            <a:r>
              <a:rPr lang="cs-CZ" sz="2000" baseline="30000" dirty="0"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0,2025 (ve skutečnosti 0,</a:t>
            </a:r>
            <a:r>
              <a:rPr lang="en-US" sz="2000" u="sng" dirty="0">
                <a:latin typeface="Arial" pitchFamily="34" charset="0"/>
                <a:cs typeface="Arial" pitchFamily="34" charset="0"/>
                <a:sym typeface="Symbol"/>
              </a:rPr>
              <a:t>265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b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marL="342900" indent="-342900"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díky rozdílným frekvencím alel je frekvence homozygotů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vyšší než by teoreticky měla být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8214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750" y="260350"/>
            <a:ext cx="68083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efekt pro více démů a nestejná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: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náhodné oplození, 1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lokus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tý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dém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celková populace: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=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2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=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31813" y="3311611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např.: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100</a:t>
            </a:r>
          </a:p>
        </p:txBody>
      </p:sp>
      <p:graphicFrame>
        <p:nvGraphicFramePr>
          <p:cNvPr id="13" name="Graf 12"/>
          <p:cNvGraphicFramePr/>
          <p:nvPr/>
        </p:nvGraphicFramePr>
        <p:xfrm>
          <a:off x="3550508" y="3190576"/>
          <a:ext cx="3933310" cy="307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6865987" y="3133242"/>
            <a:ext cx="1305948" cy="697353"/>
          </a:xfrm>
          <a:prstGeom prst="wedgeRectCallout">
            <a:avLst>
              <a:gd name="adj1" fmla="val -45834"/>
              <a:gd name="adj2" fmla="val 99206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charset="0"/>
              </a:rPr>
              <a:t>N</a:t>
            </a:r>
            <a:r>
              <a:rPr lang="cs-CZ" sz="1600" baseline="-25000" dirty="0">
                <a:latin typeface="Arial" charset="0"/>
              </a:rPr>
              <a:t>1</a:t>
            </a:r>
            <a:r>
              <a:rPr lang="cs-CZ" sz="1600" dirty="0">
                <a:latin typeface="Arial" charset="0"/>
              </a:rPr>
              <a:t> = 40</a:t>
            </a:r>
            <a:br>
              <a:rPr lang="cs-CZ" sz="1600" dirty="0">
                <a:latin typeface="Arial" charset="0"/>
              </a:rPr>
            </a:br>
            <a:r>
              <a:rPr lang="cs-CZ" sz="1600" i="1" dirty="0">
                <a:latin typeface="Arial" charset="0"/>
              </a:rPr>
              <a:t>w</a:t>
            </a:r>
            <a:r>
              <a:rPr lang="cs-CZ" sz="1600" baseline="-25000" dirty="0">
                <a:latin typeface="Arial" charset="0"/>
              </a:rPr>
              <a:t>1</a:t>
            </a:r>
            <a:r>
              <a:rPr lang="cs-CZ" sz="1600" dirty="0">
                <a:latin typeface="Arial" charset="0"/>
              </a:rPr>
              <a:t> = 0,40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2948895" y="3211502"/>
            <a:ext cx="1305948" cy="697353"/>
          </a:xfrm>
          <a:prstGeom prst="wedgeRectCallout">
            <a:avLst>
              <a:gd name="adj1" fmla="val 48154"/>
              <a:gd name="adj2" fmla="val 90937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charset="0"/>
              </a:rPr>
              <a:t>N</a:t>
            </a:r>
            <a:r>
              <a:rPr lang="cs-CZ" sz="1600" baseline="-25000" dirty="0">
                <a:latin typeface="Arial" charset="0"/>
              </a:rPr>
              <a:t>3</a:t>
            </a:r>
            <a:r>
              <a:rPr lang="cs-CZ" sz="1600" dirty="0">
                <a:latin typeface="Arial" charset="0"/>
              </a:rPr>
              <a:t> = 25</a:t>
            </a:r>
            <a:br>
              <a:rPr lang="cs-CZ" sz="1600" dirty="0">
                <a:latin typeface="Arial" charset="0"/>
              </a:rPr>
            </a:br>
            <a:r>
              <a:rPr lang="cs-CZ" sz="1600" i="1" dirty="0">
                <a:latin typeface="Arial" charset="0"/>
              </a:rPr>
              <a:t>w</a:t>
            </a:r>
            <a:r>
              <a:rPr lang="cs-CZ" sz="1600" baseline="-25000" dirty="0">
                <a:latin typeface="Arial" charset="0"/>
              </a:rPr>
              <a:t>3</a:t>
            </a:r>
            <a:r>
              <a:rPr lang="cs-CZ" sz="1600" dirty="0">
                <a:latin typeface="Arial" charset="0"/>
              </a:rPr>
              <a:t> = 0,25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3673825" y="5435718"/>
            <a:ext cx="1305948" cy="697353"/>
          </a:xfrm>
          <a:prstGeom prst="wedgeRectCallout">
            <a:avLst>
              <a:gd name="adj1" fmla="val 36169"/>
              <a:gd name="adj2" fmla="val -105159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>
                <a:latin typeface="Arial" charset="0"/>
              </a:rPr>
              <a:t>N</a:t>
            </a:r>
            <a:r>
              <a:rPr lang="cs-CZ" sz="1600" baseline="-25000" dirty="0">
                <a:latin typeface="Arial" charset="0"/>
              </a:rPr>
              <a:t>2</a:t>
            </a:r>
            <a:r>
              <a:rPr lang="cs-CZ" sz="1600" dirty="0">
                <a:latin typeface="Arial" charset="0"/>
              </a:rPr>
              <a:t> = 35</a:t>
            </a:r>
            <a:br>
              <a:rPr lang="cs-CZ" sz="1600" dirty="0">
                <a:latin typeface="Arial" charset="0"/>
              </a:rPr>
            </a:br>
            <a:r>
              <a:rPr lang="cs-CZ" sz="1600" i="1" dirty="0">
                <a:latin typeface="Arial" charset="0"/>
              </a:rPr>
              <a:t>w</a:t>
            </a:r>
            <a:r>
              <a:rPr lang="cs-CZ" sz="1600" baseline="-25000" dirty="0">
                <a:latin typeface="Arial" charset="0"/>
              </a:rPr>
              <a:t>2</a:t>
            </a:r>
            <a:r>
              <a:rPr lang="cs-CZ" sz="1600" dirty="0">
                <a:latin typeface="Arial" charset="0"/>
              </a:rPr>
              <a:t> = 0,35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750" y="260350"/>
            <a:ext cx="7010317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latin typeface="Arial" pitchFamily="34" charset="0"/>
                <a:cs typeface="Arial" pitchFamily="34" charset="0"/>
              </a:rPr>
              <a:t>Wahlundův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efekt pro více démů a nestejná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: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náhodné oplození, 1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lokus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tý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dém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celková populace: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=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2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=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rozptyl alelových frekvencí: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 r="25383"/>
          <a:stretch>
            <a:fillRect/>
          </a:stretch>
        </p:blipFill>
        <p:spPr bwMode="auto">
          <a:xfrm>
            <a:off x="3906225" y="3154762"/>
            <a:ext cx="4844130" cy="72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cxnSp>
        <p:nvCxnSpPr>
          <p:cNvPr id="22" name="Přímá spojovací šipka 21"/>
          <p:cNvCxnSpPr>
            <a:cxnSpLocks/>
          </p:cNvCxnSpPr>
          <p:nvPr/>
        </p:nvCxnSpPr>
        <p:spPr>
          <a:xfrm flipH="1" flipV="1">
            <a:off x="3666226" y="2725947"/>
            <a:ext cx="3451266" cy="437384"/>
          </a:xfrm>
          <a:prstGeom prst="straightConnector1">
            <a:avLst/>
          </a:prstGeom>
          <a:ln w="38100">
            <a:solidFill>
              <a:srgbClr val="DE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délník 22"/>
          <p:cNvSpPr/>
          <p:nvPr/>
        </p:nvSpPr>
        <p:spPr>
          <a:xfrm>
            <a:off x="7241059" y="3155092"/>
            <a:ext cx="947352" cy="716692"/>
          </a:xfrm>
          <a:prstGeom prst="rect">
            <a:avLst/>
          </a:prstGeom>
          <a:noFill/>
          <a:ln w="38100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lů 27"/>
          <p:cNvSpPr/>
          <p:nvPr/>
        </p:nvSpPr>
        <p:spPr>
          <a:xfrm>
            <a:off x="6293708" y="4011827"/>
            <a:ext cx="362464" cy="535459"/>
          </a:xfrm>
          <a:prstGeom prst="downArrow">
            <a:avLst/>
          </a:prstGeom>
          <a:solidFill>
            <a:srgbClr val="DE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3" name="TextovéPole 32"/>
          <p:cNvSpPr txBox="1"/>
          <p:nvPr/>
        </p:nvSpPr>
        <p:spPr>
          <a:xfrm>
            <a:off x="7306961" y="3912973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AA</a:t>
            </a:r>
            <a:endParaRPr lang="cs-CZ" sz="20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028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0897" y="4819135"/>
            <a:ext cx="3629025" cy="41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227013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227013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39750" y="260350"/>
            <a:ext cx="7931467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  nakonec náhodná fixace/extinkce ve všech démech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 maximální rozptyl frekvencí:</a:t>
            </a:r>
          </a:p>
          <a:p>
            <a:pPr defTabSz="540000">
              <a:spcAft>
                <a:spcPts val="18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400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lze chápat jako 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standardizovaný rozptyl, tj. 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poměr </a:t>
            </a:r>
            <a:b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	skutečného rozptylu k teoretické maximální hodnotě:</a:t>
            </a: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0364" y="3295500"/>
            <a:ext cx="1079654" cy="783619"/>
          </a:xfrm>
          <a:prstGeom prst="rect">
            <a:avLst/>
          </a:prstGeom>
          <a:noFill/>
        </p:spPr>
      </p:pic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1155443" y="4328757"/>
            <a:ext cx="1305948" cy="697353"/>
          </a:xfrm>
          <a:prstGeom prst="wedgeRectCallout">
            <a:avLst>
              <a:gd name="adj1" fmla="val 28600"/>
              <a:gd name="adj2" fmla="val -83896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maximální </a:t>
            </a:r>
          </a:p>
          <a:p>
            <a:pPr algn="ctr"/>
            <a:r>
              <a:rPr lang="cs-CZ" sz="1600" dirty="0">
                <a:latin typeface="Arial" charset="0"/>
              </a:rPr>
              <a:t>rozptyl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35" name="Skupina 34"/>
          <p:cNvGrpSpPr/>
          <p:nvPr/>
        </p:nvGrpSpPr>
        <p:grpSpPr>
          <a:xfrm>
            <a:off x="2854761" y="1176966"/>
            <a:ext cx="2249213" cy="422188"/>
            <a:chOff x="2724751" y="1383958"/>
            <a:chExt cx="2249213" cy="422188"/>
          </a:xfrm>
        </p:grpSpPr>
        <p:pic>
          <p:nvPicPr>
            <p:cNvPr id="137217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2563"/>
            <a:stretch>
              <a:fillRect/>
            </a:stretch>
          </p:blipFill>
          <p:spPr bwMode="auto">
            <a:xfrm>
              <a:off x="2724751" y="1425146"/>
              <a:ext cx="1979054" cy="381000"/>
            </a:xfrm>
            <a:prstGeom prst="rect">
              <a:avLst/>
            </a:prstGeom>
            <a:noFill/>
          </p:spPr>
        </p:pic>
        <p:sp>
          <p:nvSpPr>
            <p:cNvPr id="28" name="TextovéPole 27"/>
            <p:cNvSpPr txBox="1"/>
            <p:nvPr/>
          </p:nvSpPr>
          <p:spPr>
            <a:xfrm>
              <a:off x="4604952" y="1383958"/>
              <a:ext cx="369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*)</a:t>
              </a:r>
            </a:p>
          </p:txBody>
        </p:sp>
      </p:grp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2724751" y="3023059"/>
            <a:ext cx="1186500" cy="697353"/>
          </a:xfrm>
          <a:prstGeom prst="wedgeRectCallout">
            <a:avLst>
              <a:gd name="adj1" fmla="val -69804"/>
              <a:gd name="adj2" fmla="val 20058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skutečný </a:t>
            </a:r>
          </a:p>
          <a:p>
            <a:pPr algn="ctr"/>
            <a:r>
              <a:rPr lang="cs-CZ" sz="1600" dirty="0">
                <a:latin typeface="Arial" charset="0"/>
              </a:rPr>
              <a:t>rozptyl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AC92043A-39CA-4699-9AF4-F6CD8DB311EB}"/>
              </a:ext>
            </a:extLst>
          </p:cNvPr>
          <p:cNvGrpSpPr/>
          <p:nvPr/>
        </p:nvGrpSpPr>
        <p:grpSpPr>
          <a:xfrm>
            <a:off x="539750" y="5572125"/>
            <a:ext cx="6915031" cy="381826"/>
            <a:chOff x="531812" y="5387546"/>
            <a:chExt cx="6915031" cy="381826"/>
          </a:xfrm>
        </p:grpSpPr>
        <p:sp>
          <p:nvSpPr>
            <p:cNvPr id="31" name="TextovéPole 30"/>
            <p:cNvSpPr txBox="1"/>
            <p:nvPr/>
          </p:nvSpPr>
          <p:spPr>
            <a:xfrm>
              <a:off x="531812" y="5387546"/>
              <a:ext cx="376403" cy="381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dirty="0">
                  <a:latin typeface="Arial" pitchFamily="34" charset="0"/>
                  <a:cs typeface="Arial" pitchFamily="34" charset="0"/>
                </a:rPr>
                <a:t>*)</a:t>
              </a:r>
            </a:p>
          </p:txBody>
        </p:sp>
        <p:pic>
          <p:nvPicPr>
            <p:cNvPr id="28673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875355" y="5449006"/>
              <a:ext cx="6571488" cy="304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7"/>
          <p:cNvSpPr>
            <a:spLocks noChangeArrowheads="1"/>
          </p:cNvSpPr>
          <p:nvPr/>
        </p:nvSpPr>
        <p:spPr bwMode="auto">
          <a:xfrm>
            <a:off x="5740243" y="3572292"/>
            <a:ext cx="2648813" cy="994907"/>
          </a:xfrm>
          <a:prstGeom prst="wedgeRectCallout">
            <a:avLst>
              <a:gd name="adj1" fmla="val 14294"/>
              <a:gd name="adj2" fmla="val -80584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měří odchylku od HW způsobenou </a:t>
            </a:r>
            <a:r>
              <a:rPr lang="cs-CZ" dirty="0" err="1">
                <a:latin typeface="Arial" charset="0"/>
              </a:rPr>
              <a:t>démovým</a:t>
            </a:r>
            <a:r>
              <a:rPr lang="cs-CZ" dirty="0">
                <a:latin typeface="Arial" charset="0"/>
              </a:rPr>
              <a:t> </a:t>
            </a:r>
            <a:r>
              <a:rPr lang="cs-CZ" u="sng" dirty="0" err="1">
                <a:latin typeface="Arial" charset="0"/>
              </a:rPr>
              <a:t>inbreedingem</a:t>
            </a:r>
            <a:endParaRPr lang="cs-CZ" i="1" u="sng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3" name="AutoShape 17"/>
          <p:cNvSpPr>
            <a:spLocks noChangeArrowheads="1"/>
          </p:cNvSpPr>
          <p:nvPr/>
        </p:nvSpPr>
        <p:spPr bwMode="auto">
          <a:xfrm>
            <a:off x="531813" y="3572293"/>
            <a:ext cx="2648813" cy="994907"/>
          </a:xfrm>
          <a:prstGeom prst="wedgeRectCallout">
            <a:avLst>
              <a:gd name="adj1" fmla="val 31347"/>
              <a:gd name="adj2" fmla="val -78370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měří odchylku od HW způsobenou </a:t>
            </a:r>
            <a:r>
              <a:rPr lang="cs-CZ" u="sng" dirty="0">
                <a:latin typeface="Arial" charset="0"/>
              </a:rPr>
              <a:t>rozdělením populace</a:t>
            </a:r>
            <a:endParaRPr lang="cs-CZ" i="1" u="sng" baseline="-25000" dirty="0">
              <a:latin typeface="Arial" charset="0"/>
              <a:sym typeface="Symbol" pitchFamily="18" charset="2"/>
            </a:endParaRPr>
          </a:p>
        </p:txBody>
      </p:sp>
      <p:grpSp>
        <p:nvGrpSpPr>
          <p:cNvPr id="5" name="Skupina 29"/>
          <p:cNvGrpSpPr/>
          <p:nvPr/>
        </p:nvGrpSpPr>
        <p:grpSpPr>
          <a:xfrm>
            <a:off x="1010637" y="1934863"/>
            <a:ext cx="2333625" cy="1303466"/>
            <a:chOff x="539750" y="346075"/>
            <a:chExt cx="2333625" cy="1303466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539750" y="346075"/>
              <a:ext cx="2085975" cy="381000"/>
            </a:xfrm>
            <a:prstGeom prst="rect">
              <a:avLst/>
            </a:prstGeom>
            <a:noFill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539750" y="807308"/>
              <a:ext cx="2333625" cy="381000"/>
            </a:xfrm>
            <a:prstGeom prst="rect">
              <a:avLst/>
            </a:prstGeom>
            <a:noFill/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539750" y="1268541"/>
              <a:ext cx="2066925" cy="381000"/>
            </a:xfrm>
            <a:prstGeom prst="rect">
              <a:avLst/>
            </a:prstGeom>
            <a:noFill/>
          </p:spPr>
        </p:pic>
      </p:grpSp>
      <p:grpSp>
        <p:nvGrpSpPr>
          <p:cNvPr id="19" name="Skupina 18"/>
          <p:cNvGrpSpPr/>
          <p:nvPr/>
        </p:nvGrpSpPr>
        <p:grpSpPr>
          <a:xfrm>
            <a:off x="4334484" y="1937480"/>
            <a:ext cx="3723967" cy="1303466"/>
            <a:chOff x="4334484" y="1568871"/>
            <a:chExt cx="3723967" cy="1303466"/>
          </a:xfrm>
        </p:grpSpPr>
        <p:sp>
          <p:nvSpPr>
            <p:cNvPr id="4" name="TextovéPole 3"/>
            <p:cNvSpPr txBox="1"/>
            <p:nvPr/>
          </p:nvSpPr>
          <p:spPr>
            <a:xfrm>
              <a:off x="4334484" y="1833657"/>
              <a:ext cx="4667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4000" b="1" dirty="0">
                  <a:latin typeface="Arial" pitchFamily="34" charset="0"/>
                  <a:cs typeface="Arial" pitchFamily="34" charset="0"/>
                  <a:sym typeface="Symbol"/>
                </a:rPr>
                <a:t></a:t>
              </a:r>
              <a:endParaRPr lang="cs-CZ" sz="40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Skupina 36"/>
            <p:cNvGrpSpPr/>
            <p:nvPr/>
          </p:nvGrpSpPr>
          <p:grpSpPr>
            <a:xfrm>
              <a:off x="5791501" y="1568871"/>
              <a:ext cx="2266950" cy="1303466"/>
              <a:chOff x="1013254" y="346075"/>
              <a:chExt cx="2266950" cy="1303466"/>
            </a:xfrm>
          </p:grpSpPr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40000"/>
              </a:blip>
              <a:srcRect/>
              <a:stretch>
                <a:fillRect/>
              </a:stretch>
            </p:blipFill>
            <p:spPr bwMode="auto">
              <a:xfrm>
                <a:off x="1013254" y="346075"/>
                <a:ext cx="2019300" cy="381000"/>
              </a:xfrm>
              <a:prstGeom prst="rect">
                <a:avLst/>
              </a:prstGeom>
              <a:noFill/>
            </p:spPr>
          </p:pic>
          <p:pic>
            <p:nvPicPr>
              <p:cNvPr id="11" name="Picture 9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40000"/>
              </a:blip>
              <a:srcRect/>
              <a:stretch>
                <a:fillRect/>
              </a:stretch>
            </p:blipFill>
            <p:spPr bwMode="auto">
              <a:xfrm>
                <a:off x="1013254" y="815546"/>
                <a:ext cx="2266950" cy="381000"/>
              </a:xfrm>
              <a:prstGeom prst="rect">
                <a:avLst/>
              </a:prstGeom>
              <a:noFill/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40000"/>
              </a:blip>
              <a:srcRect/>
              <a:stretch>
                <a:fillRect/>
              </a:stretch>
            </p:blipFill>
            <p:spPr bwMode="auto">
              <a:xfrm>
                <a:off x="1021492" y="1268541"/>
                <a:ext cx="2009775" cy="381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21" name="Skupina 20"/>
          <p:cNvGrpSpPr/>
          <p:nvPr/>
        </p:nvGrpSpPr>
        <p:grpSpPr>
          <a:xfrm>
            <a:off x="1886465" y="551935"/>
            <a:ext cx="5319841" cy="790575"/>
            <a:chOff x="2100649" y="329513"/>
            <a:chExt cx="5319841" cy="790575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72" t="-3931"/>
            <a:stretch>
              <a:fillRect/>
            </a:stretch>
          </p:blipFill>
          <p:spPr bwMode="auto">
            <a:xfrm>
              <a:off x="2100649" y="527222"/>
              <a:ext cx="1681250" cy="435576"/>
            </a:xfrm>
            <a:prstGeom prst="rect">
              <a:avLst/>
            </a:prstGeom>
            <a:noFill/>
          </p:spPr>
        </p:pic>
        <p:sp>
          <p:nvSpPr>
            <p:cNvPr id="16" name="TextovéPole 15"/>
            <p:cNvSpPr txBox="1"/>
            <p:nvPr/>
          </p:nvSpPr>
          <p:spPr>
            <a:xfrm>
              <a:off x="4127157" y="51074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pic>
          <p:nvPicPr>
            <p:cNvPr id="20" name="Picture 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29665" y="329513"/>
              <a:ext cx="2790825" cy="7905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39750" y="260350"/>
            <a:ext cx="708880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lze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interpretovat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ů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zp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ů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sobem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např.</a:t>
            </a:r>
          </a:p>
          <a:p>
            <a:pPr defTabSz="540000">
              <a:spcAft>
                <a:spcPts val="1200"/>
              </a:spcAft>
            </a:pP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	= korelace mezi spojujícími se gametami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= vztah skutečné a očekávané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heterozygotnosti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jediné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   nerozdělené populaci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5685" y="3007374"/>
            <a:ext cx="1828800" cy="800100"/>
          </a:xfrm>
          <a:prstGeom prst="rect">
            <a:avLst/>
          </a:prstGeom>
          <a:noFill/>
        </p:spPr>
      </p:pic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794005" y="3130459"/>
            <a:ext cx="1867819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-1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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 +1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95133" y="276020"/>
            <a:ext cx="3223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Wrightova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-statistika</a:t>
            </a:r>
            <a:endParaRPr lang="cs-CZ" sz="2400" dirty="0">
              <a:solidFill>
                <a:srgbClr val="C00000"/>
              </a:solidFill>
            </a:endParaRPr>
          </a:p>
        </p:txBody>
      </p:sp>
      <p:pic>
        <p:nvPicPr>
          <p:cNvPr id="3" name="Picture 45" descr="File:Sewall Wrigh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1137" y="403225"/>
            <a:ext cx="2209646" cy="27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7133994" y="3081109"/>
            <a:ext cx="1128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cs-CZ" sz="1800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Wright</a:t>
            </a:r>
            <a:endParaRPr lang="cs-CZ" sz="1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Skupina 4"/>
          <p:cNvGrpSpPr>
            <a:grpSpLocks noChangeAspect="1"/>
          </p:cNvGrpSpPr>
          <p:nvPr/>
        </p:nvGrpSpPr>
        <p:grpSpPr>
          <a:xfrm>
            <a:off x="1029638" y="1582374"/>
            <a:ext cx="5559402" cy="2843785"/>
            <a:chOff x="3150825" y="527376"/>
            <a:chExt cx="5838939" cy="2986776"/>
          </a:xfrm>
        </p:grpSpPr>
        <p:sp>
          <p:nvSpPr>
            <p:cNvPr id="6" name="Text Box 37"/>
            <p:cNvSpPr txBox="1">
              <a:spLocks noChangeArrowheads="1"/>
            </p:cNvSpPr>
            <p:nvPr/>
          </p:nvSpPr>
          <p:spPr bwMode="auto">
            <a:xfrm>
              <a:off x="8399066" y="1146058"/>
              <a:ext cx="590698" cy="64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3600" b="1" dirty="0">
                  <a:latin typeface="Arial" pitchFamily="34" charset="0"/>
                  <a:cs typeface="Arial" pitchFamily="34" charset="0"/>
                </a:rPr>
                <a:t>I</a:t>
              </a:r>
              <a:endParaRPr lang="cs-CZ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150825" y="527376"/>
              <a:ext cx="4953327" cy="29867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378564" y="823096"/>
              <a:ext cx="1451837" cy="14786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4858869" y="1828546"/>
              <a:ext cx="1451837" cy="14786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6282239" y="734380"/>
              <a:ext cx="1451837" cy="14786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Oval 9"/>
            <p:cNvSpPr>
              <a:spLocks noChangeAspect="1" noChangeArrowheads="1"/>
            </p:cNvSpPr>
            <p:nvPr/>
          </p:nvSpPr>
          <p:spPr bwMode="auto">
            <a:xfrm>
              <a:off x="4040431" y="1015315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Oval 10"/>
            <p:cNvSpPr>
              <a:spLocks noChangeAspect="1" noChangeArrowheads="1"/>
            </p:cNvSpPr>
            <p:nvPr/>
          </p:nvSpPr>
          <p:spPr bwMode="auto">
            <a:xfrm>
              <a:off x="3656121" y="1081852"/>
              <a:ext cx="222995" cy="226719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" name="Oval 11"/>
            <p:cNvSpPr>
              <a:spLocks noChangeAspect="1" noChangeArrowheads="1"/>
            </p:cNvSpPr>
            <p:nvPr/>
          </p:nvSpPr>
          <p:spPr bwMode="auto">
            <a:xfrm>
              <a:off x="4374923" y="1192747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" name="Oval 12"/>
            <p:cNvSpPr>
              <a:spLocks noChangeAspect="1" noChangeArrowheads="1"/>
            </p:cNvSpPr>
            <p:nvPr/>
          </p:nvSpPr>
          <p:spPr bwMode="auto">
            <a:xfrm>
              <a:off x="4424741" y="1673293"/>
              <a:ext cx="222995" cy="2267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" name="Oval 13"/>
            <p:cNvSpPr>
              <a:spLocks noChangeAspect="1" noChangeArrowheads="1"/>
            </p:cNvSpPr>
            <p:nvPr/>
          </p:nvSpPr>
          <p:spPr bwMode="auto">
            <a:xfrm>
              <a:off x="3520901" y="1407144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" name="Oval 14"/>
            <p:cNvSpPr>
              <a:spLocks noChangeAspect="1" noChangeArrowheads="1"/>
            </p:cNvSpPr>
            <p:nvPr/>
          </p:nvSpPr>
          <p:spPr bwMode="auto">
            <a:xfrm>
              <a:off x="4161418" y="1932048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" name="Oval 15"/>
            <p:cNvSpPr>
              <a:spLocks noChangeAspect="1" noChangeArrowheads="1"/>
            </p:cNvSpPr>
            <p:nvPr/>
          </p:nvSpPr>
          <p:spPr bwMode="auto">
            <a:xfrm>
              <a:off x="3727290" y="1828546"/>
              <a:ext cx="222995" cy="2267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" name="Oval 16"/>
            <p:cNvSpPr>
              <a:spLocks noChangeAspect="1" noChangeArrowheads="1"/>
            </p:cNvSpPr>
            <p:nvPr/>
          </p:nvSpPr>
          <p:spPr bwMode="auto">
            <a:xfrm>
              <a:off x="3969263" y="1458895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" name="Oval 17"/>
            <p:cNvSpPr>
              <a:spLocks noChangeAspect="1" noChangeArrowheads="1"/>
            </p:cNvSpPr>
            <p:nvPr/>
          </p:nvSpPr>
          <p:spPr bwMode="auto">
            <a:xfrm rot="5400000">
              <a:off x="5525898" y="2005284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" name="Oval 18"/>
            <p:cNvSpPr>
              <a:spLocks noChangeAspect="1" noChangeArrowheads="1"/>
            </p:cNvSpPr>
            <p:nvPr/>
          </p:nvSpPr>
          <p:spPr bwMode="auto">
            <a:xfrm rot="5400000">
              <a:off x="5141589" y="2071821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Oval 19"/>
            <p:cNvSpPr>
              <a:spLocks noChangeAspect="1" noChangeArrowheads="1"/>
            </p:cNvSpPr>
            <p:nvPr/>
          </p:nvSpPr>
          <p:spPr bwMode="auto">
            <a:xfrm rot="5400000">
              <a:off x="5860390" y="2182716"/>
              <a:ext cx="231648" cy="218250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" name="Oval 20"/>
            <p:cNvSpPr>
              <a:spLocks noChangeAspect="1" noChangeArrowheads="1"/>
            </p:cNvSpPr>
            <p:nvPr/>
          </p:nvSpPr>
          <p:spPr bwMode="auto">
            <a:xfrm rot="5400000">
              <a:off x="5910208" y="2663262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" name="Oval 21"/>
            <p:cNvSpPr>
              <a:spLocks noChangeAspect="1" noChangeArrowheads="1"/>
            </p:cNvSpPr>
            <p:nvPr/>
          </p:nvSpPr>
          <p:spPr bwMode="auto">
            <a:xfrm rot="5400000">
              <a:off x="5006368" y="2397113"/>
              <a:ext cx="231648" cy="2182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" name="Oval 22"/>
            <p:cNvSpPr>
              <a:spLocks noChangeAspect="1" noChangeArrowheads="1"/>
            </p:cNvSpPr>
            <p:nvPr/>
          </p:nvSpPr>
          <p:spPr bwMode="auto">
            <a:xfrm rot="5400000">
              <a:off x="5646885" y="2922017"/>
              <a:ext cx="231648" cy="2182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" name="Oval 23"/>
            <p:cNvSpPr>
              <a:spLocks noChangeAspect="1" noChangeArrowheads="1"/>
            </p:cNvSpPr>
            <p:nvPr/>
          </p:nvSpPr>
          <p:spPr bwMode="auto">
            <a:xfrm rot="5400000">
              <a:off x="5212757" y="2818515"/>
              <a:ext cx="231648" cy="21825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" name="Oval 24"/>
            <p:cNvSpPr>
              <a:spLocks noChangeAspect="1" noChangeArrowheads="1"/>
            </p:cNvSpPr>
            <p:nvPr/>
          </p:nvSpPr>
          <p:spPr bwMode="auto">
            <a:xfrm rot="5400000">
              <a:off x="5454730" y="2448864"/>
              <a:ext cx="231648" cy="2182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" name="Oval 25"/>
            <p:cNvSpPr>
              <a:spLocks noChangeAspect="1" noChangeArrowheads="1"/>
            </p:cNvSpPr>
            <p:nvPr/>
          </p:nvSpPr>
          <p:spPr bwMode="auto">
            <a:xfrm flipH="1">
              <a:off x="6944106" y="897026"/>
              <a:ext cx="222995" cy="226719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" name="Oval 26"/>
            <p:cNvSpPr>
              <a:spLocks noChangeAspect="1" noChangeArrowheads="1"/>
            </p:cNvSpPr>
            <p:nvPr/>
          </p:nvSpPr>
          <p:spPr bwMode="auto">
            <a:xfrm flipH="1">
              <a:off x="6559796" y="963564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" name="Oval 27"/>
            <p:cNvSpPr>
              <a:spLocks noChangeAspect="1" noChangeArrowheads="1"/>
            </p:cNvSpPr>
            <p:nvPr/>
          </p:nvSpPr>
          <p:spPr bwMode="auto">
            <a:xfrm flipH="1">
              <a:off x="7278597" y="1074459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" name="Oval 28"/>
            <p:cNvSpPr>
              <a:spLocks noChangeAspect="1" noChangeArrowheads="1"/>
            </p:cNvSpPr>
            <p:nvPr/>
          </p:nvSpPr>
          <p:spPr bwMode="auto">
            <a:xfrm flipH="1">
              <a:off x="7328415" y="1555004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" name="Oval 29"/>
            <p:cNvSpPr>
              <a:spLocks noChangeAspect="1" noChangeArrowheads="1"/>
            </p:cNvSpPr>
            <p:nvPr/>
          </p:nvSpPr>
          <p:spPr bwMode="auto">
            <a:xfrm flipH="1">
              <a:off x="6457626" y="1233772"/>
              <a:ext cx="222995" cy="226719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" name="Oval 30"/>
            <p:cNvSpPr>
              <a:spLocks noChangeAspect="1" noChangeArrowheads="1"/>
            </p:cNvSpPr>
            <p:nvPr/>
          </p:nvSpPr>
          <p:spPr bwMode="auto">
            <a:xfrm flipH="1">
              <a:off x="7065092" y="1813760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" name="Oval 31"/>
            <p:cNvSpPr>
              <a:spLocks noChangeAspect="1" noChangeArrowheads="1"/>
            </p:cNvSpPr>
            <p:nvPr/>
          </p:nvSpPr>
          <p:spPr bwMode="auto">
            <a:xfrm flipH="1">
              <a:off x="6630964" y="1710258"/>
              <a:ext cx="222995" cy="226719"/>
            </a:xfrm>
            <a:prstGeom prst="ellipse">
              <a:avLst/>
            </a:prstGeom>
            <a:solidFill>
              <a:srgbClr val="DE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" name="Oval 32"/>
            <p:cNvSpPr>
              <a:spLocks noChangeAspect="1" noChangeArrowheads="1"/>
            </p:cNvSpPr>
            <p:nvPr/>
          </p:nvSpPr>
          <p:spPr bwMode="auto">
            <a:xfrm flipH="1">
              <a:off x="6872937" y="1340607"/>
              <a:ext cx="222995" cy="226719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4896825" y="1217390"/>
              <a:ext cx="130001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6367641" y="2331270"/>
              <a:ext cx="559859" cy="532297"/>
            </a:xfrm>
            <a:custGeom>
              <a:avLst/>
              <a:gdLst>
                <a:gd name="T0" fmla="*/ 236 w 236"/>
                <a:gd name="T1" fmla="*/ 0 h 216"/>
                <a:gd name="T2" fmla="*/ 216 w 236"/>
                <a:gd name="T3" fmla="*/ 152 h 216"/>
                <a:gd name="T4" fmla="*/ 148 w 236"/>
                <a:gd name="T5" fmla="*/ 208 h 216"/>
                <a:gd name="T6" fmla="*/ 0 w 236"/>
                <a:gd name="T7" fmla="*/ 216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6"/>
                <a:gd name="T13" fmla="*/ 0 h 216"/>
                <a:gd name="T14" fmla="*/ 236 w 236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6" h="216">
                  <a:moveTo>
                    <a:pt x="236" y="0"/>
                  </a:moveTo>
                  <a:lnTo>
                    <a:pt x="216" y="152"/>
                  </a:lnTo>
                  <a:lnTo>
                    <a:pt x="148" y="208"/>
                  </a:lnTo>
                  <a:lnTo>
                    <a:pt x="0" y="21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 flipH="1">
              <a:off x="4232586" y="2380557"/>
              <a:ext cx="559859" cy="532297"/>
            </a:xfrm>
            <a:custGeom>
              <a:avLst/>
              <a:gdLst>
                <a:gd name="T0" fmla="*/ 236 w 236"/>
                <a:gd name="T1" fmla="*/ 0 h 216"/>
                <a:gd name="T2" fmla="*/ 216 w 236"/>
                <a:gd name="T3" fmla="*/ 152 h 216"/>
                <a:gd name="T4" fmla="*/ 148 w 236"/>
                <a:gd name="T5" fmla="*/ 208 h 216"/>
                <a:gd name="T6" fmla="*/ 0 w 236"/>
                <a:gd name="T7" fmla="*/ 216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6"/>
                <a:gd name="T13" fmla="*/ 0 h 216"/>
                <a:gd name="T14" fmla="*/ 236 w 236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6" h="216">
                  <a:moveTo>
                    <a:pt x="236" y="0"/>
                  </a:moveTo>
                  <a:lnTo>
                    <a:pt x="216" y="152"/>
                  </a:lnTo>
                  <a:lnTo>
                    <a:pt x="148" y="208"/>
                  </a:lnTo>
                  <a:lnTo>
                    <a:pt x="0" y="216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3333491" y="2622062"/>
              <a:ext cx="467340" cy="64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 b="1" dirty="0"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sp>
          <p:nvSpPr>
            <p:cNvPr id="39" name="Text Box 38"/>
            <p:cNvSpPr txBox="1">
              <a:spLocks noChangeArrowheads="1"/>
            </p:cNvSpPr>
            <p:nvPr/>
          </p:nvSpPr>
          <p:spPr bwMode="auto">
            <a:xfrm>
              <a:off x="7339594" y="2417667"/>
              <a:ext cx="493435" cy="645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3600" b="1" dirty="0"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V="1">
              <a:off x="7449402" y="1463824"/>
              <a:ext cx="929935" cy="197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7392467" y="2045407"/>
              <a:ext cx="104380" cy="3942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2" name="TextovéPole 41"/>
          <p:cNvSpPr txBox="1"/>
          <p:nvPr/>
        </p:nvSpPr>
        <p:spPr>
          <a:xfrm>
            <a:off x="1156771" y="4682169"/>
            <a:ext cx="9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588963" y="5221995"/>
            <a:ext cx="3332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koeficienty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223804" y="5905452"/>
            <a:ext cx="1867819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-1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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 pitchFamily="18" charset="2"/>
              </a:rPr>
              <a:t> +1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39750" y="265515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cs-CZ" sz="2400" i="1" dirty="0">
                <a:latin typeface="Arial" pitchFamily="34" charset="0"/>
                <a:cs typeface="Arial" pitchFamily="34" charset="0"/>
              </a:rPr>
              <a:t>H</a:t>
            </a:r>
            <a:r>
              <a:rPr lang="cs-CZ" sz="24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400" i="1" dirty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400" baseline="-25000" dirty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   </a:t>
            </a:r>
            <a:r>
              <a:rPr lang="cs-CZ" sz="2400" i="1" dirty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400" i="1" baseline="-25000" dirty="0">
                <a:latin typeface="Arial" pitchFamily="34" charset="0"/>
                <a:cs typeface="Arial" pitchFamily="34" charset="0"/>
                <a:sym typeface="Symbol"/>
              </a:rPr>
              <a:t>o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  </a:t>
            </a:r>
            <a:r>
              <a:rPr lang="cs-CZ" sz="2400" i="1" dirty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cs-CZ" sz="2400" baseline="-25000" dirty="0">
                <a:latin typeface="Arial" pitchFamily="34" charset="0"/>
                <a:cs typeface="Arial" pitchFamily="34" charset="0"/>
                <a:sym typeface="Symbol"/>
              </a:rPr>
              <a:t>I</a:t>
            </a:r>
            <a:endParaRPr lang="cs-CZ" sz="2400" dirty="0"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50100679-042C-417E-A2AA-6A86E3B9162A}"/>
              </a:ext>
            </a:extLst>
          </p:cNvPr>
          <p:cNvGrpSpPr/>
          <p:nvPr/>
        </p:nvGrpSpPr>
        <p:grpSpPr>
          <a:xfrm>
            <a:off x="592198" y="1064875"/>
            <a:ext cx="8379454" cy="3306419"/>
            <a:chOff x="592198" y="1173476"/>
            <a:chExt cx="8379454" cy="3306419"/>
          </a:xfrm>
        </p:grpSpPr>
        <p:pic>
          <p:nvPicPr>
            <p:cNvPr id="27649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198" y="1173476"/>
              <a:ext cx="1257300" cy="790575"/>
            </a:xfrm>
            <a:prstGeom prst="rect">
              <a:avLst/>
            </a:prstGeom>
            <a:noFill/>
          </p:spPr>
        </p:pic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198" y="2277346"/>
              <a:ext cx="1581150" cy="790575"/>
            </a:xfrm>
            <a:prstGeom prst="rect">
              <a:avLst/>
            </a:prstGeom>
            <a:noFill/>
          </p:spPr>
        </p:pic>
        <p:pic>
          <p:nvPicPr>
            <p:cNvPr id="27653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198" y="3599996"/>
              <a:ext cx="952500" cy="304800"/>
            </a:xfrm>
            <a:prstGeom prst="rect">
              <a:avLst/>
            </a:prstGeom>
            <a:noFill/>
          </p:spPr>
        </p:pic>
        <p:sp>
          <p:nvSpPr>
            <p:cNvPr id="19" name="TextovéPole 18"/>
            <p:cNvSpPr txBox="1"/>
            <p:nvPr/>
          </p:nvSpPr>
          <p:spPr>
            <a:xfrm>
              <a:off x="2291618" y="1340574"/>
              <a:ext cx="6680034" cy="313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latin typeface="Arial" pitchFamily="34" charset="0"/>
                  <a:cs typeface="Arial" pitchFamily="34" charset="0"/>
                </a:rPr>
                <a:t>= průměrná </a:t>
              </a:r>
              <a:r>
                <a:rPr lang="cs-CZ" u="sng" dirty="0">
                  <a:latin typeface="Arial" pitchFamily="34" charset="0"/>
                  <a:cs typeface="Arial" pitchFamily="34" charset="0"/>
                </a:rPr>
                <a:t>skutečná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heterozygotnost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v každé 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subpopulaci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  <a:p>
              <a:endParaRPr lang="cs-CZ" dirty="0">
                <a:latin typeface="Arial" pitchFamily="34" charset="0"/>
                <a:cs typeface="Arial" pitchFamily="34" charset="0"/>
              </a:endParaRPr>
            </a:p>
            <a:p>
              <a:endParaRPr lang="cs-CZ" dirty="0">
                <a:latin typeface="Arial" pitchFamily="34" charset="0"/>
                <a:cs typeface="Arial" pitchFamily="34" charset="0"/>
              </a:endParaRPr>
            </a:p>
            <a:p>
              <a:endParaRPr lang="cs-CZ" dirty="0">
                <a:latin typeface="Arial" pitchFamily="34" charset="0"/>
                <a:cs typeface="Arial" pitchFamily="34" charset="0"/>
              </a:endParaRPr>
            </a:p>
            <a:p>
              <a:r>
                <a:rPr lang="cs-CZ" dirty="0">
                  <a:latin typeface="Arial" pitchFamily="34" charset="0"/>
                  <a:cs typeface="Arial" pitchFamily="34" charset="0"/>
                </a:rPr>
                <a:t>= průměrná </a:t>
              </a:r>
              <a:r>
                <a:rPr lang="cs-CZ" u="sng" dirty="0">
                  <a:latin typeface="Arial" pitchFamily="34" charset="0"/>
                  <a:cs typeface="Arial" pitchFamily="34" charset="0"/>
                </a:rPr>
                <a:t>očekávaná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heterozygotnost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v každé subpopulaci</a:t>
              </a:r>
              <a:br>
                <a:rPr lang="cs-CZ" dirty="0">
                  <a:latin typeface="Arial" pitchFamily="34" charset="0"/>
                  <a:cs typeface="Arial" pitchFamily="34" charset="0"/>
                </a:rPr>
              </a:br>
              <a:r>
                <a:rPr lang="cs-CZ" dirty="0">
                  <a:latin typeface="Arial" pitchFamily="34" charset="0"/>
                  <a:cs typeface="Arial" pitchFamily="34" charset="0"/>
                </a:rPr>
                <a:t>   za předpokladu náhodného oplození</a:t>
              </a:r>
            </a:p>
            <a:p>
              <a:endParaRPr lang="cs-CZ" dirty="0">
                <a:latin typeface="Arial" pitchFamily="34" charset="0"/>
                <a:cs typeface="Arial" pitchFamily="34" charset="0"/>
              </a:endParaRPr>
            </a:p>
            <a:p>
              <a:endParaRPr lang="cs-CZ" dirty="0">
                <a:latin typeface="Arial" pitchFamily="34" charset="0"/>
                <a:cs typeface="Arial" pitchFamily="34" charset="0"/>
              </a:endParaRPr>
            </a:p>
            <a:p>
              <a:r>
                <a:rPr lang="cs-CZ" dirty="0">
                  <a:latin typeface="Arial" pitchFamily="34" charset="0"/>
                  <a:cs typeface="Arial" pitchFamily="34" charset="0"/>
                </a:rPr>
                <a:t>= očekávaná 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heterozygotnot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v celkové populaci za předpokladu</a:t>
              </a:r>
              <a:br>
                <a:rPr lang="cs-CZ" dirty="0">
                  <a:latin typeface="Arial" pitchFamily="34" charset="0"/>
                  <a:cs typeface="Arial" pitchFamily="34" charset="0"/>
                </a:rPr>
              </a:br>
              <a:r>
                <a:rPr lang="cs-CZ" dirty="0">
                  <a:latin typeface="Arial" pitchFamily="34" charset="0"/>
                  <a:cs typeface="Arial" pitchFamily="34" charset="0"/>
                </a:rPr>
                <a:t>   náhodného oplození a žádné divergence frekvencí alel mezi </a:t>
              </a:r>
              <a:br>
                <a:rPr lang="cs-CZ" dirty="0">
                  <a:latin typeface="Arial" pitchFamily="34" charset="0"/>
                  <a:cs typeface="Arial" pitchFamily="34" charset="0"/>
                </a:rPr>
              </a:br>
              <a:r>
                <a:rPr lang="cs-CZ" dirty="0">
                  <a:latin typeface="Arial" pitchFamily="34" charset="0"/>
                  <a:cs typeface="Arial" pitchFamily="34" charset="0"/>
                </a:rPr>
                <a:t>   </a:t>
              </a:r>
              <a:r>
                <a:rPr lang="cs-CZ" dirty="0" err="1">
                  <a:latin typeface="Arial" pitchFamily="34" charset="0"/>
                  <a:cs typeface="Arial" pitchFamily="34" charset="0"/>
                </a:rPr>
                <a:t>subpopulacemi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1972" y="4737080"/>
            <a:ext cx="1771650" cy="800100"/>
          </a:xfrm>
          <a:prstGeom prst="rect">
            <a:avLst/>
          </a:prstGeom>
          <a:noFill/>
        </p:spPr>
      </p:pic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539750" y="5765087"/>
            <a:ext cx="2648813" cy="742397"/>
          </a:xfrm>
          <a:prstGeom prst="wedgeRectCallout">
            <a:avLst>
              <a:gd name="adj1" fmla="val 28600"/>
              <a:gd name="adj2" fmla="val -83896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průměrná </a:t>
            </a:r>
            <a:r>
              <a:rPr lang="cs-CZ" sz="1600" u="sng" dirty="0">
                <a:latin typeface="Arial" charset="0"/>
              </a:rPr>
              <a:t>očekávaná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heterozygotnost</a:t>
            </a:r>
            <a:r>
              <a:rPr lang="cs-CZ" sz="1600" dirty="0">
                <a:latin typeface="Arial" charset="0"/>
              </a:rPr>
              <a:t> v démech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3742947" y="4799840"/>
            <a:ext cx="2648813" cy="762991"/>
          </a:xfrm>
          <a:prstGeom prst="wedgeRectCallout">
            <a:avLst>
              <a:gd name="adj1" fmla="val -67499"/>
              <a:gd name="adj2" fmla="val -34216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průměrná </a:t>
            </a:r>
            <a:r>
              <a:rPr lang="cs-CZ" sz="1600" u="sng" dirty="0">
                <a:latin typeface="Arial" charset="0"/>
              </a:rPr>
              <a:t>skutečná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>
                <a:latin typeface="Arial" charset="0"/>
              </a:rPr>
              <a:t>heterozygotnost</a:t>
            </a:r>
            <a:r>
              <a:rPr lang="cs-CZ" sz="1600" dirty="0">
                <a:latin typeface="Arial" charset="0"/>
              </a:rPr>
              <a:t> v démech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3768C370-4D67-4E31-BD71-D0CC7458D3AC}"/>
                  </a:ext>
                </a:extLst>
              </p:cNvPr>
              <p:cNvSpPr txBox="1"/>
              <p:nvPr/>
            </p:nvSpPr>
            <p:spPr>
              <a:xfrm>
                <a:off x="6926322" y="4850200"/>
                <a:ext cx="1468158" cy="50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cs-CZ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</m:sub>
                      </m:sSub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3768C370-4D67-4E31-BD71-D0CC7458D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322" y="4850200"/>
                <a:ext cx="1468158" cy="5025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délník 42">
            <a:extLst>
              <a:ext uri="{FF2B5EF4-FFF2-40B4-BE49-F238E27FC236}">
                <a16:creationId xmlns:a16="http://schemas.microsoft.com/office/drawing/2014/main" id="{64A70AA8-D1B8-471D-A2D7-AA1B8B97F3F8}"/>
              </a:ext>
            </a:extLst>
          </p:cNvPr>
          <p:cNvSpPr/>
          <p:nvPr/>
        </p:nvSpPr>
        <p:spPr>
          <a:xfrm>
            <a:off x="5593124" y="4725011"/>
            <a:ext cx="857105" cy="886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26E4561F-917C-4A48-9BBF-4BDEF0E6DF97}"/>
              </a:ext>
            </a:extLst>
          </p:cNvPr>
          <p:cNvSpPr/>
          <p:nvPr/>
        </p:nvSpPr>
        <p:spPr>
          <a:xfrm>
            <a:off x="5602048" y="2935313"/>
            <a:ext cx="589116" cy="886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21ACA636-A6B9-4635-B050-3349B6B4D064}"/>
              </a:ext>
            </a:extLst>
          </p:cNvPr>
          <p:cNvSpPr/>
          <p:nvPr/>
        </p:nvSpPr>
        <p:spPr>
          <a:xfrm>
            <a:off x="2457828" y="4729256"/>
            <a:ext cx="1591661" cy="886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27DADEAD-6CC2-413D-9D3D-E92DA5E868BA}"/>
              </a:ext>
            </a:extLst>
          </p:cNvPr>
          <p:cNvSpPr/>
          <p:nvPr/>
        </p:nvSpPr>
        <p:spPr>
          <a:xfrm>
            <a:off x="2466751" y="2936216"/>
            <a:ext cx="1840515" cy="886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66751" y="2930659"/>
            <a:ext cx="2450730" cy="8860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133024" y="2983925"/>
            <a:ext cx="1705916" cy="77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cs-CZ" i="1" dirty="0">
                <a:latin typeface="Arial" pitchFamily="34" charset="0"/>
                <a:cs typeface="Arial" pitchFamily="34" charset="0"/>
              </a:rPr>
              <a:t>A	      </a:t>
            </a:r>
            <a:r>
              <a:rPr lang="cs-CZ" i="1" dirty="0" err="1">
                <a:latin typeface="Arial" pitchFamily="34" charset="0"/>
                <a:cs typeface="Arial" pitchFamily="34" charset="0"/>
              </a:rPr>
              <a:t>a</a:t>
            </a:r>
            <a:endParaRPr lang="cs-CZ" i="1" dirty="0">
              <a:latin typeface="Arial" pitchFamily="34" charset="0"/>
              <a:cs typeface="Arial" pitchFamily="34" charset="0"/>
            </a:endParaRPr>
          </a:p>
          <a:p>
            <a:r>
              <a:rPr lang="cs-CZ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dirty="0">
                <a:latin typeface="Arial" pitchFamily="34" charset="0"/>
                <a:cs typeface="Arial" pitchFamily="34" charset="0"/>
              </a:rPr>
              <a:t>	      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baseline="-25000" dirty="0">
                <a:latin typeface="Arial" pitchFamily="34" charset="0"/>
                <a:cs typeface="Arial" pitchFamily="34" charset="0"/>
              </a:rPr>
              <a:t>1</a:t>
            </a:r>
            <a:endParaRPr lang="cs-CZ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Přímá spojovací čára 8"/>
          <p:cNvCxnSpPr/>
          <p:nvPr/>
        </p:nvCxnSpPr>
        <p:spPr>
          <a:xfrm>
            <a:off x="4307266" y="2932247"/>
            <a:ext cx="0" cy="8869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856683" y="238932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itchFamily="34" charset="0"/>
                <a:cs typeface="Arial" pitchFamily="34" charset="0"/>
              </a:rPr>
              <a:t>Subpopulace</a:t>
            </a:r>
            <a:r>
              <a:rPr lang="cs-CZ" dirty="0"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983101" y="238932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itchFamily="34" charset="0"/>
                <a:cs typeface="Arial" pitchFamily="34" charset="0"/>
              </a:rPr>
              <a:t>Subpopulace</a:t>
            </a:r>
            <a:r>
              <a:rPr lang="cs-CZ" dirty="0"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94603" y="303981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dirty="0">
                <a:latin typeface="Arial" pitchFamily="34" charset="0"/>
                <a:cs typeface="Arial" pitchFamily="34" charset="0"/>
              </a:rPr>
              <a:t>Genofond </a:t>
            </a:r>
          </a:p>
          <a:p>
            <a:pPr algn="r"/>
            <a:r>
              <a:rPr lang="cs-CZ" dirty="0">
                <a:latin typeface="Arial" pitchFamily="34" charset="0"/>
                <a:cs typeface="Arial" pitchFamily="34" charset="0"/>
              </a:rPr>
              <a:t>generace 0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5593125" y="2930659"/>
            <a:ext cx="2450730" cy="8860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5706377" y="2983925"/>
            <a:ext cx="1705916" cy="77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cs-CZ" i="1" dirty="0">
                <a:latin typeface="Arial" pitchFamily="34" charset="0"/>
                <a:cs typeface="Arial" pitchFamily="34" charset="0"/>
              </a:rPr>
              <a:t>A	      </a:t>
            </a:r>
            <a:r>
              <a:rPr lang="cs-CZ" i="1" dirty="0" err="1">
                <a:latin typeface="Arial" pitchFamily="34" charset="0"/>
                <a:cs typeface="Arial" pitchFamily="34" charset="0"/>
              </a:rPr>
              <a:t>a</a:t>
            </a:r>
            <a:endParaRPr lang="cs-CZ" i="1" dirty="0">
              <a:latin typeface="Arial" pitchFamily="34" charset="0"/>
              <a:cs typeface="Arial" pitchFamily="34" charset="0"/>
            </a:endParaRPr>
          </a:p>
          <a:p>
            <a:r>
              <a:rPr lang="cs-CZ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dirty="0">
                <a:latin typeface="Arial" pitchFamily="34" charset="0"/>
                <a:cs typeface="Arial" pitchFamily="34" charset="0"/>
              </a:rPr>
              <a:t>	      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q</a:t>
            </a:r>
            <a:r>
              <a:rPr lang="cs-CZ" baseline="-25000" dirty="0">
                <a:latin typeface="Arial" pitchFamily="34" charset="0"/>
                <a:cs typeface="Arial" pitchFamily="34" charset="0"/>
              </a:rPr>
              <a:t>2</a:t>
            </a:r>
            <a:endParaRPr lang="cs-CZ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Přímá spojovací čára 16"/>
          <p:cNvCxnSpPr/>
          <p:nvPr/>
        </p:nvCxnSpPr>
        <p:spPr>
          <a:xfrm>
            <a:off x="6197162" y="2929720"/>
            <a:ext cx="0" cy="8869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Skupina 17"/>
          <p:cNvGrpSpPr/>
          <p:nvPr/>
        </p:nvGrpSpPr>
        <p:grpSpPr>
          <a:xfrm>
            <a:off x="2466751" y="4723290"/>
            <a:ext cx="2450730" cy="888148"/>
            <a:chOff x="558800" y="2636287"/>
            <a:chExt cx="2450730" cy="888148"/>
          </a:xfrm>
        </p:grpSpPr>
        <p:sp>
          <p:nvSpPr>
            <p:cNvPr id="19" name="Obdélník 18"/>
            <p:cNvSpPr/>
            <p:nvPr/>
          </p:nvSpPr>
          <p:spPr>
            <a:xfrm>
              <a:off x="558800" y="2638425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1153388" y="2689172"/>
              <a:ext cx="1821332" cy="774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cs-CZ" i="1" dirty="0">
                  <a:latin typeface="Arial" pitchFamily="34" charset="0"/>
                  <a:cs typeface="Arial" pitchFamily="34" charset="0"/>
                </a:rPr>
                <a:t>A	      </a:t>
              </a:r>
              <a:r>
                <a:rPr lang="cs-CZ" i="1" dirty="0" err="1">
                  <a:latin typeface="Arial" pitchFamily="34" charset="0"/>
                  <a:cs typeface="Arial" pitchFamily="34" charset="0"/>
                </a:rPr>
                <a:t>a</a:t>
              </a:r>
              <a:endParaRPr lang="cs-CZ" i="1" dirty="0">
                <a:latin typeface="Arial" pitchFamily="34" charset="0"/>
                <a:cs typeface="Arial" pitchFamily="34" charset="0"/>
              </a:endParaRPr>
            </a:p>
            <a:p>
              <a:r>
                <a:rPr lang="cs-CZ" i="1" dirty="0">
                  <a:latin typeface="Arial" pitchFamily="34" charset="0"/>
                  <a:cs typeface="Arial" pitchFamily="34" charset="0"/>
                </a:rPr>
                <a:t>p</a:t>
              </a:r>
              <a:r>
                <a:rPr lang="cs-CZ" baseline="-250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cs-CZ" dirty="0">
                  <a:latin typeface="Arial" pitchFamily="34" charset="0"/>
                  <a:cs typeface="Arial" pitchFamily="34" charset="0"/>
                  <a:sym typeface="Symbol"/>
                </a:rPr>
                <a:t>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	      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q</a:t>
              </a:r>
              <a:r>
                <a:rPr lang="cs-CZ" baseline="-250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cs-CZ" dirty="0">
                  <a:latin typeface="Arial" pitchFamily="34" charset="0"/>
                  <a:cs typeface="Arial" pitchFamily="34" charset="0"/>
                  <a:sym typeface="Symbol"/>
                </a:rPr>
                <a:t></a:t>
              </a:r>
              <a:endParaRPr lang="cs-CZ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Přímá spojovací čára 20"/>
            <p:cNvCxnSpPr/>
            <p:nvPr/>
          </p:nvCxnSpPr>
          <p:spPr>
            <a:xfrm>
              <a:off x="2141538" y="2636287"/>
              <a:ext cx="0" cy="8869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Skupina 21"/>
          <p:cNvGrpSpPr/>
          <p:nvPr/>
        </p:nvGrpSpPr>
        <p:grpSpPr>
          <a:xfrm>
            <a:off x="5602048" y="4725428"/>
            <a:ext cx="2450730" cy="889850"/>
            <a:chOff x="558800" y="2638425"/>
            <a:chExt cx="2450730" cy="889850"/>
          </a:xfrm>
        </p:grpSpPr>
        <p:sp>
          <p:nvSpPr>
            <p:cNvPr id="23" name="Obdélník 22"/>
            <p:cNvSpPr/>
            <p:nvPr/>
          </p:nvSpPr>
          <p:spPr>
            <a:xfrm>
              <a:off x="558800" y="2638425"/>
              <a:ext cx="2450730" cy="88601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823398" y="2691691"/>
              <a:ext cx="1821332" cy="774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cs-CZ" i="1" dirty="0">
                  <a:latin typeface="Arial" pitchFamily="34" charset="0"/>
                  <a:cs typeface="Arial" pitchFamily="34" charset="0"/>
                </a:rPr>
                <a:t>A	      </a:t>
              </a:r>
              <a:r>
                <a:rPr lang="cs-CZ" i="1" dirty="0" err="1">
                  <a:latin typeface="Arial" pitchFamily="34" charset="0"/>
                  <a:cs typeface="Arial" pitchFamily="34" charset="0"/>
                </a:rPr>
                <a:t>a</a:t>
              </a:r>
              <a:endParaRPr lang="cs-CZ" i="1" dirty="0">
                <a:latin typeface="Arial" pitchFamily="34" charset="0"/>
                <a:cs typeface="Arial" pitchFamily="34" charset="0"/>
              </a:endParaRPr>
            </a:p>
            <a:p>
              <a:r>
                <a:rPr lang="cs-CZ" i="1" dirty="0">
                  <a:latin typeface="Arial" pitchFamily="34" charset="0"/>
                  <a:cs typeface="Arial" pitchFamily="34" charset="0"/>
                </a:rPr>
                <a:t>p</a:t>
              </a:r>
              <a:r>
                <a:rPr lang="cs-CZ" baseline="-25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cs-CZ" dirty="0">
                  <a:latin typeface="Arial" pitchFamily="34" charset="0"/>
                  <a:cs typeface="Arial" pitchFamily="34" charset="0"/>
                  <a:sym typeface="Symbol"/>
                </a:rPr>
                <a:t>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	      </a:t>
              </a:r>
              <a:r>
                <a:rPr lang="cs-CZ" i="1" dirty="0">
                  <a:latin typeface="Arial" pitchFamily="34" charset="0"/>
                  <a:cs typeface="Arial" pitchFamily="34" charset="0"/>
                </a:rPr>
                <a:t>q</a:t>
              </a:r>
              <a:r>
                <a:rPr lang="cs-CZ" baseline="-25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cs-CZ" dirty="0">
                  <a:latin typeface="Arial" pitchFamily="34" charset="0"/>
                  <a:cs typeface="Arial" pitchFamily="34" charset="0"/>
                  <a:sym typeface="Symbol"/>
                </a:rPr>
                <a:t></a:t>
              </a:r>
              <a:endParaRPr lang="cs-CZ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Přímá spojovací čára 24"/>
            <p:cNvCxnSpPr/>
            <p:nvPr/>
          </p:nvCxnSpPr>
          <p:spPr>
            <a:xfrm>
              <a:off x="1406984" y="2641325"/>
              <a:ext cx="0" cy="8869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ovéPole 25"/>
          <p:cNvSpPr txBox="1"/>
          <p:nvPr/>
        </p:nvSpPr>
        <p:spPr>
          <a:xfrm>
            <a:off x="808836" y="4834578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dirty="0">
                <a:latin typeface="Arial" pitchFamily="34" charset="0"/>
                <a:cs typeface="Arial" pitchFamily="34" charset="0"/>
              </a:rPr>
              <a:t>Genofond </a:t>
            </a:r>
          </a:p>
          <a:p>
            <a:pPr algn="r"/>
            <a:r>
              <a:rPr lang="cs-CZ" dirty="0">
                <a:latin typeface="Arial" pitchFamily="34" charset="0"/>
                <a:cs typeface="Arial" pitchFamily="34" charset="0"/>
              </a:rPr>
              <a:t>generace 1</a:t>
            </a:r>
          </a:p>
        </p:txBody>
      </p:sp>
      <p:cxnSp>
        <p:nvCxnSpPr>
          <p:cNvPr id="29" name="Přímá spojovací šipka 28"/>
          <p:cNvCxnSpPr>
            <a:stCxn id="5" idx="2"/>
            <a:endCxn id="19" idx="0"/>
          </p:cNvCxnSpPr>
          <p:nvPr/>
        </p:nvCxnSpPr>
        <p:spPr>
          <a:xfrm>
            <a:off x="3692116" y="3816669"/>
            <a:ext cx="0" cy="90875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/>
          <p:nvPr/>
        </p:nvCxnSpPr>
        <p:spPr>
          <a:xfrm flipH="1">
            <a:off x="6763989" y="3820315"/>
            <a:ext cx="2552" cy="89794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>
            <a:off x="3686181" y="3826394"/>
            <a:ext cx="3012149" cy="85647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 flipH="1">
            <a:off x="3748394" y="3825977"/>
            <a:ext cx="3012149" cy="85647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2913442" y="40582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1 – 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m 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6809503" y="406730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1 – </a:t>
            </a:r>
            <a:r>
              <a:rPr lang="cs-CZ" i="1" dirty="0"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4119568" y="40064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5896582" y="40064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738188" y="200818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Model:</a:t>
            </a:r>
          </a:p>
        </p:txBody>
      </p:sp>
      <p:sp>
        <p:nvSpPr>
          <p:cNvPr id="14" name="Šipka: doleva 13">
            <a:extLst>
              <a:ext uri="{FF2B5EF4-FFF2-40B4-BE49-F238E27FC236}">
                <a16:creationId xmlns:a16="http://schemas.microsoft.com/office/drawing/2014/main" id="{E4FFC1E5-64C4-49D9-B282-9B8DD01BABA8}"/>
              </a:ext>
            </a:extLst>
          </p:cNvPr>
          <p:cNvSpPr/>
          <p:nvPr/>
        </p:nvSpPr>
        <p:spPr>
          <a:xfrm>
            <a:off x="4049489" y="5687859"/>
            <a:ext cx="202504" cy="245019"/>
          </a:xfrm>
          <a:prstGeom prst="leftArrow">
            <a:avLst/>
          </a:prstGeom>
          <a:solidFill>
            <a:srgbClr val="00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Šipka: doleva 44">
            <a:extLst>
              <a:ext uri="{FF2B5EF4-FFF2-40B4-BE49-F238E27FC236}">
                <a16:creationId xmlns:a16="http://schemas.microsoft.com/office/drawing/2014/main" id="{8E824DE3-DB6B-453F-9EAF-AC0C41B52B70}"/>
              </a:ext>
            </a:extLst>
          </p:cNvPr>
          <p:cNvSpPr/>
          <p:nvPr/>
        </p:nvSpPr>
        <p:spPr>
          <a:xfrm flipH="1">
            <a:off x="6247725" y="5687858"/>
            <a:ext cx="202504" cy="245019"/>
          </a:xfrm>
          <a:prstGeom prst="leftArrow">
            <a:avLst/>
          </a:prstGeom>
          <a:solidFill>
            <a:srgbClr val="00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CE9D9563-8308-4662-BC81-AE0ABF120BE6}"/>
              </a:ext>
            </a:extLst>
          </p:cNvPr>
          <p:cNvSpPr txBox="1"/>
          <p:nvPr/>
        </p:nvSpPr>
        <p:spPr>
          <a:xfrm>
            <a:off x="738188" y="6045798"/>
            <a:ext cx="5857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míra genového toku (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migration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D4A33CFD-98C8-4692-9EAF-9A8D345B22E6}"/>
              </a:ext>
            </a:extLst>
          </p:cNvPr>
          <p:cNvSpPr txBox="1"/>
          <p:nvPr/>
        </p:nvSpPr>
        <p:spPr>
          <a:xfrm>
            <a:off x="539750" y="267288"/>
            <a:ext cx="79415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HW model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jedna zcela izolovaná populace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populace často rozděleny do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genetická výměna mezi lokálními populacemi = 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gene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flow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653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39750" y="260350"/>
            <a:ext cx="8305479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	= míra zvýšení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identity stavem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identity by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state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IBS) u alel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vzorkovaných v téže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(S) v porovnání se vzorkováním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alel v celkové populaci (T):</a:t>
            </a: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i="1" dirty="0">
                <a:latin typeface="Arial" pitchFamily="34" charset="0"/>
                <a:cs typeface="Arial" pitchFamily="34" charset="0"/>
              </a:rPr>
              <a:t>	= </a:t>
            </a:r>
            <a:r>
              <a:rPr lang="cs-CZ" sz="2000" dirty="0">
                <a:latin typeface="Arial" charset="0"/>
              </a:rPr>
              <a:t>odchylka od HW způsobenou rozdělením populace měřená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   pomocí rozptylu alelových frekvencí: </a:t>
            </a: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endParaRPr lang="cs-CZ" sz="2000" dirty="0">
              <a:latin typeface="Arial" charset="0"/>
            </a:endParaRPr>
          </a:p>
          <a:p>
            <a:pPr defTabSz="540000"/>
            <a:r>
              <a:rPr lang="cs-CZ" sz="2000" dirty="0">
                <a:latin typeface="Arial" charset="0"/>
              </a:rPr>
              <a:t>	 = nebo pomocí vztahu skutečné a očekávané </a:t>
            </a:r>
            <a:r>
              <a:rPr lang="cs-CZ" sz="2000" dirty="0" err="1">
                <a:latin typeface="Arial" charset="0"/>
              </a:rPr>
              <a:t>heterozygotnosti</a:t>
            </a:r>
            <a:r>
              <a:rPr lang="cs-CZ" sz="2000" dirty="0">
                <a:latin typeface="Arial" charset="0"/>
              </a:rPr>
              <a:t>:</a:t>
            </a:r>
            <a:endParaRPr lang="cs-CZ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8325" y="1573799"/>
            <a:ext cx="1790700" cy="8001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3444" y="3734333"/>
            <a:ext cx="1187635" cy="861992"/>
          </a:xfrm>
          <a:prstGeom prst="rect">
            <a:avLst/>
          </a:prstGeom>
          <a:noFill/>
        </p:spPr>
      </p:pic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4960060" y="1365880"/>
            <a:ext cx="2430413" cy="762991"/>
          </a:xfrm>
          <a:prstGeom prst="wedgeRectCallout">
            <a:avLst>
              <a:gd name="adj1" fmla="val -63398"/>
              <a:gd name="adj2" fmla="val -13815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pokud žádné rozdělení populace, </a:t>
            </a:r>
            <a:r>
              <a:rPr lang="cs-CZ" sz="1600" i="1" dirty="0">
                <a:latin typeface="Arial" charset="0"/>
              </a:rPr>
              <a:t>F</a:t>
            </a:r>
            <a:r>
              <a:rPr lang="cs-CZ" sz="1600" baseline="-25000" dirty="0">
                <a:latin typeface="Arial" charset="0"/>
              </a:rPr>
              <a:t>S</a:t>
            </a:r>
            <a:r>
              <a:rPr lang="cs-CZ" sz="1600" dirty="0">
                <a:latin typeface="Arial" charset="0"/>
              </a:rPr>
              <a:t> = </a:t>
            </a:r>
            <a:r>
              <a:rPr lang="cs-CZ" sz="1600" i="1" dirty="0">
                <a:latin typeface="Arial" charset="0"/>
              </a:rPr>
              <a:t>F</a:t>
            </a:r>
            <a:r>
              <a:rPr lang="cs-CZ" sz="1600" baseline="-25000" dirty="0">
                <a:latin typeface="Arial" charset="0"/>
              </a:rPr>
              <a:t>T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5" name="Zahnutá šipka doprava 54"/>
          <p:cNvSpPr/>
          <p:nvPr/>
        </p:nvSpPr>
        <p:spPr>
          <a:xfrm>
            <a:off x="360009" y="1057622"/>
            <a:ext cx="457907" cy="1531342"/>
          </a:xfrm>
          <a:prstGeom prst="curvedRightArrow">
            <a:avLst/>
          </a:prstGeom>
          <a:solidFill>
            <a:srgbClr val="CCFF3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4988030" y="2010032"/>
            <a:ext cx="1148418" cy="87321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TextovéPole 57"/>
          <p:cNvSpPr txBox="1"/>
          <p:nvPr/>
        </p:nvSpPr>
        <p:spPr>
          <a:xfrm>
            <a:off x="588963" y="3106757"/>
            <a:ext cx="773160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H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očekávaná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celkové populaci</a:t>
            </a:r>
          </a:p>
          <a:p>
            <a:pPr defTabSz="540000"/>
            <a:r>
              <a:rPr lang="cs-CZ" sz="2000" i="1" dirty="0">
                <a:latin typeface="Arial" pitchFamily="34" charset="0"/>
                <a:cs typeface="Arial" pitchFamily="34" charset="0"/>
              </a:rPr>
              <a:t>H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skutečná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heterozygotnost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celkové populaci = průměrná HZ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 v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Skupina 16"/>
          <p:cNvGrpSpPr/>
          <p:nvPr/>
        </p:nvGrpSpPr>
        <p:grpSpPr>
          <a:xfrm>
            <a:off x="523875" y="4515925"/>
            <a:ext cx="4249279" cy="478338"/>
            <a:chOff x="588963" y="4482974"/>
            <a:chExt cx="4249279" cy="478338"/>
          </a:xfrm>
        </p:grpSpPr>
        <p:sp>
          <p:nvSpPr>
            <p:cNvPr id="56" name="TextovéPole 55"/>
            <p:cNvSpPr txBox="1"/>
            <p:nvPr/>
          </p:nvSpPr>
          <p:spPr>
            <a:xfrm>
              <a:off x="3188944" y="4482974"/>
              <a:ext cx="1649298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Arial" pitchFamily="34" charset="0"/>
                  <a:cs typeface="Arial" pitchFamily="34" charset="0"/>
                </a:rPr>
                <a:t>0 </a:t>
              </a:r>
              <a:r>
                <a:rPr lang="cs-CZ" sz="24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 </a:t>
              </a:r>
              <a:r>
                <a:rPr lang="cs-CZ" sz="2400" i="1" dirty="0">
                  <a:latin typeface="Arial" pitchFamily="34" charset="0"/>
                  <a:cs typeface="Arial" pitchFamily="34" charset="0"/>
                </a:rPr>
                <a:t>F</a:t>
              </a:r>
              <a:r>
                <a:rPr lang="cs-CZ" sz="2400" baseline="-25000" dirty="0">
                  <a:latin typeface="Arial" pitchFamily="34" charset="0"/>
                  <a:cs typeface="Arial" pitchFamily="34" charset="0"/>
                </a:rPr>
                <a:t>ST</a:t>
              </a:r>
              <a:r>
                <a:rPr lang="cs-CZ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24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 1</a:t>
              </a:r>
              <a:endParaRPr lang="cs-CZ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588963" y="4499647"/>
              <a:ext cx="21611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= fixační index</a:t>
              </a:r>
            </a:p>
          </p:txBody>
        </p:sp>
      </p:grpSp>
      <p:sp>
        <p:nvSpPr>
          <p:cNvPr id="59" name="Text Box 44"/>
          <p:cNvSpPr txBox="1">
            <a:spLocks noChangeArrowheads="1"/>
          </p:cNvSpPr>
          <p:nvPr/>
        </p:nvSpPr>
        <p:spPr bwMode="auto">
          <a:xfrm>
            <a:off x="3382675" y="5529565"/>
            <a:ext cx="3768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(1 –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) (1 –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) = 1 –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IT</a:t>
            </a:r>
          </a:p>
        </p:txBody>
      </p:sp>
      <p:pic>
        <p:nvPicPr>
          <p:cNvPr id="6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6714" y="5432936"/>
            <a:ext cx="1809750" cy="800100"/>
          </a:xfrm>
          <a:prstGeom prst="rect">
            <a:avLst/>
          </a:prstGeom>
          <a:noFill/>
        </p:spPr>
      </p:pic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5774178" y="534403"/>
            <a:ext cx="2381281" cy="1113165"/>
          </a:xfrm>
          <a:prstGeom prst="wedgeRectCallout">
            <a:avLst>
              <a:gd name="adj1" fmla="val -41348"/>
              <a:gd name="adj2" fmla="val 87734"/>
            </a:avLst>
          </a:prstGeom>
          <a:solidFill>
            <a:schemeClr val="bg1">
              <a:lumMod val="95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pokud populace rozdělena, skutečná </a:t>
            </a:r>
            <a:r>
              <a:rPr lang="cs-CZ" sz="1600" dirty="0" err="1">
                <a:latin typeface="Arial" charset="0"/>
              </a:rPr>
              <a:t>heterozygotnost</a:t>
            </a:r>
            <a:r>
              <a:rPr lang="cs-CZ" sz="1600" dirty="0">
                <a:latin typeface="Arial" charset="0"/>
              </a:rPr>
              <a:t> je </a:t>
            </a:r>
            <a:r>
              <a:rPr lang="cs-CZ" sz="1600" u="sng" dirty="0">
                <a:latin typeface="Arial" charset="0"/>
              </a:rPr>
              <a:t>nižší</a:t>
            </a:r>
            <a:r>
              <a:rPr lang="cs-CZ" sz="1600" dirty="0">
                <a:latin typeface="Arial" charset="0"/>
              </a:rPr>
              <a:t>, než teoretická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608" y="837599"/>
            <a:ext cx="2333625" cy="381000"/>
          </a:xfrm>
          <a:prstGeom prst="rect">
            <a:avLst/>
          </a:prstGeom>
          <a:noFill/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608" y="365125"/>
            <a:ext cx="2085975" cy="381000"/>
          </a:xfrm>
          <a:prstGeom prst="rect">
            <a:avLst/>
          </a:prstGeom>
          <a:noFill/>
        </p:spPr>
      </p:pic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9608" y="1323632"/>
            <a:ext cx="2066925" cy="381000"/>
          </a:xfrm>
          <a:prstGeom prst="rect">
            <a:avLst/>
          </a:prstGeom>
          <a:noFill/>
        </p:spPr>
      </p:pic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1622" y="2092411"/>
            <a:ext cx="4610100" cy="74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750" y="260350"/>
            <a:ext cx="762760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roce 1950 (původní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Wrightův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článek) pouze teoretické odvození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pro 2 alely na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lokus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70. letech elektroforéza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první skutečně genetická data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Weir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and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Cockerham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(1984): odvození pro více alel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5170" name="Picture 2" descr="enter image description 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945" y="3312067"/>
            <a:ext cx="5504791" cy="1500579"/>
          </a:xfrm>
          <a:prstGeom prst="rect">
            <a:avLst/>
          </a:prstGeom>
          <a:noFill/>
        </p:spPr>
      </p:pic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750" y="260350"/>
            <a:ext cx="7707559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Odvození 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ze sekvencí DNA:</a:t>
            </a:r>
          </a:p>
          <a:p>
            <a:pPr defTabSz="540000">
              <a:spcAft>
                <a:spcPts val="1200"/>
              </a:spcAft>
            </a:pP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kde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průměrný počet párových rozdílů mezi dvěma sekvencemi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vybranými ze stejné subpopulace (</a:t>
            </a:r>
            <a:r>
              <a:rPr lang="cs-CZ" sz="2000" i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Symbol"/>
              </a:rPr>
              <a:t>within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), nebo ze 2 různých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subpopulací (</a:t>
            </a:r>
            <a:r>
              <a:rPr lang="cs-CZ" sz="20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between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FE0B2200-778A-4DEF-AA43-CC504298AD95}"/>
              </a:ext>
            </a:extLst>
          </p:cNvPr>
          <p:cNvGrpSpPr/>
          <p:nvPr/>
        </p:nvGrpSpPr>
        <p:grpSpPr>
          <a:xfrm>
            <a:off x="1308763" y="4426979"/>
            <a:ext cx="2760535" cy="1261092"/>
            <a:chOff x="1012299" y="4426979"/>
            <a:chExt cx="2760535" cy="1261092"/>
          </a:xfrm>
        </p:grpSpPr>
        <p:sp>
          <p:nvSpPr>
            <p:cNvPr id="4" name="Ovál 3">
              <a:extLst>
                <a:ext uri="{FF2B5EF4-FFF2-40B4-BE49-F238E27FC236}">
                  <a16:creationId xmlns:a16="http://schemas.microsoft.com/office/drawing/2014/main" id="{94E16AC5-A09A-4A1A-B972-82DCF8205320}"/>
                </a:ext>
              </a:extLst>
            </p:cNvPr>
            <p:cNvSpPr/>
            <p:nvPr/>
          </p:nvSpPr>
          <p:spPr>
            <a:xfrm>
              <a:off x="1012299" y="4426979"/>
              <a:ext cx="2760535" cy="126109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C2B5B75F-4111-4F3E-80A0-53C30C8C4894}"/>
                </a:ext>
              </a:extLst>
            </p:cNvPr>
            <p:cNvSpPr txBox="1"/>
            <p:nvPr/>
          </p:nvSpPr>
          <p:spPr>
            <a:xfrm>
              <a:off x="1369434" y="4708817"/>
              <a:ext cx="20462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C00000"/>
                  </a:solidFill>
                </a:rPr>
                <a:t>A</a:t>
              </a:r>
              <a:r>
                <a:rPr lang="cs-CZ" dirty="0"/>
                <a:t>CC</a:t>
              </a:r>
              <a:r>
                <a:rPr lang="cs-CZ" dirty="0">
                  <a:solidFill>
                    <a:srgbClr val="00B0F0"/>
                  </a:solidFill>
                </a:rPr>
                <a:t>G</a:t>
              </a:r>
              <a:r>
                <a:rPr lang="cs-CZ" dirty="0"/>
                <a:t>TT</a:t>
              </a:r>
              <a:r>
                <a:rPr lang="cs-CZ" dirty="0">
                  <a:solidFill>
                    <a:srgbClr val="C00000"/>
                  </a:solidFill>
                </a:rPr>
                <a:t>T</a:t>
              </a:r>
              <a:r>
                <a:rPr lang="cs-CZ" dirty="0"/>
                <a:t>ACAA</a:t>
              </a:r>
              <a:r>
                <a:rPr lang="cs-CZ" dirty="0">
                  <a:solidFill>
                    <a:srgbClr val="C00000"/>
                  </a:solidFill>
                </a:rPr>
                <a:t>G</a:t>
              </a:r>
              <a:r>
                <a:rPr lang="cs-CZ" dirty="0"/>
                <a:t>CA</a:t>
              </a:r>
              <a:r>
                <a:rPr lang="cs-CZ" dirty="0">
                  <a:solidFill>
                    <a:srgbClr val="00B0F0"/>
                  </a:solidFill>
                </a:rPr>
                <a:t>T</a:t>
              </a:r>
            </a:p>
            <a:p>
              <a:r>
                <a:rPr lang="cs-CZ" dirty="0">
                  <a:solidFill>
                    <a:srgbClr val="C00000"/>
                  </a:solidFill>
                </a:rPr>
                <a:t>A</a:t>
              </a:r>
              <a:r>
                <a:rPr lang="cs-CZ" dirty="0"/>
                <a:t>CC</a:t>
              </a:r>
              <a:r>
                <a:rPr lang="cs-CZ" dirty="0">
                  <a:solidFill>
                    <a:srgbClr val="00B0F0"/>
                  </a:solidFill>
                </a:rPr>
                <a:t>A</a:t>
              </a:r>
              <a:r>
                <a:rPr lang="cs-CZ" dirty="0"/>
                <a:t>TT</a:t>
              </a:r>
              <a:r>
                <a:rPr lang="cs-CZ" dirty="0">
                  <a:solidFill>
                    <a:srgbClr val="C00000"/>
                  </a:solidFill>
                </a:rPr>
                <a:t>T</a:t>
              </a:r>
              <a:r>
                <a:rPr lang="cs-CZ" dirty="0"/>
                <a:t>ACAA</a:t>
              </a:r>
              <a:r>
                <a:rPr lang="cs-CZ" dirty="0">
                  <a:solidFill>
                    <a:srgbClr val="C00000"/>
                  </a:solidFill>
                </a:rPr>
                <a:t>G</a:t>
              </a:r>
              <a:r>
                <a:rPr lang="cs-CZ" dirty="0"/>
                <a:t>CA</a:t>
              </a:r>
              <a:r>
                <a:rPr lang="cs-CZ" dirty="0">
                  <a:solidFill>
                    <a:srgbClr val="00B0F0"/>
                  </a:solidFill>
                </a:rPr>
                <a:t>A</a:t>
              </a: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7FBF46B-1A50-43E7-9656-E8670200595D}"/>
              </a:ext>
            </a:extLst>
          </p:cNvPr>
          <p:cNvGrpSpPr/>
          <p:nvPr/>
        </p:nvGrpSpPr>
        <p:grpSpPr>
          <a:xfrm>
            <a:off x="5074703" y="4426979"/>
            <a:ext cx="2760535" cy="1261092"/>
            <a:chOff x="5193827" y="4426979"/>
            <a:chExt cx="2760535" cy="1261092"/>
          </a:xfrm>
        </p:grpSpPr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F3D9F993-0247-43A9-9C59-6C8DB9067037}"/>
                </a:ext>
              </a:extLst>
            </p:cNvPr>
            <p:cNvSpPr/>
            <p:nvPr/>
          </p:nvSpPr>
          <p:spPr>
            <a:xfrm>
              <a:off x="5193827" y="4426979"/>
              <a:ext cx="2760535" cy="126109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36952146-F324-42AA-9A23-4794DA02673B}"/>
                </a:ext>
              </a:extLst>
            </p:cNvPr>
            <p:cNvSpPr txBox="1"/>
            <p:nvPr/>
          </p:nvSpPr>
          <p:spPr>
            <a:xfrm>
              <a:off x="5550962" y="4708818"/>
              <a:ext cx="20558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C00000"/>
                  </a:solidFill>
                </a:rPr>
                <a:t>C</a:t>
              </a:r>
              <a:r>
                <a:rPr lang="cs-CZ" dirty="0">
                  <a:solidFill>
                    <a:srgbClr val="00B0F0"/>
                  </a:solidFill>
                </a:rPr>
                <a:t>A</a:t>
              </a:r>
              <a:r>
                <a:rPr lang="cs-CZ" dirty="0"/>
                <a:t>CGTT</a:t>
              </a:r>
              <a:r>
                <a:rPr lang="cs-CZ" dirty="0">
                  <a:solidFill>
                    <a:srgbClr val="C00000"/>
                  </a:solidFill>
                </a:rPr>
                <a:t>A</a:t>
              </a:r>
              <a:r>
                <a:rPr lang="cs-CZ" dirty="0"/>
                <a:t>ACAA</a:t>
              </a:r>
              <a:r>
                <a:rPr lang="cs-CZ" dirty="0">
                  <a:solidFill>
                    <a:srgbClr val="C00000"/>
                  </a:solidFill>
                </a:rPr>
                <a:t>C</a:t>
              </a:r>
              <a:r>
                <a:rPr lang="cs-CZ" dirty="0"/>
                <a:t>CAT</a:t>
              </a:r>
            </a:p>
            <a:p>
              <a:r>
                <a:rPr lang="cs-CZ" dirty="0">
                  <a:solidFill>
                    <a:srgbClr val="C00000"/>
                  </a:solidFill>
                </a:rPr>
                <a:t>C</a:t>
              </a:r>
              <a:r>
                <a:rPr lang="cs-CZ" dirty="0">
                  <a:solidFill>
                    <a:srgbClr val="00B0F0"/>
                  </a:solidFill>
                </a:rPr>
                <a:t>C</a:t>
              </a:r>
              <a:r>
                <a:rPr lang="cs-CZ" dirty="0"/>
                <a:t>CGTT</a:t>
              </a:r>
              <a:r>
                <a:rPr lang="cs-CZ" dirty="0">
                  <a:solidFill>
                    <a:srgbClr val="C00000"/>
                  </a:solidFill>
                </a:rPr>
                <a:t>A</a:t>
              </a:r>
              <a:r>
                <a:rPr lang="cs-CZ" dirty="0"/>
                <a:t>ACAA</a:t>
              </a:r>
              <a:r>
                <a:rPr lang="cs-CZ" dirty="0">
                  <a:solidFill>
                    <a:srgbClr val="C00000"/>
                  </a:solidFill>
                </a:rPr>
                <a:t>C</a:t>
              </a:r>
              <a:r>
                <a:rPr lang="cs-CZ" dirty="0"/>
                <a:t>CAA</a:t>
              </a: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2B64E848-10D5-4B93-B8E0-249BBEF0B465}"/>
              </a:ext>
            </a:extLst>
          </p:cNvPr>
          <p:cNvGrpSpPr/>
          <p:nvPr/>
        </p:nvGrpSpPr>
        <p:grpSpPr>
          <a:xfrm>
            <a:off x="2569904" y="1088468"/>
            <a:ext cx="4004191" cy="989388"/>
            <a:chOff x="2569904" y="1088468"/>
            <a:chExt cx="4004191" cy="989388"/>
          </a:xfrm>
        </p:grpSpPr>
        <p:pic>
          <p:nvPicPr>
            <p:cNvPr id="135171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9904" y="1169929"/>
              <a:ext cx="4004191" cy="907927"/>
            </a:xfrm>
            <a:prstGeom prst="rect">
              <a:avLst/>
            </a:prstGeom>
            <a:noFill/>
          </p:spPr>
        </p:pic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F1B383BC-6443-40E0-B221-053E80851496}"/>
                </a:ext>
              </a:extLst>
            </p:cNvPr>
            <p:cNvSpPr/>
            <p:nvPr/>
          </p:nvSpPr>
          <p:spPr>
            <a:xfrm>
              <a:off x="3618597" y="1088468"/>
              <a:ext cx="1456106" cy="43336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5798C81F-74B2-483F-A98B-81FF9A1DF9E2}"/>
                </a:ext>
              </a:extLst>
            </p:cNvPr>
            <p:cNvSpPr/>
            <p:nvPr/>
          </p:nvSpPr>
          <p:spPr>
            <a:xfrm>
              <a:off x="5448119" y="1088468"/>
              <a:ext cx="1125976" cy="43336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3305B6BD-F1A9-416C-B016-C9ACAFBA2C72}"/>
                </a:ext>
              </a:extLst>
            </p:cNvPr>
            <p:cNvSpPr/>
            <p:nvPr/>
          </p:nvSpPr>
          <p:spPr>
            <a:xfrm>
              <a:off x="4376985" y="1632212"/>
              <a:ext cx="1456106" cy="43336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6571349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15"/>
          <p:cNvGrpSpPr/>
          <p:nvPr/>
        </p:nvGrpSpPr>
        <p:grpSpPr>
          <a:xfrm>
            <a:off x="588963" y="5321643"/>
            <a:ext cx="6207253" cy="897925"/>
            <a:chOff x="588963" y="5321643"/>
            <a:chExt cx="6207253" cy="897925"/>
          </a:xfrm>
        </p:grpSpPr>
        <p:sp>
          <p:nvSpPr>
            <p:cNvPr id="15" name="Obdélník 14"/>
            <p:cNvSpPr/>
            <p:nvPr/>
          </p:nvSpPr>
          <p:spPr>
            <a:xfrm>
              <a:off x="4596714" y="5321643"/>
              <a:ext cx="2199502" cy="8979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6" name="Skupina 13"/>
            <p:cNvGrpSpPr/>
            <p:nvPr/>
          </p:nvGrpSpPr>
          <p:grpSpPr>
            <a:xfrm>
              <a:off x="588963" y="5371070"/>
              <a:ext cx="6110716" cy="800100"/>
              <a:chOff x="588963" y="5371070"/>
              <a:chExt cx="6110716" cy="800100"/>
            </a:xfrm>
          </p:grpSpPr>
          <p:sp>
            <p:nvSpPr>
              <p:cNvPr id="7" name="TextovéPole 6"/>
              <p:cNvSpPr txBox="1"/>
              <p:nvPr/>
            </p:nvSpPr>
            <p:spPr>
              <a:xfrm>
                <a:off x="588963" y="5535331"/>
                <a:ext cx="39164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Je-li populace v rovnováze, platí:</a:t>
                </a:r>
              </a:p>
            </p:txBody>
          </p:sp>
          <p:pic>
            <p:nvPicPr>
              <p:cNvPr id="131073" name="Picture 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70854" y="5371070"/>
                <a:ext cx="2028825" cy="8001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" name="TextovéPole 3"/>
          <p:cNvSpPr txBox="1"/>
          <p:nvPr/>
        </p:nvSpPr>
        <p:spPr>
          <a:xfrm>
            <a:off x="551376" y="978894"/>
            <a:ext cx="8090676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Lze odvodit na základě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inbreedingové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efektivní velikosti populace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v čase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generací: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neidealizované populaci za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dosadíme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endParaRPr lang="cs-CZ" sz="2000" baseline="-25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Jaká je pravděpodobnost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autozygotnosti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důsledku driftu a současně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platí, že 2 náhodně vybrané gamety pocházejí ze stejného dému?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39750" y="258615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Rovnováha driftu a toku genů: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7926" y="1722683"/>
            <a:ext cx="3470068" cy="68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7206" y="4312459"/>
            <a:ext cx="5305425" cy="733425"/>
          </a:xfrm>
          <a:prstGeom prst="rect">
            <a:avLst/>
          </a:prstGeom>
          <a:noFill/>
        </p:spPr>
      </p:pic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6754480" y="4340285"/>
            <a:ext cx="2165908" cy="994907"/>
          </a:xfrm>
          <a:prstGeom prst="wedgeRectCallout">
            <a:avLst>
              <a:gd name="adj1" fmla="val -51031"/>
              <a:gd name="adj2" fmla="val 83858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platí pro malá </a:t>
            </a:r>
            <a:r>
              <a:rPr lang="cs-CZ" i="1" dirty="0">
                <a:latin typeface="Arial" charset="0"/>
              </a:rPr>
              <a:t>m</a:t>
            </a:r>
            <a:r>
              <a:rPr lang="cs-CZ" dirty="0">
                <a:latin typeface="Arial" charset="0"/>
              </a:rPr>
              <a:t> </a:t>
            </a:r>
          </a:p>
          <a:p>
            <a:pPr algn="ctr"/>
            <a:r>
              <a:rPr lang="cs-CZ" dirty="0">
                <a:latin typeface="Arial" charset="0"/>
              </a:rPr>
              <a:t>(tj. </a:t>
            </a:r>
            <a:r>
              <a:rPr lang="cs-CZ" i="1" dirty="0">
                <a:latin typeface="Arial" charset="0"/>
              </a:rPr>
              <a:t>m</a:t>
            </a:r>
            <a:r>
              <a:rPr lang="cs-CZ" dirty="0">
                <a:latin typeface="Arial" charset="0"/>
              </a:rPr>
              <a:t> </a:t>
            </a:r>
            <a:r>
              <a:rPr lang="cs-CZ" dirty="0">
                <a:latin typeface="Arial" charset="0"/>
                <a:sym typeface="Symbol"/>
              </a:rPr>
              <a:t> </a:t>
            </a:r>
            <a:r>
              <a:rPr lang="cs-CZ" i="1" dirty="0">
                <a:latin typeface="Arial" charset="0"/>
                <a:sym typeface="Symbol"/>
              </a:rPr>
              <a:t>m</a:t>
            </a:r>
            <a:r>
              <a:rPr lang="cs-CZ" baseline="30000" dirty="0">
                <a:latin typeface="Arial" charset="0"/>
                <a:sym typeface="Symbol"/>
              </a:rPr>
              <a:t>2</a:t>
            </a:r>
            <a:r>
              <a:rPr lang="cs-CZ" dirty="0">
                <a:latin typeface="Arial" charset="0"/>
                <a:sym typeface="Symbol"/>
              </a:rPr>
              <a:t>, </a:t>
            </a:r>
          </a:p>
          <a:p>
            <a:pPr algn="ctr"/>
            <a:r>
              <a:rPr lang="cs-CZ" dirty="0">
                <a:latin typeface="Arial" charset="0"/>
                <a:sym typeface="Symbol"/>
              </a:rPr>
              <a:t>řádově  1/</a:t>
            </a:r>
            <a:r>
              <a:rPr lang="cs-CZ" i="1" dirty="0" err="1">
                <a:latin typeface="Arial" charset="0"/>
                <a:sym typeface="Symbol"/>
              </a:rPr>
              <a:t>N</a:t>
            </a:r>
            <a:r>
              <a:rPr lang="cs-CZ" i="1" baseline="-25000" dirty="0" err="1">
                <a:latin typeface="Arial" charset="0"/>
                <a:sym typeface="Symbol"/>
              </a:rPr>
              <a:t>eF</a:t>
            </a:r>
            <a:r>
              <a:rPr lang="cs-CZ" dirty="0">
                <a:latin typeface="Arial" charset="0"/>
                <a:sym typeface="Symbol"/>
              </a:rPr>
              <a:t>)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4" name="Skupina 10"/>
          <p:cNvGrpSpPr/>
          <p:nvPr/>
        </p:nvGrpSpPr>
        <p:grpSpPr>
          <a:xfrm>
            <a:off x="588963" y="1068637"/>
            <a:ext cx="6252033" cy="4096487"/>
            <a:chOff x="588963" y="1068637"/>
            <a:chExt cx="6252033" cy="4096487"/>
          </a:xfrm>
        </p:grpSpPr>
        <p:sp>
          <p:nvSpPr>
            <p:cNvPr id="10" name="Obdélník 9"/>
            <p:cNvSpPr/>
            <p:nvPr/>
          </p:nvSpPr>
          <p:spPr>
            <a:xfrm>
              <a:off x="2619632" y="4110681"/>
              <a:ext cx="2512541" cy="105444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5" name="Skupina 8"/>
            <p:cNvGrpSpPr/>
            <p:nvPr/>
          </p:nvGrpSpPr>
          <p:grpSpPr>
            <a:xfrm>
              <a:off x="588963" y="1068637"/>
              <a:ext cx="6252033" cy="3966338"/>
              <a:chOff x="588963" y="1068637"/>
              <a:chExt cx="6252033" cy="3966338"/>
            </a:xfrm>
          </p:grpSpPr>
          <p:sp>
            <p:nvSpPr>
              <p:cNvPr id="2" name="TextovéPole 1"/>
              <p:cNvSpPr txBox="1"/>
              <p:nvPr/>
            </p:nvSpPr>
            <p:spPr>
              <a:xfrm>
                <a:off x="588963" y="1068637"/>
                <a:ext cx="6252033" cy="3785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Lze odvodit na základě ostrovního modelu toku genů:</a:t>
                </a: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protože platí                      ,</a:t>
                </a: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endParaRPr lang="cs-CZ" sz="20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pak pro malá </a:t>
                </a:r>
                <a:r>
                  <a:rPr lang="cs-CZ" sz="2000" i="1" dirty="0"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:</a:t>
                </a:r>
              </a:p>
            </p:txBody>
          </p:sp>
          <p:pic>
            <p:nvPicPr>
              <p:cNvPr id="137217" name="Picture 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05082" y="4234875"/>
                <a:ext cx="2276475" cy="800100"/>
              </a:xfrm>
              <a:prstGeom prst="rect">
                <a:avLst/>
              </a:prstGeom>
              <a:noFill/>
            </p:spPr>
          </p:pic>
          <p:pic>
            <p:nvPicPr>
              <p:cNvPr id="13721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65243" y="1700996"/>
                <a:ext cx="4371975" cy="790575"/>
              </a:xfrm>
              <a:prstGeom prst="rect">
                <a:avLst/>
              </a:prstGeom>
              <a:noFill/>
            </p:spPr>
          </p:pic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335576" y="2973592"/>
                <a:ext cx="1079654" cy="783619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0337AE1-B380-49FD-A848-9324091B8937}"/>
              </a:ext>
            </a:extLst>
          </p:cNvPr>
          <p:cNvSpPr txBox="1"/>
          <p:nvPr/>
        </p:nvSpPr>
        <p:spPr>
          <a:xfrm>
            <a:off x="539750" y="260465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Rovnováha driftu a toku genů: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750" y="1266941"/>
            <a:ext cx="861004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 toho plyne, že:</a:t>
            </a:r>
          </a:p>
          <a:p>
            <a:pPr defTabSz="540000"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když větší tok genů (větší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klesá (větší variabilita v démech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a menší rozdíly mezi nimi)</a:t>
            </a:r>
          </a:p>
          <a:p>
            <a:pPr defTabSz="540000"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když 1/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roste (větší drift)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roste (menší variabilita v démech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a větší rozdíly mezi nimi)</a:t>
            </a:r>
          </a:p>
          <a:p>
            <a:pPr defTabSz="540000"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i malý tok genů  2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subpopulace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se efektivně chovají jako jedna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evoluční linie</a:t>
            </a:r>
          </a:p>
          <a:p>
            <a:pPr defTabSz="540000">
              <a:spcAft>
                <a:spcPts val="18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 (tj. 1 efektivní migrant za generaci) představuje významné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rozhraní mezi relativním evolučním významem driftu a toku genů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 v průměru pouze jeden efektivní migrant za generaci stačí k tomu,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aby tok genů převážil nad driftem a způsobil homogenizaci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subpopulací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963" y="403225"/>
            <a:ext cx="1811835" cy="636796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913113" y="4320961"/>
            <a:ext cx="996778" cy="387178"/>
          </a:xfrm>
          <a:prstGeom prst="rect">
            <a:avLst/>
          </a:prstGeom>
          <a:noFill/>
          <a:ln w="38100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156" y="1306608"/>
            <a:ext cx="7391145" cy="479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5391664" y="3949830"/>
            <a:ext cx="1868452" cy="994907"/>
          </a:xfrm>
          <a:prstGeom prst="wedgeRectCallout">
            <a:avLst>
              <a:gd name="adj1" fmla="val -43424"/>
              <a:gd name="adj2" fmla="val 85514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při </a:t>
            </a:r>
            <a:r>
              <a:rPr lang="cs-CZ" i="1" dirty="0" err="1">
                <a:latin typeface="Arial" charset="0"/>
                <a:sym typeface="Symbol"/>
              </a:rPr>
              <a:t>N</a:t>
            </a:r>
            <a:r>
              <a:rPr lang="cs-CZ" i="1" baseline="-25000" dirty="0" err="1">
                <a:latin typeface="Arial" charset="0"/>
                <a:sym typeface="Symbol"/>
              </a:rPr>
              <a:t>e</a:t>
            </a:r>
            <a:r>
              <a:rPr lang="cs-CZ" i="1" dirty="0" err="1">
                <a:latin typeface="Arial" charset="0"/>
                <a:sym typeface="Symbol"/>
              </a:rPr>
              <a:t>m</a:t>
            </a:r>
            <a:r>
              <a:rPr lang="cs-CZ" dirty="0">
                <a:latin typeface="Arial" charset="0"/>
                <a:sym typeface="Symbol"/>
              </a:rPr>
              <a:t>  1</a:t>
            </a:r>
          </a:p>
          <a:p>
            <a:pPr algn="ctr"/>
            <a:r>
              <a:rPr lang="cs-CZ" i="1" dirty="0">
                <a:latin typeface="Arial" charset="0"/>
                <a:sym typeface="Symbol"/>
              </a:rPr>
              <a:t>F</a:t>
            </a:r>
            <a:r>
              <a:rPr lang="cs-CZ" baseline="-25000" dirty="0">
                <a:latin typeface="Arial" charset="0"/>
                <a:sym typeface="Symbol"/>
              </a:rPr>
              <a:t>ST</a:t>
            </a:r>
            <a:r>
              <a:rPr lang="cs-CZ" dirty="0">
                <a:latin typeface="Arial" charset="0"/>
                <a:sym typeface="Symbol"/>
              </a:rPr>
              <a:t> klesá </a:t>
            </a:r>
          </a:p>
          <a:p>
            <a:pPr algn="ctr"/>
            <a:r>
              <a:rPr lang="cs-CZ" dirty="0">
                <a:latin typeface="Arial" charset="0"/>
                <a:sym typeface="Symbol"/>
              </a:rPr>
              <a:t>velmi pomalu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2128835" y="2681055"/>
            <a:ext cx="1716052" cy="994907"/>
          </a:xfrm>
          <a:prstGeom prst="wedgeRectCallout">
            <a:avLst>
              <a:gd name="adj1" fmla="val -69055"/>
              <a:gd name="adj2" fmla="val 30148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>
                <a:latin typeface="Arial" charset="0"/>
              </a:rPr>
              <a:t>při </a:t>
            </a:r>
            <a:r>
              <a:rPr lang="cs-CZ" i="1" dirty="0" err="1">
                <a:latin typeface="Arial" charset="0"/>
                <a:sym typeface="Symbol"/>
              </a:rPr>
              <a:t>N</a:t>
            </a:r>
            <a:r>
              <a:rPr lang="cs-CZ" i="1" baseline="-25000" dirty="0" err="1">
                <a:latin typeface="Arial" charset="0"/>
                <a:sym typeface="Symbol"/>
              </a:rPr>
              <a:t>e</a:t>
            </a:r>
            <a:r>
              <a:rPr lang="cs-CZ" i="1" dirty="0" err="1">
                <a:latin typeface="Arial" charset="0"/>
                <a:sym typeface="Symbol"/>
              </a:rPr>
              <a:t>m</a:t>
            </a:r>
            <a:r>
              <a:rPr lang="cs-CZ" dirty="0">
                <a:latin typeface="Arial" charset="0"/>
                <a:sym typeface="Symbol"/>
              </a:rPr>
              <a:t>  1</a:t>
            </a:r>
          </a:p>
          <a:p>
            <a:pPr algn="ctr"/>
            <a:r>
              <a:rPr lang="cs-CZ" i="1" dirty="0">
                <a:latin typeface="Arial" charset="0"/>
                <a:sym typeface="Symbol"/>
              </a:rPr>
              <a:t>F</a:t>
            </a:r>
            <a:r>
              <a:rPr lang="cs-CZ" baseline="-25000" dirty="0">
                <a:latin typeface="Arial" charset="0"/>
                <a:sym typeface="Symbol"/>
              </a:rPr>
              <a:t>ST</a:t>
            </a:r>
            <a:r>
              <a:rPr lang="cs-CZ" dirty="0">
                <a:latin typeface="Arial" charset="0"/>
                <a:sym typeface="Symbol"/>
              </a:rPr>
              <a:t> roste </a:t>
            </a:r>
          </a:p>
          <a:p>
            <a:pPr algn="ctr"/>
            <a:r>
              <a:rPr lang="cs-CZ" dirty="0">
                <a:latin typeface="Arial" charset="0"/>
                <a:sym typeface="Symbol"/>
              </a:rPr>
              <a:t>velmi rychle</a:t>
            </a:r>
            <a:endParaRPr lang="cs-CZ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04295" y="260350"/>
            <a:ext cx="6910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Vztah počtu migrantů a míry izolace </a:t>
            </a:r>
            <a:r>
              <a:rPr lang="cs-CZ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subpopulací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Šipka dolů 6"/>
          <p:cNvSpPr/>
          <p:nvPr/>
        </p:nvSpPr>
        <p:spPr>
          <a:xfrm flipV="1">
            <a:off x="2005070" y="5794872"/>
            <a:ext cx="506776" cy="352540"/>
          </a:xfrm>
          <a:prstGeom prst="downArrow">
            <a:avLst/>
          </a:prstGeom>
          <a:solidFill>
            <a:srgbClr val="DE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54789" y="260350"/>
            <a:ext cx="8589211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Míra homogenizace subpopulací nezávisí na míře toku genů, </a:t>
            </a:r>
            <a:b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ale na </a:t>
            </a:r>
            <a:r>
              <a:rPr lang="cs-CZ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efektivním počtu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migrantů</a:t>
            </a:r>
            <a:b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např.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 znamená, že dvě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sdílejí 80 % genů při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9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i při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100, ale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 prvním případě = 10</a:t>
            </a:r>
            <a:r>
              <a:rPr lang="cs-CZ" sz="2000" baseline="30000" dirty="0">
                <a:latin typeface="Arial" pitchFamily="34" charset="0"/>
                <a:cs typeface="Arial" pitchFamily="34" charset="0"/>
                <a:sym typeface="Symbol"/>
              </a:rPr>
              <a:t>-9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ve druhém 0,01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Naopak při stejném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můžeme očekávat různé evoluční dopady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např.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0,01: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9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 0;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100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0,2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400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představuje </a:t>
            </a:r>
            <a:r>
              <a:rPr lang="cs-CZ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rovnováhu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mezi driftem a tokem genů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velké populace: pomalá divergence  stačí i slabá migrace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malé populace: rychlá divergence  tok genů musí být silnější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260350"/>
            <a:ext cx="833516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Z uvedeného také plyne, že pokud známe pouze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nebo jen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nemůžeme nic usuzovat o populační struktuře. I druh s velkou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lokální velikostí populace může vykazovat extrémní populační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subrozdělení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 naopak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Př.: 	plž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Rumina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decollata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početný, ale malá disperze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Montpellier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(zahrady kolem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Boulevard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des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Arceaux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= 0,294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	naopak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Mus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musculus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v Texasu – malé démy, ale větší disperze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 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= 0,021</a:t>
            </a:r>
          </a:p>
        </p:txBody>
      </p:sp>
      <p:pic>
        <p:nvPicPr>
          <p:cNvPr id="139268" name="Picture 4" descr="http://www.jaxshells.org/rumb.jpg"/>
          <p:cNvPicPr>
            <a:picLocks noChangeAspect="1" noChangeArrowheads="1"/>
          </p:cNvPicPr>
          <p:nvPr/>
        </p:nvPicPr>
        <p:blipFill>
          <a:blip r:embed="rId2" cstate="print"/>
          <a:srcRect l="3334" t="3425" r="3077" b="7464"/>
          <a:stretch>
            <a:fillRect/>
          </a:stretch>
        </p:blipFill>
        <p:spPr bwMode="auto">
          <a:xfrm>
            <a:off x="1128790" y="2614840"/>
            <a:ext cx="3026716" cy="139914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128790" y="5288096"/>
            <a:ext cx="6930102" cy="1200329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Rozsah genetického rozdělení populací závisí </a:t>
            </a:r>
            <a:b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cs-CZ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rovnováze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mezi driftem a tokem genů, </a:t>
            </a:r>
          </a:p>
          <a:p>
            <a:pPr algn="ctr"/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 na jednom či druhém mechanismu samotném!</a:t>
            </a:r>
            <a:endParaRPr lang="cs-CZ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9270" name="Picture 6" descr="http://nobugs.ca/wp/wp-content/uploads/2012/07/house_mouse.jpg"/>
          <p:cNvPicPr>
            <a:picLocks noChangeAspect="1" noChangeArrowheads="1"/>
          </p:cNvPicPr>
          <p:nvPr/>
        </p:nvPicPr>
        <p:blipFill>
          <a:blip r:embed="rId3" cstate="print"/>
          <a:srcRect r="8069" b="25012"/>
          <a:stretch>
            <a:fillRect/>
          </a:stretch>
        </p:blipFill>
        <p:spPr bwMode="auto">
          <a:xfrm>
            <a:off x="4858438" y="2614840"/>
            <a:ext cx="3580483" cy="1542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8497" y="2794231"/>
            <a:ext cx="7152920" cy="2939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Frekvence alely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počáteční generace: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(subpopulace 1) a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(subpopulace 2)</a:t>
            </a:r>
          </a:p>
          <a:p>
            <a:pPr>
              <a:spcAft>
                <a:spcPts val="30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následující generace: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(1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Evoluce?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(1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-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podobně 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-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35" name="Skupina 34"/>
          <p:cNvGrpSpPr>
            <a:grpSpLocks noChangeAspect="1"/>
          </p:cNvGrpSpPr>
          <p:nvPr/>
        </p:nvGrpSpPr>
        <p:grpSpPr>
          <a:xfrm>
            <a:off x="1178876" y="391892"/>
            <a:ext cx="4264494" cy="1876622"/>
            <a:chOff x="1055500" y="639316"/>
            <a:chExt cx="7330765" cy="3225957"/>
          </a:xfrm>
        </p:grpSpPr>
        <p:grpSp>
          <p:nvGrpSpPr>
            <p:cNvPr id="6" name="Skupina 9"/>
            <p:cNvGrpSpPr/>
            <p:nvPr/>
          </p:nvGrpSpPr>
          <p:grpSpPr>
            <a:xfrm>
              <a:off x="2791315" y="1180654"/>
              <a:ext cx="2491688" cy="888538"/>
              <a:chOff x="558800" y="2638425"/>
              <a:chExt cx="2491688" cy="888538"/>
            </a:xfrm>
          </p:grpSpPr>
          <p:sp>
            <p:nvSpPr>
              <p:cNvPr id="32" name="Obdélník 31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TextovéPole 6"/>
              <p:cNvSpPr txBox="1"/>
              <p:nvPr/>
            </p:nvSpPr>
            <p:spPr>
              <a:xfrm>
                <a:off x="1233996" y="2691692"/>
                <a:ext cx="1816492" cy="820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A                   </a:t>
                </a:r>
                <a:r>
                  <a:rPr lang="cs-CZ" sz="1000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</a:rPr>
                  <a:t>                  </a:t>
                </a: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4" name="Přímá spojovací čára 8"/>
              <p:cNvCxnSpPr/>
              <p:nvPr/>
            </p:nvCxnSpPr>
            <p:spPr>
              <a:xfrm>
                <a:off x="2408238" y="2640013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ovéPole 6"/>
            <p:cNvSpPr txBox="1"/>
            <p:nvPr/>
          </p:nvSpPr>
          <p:spPr>
            <a:xfrm>
              <a:off x="3190171" y="639316"/>
              <a:ext cx="1775158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sz="1000" dirty="0">
                  <a:latin typeface="Arial" pitchFamily="34" charset="0"/>
                  <a:cs typeface="Arial" pitchFamily="34" charset="0"/>
                </a:rPr>
                <a:t> 1</a:t>
              </a: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6316590" y="639316"/>
              <a:ext cx="1775158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 err="1">
                  <a:latin typeface="Arial" pitchFamily="34" charset="0"/>
                  <a:cs typeface="Arial" pitchFamily="34" charset="0"/>
                </a:rPr>
                <a:t>Subpopulace</a:t>
              </a:r>
              <a:r>
                <a:rPr lang="cs-CZ" sz="1000" dirty="0">
                  <a:latin typeface="Arial" pitchFamily="34" charset="0"/>
                  <a:cs typeface="Arial" pitchFamily="34" charset="0"/>
                </a:rPr>
                <a:t> 2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055500" y="1289805"/>
              <a:ext cx="1411418" cy="6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sz="1000" dirty="0">
                  <a:latin typeface="Arial" pitchFamily="34" charset="0"/>
                  <a:cs typeface="Arial" pitchFamily="34" charset="0"/>
                </a:rPr>
                <a:t>generace 0</a:t>
              </a:r>
            </a:p>
          </p:txBody>
        </p:sp>
        <p:grpSp>
          <p:nvGrpSpPr>
            <p:cNvPr id="10" name="Skupina 13"/>
            <p:cNvGrpSpPr/>
            <p:nvPr/>
          </p:nvGrpSpPr>
          <p:grpSpPr>
            <a:xfrm>
              <a:off x="5926612" y="1179715"/>
              <a:ext cx="2450730" cy="886950"/>
              <a:chOff x="558800" y="2637486"/>
              <a:chExt cx="2450730" cy="886950"/>
            </a:xfrm>
          </p:grpSpPr>
          <p:sp>
            <p:nvSpPr>
              <p:cNvPr id="29" name="Obdélník 28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TextovéPole 29"/>
              <p:cNvSpPr txBox="1"/>
              <p:nvPr/>
            </p:nvSpPr>
            <p:spPr>
              <a:xfrm>
                <a:off x="672053" y="2691690"/>
                <a:ext cx="1755868" cy="820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A                  </a:t>
                </a:r>
                <a:r>
                  <a:rPr lang="cs-CZ" sz="1000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</a:rPr>
                  <a:t>                 </a:t>
                </a: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1" name="Přímá spojovací čára 30"/>
              <p:cNvCxnSpPr/>
              <p:nvPr/>
            </p:nvCxnSpPr>
            <p:spPr>
              <a:xfrm>
                <a:off x="1162837" y="2637486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Skupina 17"/>
            <p:cNvGrpSpPr/>
            <p:nvPr/>
          </p:nvGrpSpPr>
          <p:grpSpPr>
            <a:xfrm>
              <a:off x="2800238" y="2973285"/>
              <a:ext cx="2450730" cy="888148"/>
              <a:chOff x="558800" y="2636287"/>
              <a:chExt cx="2450730" cy="888148"/>
            </a:xfrm>
          </p:grpSpPr>
          <p:sp>
            <p:nvSpPr>
              <p:cNvPr id="26" name="Obdélník 25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1153390" y="2689173"/>
                <a:ext cx="1805470" cy="82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A                  </a:t>
                </a:r>
                <a:r>
                  <a:rPr lang="cs-CZ" sz="1000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  <a:sym typeface="Symbol"/>
                  </a:rPr>
                  <a:t>              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8" name="Přímá spojovací čára 27"/>
              <p:cNvCxnSpPr/>
              <p:nvPr/>
            </p:nvCxnSpPr>
            <p:spPr>
              <a:xfrm>
                <a:off x="2141538" y="2636287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Skupina 21"/>
            <p:cNvGrpSpPr/>
            <p:nvPr/>
          </p:nvGrpSpPr>
          <p:grpSpPr>
            <a:xfrm>
              <a:off x="5935535" y="2975423"/>
              <a:ext cx="2450730" cy="889850"/>
              <a:chOff x="558800" y="2638425"/>
              <a:chExt cx="2450730" cy="889850"/>
            </a:xfrm>
          </p:grpSpPr>
          <p:sp>
            <p:nvSpPr>
              <p:cNvPr id="23" name="Obdélník 22"/>
              <p:cNvSpPr/>
              <p:nvPr/>
            </p:nvSpPr>
            <p:spPr>
              <a:xfrm>
                <a:off x="558800" y="2638425"/>
                <a:ext cx="2450730" cy="88601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823399" y="2691691"/>
                <a:ext cx="1866093" cy="820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A                   </a:t>
                </a:r>
                <a:r>
                  <a:rPr lang="cs-CZ" sz="1000" i="1" dirty="0" err="1">
                    <a:latin typeface="Arial" pitchFamily="34" charset="0"/>
                    <a:cs typeface="Arial" pitchFamily="34" charset="0"/>
                  </a:rPr>
                  <a:t>a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  <a:sym typeface="Symbol"/>
                  </a:rPr>
                  <a:t>                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1000" i="1" dirty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cs-CZ" sz="1000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cs-CZ" sz="1000" dirty="0">
                    <a:latin typeface="Arial" pitchFamily="34" charset="0"/>
                    <a:cs typeface="Arial" pitchFamily="34" charset="0"/>
                    <a:sym typeface="Symbol"/>
                  </a:rPr>
                  <a:t></a:t>
                </a:r>
                <a:endParaRPr lang="cs-CZ" sz="1000" i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5" name="Přímá spojovací čára 24"/>
              <p:cNvCxnSpPr/>
              <p:nvPr/>
            </p:nvCxnSpPr>
            <p:spPr>
              <a:xfrm>
                <a:off x="1406984" y="2641325"/>
                <a:ext cx="0" cy="8869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ovéPole 12"/>
            <p:cNvSpPr txBox="1"/>
            <p:nvPr/>
          </p:nvSpPr>
          <p:spPr>
            <a:xfrm>
              <a:off x="1069734" y="3084573"/>
              <a:ext cx="1411418" cy="6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cs-CZ" sz="1000" dirty="0">
                  <a:latin typeface="Arial" pitchFamily="34" charset="0"/>
                  <a:cs typeface="Arial" pitchFamily="34" charset="0"/>
                </a:rPr>
                <a:t>Genofond </a:t>
              </a:r>
            </a:p>
            <a:p>
              <a:pPr algn="r"/>
              <a:r>
                <a:rPr lang="cs-CZ" sz="1000" dirty="0">
                  <a:latin typeface="Arial" pitchFamily="34" charset="0"/>
                  <a:cs typeface="Arial" pitchFamily="34" charset="0"/>
                </a:rPr>
                <a:t>generace 1</a:t>
              </a:r>
            </a:p>
          </p:txBody>
        </p:sp>
        <p:cxnSp>
          <p:nvCxnSpPr>
            <p:cNvPr id="14" name="Přímá spojovací šipka 13"/>
            <p:cNvCxnSpPr>
              <a:stCxn id="32" idx="2"/>
              <a:endCxn id="26" idx="0"/>
            </p:cNvCxnSpPr>
            <p:nvPr/>
          </p:nvCxnSpPr>
          <p:spPr>
            <a:xfrm>
              <a:off x="4016680" y="2066664"/>
              <a:ext cx="8923" cy="908759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šipka 14"/>
            <p:cNvCxnSpPr/>
            <p:nvPr/>
          </p:nvCxnSpPr>
          <p:spPr>
            <a:xfrm flipH="1">
              <a:off x="7097476" y="2070310"/>
              <a:ext cx="2552" cy="89794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šipka 15"/>
            <p:cNvCxnSpPr/>
            <p:nvPr/>
          </p:nvCxnSpPr>
          <p:spPr>
            <a:xfrm>
              <a:off x="4019668" y="2076389"/>
              <a:ext cx="3012149" cy="85647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šipka 16"/>
            <p:cNvCxnSpPr/>
            <p:nvPr/>
          </p:nvCxnSpPr>
          <p:spPr>
            <a:xfrm flipH="1">
              <a:off x="4081881" y="2075972"/>
              <a:ext cx="3012149" cy="85647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/>
            <p:cNvSpPr txBox="1"/>
            <p:nvPr/>
          </p:nvSpPr>
          <p:spPr>
            <a:xfrm>
              <a:off x="3221246" y="2308195"/>
              <a:ext cx="865810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sz="1000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7142992" y="2317305"/>
              <a:ext cx="865810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>
                  <a:latin typeface="Arial" pitchFamily="34" charset="0"/>
                  <a:cs typeface="Arial" pitchFamily="34" charset="0"/>
                </a:rPr>
                <a:t>1 – </a:t>
              </a:r>
              <a:r>
                <a:rPr lang="cs-CZ" sz="1000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4453057" y="2256463"/>
              <a:ext cx="502072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230070" y="2256463"/>
              <a:ext cx="502072" cy="423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i="1" dirty="0"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sp>
        <p:nvSpPr>
          <p:cNvPr id="66" name="TextovéPole 65"/>
          <p:cNvSpPr txBox="1"/>
          <p:nvPr/>
        </p:nvSpPr>
        <p:spPr>
          <a:xfrm>
            <a:off x="6755802" y="3808898"/>
            <a:ext cx="1548672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 0</a:t>
            </a:r>
          </a:p>
          <a:p>
            <a:pPr algn="ctr"/>
            <a:r>
              <a:rPr lang="cs-CZ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a současně</a:t>
            </a:r>
          </a:p>
          <a:p>
            <a:pPr algn="ctr"/>
            <a:r>
              <a:rPr lang="cs-CZ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800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</a:t>
            </a:r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800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sz="28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bdélníkový popisek 66"/>
          <p:cNvSpPr/>
          <p:nvPr/>
        </p:nvSpPr>
        <p:spPr>
          <a:xfrm>
            <a:off x="6932625" y="2045786"/>
            <a:ext cx="2130641" cy="1027513"/>
          </a:xfrm>
          <a:prstGeom prst="wedgeRectCallout">
            <a:avLst>
              <a:gd name="adj1" fmla="val -14855"/>
              <a:gd name="adj2" fmla="val 128825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lokální populace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nejsou zcela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izolované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Obdélníkový popisek 67"/>
          <p:cNvSpPr/>
          <p:nvPr/>
        </p:nvSpPr>
        <p:spPr>
          <a:xfrm>
            <a:off x="6248000" y="5476897"/>
            <a:ext cx="2492327" cy="846093"/>
          </a:xfrm>
          <a:prstGeom prst="wedgeRectCallout">
            <a:avLst>
              <a:gd name="adj1" fmla="val 2861"/>
              <a:gd name="adj2" fmla="val -12425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lokální populace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jsou geneticky odlišné 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3571539" y="5776856"/>
            <a:ext cx="1999265" cy="52322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EVOLUCE!</a:t>
            </a:r>
          </a:p>
        </p:txBody>
      </p:sp>
      <p:grpSp>
        <p:nvGrpSpPr>
          <p:cNvPr id="38" name="Skupina 37"/>
          <p:cNvGrpSpPr/>
          <p:nvPr/>
        </p:nvGrpSpPr>
        <p:grpSpPr>
          <a:xfrm>
            <a:off x="4971959" y="4505137"/>
            <a:ext cx="1990164" cy="828339"/>
            <a:chOff x="4808669" y="4518212"/>
            <a:chExt cx="1990164" cy="828339"/>
          </a:xfrm>
        </p:grpSpPr>
        <p:sp>
          <p:nvSpPr>
            <p:cNvPr id="36" name="Šipka doprava 35"/>
            <p:cNvSpPr/>
            <p:nvPr/>
          </p:nvSpPr>
          <p:spPr>
            <a:xfrm rot="19621558">
              <a:off x="6174889" y="4518212"/>
              <a:ext cx="623944" cy="333487"/>
            </a:xfrm>
            <a:prstGeom prst="rightArrow">
              <a:avLst/>
            </a:prstGeom>
            <a:solidFill>
              <a:srgbClr val="DE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bdélník 36"/>
            <p:cNvSpPr/>
            <p:nvPr/>
          </p:nvSpPr>
          <p:spPr>
            <a:xfrm>
              <a:off x="4808669" y="4851699"/>
              <a:ext cx="1325722" cy="494852"/>
            </a:xfrm>
            <a:prstGeom prst="rect">
              <a:avLst/>
            </a:prstGeom>
            <a:noFill/>
            <a:ln w="28575"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0F2DFECB-73DD-495A-8104-7A48D1B80EA7}"/>
              </a:ext>
            </a:extLst>
          </p:cNvPr>
          <p:cNvGrpSpPr/>
          <p:nvPr/>
        </p:nvGrpSpPr>
        <p:grpSpPr>
          <a:xfrm>
            <a:off x="2294736" y="4160803"/>
            <a:ext cx="3130287" cy="1145618"/>
            <a:chOff x="2294736" y="4160803"/>
            <a:chExt cx="3130287" cy="1145618"/>
          </a:xfrm>
        </p:grpSpPr>
        <p:cxnSp>
          <p:nvCxnSpPr>
            <p:cNvPr id="3" name="Přímá spojnice 2">
              <a:extLst>
                <a:ext uri="{FF2B5EF4-FFF2-40B4-BE49-F238E27FC236}">
                  <a16:creationId xmlns:a16="http://schemas.microsoft.com/office/drawing/2014/main" id="{CDD2B660-E466-405B-9216-BCCBE99C7848}"/>
                </a:ext>
              </a:extLst>
            </p:cNvPr>
            <p:cNvCxnSpPr/>
            <p:nvPr/>
          </p:nvCxnSpPr>
          <p:spPr>
            <a:xfrm>
              <a:off x="3597232" y="4160803"/>
              <a:ext cx="18277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se šipkou 21">
              <a:extLst>
                <a:ext uri="{FF2B5EF4-FFF2-40B4-BE49-F238E27FC236}">
                  <a16:creationId xmlns:a16="http://schemas.microsoft.com/office/drawing/2014/main" id="{9B1B91C4-7896-4551-818C-6B4DDC0D7C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4510" y="4244196"/>
              <a:ext cx="1099401" cy="60750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9F049D26-5A1D-41C8-8870-98789C3CB7ED}"/>
                </a:ext>
              </a:extLst>
            </p:cNvPr>
            <p:cNvCxnSpPr/>
            <p:nvPr/>
          </p:nvCxnSpPr>
          <p:spPr>
            <a:xfrm>
              <a:off x="2294736" y="5306421"/>
              <a:ext cx="18277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260350"/>
            <a:ext cx="803457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na příkladu indiánů kmene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Janomamo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tabu incestu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-0,01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malé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0,073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=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      = 0,073 – 0,01.0,927 = 0,064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díky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Wahlundově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efektu a rozdělení populace v celém 	vzorku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pozorujeme redukci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heterozygotnosti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naznačující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přestože ve skutečnosti se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Janomamové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vyhýbají příbuzenským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svazkům</a:t>
            </a: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540000"/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IT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směšuje lokální systém páření a rozdělení populace </a:t>
            </a:r>
          </a:p>
        </p:txBody>
      </p:sp>
      <p:pic>
        <p:nvPicPr>
          <p:cNvPr id="136194" name="Picture 2" descr="http://www.aljazeera.com/mritems/Images/2009/1/28/200912814412598621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878" y="869165"/>
            <a:ext cx="3968983" cy="210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260350"/>
            <a:ext cx="84721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24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Vliv rozdělení populace na celkovou variabilitu - 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pokud areál druhu fragmentován a mezi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izoláty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žádný tok genů,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bude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celková </a:t>
            </a:r>
            <a:r>
              <a:rPr lang="cs-CZ" sz="2000" i="1" u="sng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u="sng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 rovna lokální </a:t>
            </a:r>
            <a:r>
              <a:rPr lang="cs-CZ" sz="2000" i="1" u="sng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u="sng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v této situaci se bude rodokmenový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inbreeding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akumulovat v důsledku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driftu rychlostí, která závisí na velikosti fragmentů, ne na celkové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populační velikosti druhu  důležité pro ochranu!</a:t>
            </a: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i když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 0, pořád bude platit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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nicméně i nepatrný tok genů vede k tomu, že celková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je o několik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řádů větší než celková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při úplné izolaci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!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260350"/>
            <a:ext cx="7670690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6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Vliv rozdělení populace na celkovou variabilitu - 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600"/>
              </a:spcAft>
            </a:pP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2400"/>
              </a:spcAft>
            </a:pP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 rostoucí izolací démů klesá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má opačný trend:</a:t>
            </a: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celková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měří rozptyl frekvencí alel v důsledku driftu v populaci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jako celku, ne pro každou lokální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subpopulaci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Wright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(1943): idealizovaná populace složená z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démů o stejné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velikosti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 velikost celé populace =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; tok genů =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b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 pokud by populace byla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panmiktická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by bylo =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nN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celková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varianční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efektivní velikost populace je:</a:t>
            </a:r>
          </a:p>
          <a:p>
            <a:pPr defTabSz="540000">
              <a:spcAft>
                <a:spcPts val="24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tj. při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0 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počet jedinců v celé populaci </a:t>
            </a:r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3974" y="4491854"/>
            <a:ext cx="1914525" cy="800100"/>
          </a:xfrm>
          <a:prstGeom prst="rect">
            <a:avLst/>
          </a:prstGeom>
          <a:noFill/>
        </p:spPr>
      </p:pic>
      <p:cxnSp>
        <p:nvCxnSpPr>
          <p:cNvPr id="6" name="Přímá spojovací čára 5"/>
          <p:cNvCxnSpPr/>
          <p:nvPr/>
        </p:nvCxnSpPr>
        <p:spPr>
          <a:xfrm>
            <a:off x="4486849" y="5291954"/>
            <a:ext cx="510746" cy="0"/>
          </a:xfrm>
          <a:prstGeom prst="line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260350"/>
            <a:ext cx="7942752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6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Vliv rozdělení populace na celkovou variabilitu - 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400" i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600"/>
              </a:spcAft>
            </a:pPr>
            <a:endParaRPr lang="cs-CZ" sz="2400" dirty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24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24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ALE: při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 0 (tj. 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 1) bude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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nN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To znamená, že v populaci rozdělené na </a:t>
            </a:r>
            <a:r>
              <a:rPr lang="cs-CZ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subpopulace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je </a:t>
            </a:r>
          </a:p>
          <a:p>
            <a:pPr defTabSz="540000">
              <a:spcAft>
                <a:spcPts val="6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celková 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400" i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větší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než celkový počet jedinců 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nN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!! </a:t>
            </a: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endParaRPr lang="cs-CZ" sz="2000" dirty="0">
              <a:solidFill>
                <a:srgbClr val="DE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S tím, jak </a:t>
            </a:r>
            <a:r>
              <a:rPr lang="cs-CZ" sz="24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4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  1, </a:t>
            </a:r>
            <a:r>
              <a:rPr lang="cs-CZ" sz="24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400" i="1" baseline="-25000" dirty="0" err="1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  , i když počet jedinců</a:t>
            </a:r>
          </a:p>
          <a:p>
            <a:pPr defTabSz="540000">
              <a:spcAft>
                <a:spcPts val="6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v populaci je omezený!</a:t>
            </a:r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5464" y="912426"/>
            <a:ext cx="1914525" cy="800100"/>
          </a:xfrm>
          <a:prstGeom prst="rect">
            <a:avLst/>
          </a:prstGeom>
          <a:noFill/>
        </p:spPr>
      </p:pic>
      <p:cxnSp>
        <p:nvCxnSpPr>
          <p:cNvPr id="5" name="Přímá spojovací čára 4"/>
          <p:cNvCxnSpPr/>
          <p:nvPr/>
        </p:nvCxnSpPr>
        <p:spPr>
          <a:xfrm>
            <a:off x="4660898" y="1712526"/>
            <a:ext cx="510746" cy="0"/>
          </a:xfrm>
          <a:prstGeom prst="line">
            <a:avLst/>
          </a:prstGeom>
          <a:ln w="57150">
            <a:solidFill>
              <a:srgbClr val="D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260350"/>
            <a:ext cx="8573181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Podobně pro kontinuální populaci s omezeným tokem genů 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isolation</a:t>
            </a:r>
            <a:br>
              <a:rPr lang="cs-CZ" sz="2000" i="1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by distance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platí, že ztráta alelické variability v ní je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nižší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než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v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panmiktické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populaci.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Jak je možné, že rozdělení populace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zvyšuje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 současně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snižuje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rychlost ztráty variability na úrovni celkové populace?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 postupnou fixací alel v lokálních démech se zvyšuje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autozygotnost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(tj. zvyšuje se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ALE protože v démech jsou náhodně fixovány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různé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alely, celková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variabilita zůstává zachována; v okamžiku fixace už žádný drift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nemůže působit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s fixací alel v dalších démech se celková rychlost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ztráty variability v démech zpomaluje</a:t>
            </a:r>
          </a:p>
          <a:p>
            <a:pPr defTabSz="540000">
              <a:spcAft>
                <a:spcPts val="1200"/>
              </a:spcAft>
            </a:pPr>
            <a:endParaRPr lang="cs-CZ" sz="2000" u="sng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 dilema pro ochranářskou praxi....</a:t>
            </a: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1813" y="365125"/>
            <a:ext cx="8546122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600"/>
              </a:spcAft>
            </a:pP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... dilema pro ochranářskou praxi:</a:t>
            </a: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6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prioritou zajistit tok genů mezi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izoláty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zvýšení lokální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i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eV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</a:t>
            </a: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zvýšení genetické variability a tím lokální adaptivní flexibility, redukce</a:t>
            </a: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celkového rodokmenového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inbreedingu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a tím snížení rizika</a:t>
            </a: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inbrední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deprese</a:t>
            </a:r>
          </a:p>
          <a:p>
            <a:pPr defTabSz="540000">
              <a:spcAft>
                <a:spcPts val="6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ALE: úkolem také dlouhodobě zachovávat vysokou míru variability</a:t>
            </a: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celé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populaci (druhu) – toho ovšem nejsnáze dosáhneme</a:t>
            </a: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fragmentováním populace na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izoláty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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trade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off</a:t>
            </a:r>
            <a:endParaRPr lang="cs-CZ" sz="2000" i="1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otázka priorit: ztráta variability v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izolátech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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reintrodukce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z jiných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izolátů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(nejen potenciální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outbrední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deprese)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260350"/>
            <a:ext cx="786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Rozdělení populací z hlediska sekvencí DNA – AMOVA: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61864" y="1347742"/>
            <a:ext cx="8020272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Dosud 2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homologní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geny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jsou, nebo nejsou identické původem?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jsou, nebo nejsou heterozygotní?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se sekvencemi je to složitější: např. 2 sekvence 10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kb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se můžou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lišit v 1 nukleotidu, nebo v 50 nukleotidech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alternativy, např.: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K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používá molekulární genetické distance místo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heterozygotnosti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 analýza molekulárního rozptylu = AMOVA</a:t>
            </a:r>
            <a:b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	(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analysis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of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molecular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variance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cmpg.unibe.ch/software/arlequin35/img/Arlequin_sing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587" y="106228"/>
            <a:ext cx="1072520" cy="2200367"/>
          </a:xfrm>
          <a:prstGeom prst="rect">
            <a:avLst/>
          </a:prstGeom>
          <a:noFill/>
        </p:spPr>
      </p:pic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38842" y="265015"/>
            <a:ext cx="7957628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AMOVA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Excoffier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et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1992):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program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Arlequin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několik hierarchických úrovní</a:t>
            </a:r>
          </a:p>
          <a:p>
            <a:pPr defTabSz="540000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variabilita v rámci jedince, variabilita mezi jedinci v populaci,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mezi populacemi v rámci skupiny populací,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variabilita mezi populacemi z různých skupin, celková variabilita</a:t>
            </a: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Pozor, někdy odlišné značení: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SC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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IS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;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CT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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;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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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IT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DBCCE286-CC34-45FC-BCC3-EC5324973AB3}"/>
              </a:ext>
            </a:extLst>
          </p:cNvPr>
          <p:cNvGrpSpPr/>
          <p:nvPr/>
        </p:nvGrpSpPr>
        <p:grpSpPr>
          <a:xfrm>
            <a:off x="538842" y="2849081"/>
            <a:ext cx="8402123" cy="2533133"/>
            <a:chOff x="531813" y="3039762"/>
            <a:chExt cx="8402123" cy="2533133"/>
          </a:xfrm>
        </p:grpSpPr>
        <p:pic>
          <p:nvPicPr>
            <p:cNvPr id="125959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1813" y="4696472"/>
              <a:ext cx="1708095" cy="752857"/>
            </a:xfrm>
            <a:prstGeom prst="rect">
              <a:avLst/>
            </a:prstGeom>
            <a:noFill/>
          </p:spPr>
        </p:pic>
        <p:pic>
          <p:nvPicPr>
            <p:cNvPr id="125961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8123" y="4748376"/>
              <a:ext cx="1066666" cy="700953"/>
            </a:xfrm>
            <a:prstGeom prst="rect">
              <a:avLst/>
            </a:prstGeom>
            <a:noFill/>
          </p:spPr>
        </p:pic>
        <p:pic>
          <p:nvPicPr>
            <p:cNvPr id="125963" name="Picture 1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70594" y="4740758"/>
              <a:ext cx="1615238" cy="708571"/>
            </a:xfrm>
            <a:prstGeom prst="rect">
              <a:avLst/>
            </a:prstGeom>
            <a:noFill/>
          </p:spPr>
        </p:pic>
        <p:grpSp>
          <p:nvGrpSpPr>
            <p:cNvPr id="20" name="Skupina 19"/>
            <p:cNvGrpSpPr>
              <a:grpSpLocks noChangeAspect="1"/>
            </p:cNvGrpSpPr>
            <p:nvPr/>
          </p:nvGrpSpPr>
          <p:grpSpPr>
            <a:xfrm>
              <a:off x="828371" y="3241260"/>
              <a:ext cx="1412955" cy="980632"/>
              <a:chOff x="531813" y="6091881"/>
              <a:chExt cx="1103870" cy="766119"/>
            </a:xfrm>
          </p:grpSpPr>
          <p:sp>
            <p:nvSpPr>
              <p:cNvPr id="14" name="Elipsa 13"/>
              <p:cNvSpPr>
                <a:spLocks noChangeAspect="1"/>
              </p:cNvSpPr>
              <p:nvPr/>
            </p:nvSpPr>
            <p:spPr>
              <a:xfrm>
                <a:off x="647143" y="6223686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Zaoblený obdélník 14"/>
              <p:cNvSpPr/>
              <p:nvPr/>
            </p:nvSpPr>
            <p:spPr>
              <a:xfrm>
                <a:off x="531813" y="6091881"/>
                <a:ext cx="1103870" cy="76611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Elipsa 15"/>
              <p:cNvSpPr>
                <a:spLocks noChangeAspect="1"/>
              </p:cNvSpPr>
              <p:nvPr/>
            </p:nvSpPr>
            <p:spPr>
              <a:xfrm>
                <a:off x="972537" y="6359611"/>
                <a:ext cx="191546" cy="191546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" name="Elipsa 16"/>
              <p:cNvSpPr>
                <a:spLocks noChangeAspect="1"/>
              </p:cNvSpPr>
              <p:nvPr/>
            </p:nvSpPr>
            <p:spPr>
              <a:xfrm>
                <a:off x="1240268" y="6586151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Elipsa 17"/>
              <p:cNvSpPr>
                <a:spLocks noChangeAspect="1"/>
              </p:cNvSpPr>
              <p:nvPr/>
            </p:nvSpPr>
            <p:spPr>
              <a:xfrm>
                <a:off x="684213" y="6582031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Elipsa 18"/>
              <p:cNvSpPr>
                <a:spLocks noChangeAspect="1"/>
              </p:cNvSpPr>
              <p:nvPr/>
            </p:nvSpPr>
            <p:spPr>
              <a:xfrm>
                <a:off x="1363835" y="6190735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1" name="Skupina 20"/>
            <p:cNvGrpSpPr>
              <a:grpSpLocks noChangeAspect="1"/>
            </p:cNvGrpSpPr>
            <p:nvPr/>
          </p:nvGrpSpPr>
          <p:grpSpPr>
            <a:xfrm>
              <a:off x="2908425" y="3241260"/>
              <a:ext cx="1412955" cy="980632"/>
              <a:chOff x="531813" y="6091881"/>
              <a:chExt cx="1103870" cy="766119"/>
            </a:xfrm>
          </p:grpSpPr>
          <p:sp>
            <p:nvSpPr>
              <p:cNvPr id="22" name="Elipsa 21"/>
              <p:cNvSpPr>
                <a:spLocks noChangeAspect="1"/>
              </p:cNvSpPr>
              <p:nvPr/>
            </p:nvSpPr>
            <p:spPr>
              <a:xfrm>
                <a:off x="647143" y="6223686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Zaoblený obdélník 22"/>
              <p:cNvSpPr/>
              <p:nvPr/>
            </p:nvSpPr>
            <p:spPr>
              <a:xfrm>
                <a:off x="531813" y="6091881"/>
                <a:ext cx="1103870" cy="76611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Elipsa 23"/>
              <p:cNvSpPr>
                <a:spLocks noChangeAspect="1"/>
              </p:cNvSpPr>
              <p:nvPr/>
            </p:nvSpPr>
            <p:spPr>
              <a:xfrm>
                <a:off x="972537" y="6359611"/>
                <a:ext cx="191546" cy="191546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Elipsa 24"/>
              <p:cNvSpPr>
                <a:spLocks noChangeAspect="1"/>
              </p:cNvSpPr>
              <p:nvPr/>
            </p:nvSpPr>
            <p:spPr>
              <a:xfrm>
                <a:off x="1240268" y="6586151"/>
                <a:ext cx="191546" cy="191546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" name="Elipsa 25"/>
              <p:cNvSpPr>
                <a:spLocks noChangeAspect="1"/>
              </p:cNvSpPr>
              <p:nvPr/>
            </p:nvSpPr>
            <p:spPr>
              <a:xfrm>
                <a:off x="684213" y="6582031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7" name="Elipsa 26"/>
              <p:cNvSpPr>
                <a:spLocks noChangeAspect="1"/>
              </p:cNvSpPr>
              <p:nvPr/>
            </p:nvSpPr>
            <p:spPr>
              <a:xfrm>
                <a:off x="1363835" y="6190735"/>
                <a:ext cx="191546" cy="191546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44" name="Přímá spojovací šipka 43"/>
            <p:cNvCxnSpPr/>
            <p:nvPr/>
          </p:nvCxnSpPr>
          <p:spPr>
            <a:xfrm flipV="1">
              <a:off x="3336131" y="3467100"/>
              <a:ext cx="602457" cy="2381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ovací šipka 45"/>
            <p:cNvCxnSpPr/>
            <p:nvPr/>
          </p:nvCxnSpPr>
          <p:spPr>
            <a:xfrm flipV="1">
              <a:off x="3998119" y="3626647"/>
              <a:ext cx="71437" cy="25240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ovací šipka 53"/>
            <p:cNvCxnSpPr/>
            <p:nvPr/>
          </p:nvCxnSpPr>
          <p:spPr>
            <a:xfrm flipH="1" flipV="1">
              <a:off x="3205163" y="3669506"/>
              <a:ext cx="21431" cy="17145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ovací šipka 55"/>
            <p:cNvCxnSpPr/>
            <p:nvPr/>
          </p:nvCxnSpPr>
          <p:spPr>
            <a:xfrm flipH="1">
              <a:off x="3386137" y="3986213"/>
              <a:ext cx="390526" cy="1667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ovací šipka 57"/>
            <p:cNvCxnSpPr/>
            <p:nvPr/>
          </p:nvCxnSpPr>
          <p:spPr>
            <a:xfrm flipV="1">
              <a:off x="3740944" y="3590930"/>
              <a:ext cx="219074" cy="8333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ovací šipka 59"/>
            <p:cNvCxnSpPr/>
            <p:nvPr/>
          </p:nvCxnSpPr>
          <p:spPr>
            <a:xfrm flipH="1" flipV="1">
              <a:off x="3309937" y="3607598"/>
              <a:ext cx="159544" cy="6190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ovací šipka 61"/>
            <p:cNvCxnSpPr/>
            <p:nvPr/>
          </p:nvCxnSpPr>
          <p:spPr>
            <a:xfrm flipH="1" flipV="1">
              <a:off x="3707606" y="3805242"/>
              <a:ext cx="126207" cy="10477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Skupina 50"/>
            <p:cNvGrpSpPr/>
            <p:nvPr/>
          </p:nvGrpSpPr>
          <p:grpSpPr>
            <a:xfrm>
              <a:off x="4794421" y="3039762"/>
              <a:ext cx="3393990" cy="1392194"/>
              <a:chOff x="4794421" y="3039762"/>
              <a:chExt cx="3393990" cy="1392194"/>
            </a:xfrm>
          </p:grpSpPr>
          <p:grpSp>
            <p:nvGrpSpPr>
              <p:cNvPr id="28" name="Skupina 27"/>
              <p:cNvGrpSpPr>
                <a:grpSpLocks noChangeAspect="1"/>
              </p:cNvGrpSpPr>
              <p:nvPr/>
            </p:nvGrpSpPr>
            <p:grpSpPr>
              <a:xfrm>
                <a:off x="4959647" y="3241260"/>
                <a:ext cx="1412955" cy="980632"/>
                <a:chOff x="531813" y="6091881"/>
                <a:chExt cx="1103870" cy="766119"/>
              </a:xfrm>
            </p:grpSpPr>
            <p:sp>
              <p:nvSpPr>
                <p:cNvPr id="29" name="Elipsa 28"/>
                <p:cNvSpPr>
                  <a:spLocks noChangeAspect="1"/>
                </p:cNvSpPr>
                <p:nvPr/>
              </p:nvSpPr>
              <p:spPr>
                <a:xfrm>
                  <a:off x="647143" y="6223686"/>
                  <a:ext cx="191546" cy="191546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0" name="Zaoblený obdélník 29"/>
                <p:cNvSpPr/>
                <p:nvPr/>
              </p:nvSpPr>
              <p:spPr>
                <a:xfrm>
                  <a:off x="531813" y="6091881"/>
                  <a:ext cx="1103870" cy="766119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1" name="Elipsa 30"/>
                <p:cNvSpPr>
                  <a:spLocks noChangeAspect="1"/>
                </p:cNvSpPr>
                <p:nvPr/>
              </p:nvSpPr>
              <p:spPr>
                <a:xfrm>
                  <a:off x="972537" y="6359611"/>
                  <a:ext cx="191546" cy="191546"/>
                </a:xfrm>
                <a:prstGeom prst="ellipse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2" name="Elipsa 31"/>
                <p:cNvSpPr>
                  <a:spLocks noChangeAspect="1"/>
                </p:cNvSpPr>
                <p:nvPr/>
              </p:nvSpPr>
              <p:spPr>
                <a:xfrm>
                  <a:off x="1240268" y="6586151"/>
                  <a:ext cx="191546" cy="191546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3" name="Elipsa 32"/>
                <p:cNvSpPr>
                  <a:spLocks noChangeAspect="1"/>
                </p:cNvSpPr>
                <p:nvPr/>
              </p:nvSpPr>
              <p:spPr>
                <a:xfrm>
                  <a:off x="684213" y="6582031"/>
                  <a:ext cx="191546" cy="191546"/>
                </a:xfrm>
                <a:prstGeom prst="ellipse">
                  <a:avLst/>
                </a:prstGeom>
                <a:solidFill>
                  <a:srgbClr val="00B0F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4" name="Elipsa 33"/>
                <p:cNvSpPr>
                  <a:spLocks noChangeAspect="1"/>
                </p:cNvSpPr>
                <p:nvPr/>
              </p:nvSpPr>
              <p:spPr>
                <a:xfrm>
                  <a:off x="1363835" y="6190735"/>
                  <a:ext cx="191546" cy="191546"/>
                </a:xfrm>
                <a:prstGeom prst="ellipse">
                  <a:avLst/>
                </a:prstGeom>
                <a:solidFill>
                  <a:srgbClr val="00B0F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35" name="Skupina 34"/>
              <p:cNvGrpSpPr>
                <a:grpSpLocks noChangeAspect="1"/>
              </p:cNvGrpSpPr>
              <p:nvPr/>
            </p:nvGrpSpPr>
            <p:grpSpPr>
              <a:xfrm>
                <a:off x="6590738" y="3241260"/>
                <a:ext cx="1412955" cy="980632"/>
                <a:chOff x="531813" y="6091881"/>
                <a:chExt cx="1103870" cy="766119"/>
              </a:xfrm>
            </p:grpSpPr>
            <p:sp>
              <p:nvSpPr>
                <p:cNvPr id="36" name="Elipsa 35"/>
                <p:cNvSpPr>
                  <a:spLocks noChangeAspect="1"/>
                </p:cNvSpPr>
                <p:nvPr/>
              </p:nvSpPr>
              <p:spPr>
                <a:xfrm>
                  <a:off x="647143" y="6223686"/>
                  <a:ext cx="191546" cy="191546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7" name="Zaoblený obdélník 36"/>
                <p:cNvSpPr/>
                <p:nvPr/>
              </p:nvSpPr>
              <p:spPr>
                <a:xfrm>
                  <a:off x="531813" y="6091881"/>
                  <a:ext cx="1103870" cy="766119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8" name="Elipsa 37"/>
                <p:cNvSpPr>
                  <a:spLocks noChangeAspect="1"/>
                </p:cNvSpPr>
                <p:nvPr/>
              </p:nvSpPr>
              <p:spPr>
                <a:xfrm>
                  <a:off x="972537" y="6359611"/>
                  <a:ext cx="191546" cy="191546"/>
                </a:xfrm>
                <a:prstGeom prst="ellipse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39" name="Elipsa 38"/>
                <p:cNvSpPr>
                  <a:spLocks noChangeAspect="1"/>
                </p:cNvSpPr>
                <p:nvPr/>
              </p:nvSpPr>
              <p:spPr>
                <a:xfrm>
                  <a:off x="1240268" y="6586151"/>
                  <a:ext cx="191546" cy="191546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0" name="Elipsa 39"/>
                <p:cNvSpPr>
                  <a:spLocks noChangeAspect="1"/>
                </p:cNvSpPr>
                <p:nvPr/>
              </p:nvSpPr>
              <p:spPr>
                <a:xfrm>
                  <a:off x="684213" y="6582031"/>
                  <a:ext cx="191546" cy="191546"/>
                </a:xfrm>
                <a:prstGeom prst="ellipse">
                  <a:avLst/>
                </a:prstGeom>
                <a:solidFill>
                  <a:srgbClr val="00B0F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1" name="Elipsa 40"/>
                <p:cNvSpPr>
                  <a:spLocks noChangeAspect="1"/>
                </p:cNvSpPr>
                <p:nvPr/>
              </p:nvSpPr>
              <p:spPr>
                <a:xfrm>
                  <a:off x="1363835" y="6190735"/>
                  <a:ext cx="191546" cy="191546"/>
                </a:xfrm>
                <a:prstGeom prst="ellipse">
                  <a:avLst/>
                </a:prstGeom>
                <a:solidFill>
                  <a:srgbClr val="00B0F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2" name="Zaoblený obdélník 41"/>
              <p:cNvSpPr/>
              <p:nvPr/>
            </p:nvSpPr>
            <p:spPr>
              <a:xfrm>
                <a:off x="4794421" y="3039762"/>
                <a:ext cx="3393990" cy="139219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4" name="Přímá spojovací šipka 63"/>
              <p:cNvCxnSpPr/>
              <p:nvPr/>
            </p:nvCxnSpPr>
            <p:spPr>
              <a:xfrm flipV="1">
                <a:off x="6111124" y="3781168"/>
                <a:ext cx="718043" cy="1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Přímá spojovací šipka 65"/>
            <p:cNvCxnSpPr/>
            <p:nvPr/>
          </p:nvCxnSpPr>
          <p:spPr>
            <a:xfrm>
              <a:off x="6461233" y="4213656"/>
              <a:ext cx="1035199" cy="605479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Skupina 51"/>
            <p:cNvGrpSpPr>
              <a:grpSpLocks noChangeAspect="1"/>
            </p:cNvGrpSpPr>
            <p:nvPr/>
          </p:nvGrpSpPr>
          <p:grpSpPr>
            <a:xfrm>
              <a:off x="6955786" y="4761470"/>
              <a:ext cx="1978150" cy="811425"/>
              <a:chOff x="4794421" y="3039762"/>
              <a:chExt cx="3393990" cy="1392194"/>
            </a:xfrm>
          </p:grpSpPr>
          <p:grpSp>
            <p:nvGrpSpPr>
              <p:cNvPr id="53" name="Skupina 27"/>
              <p:cNvGrpSpPr>
                <a:grpSpLocks noChangeAspect="1"/>
              </p:cNvGrpSpPr>
              <p:nvPr/>
            </p:nvGrpSpPr>
            <p:grpSpPr>
              <a:xfrm>
                <a:off x="4959647" y="3241260"/>
                <a:ext cx="1412955" cy="980632"/>
                <a:chOff x="531813" y="6091881"/>
                <a:chExt cx="1103870" cy="766119"/>
              </a:xfrm>
            </p:grpSpPr>
            <p:sp>
              <p:nvSpPr>
                <p:cNvPr id="70" name="Elipsa 69"/>
                <p:cNvSpPr>
                  <a:spLocks noChangeAspect="1"/>
                </p:cNvSpPr>
                <p:nvPr/>
              </p:nvSpPr>
              <p:spPr>
                <a:xfrm>
                  <a:off x="647143" y="6223686"/>
                  <a:ext cx="191546" cy="191546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1" name="Zaoblený obdélník 70"/>
                <p:cNvSpPr/>
                <p:nvPr/>
              </p:nvSpPr>
              <p:spPr>
                <a:xfrm>
                  <a:off x="531813" y="6091881"/>
                  <a:ext cx="1103870" cy="766119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2" name="Elipsa 71"/>
                <p:cNvSpPr>
                  <a:spLocks noChangeAspect="1"/>
                </p:cNvSpPr>
                <p:nvPr/>
              </p:nvSpPr>
              <p:spPr>
                <a:xfrm>
                  <a:off x="972537" y="6359611"/>
                  <a:ext cx="191546" cy="191546"/>
                </a:xfrm>
                <a:prstGeom prst="ellipse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3" name="Elipsa 72"/>
                <p:cNvSpPr>
                  <a:spLocks noChangeAspect="1"/>
                </p:cNvSpPr>
                <p:nvPr/>
              </p:nvSpPr>
              <p:spPr>
                <a:xfrm>
                  <a:off x="1240268" y="6586151"/>
                  <a:ext cx="191546" cy="191546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4" name="Elipsa 73"/>
                <p:cNvSpPr>
                  <a:spLocks noChangeAspect="1"/>
                </p:cNvSpPr>
                <p:nvPr/>
              </p:nvSpPr>
              <p:spPr>
                <a:xfrm>
                  <a:off x="684213" y="6582031"/>
                  <a:ext cx="191546" cy="191546"/>
                </a:xfrm>
                <a:prstGeom prst="ellipse">
                  <a:avLst/>
                </a:prstGeom>
                <a:solidFill>
                  <a:srgbClr val="00B0F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5" name="Elipsa 74"/>
                <p:cNvSpPr>
                  <a:spLocks noChangeAspect="1"/>
                </p:cNvSpPr>
                <p:nvPr/>
              </p:nvSpPr>
              <p:spPr>
                <a:xfrm>
                  <a:off x="1363835" y="6190735"/>
                  <a:ext cx="191546" cy="191546"/>
                </a:xfrm>
                <a:prstGeom prst="ellipse">
                  <a:avLst/>
                </a:prstGeom>
                <a:solidFill>
                  <a:srgbClr val="00B0F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55" name="Skupina 34"/>
              <p:cNvGrpSpPr>
                <a:grpSpLocks noChangeAspect="1"/>
              </p:cNvGrpSpPr>
              <p:nvPr/>
            </p:nvGrpSpPr>
            <p:grpSpPr>
              <a:xfrm>
                <a:off x="6590738" y="3241260"/>
                <a:ext cx="1412955" cy="980632"/>
                <a:chOff x="531813" y="6091881"/>
                <a:chExt cx="1103870" cy="766119"/>
              </a:xfrm>
            </p:grpSpPr>
            <p:sp>
              <p:nvSpPr>
                <p:cNvPr id="61" name="Elipsa 60"/>
                <p:cNvSpPr>
                  <a:spLocks noChangeAspect="1"/>
                </p:cNvSpPr>
                <p:nvPr/>
              </p:nvSpPr>
              <p:spPr>
                <a:xfrm>
                  <a:off x="647143" y="6223686"/>
                  <a:ext cx="191546" cy="191546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3" name="Zaoblený obdélník 62"/>
                <p:cNvSpPr/>
                <p:nvPr/>
              </p:nvSpPr>
              <p:spPr>
                <a:xfrm>
                  <a:off x="531813" y="6091881"/>
                  <a:ext cx="1103870" cy="766119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5" name="Elipsa 64"/>
                <p:cNvSpPr>
                  <a:spLocks noChangeAspect="1"/>
                </p:cNvSpPr>
                <p:nvPr/>
              </p:nvSpPr>
              <p:spPr>
                <a:xfrm>
                  <a:off x="972537" y="6359611"/>
                  <a:ext cx="191546" cy="191546"/>
                </a:xfrm>
                <a:prstGeom prst="ellipse">
                  <a:avLst/>
                </a:prstGeom>
                <a:solidFill>
                  <a:srgbClr val="92D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7" name="Elipsa 66"/>
                <p:cNvSpPr>
                  <a:spLocks noChangeAspect="1"/>
                </p:cNvSpPr>
                <p:nvPr/>
              </p:nvSpPr>
              <p:spPr>
                <a:xfrm>
                  <a:off x="1240268" y="6586151"/>
                  <a:ext cx="191546" cy="191546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8" name="Elipsa 67"/>
                <p:cNvSpPr>
                  <a:spLocks noChangeAspect="1"/>
                </p:cNvSpPr>
                <p:nvPr/>
              </p:nvSpPr>
              <p:spPr>
                <a:xfrm>
                  <a:off x="684213" y="6582031"/>
                  <a:ext cx="191546" cy="191546"/>
                </a:xfrm>
                <a:prstGeom prst="ellipse">
                  <a:avLst/>
                </a:prstGeom>
                <a:solidFill>
                  <a:srgbClr val="00B0F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9" name="Elipsa 68"/>
                <p:cNvSpPr>
                  <a:spLocks noChangeAspect="1"/>
                </p:cNvSpPr>
                <p:nvPr/>
              </p:nvSpPr>
              <p:spPr>
                <a:xfrm>
                  <a:off x="1363835" y="6190735"/>
                  <a:ext cx="191546" cy="191546"/>
                </a:xfrm>
                <a:prstGeom prst="ellipse">
                  <a:avLst/>
                </a:prstGeom>
                <a:solidFill>
                  <a:srgbClr val="00B0F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57" name="Zaoblený obdélník 56"/>
              <p:cNvSpPr/>
              <p:nvPr/>
            </p:nvSpPr>
            <p:spPr>
              <a:xfrm>
                <a:off x="4794421" y="3039762"/>
                <a:ext cx="3393990" cy="139219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59" name="Přímá spojovací šipka 58"/>
              <p:cNvCxnSpPr/>
              <p:nvPr/>
            </p:nvCxnSpPr>
            <p:spPr>
              <a:xfrm flipV="1">
                <a:off x="6111124" y="3781168"/>
                <a:ext cx="718043" cy="1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260350"/>
            <a:ext cx="615745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Populační struktura a různé typy dědičnosti:</a:t>
            </a: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haploidní systém: </a:t>
            </a: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mtDNA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Y:</a:t>
            </a: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chr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X při poměru pohlaví 1:1:  </a:t>
            </a:r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5049" y="1056460"/>
            <a:ext cx="2276475" cy="800100"/>
          </a:xfrm>
          <a:prstGeom prst="rect">
            <a:avLst/>
          </a:prstGeom>
          <a:noFill/>
        </p:spPr>
      </p:pic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5049" y="2435988"/>
            <a:ext cx="2105025" cy="800100"/>
          </a:xfrm>
          <a:prstGeom prst="rect">
            <a:avLst/>
          </a:prstGeom>
          <a:noFill/>
        </p:spPr>
      </p:pic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6864" y="3804807"/>
            <a:ext cx="2276475" cy="80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https://bio.cst.temple.edu/~hey/images/research_related/Isolation_with_migration_f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329" y="1985320"/>
            <a:ext cx="4106605" cy="408676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39750" y="260350"/>
            <a:ext cx="773320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Model izolace s migrací: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program IM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Nielsen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2004) a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IMa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Nielsen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2007)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... liší se způsobem odhadu parametrů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478164" y="3188042"/>
            <a:ext cx="324479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2 populace z 1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ancestrální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celkem 6 parametrů: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... pop. velikosti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... tok genů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... čas rozdělení populace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hay-fever-relief.com/image-files/tree-pol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886" y="235219"/>
            <a:ext cx="3114749" cy="2078685"/>
          </a:xfrm>
          <a:prstGeom prst="rect">
            <a:avLst/>
          </a:prstGeom>
          <a:noFill/>
        </p:spPr>
      </p:pic>
      <p:pic>
        <p:nvPicPr>
          <p:cNvPr id="2054" name="Picture 6" descr="https://encrypted-tbn3.gstatic.com/images?q=tbn:ANd9GcT6GEkf3aQvoFXWL0EMSyHYbdgehHh-bK22xaT0wcFGqZeMxK3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946" y="2521380"/>
            <a:ext cx="2962275" cy="1543051"/>
          </a:xfrm>
          <a:prstGeom prst="rect">
            <a:avLst/>
          </a:prstGeom>
          <a:noFill/>
        </p:spPr>
      </p:pic>
      <p:pic>
        <p:nvPicPr>
          <p:cNvPr id="2056" name="Picture 8" descr="http://www.ingying.co.uk/images/Photo0080.jpg"/>
          <p:cNvPicPr>
            <a:picLocks noChangeAspect="1" noChangeArrowheads="1"/>
          </p:cNvPicPr>
          <p:nvPr/>
        </p:nvPicPr>
        <p:blipFill>
          <a:blip r:embed="rId4" cstate="print"/>
          <a:srcRect r="19233"/>
          <a:stretch>
            <a:fillRect/>
          </a:stretch>
        </p:blipFill>
        <p:spPr bwMode="auto">
          <a:xfrm>
            <a:off x="3393625" y="306985"/>
            <a:ext cx="2307928" cy="2143125"/>
          </a:xfrm>
          <a:prstGeom prst="rect">
            <a:avLst/>
          </a:prstGeom>
          <a:noFill/>
        </p:spPr>
      </p:pic>
      <p:pic>
        <p:nvPicPr>
          <p:cNvPr id="2058" name="Picture 10" descr="http://infinitespider.com/wp-content/uploads/2014/09/Sort_sol_pdfn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942" y="4514112"/>
            <a:ext cx="2583805" cy="1902709"/>
          </a:xfrm>
          <a:prstGeom prst="rect">
            <a:avLst/>
          </a:prstGeom>
          <a:noFill/>
        </p:spPr>
      </p:pic>
      <p:pic>
        <p:nvPicPr>
          <p:cNvPr id="2060" name="Picture 12" descr="http://upload.wikimedia.org/wikipedia/commons/9/9e/Cygnus_buccinator_-Riverlands_Migratory_Bird_Sanctuary,_Missouri,_USA_-flying-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5664" y="4375668"/>
            <a:ext cx="3007552" cy="2191217"/>
          </a:xfrm>
          <a:prstGeom prst="rect">
            <a:avLst/>
          </a:prstGeom>
          <a:noFill/>
        </p:spPr>
      </p:pic>
      <p:pic>
        <p:nvPicPr>
          <p:cNvPr id="2062" name="Picture 14" descr="http://flashpackatforty.com/wp-content/gallery/jaisalmer/migrating-birds-jaisalmer-ind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9677" y="3254186"/>
            <a:ext cx="3141233" cy="2092847"/>
          </a:xfrm>
          <a:prstGeom prst="rect">
            <a:avLst/>
          </a:prstGeom>
          <a:noFill/>
        </p:spPr>
      </p:pic>
      <p:pic>
        <p:nvPicPr>
          <p:cNvPr id="2064" name="Picture 16" descr="http://cap.birdlife.cz/files/obrazek-eurasia-orig-l-peske.png"/>
          <p:cNvPicPr>
            <a:picLocks noChangeAspect="1" noChangeArrowheads="1"/>
          </p:cNvPicPr>
          <p:nvPr/>
        </p:nvPicPr>
        <p:blipFill>
          <a:blip r:embed="rId8" cstate="print"/>
          <a:srcRect r="45900"/>
          <a:stretch>
            <a:fillRect/>
          </a:stretch>
        </p:blipFill>
        <p:spPr bwMode="auto">
          <a:xfrm>
            <a:off x="301214" y="2147813"/>
            <a:ext cx="2269864" cy="2152003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333487" y="279700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 migrace!</a:t>
            </a: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ový popisek 12"/>
          <p:cNvSpPr/>
          <p:nvPr/>
        </p:nvSpPr>
        <p:spPr>
          <a:xfrm>
            <a:off x="682625" y="1065007"/>
            <a:ext cx="2480121" cy="774550"/>
          </a:xfrm>
          <a:prstGeom prst="wedgeRectCallout">
            <a:avLst>
              <a:gd name="adj1" fmla="val 70803"/>
              <a:gd name="adj2" fmla="val -27239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rozsah výměny </a:t>
            </a:r>
            <a:r>
              <a:rPr lang="cs-CZ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gamet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ne jedinců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délníkový popisek 13"/>
          <p:cNvSpPr/>
          <p:nvPr/>
        </p:nvSpPr>
        <p:spPr>
          <a:xfrm>
            <a:off x="2874084" y="2571078"/>
            <a:ext cx="2904564" cy="498344"/>
          </a:xfrm>
          <a:prstGeom prst="wedgeRectCallout">
            <a:avLst>
              <a:gd name="adj1" fmla="val 68175"/>
              <a:gd name="adj2" fmla="val -5174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tok genů 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žádná migrace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élníkový popisek 14"/>
          <p:cNvSpPr/>
          <p:nvPr/>
        </p:nvSpPr>
        <p:spPr>
          <a:xfrm>
            <a:off x="3162749" y="5541981"/>
            <a:ext cx="2273447" cy="1041699"/>
          </a:xfrm>
          <a:prstGeom prst="wedgeRectCallout">
            <a:avLst>
              <a:gd name="adj1" fmla="val 14705"/>
              <a:gd name="adj2" fmla="val -75398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migrace na velké vzdálenosti 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 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žádný tok genů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260350"/>
            <a:ext cx="8244565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400" dirty="0">
                <a:latin typeface="Arial" pitchFamily="34" charset="0"/>
                <a:cs typeface="Arial" pitchFamily="34" charset="0"/>
              </a:rPr>
              <a:t>Předpoklady IM a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IMa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modelu: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Historie populací reprezentována bifurkačním fylogenetickým stromem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s kořenem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Topologie stromu je známa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Každá populace včetně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ancestrální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má konstantní velikost a je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 souladu s předpoklady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Wrightova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Fisherova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modelu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Tok genů jednosměrný nebo obousměrný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Nedošlo k toku genů mezi nestudovanými 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unsampled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a studovanými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(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sampled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populacemi (včetně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ancestrální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4471" y="1449859"/>
            <a:ext cx="4100810" cy="486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181659" y="6142426"/>
            <a:ext cx="3642530" cy="25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6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Hey J Mol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Biol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Evol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cs-CZ" sz="16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20</a:t>
            </a:r>
            <a:r>
              <a:rPr lang="cs-CZ" sz="16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10) 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27:</a:t>
            </a:r>
            <a:r>
              <a:rPr lang="cs-CZ" sz="16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905-920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9750" y="260350"/>
            <a:ext cx="5283819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Extenze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IMa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modelu na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 2 populace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Hey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(2010)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pro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3 populace 7 + 8 parametrů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počet migračních parametrů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rychle narůstá: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tj. pro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3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8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4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18</a:t>
            </a:r>
          </a:p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10 (maximální hodnota programu)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162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migračních parametrů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6297826" y="176901"/>
            <a:ext cx="1701115" cy="869305"/>
          </a:xfrm>
          <a:prstGeom prst="wedgeRectCallout">
            <a:avLst>
              <a:gd name="adj1" fmla="val -25991"/>
              <a:gd name="adj2" fmla="val 8267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>
                <a:latin typeface="Arial" charset="0"/>
              </a:rPr>
              <a:t>pro  3 populace celkem 15 parametrů</a:t>
            </a:r>
            <a:endParaRPr lang="cs-CZ" sz="1600" i="1" baseline="-25000" dirty="0">
              <a:latin typeface="Arial" charset="0"/>
              <a:sym typeface="Symbol" pitchFamily="18" charset="2"/>
            </a:endParaRPr>
          </a:p>
        </p:txBody>
      </p:sp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4438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405" y="3089189"/>
            <a:ext cx="3645243" cy="84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260350"/>
            <a:ext cx="8291052" cy="5155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Pozor!!!</a:t>
            </a:r>
          </a:p>
          <a:p>
            <a:pPr defTabSz="540000"/>
            <a:br>
              <a:rPr lang="cs-CZ" dirty="0">
                <a:latin typeface="Arial" pitchFamily="34" charset="0"/>
                <a:cs typeface="Arial" pitchFamily="34" charset="0"/>
              </a:rPr>
            </a:br>
            <a:endParaRPr lang="cs-CZ" dirty="0">
              <a:latin typeface="Arial" pitchFamily="34" charset="0"/>
              <a:cs typeface="Arial" pitchFamily="34" charset="0"/>
            </a:endParaRPr>
          </a:p>
          <a:p>
            <a:pPr defTabSz="540000"/>
            <a:r>
              <a:rPr lang="cs-CZ" sz="2000" dirty="0">
                <a:latin typeface="Arial" pitchFamily="34" charset="0"/>
                <a:cs typeface="Arial" pitchFamily="34" charset="0"/>
              </a:rPr>
              <a:t>Všechny odhady populační struktury a toku genů jsou založeny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na předpokladu, že drift a tok genů jsou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v rovnováze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!</a:t>
            </a:r>
            <a:endParaRPr lang="cs-CZ" sz="2000" u="sng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6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Př. 1: populace recentně rozdělena na 2 velké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subpopulace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mezi nimiž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žádná migrace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0)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ve skutečnosti do dosažení rovnovážného stavu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 1  chybně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bychom dospěli k závěru, že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 0, přestože ve skutečnosti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obě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subpopulace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zcela izolované!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Př. 2: současná expanze areálu původně malé a homogenní populace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do dosažení rovnováhy budeme detekovat vysokou míru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toku genů bez ohledu na skutečné hodnoty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260350"/>
            <a:ext cx="829746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Pozor!!!</a:t>
            </a:r>
          </a:p>
          <a:p>
            <a:pPr defTabSz="540000"/>
            <a:endParaRPr lang="cs-CZ" dirty="0">
              <a:latin typeface="Arial" pitchFamily="34" charset="0"/>
              <a:cs typeface="Arial" pitchFamily="34" charset="0"/>
            </a:endParaRPr>
          </a:p>
          <a:p>
            <a:pPr defTabSz="540000"/>
            <a:endParaRPr lang="cs-CZ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Př. 3: recentní tok genů mezi dlouhodobě izolovanými démy  protože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baseline="-25000" dirty="0">
                <a:latin typeface="Arial" pitchFamily="34" charset="0"/>
                <a:cs typeface="Arial" pitchFamily="34" charset="0"/>
                <a:sym typeface="Symbol"/>
              </a:rPr>
              <a:t>ST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klesá pomalu, dočasně budeme detekovat větší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než ve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skutečnosti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750" y="3167038"/>
            <a:ext cx="7839005" cy="1200329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 uvedeného plyne, že 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400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je účinným indikátorem</a:t>
            </a:r>
            <a:b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toku genů během evoluce </a:t>
            </a:r>
            <a:r>
              <a:rPr lang="cs-CZ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pouze v případě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že populace</a:t>
            </a:r>
            <a:b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jsou v rovnováze a nebyly ovlivněny recentními jevy!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37254" y="260350"/>
            <a:ext cx="7269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Tok genů je evolučním mechanismem, který působí </a:t>
            </a:r>
          </a:p>
          <a:p>
            <a:r>
              <a:rPr lang="cs-CZ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nenáhodným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predikovatelným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způsobem: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750" y="1695158"/>
            <a:ext cx="6758581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rozdíl ve frekvencích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 = (1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analogicky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 =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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–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generacích: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= 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–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baseline="30000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tj.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s tím, jak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 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0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ový popisek 3"/>
          <p:cNvSpPr/>
          <p:nvPr/>
        </p:nvSpPr>
        <p:spPr>
          <a:xfrm>
            <a:off x="4777629" y="1391013"/>
            <a:ext cx="1850123" cy="1104453"/>
          </a:xfrm>
          <a:prstGeom prst="wedgeRectCallout">
            <a:avLst>
              <a:gd name="adj1" fmla="val -70676"/>
              <a:gd name="adj2" fmla="val 37558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 anebo</a:t>
            </a:r>
          </a:p>
          <a:p>
            <a:pPr algn="ctr"/>
            <a:r>
              <a:rPr lang="cs-CZ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cs-CZ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 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</a:t>
            </a:r>
          </a:p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žádná evoluce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750" y="260350"/>
            <a:ext cx="6758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generacích: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 = d</a:t>
            </a:r>
            <a:r>
              <a:rPr lang="cs-CZ" sz="20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(1 – 2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</a:t>
            </a:r>
            <a:r>
              <a:rPr lang="cs-CZ" sz="2000" i="1" baseline="30000" dirty="0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tj.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s tím, jak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 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0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750" y="5358428"/>
            <a:ext cx="8144730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Tok genů snižuje rozdíly ve frekvencích alel mezi lokálními</a:t>
            </a:r>
          </a:p>
          <a:p>
            <a:pPr algn="ctr"/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populacemi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47227E2C-3397-406F-8060-D61CD75D8F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233292"/>
              </p:ext>
            </p:extLst>
          </p:nvPr>
        </p:nvGraphicFramePr>
        <p:xfrm>
          <a:off x="1638120" y="1289363"/>
          <a:ext cx="6092219" cy="3655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délníkový popisek 3">
            <a:extLst>
              <a:ext uri="{FF2B5EF4-FFF2-40B4-BE49-F238E27FC236}">
                <a16:creationId xmlns:a16="http://schemas.microsoft.com/office/drawing/2014/main" id="{77AF94E5-1F97-459D-B764-21E9C2E1BEC9}"/>
              </a:ext>
            </a:extLst>
          </p:cNvPr>
          <p:cNvSpPr/>
          <p:nvPr/>
        </p:nvSpPr>
        <p:spPr>
          <a:xfrm>
            <a:off x="2905493" y="2275166"/>
            <a:ext cx="1111800" cy="458651"/>
          </a:xfrm>
          <a:prstGeom prst="wedgeRectCallout">
            <a:avLst>
              <a:gd name="adj1" fmla="val -70676"/>
              <a:gd name="adj2" fmla="val 37558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0,1</a:t>
            </a:r>
          </a:p>
        </p:txBody>
      </p:sp>
    </p:spTree>
    <p:extLst>
      <p:ext uri="{BB962C8B-B14F-4D97-AF65-F5344CB8AC3E}">
        <p14:creationId xmlns:p14="http://schemas.microsoft.com/office/powerpoint/2010/main" val="235392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Migrace"/>
          <p:cNvPicPr>
            <a:picLocks noChangeAspect="1" noChangeArrowheads="1"/>
          </p:cNvPicPr>
          <p:nvPr/>
        </p:nvPicPr>
        <p:blipFill>
          <a:blip r:embed="rId3" cstate="print"/>
          <a:srcRect b="56122"/>
          <a:stretch>
            <a:fillRect/>
          </a:stretch>
        </p:blipFill>
        <p:spPr bwMode="auto">
          <a:xfrm>
            <a:off x="937784" y="1192240"/>
            <a:ext cx="4310963" cy="263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539750" y="260350"/>
            <a:ext cx="49682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Př.: výskyt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melanických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forem můr v Anglii</a:t>
            </a:r>
          </a:p>
        </p:txBody>
      </p:sp>
      <p:grpSp>
        <p:nvGrpSpPr>
          <p:cNvPr id="11" name="Skupina 10"/>
          <p:cNvGrpSpPr>
            <a:grpSpLocks noChangeAspect="1"/>
          </p:cNvGrpSpPr>
          <p:nvPr/>
        </p:nvGrpSpPr>
        <p:grpSpPr>
          <a:xfrm>
            <a:off x="6169676" y="337047"/>
            <a:ext cx="1775306" cy="2747012"/>
            <a:chOff x="6745192" y="318781"/>
            <a:chExt cx="2141871" cy="3314215"/>
          </a:xfrm>
        </p:grpSpPr>
        <p:pic>
          <p:nvPicPr>
            <p:cNvPr id="8" name="Picture 11" descr="biston_betularia_ha3_2507_t"/>
            <p:cNvPicPr>
              <a:picLocks noChangeAspect="1" noChangeArrowheads="1"/>
            </p:cNvPicPr>
            <p:nvPr/>
          </p:nvPicPr>
          <p:blipFill>
            <a:blip r:embed="rId4" cstate="print"/>
            <a:srcRect t="15636" r="4611" b="15679"/>
            <a:stretch>
              <a:fillRect/>
            </a:stretch>
          </p:blipFill>
          <p:spPr bwMode="auto">
            <a:xfrm>
              <a:off x="6761527" y="1518408"/>
              <a:ext cx="2105636" cy="1516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biston_betularia_hs5_1004_t"/>
            <p:cNvPicPr>
              <a:picLocks noChangeAspect="1" noChangeArrowheads="1"/>
            </p:cNvPicPr>
            <p:nvPr/>
          </p:nvPicPr>
          <p:blipFill>
            <a:blip r:embed="rId5" cstate="print"/>
            <a:srcRect t="20688" b="25204"/>
            <a:stretch>
              <a:fillRect/>
            </a:stretch>
          </p:blipFill>
          <p:spPr bwMode="auto">
            <a:xfrm>
              <a:off x="6745192" y="318781"/>
              <a:ext cx="2124076" cy="1149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6751542" y="3048221"/>
              <a:ext cx="213552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600" dirty="0">
                  <a:latin typeface="Arial" pitchFamily="34" charset="0"/>
                  <a:cs typeface="Arial" pitchFamily="34" charset="0"/>
                </a:rPr>
                <a:t>drsnokřídlec březový</a:t>
              </a:r>
            </a:p>
            <a:p>
              <a:pPr algn="ctr"/>
              <a:r>
                <a:rPr lang="cs-CZ" sz="16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Biston</a:t>
              </a:r>
              <a:r>
                <a:rPr lang="cs-CZ" sz="16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cs-CZ" sz="1600" i="1" dirty="0" err="1">
                  <a:latin typeface="Arial" pitchFamily="34" charset="0"/>
                  <a:cs typeface="Arial" pitchFamily="34" charset="0"/>
                </a:rPr>
                <a:t>betularia</a:t>
              </a:r>
              <a:r>
                <a:rPr lang="cs-CZ" sz="16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sp>
        <p:nvSpPr>
          <p:cNvPr id="13" name="Obdélníkový popisek 66">
            <a:extLst>
              <a:ext uri="{FF2B5EF4-FFF2-40B4-BE49-F238E27FC236}">
                <a16:creationId xmlns:a16="http://schemas.microsoft.com/office/drawing/2014/main" id="{D704DBF3-68D1-4C1A-900E-56F48CEA15B7}"/>
              </a:ext>
            </a:extLst>
          </p:cNvPr>
          <p:cNvSpPr/>
          <p:nvPr/>
        </p:nvSpPr>
        <p:spPr>
          <a:xfrm>
            <a:off x="4676895" y="855729"/>
            <a:ext cx="1234724" cy="662273"/>
          </a:xfrm>
          <a:prstGeom prst="wedgeRectCallout">
            <a:avLst>
              <a:gd name="adj1" fmla="val 68276"/>
              <a:gd name="adj2" fmla="val 1797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vyšší migrace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3887</Words>
  <Application>Microsoft Office PowerPoint</Application>
  <PresentationFormat>Předvádění na obrazovce (4:3)</PresentationFormat>
  <Paragraphs>565</Paragraphs>
  <Slides>63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9" baseType="lpstr">
      <vt:lpstr>Arial</vt:lpstr>
      <vt:lpstr>Arial Black</vt:lpstr>
      <vt:lpstr>Calibri</vt:lpstr>
      <vt:lpstr>Cambria Math</vt:lpstr>
      <vt:lpstr>Symbol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Miloš Macholán</cp:lastModifiedBy>
  <cp:revision>183</cp:revision>
  <dcterms:created xsi:type="dcterms:W3CDTF">2014-09-23T15:47:53Z</dcterms:created>
  <dcterms:modified xsi:type="dcterms:W3CDTF">2022-03-29T10:48:23Z</dcterms:modified>
</cp:coreProperties>
</file>