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70" r:id="rId2"/>
    <p:sldId id="471" r:id="rId3"/>
    <p:sldId id="473" r:id="rId4"/>
    <p:sldId id="480" r:id="rId5"/>
    <p:sldId id="481" r:id="rId6"/>
    <p:sldId id="472" r:id="rId7"/>
    <p:sldId id="510" r:id="rId8"/>
    <p:sldId id="482" r:id="rId9"/>
    <p:sldId id="483" r:id="rId10"/>
    <p:sldId id="474" r:id="rId11"/>
    <p:sldId id="485" r:id="rId12"/>
    <p:sldId id="486" r:id="rId13"/>
    <p:sldId id="509" r:id="rId14"/>
    <p:sldId id="475" r:id="rId15"/>
    <p:sldId id="488" r:id="rId16"/>
    <p:sldId id="513" r:id="rId17"/>
    <p:sldId id="487" r:id="rId18"/>
    <p:sldId id="492" r:id="rId19"/>
    <p:sldId id="484" r:id="rId20"/>
    <p:sldId id="477" r:id="rId21"/>
    <p:sldId id="489" r:id="rId22"/>
    <p:sldId id="490" r:id="rId23"/>
    <p:sldId id="514" r:id="rId24"/>
    <p:sldId id="491" r:id="rId25"/>
    <p:sldId id="476" r:id="rId26"/>
    <p:sldId id="505" r:id="rId27"/>
    <p:sldId id="493" r:id="rId28"/>
    <p:sldId id="516" r:id="rId29"/>
    <p:sldId id="494" r:id="rId30"/>
    <p:sldId id="506" r:id="rId31"/>
    <p:sldId id="495" r:id="rId32"/>
    <p:sldId id="515" r:id="rId33"/>
    <p:sldId id="498" r:id="rId34"/>
    <p:sldId id="500" r:id="rId35"/>
    <p:sldId id="512" r:id="rId36"/>
    <p:sldId id="502" r:id="rId37"/>
    <p:sldId id="504" r:id="rId38"/>
    <p:sldId id="503" r:id="rId39"/>
    <p:sldId id="507" r:id="rId40"/>
    <p:sldId id="501" r:id="rId41"/>
    <p:sldId id="511" r:id="rId42"/>
    <p:sldId id="508" r:id="rId43"/>
    <p:sldId id="497" r:id="rId44"/>
    <p:sldId id="478" r:id="rId45"/>
    <p:sldId id="479" r:id="rId4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00CC"/>
    <a:srgbClr val="003399"/>
    <a:srgbClr val="000066"/>
    <a:srgbClr val="CCFF33"/>
    <a:srgbClr val="CCFF99"/>
    <a:srgbClr val="660066"/>
    <a:srgbClr val="FFFFCC"/>
    <a:srgbClr val="6600CC"/>
    <a:srgbClr val="4B0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15" d="100"/>
          <a:sy n="115" d="100"/>
        </p:scale>
        <p:origin x="1122" y="114"/>
      </p:cViewPr>
      <p:guideLst>
        <p:guide orient="horz" pos="164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21.04.2022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21.04.2022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21.04.2022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21.04.2022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21.04.2022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21.04.2022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21.04.2022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21.04.2022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21.04.2022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21.04.2022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21.04.2022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21.04.2022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21.04.2022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c/Plasmodium_falciparum_01.png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882411"/>
            <a:ext cx="754888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K</a:t>
            </a:r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VANTITATIVNÍ GENETIKA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50446" y="1072966"/>
            <a:ext cx="544892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fenylalanin hydroxyláza: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Tyr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... 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ě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kolik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mutac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í způsobujících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ztrátu funkce</a:t>
            </a:r>
          </a:p>
          <a:p>
            <a:pPr defTabSz="540000">
              <a:spcAft>
                <a:spcPts val="18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homozygot: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fenylketony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moči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bledší pokožka (protože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Tyr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melanin)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mentální retardace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potrava bez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bez retardace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 ukončení vývoje mozku PKU nezpůsobí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retardaci	</a:t>
            </a:r>
          </a:p>
          <a:p>
            <a:pPr defTabSz="540000">
              <a:spcAft>
                <a:spcPts val="18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interakce genotypu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s prostředím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se během ontogeneze mění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39750" y="259752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„Jednoduché“ mendelovské fenotypy – fenylketonurie (PKU)</a:t>
            </a:r>
          </a:p>
        </p:txBody>
      </p:sp>
      <p:grpSp>
        <p:nvGrpSpPr>
          <p:cNvPr id="13" name="Skupina 12"/>
          <p:cNvGrpSpPr>
            <a:grpSpLocks noChangeAspect="1"/>
          </p:cNvGrpSpPr>
          <p:nvPr/>
        </p:nvGrpSpPr>
        <p:grpSpPr>
          <a:xfrm>
            <a:off x="5011686" y="1510622"/>
            <a:ext cx="4011396" cy="946446"/>
            <a:chOff x="4988729" y="1279807"/>
            <a:chExt cx="4011396" cy="946446"/>
          </a:xfrm>
        </p:grpSpPr>
        <p:pic>
          <p:nvPicPr>
            <p:cNvPr id="6146" name="Picture 2" descr="http://upload.wikimedia.org/wikipedia/commons/thumb/7/7a/L-Phenylalanin_-_L-Phenylalanine.svg/232px-L-Phenylalanin_-_L-Phenylalanine.sv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88729" y="1290460"/>
              <a:ext cx="1602740" cy="884271"/>
            </a:xfrm>
            <a:prstGeom prst="rect">
              <a:avLst/>
            </a:prstGeom>
            <a:noFill/>
          </p:spPr>
        </p:pic>
        <p:pic>
          <p:nvPicPr>
            <p:cNvPr id="6148" name="Picture 4" descr="http://upload.wikimedia.org/wikipedia/commons/thumb/4/40/L-Tyrosin_-_L-Tyrosine.svg/290px-L-Tyrosin_-_L-Tyrosine.sv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96700" y="1279807"/>
              <a:ext cx="2003425" cy="946446"/>
            </a:xfrm>
            <a:prstGeom prst="rect">
              <a:avLst/>
            </a:prstGeom>
            <a:noFill/>
          </p:spPr>
        </p:pic>
        <p:cxnSp>
          <p:nvCxnSpPr>
            <p:cNvPr id="9" name="Přímá spojovací šipka 8"/>
            <p:cNvCxnSpPr/>
            <p:nvPr/>
          </p:nvCxnSpPr>
          <p:spPr>
            <a:xfrm rot="16200000">
              <a:off x="6989454" y="1645695"/>
              <a:ext cx="0" cy="469459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50" name="Picture 6" descr="http://i.ytimg.com/vi/8HG7AXV6YQI/hqdefault.jpg"/>
          <p:cNvPicPr>
            <a:picLocks noChangeAspect="1" noChangeArrowheads="1"/>
          </p:cNvPicPr>
          <p:nvPr/>
        </p:nvPicPr>
        <p:blipFill>
          <a:blip r:embed="rId4" cstate="print"/>
          <a:srcRect l="14799" t="2466" r="3178" b="4350"/>
          <a:stretch>
            <a:fillRect/>
          </a:stretch>
        </p:blipFill>
        <p:spPr bwMode="auto">
          <a:xfrm>
            <a:off x="5999374" y="3042546"/>
            <a:ext cx="2890465" cy="2462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260350"/>
            <a:ext cx="8553945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díky dietě můžou mít i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matky děti, ale v jejich krvi velké množství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fenylketonů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potomci s genotypem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za normálních okolností bez retardace,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se rodí s mentálním postižením</a:t>
            </a:r>
          </a:p>
          <a:p>
            <a:pPr defTabSz="540000">
              <a:spcAft>
                <a:spcPts val="18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8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z genotypu nelze predikovat fenotyp</a:t>
            </a:r>
          </a:p>
          <a:p>
            <a:pPr defTabSz="540000">
              <a:spcAft>
                <a:spcPts val="18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nedědí se 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znak mentální retardace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, ale 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odpověď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na prostředí (potrava,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/>
              </a:rPr>
              <a:t>maternální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prostředí)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53187" y="1032256"/>
            <a:ext cx="777648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kurděje jsou způsobeny nedostatkem vitaminu C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primáti podřádu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Haplorrhini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(včetně člověka) mají nefunkční enzym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L-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gulonolaktonoxidázu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který produkuje vitamin C</a:t>
            </a:r>
          </a:p>
        </p:txBody>
      </p:sp>
      <p:pic>
        <p:nvPicPr>
          <p:cNvPr id="28674" name="Picture 2" descr="http://dietsinfo.org/wp-content/uploads/2013/05/Scurvy.jpg"/>
          <p:cNvPicPr>
            <a:picLocks noChangeAspect="1" noChangeArrowheads="1"/>
          </p:cNvPicPr>
          <p:nvPr/>
        </p:nvPicPr>
        <p:blipFill>
          <a:blip r:embed="rId2" cstate="print"/>
          <a:srcRect b="10927"/>
          <a:stretch>
            <a:fillRect/>
          </a:stretch>
        </p:blipFill>
        <p:spPr bwMode="auto">
          <a:xfrm>
            <a:off x="3239996" y="2490533"/>
            <a:ext cx="3389404" cy="2561226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07E6262-C088-4B9F-90E3-066A0059901E}"/>
              </a:ext>
            </a:extLst>
          </p:cNvPr>
          <p:cNvSpPr txBox="1"/>
          <p:nvPr/>
        </p:nvSpPr>
        <p:spPr>
          <a:xfrm>
            <a:off x="539750" y="275343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„Jednoduché“ mendelovské fenotypy – kurděje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5C5BCA4-144F-4321-9E8D-E4FC9E47451B}"/>
              </a:ext>
            </a:extLst>
          </p:cNvPr>
          <p:cNvSpPr txBox="1"/>
          <p:nvPr/>
        </p:nvSpPr>
        <p:spPr>
          <a:xfrm>
            <a:off x="539750" y="5225579"/>
            <a:ext cx="8532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Přestože kurděje jsou stejně jako PKU způsobeny geneticky,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PKU považována za 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genetickou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poruchu, kdežto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kurděje za chorobu 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vyvolanou prostředím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 PROČ?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39875" y="260350"/>
            <a:ext cx="8331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Protože jsme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všichni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homozygotní pro neschopnost syntézy vitaminu C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nedostatek vit. C je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vzácný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naopak frekvence homozygotů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nízká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potravě prakticky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všudypřítomný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Vzácnější komponenta na populační úrovni způsobuje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silnější asociace s fenotypem: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u kurdějí = prostředí (tj. absence vitaminu C),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u PKU = genotyp (tj. homozygot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1606209" y="4176586"/>
            <a:ext cx="6140024" cy="1977196"/>
            <a:chOff x="1606209" y="4176586"/>
            <a:chExt cx="6140024" cy="1977196"/>
          </a:xfrm>
        </p:grpSpPr>
        <p:pic>
          <p:nvPicPr>
            <p:cNvPr id="11" name="Picture 6" descr="http://i.ytimg.com/vi/8HG7AXV6YQI/hqdefault.jpg">
              <a:extLst>
                <a:ext uri="{FF2B5EF4-FFF2-40B4-BE49-F238E27FC236}">
                  <a16:creationId xmlns:a16="http://schemas.microsoft.com/office/drawing/2014/main" id="{C3B32E2A-2ECD-462C-AF73-08524F4F9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14799" t="2466" r="3178" b="4350"/>
            <a:stretch>
              <a:fillRect/>
            </a:stretch>
          </p:blipFill>
          <p:spPr bwMode="auto">
            <a:xfrm>
              <a:off x="5425731" y="4176586"/>
              <a:ext cx="2320502" cy="1977196"/>
            </a:xfrm>
            <a:prstGeom prst="rect">
              <a:avLst/>
            </a:prstGeom>
            <a:noFill/>
          </p:spPr>
        </p:pic>
        <p:pic>
          <p:nvPicPr>
            <p:cNvPr id="12" name="Picture 2" descr="http://dietsinfo.org/wp-content/uploads/2013/05/Scurvy.jpg">
              <a:extLst>
                <a:ext uri="{FF2B5EF4-FFF2-40B4-BE49-F238E27FC236}">
                  <a16:creationId xmlns:a16="http://schemas.microsoft.com/office/drawing/2014/main" id="{B2900AA5-3C83-40FD-AA1E-420D8502C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b="10927"/>
            <a:stretch>
              <a:fillRect/>
            </a:stretch>
          </p:blipFill>
          <p:spPr bwMode="auto">
            <a:xfrm>
              <a:off x="1606209" y="4180656"/>
              <a:ext cx="2611141" cy="197312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945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1845156" y="260350"/>
            <a:ext cx="5453687" cy="175432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GENETIKA KVANTITATIVNÍCH ZNAKŮ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5B8DC9B-1DD0-44C3-A645-836707264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84" y="2483823"/>
            <a:ext cx="8671632" cy="3969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539750" y="260350"/>
            <a:ext cx="7561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1900 – 1920: konflikt mezi „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mendelisty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 a „biometriky“ </a:t>
            </a:r>
          </a:p>
        </p:txBody>
      </p:sp>
      <p:pic>
        <p:nvPicPr>
          <p:cNvPr id="4098" name="Picture 2" descr="DarwiN | Facebook">
            <a:extLst>
              <a:ext uri="{FF2B5EF4-FFF2-40B4-BE49-F238E27FC236}">
                <a16:creationId xmlns:a16="http://schemas.microsoft.com/office/drawing/2014/main" id="{D513A49D-4310-432A-BF50-E9A76FD3D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49" y="1436786"/>
            <a:ext cx="2959070" cy="460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regor Mendel (1985) | Biologia, Genetica, Ensino de biologia">
            <a:extLst>
              <a:ext uri="{FF2B5EF4-FFF2-40B4-BE49-F238E27FC236}">
                <a16:creationId xmlns:a16="http://schemas.microsoft.com/office/drawing/2014/main" id="{D5A455C6-C337-45E0-A751-9F11B4E21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183" y="1615825"/>
            <a:ext cx="3413200" cy="430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http://guestblog.scientopia.org/wp-content/uploads/sites/35/2012/07/10-0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7814" y="3790131"/>
            <a:ext cx="3810000" cy="2457451"/>
          </a:xfrm>
          <a:prstGeom prst="rect">
            <a:avLst/>
          </a:prstGeom>
          <a:noFill/>
        </p:spPr>
      </p:pic>
      <p:grpSp>
        <p:nvGrpSpPr>
          <p:cNvPr id="3" name="Skupina 13"/>
          <p:cNvGrpSpPr/>
          <p:nvPr/>
        </p:nvGrpSpPr>
        <p:grpSpPr>
          <a:xfrm>
            <a:off x="4927814" y="557928"/>
            <a:ext cx="3846557" cy="2719580"/>
            <a:chOff x="500063" y="1069134"/>
            <a:chExt cx="3846557" cy="2719580"/>
          </a:xfrm>
        </p:grpSpPr>
        <p:pic>
          <p:nvPicPr>
            <p:cNvPr id="6150" name="Picture 6" descr="http://c85c7a.medialib.glogster.com/media/ce/ce7e5d99f8238729c260ddd16c0393b5b4a7570183c9f4290451e6185ead3c57/4x6-thomashuntmorgan-jpg.jpg"/>
            <p:cNvPicPr>
              <a:picLocks noChangeAspect="1" noChangeArrowheads="1"/>
            </p:cNvPicPr>
            <p:nvPr/>
          </p:nvPicPr>
          <p:blipFill>
            <a:blip r:embed="rId3" cstate="print"/>
            <a:srcRect b="19360"/>
            <a:stretch>
              <a:fillRect/>
            </a:stretch>
          </p:blipFill>
          <p:spPr bwMode="auto">
            <a:xfrm>
              <a:off x="2372284" y="1069134"/>
              <a:ext cx="1934516" cy="2340000"/>
            </a:xfrm>
            <a:prstGeom prst="rect">
              <a:avLst/>
            </a:prstGeom>
            <a:noFill/>
          </p:spPr>
        </p:pic>
        <p:pic>
          <p:nvPicPr>
            <p:cNvPr id="6152" name="Picture 8" descr="http://www.genmedhist.info/reports/bateson_album/3180.jpg/variant/medium"/>
            <p:cNvPicPr>
              <a:picLocks noChangeAspect="1" noChangeArrowheads="1"/>
            </p:cNvPicPr>
            <p:nvPr/>
          </p:nvPicPr>
          <p:blipFill>
            <a:blip r:embed="rId4" cstate="print"/>
            <a:srcRect l="9405" t="7415" r="13856" b="16585"/>
            <a:stretch>
              <a:fillRect/>
            </a:stretch>
          </p:blipFill>
          <p:spPr bwMode="auto">
            <a:xfrm>
              <a:off x="500063" y="1069135"/>
              <a:ext cx="1776992" cy="2340000"/>
            </a:xfrm>
            <a:prstGeom prst="rect">
              <a:avLst/>
            </a:prstGeom>
            <a:noFill/>
          </p:spPr>
        </p:pic>
        <p:sp>
          <p:nvSpPr>
            <p:cNvPr id="10" name="TextovéPole 9"/>
            <p:cNvSpPr txBox="1"/>
            <p:nvPr/>
          </p:nvSpPr>
          <p:spPr>
            <a:xfrm>
              <a:off x="607177" y="3450160"/>
              <a:ext cx="17107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William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Bateson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405063" y="3450160"/>
              <a:ext cx="1941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Thomas H. Morgan</a:t>
              </a:r>
            </a:p>
          </p:txBody>
        </p:sp>
      </p:grpSp>
      <p:pic>
        <p:nvPicPr>
          <p:cNvPr id="32770" name="Picture 2" descr="http://upload.wikimedia.org/wikipedia/commons/4/49/Sexlinked_inheritance_whi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263" y="1050785"/>
            <a:ext cx="3781425" cy="3457576"/>
          </a:xfrm>
          <a:prstGeom prst="rect">
            <a:avLst/>
          </a:prstGeom>
          <a:noFill/>
        </p:spPr>
      </p:pic>
      <p:pic>
        <p:nvPicPr>
          <p:cNvPr id="32772" name="Picture 4" descr="http://www.nature.com/scitable/content/ne0000/ne0000/ne0000/ne0000/6738821/EssGen_WhiteandRedEyedFlies_MID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6052" y="4697676"/>
            <a:ext cx="3546540" cy="1773271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2263447" y="260350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mendelisté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8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539750" y="491182"/>
            <a:ext cx="3842525" cy="2739967"/>
            <a:chOff x="500063" y="3919912"/>
            <a:chExt cx="3842525" cy="2739967"/>
          </a:xfrm>
        </p:grpSpPr>
        <p:pic>
          <p:nvPicPr>
            <p:cNvPr id="6146" name="Picture 2" descr="http://apprendre-math.info/history/photos/Galton_2.jpe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3" y="3919912"/>
              <a:ext cx="1973926" cy="2340000"/>
            </a:xfrm>
            <a:prstGeom prst="rect">
              <a:avLst/>
            </a:prstGeom>
            <a:noFill/>
          </p:spPr>
        </p:pic>
        <p:pic>
          <p:nvPicPr>
            <p:cNvPr id="6148" name="Picture 4" descr="http://www.swlearning.com/quant/kohler/stat/biographical_sketches/Pearson_Egon_4.jpe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69643" y="3919912"/>
              <a:ext cx="1772945" cy="2340000"/>
            </a:xfrm>
            <a:prstGeom prst="rect">
              <a:avLst/>
            </a:prstGeom>
            <a:noFill/>
          </p:spPr>
        </p:pic>
        <p:sp>
          <p:nvSpPr>
            <p:cNvPr id="12" name="TextovéPole 11"/>
            <p:cNvSpPr txBox="1"/>
            <p:nvPr/>
          </p:nvSpPr>
          <p:spPr>
            <a:xfrm>
              <a:off x="732536" y="6321325"/>
              <a:ext cx="1576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Francis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Galton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2771472" y="6321325"/>
              <a:ext cx="1369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Karl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Pearson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1748" name="Picture 4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4" cstate="print"/>
          <a:srcRect l="1118"/>
          <a:stretch>
            <a:fillRect/>
          </a:stretch>
        </p:blipFill>
        <p:spPr bwMode="auto">
          <a:xfrm>
            <a:off x="5091130" y="1197910"/>
            <a:ext cx="3955778" cy="1981201"/>
          </a:xfrm>
          <a:prstGeom prst="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5940437" y="260350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biometrikové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aveman politics: why it's height that really matters in the corridors of  power | The Independent | The Independent">
            <a:extLst>
              <a:ext uri="{FF2B5EF4-FFF2-40B4-BE49-F238E27FC236}">
                <a16:creationId xmlns:a16="http://schemas.microsoft.com/office/drawing/2014/main" id="{76C4E461-9EC8-4DA1-BCA7-A9C58E5D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73187"/>
            <a:ext cx="8326493" cy="30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F0557E68-2DDF-49C1-A368-D9839D460B1B}"/>
              </a:ext>
            </a:extLst>
          </p:cNvPr>
          <p:cNvGrpSpPr/>
          <p:nvPr/>
        </p:nvGrpSpPr>
        <p:grpSpPr>
          <a:xfrm>
            <a:off x="539750" y="260350"/>
            <a:ext cx="2228850" cy="3266908"/>
            <a:chOff x="500063" y="369888"/>
            <a:chExt cx="2228850" cy="3266908"/>
          </a:xfrm>
        </p:grpSpPr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DD8A5F97-CAE2-455D-9C37-42C0100957A3}"/>
                </a:ext>
              </a:extLst>
            </p:cNvPr>
            <p:cNvSpPr txBox="1"/>
            <p:nvPr/>
          </p:nvSpPr>
          <p:spPr>
            <a:xfrm>
              <a:off x="764800" y="3298242"/>
              <a:ext cx="1699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Ronald A.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Picture 2" descr="http://www.galtoninstitute.org.uk/Newsletters/GINL0306/Fisher.jpg">
              <a:extLst>
                <a:ext uri="{FF2B5EF4-FFF2-40B4-BE49-F238E27FC236}">
                  <a16:creationId xmlns:a16="http://schemas.microsoft.com/office/drawing/2014/main" id="{EE968B99-4922-410A-8722-0262915C1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3" y="369888"/>
              <a:ext cx="2228850" cy="2876551"/>
            </a:xfrm>
            <a:prstGeom prst="rect">
              <a:avLst/>
            </a:prstGeom>
            <a:noFill/>
          </p:spPr>
        </p:pic>
      </p:grp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340" y="1103313"/>
            <a:ext cx="3883501" cy="5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558710" y="499147"/>
            <a:ext cx="2892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Ronald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Fisher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(1918)</a:t>
            </a:r>
          </a:p>
        </p:txBody>
      </p:sp>
      <p:sp>
        <p:nvSpPr>
          <p:cNvPr id="9" name="Oválný popisek 8"/>
          <p:cNvSpPr/>
          <p:nvPr/>
        </p:nvSpPr>
        <p:spPr>
          <a:xfrm>
            <a:off x="2891247" y="513805"/>
            <a:ext cx="2394856" cy="766355"/>
          </a:xfrm>
          <a:prstGeom prst="wedgeEllipseCallout">
            <a:avLst>
              <a:gd name="adj1" fmla="val -71015"/>
              <a:gd name="adj2" fmla="val 68182"/>
            </a:avLst>
          </a:prstGeom>
          <a:solidFill>
            <a:srgbClr val="CCFF9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více genů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01650" y="4017196"/>
            <a:ext cx="40879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např. 6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 úplnou dominancí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7 fenotypových tříd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(0, 1, 2,…, 6 dominantních alel)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539750" y="260350"/>
            <a:ext cx="2228850" cy="3266908"/>
            <a:chOff x="500063" y="369888"/>
            <a:chExt cx="2228850" cy="3266908"/>
          </a:xfrm>
        </p:grpSpPr>
        <p:sp>
          <p:nvSpPr>
            <p:cNvPr id="2" name="TextovéPole 1"/>
            <p:cNvSpPr txBox="1"/>
            <p:nvPr/>
          </p:nvSpPr>
          <p:spPr>
            <a:xfrm>
              <a:off x="764800" y="3298242"/>
              <a:ext cx="1699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Ronald A.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Picture 2" descr="http://www.galtoninstitute.org.uk/Newsletters/GINL0306/Fish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3" y="369888"/>
              <a:ext cx="2228850" cy="2876551"/>
            </a:xfrm>
            <a:prstGeom prst="rect">
              <a:avLst/>
            </a:prstGeom>
            <a:noFill/>
          </p:spPr>
        </p:pic>
      </p:grpSp>
      <p:sp>
        <p:nvSpPr>
          <p:cNvPr id="6" name="Oválný popisek 5"/>
          <p:cNvSpPr/>
          <p:nvPr/>
        </p:nvSpPr>
        <p:spPr>
          <a:xfrm>
            <a:off x="2891247" y="513805"/>
            <a:ext cx="2394856" cy="766355"/>
          </a:xfrm>
          <a:prstGeom prst="wedgeEllipseCallout">
            <a:avLst>
              <a:gd name="adj1" fmla="val -71015"/>
              <a:gd name="adj2" fmla="val 68182"/>
            </a:avLst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vliv prostředí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9189" y="1410788"/>
            <a:ext cx="4192226" cy="512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558710" y="499147"/>
            <a:ext cx="2892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Ronald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Fisher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(1918)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750" y="260350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„Jednoduché“ mendelovské fenotypy – srpkovitá anémie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9750" y="1008815"/>
            <a:ext cx="848982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Většina „jednoduchých“ mendelovských systémů ve skutečnosti mnohem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složitější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srpkovitá anémie: zpravidla jako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jednonukleotidový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znak (SNP)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– substituce v 6. kodonu genu pro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-řetězec hemoglobinu: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Glu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Val 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zpravidla považována za „recesivní“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vůči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http://huberb.people.cofc.edu/www/Classroom%20Visuals/101%20Visuals/Chapter%202%20Images/sickled%20red%20blood%20cel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364" y="3257398"/>
            <a:ext cx="6411074" cy="3242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og.scs.sk.ca/bwapple/image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213" y="1366463"/>
            <a:ext cx="6784533" cy="4282737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622331" y="415925"/>
            <a:ext cx="8058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Jsou všechny mendelovské znaky skutečně „kvalitativní“?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287290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Normální rozdělení:</a:t>
            </a: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průměr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rozptyl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marble-r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0475" y="295747"/>
            <a:ext cx="3521674" cy="6293079"/>
          </a:xfrm>
          <a:prstGeom prst="rect">
            <a:avLst/>
          </a:prstGeom>
        </p:spPr>
      </p:pic>
      <p:pic>
        <p:nvPicPr>
          <p:cNvPr id="4" name="Obrázek 3" descr="Norma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3" y="2773424"/>
            <a:ext cx="4486656" cy="3550920"/>
          </a:xfrm>
          <a:prstGeom prst="rect">
            <a:avLst/>
          </a:prstGeom>
        </p:spPr>
      </p:pic>
      <p:cxnSp>
        <p:nvCxnSpPr>
          <p:cNvPr id="6" name="Přímá spojovací šipka 5"/>
          <p:cNvCxnSpPr/>
          <p:nvPr/>
        </p:nvCxnSpPr>
        <p:spPr>
          <a:xfrm>
            <a:off x="2445249" y="4130211"/>
            <a:ext cx="0" cy="1623317"/>
          </a:xfrm>
          <a:prstGeom prst="straightConnector1">
            <a:avLst/>
          </a:prstGeom>
          <a:ln w="38100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2092558" y="5208998"/>
            <a:ext cx="712288" cy="0"/>
          </a:xfrm>
          <a:prstGeom prst="straightConnector1">
            <a:avLst/>
          </a:prstGeom>
          <a:ln w="38100">
            <a:solidFill>
              <a:srgbClr val="66006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23">
            <a:extLst>
              <a:ext uri="{FF2B5EF4-FFF2-40B4-BE49-F238E27FC236}">
                <a16:creationId xmlns:a16="http://schemas.microsoft.com/office/drawing/2014/main" id="{F96476A2-04CB-41BC-ABE4-45E0AFBCF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80" y="1157855"/>
            <a:ext cx="1270677" cy="674995"/>
          </a:xfrm>
          <a:prstGeom prst="wedgeRectCallout">
            <a:avLst>
              <a:gd name="adj1" fmla="val 56482"/>
              <a:gd name="adj2" fmla="val 12082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</a:rPr>
              <a:t>Galtonova</a:t>
            </a:r>
            <a:r>
              <a:rPr lang="cs-CZ" sz="1600" dirty="0">
                <a:latin typeface="Arial" pitchFamily="34" charset="0"/>
              </a:rPr>
              <a:t> deska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06586" y="260350"/>
            <a:ext cx="653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 = GENOTYP + PROSTŘEDÍ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59987" y="431283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66189" y="431283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39750" y="1294905"/>
            <a:ext cx="255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20089" y="1310015"/>
            <a:ext cx="3441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539750" y="2138090"/>
            <a:ext cx="2757798" cy="1032878"/>
          </a:xfrm>
          <a:prstGeom prst="wedgeRectCallout">
            <a:avLst>
              <a:gd name="adj1" fmla="val -9040"/>
              <a:gd name="adj2" fmla="val -8109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= podíl celkové fenotypové variability, kterou lze vysvětlit genotypem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4751941" y="2053174"/>
            <a:ext cx="1063482" cy="674995"/>
          </a:xfrm>
          <a:prstGeom prst="wedgeRectCallout">
            <a:avLst>
              <a:gd name="adj1" fmla="val 41196"/>
              <a:gd name="adj2" fmla="val -856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aditivní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383819" y="2051462"/>
            <a:ext cx="1352871" cy="674995"/>
          </a:xfrm>
          <a:prstGeom prst="wedgeRectCallout">
            <a:avLst>
              <a:gd name="adj1" fmla="val -27153"/>
              <a:gd name="adj2" fmla="val -795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</a:rPr>
              <a:t>dominanční</a:t>
            </a:r>
            <a:r>
              <a:rPr lang="cs-CZ" sz="1600" dirty="0">
                <a:latin typeface="Arial" pitchFamily="34" charset="0"/>
              </a:rPr>
              <a:t>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750" y="3712365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pokud více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894030" y="3650810"/>
            <a:ext cx="431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818740" y="4404243"/>
            <a:ext cx="1270677" cy="674995"/>
          </a:xfrm>
          <a:prstGeom prst="wedgeRectCallout">
            <a:avLst>
              <a:gd name="adj1" fmla="val -41277"/>
              <a:gd name="adj2" fmla="val -8109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</a:rPr>
              <a:t>epistatický</a:t>
            </a:r>
            <a:r>
              <a:rPr lang="cs-CZ" sz="1600" dirty="0">
                <a:latin typeface="Arial" pitchFamily="34" charset="0"/>
              </a:rPr>
              <a:t>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39750" y="5547985"/>
            <a:ext cx="7338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+ kovariance genotypu s prostředím, případně další kovariance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620C12C-BA0A-4AAD-8D1B-33F41F4B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80899"/>
            <a:ext cx="42862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B5CE721-2B83-4347-AA8C-CC530346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94" y="1882338"/>
            <a:ext cx="4085806" cy="36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4AF5A9C-D52F-4809-9E6C-EA238A1E715A}"/>
              </a:ext>
            </a:extLst>
          </p:cNvPr>
          <p:cNvSpPr txBox="1"/>
          <p:nvPr/>
        </p:nvSpPr>
        <p:spPr>
          <a:xfrm>
            <a:off x="3153182" y="260350"/>
            <a:ext cx="283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Aditivita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epistáze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72F8A17-CE10-4601-8EF6-F2DEED4B8628}"/>
              </a:ext>
            </a:extLst>
          </p:cNvPr>
          <p:cNvSpPr txBox="1"/>
          <p:nvPr/>
        </p:nvSpPr>
        <p:spPr>
          <a:xfrm>
            <a:off x="539750" y="896611"/>
            <a:ext cx="66976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aditivita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účinky jednotlivých genů se sčítají</a:t>
            </a:r>
          </a:p>
          <a:p>
            <a:pPr>
              <a:spcAft>
                <a:spcPts val="1200"/>
              </a:spcAft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epistáze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jednotlivé geny interagují, vzájemně se ovlivňují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38E009D-454F-4DC6-99B4-A1AA6F17B53C}"/>
              </a:ext>
            </a:extLst>
          </p:cNvPr>
          <p:cNvSpPr txBox="1"/>
          <p:nvPr/>
        </p:nvSpPr>
        <p:spPr>
          <a:xfrm>
            <a:off x="1985682" y="5755653"/>
            <a:ext cx="70641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top row indicates interactions between two genes that show either (</a:t>
            </a:r>
            <a:r>
              <a:rPr lang="en-US" sz="11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en-US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additive effects, (</a:t>
            </a:r>
            <a:r>
              <a:rPr lang="en-US" sz="11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en-US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positive epistasis or (</a:t>
            </a:r>
            <a:r>
              <a:rPr lang="en-US" sz="11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en-US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reciprocal sign epistasis. Below are </a:t>
            </a:r>
            <a:r>
              <a:rPr lang="cs-CZ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fitness </a:t>
            </a:r>
            <a:r>
              <a:rPr lang="cs-CZ" sz="11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landscapes</a:t>
            </a:r>
            <a:r>
              <a:rPr lang="cs-CZ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which display greater and greater levels of global epistasis between large numbers of genes. Purely additive interactions lead to a single smooth peak (</a:t>
            </a:r>
            <a:r>
              <a:rPr lang="en-US" sz="11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</a:t>
            </a:r>
            <a:r>
              <a:rPr lang="en-US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); as increasing numbers of genes exhibit epistasis, the landscape becomes more rugged (</a:t>
            </a:r>
            <a:r>
              <a:rPr lang="en-US" sz="11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</a:t>
            </a:r>
            <a:r>
              <a:rPr lang="en-US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and when all genes interact </a:t>
            </a:r>
            <a:r>
              <a:rPr lang="en-US" sz="11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epistatically</a:t>
            </a:r>
            <a:r>
              <a:rPr lang="en-US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the landscape becomes so rugged that mutations have seemingly random effects (</a:t>
            </a:r>
            <a:r>
              <a:rPr lang="en-US" sz="11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</a:t>
            </a:r>
            <a:r>
              <a:rPr lang="en-US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82453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260350"/>
            <a:ext cx="8523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Pozor, „dominance“ a „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“ jsou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rezidua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tj. nemají stejný význam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jako v mendelovské genetice: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766624" y="1772983"/>
            <a:ext cx="2547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–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124682" y="1811867"/>
            <a:ext cx="2109484" cy="657491"/>
          </a:xfrm>
          <a:prstGeom prst="wedgeRectCallout">
            <a:avLst>
              <a:gd name="adj1" fmla="val 65521"/>
              <a:gd name="adj2" fmla="val -1351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E = vše, co nelze vysvětlit genotypem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766438" y="3213238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–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1107540" y="3001408"/>
            <a:ext cx="3126626" cy="946880"/>
          </a:xfrm>
          <a:prstGeom prst="wedgeRectCallout">
            <a:avLst>
              <a:gd name="adj1" fmla="val 63774"/>
              <a:gd name="adj2" fmla="val 129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D = část genetického rozptylu, který nelze vysvětlit aditivním rozptylem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766438" y="4772254"/>
            <a:ext cx="3374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–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–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107540" y="4748804"/>
            <a:ext cx="3126626" cy="946880"/>
          </a:xfrm>
          <a:prstGeom prst="wedgeRectCallout">
            <a:avLst>
              <a:gd name="adj1" fmla="val 64428"/>
              <a:gd name="adj2" fmla="val -1626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I = část genetického rozptylu, který nelze vysvětlit aditivním ani </a:t>
            </a:r>
            <a:r>
              <a:rPr lang="cs-CZ" sz="1600" dirty="0" err="1">
                <a:latin typeface="Arial" pitchFamily="34" charset="0"/>
              </a:rPr>
              <a:t>dominančním</a:t>
            </a:r>
            <a:r>
              <a:rPr lang="cs-CZ" sz="1600" dirty="0">
                <a:latin typeface="Arial" pitchFamily="34" charset="0"/>
              </a:rPr>
              <a:t> rozptylem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75675" y="260350"/>
            <a:ext cx="359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dědivost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750" y="1557441"/>
            <a:ext cx="20762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v širším smyslu: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v užším smyslu: 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05999" y="1326024"/>
            <a:ext cx="1047750" cy="885825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05999" y="2556211"/>
            <a:ext cx="1047750" cy="885825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39750" y="4259887"/>
            <a:ext cx="6853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V praxi se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zpravidla uvažuje jen v užším smyslu</a:t>
            </a:r>
          </a:p>
        </p:txBody>
      </p:sp>
      <p:sp>
        <p:nvSpPr>
          <p:cNvPr id="9" name="AutoShape 23">
            <a:extLst>
              <a:ext uri="{FF2B5EF4-FFF2-40B4-BE49-F238E27FC236}">
                <a16:creationId xmlns:a16="http://schemas.microsoft.com/office/drawing/2014/main" id="{36459D66-6B54-4383-96A5-7BFB49D26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562" y="1440191"/>
            <a:ext cx="2076209" cy="657491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>
                <a:latin typeface="Arial" pitchFamily="34" charset="0"/>
              </a:rPr>
              <a:t>podíl celkové genetické složky</a:t>
            </a:r>
            <a:endParaRPr lang="cs-CZ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>
            <a:extLst>
              <a:ext uri="{FF2B5EF4-FFF2-40B4-BE49-F238E27FC236}">
                <a16:creationId xmlns:a16="http://schemas.microsoft.com/office/drawing/2014/main" id="{E582B12B-F48F-4C2C-9BF1-751E40E4D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562" y="2508242"/>
            <a:ext cx="2076209" cy="657491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>
                <a:latin typeface="Arial" pitchFamily="34" charset="0"/>
              </a:rPr>
              <a:t>podíl aditivní genetické složky</a:t>
            </a:r>
            <a:endParaRPr lang="cs-CZ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08" r="-2327" b="-3135"/>
          <a:stretch>
            <a:fillRect/>
          </a:stretch>
        </p:blipFill>
        <p:spPr bwMode="auto">
          <a:xfrm>
            <a:off x="501650" y="1162169"/>
            <a:ext cx="8370501" cy="407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5268391" y="1281586"/>
            <a:ext cx="3684379" cy="2650334"/>
            <a:chOff x="5268391" y="1281586"/>
            <a:chExt cx="3684379" cy="2650334"/>
          </a:xfrm>
        </p:grpSpPr>
        <p:pic>
          <p:nvPicPr>
            <p:cNvPr id="2" name="Obrázek 1" descr="9.2.tif"/>
            <p:cNvPicPr>
              <a:picLocks noChangeAspect="1"/>
            </p:cNvPicPr>
            <p:nvPr/>
          </p:nvPicPr>
          <p:blipFill rotWithShape="1">
            <a:blip r:embed="rId2" cstate="print"/>
            <a:srcRect b="50988"/>
            <a:stretch/>
          </p:blipFill>
          <p:spPr>
            <a:xfrm>
              <a:off x="5268391" y="1281586"/>
              <a:ext cx="3684379" cy="2650334"/>
            </a:xfrm>
            <a:prstGeom prst="rect">
              <a:avLst/>
            </a:prstGeom>
          </p:spPr>
        </p:pic>
        <p:sp>
          <p:nvSpPr>
            <p:cNvPr id="3" name="TextovéPole 2"/>
            <p:cNvSpPr txBox="1"/>
            <p:nvPr/>
          </p:nvSpPr>
          <p:spPr>
            <a:xfrm>
              <a:off x="6284422" y="3458094"/>
              <a:ext cx="3177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latin typeface="Symbol" panose="05050102010706020507" pitchFamily="18" charset="2"/>
                </a:rPr>
                <a:t>m</a:t>
              </a:r>
              <a:endParaRPr lang="cs-CZ" i="1" dirty="0">
                <a:latin typeface="Symbol" panose="05050102010706020507" pitchFamily="18" charset="2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7576117" y="3437312"/>
              <a:ext cx="4026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latin typeface="Symbol" panose="05050102010706020507" pitchFamily="18" charset="2"/>
                </a:rPr>
                <a:t>m</a:t>
              </a:r>
              <a:r>
                <a:rPr lang="cs-CZ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cs-CZ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539750" y="1139549"/>
            <a:ext cx="5671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diference = intenzita selekce: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3875610" y="1776580"/>
            <a:ext cx="1681394" cy="938317"/>
          </a:xfrm>
          <a:prstGeom prst="wedgeRectCallout">
            <a:avLst>
              <a:gd name="adj1" fmla="val 38450"/>
              <a:gd name="adj2" fmla="val -7309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selektovaných rodičů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922135" y="787106"/>
            <a:ext cx="1426253" cy="672901"/>
          </a:xfrm>
          <a:prstGeom prst="wedgeRectCallout">
            <a:avLst>
              <a:gd name="adj1" fmla="val -105479"/>
              <a:gd name="adj2" fmla="val 367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celé populace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39750" y="263653"/>
            <a:ext cx="819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Heritabilitu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lze vyjádřit i pomocí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diference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a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odpovědi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5268391" y="1281586"/>
            <a:ext cx="3684379" cy="5407540"/>
            <a:chOff x="5268391" y="1281586"/>
            <a:chExt cx="3684379" cy="5407540"/>
          </a:xfrm>
        </p:grpSpPr>
        <p:pic>
          <p:nvPicPr>
            <p:cNvPr id="2" name="Obrázek 1" descr="9.2.t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68391" y="1281586"/>
              <a:ext cx="3684379" cy="5407540"/>
            </a:xfrm>
            <a:prstGeom prst="rect">
              <a:avLst/>
            </a:prstGeom>
          </p:spPr>
        </p:pic>
        <p:sp>
          <p:nvSpPr>
            <p:cNvPr id="12" name="TextovéPole 11"/>
            <p:cNvSpPr txBox="1"/>
            <p:nvPr/>
          </p:nvSpPr>
          <p:spPr>
            <a:xfrm>
              <a:off x="6284422" y="3458094"/>
              <a:ext cx="3177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latin typeface="Symbol" panose="05050102010706020507" pitchFamily="18" charset="2"/>
                </a:rPr>
                <a:t>m</a:t>
              </a:r>
              <a:endParaRPr lang="cs-CZ" i="1" dirty="0">
                <a:latin typeface="Symbol" panose="05050102010706020507" pitchFamily="18" charset="2"/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7576117" y="3437312"/>
              <a:ext cx="4026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latin typeface="Symbol" panose="05050102010706020507" pitchFamily="18" charset="2"/>
                </a:rPr>
                <a:t>m</a:t>
              </a:r>
              <a:r>
                <a:rPr lang="cs-CZ" i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cs-CZ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7257265" y="5843629"/>
              <a:ext cx="4026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latin typeface="Symbol" panose="05050102010706020507" pitchFamily="18" charset="2"/>
                </a:rPr>
                <a:t>m</a:t>
              </a:r>
              <a:r>
                <a:rPr lang="cs-CZ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cs-CZ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539750" y="1139549"/>
            <a:ext cx="5671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diference = intenzita selekce: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3875610" y="1776580"/>
            <a:ext cx="1681394" cy="938317"/>
          </a:xfrm>
          <a:prstGeom prst="wedgeRectCallout">
            <a:avLst>
              <a:gd name="adj1" fmla="val 38450"/>
              <a:gd name="adj2" fmla="val -7309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selektovaných rodičů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922135" y="787106"/>
            <a:ext cx="1426253" cy="672901"/>
          </a:xfrm>
          <a:prstGeom prst="wedgeRectCallout">
            <a:avLst>
              <a:gd name="adj1" fmla="val -105479"/>
              <a:gd name="adj2" fmla="val 367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celé populace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34349" y="2221590"/>
            <a:ext cx="22653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odpověď:</a:t>
            </a: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381980" y="3444021"/>
            <a:ext cx="1681394" cy="898932"/>
          </a:xfrm>
          <a:prstGeom prst="wedgeRectCallout">
            <a:avLst>
              <a:gd name="adj1" fmla="val -5155"/>
              <a:gd name="adj2" fmla="val -8714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potomků selektovaných rodičů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298416" y="2884136"/>
            <a:ext cx="1426253" cy="672901"/>
          </a:xfrm>
          <a:prstGeom prst="wedgeRectCallout">
            <a:avLst>
              <a:gd name="adj1" fmla="val -82954"/>
              <a:gd name="adj2" fmla="val -4286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celé populace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750" y="4703610"/>
            <a:ext cx="430598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odpověď na selekci je dána její silou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váženou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dědivostí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Sh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endParaRPr lang="cs-CZ" sz="2400" baseline="30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	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39750" y="263653"/>
            <a:ext cx="819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Heritabilitu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lze vyjádřit i pomocí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diference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a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odpovědi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041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383" y="260350"/>
            <a:ext cx="6929234" cy="456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5142209" y="4033053"/>
            <a:ext cx="1849205" cy="941742"/>
          </a:xfrm>
          <a:prstGeom prst="wedgeRectCallout">
            <a:avLst>
              <a:gd name="adj1" fmla="val -72398"/>
              <a:gd name="adj2" fmla="val -286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protíná osu </a:t>
            </a:r>
            <a:r>
              <a:rPr lang="cs-CZ" sz="1600" i="1" dirty="0">
                <a:latin typeface="Arial" pitchFamily="34" charset="0"/>
              </a:rPr>
              <a:t>x</a:t>
            </a:r>
            <a:r>
              <a:rPr lang="cs-CZ" sz="1600" dirty="0">
                <a:latin typeface="Arial" pitchFamily="34" charset="0"/>
              </a:rPr>
              <a:t> v bodě celkového průměru </a:t>
            </a:r>
            <a:r>
              <a:rPr lang="cs-CZ" sz="1600" i="1" dirty="0">
                <a:latin typeface="Arial" pitchFamily="34" charset="0"/>
                <a:sym typeface="Symbol"/>
              </a:rPr>
              <a:t>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FCF7566-26F0-485A-AA8A-B615410809D4}"/>
              </a:ext>
            </a:extLst>
          </p:cNvPr>
          <p:cNvSpPr txBox="1"/>
          <p:nvPr/>
        </p:nvSpPr>
        <p:spPr>
          <a:xfrm>
            <a:off x="539750" y="5577407"/>
            <a:ext cx="67217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Jiné metody odhadu: korelace/regrese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rodič-potomci, srovnání příbuzných, jednovaječná dvojčata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211C6F98-2584-4A23-894C-7A78D9C67F12}"/>
                  </a:ext>
                </a:extLst>
              </p:cNvPr>
              <p:cNvSpPr txBox="1"/>
              <p:nvPr/>
            </p:nvSpPr>
            <p:spPr>
              <a:xfrm>
                <a:off x="5349890" y="5291110"/>
                <a:ext cx="1764842" cy="572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korelace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cs-CZ" b="0" i="0" smtClean="0">
                              <a:latin typeface="Cambria Math" panose="02040503050406030204" pitchFamily="18" charset="0"/>
                            </a:rPr>
                            <m:t>ří</m:t>
                          </m:r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buznost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211C6F98-2584-4A23-894C-7A78D9C67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890" y="5291110"/>
                <a:ext cx="1764842" cy="5725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5F1BB9F9-C194-463C-A2EE-2F423D4BEFF8}"/>
              </a:ext>
            </a:extLst>
          </p:cNvPr>
          <p:cNvCxnSpPr>
            <a:cxnSpLocks/>
          </p:cNvCxnSpPr>
          <p:nvPr/>
        </p:nvCxnSpPr>
        <p:spPr>
          <a:xfrm flipH="1">
            <a:off x="4459325" y="5694415"/>
            <a:ext cx="858063" cy="359693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2174749" y="2393878"/>
            <a:ext cx="4859849" cy="2506895"/>
            <a:chOff x="2174749" y="2393878"/>
            <a:chExt cx="4859849" cy="2506895"/>
          </a:xfrm>
        </p:grpSpPr>
        <p:grpSp>
          <p:nvGrpSpPr>
            <p:cNvPr id="6" name="Skupina 5"/>
            <p:cNvGrpSpPr/>
            <p:nvPr/>
          </p:nvGrpSpPr>
          <p:grpSpPr>
            <a:xfrm>
              <a:off x="2311686" y="2627116"/>
              <a:ext cx="3696985" cy="1518862"/>
              <a:chOff x="1921268" y="387350"/>
              <a:chExt cx="3696985" cy="1518862"/>
            </a:xfrm>
          </p:grpSpPr>
          <p:sp>
            <p:nvSpPr>
              <p:cNvPr id="2" name="Elipsa 1"/>
              <p:cNvSpPr/>
              <p:nvPr/>
            </p:nvSpPr>
            <p:spPr>
              <a:xfrm>
                <a:off x="1921268" y="387350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" name="Elipsa 2"/>
              <p:cNvSpPr/>
              <p:nvPr/>
            </p:nvSpPr>
            <p:spPr>
              <a:xfrm>
                <a:off x="3429857" y="387350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Elipsa 3"/>
              <p:cNvSpPr/>
              <p:nvPr/>
            </p:nvSpPr>
            <p:spPr>
              <a:xfrm>
                <a:off x="3460679" y="1639086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Elipsa 4"/>
              <p:cNvSpPr/>
              <p:nvPr/>
            </p:nvSpPr>
            <p:spPr>
              <a:xfrm>
                <a:off x="5001803" y="1649359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6609482" y="2393878"/>
              <a:ext cx="425116" cy="2424701"/>
              <a:chOff x="287505" y="2363056"/>
              <a:chExt cx="425116" cy="2424701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287505" y="2363056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200" b="1" dirty="0">
                    <a:latin typeface="Arial" pitchFamily="34" charset="0"/>
                    <a:cs typeface="Arial" pitchFamily="34" charset="0"/>
                  </a:rPr>
                  <a:t>+</a:t>
                </a:r>
              </a:p>
            </p:txBody>
          </p:sp>
          <p:cxnSp>
            <p:nvCxnSpPr>
              <p:cNvPr id="8" name="Přímá spojovací šipka 7"/>
              <p:cNvCxnSpPr/>
              <p:nvPr/>
            </p:nvCxnSpPr>
            <p:spPr>
              <a:xfrm flipV="1">
                <a:off x="500063" y="3030876"/>
                <a:ext cx="0" cy="1756881"/>
              </a:xfrm>
              <a:prstGeom prst="straightConnector1">
                <a:avLst/>
              </a:prstGeom>
              <a:ln w="38100">
                <a:solidFill>
                  <a:srgbClr val="DE00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Elipsa 9"/>
              <p:cNvSpPr>
                <a:spLocks noChangeAspect="1"/>
              </p:cNvSpPr>
              <p:nvPr/>
            </p:nvSpPr>
            <p:spPr>
              <a:xfrm>
                <a:off x="353616" y="2512218"/>
                <a:ext cx="292893" cy="291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3" name="Obdélník 12"/>
            <p:cNvSpPr/>
            <p:nvPr/>
          </p:nvSpPr>
          <p:spPr>
            <a:xfrm>
              <a:off x="5215900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3724435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2174749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TextovéPole 16"/>
          <p:cNvSpPr txBox="1"/>
          <p:nvPr/>
        </p:nvSpPr>
        <p:spPr>
          <a:xfrm>
            <a:off x="2249099" y="260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39750" y="1010881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Pohyblivost v elektrickém poli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260314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>
                <a:latin typeface="Arial" pitchFamily="34" charset="0"/>
                <a:cs typeface="Arial" pitchFamily="34" charset="0"/>
              </a:rPr>
              <a:t>AA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830548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>
                <a:latin typeface="Arial" pitchFamily="34" charset="0"/>
                <a:cs typeface="Arial" pitchFamily="34" charset="0"/>
              </a:rPr>
              <a:t>AS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5340847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>
                <a:latin typeface="Arial" pitchFamily="34" charset="0"/>
                <a:cs typeface="Arial" pitchFamily="34" charset="0"/>
              </a:rPr>
              <a:t>SS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4855353" y="1474016"/>
            <a:ext cx="1565995" cy="832021"/>
          </a:xfrm>
          <a:prstGeom prst="wedgeRectCallout">
            <a:avLst>
              <a:gd name="adj1" fmla="val -54863"/>
              <a:gd name="adj2" fmla="val 9397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obě alely jsou </a:t>
            </a:r>
            <a:r>
              <a:rPr lang="cs-CZ" sz="1600" u="sng" dirty="0" err="1">
                <a:latin typeface="Arial" pitchFamily="34" charset="0"/>
              </a:rPr>
              <a:t>kodominantní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201783" y="4606834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start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39750" y="260350"/>
            <a:ext cx="751840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znaky spojené s fitness (přežívání, počet potomků)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fyziologické (např. účinnost metabolismu, procento tuku v mléce,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koncentrace sérového cholesterolu)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behaviorální (např. rodičovská péče, rozmnožování, fototaxe)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morfologické (např. velikost těla, výška, počet štětin)</a:t>
            </a: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966709" y="58527"/>
            <a:ext cx="1792559" cy="555082"/>
          </a:xfrm>
          <a:prstGeom prst="wedgeRectCallout">
            <a:avLst>
              <a:gd name="adj1" fmla="val -77957"/>
              <a:gd name="adj2" fmla="val 198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nízké </a:t>
            </a:r>
            <a:r>
              <a:rPr lang="cs-CZ" sz="1600" dirty="0" err="1">
                <a:latin typeface="Arial" pitchFamily="34" charset="0"/>
              </a:rPr>
              <a:t>heritability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834903" y="2169269"/>
            <a:ext cx="1792559" cy="555082"/>
          </a:xfrm>
          <a:prstGeom prst="wedgeRectCallout">
            <a:avLst>
              <a:gd name="adj1" fmla="val -64778"/>
              <a:gd name="adj2" fmla="val -4356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vysoké </a:t>
            </a:r>
            <a:r>
              <a:rPr lang="cs-CZ" sz="1600" dirty="0" err="1">
                <a:latin typeface="Arial" pitchFamily="34" charset="0"/>
              </a:rPr>
              <a:t>heritability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8207333" y="743926"/>
            <a:ext cx="420129" cy="1219200"/>
          </a:xfrm>
          <a:prstGeom prst="downArrow">
            <a:avLst/>
          </a:prstGeom>
          <a:gradFill flip="none" rotWithShape="1">
            <a:gsLst>
              <a:gs pos="0">
                <a:srgbClr val="003399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39750" y="2866918"/>
            <a:ext cx="84128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Proč má fitness nízkou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?</a:t>
            </a:r>
          </a:p>
          <a:p>
            <a:pPr defTabSz="36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dlouhodobý selekční tlak vyčerpal aditivní variabilitu u znaků spojených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 fitness, ale ne u morfologických znaků</a:t>
            </a:r>
          </a:p>
          <a:p>
            <a:pPr defTabSz="36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relativní rozsah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různý; ve skutečnosti nižší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znaků spojených s fitness způsobena vyšší úrovní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ne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nižším stupněm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39750" y="5462192"/>
            <a:ext cx="7257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Pozor,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 jedné populaci může být odlišná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od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heritability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 jiné populaci téhož druhu!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6274475" cy="5124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Různé populace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může být odlišný fenotyp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8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jiné alely?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jiné frekvence alel?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jiná prostředí?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jiný vztah genotyp-fenotyp?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nebo jejich vzájemné kombinace?</a:t>
            </a:r>
          </a:p>
        </p:txBody>
      </p: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A6570393-31FD-498A-81C5-DEDDB3619686}"/>
              </a:ext>
            </a:extLst>
          </p:cNvPr>
          <p:cNvGrpSpPr/>
          <p:nvPr/>
        </p:nvGrpSpPr>
        <p:grpSpPr>
          <a:xfrm>
            <a:off x="3280974" y="1395401"/>
            <a:ext cx="1863469" cy="836394"/>
            <a:chOff x="3735606" y="789447"/>
            <a:chExt cx="1863469" cy="836394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F7C08AA7-566D-4981-9DA0-CD401B49C2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62681" y="789447"/>
              <a:ext cx="836394" cy="8363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5F95B2A8-F6EA-41B8-B89E-7DAD3E71EB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5606" y="789447"/>
              <a:ext cx="836394" cy="83639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rgbClr val="C00000"/>
                </a:solidFill>
              </a:endParaRP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136C491C-241C-4974-9470-C88D829CEBCB}"/>
                </a:ext>
              </a:extLst>
            </p:cNvPr>
            <p:cNvSpPr txBox="1"/>
            <p:nvPr/>
          </p:nvSpPr>
          <p:spPr>
            <a:xfrm>
              <a:off x="3836087" y="87539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C00000"/>
                  </a:solidFill>
                </a:rPr>
                <a:t>A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3CD9BEEC-45D1-4B80-AC9E-A19A249041F0}"/>
                </a:ext>
              </a:extLst>
            </p:cNvPr>
            <p:cNvSpPr txBox="1"/>
            <p:nvPr/>
          </p:nvSpPr>
          <p:spPr>
            <a:xfrm>
              <a:off x="4894512" y="838312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0000CC"/>
                  </a:solidFill>
                </a:rPr>
                <a:t>a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CC164737-C928-4741-BF6D-7C985F23B810}"/>
                </a:ext>
              </a:extLst>
            </p:cNvPr>
            <p:cNvSpPr txBox="1"/>
            <p:nvPr/>
          </p:nvSpPr>
          <p:spPr>
            <a:xfrm>
              <a:off x="3802141" y="1146011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C00000"/>
                  </a:solidFill>
                </a:rPr>
                <a:t>A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44CFAA51-5AC3-4515-A999-16F3C1D92B74}"/>
                </a:ext>
              </a:extLst>
            </p:cNvPr>
            <p:cNvSpPr txBox="1"/>
            <p:nvPr/>
          </p:nvSpPr>
          <p:spPr>
            <a:xfrm>
              <a:off x="4095426" y="87539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C00000"/>
                  </a:solidFill>
                </a:rPr>
                <a:t>A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7048FA33-5A06-4CBA-AF0B-FD24345A10AF}"/>
                </a:ext>
              </a:extLst>
            </p:cNvPr>
            <p:cNvSpPr txBox="1"/>
            <p:nvPr/>
          </p:nvSpPr>
          <p:spPr>
            <a:xfrm>
              <a:off x="4068597" y="1216558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C00000"/>
                  </a:solidFill>
                </a:rPr>
                <a:t>A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C5D854D3-0337-4F22-A614-6505EB537A3B}"/>
                </a:ext>
              </a:extLst>
            </p:cNvPr>
            <p:cNvSpPr txBox="1"/>
            <p:nvPr/>
          </p:nvSpPr>
          <p:spPr>
            <a:xfrm>
              <a:off x="4240870" y="1045977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C00000"/>
                  </a:solidFill>
                </a:rPr>
                <a:t>A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B8A89EF1-F7E8-4421-994D-8AFA26A0D8D8}"/>
                </a:ext>
              </a:extLst>
            </p:cNvPr>
            <p:cNvSpPr txBox="1"/>
            <p:nvPr/>
          </p:nvSpPr>
          <p:spPr>
            <a:xfrm>
              <a:off x="5046912" y="990712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0000CC"/>
                  </a:solidFill>
                </a:rPr>
                <a:t>a</a:t>
              </a: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849CC651-3574-41F2-976C-4D3891FA46CF}"/>
                </a:ext>
              </a:extLst>
            </p:cNvPr>
            <p:cNvSpPr txBox="1"/>
            <p:nvPr/>
          </p:nvSpPr>
          <p:spPr>
            <a:xfrm>
              <a:off x="5161833" y="1196430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0000CC"/>
                  </a:solidFill>
                </a:rPr>
                <a:t>a</a:t>
              </a:r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136DA4BD-D597-4728-A40F-D44FD6D53777}"/>
                </a:ext>
              </a:extLst>
            </p:cNvPr>
            <p:cNvSpPr txBox="1"/>
            <p:nvPr/>
          </p:nvSpPr>
          <p:spPr>
            <a:xfrm>
              <a:off x="5274756" y="938945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0000CC"/>
                  </a:solidFill>
                </a:rPr>
                <a:t>a</a:t>
              </a: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98B9FED8-545C-426B-9E21-4063AC1FB548}"/>
                </a:ext>
              </a:extLst>
            </p:cNvPr>
            <p:cNvSpPr txBox="1"/>
            <p:nvPr/>
          </p:nvSpPr>
          <p:spPr>
            <a:xfrm>
              <a:off x="4798037" y="1123611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0000CC"/>
                  </a:solidFill>
                </a:rPr>
                <a:t>a</a:t>
              </a: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2B34D457-542C-4229-BF45-617DF4699852}"/>
              </a:ext>
            </a:extLst>
          </p:cNvPr>
          <p:cNvGrpSpPr/>
          <p:nvPr/>
        </p:nvGrpSpPr>
        <p:grpSpPr>
          <a:xfrm>
            <a:off x="6051503" y="1988838"/>
            <a:ext cx="1863469" cy="836394"/>
            <a:chOff x="6206508" y="1191032"/>
            <a:chExt cx="1863469" cy="836394"/>
          </a:xfrm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79D8D93D-A943-4320-8A74-BE666B5CA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3583" y="1191032"/>
              <a:ext cx="836394" cy="8363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CCC9BE62-97DE-4036-A714-456D556B79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6508" y="1191032"/>
              <a:ext cx="836394" cy="83639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rgbClr val="C00000"/>
                </a:solidFill>
              </a:endParaRP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FDF7FC30-FF7A-4529-9AE0-5104F0A0A585}"/>
                </a:ext>
              </a:extLst>
            </p:cNvPr>
            <p:cNvSpPr txBox="1"/>
            <p:nvPr/>
          </p:nvSpPr>
          <p:spPr>
            <a:xfrm>
              <a:off x="6306989" y="1276981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C00000"/>
                  </a:solidFill>
                </a:rPr>
                <a:t>A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86A02542-9792-4182-B67B-D01148D7F254}"/>
                </a:ext>
              </a:extLst>
            </p:cNvPr>
            <p:cNvSpPr txBox="1"/>
            <p:nvPr/>
          </p:nvSpPr>
          <p:spPr>
            <a:xfrm>
              <a:off x="7365414" y="1239897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0000CC"/>
                  </a:solidFill>
                </a:rPr>
                <a:t>a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31CFA9F4-2077-4041-A308-30FAD1F4645A}"/>
                </a:ext>
              </a:extLst>
            </p:cNvPr>
            <p:cNvSpPr txBox="1"/>
            <p:nvPr/>
          </p:nvSpPr>
          <p:spPr>
            <a:xfrm>
              <a:off x="6273043" y="154759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C00000"/>
                  </a:solidFill>
                </a:rPr>
                <a:t>A</a:t>
              </a: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826E8ACA-2CD5-4E35-A68C-3EE9DC52FDF8}"/>
                </a:ext>
              </a:extLst>
            </p:cNvPr>
            <p:cNvSpPr txBox="1"/>
            <p:nvPr/>
          </p:nvSpPr>
          <p:spPr>
            <a:xfrm>
              <a:off x="7710426" y="129599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C00000"/>
                  </a:solidFill>
                </a:rPr>
                <a:t>A</a:t>
              </a: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E51D03B1-C932-458C-A205-E8FBB72680E9}"/>
                </a:ext>
              </a:extLst>
            </p:cNvPr>
            <p:cNvSpPr txBox="1"/>
            <p:nvPr/>
          </p:nvSpPr>
          <p:spPr>
            <a:xfrm>
              <a:off x="6711772" y="144756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C00000"/>
                  </a:solidFill>
                </a:rPr>
                <a:t>A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8244DE94-FDAA-412C-9A39-31182CA6871C}"/>
                </a:ext>
              </a:extLst>
            </p:cNvPr>
            <p:cNvSpPr txBox="1"/>
            <p:nvPr/>
          </p:nvSpPr>
          <p:spPr>
            <a:xfrm>
              <a:off x="6569536" y="1256509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0000CC"/>
                  </a:solidFill>
                </a:rPr>
                <a:t>a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EC56FEA4-D3F2-4B47-A507-42794956B971}"/>
                </a:ext>
              </a:extLst>
            </p:cNvPr>
            <p:cNvSpPr txBox="1"/>
            <p:nvPr/>
          </p:nvSpPr>
          <p:spPr>
            <a:xfrm>
              <a:off x="7632735" y="1598015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0000CC"/>
                  </a:solidFill>
                </a:rPr>
                <a:t>a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A9F51E6D-969B-4844-B08B-F2B05311C379}"/>
                </a:ext>
              </a:extLst>
            </p:cNvPr>
            <p:cNvSpPr txBox="1"/>
            <p:nvPr/>
          </p:nvSpPr>
          <p:spPr>
            <a:xfrm>
              <a:off x="6560679" y="1609229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0000CC"/>
                  </a:solidFill>
                </a:rPr>
                <a:t>a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C98BA2B8-D6AC-4262-BDA0-7FFD46737D3C}"/>
                </a:ext>
              </a:extLst>
            </p:cNvPr>
            <p:cNvSpPr txBox="1"/>
            <p:nvPr/>
          </p:nvSpPr>
          <p:spPr>
            <a:xfrm>
              <a:off x="7268939" y="1525196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0000CC"/>
                  </a:solidFill>
                </a:rPr>
                <a:t>a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1DC0EF28-4067-4CE6-8230-3EC5BE5A939D}"/>
                </a:ext>
              </a:extLst>
            </p:cNvPr>
            <p:cNvSpPr txBox="1"/>
            <p:nvPr/>
          </p:nvSpPr>
          <p:spPr>
            <a:xfrm>
              <a:off x="7510759" y="1436119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0000CC"/>
                  </a:solidFill>
                </a:rPr>
                <a:t>a</a:t>
              </a:r>
            </a:p>
          </p:txBody>
        </p:sp>
      </p:grpSp>
      <p:pic>
        <p:nvPicPr>
          <p:cNvPr id="7172" name="Picture 4" descr="Vector Cartoon Illustration Beautiful Spring Sunny Stock Vector (Royalty  Free) 385534651">
            <a:extLst>
              <a:ext uri="{FF2B5EF4-FFF2-40B4-BE49-F238E27FC236}">
                <a16:creationId xmlns:a16="http://schemas.microsoft.com/office/drawing/2014/main" id="{47ED0D86-8E08-49F1-81A1-7C126904B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4" b="8064"/>
          <a:stretch/>
        </p:blipFill>
        <p:spPr bwMode="auto">
          <a:xfrm>
            <a:off x="4576542" y="2996808"/>
            <a:ext cx="1580605" cy="8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49,320 Cartoon Forest Animals Stock Photos, Pictures &amp; Royalty-Free Images  - iStock">
            <a:extLst>
              <a:ext uri="{FF2B5EF4-FFF2-40B4-BE49-F238E27FC236}">
                <a16:creationId xmlns:a16="http://schemas.microsoft.com/office/drawing/2014/main" id="{5F40BA98-D758-4502-B19D-894F24BC7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72" y="2996808"/>
            <a:ext cx="1481801" cy="86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22052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Fisherovská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kvantitativní genetika založena na odchylkách od průměru</a:t>
            </a:r>
          </a:p>
          <a:p>
            <a:pPr defTabSz="540000">
              <a:spcAft>
                <a:spcPts val="6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Pearsonův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korelační koeficient: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20625" y="3283815"/>
            <a:ext cx="7702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Protože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vnitropopulační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veličina, nemůže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vysvětlit biologické příčiny fenotypových rozdílů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mezi populacemi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9750" y="5159210"/>
            <a:ext cx="8214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Přesto často tvrzení, že když je znak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dědivý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populacích s odlišnými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průměry, je tento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rozdíl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také dán geneticky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A44D4C4-6532-4FA7-A30B-AF81386BA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020"/>
          <a:stretch/>
        </p:blipFill>
        <p:spPr bwMode="auto">
          <a:xfrm>
            <a:off x="2641946" y="1698790"/>
            <a:ext cx="3750187" cy="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5F1BB9F9-C194-463C-A2EE-2F423D4BEFF8}"/>
              </a:ext>
            </a:extLst>
          </p:cNvPr>
          <p:cNvCxnSpPr>
            <a:cxnSpLocks/>
          </p:cNvCxnSpPr>
          <p:nvPr/>
        </p:nvCxnSpPr>
        <p:spPr>
          <a:xfrm flipH="1">
            <a:off x="4779818" y="664031"/>
            <a:ext cx="2183491" cy="92355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5F1BB9F9-C194-463C-A2EE-2F423D4BEFF8}"/>
              </a:ext>
            </a:extLst>
          </p:cNvPr>
          <p:cNvCxnSpPr>
            <a:cxnSpLocks/>
          </p:cNvCxnSpPr>
          <p:nvPr/>
        </p:nvCxnSpPr>
        <p:spPr>
          <a:xfrm flipH="1">
            <a:off x="5669280" y="664031"/>
            <a:ext cx="1463041" cy="92355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25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6987810" cy="6032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Rozdíly v inteligenčním kvocientu (IQ):</a:t>
            </a:r>
          </a:p>
          <a:p>
            <a:pPr defTabSz="540000"/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Znamenají vysoké hodnoty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dědivosti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IQ, že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rozdíly mezi skupinami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jsou způsobeny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genetickými rozdíly?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Skodak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&amp;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Skeel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 (1949):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porovnání IQ adoptovaných dětí s jejich adoptivními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i biologickými matkami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vysoká korelace mezi IQ dětí a jejich biologických matek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0,44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0,88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*)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ve skupině adoptovaných dětí je hlavním determinantem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genetická složka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Je IQ určeno geneticky i na individuální úrovni?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Žádné vlivy prostředí?</a:t>
            </a:r>
            <a:endParaRPr lang="cs-CZ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http://i2.ytimg.com/vi/q6O8AcX9WQI/mqdefault.jpg"/>
          <p:cNvPicPr>
            <a:picLocks noChangeAspect="1" noChangeArrowheads="1"/>
          </p:cNvPicPr>
          <p:nvPr/>
        </p:nvPicPr>
        <p:blipFill>
          <a:blip r:embed="rId2" cstate="print"/>
          <a:srcRect l="17817" r="9711"/>
          <a:stretch>
            <a:fillRect/>
          </a:stretch>
        </p:blipFill>
        <p:spPr bwMode="auto">
          <a:xfrm>
            <a:off x="6565187" y="260350"/>
            <a:ext cx="2208944" cy="1714500"/>
          </a:xfrm>
          <a:prstGeom prst="rect">
            <a:avLst/>
          </a:prstGeom>
          <a:noFill/>
        </p:spPr>
      </p:pic>
      <p:pic>
        <p:nvPicPr>
          <p:cNvPr id="46084" name="Picture 4" descr="http://upload.wikimedia.org/wikipedia/commons/f/fd/Atr-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8034" y="2085653"/>
            <a:ext cx="1575892" cy="2244903"/>
          </a:xfrm>
          <a:prstGeom prst="rect">
            <a:avLst/>
          </a:prstGeom>
          <a:noFill/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9426112A-49F9-45D0-886D-B481A572B23E}"/>
              </a:ext>
            </a:extLst>
          </p:cNvPr>
          <p:cNvGrpSpPr/>
          <p:nvPr/>
        </p:nvGrpSpPr>
        <p:grpSpPr>
          <a:xfrm>
            <a:off x="6354918" y="6157593"/>
            <a:ext cx="2475690" cy="440057"/>
            <a:chOff x="6354918" y="6157593"/>
            <a:chExt cx="2475690" cy="4400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DD22FE43-5BB8-4257-8DB9-F9652CF05D53}"/>
                    </a:ext>
                  </a:extLst>
                </p:cNvPr>
                <p:cNvSpPr txBox="1"/>
                <p:nvPr/>
              </p:nvSpPr>
              <p:spPr>
                <a:xfrm>
                  <a:off x="6621664" y="6157593"/>
                  <a:ext cx="2208944" cy="44005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korelace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cs-CZ" b="0" i="0" smtClean="0">
                              <a:latin typeface="Cambria Math" panose="02040503050406030204" pitchFamily="18" charset="0"/>
                            </a:rPr>
                            <m:t>ří</m:t>
                          </m:r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buznost</m:t>
                          </m:r>
                        </m:den>
                      </m:f>
                    </m:oMath>
                  </a14:m>
                  <a:r>
                    <a:rPr lang="cs-CZ" dirty="0"/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0,44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0,5</m:t>
                          </m:r>
                        </m:den>
                      </m:f>
                    </m:oMath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DD22FE43-5BB8-4257-8DB9-F9652CF05D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1664" y="6157593"/>
                  <a:ext cx="2208944" cy="440057"/>
                </a:xfrm>
                <a:prstGeom prst="rect">
                  <a:avLst/>
                </a:prstGeom>
                <a:blipFill>
                  <a:blip r:embed="rId4"/>
                  <a:stretch>
                    <a:fillRect l="-3857" t="-1389" b="-19444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0F04E61E-8739-47BD-9D83-69AC1C3F5F23}"/>
                </a:ext>
              </a:extLst>
            </p:cNvPr>
            <p:cNvSpPr txBox="1"/>
            <p:nvPr/>
          </p:nvSpPr>
          <p:spPr>
            <a:xfrm>
              <a:off x="6354918" y="6239121"/>
              <a:ext cx="3080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aseline="30000" dirty="0"/>
                <a:t>*)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36479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globální průměr IQ = 100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průměr IQ biologických matek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adoptovaných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dětí = 86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intenzita selekce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86 – 100 = -14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heritabilitě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0,88 je selekční odpověď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-14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0,88 = -12,32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očekávané průměrné IQ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adoptovaných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dětí by mělo být 100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–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12,32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=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87,68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ve skutečnosti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průměrné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IQ dětí = 107, tj. skoro o 20 bodů víc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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průměrné IQ jejich adoptivních matek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2"/>
          <p:cNvGrpSpPr>
            <a:grpSpLocks noChangeAspect="1"/>
          </p:cNvGrpSpPr>
          <p:nvPr/>
        </p:nvGrpSpPr>
        <p:grpSpPr>
          <a:xfrm>
            <a:off x="2088702" y="3706937"/>
            <a:ext cx="4860738" cy="3151063"/>
            <a:chOff x="983109" y="1030752"/>
            <a:chExt cx="7513620" cy="4870842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83109" y="1030752"/>
              <a:ext cx="7513620" cy="4870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ousměrná vodorovná šipka 4"/>
            <p:cNvSpPr/>
            <p:nvPr/>
          </p:nvSpPr>
          <p:spPr>
            <a:xfrm>
              <a:off x="4359651" y="1818526"/>
              <a:ext cx="1226423" cy="287676"/>
            </a:xfrm>
            <a:prstGeom prst="leftRightArrow">
              <a:avLst/>
            </a:prstGeom>
            <a:solidFill>
              <a:srgbClr val="CC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ousměrná vodorovná šipka 5"/>
            <p:cNvSpPr/>
            <p:nvPr/>
          </p:nvSpPr>
          <p:spPr>
            <a:xfrm>
              <a:off x="5381946" y="1251735"/>
              <a:ext cx="320212" cy="287676"/>
            </a:xfrm>
            <a:prstGeom prst="leftRigh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420895" cy="5678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globální průměr IQ = 100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průměr IQ biologických matek adoptivních dětí = 86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intenzita selekce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86 – 100 = -14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heritabilitě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0,88 je selekční odpověď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-14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0,88 = -12,32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očekávané průměrné IQ adoptivních dětí by mělo být 100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87,68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ve skutečnosti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IQ dětí = 107, tj. skoro o 20 bodů víc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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IQ jejich adoptivních matek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Proč?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biologické matky ze spodních socioekonomických příček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adoptivní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matky z horních příček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prostředí adoptivních rodičů mělo signifikantní dopad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na vzrůst průměrného IQ adoptivních dětí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7029488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Závěr:</a:t>
            </a:r>
          </a:p>
          <a:p>
            <a:pPr defTabSz="54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IQ má vysokou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/>
              </a:rPr>
              <a:t>dědivost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a fenotypová variabilita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u adoptovaných dětí je způsobena především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genetickou variabilitou</a:t>
            </a:r>
          </a:p>
          <a:p>
            <a:pPr defTabSz="54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IQ těchto dětí je silně ovlivněno prostředím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Jak to jde dohromady?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750" y="3858959"/>
            <a:ext cx="846257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korelační koeficient měří párová srovnání ve vztahu k příslušnému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populačnímu průměru  matky s IQ pod průměrem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8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6 budou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pravděpodobněji mít děti s IQ pod dětským průměrem 107 a naopak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viz: prvním krokem výpočtu korelačního koeficientu je odečtení průměrů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8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6, 107)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ovlivněna pouze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odchylkami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od průměru,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 průměrem samotným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71171"/>
            <a:ext cx="829001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Odlišná reakce genotypů na prostředí: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	Clausen et al.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1948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): řebříček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Achillea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Aspen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Valley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1950 m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n.m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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nařízkování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přesazení do různých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nadmořských výšek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439" y="2079742"/>
            <a:ext cx="5722982" cy="430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7295748" y="2205549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3050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8" name="AutoShape 23"/>
          <p:cNvSpPr>
            <a:spLocks noChangeArrowheads="1"/>
          </p:cNvSpPr>
          <p:nvPr/>
        </p:nvSpPr>
        <p:spPr bwMode="auto">
          <a:xfrm>
            <a:off x="7305535" y="3490463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1400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7298544" y="5027046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30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732824" y="6148375"/>
            <a:ext cx="2014014" cy="558298"/>
          </a:xfrm>
          <a:prstGeom prst="wedgeRectCallout">
            <a:avLst>
              <a:gd name="adj1" fmla="val 23832"/>
              <a:gd name="adj2" fmla="val -8924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7 různých genotypů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42712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G</a:t>
            </a:r>
            <a:r>
              <a:rPr lang="cs-CZ" dirty="0">
                <a:latin typeface="Arial" pitchFamily="34" charset="0"/>
                <a:cs typeface="Arial" pitchFamily="34" charset="0"/>
              </a:rPr>
              <a:t>: ve stejném prostředí různé fenotypy</a:t>
            </a:r>
          </a:p>
          <a:p>
            <a:pPr defTabSz="540000"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dirty="0">
                <a:latin typeface="Arial" pitchFamily="34" charset="0"/>
                <a:cs typeface="Arial" pitchFamily="34" charset="0"/>
              </a:rPr>
              <a:t>: průměrný fenotyp různý v odlišných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	prostředích</a:t>
            </a:r>
          </a:p>
          <a:p>
            <a:pPr defTabSz="540000"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G</a:t>
            </a:r>
            <a:r>
              <a:rPr lang="cs-CZ" baseline="-25000" dirty="0">
                <a:latin typeface="Arial" pitchFamily="34" charset="0"/>
                <a:cs typeface="Arial" pitchFamily="34" charset="0"/>
                <a:sym typeface="Symbol"/>
              </a:rPr>
              <a:t>E</a:t>
            </a:r>
            <a:r>
              <a:rPr lang="cs-CZ" dirty="0">
                <a:latin typeface="Arial" pitchFamily="34" charset="0"/>
                <a:cs typeface="Arial" pitchFamily="34" charset="0"/>
              </a:rPr>
              <a:t>: genotypy na různá prostředí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	reagovaly odlišným způsobem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51806" y="5616271"/>
            <a:ext cx="8395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Fenotypová odpověď genotypu na faktory prostředí =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norma reakce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0241" y="333375"/>
            <a:ext cx="4003589" cy="301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ovéPole 26"/>
          <p:cNvSpPr txBox="1"/>
          <p:nvPr/>
        </p:nvSpPr>
        <p:spPr>
          <a:xfrm>
            <a:off x="539750" y="3511720"/>
            <a:ext cx="840727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Fenotypová variabilita řebříčku v různých prostředích měla 3 příčiny – kombinace </a:t>
            </a:r>
          </a:p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fenotypových rozdílů mezi genotypy</a:t>
            </a:r>
          </a:p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fenotypových rozdílů mezi prostředími</a:t>
            </a:r>
          </a:p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rozdílů ve fenotypové změně genotypů pro odlišná prostředí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48" y="1653792"/>
            <a:ext cx="8425053" cy="489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892730" y="260350"/>
            <a:ext cx="5642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působící na kvantitativní znaky: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364503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>
                <a:latin typeface="Arial" pitchFamily="34" charset="0"/>
              </a:rPr>
              <a:t>usměrňující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4153011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>
                <a:latin typeface="Arial" pitchFamily="34" charset="0"/>
              </a:rPr>
              <a:t>stabilizující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883855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 err="1">
                <a:latin typeface="Arial" pitchFamily="34" charset="0"/>
              </a:rPr>
              <a:t>disruptivní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/>
        </p:nvSpPr>
        <p:spPr>
          <a:xfrm>
            <a:off x="539750" y="969999"/>
            <a:ext cx="845135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Srpkovitost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nízký parciální tlak O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alosterická změna – vazba na -řetězec, tvorba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dlouhých řetězců  deformace krvinky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srpkovitost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jedinců  z hlediska deformace je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dominantní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http://media1.razorplanet.com/share/510611-8783/siteImages/HOPE%20Initiative/sicklecell_11316005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669" y="3654179"/>
            <a:ext cx="3491751" cy="2149577"/>
          </a:xfrm>
          <a:prstGeom prst="rect">
            <a:avLst/>
          </a:prstGeom>
          <a:noFill/>
        </p:spPr>
      </p:pic>
      <p:pic>
        <p:nvPicPr>
          <p:cNvPr id="24580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495" y="3707954"/>
            <a:ext cx="3752850" cy="2028826"/>
          </a:xfrm>
          <a:prstGeom prst="rect">
            <a:avLst/>
          </a:prstGeom>
          <a:noFill/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73808D1-B92D-4261-9D27-A60360DDC9E1}"/>
              </a:ext>
            </a:extLst>
          </p:cNvPr>
          <p:cNvSpPr txBox="1"/>
          <p:nvPr/>
        </p:nvSpPr>
        <p:spPr>
          <a:xfrm>
            <a:off x="2249099" y="260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2590"/>
            <a:ext cx="805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Lokusy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kvantitativních znaků = QTL 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loci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750" y="999623"/>
            <a:ext cx="86248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asociace znaku s variantami molekulárních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markerů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(LD)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by neměly být součástí QTL a měly by být selekčně neutrální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nutná velká hustota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markerů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5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problémy: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mnoho genů s malým účinkem,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epistáze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někdy slabá korelace genetické a fyzické vzdálenosti (hlavně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při podrobnějším mapování)</a:t>
            </a:r>
          </a:p>
        </p:txBody>
      </p:sp>
      <p:pic>
        <p:nvPicPr>
          <p:cNvPr id="4" name="Obrázek 3" descr="Linkag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6172" y="4550419"/>
            <a:ext cx="5715062" cy="1884616"/>
          </a:xfrm>
          <a:prstGeom prst="rect">
            <a:avLst/>
          </a:prstGeom>
        </p:spPr>
      </p:pic>
      <p:sp>
        <p:nvSpPr>
          <p:cNvPr id="6" name="Obdélníkový popisek 5"/>
          <p:cNvSpPr/>
          <p:nvPr/>
        </p:nvSpPr>
        <p:spPr bwMode="auto">
          <a:xfrm>
            <a:off x="6189434" y="4332997"/>
            <a:ext cx="1529422" cy="741511"/>
          </a:xfrm>
          <a:prstGeom prst="wedgeRectCallout">
            <a:avLst>
              <a:gd name="adj1" fmla="val -60982"/>
              <a:gd name="adj2" fmla="val 2486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aseline="0" dirty="0">
                <a:latin typeface="Arial" pitchFamily="34" charset="0"/>
                <a:cs typeface="Arial" pitchFamily="34" charset="0"/>
              </a:rPr>
              <a:t>vazba mezi nejvzdálenějšími </a:t>
            </a:r>
            <a:r>
              <a:rPr lang="cs-CZ" sz="1400" baseline="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1400" baseline="0" dirty="0">
                <a:latin typeface="Arial" pitchFamily="34" charset="0"/>
                <a:cs typeface="Arial" pitchFamily="34" charset="0"/>
              </a:rPr>
              <a:t>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501650" y="6004066"/>
            <a:ext cx="1955328" cy="520301"/>
          </a:xfrm>
          <a:prstGeom prst="wedgeRectCallout">
            <a:avLst>
              <a:gd name="adj1" fmla="val 46030"/>
              <a:gd name="adj2" fmla="val -10876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aseline="0" dirty="0">
                <a:latin typeface="Arial" pitchFamily="34" charset="0"/>
                <a:cs typeface="Arial" pitchFamily="34" charset="0"/>
              </a:rPr>
              <a:t>absence vazby mezi nejbližšími </a:t>
            </a:r>
            <a:r>
              <a:rPr lang="cs-CZ" sz="1400" baseline="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1400" baseline="0" dirty="0">
                <a:latin typeface="Arial" pitchFamily="34" charset="0"/>
                <a:cs typeface="Arial" pitchFamily="34" charset="0"/>
              </a:rPr>
              <a:t>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1115549"/>
            <a:ext cx="862488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problémy: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oblasti s častými mutacemi (většinou se předpokládá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infinite-alleles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model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stejná mutační rychlost v různých částech sekvence 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stejná pravděpodobnost pro různé typy substitucí)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výhodné vybírat populace, které prošly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bottleneckem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nebo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efektem zakladatele</a:t>
            </a:r>
          </a:p>
          <a:p>
            <a:pPr defTabSz="540000">
              <a:spcAft>
                <a:spcPts val="18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rozhodující míra fenotypového dopadu QTL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major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loci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minor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loci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míra rekombinace mezi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markerem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QTL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61043BA-2266-46A3-8B18-777FF072F3B7}"/>
              </a:ext>
            </a:extLst>
          </p:cNvPr>
          <p:cNvSpPr txBox="1"/>
          <p:nvPr/>
        </p:nvSpPr>
        <p:spPr>
          <a:xfrm>
            <a:off x="539750" y="260350"/>
            <a:ext cx="805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Lokusy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kvantitativních znaků = QTL 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loci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260350"/>
            <a:ext cx="8271647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Mapování QTL pomocí jednotlivých markerů:</a:t>
            </a: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F2 design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recombinant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inbred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line design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5421" y="884532"/>
            <a:ext cx="3891863" cy="554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45572" y="2364260"/>
            <a:ext cx="2085238" cy="980302"/>
          </a:xfrm>
          <a:prstGeom prst="wedgeRectCallout">
            <a:avLst>
              <a:gd name="adj1" fmla="val 69488"/>
              <a:gd name="adj2" fmla="val -152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2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inbrední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linie s odlišným fenotypem i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markery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429993" y="4238367"/>
            <a:ext cx="2085238" cy="980302"/>
          </a:xfrm>
          <a:prstGeom prst="wedgeRectCallout">
            <a:avLst>
              <a:gd name="adj1" fmla="val 105438"/>
              <a:gd name="adj2" fmla="val -2453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>
                <a:latin typeface="Arial" pitchFamily="34" charset="0"/>
                <a:sym typeface="Symbol" pitchFamily="18" charset="2"/>
              </a:rPr>
              <a:t>všichni 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jedinci heterozygotní pro QTL i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markery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682313" y="5453449"/>
            <a:ext cx="1453978" cy="556054"/>
          </a:xfrm>
          <a:prstGeom prst="wedgeRectCallout">
            <a:avLst>
              <a:gd name="adj1" fmla="val 69488"/>
              <a:gd name="adj2" fmla="val -152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rekombinace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022389" y="1677804"/>
            <a:ext cx="5099221" cy="27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39750" y="4783749"/>
            <a:ext cx="765318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LOD skóre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*)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log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L(H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)/L(H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… L = věrohodnost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likelihood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H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hypotéza, že v oblasti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není QTL, H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QTL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je přítomen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korekce pro vícečetné testy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9750" y="260350"/>
            <a:ext cx="827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Mapování QTL pomocí mnoha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markerů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Intervalové mapování 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flanking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marker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QTL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analysis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65124" y="6194854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*)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logarithm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odds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61690" y="818799"/>
            <a:ext cx="4939659" cy="588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696793" y="440892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Storchová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dirty="0">
                <a:latin typeface="Arial" pitchFamily="34" charset="0"/>
                <a:cs typeface="Arial" pitchFamily="34" charset="0"/>
              </a:rPr>
              <a:t>.,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Mammalian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Genome</a:t>
            </a:r>
            <a:r>
              <a:rPr lang="cs-CZ" dirty="0">
                <a:latin typeface="Arial" pitchFamily="34" charset="0"/>
                <a:cs typeface="Arial" pitchFamily="34" charset="0"/>
              </a:rPr>
              <a:t> (2004):</a:t>
            </a: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977540" y="2908611"/>
            <a:ext cx="1107897" cy="433228"/>
          </a:xfrm>
          <a:prstGeom prst="wedgeRectCallout">
            <a:avLst>
              <a:gd name="adj1" fmla="val -59740"/>
              <a:gd name="adj2" fmla="val -800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</a:t>
            </a:r>
            <a:r>
              <a:rPr lang="cs-CZ" sz="1600" dirty="0">
                <a:latin typeface="Arial" pitchFamily="34" charset="0"/>
                <a:sym typeface="Symbol"/>
              </a:rPr>
              <a:t> = 0,63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7643648" y="1869671"/>
            <a:ext cx="1107897" cy="433228"/>
          </a:xfrm>
          <a:prstGeom prst="wedgeRectCallout">
            <a:avLst>
              <a:gd name="adj1" fmla="val -118163"/>
              <a:gd name="adj2" fmla="val 104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</a:t>
            </a:r>
            <a:r>
              <a:rPr lang="cs-CZ" sz="1600" dirty="0">
                <a:latin typeface="Arial" pitchFamily="34" charset="0"/>
                <a:sym typeface="Symbol"/>
              </a:rPr>
              <a:t> = 0,05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398762" y="1456529"/>
            <a:ext cx="1107897" cy="433228"/>
          </a:xfrm>
          <a:prstGeom prst="wedgeRectCallout">
            <a:avLst>
              <a:gd name="adj1" fmla="val -33774"/>
              <a:gd name="adj2" fmla="val 1570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</a:t>
            </a:r>
            <a:r>
              <a:rPr lang="cs-CZ" sz="1600" dirty="0">
                <a:latin typeface="Arial" pitchFamily="34" charset="0"/>
                <a:sym typeface="Symbol"/>
              </a:rPr>
              <a:t> = 0,001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852540" y="3667186"/>
            <a:ext cx="1296256" cy="609600"/>
          </a:xfrm>
          <a:prstGeom prst="wedgeRectCallout">
            <a:avLst>
              <a:gd name="adj1" fmla="val -174667"/>
              <a:gd name="adj2" fmla="val 9012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konfidenční</a:t>
            </a:r>
            <a:r>
              <a:rPr lang="cs-CZ" sz="1600" dirty="0">
                <a:latin typeface="Arial" pitchFamily="34" charset="0"/>
                <a:sym typeface="Symbol"/>
              </a:rPr>
              <a:t> intervaly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971989" y="5277683"/>
            <a:ext cx="2015492" cy="609600"/>
          </a:xfrm>
          <a:prstGeom prst="wedgeRectCallout">
            <a:avLst>
              <a:gd name="adj1" fmla="val -58998"/>
              <a:gd name="adj2" fmla="val -490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>
                <a:latin typeface="Arial" pitchFamily="34" charset="0"/>
                <a:sym typeface="Symbol"/>
              </a:rPr>
              <a:t>chromozom X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476475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QTL, nebo QTR 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regions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)?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kandidátní geny (bohužel jen geny, které jsou známy)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problémy: pleiotropie 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400">
                <a:latin typeface="Arial" pitchFamily="34" charset="0"/>
                <a:cs typeface="Arial" pitchFamily="34" charset="0"/>
              </a:rPr>
              <a:t/>
            </a:r>
            <a:br>
              <a:rPr lang="cs-CZ" sz="240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lokus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ApoE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apolipoprotein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E):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hladina sérového cholesterolu, sérového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-lipoproteinu a sérových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glyceridů; onemocnění srdečních cév (CAD), Alzheimer, onemocnění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periferních cév, vývoj neuronových synapsí, náchylnost k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roztroušené skleróze, optická neuropatie chronického glaukomu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(zeleného zákalu), 	kognitivní funkce, riziko	demence a periferní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neuropatie po infekci HIV-1, věk propuknutí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Huntingtonovy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choroby,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makulární degenerace, věk propuknutí schizofrenie, riziko poruchy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 důvodu fetální jódové 	deficience, riziko a věk propuknutí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Parkinsonovy choroby, sklon ke snížení kognitivních schopností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 úrazu hlavy, odpověď na specifické typy virových nákaz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rezistence vůči malárii, reakce na léky, obezita atd.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/>
        </p:nvSpPr>
        <p:spPr>
          <a:xfrm>
            <a:off x="539750" y="974333"/>
            <a:ext cx="857959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Srpkovitá anémie</a:t>
            </a:r>
          </a:p>
          <a:p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pleiotropie, velký rozptyl fenotypových projevů</a:t>
            </a:r>
          </a:p>
        </p:txBody>
      </p:sp>
      <p:pic>
        <p:nvPicPr>
          <p:cNvPr id="23" name="Picture 2" descr="http://img.breakingmuscle.com/sites/default/files/imagecache/full_width/images/bydate/20121106/shutterstock95528164.jpg"/>
          <p:cNvPicPr>
            <a:picLocks noChangeAspect="1" noChangeArrowheads="1"/>
          </p:cNvPicPr>
          <p:nvPr/>
        </p:nvPicPr>
        <p:blipFill>
          <a:blip r:embed="rId2" cstate="print"/>
          <a:srcRect t="9938"/>
          <a:stretch>
            <a:fillRect/>
          </a:stretch>
        </p:blipFill>
        <p:spPr bwMode="auto">
          <a:xfrm>
            <a:off x="2174788" y="3114722"/>
            <a:ext cx="4933725" cy="3339954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E2B7322-DF54-4FA0-9A2C-299972968BD4}"/>
              </a:ext>
            </a:extLst>
          </p:cNvPr>
          <p:cNvSpPr txBox="1"/>
          <p:nvPr/>
        </p:nvSpPr>
        <p:spPr>
          <a:xfrm>
            <a:off x="2249099" y="260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408955" y="280258"/>
            <a:ext cx="7463155" cy="57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VÃ½sledek obrÃ¡zku pro oxycepha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12" y="4898801"/>
            <a:ext cx="1384815" cy="1767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/>
        </p:nvSpPr>
        <p:spPr>
          <a:xfrm>
            <a:off x="539750" y="260350"/>
            <a:ext cx="61526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Srpkovitá anémie</a:t>
            </a:r>
          </a:p>
          <a:p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klinický syndrom jen 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vůči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recesivní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/>
        </p:nvSpPr>
        <p:spPr>
          <a:xfrm>
            <a:off x="539750" y="917996"/>
            <a:ext cx="522611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Rezistence vůči malárii</a:t>
            </a:r>
          </a:p>
          <a:p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zimnička tropická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Plasmodium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falciparum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komáři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Anopheles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odstraňování srpkovitých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erytrocytů slezinou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rozpad defektních buněk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 hlediska rezistence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dominantní</a:t>
            </a:r>
          </a:p>
        </p:txBody>
      </p:sp>
      <p:pic>
        <p:nvPicPr>
          <p:cNvPr id="5" name="Obrázek 4" descr="III.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8088" y="3065416"/>
            <a:ext cx="4591741" cy="3667493"/>
          </a:xfrm>
          <a:prstGeom prst="rect">
            <a:avLst/>
          </a:prstGeom>
        </p:spPr>
      </p:pic>
      <p:pic>
        <p:nvPicPr>
          <p:cNvPr id="6" name="Picture 10" descr="File:Plasmodium falciparum 01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821" y="4506098"/>
            <a:ext cx="2671303" cy="17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2" y="760288"/>
            <a:ext cx="2568538" cy="1772291"/>
          </a:xfrm>
          <a:prstGeom prst="rect">
            <a:avLst/>
          </a:prstGeom>
          <a:noFill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ABF44DC-7402-4E3B-B276-27A2A7DB7C83}"/>
              </a:ext>
            </a:extLst>
          </p:cNvPr>
          <p:cNvSpPr txBox="1"/>
          <p:nvPr/>
        </p:nvSpPr>
        <p:spPr>
          <a:xfrm>
            <a:off x="2249099" y="260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/>
        </p:nvSpPr>
        <p:spPr>
          <a:xfrm>
            <a:off x="539750" y="974000"/>
            <a:ext cx="863088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Viabilita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prostředí: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recesivní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malarické prostředí: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silná anémie;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malárie;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žádná anémie,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slabá malárie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superdominantní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39750" y="3465653"/>
            <a:ext cx="85026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může být dominantní, recesivní,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kodominantní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nebo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</a:rPr>
              <a:t>superdominantní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závislosti na měřeném fenotypu a na prostředí.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Dominance/recesivita není vnitřní vlastností alely – ve vztahu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genotypu a fenotypu je rozhodující kontext!</a:t>
            </a:r>
            <a:endParaRPr lang="cs-CZ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BC9F259-1510-4B87-A3CA-4B052E216867}"/>
              </a:ext>
            </a:extLst>
          </p:cNvPr>
          <p:cNvSpPr txBox="1"/>
          <p:nvPr/>
        </p:nvSpPr>
        <p:spPr>
          <a:xfrm>
            <a:off x="2249099" y="26035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11897</TotalTime>
  <Words>1065</Words>
  <Application>Microsoft Office PowerPoint</Application>
  <PresentationFormat>Předvádění na obrazovce (4:3)</PresentationFormat>
  <Paragraphs>251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1" baseType="lpstr">
      <vt:lpstr>Arial</vt:lpstr>
      <vt:lpstr>Arial Black</vt:lpstr>
      <vt:lpstr>Calibri</vt:lpstr>
      <vt:lpstr>Cambria Math</vt:lpstr>
      <vt:lpstr>Symbol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Uživatel systému Windows</cp:lastModifiedBy>
  <cp:revision>771</cp:revision>
  <dcterms:created xsi:type="dcterms:W3CDTF">2014-09-23T15:47:53Z</dcterms:created>
  <dcterms:modified xsi:type="dcterms:W3CDTF">2022-04-21T07:39:54Z</dcterms:modified>
</cp:coreProperties>
</file>