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11" r:id="rId3"/>
    <p:sldId id="312" r:id="rId4"/>
    <p:sldId id="322" r:id="rId5"/>
    <p:sldId id="323" r:id="rId6"/>
    <p:sldId id="324" r:id="rId7"/>
    <p:sldId id="325" r:id="rId8"/>
    <p:sldId id="32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3979" autoAdjust="0"/>
  </p:normalViewPr>
  <p:slideViewPr>
    <p:cSldViewPr>
      <p:cViewPr varScale="1">
        <p:scale>
          <a:sx n="86" d="100"/>
          <a:sy n="86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2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24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Ordinace - opodstatnění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/>
              <a:t>jeden gradient prostředí většinou ovlivňuje chování (abundanci) několika druhů najednou – základní chování společenste</a:t>
            </a:r>
            <a:r>
              <a:rPr lang="en-US"/>
              <a:t>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>
                <a:sym typeface="Wingdings" pitchFamily="2" charset="2"/>
              </a:rPr>
              <a:t>druhov</a:t>
            </a:r>
            <a:r>
              <a:rPr lang="cs-CZ">
                <a:sym typeface="Wingdings" pitchFamily="2" charset="2"/>
              </a:rPr>
              <a:t>á data jsou </a:t>
            </a:r>
            <a:r>
              <a:rPr lang="cs-CZ" b="1" i="1">
                <a:sym typeface="Wingdings" pitchFamily="2" charset="2"/>
              </a:rPr>
              <a:t>redundantní</a:t>
            </a:r>
            <a:r>
              <a:rPr lang="cs-CZ">
                <a:sym typeface="Wingdings" pitchFamily="2" charset="2"/>
              </a:rPr>
              <a:t> – pokud znám chování (abundanci) jednoho druhu, můžu do určité míry odhadnout chování i některých dalších druhů</a:t>
            </a:r>
            <a:endParaRPr lang="en-US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díky této redundanci je možné (a hlavně smysluplné) zredukovat mnohorozměrný prostor, ve kterém jsou druhy/vzorky rozmístěny (prostory 1 a 2), na několik málo dimenzí </a:t>
            </a:r>
            <a:r>
              <a:rPr lang="cs-CZ" i="1">
                <a:sym typeface="Wingdings" pitchFamily="2" charset="2"/>
              </a:rPr>
              <a:t>ekologického prostoru </a:t>
            </a:r>
            <a:r>
              <a:rPr lang="cs-CZ">
                <a:sym typeface="Wingdings" pitchFamily="2" charset="2"/>
              </a:rPr>
              <a:t>(prostor 3)</a:t>
            </a:r>
            <a:endParaRPr lang="cs-CZ" i="1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pokud by chování druhů bylo na sobě úplně nezávislé, existovala by celá řada ekvivalentních možností, jak mnohorozměrný prostor zredukovat, a ani jedna by nepřinesla nic nového</a:t>
            </a:r>
            <a:endParaRPr lang="en-US">
              <a:sym typeface="Wingdings" pitchFamily="2" charset="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49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Ordinace - opodstatnění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/>
              <a:t>jeden gradient prostředí většinou ovlivňuje chování (abundanci) několika druhů najednou – základní chování společenste</a:t>
            </a:r>
            <a:r>
              <a:rPr lang="en-US"/>
              <a:t>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>
                <a:sym typeface="Wingdings" pitchFamily="2" charset="2"/>
              </a:rPr>
              <a:t>druhov</a:t>
            </a:r>
            <a:r>
              <a:rPr lang="cs-CZ">
                <a:sym typeface="Wingdings" pitchFamily="2" charset="2"/>
              </a:rPr>
              <a:t>á data jsou </a:t>
            </a:r>
            <a:r>
              <a:rPr lang="cs-CZ" b="1" i="1">
                <a:sym typeface="Wingdings" pitchFamily="2" charset="2"/>
              </a:rPr>
              <a:t>redundantní</a:t>
            </a:r>
            <a:r>
              <a:rPr lang="cs-CZ">
                <a:sym typeface="Wingdings" pitchFamily="2" charset="2"/>
              </a:rPr>
              <a:t> – pokud znám chování (abundanci) jednoho druhu, můžu do určité míry odhadnout chování i některých dalších druhů</a:t>
            </a:r>
            <a:endParaRPr lang="en-US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díky této redundanci je možné (a hlavně smysluplné) zredukovat mnohorozměrný prostor, ve kterém jsou druhy/vzorky rozmístěny (prostory 1 a 2), na několik málo dimenzí </a:t>
            </a:r>
            <a:r>
              <a:rPr lang="cs-CZ" i="1">
                <a:sym typeface="Wingdings" pitchFamily="2" charset="2"/>
              </a:rPr>
              <a:t>ekologického prostoru </a:t>
            </a:r>
            <a:r>
              <a:rPr lang="cs-CZ">
                <a:sym typeface="Wingdings" pitchFamily="2" charset="2"/>
              </a:rPr>
              <a:t>(prostor 3)</a:t>
            </a:r>
            <a:endParaRPr lang="cs-CZ" i="1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pokud by chování druhů bylo na sobě úplně nezávislé, existovala by celá řada ekvivalentních možností, jak mnohorozměrný prostor zredukovat, a ani jedna by nepřinesla nic nového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ym typeface="Wingdings" pitchFamily="2" charset="2"/>
              </a:rPr>
              <a:t>R</a:t>
            </a:r>
            <a:r>
              <a:rPr lang="cs-CZ" b="1">
                <a:sym typeface="Wingdings" pitchFamily="2" charset="2"/>
              </a:rPr>
              <a:t>ůzné</a:t>
            </a:r>
            <a:r>
              <a:rPr lang="cs-CZ" b="1" baseline="0">
                <a:sym typeface="Wingdings" pitchFamily="2" charset="2"/>
              </a:rPr>
              <a:t> formulace problému</a:t>
            </a:r>
            <a:endParaRPr lang="en-US" b="1">
              <a:sym typeface="Wingdings" pitchFamily="2" charset="2"/>
            </a:endParaRPr>
          </a:p>
          <a:p>
            <a:pPr marL="457200" indent="-457200">
              <a:buFont typeface="Wingdings"/>
              <a:buAutoNum type="arabicParenR"/>
            </a:pPr>
            <a:r>
              <a:rPr lang="en-US"/>
              <a:t>hled</a:t>
            </a:r>
            <a:r>
              <a:rPr lang="cs-CZ"/>
              <a:t>ání skrytých proměnných (ordinačních os) - najdi několik proměnných (ordinačních os), které nejlépe vystihují vliv všech druhů (</a:t>
            </a:r>
            <a:r>
              <a:rPr lang="cs-CZ" b="1" i="1"/>
              <a:t>eigenvalue based methods)</a:t>
            </a:r>
            <a:endParaRPr lang="cs-CZ" b="1"/>
          </a:p>
          <a:p>
            <a:pPr marL="457200" indent="-457200">
              <a:buAutoNum type="arabicParenR"/>
            </a:pPr>
            <a:r>
              <a:rPr lang="cs-CZ"/>
              <a:t>rozmístění vzorků v ordinačním prostoru - najdi takové rozmístění vzorků v redukovaném ordinačním prostoru, aby vzdálenost mezi vzorky co nejvěrněji odrážela jejich nepodobnost vypočtenou z druhového složení jednotlivých vzorků (</a:t>
            </a:r>
            <a:r>
              <a:rPr lang="cs-CZ" b="1" i="1"/>
              <a:t>distance based methods)</a:t>
            </a:r>
            <a:endParaRPr lang="en-US">
              <a:sym typeface="Wingdings" pitchFamily="2" charset="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1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49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8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5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78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Ordinace </a:t>
            </a:r>
            <a:r>
              <a:rPr lang="cs-CZ" i="1"/>
              <a:t>(</a:t>
            </a:r>
            <a:r>
              <a:rPr lang="en-US" i="1"/>
              <a:t>Ordination</a:t>
            </a:r>
            <a:r>
              <a:rPr lang="cs-CZ" i="1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Ordinace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 s klasifikací dvě hlavní skupiny vícerozměrných metod</a:t>
            </a:r>
          </a:p>
          <a:p>
            <a:pPr lvl="1"/>
            <a:r>
              <a:rPr lang="cs-CZ" dirty="0"/>
              <a:t>jejich účelem je </a:t>
            </a:r>
            <a:r>
              <a:rPr lang="en-US" dirty="0"/>
              <a:t>interpret</a:t>
            </a:r>
            <a:r>
              <a:rPr lang="cs-CZ" dirty="0" err="1"/>
              <a:t>ovat</a:t>
            </a:r>
            <a:r>
              <a:rPr lang="en-US" dirty="0"/>
              <a:t> </a:t>
            </a:r>
            <a:r>
              <a:rPr lang="cs-CZ" dirty="0" err="1"/>
              <a:t>paterny</a:t>
            </a:r>
            <a:r>
              <a:rPr lang="cs-CZ" dirty="0"/>
              <a:t> – vzorce – v druhovém složení společenstev</a:t>
            </a:r>
          </a:p>
          <a:p>
            <a:r>
              <a:rPr lang="en-US" dirty="0"/>
              <a:t>order, </a:t>
            </a:r>
            <a:r>
              <a:rPr lang="cs-CZ" dirty="0"/>
              <a:t>O</a:t>
            </a:r>
            <a:r>
              <a:rPr lang="en-US" dirty="0" err="1"/>
              <a:t>rdnung</a:t>
            </a:r>
            <a:r>
              <a:rPr lang="en-US" dirty="0"/>
              <a:t> – </a:t>
            </a:r>
            <a:r>
              <a:rPr lang="en-US" dirty="0" err="1"/>
              <a:t>po</a:t>
            </a:r>
            <a:r>
              <a:rPr lang="cs-CZ" dirty="0"/>
              <a:t>řádek, seřazení</a:t>
            </a:r>
          </a:p>
          <a:p>
            <a:pPr lvl="1"/>
            <a:r>
              <a:rPr lang="cs-CZ" dirty="0"/>
              <a:t>uspořádání, seřazení objektů (vzorků) podél několika málo nejdůležitějších gradientů</a:t>
            </a:r>
          </a:p>
          <a:p>
            <a:pPr lvl="1"/>
            <a:r>
              <a:rPr lang="cs-CZ" dirty="0"/>
              <a:t>kontinuální povaha společenstev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156674" name="Picture 2" descr="http://ordination.okstate.edu/overvi2.gif"/>
          <p:cNvPicPr>
            <a:picLocks noChangeAspect="1" noChangeArrowheads="1"/>
          </p:cNvPicPr>
          <p:nvPr/>
        </p:nvPicPr>
        <p:blipFill>
          <a:blip r:embed="rId3" cstate="print"/>
          <a:srcRect b="51758"/>
          <a:stretch>
            <a:fillRect/>
          </a:stretch>
        </p:blipFill>
        <p:spPr bwMode="auto">
          <a:xfrm>
            <a:off x="3635897" y="3945252"/>
            <a:ext cx="3960440" cy="265210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55576" y="6237312"/>
            <a:ext cx="27286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/>
              <a:t>http://ordination.okstate.edu/overview.htm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6563072" cy="471338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počet faktorů ovlivňujících druhové složení je obvykle vysoký</a:t>
            </a:r>
          </a:p>
          <a:p>
            <a:pPr lvl="1"/>
            <a:r>
              <a:rPr lang="cs-CZ" dirty="0"/>
              <a:t>např. hustota stromového patra může být dána dobou od posledního požáru, klimatickými podmínkami, dostupností živin, hloubkou a strukturou půdy, vlhkostí půdy a mnoha dalšími faktory</a:t>
            </a:r>
          </a:p>
          <a:p>
            <a:r>
              <a:rPr lang="cs-CZ" dirty="0"/>
              <a:t>těch hlavních faktorů je ale obvykle málo</a:t>
            </a:r>
          </a:p>
          <a:p>
            <a:pPr lvl="1"/>
            <a:r>
              <a:rPr lang="cs-CZ" dirty="0"/>
              <a:t>faktorů, které dokáží vysvětlit většinu vysvětlitelné variability</a:t>
            </a:r>
            <a:endParaRPr lang="en-US" dirty="0"/>
          </a:p>
          <a:p>
            <a:r>
              <a:rPr lang="cs-CZ" dirty="0"/>
              <a:t>v datech je značné množství redundantní, opakující se informace</a:t>
            </a:r>
          </a:p>
          <a:p>
            <a:pPr lvl="1"/>
            <a:r>
              <a:rPr lang="cs-CZ" dirty="0"/>
              <a:t>distribuce druhů často podobná, např. vysoká </a:t>
            </a:r>
            <a:r>
              <a:rPr lang="en-US" dirty="0"/>
              <a:t>abundance </a:t>
            </a:r>
            <a:r>
              <a:rPr lang="cs-CZ" i="1" dirty="0" err="1"/>
              <a:t>Bythinella</a:t>
            </a:r>
            <a:r>
              <a:rPr lang="cs-CZ" i="1" dirty="0"/>
              <a:t> </a:t>
            </a:r>
            <a:r>
              <a:rPr lang="cs-CZ" i="1" dirty="0" err="1"/>
              <a:t>austriaca</a:t>
            </a:r>
            <a:r>
              <a:rPr lang="cs-CZ" dirty="0"/>
              <a:t> napovídá něco o očekávatelnosti </a:t>
            </a:r>
            <a:r>
              <a:rPr lang="cs-CZ" i="1" dirty="0" err="1"/>
              <a:t>Crenobia</a:t>
            </a:r>
            <a:r>
              <a:rPr lang="cs-CZ" i="1" dirty="0"/>
              <a:t> alpina</a:t>
            </a:r>
            <a:r>
              <a:rPr lang="cs-CZ" dirty="0"/>
              <a:t>, stejně tak vysoká abundance </a:t>
            </a:r>
            <a:r>
              <a:rPr lang="cs-CZ" i="1" dirty="0" err="1"/>
              <a:t>Urtica</a:t>
            </a:r>
            <a:r>
              <a:rPr lang="cs-CZ" i="1" dirty="0"/>
              <a:t> </a:t>
            </a:r>
            <a:r>
              <a:rPr lang="cs-CZ" i="1" dirty="0" err="1"/>
              <a:t>dioica</a:t>
            </a:r>
            <a:r>
              <a:rPr lang="cs-CZ" dirty="0"/>
              <a:t> o </a:t>
            </a:r>
            <a:r>
              <a:rPr lang="cs-CZ" i="1" dirty="0" err="1"/>
              <a:t>Drosera</a:t>
            </a:r>
            <a:r>
              <a:rPr lang="cs-CZ" i="1" dirty="0"/>
              <a:t> </a:t>
            </a:r>
            <a:r>
              <a:rPr lang="cs-CZ" i="1" dirty="0" err="1"/>
              <a:t>rotundifolia</a:t>
            </a:r>
            <a:endParaRPr lang="cs-CZ" i="1" dirty="0"/>
          </a:p>
          <a:p>
            <a:pPr lvl="1"/>
            <a:r>
              <a:rPr lang="cs-CZ" dirty="0"/>
              <a:t>tato redundantní, opakující se informace umožňuje uchopit podstatu druhových dat</a:t>
            </a:r>
            <a:endParaRPr lang="en-US" dirty="0"/>
          </a:p>
          <a:p>
            <a:r>
              <a:rPr lang="cs-CZ" dirty="0"/>
              <a:t>velké množství šumu v datech</a:t>
            </a:r>
          </a:p>
          <a:p>
            <a:pPr lvl="1"/>
            <a:r>
              <a:rPr lang="cs-CZ" dirty="0"/>
              <a:t>většina druhů zaznamenána jen v několika málo vzorcích, náhodné vlivy ovlivňující abundanci druhů, </a:t>
            </a:r>
            <a:r>
              <a:rPr lang="cs-CZ" dirty="0" err="1"/>
              <a:t>dispersal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 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7" name="Obrázek 6" descr="Obsah obrázku bezobratlí, měkkýši, hlemýžď&#10;&#10;Popis byl vytvořen automaticky">
            <a:extLst>
              <a:ext uri="{FF2B5EF4-FFF2-40B4-BE49-F238E27FC236}">
                <a16:creationId xmlns:a16="http://schemas.microsoft.com/office/drawing/2014/main" id="{A64A2343-91A1-4A06-BFCC-31327DEA60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769" y="732599"/>
            <a:ext cx="1783383" cy="1372369"/>
          </a:xfrm>
          <a:prstGeom prst="rect">
            <a:avLst/>
          </a:prstGeom>
        </p:spPr>
      </p:pic>
      <p:pic>
        <p:nvPicPr>
          <p:cNvPr id="9" name="Obrázek 8" descr="Obsah obrázku bezobratlí, červ&#10;&#10;Popis byl vytvořen automaticky">
            <a:extLst>
              <a:ext uri="{FF2B5EF4-FFF2-40B4-BE49-F238E27FC236}">
                <a16:creationId xmlns:a16="http://schemas.microsoft.com/office/drawing/2014/main" id="{D5029336-105B-47F1-A321-9C35529B1A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104968"/>
            <a:ext cx="1820462" cy="1455695"/>
          </a:xfrm>
          <a:prstGeom prst="rect">
            <a:avLst/>
          </a:prstGeom>
        </p:spPr>
      </p:pic>
      <p:pic>
        <p:nvPicPr>
          <p:cNvPr id="1026" name="Picture 2" descr="PDF) Phytochemistry and pharmacologic properties of Urtica dioica L">
            <a:extLst>
              <a:ext uri="{FF2B5EF4-FFF2-40B4-BE49-F238E27FC236}">
                <a16:creationId xmlns:a16="http://schemas.microsoft.com/office/drawing/2014/main" id="{96BB93C7-5802-458B-BB3E-BB0F51B52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190" y="3895062"/>
            <a:ext cx="1503610" cy="150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 descr="Obsah obrázku rostlina&#10;&#10;Popis byl vytvořen automaticky">
            <a:extLst>
              <a:ext uri="{FF2B5EF4-FFF2-40B4-BE49-F238E27FC236}">
                <a16:creationId xmlns:a16="http://schemas.microsoft.com/office/drawing/2014/main" id="{CF52DB4C-81B8-4F22-903B-50C1FA8824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425" y="5350757"/>
            <a:ext cx="1417340" cy="1417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různé formulace problému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tx2"/>
              </a:buClr>
              <a:buSzPct val="70000"/>
              <a:buFont typeface="Wingdings"/>
              <a:buAutoNum type="arabicParenR"/>
            </a:pPr>
            <a:r>
              <a:rPr lang="cs-CZ" sz="2000" dirty="0"/>
              <a:t>najdi skryté gradienty v druhovém složení (ordinační osy)</a:t>
            </a:r>
          </a:p>
          <a:p>
            <a:pPr marL="457200" indent="-457200">
              <a:buClr>
                <a:schemeClr val="tx2"/>
              </a:buClr>
              <a:buSzPct val="70000"/>
              <a:buAutoNum type="arabicParenR"/>
            </a:pPr>
            <a:r>
              <a:rPr lang="cs-CZ" sz="2000" dirty="0"/>
              <a:t>rozmísti vzorky v zobrazitelném prostoru (ordinační prostor) tak, aby vzdálenosti vzorků co nejlépe odpovídaly jejich původním vzdálenostem v matici nepodobností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6552728" cy="3141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Nepřímá vs přímá ordinace</a:t>
            </a:r>
            <a:br>
              <a:rPr lang="cs-CZ"/>
            </a:br>
            <a:r>
              <a:rPr lang="cs-CZ" i="1">
                <a:solidFill>
                  <a:srgbClr val="00B0F0"/>
                </a:solidFill>
              </a:rPr>
              <a:t>	</a:t>
            </a:r>
            <a:r>
              <a:rPr lang="cs-CZ" i="1">
                <a:solidFill>
                  <a:srgbClr val="0070C0"/>
                </a:solidFill>
              </a:rPr>
              <a:t>unconstrained vs constrained ordination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3754760" cy="47133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Nepřímá ordinace</a:t>
            </a:r>
          </a:p>
          <a:p>
            <a:r>
              <a:rPr lang="cs-CZ" dirty="0"/>
              <a:t>pouze druhová matice</a:t>
            </a:r>
            <a:endParaRPr lang="cs-CZ" b="1" dirty="0"/>
          </a:p>
          <a:p>
            <a:r>
              <a:rPr lang="cs-CZ" dirty="0"/>
              <a:t>ordinační osy – směry největší variability dat (= hlavní gradienty v datech)</a:t>
            </a:r>
          </a:p>
          <a:p>
            <a:r>
              <a:rPr lang="cs-CZ" dirty="0"/>
              <a:t>popis dat a generování hypotéz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Přímá ordinace</a:t>
            </a:r>
          </a:p>
          <a:p>
            <a:r>
              <a:rPr lang="cs-CZ" dirty="0"/>
              <a:t>druhová matice a matice proměnných prostředí</a:t>
            </a:r>
            <a:endParaRPr lang="cs-CZ" b="1" dirty="0"/>
          </a:p>
          <a:p>
            <a:r>
              <a:rPr lang="cs-CZ" dirty="0"/>
              <a:t>ordinační osy – variabilita dat vysvětlitelná danými proměnnými</a:t>
            </a:r>
          </a:p>
          <a:p>
            <a:r>
              <a:rPr lang="cs-CZ" dirty="0"/>
              <a:t>Omezené ordinační osy – pouze lineární kombinace prediktorů</a:t>
            </a:r>
          </a:p>
          <a:p>
            <a:r>
              <a:rPr lang="cs-CZ" b="1" dirty="0"/>
              <a:t>testování hypotéz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44008" y="1772816"/>
            <a:ext cx="1080120" cy="17281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druhová matice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88024" y="1403484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druhy</a:t>
            </a:r>
          </a:p>
        </p:txBody>
      </p:sp>
      <p:sp>
        <p:nvSpPr>
          <p:cNvPr id="8" name="TextovéPole 7"/>
          <p:cNvSpPr txBox="1"/>
          <p:nvPr/>
        </p:nvSpPr>
        <p:spPr>
          <a:xfrm rot="16200000">
            <a:off x="4027294" y="2429272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53300" y="4230380"/>
            <a:ext cx="1080120" cy="17281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druhová matice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797316" y="3861048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druhy</a:t>
            </a:r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4036586" y="4886836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566158" y="4233803"/>
            <a:ext cx="1174194" cy="172819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matice proměnných prostředí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710174" y="3789040"/>
            <a:ext cx="86409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100" dirty="0"/>
              <a:t>proměnné prostředí</a:t>
            </a:r>
          </a:p>
        </p:txBody>
      </p:sp>
      <p:sp>
        <p:nvSpPr>
          <p:cNvPr id="16" name="TextovéPole 15"/>
          <p:cNvSpPr txBox="1"/>
          <p:nvPr/>
        </p:nvSpPr>
        <p:spPr>
          <a:xfrm rot="16200000">
            <a:off x="5949444" y="4890259"/>
            <a:ext cx="86409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odpovědi druhů na gradient prostředí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grpSp>
        <p:nvGrpSpPr>
          <p:cNvPr id="5" name="Skupina 21"/>
          <p:cNvGrpSpPr/>
          <p:nvPr/>
        </p:nvGrpSpPr>
        <p:grpSpPr>
          <a:xfrm>
            <a:off x="357158" y="2428868"/>
            <a:ext cx="3535367" cy="3369728"/>
            <a:chOff x="500034" y="2428868"/>
            <a:chExt cx="3535367" cy="336972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48" y="2428868"/>
              <a:ext cx="3321053" cy="3316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ovéPole 6"/>
            <p:cNvSpPr txBox="1"/>
            <p:nvPr/>
          </p:nvSpPr>
          <p:spPr>
            <a:xfrm>
              <a:off x="2000232" y="5429264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gradient</a:t>
              </a:r>
              <a:endParaRPr lang="cs-CZ" dirty="0"/>
            </a:p>
          </p:txBody>
        </p:sp>
        <p:sp>
          <p:nvSpPr>
            <p:cNvPr id="8" name="TextovéPole 7"/>
            <p:cNvSpPr txBox="1"/>
            <p:nvPr/>
          </p:nvSpPr>
          <p:spPr>
            <a:xfrm rot="16200000">
              <a:off x="-29680" y="3887276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abundance</a:t>
              </a:r>
              <a:endParaRPr lang="cs-CZ" dirty="0"/>
            </a:p>
          </p:txBody>
        </p:sp>
      </p:grpSp>
      <p:grpSp>
        <p:nvGrpSpPr>
          <p:cNvPr id="9" name="Skupina 20"/>
          <p:cNvGrpSpPr/>
          <p:nvPr/>
        </p:nvGrpSpPr>
        <p:grpSpPr>
          <a:xfrm>
            <a:off x="4286248" y="2708920"/>
            <a:ext cx="3742136" cy="3148972"/>
            <a:chOff x="4416982" y="2636912"/>
            <a:chExt cx="3238080" cy="3220980"/>
          </a:xfrm>
        </p:grpSpPr>
        <p:pic>
          <p:nvPicPr>
            <p:cNvPr id="10" name="Picture 5" descr="C:\Program Files\R\R-2.10.1\bin\src.jpg"/>
            <p:cNvPicPr>
              <a:picLocks noChangeAspect="1" noChangeArrowheads="1"/>
            </p:cNvPicPr>
            <p:nvPr/>
          </p:nvPicPr>
          <p:blipFill>
            <a:blip r:embed="rId4" cstate="print"/>
            <a:srcRect t="9824" r="15686"/>
            <a:stretch>
              <a:fillRect/>
            </a:stretch>
          </p:blipFill>
          <p:spPr bwMode="auto">
            <a:xfrm>
              <a:off x="4643438" y="2636912"/>
              <a:ext cx="3011624" cy="3220980"/>
            </a:xfrm>
            <a:prstGeom prst="rect">
              <a:avLst/>
            </a:prstGeom>
            <a:noFill/>
          </p:spPr>
        </p:pic>
        <p:sp>
          <p:nvSpPr>
            <p:cNvPr id="11" name="TextovéPole 10"/>
            <p:cNvSpPr txBox="1"/>
            <p:nvPr/>
          </p:nvSpPr>
          <p:spPr>
            <a:xfrm>
              <a:off x="5857884" y="5429264"/>
              <a:ext cx="128588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gradient</a:t>
              </a:r>
              <a:endParaRPr lang="cs-CZ" dirty="0"/>
            </a:p>
          </p:txBody>
        </p:sp>
        <p:sp>
          <p:nvSpPr>
            <p:cNvPr id="12" name="TextovéPole 11"/>
            <p:cNvSpPr txBox="1"/>
            <p:nvPr/>
          </p:nvSpPr>
          <p:spPr>
            <a:xfrm rot="16200000">
              <a:off x="3887268" y="3815838"/>
              <a:ext cx="1428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abundance</a:t>
              </a:r>
              <a:endParaRPr lang="cs-CZ" dirty="0"/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1142976" y="20716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lineární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238312" y="20716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unimodální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model odpovědi druhu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>
                <a:solidFill>
                  <a:srgbClr val="0070C0"/>
                </a:solidFill>
              </a:rPr>
              <a:t>jen při krátkém ekologickém gradientu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70612"/>
            <a:ext cx="74295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3568" y="5121224"/>
            <a:ext cx="33123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gradient prostředí (pH, </a:t>
            </a:r>
            <a:r>
              <a:rPr lang="cs-CZ" sz="1400" dirty="0" err="1"/>
              <a:t>nadm</a:t>
            </a:r>
            <a:r>
              <a:rPr lang="cs-CZ" sz="1400" dirty="0"/>
              <a:t>. výška)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83968" y="5121224"/>
            <a:ext cx="3312368" cy="32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gradient prostředí (pH, </a:t>
            </a:r>
            <a:r>
              <a:rPr lang="cs-CZ" sz="1400" dirty="0" err="1"/>
              <a:t>nadm</a:t>
            </a:r>
            <a:r>
              <a:rPr lang="cs-CZ" sz="1400" dirty="0"/>
              <a:t>. výška)</a:t>
            </a: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-463624" y="3711391"/>
            <a:ext cx="2026097" cy="307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abundance druhu</a:t>
            </a:r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3189039" y="3721265"/>
            <a:ext cx="2026097" cy="307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abundance druhu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2142024"/>
            <a:ext cx="29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krátký ekologický gradient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565730" y="2142024"/>
            <a:ext cx="29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dlouhý ekologický gradient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378890" y="4970024"/>
            <a:ext cx="90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9"/>
          <p:cNvCxnSpPr/>
          <p:nvPr/>
        </p:nvCxnSpPr>
        <p:spPr>
          <a:xfrm>
            <a:off x="4539130" y="4970024"/>
            <a:ext cx="223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22"/>
          <p:cNvCxnSpPr/>
          <p:nvPr/>
        </p:nvCxnSpPr>
        <p:spPr>
          <a:xfrm>
            <a:off x="2378891" y="2934112"/>
            <a:ext cx="928800" cy="18360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27"/>
          <p:cNvCxnSpPr/>
          <p:nvPr/>
        </p:nvCxnSpPr>
        <p:spPr>
          <a:xfrm flipV="1">
            <a:off x="4539130" y="4329224"/>
            <a:ext cx="2232000" cy="2160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786182" y="6478809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Lepš</a:t>
            </a:r>
            <a:r>
              <a:rPr lang="cs-CZ" sz="1400" dirty="0"/>
              <a:t> </a:t>
            </a:r>
            <a:r>
              <a:rPr lang="en-US" sz="1400" dirty="0"/>
              <a:t>&amp; </a:t>
            </a:r>
            <a:r>
              <a:rPr lang="cs-CZ" sz="1400" dirty="0" err="1"/>
              <a:t>Šmilauer</a:t>
            </a:r>
            <a:r>
              <a:rPr lang="cs-CZ" sz="1400" dirty="0"/>
              <a:t> (2003) </a:t>
            </a:r>
            <a:r>
              <a:rPr lang="cs-CZ" sz="1400" dirty="0" err="1"/>
              <a:t>Multivariate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...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4DCAE95-0B06-43B5-853D-14E5AC54E719}"/>
              </a:ext>
            </a:extLst>
          </p:cNvPr>
          <p:cNvSpPr txBox="1"/>
          <p:nvPr/>
        </p:nvSpPr>
        <p:spPr>
          <a:xfrm>
            <a:off x="771588" y="1550890"/>
            <a:ext cx="459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Těsně souvisí s problémem dvojitých absencí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48902"/>
              </p:ext>
            </p:extLst>
          </p:nvPr>
        </p:nvGraphicFramePr>
        <p:xfrm>
          <a:off x="1448144" y="1340768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raw-data-based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primárních datech)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linear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unimodal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unimodální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unconstrained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DCA</a:t>
                      </a: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(korespondenční a 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detrendovaná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9672</TotalTime>
  <Words>753</Words>
  <Application>Microsoft Office PowerPoint</Application>
  <PresentationFormat>Předvádění na obrazovce (4:3)</PresentationFormat>
  <Paragraphs>114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Motiv sady Office</vt:lpstr>
      <vt:lpstr>Ordinace (Ordination)</vt:lpstr>
      <vt:lpstr>Ordinace</vt:lpstr>
      <vt:lpstr>Ordinace - úvod</vt:lpstr>
      <vt:lpstr>Ordinace  různé formulace problému</vt:lpstr>
      <vt:lpstr>Nepřímá vs přímá ordinace  unconstrained vs constrained ordination</vt:lpstr>
      <vt:lpstr>Modely odpovědi druhů na gradient prostředí</vt:lpstr>
      <vt:lpstr>Lineární model odpovědi druhu  jen při krátkém ekologickém gradientu</vt:lpstr>
      <vt:lpstr>Přehled metod ordinační analýzy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510</cp:revision>
  <dcterms:created xsi:type="dcterms:W3CDTF">2016-02-16T14:02:33Z</dcterms:created>
  <dcterms:modified xsi:type="dcterms:W3CDTF">2022-03-22T07:12:40Z</dcterms:modified>
</cp:coreProperties>
</file>