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03" r:id="rId2"/>
    <p:sldId id="382" r:id="rId3"/>
    <p:sldId id="383" r:id="rId4"/>
    <p:sldId id="409" r:id="rId5"/>
    <p:sldId id="384" r:id="rId6"/>
    <p:sldId id="386" r:id="rId7"/>
    <p:sldId id="387" r:id="rId8"/>
    <p:sldId id="388" r:id="rId9"/>
    <p:sldId id="389" r:id="rId10"/>
    <p:sldId id="408" r:id="rId11"/>
    <p:sldId id="392" r:id="rId12"/>
    <p:sldId id="391" r:id="rId13"/>
    <p:sldId id="394" r:id="rId14"/>
    <p:sldId id="404" r:id="rId15"/>
    <p:sldId id="406" r:id="rId16"/>
    <p:sldId id="410" r:id="rId17"/>
    <p:sldId id="411" r:id="rId18"/>
    <p:sldId id="405" r:id="rId19"/>
    <p:sldId id="395" r:id="rId20"/>
    <p:sldId id="396" r:id="rId21"/>
    <p:sldId id="41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9609" autoAdjust="0"/>
  </p:normalViewPr>
  <p:slideViewPr>
    <p:cSldViewPr>
      <p:cViewPr varScale="1">
        <p:scale>
          <a:sx n="61" d="100"/>
          <a:sy n="61" d="100"/>
        </p:scale>
        <p:origin x="14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05.04.2022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109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122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090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22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682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045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641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80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13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3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62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34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0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338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336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2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sajournals.onlinelibrary.wiley.com/doi/abs/10.1890/07-0986.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98" y="349611"/>
            <a:ext cx="8229600" cy="490065"/>
          </a:xfrm>
        </p:spPr>
        <p:txBody>
          <a:bodyPr/>
          <a:lstStyle/>
          <a:p>
            <a:r>
              <a:rPr lang="cs-CZ" sz="2400" dirty="0" err="1"/>
              <a:t>Upreavené</a:t>
            </a:r>
            <a:r>
              <a:rPr lang="cs-CZ" sz="2400" dirty="0"/>
              <a:t>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p</a:t>
            </a:r>
            <a:r>
              <a:rPr lang="en-US" sz="2400" dirty="0" err="1"/>
              <a:t>ro</a:t>
            </a:r>
            <a:r>
              <a:rPr lang="en-US" sz="2400" dirty="0"/>
              <a:t> </a:t>
            </a:r>
            <a:r>
              <a:rPr lang="en-US" sz="2400" dirty="0" err="1"/>
              <a:t>kombinace</a:t>
            </a:r>
            <a:r>
              <a:rPr lang="en-US" sz="2400" dirty="0"/>
              <a:t> n a p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98" y="1854662"/>
            <a:ext cx="8718601" cy="500333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77" y="1134604"/>
            <a:ext cx="3634759" cy="6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51720" y="2620262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R</a:t>
            </a:r>
            <a:r>
              <a:rPr lang="en-US" baseline="30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 = 0.5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297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monte-carlo permutační test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7757" y="2112510"/>
            <a:ext cx="7467600" cy="4268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652120" y="638132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err="1"/>
              <a:t>Herben</a:t>
            </a:r>
            <a:r>
              <a:rPr lang="cs-CZ" sz="1400" dirty="0"/>
              <a:t> </a:t>
            </a:r>
            <a:r>
              <a:rPr lang="en-US" sz="1400" dirty="0"/>
              <a:t>&amp; M</a:t>
            </a:r>
            <a:r>
              <a:rPr lang="cs-CZ" sz="1400" dirty="0" err="1"/>
              <a:t>ünzbergová</a:t>
            </a:r>
            <a:r>
              <a:rPr lang="cs-CZ" sz="1400" dirty="0"/>
              <a:t> (2001)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1A24CF1-E749-42BF-A9D5-824FB3254A03}"/>
              </a:ext>
            </a:extLst>
          </p:cNvPr>
          <p:cNvSpPr txBox="1">
            <a:spLocks/>
          </p:cNvSpPr>
          <p:nvPr/>
        </p:nvSpPr>
        <p:spPr>
          <a:xfrm>
            <a:off x="457200" y="1412777"/>
            <a:ext cx="8229600" cy="6997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-"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testuje nulovou hypotézu, že druhové složení je nezávislé na jedné nebo více vysvětlujících proměnných pomocí randomizace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monte-carlo permutační test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94421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Randomizace produkuje rozdělení hodnot, které by mělo testové kritérium za platnosti nulové hypotézy</a:t>
            </a:r>
          </a:p>
          <a:p>
            <a:r>
              <a:rPr lang="cs-CZ" dirty="0"/>
              <a:t>test první kanonické osy – vliv jen jedné kvantitativní proměnné</a:t>
            </a:r>
          </a:p>
          <a:p>
            <a:r>
              <a:rPr lang="cs-CZ" dirty="0"/>
              <a:t>test všech kanonických os – vliv všech proměnných, nebo vliv jedné kategoriální proměnné s více kategoriemi (počet os = počet kategorií – 1)</a:t>
            </a:r>
          </a:p>
          <a:p>
            <a:r>
              <a:rPr lang="cs-CZ" dirty="0"/>
              <a:t>testová statistika – </a:t>
            </a:r>
            <a:r>
              <a:rPr lang="cs-CZ" b="1" dirty="0" err="1"/>
              <a:t>F</a:t>
            </a:r>
            <a:r>
              <a:rPr lang="cs-CZ" b="1" baseline="-25000" dirty="0" err="1"/>
              <a:t>data</a:t>
            </a:r>
            <a:r>
              <a:rPr lang="cs-CZ" b="1" baseline="-25000" dirty="0"/>
              <a:t> </a:t>
            </a:r>
            <a:r>
              <a:rPr lang="cs-CZ" b="1" dirty="0"/>
              <a:t>(</a:t>
            </a:r>
            <a:r>
              <a:rPr lang="cs-CZ" b="1" dirty="0" err="1"/>
              <a:t>pseudo</a:t>
            </a:r>
            <a:r>
              <a:rPr lang="cs-CZ" b="1" dirty="0"/>
              <a:t>-F)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77006"/>
            <a:ext cx="3857652" cy="267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028478"/>
            <a:ext cx="1020420" cy="67610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644008" y="4869160"/>
            <a:ext cx="3744416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/>
              <a:t>P – hladina signifikance</a:t>
            </a:r>
          </a:p>
          <a:p>
            <a:pPr>
              <a:lnSpc>
                <a:spcPct val="150000"/>
              </a:lnSpc>
            </a:pPr>
            <a:r>
              <a:rPr lang="cs-CZ" sz="1600" dirty="0" err="1"/>
              <a:t>n</a:t>
            </a:r>
            <a:r>
              <a:rPr lang="cs-CZ" sz="1600" baseline="-25000" dirty="0" err="1"/>
              <a:t>x</a:t>
            </a:r>
            <a:r>
              <a:rPr lang="cs-CZ" sz="1600" dirty="0"/>
              <a:t> – počet permutací, kde </a:t>
            </a:r>
            <a:r>
              <a:rPr lang="cs-CZ" sz="1600" dirty="0" err="1"/>
              <a:t>F</a:t>
            </a:r>
            <a:r>
              <a:rPr lang="cs-CZ" sz="1600" baseline="-25000" dirty="0" err="1"/>
              <a:t>perm</a:t>
            </a:r>
            <a:r>
              <a:rPr lang="cs-CZ" sz="1600" dirty="0"/>
              <a:t> </a:t>
            </a:r>
            <a:r>
              <a:rPr lang="en-US" sz="1600" dirty="0"/>
              <a:t>&gt;= </a:t>
            </a:r>
            <a:r>
              <a:rPr lang="en-US" sz="1600" dirty="0" err="1"/>
              <a:t>F</a:t>
            </a:r>
            <a:r>
              <a:rPr lang="en-US" sz="1600" baseline="-25000" dirty="0" err="1"/>
              <a:t>data</a:t>
            </a:r>
            <a:endParaRPr lang="en-US" sz="1600" baseline="-25000" dirty="0"/>
          </a:p>
          <a:p>
            <a:pPr>
              <a:lnSpc>
                <a:spcPct val="150000"/>
              </a:lnSpc>
            </a:pPr>
            <a:r>
              <a:rPr lang="en-US" sz="1600" dirty="0"/>
              <a:t>N – </a:t>
            </a:r>
            <a:r>
              <a:rPr lang="en-US" sz="1600" dirty="0" err="1"/>
              <a:t>celkov</a:t>
            </a:r>
            <a:r>
              <a:rPr lang="cs-CZ" sz="1600" dirty="0"/>
              <a:t>ý počet permutací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postupný výběr vysvětlujících proměnných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i="1" dirty="0">
                <a:solidFill>
                  <a:srgbClr val="0070C0"/>
                </a:solidFill>
              </a:rPr>
              <a:t>forward </a:t>
            </a:r>
            <a:r>
              <a:rPr lang="cs-CZ" i="1" dirty="0" err="1">
                <a:solidFill>
                  <a:srgbClr val="0070C0"/>
                </a:solidFill>
              </a:rPr>
              <a:t>selection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souboru vysvětlujících proměnných umožňuje vybrat jen ty, které mají průkazný vliv</a:t>
            </a:r>
          </a:p>
          <a:p>
            <a:r>
              <a:rPr lang="cs-CZ" dirty="0"/>
              <a:t>v každém kroku testuje zvlášť vliv jednotlivých proměnných (Monte-Carlo permutační test)</a:t>
            </a:r>
          </a:p>
          <a:p>
            <a:r>
              <a:rPr lang="cs-CZ" dirty="0"/>
              <a:t>vybere tu proměnnou, která vysvětlí nejvíce variability a zároveň je signifikantní</a:t>
            </a:r>
            <a:r>
              <a:rPr lang="en-US" dirty="0"/>
              <a:t>;</a:t>
            </a:r>
            <a:r>
              <a:rPr lang="cs-CZ" dirty="0"/>
              <a:t> tuto proměnnou pak do modelu zahrne jako </a:t>
            </a:r>
            <a:r>
              <a:rPr lang="cs-CZ" dirty="0" err="1"/>
              <a:t>kovariátu</a:t>
            </a:r>
            <a:endParaRPr lang="cs-CZ" dirty="0"/>
          </a:p>
          <a:p>
            <a:r>
              <a:rPr lang="cs-CZ" dirty="0"/>
              <a:t>v dalším kroku znovu testuje vliv jednotlivých proměnných na druhová data (s odstraněním vlivu </a:t>
            </a:r>
            <a:r>
              <a:rPr lang="cs-CZ" dirty="0" err="1"/>
              <a:t>kovariát</a:t>
            </a:r>
            <a:r>
              <a:rPr lang="cs-CZ" dirty="0"/>
              <a:t>) a opakuje předchozí kroky</a:t>
            </a:r>
          </a:p>
          <a:p>
            <a:r>
              <a:rPr lang="cs-CZ" dirty="0"/>
              <a:t>testy signifikance jsou zatíženy mnohonásobným porovnáním, a jsou proto poměrně liberální (počet signifikantních proměnných je často nerealisticky vysoký a vyžaduje např. </a:t>
            </a:r>
            <a:r>
              <a:rPr lang="en-US" dirty="0" err="1"/>
              <a:t>Holmovu</a:t>
            </a:r>
            <a:r>
              <a:rPr lang="cs-CZ" dirty="0"/>
              <a:t> korekci)</a:t>
            </a:r>
          </a:p>
          <a:p>
            <a:r>
              <a:rPr lang="cs-CZ" dirty="0"/>
              <a:t>Obrácený postup – </a:t>
            </a:r>
            <a:r>
              <a:rPr lang="cs-CZ" dirty="0" err="1"/>
              <a:t>backward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Nejprve se </a:t>
            </a:r>
            <a:r>
              <a:rPr lang="cs-CZ" dirty="0" err="1"/>
              <a:t>fituje</a:t>
            </a:r>
            <a:r>
              <a:rPr lang="cs-CZ" dirty="0"/>
              <a:t> saturovaný model se všemi prediktory a případnými interakcemi</a:t>
            </a:r>
          </a:p>
          <a:p>
            <a:pPr lvl="1"/>
            <a:r>
              <a:rPr lang="cs-CZ" dirty="0"/>
              <a:t>Postupně se z něj odstraňují neprůkazné proměnné s nejmenším vlivem</a:t>
            </a:r>
          </a:p>
          <a:p>
            <a:pPr lvl="1"/>
            <a:r>
              <a:rPr lang="cs-CZ" dirty="0"/>
              <a:t>Speciálně vhodný pro experimentální data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 mnohonásobného porovnání</a:t>
            </a:r>
            <a:br>
              <a:rPr lang="cs-CZ"/>
            </a:br>
            <a:r>
              <a:rPr lang="cs-CZ"/>
              <a:t>forward selection příliš liberální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3394720" cy="4713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/>
              <a:t>Simulace:</a:t>
            </a:r>
          </a:p>
          <a:p>
            <a:r>
              <a:rPr lang="cs-CZ"/>
              <a:t>25 náhodně vygenerovaných proměnných</a:t>
            </a:r>
          </a:p>
          <a:p>
            <a:r>
              <a:rPr lang="cs-CZ"/>
              <a:t>otestování průkaznosti korelace každé proměnné s každou (čtvercová matice)</a:t>
            </a:r>
          </a:p>
          <a:p>
            <a:r>
              <a:rPr lang="cs-CZ"/>
              <a:t>průkazné korelace (p </a:t>
            </a:r>
            <a:r>
              <a:rPr lang="en-US"/>
              <a:t>&lt; 0.05) jsou ozna</a:t>
            </a:r>
            <a:r>
              <a:rPr lang="cs-CZ"/>
              <a:t>čeny červeně</a:t>
            </a:r>
          </a:p>
          <a:p>
            <a:r>
              <a:rPr lang="cs-CZ"/>
              <a:t>dohromady 300 analýz, z nich je 16 průkazných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268760"/>
            <a:ext cx="4800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příliš liberální forward </a:t>
            </a:r>
            <a:r>
              <a:rPr lang="cs-CZ" dirty="0" err="1"/>
              <a:t>selection</a:t>
            </a:r>
            <a:r>
              <a:rPr lang="en-US" dirty="0"/>
              <a:t> ale p</a:t>
            </a:r>
            <a:r>
              <a:rPr lang="cs-CZ" dirty="0" err="1"/>
              <a:t>říliš</a:t>
            </a:r>
            <a:r>
              <a:rPr lang="cs-CZ" dirty="0"/>
              <a:t> restriktivních korekcí na mnohonásobné testování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test</a:t>
            </a:r>
          </a:p>
          <a:p>
            <a:r>
              <a:rPr lang="cs-CZ" dirty="0"/>
              <a:t>pokud významný, pak forward </a:t>
            </a:r>
            <a:r>
              <a:rPr lang="cs-CZ" dirty="0" err="1"/>
              <a:t>selection</a:t>
            </a:r>
            <a:endParaRPr lang="cs-CZ" dirty="0"/>
          </a:p>
          <a:p>
            <a:pPr lvl="1"/>
            <a:r>
              <a:rPr lang="cs-CZ" dirty="0"/>
              <a:t>Výhradně směr forward</a:t>
            </a:r>
          </a:p>
          <a:p>
            <a:r>
              <a:rPr lang="cs-CZ" dirty="0"/>
              <a:t>končí, pokud:</a:t>
            </a:r>
          </a:p>
          <a:p>
            <a:pPr lvl="1"/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  <a:r>
              <a:rPr lang="cs-CZ" dirty="0"/>
              <a:t> má překročit globální 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</a:p>
          <a:p>
            <a:pPr lvl="1"/>
            <a:r>
              <a:rPr lang="cs-CZ" dirty="0"/>
              <a:t>by přidávaná proměnná nebyla významná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331640" y="3769471"/>
            <a:ext cx="68641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Blanchet</a:t>
            </a:r>
            <a:r>
              <a:rPr lang="cs-CZ" dirty="0"/>
              <a:t> et al. 2008 </a:t>
            </a:r>
          </a:p>
          <a:p>
            <a:r>
              <a:rPr lang="cs-CZ" dirty="0">
                <a:hlinkClick r:id="rId3"/>
              </a:rPr>
              <a:t>https://esajournals.onlinelibrary.wiley.com/doi/abs/10.1890/07-0986.1</a:t>
            </a:r>
            <a:br>
              <a:rPr lang="cs-CZ" dirty="0"/>
            </a:b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65494-1039-42B6-85F0-46241FA18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Permuta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/>
              <a:t> testy </a:t>
            </a:r>
            <a:r>
              <a:rPr lang="cs-CZ" dirty="0"/>
              <a:t> mohou testovat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A99BF-A7BA-498B-BAFD-96F2BADB1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Celkový model (=všechny omezené ordinační osy)</a:t>
            </a:r>
          </a:p>
          <a:p>
            <a:r>
              <a:rPr lang="cs-CZ" dirty="0"/>
              <a:t>Jednotlivé omezené ordinační osy (typicky 1.)</a:t>
            </a:r>
          </a:p>
          <a:p>
            <a:r>
              <a:rPr lang="cs-CZ" dirty="0"/>
              <a:t>Jednotlivé prediktory</a:t>
            </a:r>
          </a:p>
          <a:p>
            <a:pPr lvl="1"/>
            <a:r>
              <a:rPr lang="cs-CZ" dirty="0"/>
              <a:t>Jednoduché efekty (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ve veganu; 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 </a:t>
            </a:r>
            <a:r>
              <a:rPr lang="cs-CZ" dirty="0" err="1"/>
              <a:t>Canoco</a:t>
            </a:r>
            <a:r>
              <a:rPr lang="cs-CZ" dirty="0"/>
              <a:t> terminologii)</a:t>
            </a:r>
          </a:p>
          <a:p>
            <a:pPr lvl="2"/>
            <a:r>
              <a:rPr lang="cs-CZ" dirty="0"/>
              <a:t>Ignorují efekty ostatních prediktorů</a:t>
            </a:r>
          </a:p>
          <a:p>
            <a:pPr lvl="2"/>
            <a:r>
              <a:rPr lang="cs-CZ" dirty="0"/>
              <a:t>Odpovídají jednoduchým párovým korelacím mezi maticí odpovědi a prediktorem</a:t>
            </a:r>
          </a:p>
          <a:p>
            <a:pPr lvl="2"/>
            <a:r>
              <a:rPr lang="cs-CZ" dirty="0"/>
              <a:t>Typicky slouží jako podklad pro kreslení ordinačního diagramu</a:t>
            </a:r>
          </a:p>
          <a:p>
            <a:pPr lvl="2"/>
            <a:r>
              <a:rPr lang="cs-CZ" dirty="0"/>
              <a:t>Nezáleží na pořadí prediktorů</a:t>
            </a:r>
          </a:p>
          <a:p>
            <a:pPr lvl="1"/>
            <a:r>
              <a:rPr lang="cs-CZ" dirty="0"/>
              <a:t>Parciální efekty (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ve veganu; </a:t>
            </a:r>
            <a:r>
              <a:rPr lang="cs-CZ" dirty="0" err="1"/>
              <a:t>partial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v </a:t>
            </a:r>
            <a:r>
              <a:rPr lang="cs-CZ" dirty="0" err="1"/>
              <a:t>Canoco</a:t>
            </a:r>
            <a:r>
              <a:rPr lang="cs-CZ" dirty="0"/>
              <a:t> terminologii, obecně rozšířeno  – pozor na to!)</a:t>
            </a:r>
          </a:p>
          <a:p>
            <a:pPr lvl="2"/>
            <a:r>
              <a:rPr lang="cs-CZ" dirty="0"/>
              <a:t>Uvažují vliv ostatních proměnných v modelu</a:t>
            </a:r>
          </a:p>
          <a:p>
            <a:pPr lvl="2"/>
            <a:r>
              <a:rPr lang="cs-CZ" dirty="0"/>
              <a:t>Odpovídají unikátní vysvětlovací síle prediktoru vzhledem k ostatním prediktorům</a:t>
            </a:r>
          </a:p>
          <a:p>
            <a:pPr lvl="2"/>
            <a:r>
              <a:rPr lang="cs-CZ" dirty="0"/>
              <a:t>Nezáleží na pořadí prediktorů</a:t>
            </a:r>
          </a:p>
          <a:p>
            <a:pPr lvl="1"/>
            <a:r>
              <a:rPr lang="cs-CZ" dirty="0"/>
              <a:t>Sekvenční efekty</a:t>
            </a:r>
          </a:p>
          <a:p>
            <a:pPr lvl="2"/>
            <a:r>
              <a:rPr lang="cs-CZ" dirty="0"/>
              <a:t>Testy prediktorů v modelu v sekvenčním pořadí</a:t>
            </a:r>
          </a:p>
          <a:p>
            <a:pPr lvl="2"/>
            <a:r>
              <a:rPr lang="cs-CZ" dirty="0"/>
              <a:t>Berou v potaz efekty prediktorů uvedených před daným prediktorem, ignorují následující prediktory</a:t>
            </a:r>
          </a:p>
          <a:p>
            <a:pPr lvl="2"/>
            <a:r>
              <a:rPr lang="cs-CZ" dirty="0"/>
              <a:t>Záleží na pořadí, ale mají smysl jako charakteristika modelu pokud jsou prediktory řazeny od toho, co vysvětluje nejvíce po ten co vysvětluje nejméně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C50878-4A18-4DD4-84DF-72525FA4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21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C8DBD-7AF4-40EB-920F-6101A401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Ordinační </a:t>
            </a:r>
            <a:r>
              <a:rPr lang="cs-CZ" dirty="0"/>
              <a:t>diagram přímé ordinace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9747F-99BE-4207-B784-51522BCB2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08011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Kontinuální prediktory – šipky</a:t>
            </a:r>
          </a:p>
          <a:p>
            <a:r>
              <a:rPr lang="cs-CZ" dirty="0"/>
              <a:t>Kategoriální prediktory – </a:t>
            </a:r>
            <a:r>
              <a:rPr lang="cs-CZ" dirty="0" err="1"/>
              <a:t>centroidy</a:t>
            </a:r>
            <a:endParaRPr lang="cs-CZ" dirty="0"/>
          </a:p>
          <a:p>
            <a:r>
              <a:rPr lang="cs-CZ" dirty="0"/>
              <a:t>Nezáleží na typu </a:t>
            </a:r>
            <a:r>
              <a:rPr lang="cs-CZ" dirty="0" err="1"/>
              <a:t>ordinance</a:t>
            </a:r>
            <a:r>
              <a:rPr lang="cs-CZ" dirty="0"/>
              <a:t> (</a:t>
            </a:r>
            <a:r>
              <a:rPr lang="cs-CZ" dirty="0" err="1"/>
              <a:t>unimodální</a:t>
            </a:r>
            <a:r>
              <a:rPr lang="cs-CZ" dirty="0"/>
              <a:t>/lineární/distance-</a:t>
            </a:r>
            <a:r>
              <a:rPr lang="cs-CZ" dirty="0" err="1"/>
              <a:t>based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186E51-E84B-4B8B-8AB7-91BB6676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62D1431-3F62-47F0-ADF1-1E492F746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455824"/>
            <a:ext cx="2939772" cy="431536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B2F81E4-2C01-42F9-BC9B-9170F1AE91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136" y="2492896"/>
            <a:ext cx="2745479" cy="277068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421B07B3-5E63-4F4F-A813-5EEDB1F32B74}"/>
              </a:ext>
            </a:extLst>
          </p:cNvPr>
          <p:cNvSpPr txBox="1"/>
          <p:nvPr/>
        </p:nvSpPr>
        <p:spPr>
          <a:xfrm>
            <a:off x="4032448" y="5329755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The </a:t>
            </a:r>
            <a:r>
              <a:rPr lang="cs-CZ" sz="1200" dirty="0"/>
              <a:t>RDA </a:t>
            </a:r>
            <a:r>
              <a:rPr lang="en-US" sz="1200" dirty="0"/>
              <a:t>ordination plot shows the relationship between ciliate communities and significant environmental variables. The result was based on square root-transformed biotic and log-transformed abiotic data of 51 effective samples in the northern </a:t>
            </a:r>
            <a:r>
              <a:rPr lang="en-US" sz="1200" dirty="0" err="1"/>
              <a:t>Beibu</a:t>
            </a:r>
            <a:r>
              <a:rPr lang="en-US" sz="1200" dirty="0"/>
              <a:t> Gulf in August 2011. T-water temperature; </a:t>
            </a:r>
            <a:r>
              <a:rPr lang="en-US" sz="1200" dirty="0" err="1"/>
              <a:t>Chl</a:t>
            </a:r>
            <a:r>
              <a:rPr lang="en-US" sz="1200" dirty="0"/>
              <a:t> </a:t>
            </a:r>
            <a:r>
              <a:rPr lang="en-US" sz="1200" i="1" dirty="0"/>
              <a:t>a</a:t>
            </a:r>
            <a:r>
              <a:rPr lang="en-US" sz="1200" dirty="0"/>
              <a:t>- chlorophyll-</a:t>
            </a:r>
            <a:r>
              <a:rPr lang="en-US" sz="1200" i="1" dirty="0"/>
              <a:t>a</a:t>
            </a:r>
            <a:r>
              <a:rPr lang="en-US" sz="1200" dirty="0"/>
              <a:t>; Sal-salinity; 2-B  =  bottom sample of station 2.</a:t>
            </a:r>
          </a:p>
        </p:txBody>
      </p:sp>
    </p:spTree>
    <p:extLst>
      <p:ext uri="{BB962C8B-B14F-4D97-AF65-F5344CB8AC3E}">
        <p14:creationId xmlns:p14="http://schemas.microsoft.com/office/powerpoint/2010/main" val="949161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Parciální ordinace</a:t>
            </a:r>
            <a:br>
              <a:rPr lang="en-US"/>
            </a:br>
            <a:r>
              <a:rPr lang="en-US">
                <a:solidFill>
                  <a:srgbClr val="00B0F0"/>
                </a:solidFill>
              </a:rPr>
              <a:t>	</a:t>
            </a:r>
            <a:r>
              <a:rPr lang="en-US" i="1">
                <a:solidFill>
                  <a:srgbClr val="0070C0"/>
                </a:solidFill>
              </a:rPr>
              <a:t>partial ordination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536503"/>
          </a:xfrm>
        </p:spPr>
        <p:txBody>
          <a:bodyPr>
            <a:normAutofit/>
          </a:bodyPr>
          <a:lstStyle/>
          <a:p>
            <a:r>
              <a:rPr lang="cs-CZ" sz="2000" dirty="0"/>
              <a:t>odstraňuje část variability vysvětlené proměnnými, jejichž vliv chceme odečíst, ale ne přímo kvantifikovat (například vliv umístění ploch do bloků)</a:t>
            </a:r>
          </a:p>
          <a:p>
            <a:r>
              <a:rPr lang="cs-CZ" sz="2000" dirty="0"/>
              <a:t>„odečítané“ proměnné se definují jako </a:t>
            </a:r>
            <a:r>
              <a:rPr lang="cs-CZ" sz="2000" b="1" dirty="0" err="1"/>
              <a:t>kovariáty</a:t>
            </a:r>
            <a:endParaRPr lang="cs-CZ" sz="2000" b="1" dirty="0"/>
          </a:p>
          <a:p>
            <a:r>
              <a:rPr lang="cs-CZ" sz="2000" dirty="0"/>
              <a:t>pokud následuje přímá ordinace – ordinační osy představují čistý vliv ostatních vysvětlujících proměnných bez vlivu </a:t>
            </a:r>
            <a:r>
              <a:rPr lang="cs-CZ" sz="2000" dirty="0" err="1"/>
              <a:t>kovariát</a:t>
            </a:r>
            <a:endParaRPr lang="cs-CZ" sz="2000" dirty="0"/>
          </a:p>
          <a:p>
            <a:r>
              <a:rPr lang="cs-CZ" sz="2000" dirty="0"/>
              <a:t>pokud následuje nepřímá ordinace – ordinační osy zachycují zbytkovou variabilitu v druhových datech po odstranění vlivu </a:t>
            </a:r>
            <a:r>
              <a:rPr lang="cs-CZ" sz="2000" dirty="0" err="1"/>
              <a:t>kovariát</a:t>
            </a:r>
            <a:endParaRPr lang="cs-CZ" sz="2000" dirty="0"/>
          </a:p>
          <a:p>
            <a:r>
              <a:rPr lang="cs-CZ" sz="2000" b="1" dirty="0"/>
              <a:t>Pomocí </a:t>
            </a:r>
            <a:r>
              <a:rPr lang="cs-CZ" sz="2000" b="1" dirty="0" err="1"/>
              <a:t>kovariát</a:t>
            </a:r>
            <a:r>
              <a:rPr lang="cs-CZ" sz="2000" b="1" dirty="0"/>
              <a:t> testujeme i parciální (čisté) efekty více prediktorů, pokud jsou tyto navzájem korelované</a:t>
            </a:r>
          </a:p>
          <a:p>
            <a:r>
              <a:rPr lang="cs-CZ" sz="2000" b="1" dirty="0" err="1"/>
              <a:t>Kovariáty</a:t>
            </a:r>
            <a:r>
              <a:rPr lang="cs-CZ" sz="2000" b="1" dirty="0"/>
              <a:t> slouží ke specifikaci designů </a:t>
            </a:r>
            <a:r>
              <a:rPr lang="cs-CZ" sz="2000" b="1"/>
              <a:t>experimentů (nebo pozorování) </a:t>
            </a:r>
            <a:r>
              <a:rPr lang="cs-CZ" sz="2000" b="1" dirty="0"/>
              <a:t>v </a:t>
            </a:r>
            <a:r>
              <a:rPr lang="cs-CZ" sz="2000" b="1"/>
              <a:t>případě strukturovaných dat</a:t>
            </a:r>
            <a:endParaRPr lang="cs-CZ" sz="1400" b="1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variability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en-US" i="1" dirty="0">
                <a:solidFill>
                  <a:srgbClr val="0070C0"/>
                </a:solidFill>
              </a:rPr>
              <a:t>varia</a:t>
            </a:r>
            <a:r>
              <a:rPr lang="cs-CZ" i="1" dirty="0" err="1">
                <a:solidFill>
                  <a:srgbClr val="0070C0"/>
                </a:solidFill>
              </a:rPr>
              <a:t>tion</a:t>
            </a:r>
            <a:r>
              <a:rPr lang="en-US" i="1" dirty="0">
                <a:solidFill>
                  <a:srgbClr val="0070C0"/>
                </a:solidFill>
              </a:rPr>
              <a:t> partitioning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grpSp>
        <p:nvGrpSpPr>
          <p:cNvPr id="5" name="Skupina 17"/>
          <p:cNvGrpSpPr/>
          <p:nvPr/>
        </p:nvGrpSpPr>
        <p:grpSpPr>
          <a:xfrm>
            <a:off x="1043608" y="1429594"/>
            <a:ext cx="5829312" cy="3998811"/>
            <a:chOff x="457200" y="1600201"/>
            <a:chExt cx="7901014" cy="5694357"/>
          </a:xfrm>
        </p:grpSpPr>
        <p:sp>
          <p:nvSpPr>
            <p:cNvPr id="6" name="Obdélník 5"/>
            <p:cNvSpPr/>
            <p:nvPr/>
          </p:nvSpPr>
          <p:spPr>
            <a:xfrm>
              <a:off x="457200" y="1600201"/>
              <a:ext cx="7467600" cy="4400568"/>
            </a:xfrm>
            <a:prstGeom prst="rect">
              <a:avLst/>
            </a:prstGeom>
            <a:solidFill>
              <a:srgbClr val="E2EC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843455" y="2422026"/>
              <a:ext cx="4120055" cy="3292990"/>
            </a:xfrm>
            <a:prstGeom prst="ellipse">
              <a:avLst/>
            </a:prstGeom>
            <a:solidFill>
              <a:srgbClr val="ADADAD">
                <a:alpha val="47843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Elipsa 7"/>
            <p:cNvSpPr/>
            <p:nvPr/>
          </p:nvSpPr>
          <p:spPr>
            <a:xfrm>
              <a:off x="3032234" y="2422026"/>
              <a:ext cx="4120055" cy="32929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143108" y="1714488"/>
              <a:ext cx="3571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zbytková variabilita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3030071" y="2662518"/>
              <a:ext cx="1930998" cy="2831054"/>
            </a:xfrm>
            <a:custGeom>
              <a:avLst/>
              <a:gdLst>
                <a:gd name="connsiteX0" fmla="*/ 961016 w 1930998"/>
                <a:gd name="connsiteY0" fmla="*/ 16136 h 2831054"/>
                <a:gd name="connsiteX1" fmla="*/ 487680 w 1930998"/>
                <a:gd name="connsiteY1" fmla="*/ 328108 h 2831054"/>
                <a:gd name="connsiteX2" fmla="*/ 78889 w 1930998"/>
                <a:gd name="connsiteY2" fmla="*/ 952051 h 2831054"/>
                <a:gd name="connsiteX3" fmla="*/ 14343 w 1930998"/>
                <a:gd name="connsiteY3" fmla="*/ 1414630 h 2831054"/>
                <a:gd name="connsiteX4" fmla="*/ 89647 w 1930998"/>
                <a:gd name="connsiteY4" fmla="*/ 1844936 h 2831054"/>
                <a:gd name="connsiteX5" fmla="*/ 272527 w 1930998"/>
                <a:gd name="connsiteY5" fmla="*/ 2221454 h 2831054"/>
                <a:gd name="connsiteX6" fmla="*/ 584498 w 1930998"/>
                <a:gd name="connsiteY6" fmla="*/ 2554941 h 2831054"/>
                <a:gd name="connsiteX7" fmla="*/ 874955 w 1930998"/>
                <a:gd name="connsiteY7" fmla="*/ 2737821 h 2831054"/>
                <a:gd name="connsiteX8" fmla="*/ 971774 w 1930998"/>
                <a:gd name="connsiteY8" fmla="*/ 2791609 h 2831054"/>
                <a:gd name="connsiteX9" fmla="*/ 1412837 w 1930998"/>
                <a:gd name="connsiteY9" fmla="*/ 2501153 h 2831054"/>
                <a:gd name="connsiteX10" fmla="*/ 1778597 w 1930998"/>
                <a:gd name="connsiteY10" fmla="*/ 2038574 h 2831054"/>
                <a:gd name="connsiteX11" fmla="*/ 1918447 w 1930998"/>
                <a:gd name="connsiteY11" fmla="*/ 1575995 h 2831054"/>
                <a:gd name="connsiteX12" fmla="*/ 1853901 w 1930998"/>
                <a:gd name="connsiteY12" fmla="*/ 941294 h 2831054"/>
                <a:gd name="connsiteX13" fmla="*/ 1606475 w 1930998"/>
                <a:gd name="connsiteY13" fmla="*/ 521746 h 2831054"/>
                <a:gd name="connsiteX14" fmla="*/ 1316018 w 1930998"/>
                <a:gd name="connsiteY14" fmla="*/ 231289 h 2831054"/>
                <a:gd name="connsiteX15" fmla="*/ 961016 w 1930998"/>
                <a:gd name="connsiteY15" fmla="*/ 16136 h 2831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30998" h="2831054">
                  <a:moveTo>
                    <a:pt x="961016" y="16136"/>
                  </a:moveTo>
                  <a:cubicBezTo>
                    <a:pt x="822960" y="32273"/>
                    <a:pt x="634701" y="172122"/>
                    <a:pt x="487680" y="328108"/>
                  </a:cubicBezTo>
                  <a:cubicBezTo>
                    <a:pt x="340659" y="484094"/>
                    <a:pt x="157778" y="770964"/>
                    <a:pt x="78889" y="952051"/>
                  </a:cubicBezTo>
                  <a:cubicBezTo>
                    <a:pt x="0" y="1133138"/>
                    <a:pt x="12550" y="1265816"/>
                    <a:pt x="14343" y="1414630"/>
                  </a:cubicBezTo>
                  <a:cubicBezTo>
                    <a:pt x="16136" y="1563444"/>
                    <a:pt x="46616" y="1710465"/>
                    <a:pt x="89647" y="1844936"/>
                  </a:cubicBezTo>
                  <a:cubicBezTo>
                    <a:pt x="132678" y="1979407"/>
                    <a:pt x="190052" y="2103120"/>
                    <a:pt x="272527" y="2221454"/>
                  </a:cubicBezTo>
                  <a:cubicBezTo>
                    <a:pt x="355002" y="2339788"/>
                    <a:pt x="484093" y="2468880"/>
                    <a:pt x="584498" y="2554941"/>
                  </a:cubicBezTo>
                  <a:cubicBezTo>
                    <a:pt x="684903" y="2641002"/>
                    <a:pt x="810409" y="2698376"/>
                    <a:pt x="874955" y="2737821"/>
                  </a:cubicBezTo>
                  <a:cubicBezTo>
                    <a:pt x="939501" y="2777266"/>
                    <a:pt x="882127" y="2831054"/>
                    <a:pt x="971774" y="2791609"/>
                  </a:cubicBezTo>
                  <a:cubicBezTo>
                    <a:pt x="1061421" y="2752164"/>
                    <a:pt x="1278367" y="2626659"/>
                    <a:pt x="1412837" y="2501153"/>
                  </a:cubicBezTo>
                  <a:cubicBezTo>
                    <a:pt x="1547308" y="2375647"/>
                    <a:pt x="1694329" y="2192767"/>
                    <a:pt x="1778597" y="2038574"/>
                  </a:cubicBezTo>
                  <a:cubicBezTo>
                    <a:pt x="1862865" y="1884381"/>
                    <a:pt x="1905896" y="1758875"/>
                    <a:pt x="1918447" y="1575995"/>
                  </a:cubicBezTo>
                  <a:cubicBezTo>
                    <a:pt x="1930998" y="1393115"/>
                    <a:pt x="1905896" y="1117002"/>
                    <a:pt x="1853901" y="941294"/>
                  </a:cubicBezTo>
                  <a:cubicBezTo>
                    <a:pt x="1801906" y="765586"/>
                    <a:pt x="1696122" y="640080"/>
                    <a:pt x="1606475" y="521746"/>
                  </a:cubicBezTo>
                  <a:cubicBezTo>
                    <a:pt x="1516828" y="403412"/>
                    <a:pt x="1418216" y="317350"/>
                    <a:pt x="1316018" y="231289"/>
                  </a:cubicBezTo>
                  <a:cubicBezTo>
                    <a:pt x="1213820" y="145228"/>
                    <a:pt x="1099072" y="0"/>
                    <a:pt x="961016" y="16136"/>
                  </a:cubicBezTo>
                  <a:close/>
                </a:path>
              </a:pathLst>
            </a:custGeom>
            <a:noFill/>
            <a:ln w="63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1142976" y="3377914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variabilita vysvětlená proměnnou 1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3500430" y="4253806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variabilita vysvětlená proměnnou 2</a:t>
              </a:r>
            </a:p>
          </p:txBody>
        </p:sp>
        <p:cxnSp>
          <p:nvCxnSpPr>
            <p:cNvPr id="13" name="Přímá spojovací šipka 12"/>
            <p:cNvCxnSpPr/>
            <p:nvPr/>
          </p:nvCxnSpPr>
          <p:spPr>
            <a:xfrm rot="16200000" flipH="1">
              <a:off x="3464711" y="5179231"/>
              <a:ext cx="1428760" cy="642942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928662" y="6286519"/>
              <a:ext cx="7429552" cy="1008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>
                  <a:solidFill>
                    <a:srgbClr val="0070C0"/>
                  </a:solidFill>
                </a:rPr>
                <a:t>vysvětlená variabilita sdílená proměnnou 1 a proměnnou 2 kvůli jejich vzájemné korelaci</a:t>
              </a:r>
            </a:p>
          </p:txBody>
        </p:sp>
      </p:grpSp>
      <p:sp>
        <p:nvSpPr>
          <p:cNvPr id="15" name="TextovéPole 14"/>
          <p:cNvSpPr txBox="1"/>
          <p:nvPr/>
        </p:nvSpPr>
        <p:spPr>
          <a:xfrm rot="5400000">
            <a:off x="5720100" y="3225355"/>
            <a:ext cx="4114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Borcard et al. 1992, </a:t>
            </a:r>
            <a:r>
              <a:rPr lang="fr-FR" sz="1400" i="1" dirty="0"/>
              <a:t>Ecology </a:t>
            </a:r>
            <a:r>
              <a:rPr lang="fr-FR" sz="1400" dirty="0"/>
              <a:t>73: 1045–1055</a:t>
            </a:r>
          </a:p>
          <a:p>
            <a:endParaRPr lang="cs-CZ" sz="1400" dirty="0"/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B4E3D423-1E61-43EA-ABAA-ABF4F3DF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52" y="5459774"/>
            <a:ext cx="8229600" cy="1202029"/>
          </a:xfrm>
        </p:spPr>
        <p:txBody>
          <a:bodyPr>
            <a:normAutofit/>
          </a:bodyPr>
          <a:lstStyle/>
          <a:p>
            <a:r>
              <a:rPr lang="cs-CZ" sz="2000" dirty="0"/>
              <a:t>Lze aplikovat i na skupiny proměnných</a:t>
            </a:r>
          </a:p>
          <a:p>
            <a:r>
              <a:rPr lang="cs-CZ" sz="2000" dirty="0"/>
              <a:t>Lze „naslepo“ použít i s neprůkaznými proměnnými (odpadá problém s postupným výběrem)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7640C82-04C3-444C-BF7C-3C0A5FFD6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61551"/>
              </p:ext>
            </p:extLst>
          </p:nvPr>
        </p:nvGraphicFramePr>
        <p:xfrm>
          <a:off x="1547664" y="1628800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raw-data-based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(založené</a:t>
                      </a:r>
                      <a:r>
                        <a:rPr lang="cs-CZ" sz="1200" baseline="0" dirty="0"/>
                        <a:t> na primárních datech)</a:t>
                      </a:r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linear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unimodal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</a:t>
                      </a:r>
                      <a:r>
                        <a:rPr lang="cs-CZ" sz="1200" dirty="0" err="1"/>
                        <a:t>unimodální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unconstrained</a:t>
                      </a:r>
                    </a:p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cs-CZ" sz="1200" dirty="0"/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PCA</a:t>
                      </a:r>
                      <a:endParaRPr lang="cs-CZ" dirty="0"/>
                    </a:p>
                    <a:p>
                      <a:pPr algn="ctr"/>
                      <a:r>
                        <a:rPr lang="cs-CZ" sz="1000" dirty="0"/>
                        <a:t>(analýza</a:t>
                      </a:r>
                      <a:r>
                        <a:rPr lang="cs-CZ" sz="1000" baseline="0" dirty="0"/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cs-CZ" dirty="0"/>
                        <a:t>,</a:t>
                      </a:r>
                      <a:r>
                        <a:rPr lang="en-US" dirty="0"/>
                        <a:t> DCA</a:t>
                      </a:r>
                    </a:p>
                    <a:p>
                      <a:pPr algn="ctr"/>
                      <a:r>
                        <a:rPr lang="cs-CZ" sz="1000" dirty="0"/>
                        <a:t>(korespondenční a </a:t>
                      </a:r>
                      <a:r>
                        <a:rPr lang="cs-CZ" sz="1000" dirty="0" err="1"/>
                        <a:t>detrendovaná</a:t>
                      </a:r>
                      <a:r>
                        <a:rPr lang="cs-CZ" sz="1000" dirty="0"/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aoblený obdélník 5">
            <a:extLst>
              <a:ext uri="{FF2B5EF4-FFF2-40B4-BE49-F238E27FC236}">
                <a16:creationId xmlns:a16="http://schemas.microsoft.com/office/drawing/2014/main" id="{C33963BE-AD53-4E25-97E3-194861F4A9D1}"/>
              </a:ext>
            </a:extLst>
          </p:cNvPr>
          <p:cNvSpPr/>
          <p:nvPr/>
        </p:nvSpPr>
        <p:spPr>
          <a:xfrm>
            <a:off x="1547664" y="4501706"/>
            <a:ext cx="6247712" cy="1383162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grpSp>
        <p:nvGrpSpPr>
          <p:cNvPr id="5" name="Skupina 23"/>
          <p:cNvGrpSpPr/>
          <p:nvPr/>
        </p:nvGrpSpPr>
        <p:grpSpPr>
          <a:xfrm>
            <a:off x="5286380" y="1988840"/>
            <a:ext cx="3214710" cy="1928826"/>
            <a:chOff x="571472" y="1571612"/>
            <a:chExt cx="4329114" cy="3043245"/>
          </a:xfrm>
        </p:grpSpPr>
        <p:sp>
          <p:nvSpPr>
            <p:cNvPr id="6" name="Obdélník 5"/>
            <p:cNvSpPr/>
            <p:nvPr/>
          </p:nvSpPr>
          <p:spPr>
            <a:xfrm>
              <a:off x="571472" y="1571612"/>
              <a:ext cx="4329114" cy="3043245"/>
            </a:xfrm>
            <a:prstGeom prst="rect">
              <a:avLst/>
            </a:prstGeom>
            <a:solidFill>
              <a:srgbClr val="E2EC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785786" y="2214554"/>
              <a:ext cx="2286016" cy="1785950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Elipsa 7"/>
            <p:cNvSpPr/>
            <p:nvPr/>
          </p:nvSpPr>
          <p:spPr>
            <a:xfrm>
              <a:off x="2357422" y="2214555"/>
              <a:ext cx="2317039" cy="17859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548849" y="2920568"/>
              <a:ext cx="522821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[a]</a:t>
              </a:r>
              <a:endParaRPr lang="cs-CZ" sz="14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428859" y="2920568"/>
              <a:ext cx="64294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[b]</a:t>
              </a:r>
              <a:endParaRPr lang="cs-CZ" sz="1400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361345" y="2920568"/>
              <a:ext cx="56771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[c]</a:t>
              </a:r>
              <a:endParaRPr lang="cs-CZ" sz="1400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428859" y="1714489"/>
              <a:ext cx="64294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[d]</a:t>
              </a:r>
              <a:endParaRPr lang="cs-CZ" sz="14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956283" y="4071941"/>
              <a:ext cx="1615453" cy="485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prom</a:t>
              </a:r>
              <a:r>
                <a:rPr lang="cs-CZ" sz="1400" dirty="0" err="1"/>
                <a:t>ěnná</a:t>
              </a:r>
              <a:r>
                <a:rPr lang="cs-CZ" sz="1400" dirty="0"/>
                <a:t> 1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2687928" y="4071941"/>
              <a:ext cx="1598320" cy="485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prom</a:t>
              </a:r>
              <a:r>
                <a:rPr lang="cs-CZ" sz="1400" dirty="0" err="1"/>
                <a:t>ěnná</a:t>
              </a:r>
              <a:r>
                <a:rPr lang="cs-CZ" sz="1400" dirty="0"/>
                <a:t> 2</a:t>
              </a:r>
            </a:p>
          </p:txBody>
        </p:sp>
      </p:grp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87446"/>
              </p:ext>
            </p:extLst>
          </p:nvPr>
        </p:nvGraphicFramePr>
        <p:xfrm>
          <a:off x="571471" y="2066695"/>
          <a:ext cx="442915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vysvětlující proměnná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kovariáta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vysvětlená variabilita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  <a:r>
                        <a:rPr lang="en-US" baseline="0" dirty="0"/>
                        <a:t> a </a:t>
                      </a:r>
                      <a:r>
                        <a:rPr lang="cs-CZ" baseline="0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[a]+[b]+[c]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[a]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[c]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571471" y="4857760"/>
            <a:ext cx="6997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sd</a:t>
            </a:r>
            <a:r>
              <a:rPr lang="cs-CZ" dirty="0" err="1"/>
              <a:t>ílená</a:t>
            </a:r>
            <a:r>
              <a:rPr lang="cs-CZ" dirty="0"/>
              <a:t> variabilita </a:t>
            </a:r>
            <a:r>
              <a:rPr lang="en-US" dirty="0"/>
              <a:t>[b]</a:t>
            </a:r>
            <a:r>
              <a:rPr lang="cs-CZ" dirty="0"/>
              <a:t> </a:t>
            </a:r>
            <a:r>
              <a:rPr lang="en-US" dirty="0"/>
              <a:t>= ([a]+[b]+[c]) – [a] – [c]</a:t>
            </a:r>
          </a:p>
          <a:p>
            <a:r>
              <a:rPr lang="en-US" dirty="0" err="1"/>
              <a:t>nevysv</a:t>
            </a:r>
            <a:r>
              <a:rPr lang="cs-CZ" dirty="0" err="1"/>
              <a:t>ětlená</a:t>
            </a:r>
            <a:r>
              <a:rPr lang="cs-CZ" dirty="0"/>
              <a:t> variabilita </a:t>
            </a:r>
            <a:r>
              <a:rPr lang="en-US" dirty="0"/>
              <a:t>[d]</a:t>
            </a:r>
            <a:r>
              <a:rPr lang="cs-CZ" dirty="0"/>
              <a:t> </a:t>
            </a:r>
            <a:r>
              <a:rPr lang="en-US" dirty="0"/>
              <a:t>= </a:t>
            </a:r>
            <a:r>
              <a:rPr lang="en-US" i="1" dirty="0"/>
              <a:t>Total inertia </a:t>
            </a:r>
            <a:r>
              <a:rPr lang="en-US" dirty="0"/>
              <a:t>– ([a]+[b]+[c])</a:t>
            </a:r>
            <a:endParaRPr lang="cs-CZ" dirty="0"/>
          </a:p>
          <a:p>
            <a:endParaRPr lang="cs-CZ" dirty="0"/>
          </a:p>
          <a:p>
            <a:r>
              <a:rPr lang="en-US" dirty="0"/>
              <a:t>[a]+[b] – </a:t>
            </a:r>
            <a:r>
              <a:rPr lang="cs-CZ" dirty="0"/>
              <a:t>celkový (</a:t>
            </a:r>
            <a:r>
              <a:rPr lang="cs-CZ" i="1" dirty="0" err="1"/>
              <a:t>marginal</a:t>
            </a:r>
            <a:r>
              <a:rPr lang="cs-CZ" dirty="0"/>
              <a:t>) vliv proměnné 1</a:t>
            </a:r>
          </a:p>
          <a:p>
            <a:r>
              <a:rPr lang="en-US" dirty="0"/>
              <a:t>[a]</a:t>
            </a:r>
            <a:r>
              <a:rPr lang="cs-CZ" dirty="0"/>
              <a:t> – čistý (</a:t>
            </a:r>
            <a:r>
              <a:rPr lang="cs-CZ" i="1" dirty="0" err="1"/>
              <a:t>partial</a:t>
            </a:r>
            <a:r>
              <a:rPr lang="cs-CZ" i="1" dirty="0"/>
              <a:t>, </a:t>
            </a:r>
            <a:r>
              <a:rPr lang="cs-CZ" i="1" dirty="0" err="1"/>
              <a:t>conditional</a:t>
            </a:r>
            <a:r>
              <a:rPr lang="cs-CZ" dirty="0"/>
              <a:t>) vliv proměnné 1 (bez vlivu prom. 2)</a:t>
            </a:r>
            <a:endParaRPr lang="en-US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429124" y="6433591"/>
            <a:ext cx="382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Borcard et al. 1992, </a:t>
            </a:r>
            <a:r>
              <a:rPr lang="fr-FR" sz="1400" i="1" dirty="0"/>
              <a:t>Ecology </a:t>
            </a:r>
            <a:r>
              <a:rPr lang="fr-FR" sz="1400" dirty="0"/>
              <a:t>73: 1045–1055</a:t>
            </a:r>
            <a:endParaRPr lang="cs-CZ" sz="1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BC41530-C161-447A-AF9B-3637B483B8F0}"/>
              </a:ext>
            </a:extLst>
          </p:cNvPr>
          <p:cNvSpPr txBox="1"/>
          <p:nvPr/>
        </p:nvSpPr>
        <p:spPr>
          <a:xfrm>
            <a:off x="548369" y="1695808"/>
            <a:ext cx="440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Tři analýzy:</a:t>
            </a:r>
            <a:endParaRPr lang="en-US" dirty="0"/>
          </a:p>
        </p:txBody>
      </p:sp>
      <p:sp>
        <p:nvSpPr>
          <p:cNvPr id="19" name="Nadpis 18">
            <a:extLst>
              <a:ext uri="{FF2B5EF4-FFF2-40B4-BE49-F238E27FC236}">
                <a16:creationId xmlns:a16="http://schemas.microsoft.com/office/drawing/2014/main" id="{96440D6D-D6B1-4EDA-B63F-3DE023DD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71" y="741566"/>
            <a:ext cx="8229600" cy="490065"/>
          </a:xfrm>
        </p:spPr>
        <p:txBody>
          <a:bodyPr/>
          <a:lstStyle/>
          <a:p>
            <a:r>
              <a:rPr lang="cs-CZ" dirty="0"/>
              <a:t>Rozklad variability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en-US" i="1" dirty="0">
                <a:solidFill>
                  <a:srgbClr val="0070C0"/>
                </a:solidFill>
              </a:rPr>
              <a:t>varia</a:t>
            </a:r>
            <a:r>
              <a:rPr lang="cs-CZ" i="1" dirty="0" err="1">
                <a:solidFill>
                  <a:srgbClr val="0070C0"/>
                </a:solidFill>
              </a:rPr>
              <a:t>tion</a:t>
            </a:r>
            <a:r>
              <a:rPr lang="en-US" i="1" dirty="0">
                <a:solidFill>
                  <a:srgbClr val="0070C0"/>
                </a:solidFill>
              </a:rPr>
              <a:t> partitioning</a:t>
            </a:r>
            <a:br>
              <a:rPr lang="cs-CZ" dirty="0"/>
            </a:br>
            <a:endParaRPr lang="en-US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F9AE03FF-23E7-4D30-9704-2FA381D1FC7C}"/>
              </a:ext>
            </a:extLst>
          </p:cNvPr>
          <p:cNvSpPr txBox="1">
            <a:spLocks/>
          </p:cNvSpPr>
          <p:nvPr/>
        </p:nvSpPr>
        <p:spPr>
          <a:xfrm>
            <a:off x="609600" y="643063"/>
            <a:ext cx="8229600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sm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BE5CD-2C2B-4ADA-A083-66BC2DD7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</a:t>
            </a:r>
            <a:r>
              <a:rPr lang="cs-CZ" dirty="0"/>
              <a:t> </a:t>
            </a:r>
            <a:r>
              <a:rPr lang="cs-CZ" dirty="0" err="1"/>
              <a:t>partitioning</a:t>
            </a:r>
            <a:r>
              <a:rPr lang="cs-CZ" dirty="0"/>
              <a:t> pro více skupin proměnných</a:t>
            </a:r>
            <a:endParaRPr lang="en-US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C7E10B5-1AA8-4518-9D8F-32049E8C46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5545" y="1844824"/>
            <a:ext cx="8316735" cy="4176464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9C73BC-B301-46F7-A26E-DFCB1B9F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5465DBF-B22D-48EB-A92E-5C8C235C080A}"/>
              </a:ext>
            </a:extLst>
          </p:cNvPr>
          <p:cNvSpPr txBox="1"/>
          <p:nvPr/>
        </p:nvSpPr>
        <p:spPr>
          <a:xfrm>
            <a:off x="5518448" y="604417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Singh</a:t>
            </a:r>
            <a:r>
              <a:rPr lang="cs-CZ" dirty="0"/>
              <a:t> et al. 2019, </a:t>
            </a:r>
            <a:r>
              <a:rPr lang="cs-CZ" dirty="0" err="1"/>
              <a:t>Applied</a:t>
            </a:r>
            <a:r>
              <a:rPr lang="cs-CZ" dirty="0"/>
              <a:t> </a:t>
            </a:r>
            <a:r>
              <a:rPr lang="cs-CZ" dirty="0" err="1"/>
              <a:t>Vegetation</a:t>
            </a:r>
            <a:r>
              <a:rPr lang="cs-CZ" dirty="0"/>
              <a:t>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1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přímé ordinační analýzy</a:t>
            </a:r>
            <a:r>
              <a:rPr lang="en-US"/>
              <a:t> (RDA)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00812"/>
              </p:ext>
            </p:extLst>
          </p:nvPr>
        </p:nvGraphicFramePr>
        <p:xfrm>
          <a:off x="395532" y="1545759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spe</a:t>
                      </a:r>
                      <a:r>
                        <a:rPr lang="cs-CZ" sz="9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26435"/>
              </p:ext>
            </p:extLst>
          </p:nvPr>
        </p:nvGraphicFramePr>
        <p:xfrm>
          <a:off x="7236288" y="1196752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41458"/>
              </p:ext>
            </p:extLst>
          </p:nvPr>
        </p:nvGraphicFramePr>
        <p:xfrm>
          <a:off x="7236292" y="3645024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 vert="vert27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Přímá spojovací šipka 7"/>
          <p:cNvCxnSpPr/>
          <p:nvPr/>
        </p:nvCxnSpPr>
        <p:spPr>
          <a:xfrm>
            <a:off x="1187620" y="3057927"/>
            <a:ext cx="100811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635892" y="3627000"/>
            <a:ext cx="1152128" cy="522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V="1">
            <a:off x="3746424" y="3068960"/>
            <a:ext cx="897580" cy="3546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6804244" y="5155604"/>
            <a:ext cx="108012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6804244" y="2276872"/>
            <a:ext cx="108012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932036" y="14847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predikovan</a:t>
            </a:r>
            <a:r>
              <a:rPr lang="cs-CZ" sz="1400" dirty="0"/>
              <a:t>é hodnoty</a:t>
            </a:r>
            <a:endParaRPr lang="en-US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419147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residuály</a:t>
            </a:r>
            <a:endParaRPr lang="en-US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483764" y="1700808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regrese abundance druhu na proměnné prostředí</a:t>
            </a:r>
            <a:endParaRPr lang="en-US" sz="1400" dirty="0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776604"/>
              </p:ext>
            </p:extLst>
          </p:nvPr>
        </p:nvGraphicFramePr>
        <p:xfrm>
          <a:off x="395532" y="3922025"/>
          <a:ext cx="1224139" cy="244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825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cs-CZ" sz="9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7" name="Přímá spojovací šipka 16"/>
          <p:cNvCxnSpPr/>
          <p:nvPr/>
        </p:nvCxnSpPr>
        <p:spPr>
          <a:xfrm flipV="1">
            <a:off x="1187620" y="4653136"/>
            <a:ext cx="180020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3"/>
          <p:cNvCxnSpPr/>
          <p:nvPr/>
        </p:nvCxnSpPr>
        <p:spPr>
          <a:xfrm>
            <a:off x="3574820" y="3423600"/>
            <a:ext cx="0" cy="406800"/>
          </a:xfrm>
          <a:prstGeom prst="straightConnector1">
            <a:avLst/>
          </a:prstGeom>
          <a:ln w="9525">
            <a:solidFill>
              <a:srgbClr val="FF0000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63688" y="5661248"/>
            <a:ext cx="1806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matice</a:t>
            </a:r>
            <a:r>
              <a:rPr lang="en-US" sz="1400" dirty="0"/>
              <a:t> s </a:t>
            </a:r>
            <a:r>
              <a:rPr lang="cs-CZ" sz="1400" dirty="0"/>
              <a:t>vysvětlujícími proměnnými</a:t>
            </a: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348880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6807" y="1053016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86807" y="3645024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307F2-5017-4E48-B4E3-9FAD5D7A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Omezen</a:t>
            </a:r>
            <a:r>
              <a:rPr lang="cs-CZ" dirty="0"/>
              <a:t>é ordinační osy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D5201-2639-4A70-B7C9-76CE5FDC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Skóre založené na </a:t>
            </a:r>
            <a:r>
              <a:rPr lang="cs-CZ" dirty="0" err="1"/>
              <a:t>fitovaných</a:t>
            </a:r>
            <a:r>
              <a:rPr lang="cs-CZ" dirty="0"/>
              <a:t> hodnotách z mnohonásobné. regrese druhů (RDA), nebo vzorků (CCA) na proměnných prostředí</a:t>
            </a:r>
          </a:p>
          <a:p>
            <a:r>
              <a:rPr lang="cs-CZ" dirty="0"/>
              <a:t>Ordinační osy jsou lineárními kombinacemi prediktorů</a:t>
            </a:r>
          </a:p>
          <a:p>
            <a:r>
              <a:rPr lang="cs-CZ" dirty="0"/>
              <a:t>Reziduální variabilita je vyjádřena neomezenými osami, které jsou přítomné v každé přímé ordinaci.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53A576-00A1-46CE-8BCA-1D977D43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29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83568" y="2234903"/>
            <a:ext cx="61350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          </a:t>
            </a:r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Inertia Proportion Rank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Total          0.3783     1.0000    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Constrained    0.1063     0.2808    2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Unconstrained  0.2721     0.7192   24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Inertia is variance </a:t>
            </a:r>
          </a:p>
          <a:p>
            <a:endParaRPr lang="cs-CZ" sz="12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Eigenvalues for constrained axes: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RDA1    RDA2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0.09240 0.01385 </a:t>
            </a:r>
          </a:p>
          <a:p>
            <a:endParaRPr lang="cs-CZ" sz="12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Eigenvalues for unconstrained axes: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 PC1     PC2     PC3     PC4     PC5     PC6     PC7     PC8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0.09543 0.03586 0.02688 0.02280 0.01706 0.01550 0.00999 0.00880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(Showed only 8 of all 24 unconstrained eigenvalues)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ordinace</a:t>
            </a:r>
            <a:br>
              <a:rPr lang="cs-CZ" dirty="0"/>
            </a:br>
            <a:r>
              <a:rPr lang="cs-CZ" dirty="0">
                <a:solidFill>
                  <a:srgbClr val="0070C0"/>
                </a:solidFill>
              </a:rPr>
              <a:t>	Interpretace výsledků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795670" y="511139"/>
            <a:ext cx="88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RDA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3" y="254173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dirty="0">
                <a:solidFill>
                  <a:srgbClr val="FF0000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28.08 %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03002" y="2636911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unded Rectangle 15"/>
          <p:cNvSpPr/>
          <p:nvPr/>
        </p:nvSpPr>
        <p:spPr>
          <a:xfrm>
            <a:off x="2123728" y="2627649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ounded Rectangle 16"/>
          <p:cNvSpPr/>
          <p:nvPr/>
        </p:nvSpPr>
        <p:spPr>
          <a:xfrm>
            <a:off x="2123728" y="2442983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al 2"/>
          <p:cNvSpPr/>
          <p:nvPr/>
        </p:nvSpPr>
        <p:spPr>
          <a:xfrm>
            <a:off x="683568" y="3501008"/>
            <a:ext cx="1656184" cy="50405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Freeform 4"/>
          <p:cNvSpPr/>
          <p:nvPr/>
        </p:nvSpPr>
        <p:spPr>
          <a:xfrm>
            <a:off x="485285" y="2276872"/>
            <a:ext cx="1607326" cy="1378268"/>
          </a:xfrm>
          <a:custGeom>
            <a:avLst/>
            <a:gdLst>
              <a:gd name="connsiteX0" fmla="*/ 136423 w 1612886"/>
              <a:gd name="connsiteY0" fmla="*/ 1512492 h 1512492"/>
              <a:gd name="connsiteX1" fmla="*/ 10589 w 1612886"/>
              <a:gd name="connsiteY1" fmla="*/ 623259 h 1512492"/>
              <a:gd name="connsiteX2" fmla="*/ 379704 w 1612886"/>
              <a:gd name="connsiteY2" fmla="*/ 2474 h 1512492"/>
              <a:gd name="connsiteX3" fmla="*/ 1612886 w 1612886"/>
              <a:gd name="connsiteY3" fmla="*/ 447090 h 1512492"/>
              <a:gd name="connsiteX0" fmla="*/ 294126 w 1602809"/>
              <a:gd name="connsiteY0" fmla="*/ 1495714 h 1495714"/>
              <a:gd name="connsiteX1" fmla="*/ 512 w 1602809"/>
              <a:gd name="connsiteY1" fmla="*/ 623259 h 1495714"/>
              <a:gd name="connsiteX2" fmla="*/ 369627 w 1602809"/>
              <a:gd name="connsiteY2" fmla="*/ 2474 h 1495714"/>
              <a:gd name="connsiteX3" fmla="*/ 1602809 w 1602809"/>
              <a:gd name="connsiteY3" fmla="*/ 447090 h 1495714"/>
              <a:gd name="connsiteX0" fmla="*/ 294558 w 1603241"/>
              <a:gd name="connsiteY0" fmla="*/ 1495714 h 1495714"/>
              <a:gd name="connsiteX1" fmla="*/ 944 w 1603241"/>
              <a:gd name="connsiteY1" fmla="*/ 623259 h 1495714"/>
              <a:gd name="connsiteX2" fmla="*/ 370059 w 1603241"/>
              <a:gd name="connsiteY2" fmla="*/ 2474 h 1495714"/>
              <a:gd name="connsiteX3" fmla="*/ 1603241 w 1603241"/>
              <a:gd name="connsiteY3" fmla="*/ 447090 h 1495714"/>
              <a:gd name="connsiteX0" fmla="*/ 231531 w 1607326"/>
              <a:gd name="connsiteY0" fmla="*/ 1378268 h 1378268"/>
              <a:gd name="connsiteX1" fmla="*/ 5029 w 1607326"/>
              <a:gd name="connsiteY1" fmla="*/ 623259 h 1378268"/>
              <a:gd name="connsiteX2" fmla="*/ 374144 w 1607326"/>
              <a:gd name="connsiteY2" fmla="*/ 2474 h 1378268"/>
              <a:gd name="connsiteX3" fmla="*/ 1607326 w 1607326"/>
              <a:gd name="connsiteY3" fmla="*/ 447090 h 137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7326" h="1378268">
                <a:moveTo>
                  <a:pt x="231531" y="1378268"/>
                </a:moveTo>
                <a:cubicBezTo>
                  <a:pt x="39283" y="1185321"/>
                  <a:pt x="-18740" y="852558"/>
                  <a:pt x="5029" y="623259"/>
                </a:cubicBezTo>
                <a:cubicBezTo>
                  <a:pt x="28798" y="393960"/>
                  <a:pt x="107094" y="31835"/>
                  <a:pt x="374144" y="2474"/>
                </a:cubicBezTo>
                <a:cubicBezTo>
                  <a:pt x="641194" y="-26888"/>
                  <a:pt x="1124260" y="210101"/>
                  <a:pt x="1607326" y="44709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Koeficient determinace v regresi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2" descr="http://upload.wikimedia.org/wikipedia/commons/thumb/8/86/Coefficient_of_Determination.svg/1000px-Coefficient_of_Determinatio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9095"/>
            <a:ext cx="5638629" cy="281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912267" y="637029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sz="1200" dirty="0"/>
              <a:t>http://en.wikipedia.org/wiki/Coefficient_of_determination</a:t>
            </a:r>
          </a:p>
        </p:txBody>
      </p:sp>
      <p:pic>
        <p:nvPicPr>
          <p:cNvPr id="7" name="Picture 2" descr="R^2 = 1 - \frac{\color{blue}{SS_\text{res}}}{\color{red}{SS_\text{tot}}}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58" y="5236788"/>
            <a:ext cx="1479040" cy="50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051720" y="1665929"/>
            <a:ext cx="1716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celková suma čtverců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32040" y="1665929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residuální suma čtverců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Vysvětlená variabilit</a:t>
            </a:r>
            <a:r>
              <a:rPr lang="en-US"/>
              <a:t>a (</a:t>
            </a:r>
            <a:r>
              <a:rPr lang="en-US" i="1"/>
              <a:t>R</a:t>
            </a:r>
            <a:r>
              <a:rPr lang="en-US" baseline="30000"/>
              <a:t>2</a:t>
            </a:r>
            <a:r>
              <a:rPr lang="en-US"/>
              <a:t>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457200" y="5229200"/>
            <a:ext cx="7211144" cy="124475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vysvětlená variabilita stoupá s počtem vysvětlujících proměnných (i když jsou náhodné) a klesá s počtem vzorků v datovém souboru</a:t>
            </a:r>
            <a:endParaRPr lang="en-US" dirty="0"/>
          </a:p>
          <a:p>
            <a:r>
              <a:rPr lang="cs-CZ" dirty="0"/>
              <a:t>platí pro přímou (kanonickou) ordinační analýzu i mnohonásobnou regresi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535203" y="1484784"/>
            <a:ext cx="6053021" cy="3180491"/>
            <a:chOff x="823235" y="2492896"/>
            <a:chExt cx="6053021" cy="3180491"/>
          </a:xfrm>
        </p:grpSpPr>
        <p:grpSp>
          <p:nvGrpSpPr>
            <p:cNvPr id="7" name="Skupina 7"/>
            <p:cNvGrpSpPr/>
            <p:nvPr/>
          </p:nvGrpSpPr>
          <p:grpSpPr>
            <a:xfrm>
              <a:off x="1351128" y="2492896"/>
              <a:ext cx="5500048" cy="2534160"/>
              <a:chOff x="1351128" y="2924944"/>
              <a:chExt cx="5500048" cy="2534160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04" t="32417" r="7029" b="9831"/>
              <a:stretch/>
            </p:blipFill>
            <p:spPr bwMode="auto">
              <a:xfrm>
                <a:off x="1351128" y="3002507"/>
                <a:ext cx="5500048" cy="24565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Obdélník 11"/>
              <p:cNvSpPr/>
              <p:nvPr/>
            </p:nvSpPr>
            <p:spPr>
              <a:xfrm>
                <a:off x="4067944" y="2924944"/>
                <a:ext cx="144016" cy="23762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" name="TextovéPole 7"/>
            <p:cNvSpPr txBox="1"/>
            <p:nvPr/>
          </p:nvSpPr>
          <p:spPr>
            <a:xfrm rot="16200000">
              <a:off x="-148826" y="3464957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vysvětlená variabilita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691680" y="5027056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vysvětlujících proměnných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499992" y="5014917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vzorků v datovém souboru</a:t>
              </a: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4211960" y="6381328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Peres-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Neto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al. (2006)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Ecology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Vysvětlená variabilit</a:t>
            </a:r>
            <a:r>
              <a:rPr lang="en-US" dirty="0"/>
              <a:t>a (</a:t>
            </a: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) a </a:t>
            </a:r>
            <a:r>
              <a:rPr lang="cs-CZ" dirty="0"/>
              <a:t>upravený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adjust</a:t>
            </a:r>
            <a:r>
              <a:rPr lang="cs-CZ" dirty="0" err="1">
                <a:solidFill>
                  <a:srgbClr val="FF0000"/>
                </a:solidFill>
              </a:rPr>
              <a:t>ed</a:t>
            </a:r>
            <a:r>
              <a:rPr lang="cs-CZ" dirty="0">
                <a:solidFill>
                  <a:srgbClr val="FF0000"/>
                </a:solidFill>
              </a:rPr>
              <a:t>) </a:t>
            </a:r>
            <a:r>
              <a:rPr lang="en-US" i="1" dirty="0">
                <a:solidFill>
                  <a:srgbClr val="FF0000"/>
                </a:solidFill>
              </a:rPr>
              <a:t>R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457200" y="5229200"/>
            <a:ext cx="7467600" cy="12447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upravený 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dirty="0">
                <a:solidFill>
                  <a:srgbClr val="FF0000"/>
                </a:solidFill>
              </a:rPr>
              <a:t> se nemění s počtem vysvětlujících proměnných a počtem vzorků v souboru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535203" y="1484784"/>
            <a:ext cx="6053021" cy="3180491"/>
            <a:chOff x="823235" y="2492896"/>
            <a:chExt cx="6053021" cy="3180491"/>
          </a:xfrm>
        </p:grpSpPr>
        <p:grpSp>
          <p:nvGrpSpPr>
            <p:cNvPr id="7" name="Skupina 7"/>
            <p:cNvGrpSpPr/>
            <p:nvPr/>
          </p:nvGrpSpPr>
          <p:grpSpPr>
            <a:xfrm>
              <a:off x="1351128" y="2492896"/>
              <a:ext cx="5500048" cy="2534160"/>
              <a:chOff x="1351128" y="2924944"/>
              <a:chExt cx="5500048" cy="2534160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04" t="32417" r="7029" b="9831"/>
              <a:stretch/>
            </p:blipFill>
            <p:spPr bwMode="auto">
              <a:xfrm>
                <a:off x="1351128" y="3002507"/>
                <a:ext cx="5500048" cy="24565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Obdélník 11"/>
              <p:cNvSpPr/>
              <p:nvPr/>
            </p:nvSpPr>
            <p:spPr>
              <a:xfrm>
                <a:off x="4067944" y="2924944"/>
                <a:ext cx="144016" cy="23762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" name="TextovéPole 7"/>
            <p:cNvSpPr txBox="1"/>
            <p:nvPr/>
          </p:nvSpPr>
          <p:spPr>
            <a:xfrm rot="16200000">
              <a:off x="-148826" y="3464957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vysvětlená variabilita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691680" y="5027056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vysvětlujících proměnných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499992" y="5014917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vzorků v datovém souboru</a:t>
              </a: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6588224" y="155679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●</a:t>
            </a:r>
            <a:r>
              <a:rPr lang="cs-CZ" dirty="0"/>
              <a:t> R</a:t>
            </a:r>
            <a:r>
              <a:rPr lang="cs-CZ" baseline="30000" dirty="0"/>
              <a:t>2</a:t>
            </a:r>
          </a:p>
          <a:p>
            <a:r>
              <a:rPr lang="cs-CZ" sz="2400" dirty="0"/>
              <a:t>○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baseline="-25000" dirty="0">
                <a:solidFill>
                  <a:srgbClr val="FF0000"/>
                </a:solidFill>
              </a:rPr>
              <a:t>Adj</a:t>
            </a:r>
            <a:endParaRPr lang="cs-CZ" baseline="30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11960" y="6381328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Peres-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Neto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al. (2006)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Ecology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4520730" y="3462578"/>
            <a:ext cx="575569" cy="4739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Výpočet upraveného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pomocí Ezekielovy formule (RDA)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5" name="Přímá spojnice se šipkou 6"/>
          <p:cNvCxnSpPr/>
          <p:nvPr/>
        </p:nvCxnSpPr>
        <p:spPr>
          <a:xfrm>
            <a:off x="3301528" y="5550810"/>
            <a:ext cx="217306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7"/>
          <p:cNvCxnSpPr/>
          <p:nvPr/>
        </p:nvCxnSpPr>
        <p:spPr>
          <a:xfrm flipV="1">
            <a:off x="3301528" y="3174546"/>
            <a:ext cx="0" cy="2373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3733576" y="3462578"/>
            <a:ext cx="612068" cy="20882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20236" y="3950608"/>
            <a:ext cx="576064" cy="1597001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653456" y="425466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R</a:t>
            </a:r>
            <a:r>
              <a:rPr lang="en-US" i="1" baseline="30000" dirty="0"/>
              <a:t>2</a:t>
            </a:r>
            <a:endParaRPr lang="cs-CZ" i="1" baseline="30000" dirty="0"/>
          </a:p>
        </p:txBody>
      </p:sp>
      <p:sp>
        <p:nvSpPr>
          <p:cNvPr id="10" name="TextovéPole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87582" y="5620859"/>
            <a:ext cx="504056" cy="338554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1" name="TextovéPole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4259" y="3514896"/>
            <a:ext cx="935609" cy="38735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539552" y="5173108"/>
            <a:ext cx="2147419" cy="875134"/>
          </a:xfrm>
          <a:prstGeom prst="wedgeRoundRectCallout">
            <a:avLst>
              <a:gd name="adj1" fmla="val 110782"/>
              <a:gd name="adj2" fmla="val -67438"/>
              <a:gd name="adj3" fmla="val 16667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variabilita vysvětlená proměnnými prostředí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6050653" y="3278553"/>
            <a:ext cx="2232248" cy="842020"/>
          </a:xfrm>
          <a:prstGeom prst="wedgeRoundRectCallout">
            <a:avLst>
              <a:gd name="adj1" fmla="val -99103"/>
              <a:gd name="adj2" fmla="val -16697"/>
              <a:gd name="adj3" fmla="val 16667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variabilita vysvětlená proměnnými prostředí po jejich znáhodnění </a:t>
            </a:r>
          </a:p>
        </p:txBody>
      </p:sp>
      <p:sp>
        <p:nvSpPr>
          <p:cNvPr id="14" name="Zaoblený obdélníkový popisek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50653" y="4623998"/>
            <a:ext cx="2232248" cy="1973354"/>
          </a:xfrm>
          <a:prstGeom prst="wedgeRoundRectCallout">
            <a:avLst>
              <a:gd name="adj1" fmla="val -101965"/>
              <a:gd name="adj2" fmla="val -38634"/>
              <a:gd name="adj3" fmla="val 16667"/>
            </a:avLst>
          </a:prstGeom>
          <a:blipFill rotWithShape="1">
            <a:blip r:embed="rId5" cstate="print"/>
            <a:stretch>
              <a:fillRect/>
            </a:stretch>
          </a:blipFill>
          <a:ln w="3175">
            <a:solidFill>
              <a:schemeClr val="bg1">
                <a:lumMod val="50000"/>
              </a:schemeClr>
            </a:solidFill>
            <a:prstDash val="dash"/>
          </a:ln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77" y="1134604"/>
            <a:ext cx="3634759" cy="6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4525616" y="1088214"/>
            <a:ext cx="3912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n ... 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počet vzorků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p ... 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počet vysvětlujících proměnných</a:t>
            </a:r>
          </a:p>
          <a:p>
            <a:r>
              <a:rPr lang="cs-CZ" sz="1400" i="1" dirty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en-US" sz="1400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400" baseline="-25000" dirty="0">
                <a:solidFill>
                  <a:schemeClr val="bg2">
                    <a:lumMod val="25000"/>
                  </a:schemeClr>
                </a:solidFill>
              </a:rPr>
              <a:t>Y|X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 ... v</a:t>
            </a:r>
            <a:r>
              <a:rPr lang="cs-CZ" sz="1400" dirty="0" err="1">
                <a:solidFill>
                  <a:schemeClr val="bg2">
                    <a:lumMod val="25000"/>
                  </a:schemeClr>
                </a:solidFill>
              </a:rPr>
              <a:t>ysvětlená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 variabilita bez adjustace</a:t>
            </a:r>
            <a:endParaRPr lang="cs-CZ" sz="1400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ovéPole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68933" y="5620859"/>
            <a:ext cx="717624" cy="337849"/>
          </a:xfrm>
          <a:prstGeom prst="rect">
            <a:avLst/>
          </a:prstGeom>
          <a:blipFill rotWithShape="1">
            <a:blip r:embed="rId7" cstate="print"/>
            <a:stretch>
              <a:fillRect b="-18182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06184" y="2596523"/>
            <a:ext cx="706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Výpočet </a:t>
            </a:r>
            <a:r>
              <a:rPr lang="en-US" dirty="0" err="1"/>
              <a:t>upraven</a:t>
            </a:r>
            <a:r>
              <a:rPr lang="cs-CZ" dirty="0"/>
              <a:t>é</a:t>
            </a:r>
            <a:r>
              <a:rPr lang="en-US" dirty="0"/>
              <a:t>ho </a:t>
            </a:r>
            <a:r>
              <a:rPr lang="cs-CZ" i="1" dirty="0"/>
              <a:t>R</a:t>
            </a:r>
            <a:r>
              <a:rPr lang="cs-CZ" baseline="30000" dirty="0"/>
              <a:t>2</a:t>
            </a:r>
            <a:r>
              <a:rPr lang="cs-CZ" dirty="0"/>
              <a:t> permutačním modelem (RDA, CCA)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|6.1|1.4|11.7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9753</TotalTime>
  <Words>1438</Words>
  <Application>Microsoft Office PowerPoint</Application>
  <PresentationFormat>Předvádění na obrazovce (4:3)</PresentationFormat>
  <Paragraphs>268</Paragraphs>
  <Slides>21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Lucida Console</vt:lpstr>
      <vt:lpstr>Motiv sady Office</vt:lpstr>
      <vt:lpstr>Přímá ordinační analýza</vt:lpstr>
      <vt:lpstr>Přehled metod ordinační analýzy</vt:lpstr>
      <vt:lpstr>Princip přímé ordinační analýzy (RDA)</vt:lpstr>
      <vt:lpstr>Omezené ordinační osy</vt:lpstr>
      <vt:lpstr>Přímá ordinace  Interpretace výsledků</vt:lpstr>
      <vt:lpstr>Koeficient determinace v regresi</vt:lpstr>
      <vt:lpstr>Vysvětlená variabilita (R2)</vt:lpstr>
      <vt:lpstr>Vysvětlená variabilita (R2) a upravený (adjusted) R2</vt:lpstr>
      <vt:lpstr>Výpočet upraveného R2 pomocí Ezekielovy formule (RDA) </vt:lpstr>
      <vt:lpstr>Upreavené R2 pro kombinace n a p</vt:lpstr>
      <vt:lpstr>Přímá ordinační analýza  monte-carlo permutační test</vt:lpstr>
      <vt:lpstr>Přímá ordinační analýza  monte-carlo permutační test</vt:lpstr>
      <vt:lpstr>postupný výběr vysvětlujících proměnných  forward selection</vt:lpstr>
      <vt:lpstr>Problém mnohonásobného porovnání forward selection příliš liberální</vt:lpstr>
      <vt:lpstr>Řešení příliš liberální forward selection ale příliš restriktivních korekcí na mnohonásobné testování</vt:lpstr>
      <vt:lpstr>Permutační testy  mohou testovat</vt:lpstr>
      <vt:lpstr>Ordinační diagram přímé ordinace</vt:lpstr>
      <vt:lpstr>Parciální ordinace  partial ordination</vt:lpstr>
      <vt:lpstr>Rozklad variability  variation partitioning</vt:lpstr>
      <vt:lpstr>Rozklad variability  variation partitioning </vt:lpstr>
      <vt:lpstr>Variation partitioning pro více skupin proměnných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ucitel</cp:lastModifiedBy>
  <cp:revision>564</cp:revision>
  <dcterms:created xsi:type="dcterms:W3CDTF">2016-02-16T14:02:33Z</dcterms:created>
  <dcterms:modified xsi:type="dcterms:W3CDTF">2022-04-05T11:01:29Z</dcterms:modified>
</cp:coreProperties>
</file>