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2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428" r:id="rId2"/>
    <p:sldId id="454" r:id="rId3"/>
    <p:sldId id="455" r:id="rId4"/>
    <p:sldId id="421" r:id="rId5"/>
    <p:sldId id="422" r:id="rId6"/>
    <p:sldId id="465" r:id="rId7"/>
    <p:sldId id="424" r:id="rId8"/>
    <p:sldId id="425" r:id="rId9"/>
    <p:sldId id="426" r:id="rId10"/>
    <p:sldId id="427" r:id="rId11"/>
    <p:sldId id="449" r:id="rId12"/>
    <p:sldId id="443" r:id="rId13"/>
    <p:sldId id="470" r:id="rId14"/>
    <p:sldId id="429" r:id="rId15"/>
    <p:sldId id="468" r:id="rId16"/>
    <p:sldId id="430" r:id="rId17"/>
    <p:sldId id="431" r:id="rId18"/>
    <p:sldId id="432" r:id="rId19"/>
    <p:sldId id="433" r:id="rId20"/>
    <p:sldId id="434" r:id="rId21"/>
    <p:sldId id="435" r:id="rId22"/>
    <p:sldId id="436" r:id="rId23"/>
    <p:sldId id="437" r:id="rId24"/>
    <p:sldId id="474" r:id="rId25"/>
    <p:sldId id="471" r:id="rId26"/>
    <p:sldId id="472" r:id="rId27"/>
    <p:sldId id="473" r:id="rId28"/>
    <p:sldId id="475" r:id="rId29"/>
    <p:sldId id="476" r:id="rId30"/>
    <p:sldId id="462" r:id="rId31"/>
    <p:sldId id="447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ADAD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64" autoAdjust="0"/>
    <p:restoredTop sz="92619" autoAdjust="0"/>
  </p:normalViewPr>
  <p:slideViewPr>
    <p:cSldViewPr>
      <p:cViewPr varScale="1">
        <p:scale>
          <a:sx n="76" d="100"/>
          <a:sy n="76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/>
      <dgm:t>
        <a:bodyPr/>
        <a:lstStyle/>
        <a:p>
          <a:r>
            <a:rPr lang="cs-CZ" dirty="0" err="1"/>
            <a:t>divisivní</a:t>
          </a:r>
          <a:r>
            <a:rPr lang="en-US" dirty="0"/>
            <a:t> (TWINSPAN</a:t>
          </a:r>
          <a:r>
            <a:rPr lang="cs-CZ" dirty="0"/>
            <a:t>, ISOPAM</a:t>
          </a:r>
          <a:r>
            <a:rPr lang="en-US" dirty="0"/>
            <a:t>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cs-CZ" i="1" dirty="0"/>
            <a:t>, PAM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FB1D4707-78C8-41D2-94BA-0C5C86D74724}" type="presOf" srcId="{6069661B-7486-48E0-9FF4-D6E1973E5B84}" destId="{7ECB9DED-35DF-4124-A063-9A813E301A58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7DD3933C-5F7D-41DC-86E8-9B70D9BC31C0}" type="presOf" srcId="{BD873AD7-F758-405C-8855-AAD5E73D537F}" destId="{8A88D6F3-EF6C-40D8-A5B1-D7AD9CC127F2}" srcOrd="0" destOrd="0" presId="urn:microsoft.com/office/officeart/2005/8/layout/hierarchy6"/>
    <dgm:cxn modelId="{54BECF71-7A46-40DB-B5B0-800EC5575745}" type="presOf" srcId="{6104457E-9959-4FB0-AB5E-89F3F377D9AC}" destId="{B5A45935-DBFA-42DF-87B8-51247C132E8A}" srcOrd="0" destOrd="0" presId="urn:microsoft.com/office/officeart/2005/8/layout/hierarchy6"/>
    <dgm:cxn modelId="{4495C67A-8207-4604-9562-7C47B17F8965}" type="presOf" srcId="{02005AB1-7ABD-4D63-B29B-430D2378B680}" destId="{E68BD6AE-C0AF-4E14-A175-C16DB964732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E29F6486-50F5-4EDF-8D00-E9D57338317D}" type="presOf" srcId="{7D266D3F-F57E-4753-B8CE-B35E798AE5B4}" destId="{C29C5365-8C5D-40B0-B9A2-FE42333C90B3}" srcOrd="0" destOrd="0" presId="urn:microsoft.com/office/officeart/2005/8/layout/hierarchy6"/>
    <dgm:cxn modelId="{3459AC9A-769F-4D1D-9863-2B5513279819}" type="presOf" srcId="{5E3C7093-C29A-46AC-A65F-5657EA43D642}" destId="{16B9CA24-963C-44E9-8403-62567127F87F}" srcOrd="0" destOrd="0" presId="urn:microsoft.com/office/officeart/2005/8/layout/hierarchy6"/>
    <dgm:cxn modelId="{B7A84C9B-8EB7-488F-AA09-472BA89ABB51}" type="presOf" srcId="{F08B75A9-BA96-49DD-BAA3-7159E88AD506}" destId="{D03BB57A-7781-4D9B-A526-AA36DDC45E8E}" srcOrd="0" destOrd="0" presId="urn:microsoft.com/office/officeart/2005/8/layout/hierarchy6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693178B5-A527-4DD4-9393-4D8D7CA01E4F}" type="presOf" srcId="{88A5CC11-20D2-4377-BB9D-D7A44AD7FD1C}" destId="{BA28B05E-9BAA-49D0-9735-B3B70B44CFDE}" srcOrd="0" destOrd="0" presId="urn:microsoft.com/office/officeart/2005/8/layout/hierarchy6"/>
    <dgm:cxn modelId="{33281FB7-C73B-4AFC-A7A0-215A9E8DF58E}" type="presOf" srcId="{A6659015-7A8A-4B2F-97B8-34291588EA20}" destId="{671E59B2-2B23-4976-B015-D08A13FDCA54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0289D8FF-5355-40D4-8595-8AA69229DE32}" type="presOf" srcId="{4E0A5495-41C8-4EC2-903C-60D22D195DBC}" destId="{8812C6D0-AA8C-463F-BB79-B44096CDEDA5}" srcOrd="0" destOrd="0" presId="urn:microsoft.com/office/officeart/2005/8/layout/hierarchy6"/>
    <dgm:cxn modelId="{101F1B73-83E7-45C5-9AA3-A0430F923492}" type="presParOf" srcId="{E68BD6AE-C0AF-4E14-A175-C16DB9647324}" destId="{B8BAFE93-EF5B-4747-870D-98F2A96C5DE8}" srcOrd="0" destOrd="0" presId="urn:microsoft.com/office/officeart/2005/8/layout/hierarchy6"/>
    <dgm:cxn modelId="{C0612CAF-D4F5-4CF2-A2FA-BB6EF8663F33}" type="presParOf" srcId="{B8BAFE93-EF5B-4747-870D-98F2A96C5DE8}" destId="{BEE2B9E6-E8D3-4D78-A128-69FF64FEED7F}" srcOrd="0" destOrd="0" presId="urn:microsoft.com/office/officeart/2005/8/layout/hierarchy6"/>
    <dgm:cxn modelId="{08FD4DD7-A496-49AC-815E-FB5BDA1E7222}" type="presParOf" srcId="{BEE2B9E6-E8D3-4D78-A128-69FF64FEED7F}" destId="{7CD7FE2D-8151-4DB7-AD7F-D6818BCCFD2B}" srcOrd="0" destOrd="0" presId="urn:microsoft.com/office/officeart/2005/8/layout/hierarchy6"/>
    <dgm:cxn modelId="{897ED689-A926-4284-8670-DE85CE63E9B9}" type="presParOf" srcId="{7CD7FE2D-8151-4DB7-AD7F-D6818BCCFD2B}" destId="{8A88D6F3-EF6C-40D8-A5B1-D7AD9CC127F2}" srcOrd="0" destOrd="0" presId="urn:microsoft.com/office/officeart/2005/8/layout/hierarchy6"/>
    <dgm:cxn modelId="{F3911E3D-0A3B-485B-BD19-F5860D3F5CC7}" type="presParOf" srcId="{7CD7FE2D-8151-4DB7-AD7F-D6818BCCFD2B}" destId="{21733495-521C-4DD5-9D64-F833A1D70B14}" srcOrd="1" destOrd="0" presId="urn:microsoft.com/office/officeart/2005/8/layout/hierarchy6"/>
    <dgm:cxn modelId="{30C3A12C-62E5-4EE5-897C-6F88BA7511ED}" type="presParOf" srcId="{21733495-521C-4DD5-9D64-F833A1D70B14}" destId="{C29C5365-8C5D-40B0-B9A2-FE42333C90B3}" srcOrd="0" destOrd="0" presId="urn:microsoft.com/office/officeart/2005/8/layout/hierarchy6"/>
    <dgm:cxn modelId="{E4A95902-1D72-4B83-9D4C-DC20EB868F0F}" type="presParOf" srcId="{21733495-521C-4DD5-9D64-F833A1D70B14}" destId="{F4BD1651-0CEA-463E-B3CC-EB94148643F2}" srcOrd="1" destOrd="0" presId="urn:microsoft.com/office/officeart/2005/8/layout/hierarchy6"/>
    <dgm:cxn modelId="{4287F618-545E-4F21-BFE7-0C131FC395CA}" type="presParOf" srcId="{F4BD1651-0CEA-463E-B3CC-EB94148643F2}" destId="{B5A45935-DBFA-42DF-87B8-51247C132E8A}" srcOrd="0" destOrd="0" presId="urn:microsoft.com/office/officeart/2005/8/layout/hierarchy6"/>
    <dgm:cxn modelId="{96117A9B-3729-463C-8BCD-56AECD702E9B}" type="presParOf" srcId="{F4BD1651-0CEA-463E-B3CC-EB94148643F2}" destId="{F0B07FD2-CE90-4778-8321-F8B99563729A}" srcOrd="1" destOrd="0" presId="urn:microsoft.com/office/officeart/2005/8/layout/hierarchy6"/>
    <dgm:cxn modelId="{3EB6A9E5-77E8-4778-A9C3-3D9DC90AFB9A}" type="presParOf" srcId="{21733495-521C-4DD5-9D64-F833A1D70B14}" destId="{671E59B2-2B23-4976-B015-D08A13FDCA54}" srcOrd="2" destOrd="0" presId="urn:microsoft.com/office/officeart/2005/8/layout/hierarchy6"/>
    <dgm:cxn modelId="{43074424-1B21-4237-A555-62E8F22E9E40}" type="presParOf" srcId="{21733495-521C-4DD5-9D64-F833A1D70B14}" destId="{FECE549F-0CC6-4228-8CA7-BC88C6AD7855}" srcOrd="3" destOrd="0" presId="urn:microsoft.com/office/officeart/2005/8/layout/hierarchy6"/>
    <dgm:cxn modelId="{2E027665-A6C9-427D-A829-57617D1CC580}" type="presParOf" srcId="{FECE549F-0CC6-4228-8CA7-BC88C6AD7855}" destId="{BA28B05E-9BAA-49D0-9735-B3B70B44CFDE}" srcOrd="0" destOrd="0" presId="urn:microsoft.com/office/officeart/2005/8/layout/hierarchy6"/>
    <dgm:cxn modelId="{A666A8CE-3458-4E1A-8926-87409C0FF8B2}" type="presParOf" srcId="{FECE549F-0CC6-4228-8CA7-BC88C6AD7855}" destId="{FAFD14C1-B6FD-444D-B8D1-2274026934FB}" srcOrd="1" destOrd="0" presId="urn:microsoft.com/office/officeart/2005/8/layout/hierarchy6"/>
    <dgm:cxn modelId="{75435C66-7036-4F91-B0F8-0268D29CFDEB}" type="presParOf" srcId="{FAFD14C1-B6FD-444D-B8D1-2274026934FB}" destId="{16B9CA24-963C-44E9-8403-62567127F87F}" srcOrd="0" destOrd="0" presId="urn:microsoft.com/office/officeart/2005/8/layout/hierarchy6"/>
    <dgm:cxn modelId="{AC14AB88-CC01-47DE-8020-54B5CFBB3FE7}" type="presParOf" srcId="{FAFD14C1-B6FD-444D-B8D1-2274026934FB}" destId="{F26B0BA0-C8F1-4DFC-A1BA-80BA69908B97}" srcOrd="1" destOrd="0" presId="urn:microsoft.com/office/officeart/2005/8/layout/hierarchy6"/>
    <dgm:cxn modelId="{E2600C22-643E-4CAC-9CA2-F3FD6FA2F3EF}" type="presParOf" srcId="{F26B0BA0-C8F1-4DFC-A1BA-80BA69908B97}" destId="{D03BB57A-7781-4D9B-A526-AA36DDC45E8E}" srcOrd="0" destOrd="0" presId="urn:microsoft.com/office/officeart/2005/8/layout/hierarchy6"/>
    <dgm:cxn modelId="{54BBD05E-F381-4C62-9763-3462E8FCDF99}" type="presParOf" srcId="{F26B0BA0-C8F1-4DFC-A1BA-80BA69908B97}" destId="{E9A0ECA9-B755-4A14-87AA-BB94162D5C8C}" srcOrd="1" destOrd="0" presId="urn:microsoft.com/office/officeart/2005/8/layout/hierarchy6"/>
    <dgm:cxn modelId="{7E39C3CB-52ED-4531-B375-24EC0C54B647}" type="presParOf" srcId="{FAFD14C1-B6FD-444D-B8D1-2274026934FB}" destId="{8812C6D0-AA8C-463F-BB79-B44096CDEDA5}" srcOrd="2" destOrd="0" presId="urn:microsoft.com/office/officeart/2005/8/layout/hierarchy6"/>
    <dgm:cxn modelId="{9DC323FA-4F71-4C0A-B29C-343C40B986A9}" type="presParOf" srcId="{FAFD14C1-B6FD-444D-B8D1-2274026934FB}" destId="{1298D429-713C-4224-971C-FB7D1269888F}" srcOrd="3" destOrd="0" presId="urn:microsoft.com/office/officeart/2005/8/layout/hierarchy6"/>
    <dgm:cxn modelId="{A44731A3-0B6C-4DDE-911F-A08B0C1A8C1F}" type="presParOf" srcId="{1298D429-713C-4224-971C-FB7D1269888F}" destId="{7ECB9DED-35DF-4124-A063-9A813E301A58}" srcOrd="0" destOrd="0" presId="urn:microsoft.com/office/officeart/2005/8/layout/hierarchy6"/>
    <dgm:cxn modelId="{F70479A7-814A-48E5-8ACA-8B2A40F07133}" type="presParOf" srcId="{1298D429-713C-4224-971C-FB7D1269888F}" destId="{960B1D09-1278-49B7-A43E-04A23C4729CB}" srcOrd="1" destOrd="0" presId="urn:microsoft.com/office/officeart/2005/8/layout/hierarchy6"/>
    <dgm:cxn modelId="{A199B2AC-75E6-45F0-B296-CB80C705CD72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cs-CZ" dirty="0" err="1"/>
            <a:t>divisivní</a:t>
          </a:r>
          <a:r>
            <a:rPr lang="en-US" dirty="0"/>
            <a:t> (TWINSPAN</a:t>
          </a:r>
          <a:r>
            <a:rPr lang="cs-CZ" dirty="0"/>
            <a:t>, ISOPAM</a:t>
          </a:r>
          <a:r>
            <a:rPr lang="en-US" dirty="0"/>
            <a:t>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>
        <a:solidFill>
          <a:schemeClr val="accent6"/>
        </a:solidFill>
      </dgm:spPr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en-US" i="1" dirty="0"/>
            <a:t>,</a:t>
          </a:r>
          <a:r>
            <a:rPr lang="cs-CZ" i="1" dirty="0"/>
            <a:t> PAM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0277FE00-8D8B-47F3-B821-F3996C1B9600}" type="presOf" srcId="{F08B75A9-BA96-49DD-BAA3-7159E88AD506}" destId="{D03BB57A-7781-4D9B-A526-AA36DDC45E8E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D7461E70-48C9-41C9-ABD7-02D3EB9DD262}" type="presOf" srcId="{BD873AD7-F758-405C-8855-AAD5E73D537F}" destId="{8A88D6F3-EF6C-40D8-A5B1-D7AD9CC127F2}" srcOrd="0" destOrd="0" presId="urn:microsoft.com/office/officeart/2005/8/layout/hierarchy6"/>
    <dgm:cxn modelId="{5AF64352-E9C4-4BFA-A30C-766F1DF12323}" type="presOf" srcId="{88A5CC11-20D2-4377-BB9D-D7A44AD7FD1C}" destId="{BA28B05E-9BAA-49D0-9735-B3B70B44CFDE}" srcOrd="0" destOrd="0" presId="urn:microsoft.com/office/officeart/2005/8/layout/hierarchy6"/>
    <dgm:cxn modelId="{4B2B6853-6D6D-42AF-BB97-02BB020E16E5}" type="presOf" srcId="{A6659015-7A8A-4B2F-97B8-34291588EA20}" destId="{671E59B2-2B23-4976-B015-D08A13FDCA5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784529AA-75C1-459F-8C51-66B5696C09BE}" type="presOf" srcId="{6069661B-7486-48E0-9FF4-D6E1973E5B84}" destId="{7ECB9DED-35DF-4124-A063-9A813E301A58}" srcOrd="0" destOrd="0" presId="urn:microsoft.com/office/officeart/2005/8/layout/hierarchy6"/>
    <dgm:cxn modelId="{28B139AA-D6FD-41E3-96B6-72D887FF9CEB}" type="presOf" srcId="{02005AB1-7ABD-4D63-B29B-430D2378B680}" destId="{E68BD6AE-C0AF-4E14-A175-C16DB9647324}" srcOrd="0" destOrd="0" presId="urn:microsoft.com/office/officeart/2005/8/layout/hierarchy6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93271BBC-DB22-4E2C-A3B0-D2B55BC1F53E}" type="presOf" srcId="{4E0A5495-41C8-4EC2-903C-60D22D195DBC}" destId="{8812C6D0-AA8C-463F-BB79-B44096CDEDA5}" srcOrd="0" destOrd="0" presId="urn:microsoft.com/office/officeart/2005/8/layout/hierarchy6"/>
    <dgm:cxn modelId="{0234BDBC-1CBC-428E-9C87-AD25504E5890}" type="presOf" srcId="{5E3C7093-C29A-46AC-A65F-5657EA43D642}" destId="{16B9CA24-963C-44E9-8403-62567127F87F}" srcOrd="0" destOrd="0" presId="urn:microsoft.com/office/officeart/2005/8/layout/hierarchy6"/>
    <dgm:cxn modelId="{34127CBE-56F4-4D54-81AE-F55A307BBB2C}" type="presOf" srcId="{6104457E-9959-4FB0-AB5E-89F3F377D9AC}" destId="{B5A45935-DBFA-42DF-87B8-51247C132E8A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2514DBE5-6282-47E5-8BC5-829C211824E7}" type="presOf" srcId="{7D266D3F-F57E-4753-B8CE-B35E798AE5B4}" destId="{C29C5365-8C5D-40B0-B9A2-FE42333C90B3}" srcOrd="0" destOrd="0" presId="urn:microsoft.com/office/officeart/2005/8/layout/hierarchy6"/>
    <dgm:cxn modelId="{57250200-9170-4611-921B-A396B830C997}" type="presParOf" srcId="{E68BD6AE-C0AF-4E14-A175-C16DB9647324}" destId="{B8BAFE93-EF5B-4747-870D-98F2A96C5DE8}" srcOrd="0" destOrd="0" presId="urn:microsoft.com/office/officeart/2005/8/layout/hierarchy6"/>
    <dgm:cxn modelId="{4E115654-45D4-4D20-B02D-2F9BC554040B}" type="presParOf" srcId="{B8BAFE93-EF5B-4747-870D-98F2A96C5DE8}" destId="{BEE2B9E6-E8D3-4D78-A128-69FF64FEED7F}" srcOrd="0" destOrd="0" presId="urn:microsoft.com/office/officeart/2005/8/layout/hierarchy6"/>
    <dgm:cxn modelId="{3F870079-5DE0-4BC0-BC8B-4DAF556F780D}" type="presParOf" srcId="{BEE2B9E6-E8D3-4D78-A128-69FF64FEED7F}" destId="{7CD7FE2D-8151-4DB7-AD7F-D6818BCCFD2B}" srcOrd="0" destOrd="0" presId="urn:microsoft.com/office/officeart/2005/8/layout/hierarchy6"/>
    <dgm:cxn modelId="{E1ED6C2A-C10D-4607-A497-E23B679FB300}" type="presParOf" srcId="{7CD7FE2D-8151-4DB7-AD7F-D6818BCCFD2B}" destId="{8A88D6F3-EF6C-40D8-A5B1-D7AD9CC127F2}" srcOrd="0" destOrd="0" presId="urn:microsoft.com/office/officeart/2005/8/layout/hierarchy6"/>
    <dgm:cxn modelId="{9CDA25D5-B2A0-469A-AF18-1AB74421BE7D}" type="presParOf" srcId="{7CD7FE2D-8151-4DB7-AD7F-D6818BCCFD2B}" destId="{21733495-521C-4DD5-9D64-F833A1D70B14}" srcOrd="1" destOrd="0" presId="urn:microsoft.com/office/officeart/2005/8/layout/hierarchy6"/>
    <dgm:cxn modelId="{6E70997C-F84A-481E-98B5-285326121881}" type="presParOf" srcId="{21733495-521C-4DD5-9D64-F833A1D70B14}" destId="{C29C5365-8C5D-40B0-B9A2-FE42333C90B3}" srcOrd="0" destOrd="0" presId="urn:microsoft.com/office/officeart/2005/8/layout/hierarchy6"/>
    <dgm:cxn modelId="{AEBF96A7-5909-4099-8D5B-61D5C31EAFA0}" type="presParOf" srcId="{21733495-521C-4DD5-9D64-F833A1D70B14}" destId="{F4BD1651-0CEA-463E-B3CC-EB94148643F2}" srcOrd="1" destOrd="0" presId="urn:microsoft.com/office/officeart/2005/8/layout/hierarchy6"/>
    <dgm:cxn modelId="{6B971A13-B634-4EF5-8933-EFE8B90D466E}" type="presParOf" srcId="{F4BD1651-0CEA-463E-B3CC-EB94148643F2}" destId="{B5A45935-DBFA-42DF-87B8-51247C132E8A}" srcOrd="0" destOrd="0" presId="urn:microsoft.com/office/officeart/2005/8/layout/hierarchy6"/>
    <dgm:cxn modelId="{CEE7A95C-A14A-402D-814B-5E50444BA263}" type="presParOf" srcId="{F4BD1651-0CEA-463E-B3CC-EB94148643F2}" destId="{F0B07FD2-CE90-4778-8321-F8B99563729A}" srcOrd="1" destOrd="0" presId="urn:microsoft.com/office/officeart/2005/8/layout/hierarchy6"/>
    <dgm:cxn modelId="{E06EB73C-B9C5-4567-8428-F3F44A27C657}" type="presParOf" srcId="{21733495-521C-4DD5-9D64-F833A1D70B14}" destId="{671E59B2-2B23-4976-B015-D08A13FDCA54}" srcOrd="2" destOrd="0" presId="urn:microsoft.com/office/officeart/2005/8/layout/hierarchy6"/>
    <dgm:cxn modelId="{430B3183-BBB3-4EC5-A603-AF87638C1192}" type="presParOf" srcId="{21733495-521C-4DD5-9D64-F833A1D70B14}" destId="{FECE549F-0CC6-4228-8CA7-BC88C6AD7855}" srcOrd="3" destOrd="0" presId="urn:microsoft.com/office/officeart/2005/8/layout/hierarchy6"/>
    <dgm:cxn modelId="{64ED06DD-94C6-4667-AAE8-101C9249B8C7}" type="presParOf" srcId="{FECE549F-0CC6-4228-8CA7-BC88C6AD7855}" destId="{BA28B05E-9BAA-49D0-9735-B3B70B44CFDE}" srcOrd="0" destOrd="0" presId="urn:microsoft.com/office/officeart/2005/8/layout/hierarchy6"/>
    <dgm:cxn modelId="{8D8FE6CD-16F6-4A5B-9AA5-E095A75DE44B}" type="presParOf" srcId="{FECE549F-0CC6-4228-8CA7-BC88C6AD7855}" destId="{FAFD14C1-B6FD-444D-B8D1-2274026934FB}" srcOrd="1" destOrd="0" presId="urn:microsoft.com/office/officeart/2005/8/layout/hierarchy6"/>
    <dgm:cxn modelId="{94278B89-7575-4AC4-87F7-92DA84F8BC21}" type="presParOf" srcId="{FAFD14C1-B6FD-444D-B8D1-2274026934FB}" destId="{16B9CA24-963C-44E9-8403-62567127F87F}" srcOrd="0" destOrd="0" presId="urn:microsoft.com/office/officeart/2005/8/layout/hierarchy6"/>
    <dgm:cxn modelId="{885E44C4-21FF-422E-846F-8A3EE2AAF384}" type="presParOf" srcId="{FAFD14C1-B6FD-444D-B8D1-2274026934FB}" destId="{F26B0BA0-C8F1-4DFC-A1BA-80BA69908B97}" srcOrd="1" destOrd="0" presId="urn:microsoft.com/office/officeart/2005/8/layout/hierarchy6"/>
    <dgm:cxn modelId="{4859A52F-8967-4C5F-82BA-C264C769992A}" type="presParOf" srcId="{F26B0BA0-C8F1-4DFC-A1BA-80BA69908B97}" destId="{D03BB57A-7781-4D9B-A526-AA36DDC45E8E}" srcOrd="0" destOrd="0" presId="urn:microsoft.com/office/officeart/2005/8/layout/hierarchy6"/>
    <dgm:cxn modelId="{5E7723EC-381B-4A79-B2B0-DE0E85075BE3}" type="presParOf" srcId="{F26B0BA0-C8F1-4DFC-A1BA-80BA69908B97}" destId="{E9A0ECA9-B755-4A14-87AA-BB94162D5C8C}" srcOrd="1" destOrd="0" presId="urn:microsoft.com/office/officeart/2005/8/layout/hierarchy6"/>
    <dgm:cxn modelId="{4A944CF3-71E7-41C9-A9C1-91D7FDAD1072}" type="presParOf" srcId="{FAFD14C1-B6FD-444D-B8D1-2274026934FB}" destId="{8812C6D0-AA8C-463F-BB79-B44096CDEDA5}" srcOrd="2" destOrd="0" presId="urn:microsoft.com/office/officeart/2005/8/layout/hierarchy6"/>
    <dgm:cxn modelId="{BF6B1187-3050-42C1-A46D-6EE69295441D}" type="presParOf" srcId="{FAFD14C1-B6FD-444D-B8D1-2274026934FB}" destId="{1298D429-713C-4224-971C-FB7D1269888F}" srcOrd="3" destOrd="0" presId="urn:microsoft.com/office/officeart/2005/8/layout/hierarchy6"/>
    <dgm:cxn modelId="{42BE520D-057F-4C28-97DB-448BF0846F42}" type="presParOf" srcId="{1298D429-713C-4224-971C-FB7D1269888F}" destId="{7ECB9DED-35DF-4124-A063-9A813E301A58}" srcOrd="0" destOrd="0" presId="urn:microsoft.com/office/officeart/2005/8/layout/hierarchy6"/>
    <dgm:cxn modelId="{B38187F7-2D09-4B13-8DF5-BBF43E36598A}" type="presParOf" srcId="{1298D429-713C-4224-971C-FB7D1269888F}" destId="{960B1D09-1278-49B7-A43E-04A23C4729CB}" srcOrd="1" destOrd="0" presId="urn:microsoft.com/office/officeart/2005/8/layout/hierarchy6"/>
    <dgm:cxn modelId="{A665CEEA-05E9-451F-8EDF-954A739B9087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/>
      <dgm:t>
        <a:bodyPr/>
        <a:lstStyle/>
        <a:p>
          <a:r>
            <a:rPr lang="cs-CZ" dirty="0" err="1"/>
            <a:t>divisivní</a:t>
          </a:r>
          <a:r>
            <a:rPr lang="en-US" dirty="0"/>
            <a:t> (TWINSPAN</a:t>
          </a:r>
          <a:r>
            <a:rPr lang="cs-CZ" dirty="0"/>
            <a:t>, ISOPAM</a:t>
          </a:r>
          <a:r>
            <a:rPr lang="en-US" dirty="0"/>
            <a:t>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>
        <a:solidFill>
          <a:schemeClr val="accent6">
            <a:alpha val="50000"/>
          </a:schemeClr>
        </a:solidFill>
      </dgm:spPr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cs-CZ" i="1" dirty="0"/>
            <a:t>, PAM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3A587C18-A9FE-46B9-B57D-E8B3587C39EA}" type="presOf" srcId="{88A5CC11-20D2-4377-BB9D-D7A44AD7FD1C}" destId="{BA28B05E-9BAA-49D0-9735-B3B70B44CFDE}" srcOrd="0" destOrd="0" presId="urn:microsoft.com/office/officeart/2005/8/layout/hierarchy6"/>
    <dgm:cxn modelId="{63E11C20-37F8-4B7D-99D8-45FFDB059826}" type="presOf" srcId="{6069661B-7486-48E0-9FF4-D6E1973E5B84}" destId="{7ECB9DED-35DF-4124-A063-9A813E301A58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64996D33-8F70-4285-A20D-D8E3231A6C1D}" type="presOf" srcId="{4E0A5495-41C8-4EC2-903C-60D22D195DBC}" destId="{8812C6D0-AA8C-463F-BB79-B44096CDEDA5}" srcOrd="0" destOrd="0" presId="urn:microsoft.com/office/officeart/2005/8/layout/hierarchy6"/>
    <dgm:cxn modelId="{CD7E9A7F-9D7A-4DF6-8953-86A88F518F88}" type="presOf" srcId="{BD873AD7-F758-405C-8855-AAD5E73D537F}" destId="{8A88D6F3-EF6C-40D8-A5B1-D7AD9CC127F2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771F71A0-DB68-4F6E-BABA-32F9689C14D4}" type="presOf" srcId="{02005AB1-7ABD-4D63-B29B-430D2378B680}" destId="{E68BD6AE-C0AF-4E14-A175-C16DB9647324}" srcOrd="0" destOrd="0" presId="urn:microsoft.com/office/officeart/2005/8/layout/hierarchy6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E4E542B7-AD05-420E-8682-46E14E015524}" type="presOf" srcId="{5E3C7093-C29A-46AC-A65F-5657EA43D642}" destId="{16B9CA24-963C-44E9-8403-62567127F87F}" srcOrd="0" destOrd="0" presId="urn:microsoft.com/office/officeart/2005/8/layout/hierarchy6"/>
    <dgm:cxn modelId="{BED26BC0-1088-4A86-AD33-B3F675D06E48}" type="presOf" srcId="{6104457E-9959-4FB0-AB5E-89F3F377D9AC}" destId="{B5A45935-DBFA-42DF-87B8-51247C132E8A}" srcOrd="0" destOrd="0" presId="urn:microsoft.com/office/officeart/2005/8/layout/hierarchy6"/>
    <dgm:cxn modelId="{91BB75D4-6908-43F1-AEC1-4978C820B5CE}" type="presOf" srcId="{A6659015-7A8A-4B2F-97B8-34291588EA20}" destId="{671E59B2-2B23-4976-B015-D08A13FDCA54}" srcOrd="0" destOrd="0" presId="urn:microsoft.com/office/officeart/2005/8/layout/hierarchy6"/>
    <dgm:cxn modelId="{5774F3DA-D07D-4CAD-A507-96BC5A5A4B6D}" type="presOf" srcId="{7D266D3F-F57E-4753-B8CE-B35E798AE5B4}" destId="{C29C5365-8C5D-40B0-B9A2-FE42333C90B3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06FEF4F9-4C72-4609-B914-F4613FA4FE70}" type="presOf" srcId="{F08B75A9-BA96-49DD-BAA3-7159E88AD506}" destId="{D03BB57A-7781-4D9B-A526-AA36DDC45E8E}" srcOrd="0" destOrd="0" presId="urn:microsoft.com/office/officeart/2005/8/layout/hierarchy6"/>
    <dgm:cxn modelId="{2C6421C3-6F23-4784-B1F3-755948568794}" type="presParOf" srcId="{E68BD6AE-C0AF-4E14-A175-C16DB9647324}" destId="{B8BAFE93-EF5B-4747-870D-98F2A96C5DE8}" srcOrd="0" destOrd="0" presId="urn:microsoft.com/office/officeart/2005/8/layout/hierarchy6"/>
    <dgm:cxn modelId="{39C15334-190C-4459-9913-3E7F681FACD8}" type="presParOf" srcId="{B8BAFE93-EF5B-4747-870D-98F2A96C5DE8}" destId="{BEE2B9E6-E8D3-4D78-A128-69FF64FEED7F}" srcOrd="0" destOrd="0" presId="urn:microsoft.com/office/officeart/2005/8/layout/hierarchy6"/>
    <dgm:cxn modelId="{D240561F-06BD-46DC-BE9C-9D982AEC0F91}" type="presParOf" srcId="{BEE2B9E6-E8D3-4D78-A128-69FF64FEED7F}" destId="{7CD7FE2D-8151-4DB7-AD7F-D6818BCCFD2B}" srcOrd="0" destOrd="0" presId="urn:microsoft.com/office/officeart/2005/8/layout/hierarchy6"/>
    <dgm:cxn modelId="{60E2C653-4660-4D93-A07E-E094FDB8707F}" type="presParOf" srcId="{7CD7FE2D-8151-4DB7-AD7F-D6818BCCFD2B}" destId="{8A88D6F3-EF6C-40D8-A5B1-D7AD9CC127F2}" srcOrd="0" destOrd="0" presId="urn:microsoft.com/office/officeart/2005/8/layout/hierarchy6"/>
    <dgm:cxn modelId="{B3BF74C9-084F-4B62-BBC6-B8E5ED2BE046}" type="presParOf" srcId="{7CD7FE2D-8151-4DB7-AD7F-D6818BCCFD2B}" destId="{21733495-521C-4DD5-9D64-F833A1D70B14}" srcOrd="1" destOrd="0" presId="urn:microsoft.com/office/officeart/2005/8/layout/hierarchy6"/>
    <dgm:cxn modelId="{E75052AF-EE4B-4253-8B35-4902B467A30E}" type="presParOf" srcId="{21733495-521C-4DD5-9D64-F833A1D70B14}" destId="{C29C5365-8C5D-40B0-B9A2-FE42333C90B3}" srcOrd="0" destOrd="0" presId="urn:microsoft.com/office/officeart/2005/8/layout/hierarchy6"/>
    <dgm:cxn modelId="{551E47BA-229E-4FF2-A340-BC19B03C35A9}" type="presParOf" srcId="{21733495-521C-4DD5-9D64-F833A1D70B14}" destId="{F4BD1651-0CEA-463E-B3CC-EB94148643F2}" srcOrd="1" destOrd="0" presId="urn:microsoft.com/office/officeart/2005/8/layout/hierarchy6"/>
    <dgm:cxn modelId="{BFF26412-92BB-4EBE-AB39-A4C220C5CB9E}" type="presParOf" srcId="{F4BD1651-0CEA-463E-B3CC-EB94148643F2}" destId="{B5A45935-DBFA-42DF-87B8-51247C132E8A}" srcOrd="0" destOrd="0" presId="urn:microsoft.com/office/officeart/2005/8/layout/hierarchy6"/>
    <dgm:cxn modelId="{55273FAD-1C5C-4277-9CF5-8D9BFF1B6CA6}" type="presParOf" srcId="{F4BD1651-0CEA-463E-B3CC-EB94148643F2}" destId="{F0B07FD2-CE90-4778-8321-F8B99563729A}" srcOrd="1" destOrd="0" presId="urn:microsoft.com/office/officeart/2005/8/layout/hierarchy6"/>
    <dgm:cxn modelId="{9D74E7B7-AF85-4549-B9D8-4594BE4CB60F}" type="presParOf" srcId="{21733495-521C-4DD5-9D64-F833A1D70B14}" destId="{671E59B2-2B23-4976-B015-D08A13FDCA54}" srcOrd="2" destOrd="0" presId="urn:microsoft.com/office/officeart/2005/8/layout/hierarchy6"/>
    <dgm:cxn modelId="{6A9A2139-A2C6-47A7-A287-83347942C0D3}" type="presParOf" srcId="{21733495-521C-4DD5-9D64-F833A1D70B14}" destId="{FECE549F-0CC6-4228-8CA7-BC88C6AD7855}" srcOrd="3" destOrd="0" presId="urn:microsoft.com/office/officeart/2005/8/layout/hierarchy6"/>
    <dgm:cxn modelId="{37301963-54F8-41A2-8A48-68B797106521}" type="presParOf" srcId="{FECE549F-0CC6-4228-8CA7-BC88C6AD7855}" destId="{BA28B05E-9BAA-49D0-9735-B3B70B44CFDE}" srcOrd="0" destOrd="0" presId="urn:microsoft.com/office/officeart/2005/8/layout/hierarchy6"/>
    <dgm:cxn modelId="{68FD88E7-E3F9-4EC0-A343-49F426D6CA10}" type="presParOf" srcId="{FECE549F-0CC6-4228-8CA7-BC88C6AD7855}" destId="{FAFD14C1-B6FD-444D-B8D1-2274026934FB}" srcOrd="1" destOrd="0" presId="urn:microsoft.com/office/officeart/2005/8/layout/hierarchy6"/>
    <dgm:cxn modelId="{B795FC44-DCAE-4879-9373-FEE0A316E05B}" type="presParOf" srcId="{FAFD14C1-B6FD-444D-B8D1-2274026934FB}" destId="{16B9CA24-963C-44E9-8403-62567127F87F}" srcOrd="0" destOrd="0" presId="urn:microsoft.com/office/officeart/2005/8/layout/hierarchy6"/>
    <dgm:cxn modelId="{939623CE-0DD3-4742-85EC-685C80E545A6}" type="presParOf" srcId="{FAFD14C1-B6FD-444D-B8D1-2274026934FB}" destId="{F26B0BA0-C8F1-4DFC-A1BA-80BA69908B97}" srcOrd="1" destOrd="0" presId="urn:microsoft.com/office/officeart/2005/8/layout/hierarchy6"/>
    <dgm:cxn modelId="{DC5FDFE4-9001-4890-B415-06ED45C4A793}" type="presParOf" srcId="{F26B0BA0-C8F1-4DFC-A1BA-80BA69908B97}" destId="{D03BB57A-7781-4D9B-A526-AA36DDC45E8E}" srcOrd="0" destOrd="0" presId="urn:microsoft.com/office/officeart/2005/8/layout/hierarchy6"/>
    <dgm:cxn modelId="{C98D2871-0ED0-4D4D-8111-114B302CA720}" type="presParOf" srcId="{F26B0BA0-C8F1-4DFC-A1BA-80BA69908B97}" destId="{E9A0ECA9-B755-4A14-87AA-BB94162D5C8C}" srcOrd="1" destOrd="0" presId="urn:microsoft.com/office/officeart/2005/8/layout/hierarchy6"/>
    <dgm:cxn modelId="{4A7C7DE9-2E4E-442E-8D98-52D0A84C6CB0}" type="presParOf" srcId="{FAFD14C1-B6FD-444D-B8D1-2274026934FB}" destId="{8812C6D0-AA8C-463F-BB79-B44096CDEDA5}" srcOrd="2" destOrd="0" presId="urn:microsoft.com/office/officeart/2005/8/layout/hierarchy6"/>
    <dgm:cxn modelId="{8F4FD3C9-AE05-4183-A5B1-89721E2ED729}" type="presParOf" srcId="{FAFD14C1-B6FD-444D-B8D1-2274026934FB}" destId="{1298D429-713C-4224-971C-FB7D1269888F}" srcOrd="3" destOrd="0" presId="urn:microsoft.com/office/officeart/2005/8/layout/hierarchy6"/>
    <dgm:cxn modelId="{C675EEE7-BC3C-472A-B579-241610161E42}" type="presParOf" srcId="{1298D429-713C-4224-971C-FB7D1269888F}" destId="{7ECB9DED-35DF-4124-A063-9A813E301A58}" srcOrd="0" destOrd="0" presId="urn:microsoft.com/office/officeart/2005/8/layout/hierarchy6"/>
    <dgm:cxn modelId="{34710DF0-3460-4E9C-86D9-C993EA3E5625}" type="presParOf" srcId="{1298D429-713C-4224-971C-FB7D1269888F}" destId="{960B1D09-1278-49B7-A43E-04A23C4729CB}" srcOrd="1" destOrd="0" presId="urn:microsoft.com/office/officeart/2005/8/layout/hierarchy6"/>
    <dgm:cxn modelId="{B5E19F45-B856-4299-B47A-ADB9AB4C411E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6EF0B1-5EB9-4B8C-AEEC-A00045126F70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E78312-D232-4145-AA9F-AD2D85BCE630}">
      <dgm:prSet phldrT="[Text]"/>
      <dgm:spPr/>
      <dgm:t>
        <a:bodyPr/>
        <a:lstStyle/>
        <a:p>
          <a:r>
            <a:rPr lang="cs-CZ" dirty="0"/>
            <a:t>primární data</a:t>
          </a:r>
        </a:p>
      </dgm:t>
    </dgm:pt>
    <dgm:pt modelId="{70C5724E-61FB-46EC-B81A-115BA1FF9E4D}" type="parTrans" cxnId="{DDA0E7B8-5054-4261-8B31-4F7CD02F4B70}">
      <dgm:prSet/>
      <dgm:spPr/>
      <dgm:t>
        <a:bodyPr/>
        <a:lstStyle/>
        <a:p>
          <a:endParaRPr lang="cs-CZ"/>
        </a:p>
      </dgm:t>
    </dgm:pt>
    <dgm:pt modelId="{83E75AE4-B1B7-4E72-9A29-C38F04368FFA}" type="sibTrans" cxnId="{DDA0E7B8-5054-4261-8B31-4F7CD02F4B70}">
      <dgm:prSet/>
      <dgm:spPr/>
      <dgm:t>
        <a:bodyPr/>
        <a:lstStyle/>
        <a:p>
          <a:endParaRPr lang="cs-CZ"/>
        </a:p>
      </dgm:t>
    </dgm:pt>
    <dgm:pt modelId="{EDD30994-BBCC-400D-8CF9-38149825255D}">
      <dgm:prSet phldrT="[Text]"/>
      <dgm:spPr/>
      <dgm:t>
        <a:bodyPr/>
        <a:lstStyle/>
        <a:p>
          <a:r>
            <a:rPr lang="cs-CZ" dirty="0"/>
            <a:t>transformace</a:t>
          </a:r>
        </a:p>
      </dgm:t>
    </dgm:pt>
    <dgm:pt modelId="{0391E157-0D56-41CF-8326-171D77BDE2EB}" type="parTrans" cxnId="{D6DCA009-36EA-4E15-AD4D-13265E815EB8}">
      <dgm:prSet/>
      <dgm:spPr/>
      <dgm:t>
        <a:bodyPr/>
        <a:lstStyle/>
        <a:p>
          <a:endParaRPr lang="cs-CZ"/>
        </a:p>
      </dgm:t>
    </dgm:pt>
    <dgm:pt modelId="{F8949CA3-DE0B-48E8-A9F6-A2FA4A70222F}" type="sibTrans" cxnId="{D6DCA009-36EA-4E15-AD4D-13265E815EB8}">
      <dgm:prSet/>
      <dgm:spPr/>
      <dgm:t>
        <a:bodyPr/>
        <a:lstStyle/>
        <a:p>
          <a:endParaRPr lang="cs-CZ"/>
        </a:p>
      </dgm:t>
    </dgm:pt>
    <dgm:pt modelId="{8FD7B71C-37EE-45C3-8F33-FE6A03BC5746}">
      <dgm:prSet phldrT="[Text]"/>
      <dgm:spPr/>
      <dgm:t>
        <a:bodyPr/>
        <a:lstStyle/>
        <a:p>
          <a:r>
            <a:rPr lang="cs-CZ" dirty="0"/>
            <a:t>výběr </a:t>
          </a:r>
          <a:r>
            <a:rPr lang="cs-CZ" dirty="0" err="1"/>
            <a:t>shlukovacího</a:t>
          </a:r>
          <a:r>
            <a:rPr lang="cs-CZ" dirty="0"/>
            <a:t> algoritmu (</a:t>
          </a:r>
          <a:r>
            <a:rPr lang="cs-CZ" i="1" dirty="0"/>
            <a:t>single </a:t>
          </a:r>
          <a:r>
            <a:rPr lang="cs-CZ" i="1" dirty="0" err="1"/>
            <a:t>linkage</a:t>
          </a:r>
          <a:r>
            <a:rPr lang="cs-CZ" dirty="0"/>
            <a:t>, </a:t>
          </a:r>
          <a:r>
            <a:rPr lang="cs-CZ" i="1" dirty="0" err="1"/>
            <a:t>complete</a:t>
          </a:r>
          <a:r>
            <a:rPr lang="cs-CZ" i="1" dirty="0"/>
            <a:t> </a:t>
          </a:r>
          <a:r>
            <a:rPr lang="cs-CZ" i="1" dirty="0" err="1"/>
            <a:t>linkage</a:t>
          </a:r>
          <a:r>
            <a:rPr lang="cs-CZ" i="1" dirty="0"/>
            <a:t> </a:t>
          </a:r>
          <a:r>
            <a:rPr lang="cs-CZ" dirty="0"/>
            <a:t>atd.)</a:t>
          </a:r>
        </a:p>
      </dgm:t>
    </dgm:pt>
    <dgm:pt modelId="{6AA240BA-3BBD-49DE-AB69-9B996FB5EA80}" type="parTrans" cxnId="{1CB45008-188D-4F78-99FB-E747879AFF81}">
      <dgm:prSet/>
      <dgm:spPr/>
      <dgm:t>
        <a:bodyPr/>
        <a:lstStyle/>
        <a:p>
          <a:endParaRPr lang="cs-CZ"/>
        </a:p>
      </dgm:t>
    </dgm:pt>
    <dgm:pt modelId="{01C5B206-179C-4796-BBD2-76BEBC18971F}" type="sibTrans" cxnId="{1CB45008-188D-4F78-99FB-E747879AFF81}">
      <dgm:prSet/>
      <dgm:spPr/>
      <dgm:t>
        <a:bodyPr/>
        <a:lstStyle/>
        <a:p>
          <a:endParaRPr lang="cs-CZ"/>
        </a:p>
      </dgm:t>
    </dgm:pt>
    <dgm:pt modelId="{D4099D1B-B3AD-43FC-AF4D-F59BC9EC0FDD}">
      <dgm:prSet phldrT="[Text]"/>
      <dgm:spPr/>
      <dgm:t>
        <a:bodyPr/>
        <a:lstStyle/>
        <a:p>
          <a:r>
            <a:rPr lang="cs-CZ" dirty="0"/>
            <a:t>výsledná klasifikace</a:t>
          </a:r>
        </a:p>
      </dgm:t>
    </dgm:pt>
    <dgm:pt modelId="{26C0D74E-9A86-441B-A53C-073C0133963E}" type="parTrans" cxnId="{EC60CFF3-8111-4BA5-9713-1B69CE10FF51}">
      <dgm:prSet/>
      <dgm:spPr/>
      <dgm:t>
        <a:bodyPr/>
        <a:lstStyle/>
        <a:p>
          <a:endParaRPr lang="cs-CZ"/>
        </a:p>
      </dgm:t>
    </dgm:pt>
    <dgm:pt modelId="{185D82A6-9121-4578-8C70-882FB7288395}" type="sibTrans" cxnId="{EC60CFF3-8111-4BA5-9713-1B69CE10FF51}">
      <dgm:prSet/>
      <dgm:spPr/>
      <dgm:t>
        <a:bodyPr/>
        <a:lstStyle/>
        <a:p>
          <a:endParaRPr lang="cs-CZ"/>
        </a:p>
      </dgm:t>
    </dgm:pt>
    <dgm:pt modelId="{9B4D77C1-F145-4B27-B016-8E7B40945A84}">
      <dgm:prSet phldrT="[Text]"/>
      <dgm:spPr/>
      <dgm:t>
        <a:bodyPr/>
        <a:lstStyle/>
        <a:p>
          <a:r>
            <a:rPr lang="cs-CZ" dirty="0"/>
            <a:t>standardizace</a:t>
          </a:r>
        </a:p>
      </dgm:t>
    </dgm:pt>
    <dgm:pt modelId="{1C5AC911-8EB1-4D08-B920-BC013DBB7C3C}" type="parTrans" cxnId="{ACDB7E37-56DB-425D-B1D4-197DDB93D65A}">
      <dgm:prSet/>
      <dgm:spPr/>
      <dgm:t>
        <a:bodyPr/>
        <a:lstStyle/>
        <a:p>
          <a:endParaRPr lang="cs-CZ"/>
        </a:p>
      </dgm:t>
    </dgm:pt>
    <dgm:pt modelId="{80CCA28F-AA58-47A4-8C4C-74A89FACF961}" type="sibTrans" cxnId="{ACDB7E37-56DB-425D-B1D4-197DDB93D65A}">
      <dgm:prSet/>
      <dgm:spPr/>
      <dgm:t>
        <a:bodyPr/>
        <a:lstStyle/>
        <a:p>
          <a:endParaRPr lang="cs-CZ"/>
        </a:p>
      </dgm:t>
    </dgm:pt>
    <dgm:pt modelId="{5A94922C-D7EF-41CD-A607-8D3BBBFE8636}">
      <dgm:prSet phldrT="[Text]"/>
      <dgm:spPr/>
      <dgm:t>
        <a:bodyPr/>
        <a:lstStyle/>
        <a:p>
          <a:r>
            <a:rPr lang="cs-CZ" dirty="0"/>
            <a:t>míra nepodobnosti (Euklidovská, </a:t>
          </a:r>
          <a:r>
            <a:rPr lang="cs-CZ" dirty="0" err="1"/>
            <a:t>Bray</a:t>
          </a:r>
          <a:r>
            <a:rPr lang="cs-CZ" dirty="0"/>
            <a:t>-</a:t>
          </a:r>
          <a:r>
            <a:rPr lang="cs-CZ" dirty="0" err="1"/>
            <a:t>Curtis</a:t>
          </a:r>
          <a:r>
            <a:rPr lang="cs-CZ" dirty="0"/>
            <a:t> atd.)</a:t>
          </a:r>
        </a:p>
      </dgm:t>
    </dgm:pt>
    <dgm:pt modelId="{EA51A823-FBEF-44CD-BD72-5C5DE315BD2A}" type="parTrans" cxnId="{8B59D60C-91E1-4EA2-89F6-8421B42826FF}">
      <dgm:prSet/>
      <dgm:spPr/>
      <dgm:t>
        <a:bodyPr/>
        <a:lstStyle/>
        <a:p>
          <a:endParaRPr lang="cs-CZ"/>
        </a:p>
      </dgm:t>
    </dgm:pt>
    <dgm:pt modelId="{50D2BFE1-DAF8-4196-936C-9124C5614D9F}" type="sibTrans" cxnId="{8B59D60C-91E1-4EA2-89F6-8421B42826FF}">
      <dgm:prSet/>
      <dgm:spPr/>
      <dgm:t>
        <a:bodyPr/>
        <a:lstStyle/>
        <a:p>
          <a:endParaRPr lang="cs-CZ"/>
        </a:p>
      </dgm:t>
    </dgm:pt>
    <dgm:pt modelId="{2E06742C-8591-4248-8F5C-F8BDE3452755}">
      <dgm:prSet phldrT="[Text]"/>
      <dgm:spPr/>
      <dgm:t>
        <a:bodyPr/>
        <a:lstStyle/>
        <a:p>
          <a:r>
            <a:rPr lang="cs-CZ" dirty="0"/>
            <a:t>matice nepodobností</a:t>
          </a:r>
        </a:p>
      </dgm:t>
    </dgm:pt>
    <dgm:pt modelId="{7EB565AF-5890-4539-8695-AD9AD5852AB0}" type="sibTrans" cxnId="{BF40D8DC-576F-4692-9872-FC5B54AE4BA3}">
      <dgm:prSet/>
      <dgm:spPr/>
      <dgm:t>
        <a:bodyPr/>
        <a:lstStyle/>
        <a:p>
          <a:endParaRPr lang="cs-CZ"/>
        </a:p>
      </dgm:t>
    </dgm:pt>
    <dgm:pt modelId="{770D42F9-A49C-4088-87C4-63A655567E93}" type="parTrans" cxnId="{BF40D8DC-576F-4692-9872-FC5B54AE4BA3}">
      <dgm:prSet/>
      <dgm:spPr/>
      <dgm:t>
        <a:bodyPr/>
        <a:lstStyle/>
        <a:p>
          <a:endParaRPr lang="cs-CZ"/>
        </a:p>
      </dgm:t>
    </dgm:pt>
    <dgm:pt modelId="{5670FB8E-3D75-4B1E-99C1-14F5BD7BE6E5}">
      <dgm:prSet phldrT="[Text]"/>
      <dgm:spPr/>
      <dgm:t>
        <a:bodyPr/>
        <a:lstStyle/>
        <a:p>
          <a:r>
            <a:rPr lang="cs-CZ" dirty="0"/>
            <a:t>Stanovení interpretovatelných shluků</a:t>
          </a:r>
        </a:p>
      </dgm:t>
    </dgm:pt>
    <dgm:pt modelId="{1083D90C-3CA7-4084-983C-F1C006DE89F6}" type="parTrans" cxnId="{A90A9FB5-ECF3-476D-9EF5-7505D3088211}">
      <dgm:prSet/>
      <dgm:spPr/>
      <dgm:t>
        <a:bodyPr/>
        <a:lstStyle/>
        <a:p>
          <a:endParaRPr lang="LID4096"/>
        </a:p>
      </dgm:t>
    </dgm:pt>
    <dgm:pt modelId="{07886FF1-193F-4822-B28C-0E4F78FA4A9C}" type="sibTrans" cxnId="{A90A9FB5-ECF3-476D-9EF5-7505D3088211}">
      <dgm:prSet/>
      <dgm:spPr/>
      <dgm:t>
        <a:bodyPr/>
        <a:lstStyle/>
        <a:p>
          <a:endParaRPr lang="LID4096"/>
        </a:p>
      </dgm:t>
    </dgm:pt>
    <dgm:pt modelId="{97551ECD-0C31-4A63-A502-3194D1D23159}">
      <dgm:prSet phldrT="[Text]" custScaleX="131425" custScaleY="81975" custLinFactNeighborX="-47348" custLinFactNeighborY="1160"/>
      <dgm:spPr/>
    </dgm:pt>
    <dgm:pt modelId="{252AEEC4-1943-4C49-84DB-88A0EB92FFA2}" type="parTrans" cxnId="{E9C8DBDB-AEB4-47D9-8EBC-BD1225535474}">
      <dgm:prSet/>
      <dgm:spPr/>
      <dgm:t>
        <a:bodyPr/>
        <a:lstStyle/>
        <a:p>
          <a:endParaRPr lang="LID4096"/>
        </a:p>
      </dgm:t>
    </dgm:pt>
    <dgm:pt modelId="{A8872F58-D7EA-4259-82E1-80C4F2C17A6B}" type="sibTrans" cxnId="{E9C8DBDB-AEB4-47D9-8EBC-BD1225535474}">
      <dgm:prSet/>
      <dgm:spPr/>
      <dgm:t>
        <a:bodyPr/>
        <a:lstStyle/>
        <a:p>
          <a:endParaRPr lang="LID4096"/>
        </a:p>
      </dgm:t>
    </dgm:pt>
    <dgm:pt modelId="{63BB36F4-688F-4B20-94A4-B1420BC88197}">
      <dgm:prSet phldrT="[Text]"/>
      <dgm:spPr/>
      <dgm:t>
        <a:bodyPr/>
        <a:lstStyle/>
        <a:p>
          <a:r>
            <a:rPr lang="cs-CZ" dirty="0"/>
            <a:t>Interpretace a popis shluků</a:t>
          </a:r>
        </a:p>
      </dgm:t>
    </dgm:pt>
    <dgm:pt modelId="{FFD5C9B8-E674-4F72-AB22-E82CEF9643F0}" type="parTrans" cxnId="{88EDFF7E-B2B1-4774-9901-06EB6213DAB1}">
      <dgm:prSet/>
      <dgm:spPr/>
      <dgm:t>
        <a:bodyPr/>
        <a:lstStyle/>
        <a:p>
          <a:endParaRPr lang="LID4096"/>
        </a:p>
      </dgm:t>
    </dgm:pt>
    <dgm:pt modelId="{262A8A66-587F-4FF1-BB3D-4D384B596900}" type="sibTrans" cxnId="{88EDFF7E-B2B1-4774-9901-06EB6213DAB1}">
      <dgm:prSet/>
      <dgm:spPr/>
      <dgm:t>
        <a:bodyPr/>
        <a:lstStyle/>
        <a:p>
          <a:endParaRPr lang="LID4096"/>
        </a:p>
      </dgm:t>
    </dgm:pt>
    <dgm:pt modelId="{CCC17590-2F55-4C7F-B7F0-F009A970D677}">
      <dgm:prSet/>
      <dgm:spPr/>
    </dgm:pt>
    <dgm:pt modelId="{25AA4296-A653-428F-8293-6E4BAC2B566E}" type="parTrans" cxnId="{6195BC9C-3C35-44E2-A1D0-91E4E766E941}">
      <dgm:prSet/>
      <dgm:spPr/>
      <dgm:t>
        <a:bodyPr/>
        <a:lstStyle/>
        <a:p>
          <a:endParaRPr lang="LID4096"/>
        </a:p>
      </dgm:t>
    </dgm:pt>
    <dgm:pt modelId="{CBAD9196-637C-42D5-A0F9-BCAB97104967}" type="sibTrans" cxnId="{6195BC9C-3C35-44E2-A1D0-91E4E766E941}">
      <dgm:prSet/>
      <dgm:spPr/>
      <dgm:t>
        <a:bodyPr/>
        <a:lstStyle/>
        <a:p>
          <a:endParaRPr lang="LID4096"/>
        </a:p>
      </dgm:t>
    </dgm:pt>
    <dgm:pt modelId="{3D694D06-6D01-472A-9F3A-D76B74B0C9BC}" type="pres">
      <dgm:prSet presAssocID="{8A6EF0B1-5EB9-4B8C-AEEC-A00045126F70}" presName="arrowDiagram" presStyleCnt="0">
        <dgm:presLayoutVars>
          <dgm:chMax val="5"/>
          <dgm:dir/>
          <dgm:resizeHandles val="exact"/>
        </dgm:presLayoutVars>
      </dgm:prSet>
      <dgm:spPr/>
    </dgm:pt>
    <dgm:pt modelId="{AD167EFB-B013-49FA-AE77-90A9D991EA71}" type="pres">
      <dgm:prSet presAssocID="{8A6EF0B1-5EB9-4B8C-AEEC-A00045126F70}" presName="arrow" presStyleLbl="bgShp" presStyleIdx="0" presStyleCnt="1"/>
      <dgm:spPr>
        <a:solidFill>
          <a:schemeClr val="tx2">
            <a:lumMod val="20000"/>
            <a:lumOff val="80000"/>
          </a:schemeClr>
        </a:solidFill>
      </dgm:spPr>
    </dgm:pt>
    <dgm:pt modelId="{DC67ACD5-34FE-4FDF-85FE-40E5E731746F}" type="pres">
      <dgm:prSet presAssocID="{8A6EF0B1-5EB9-4B8C-AEEC-A00045126F70}" presName="arrowDiagram5" presStyleCnt="0"/>
      <dgm:spPr/>
    </dgm:pt>
    <dgm:pt modelId="{451A7CE3-1ECD-4952-B1D3-4C7565493F94}" type="pres">
      <dgm:prSet presAssocID="{47E78312-D232-4145-AA9F-AD2D85BCE630}" presName="bullet5a" presStyleLbl="node1" presStyleIdx="0" presStyleCnt="5"/>
      <dgm:spPr/>
    </dgm:pt>
    <dgm:pt modelId="{4F4F1D3E-6183-4E5A-86E4-A8D18BC3631D}" type="pres">
      <dgm:prSet presAssocID="{47E78312-D232-4145-AA9F-AD2D85BCE630}" presName="textBox5a" presStyleLbl="revTx" presStyleIdx="0" presStyleCnt="5">
        <dgm:presLayoutVars>
          <dgm:bulletEnabled val="1"/>
        </dgm:presLayoutVars>
      </dgm:prSet>
      <dgm:spPr/>
    </dgm:pt>
    <dgm:pt modelId="{D8688B75-4B9C-4D41-8844-B0A299C2B4EC}" type="pres">
      <dgm:prSet presAssocID="{2E06742C-8591-4248-8F5C-F8BDE3452755}" presName="bullet5b" presStyleLbl="node1" presStyleIdx="1" presStyleCnt="5"/>
      <dgm:spPr/>
    </dgm:pt>
    <dgm:pt modelId="{508B2FFB-5B06-48D9-A5CA-1D4A1F1A55C3}" type="pres">
      <dgm:prSet presAssocID="{2E06742C-8591-4248-8F5C-F8BDE3452755}" presName="textBox5b" presStyleLbl="revTx" presStyleIdx="1" presStyleCnt="5">
        <dgm:presLayoutVars>
          <dgm:bulletEnabled val="1"/>
        </dgm:presLayoutVars>
      </dgm:prSet>
      <dgm:spPr/>
    </dgm:pt>
    <dgm:pt modelId="{F192415F-E15E-41DC-9BAC-D4CDED13E828}" type="pres">
      <dgm:prSet presAssocID="{D4099D1B-B3AD-43FC-AF4D-F59BC9EC0FDD}" presName="bullet5c" presStyleLbl="node1" presStyleIdx="2" presStyleCnt="5"/>
      <dgm:spPr/>
    </dgm:pt>
    <dgm:pt modelId="{B55BB3D3-1F75-4400-A489-86E369A9E9A2}" type="pres">
      <dgm:prSet presAssocID="{D4099D1B-B3AD-43FC-AF4D-F59BC9EC0FDD}" presName="textBox5c" presStyleLbl="revTx" presStyleIdx="2" presStyleCnt="5" custScaleY="51400" custLinFactNeighborX="-16306" custLinFactNeighborY="-14486">
        <dgm:presLayoutVars>
          <dgm:bulletEnabled val="1"/>
        </dgm:presLayoutVars>
      </dgm:prSet>
      <dgm:spPr/>
    </dgm:pt>
    <dgm:pt modelId="{FB834648-AF2C-413F-A050-769A44939A50}" type="pres">
      <dgm:prSet presAssocID="{5670FB8E-3D75-4B1E-99C1-14F5BD7BE6E5}" presName="bullet5d" presStyleLbl="node1" presStyleIdx="3" presStyleCnt="5"/>
      <dgm:spPr/>
    </dgm:pt>
    <dgm:pt modelId="{EA40A329-5857-4CFD-ADAF-22C6A1755FD5}" type="pres">
      <dgm:prSet presAssocID="{5670FB8E-3D75-4B1E-99C1-14F5BD7BE6E5}" presName="textBox5d" presStyleLbl="revTx" presStyleIdx="3" presStyleCnt="5" custScaleY="74324" custLinFactNeighborX="-15971" custLinFactNeighborY="0">
        <dgm:presLayoutVars>
          <dgm:bulletEnabled val="1"/>
        </dgm:presLayoutVars>
      </dgm:prSet>
      <dgm:spPr/>
    </dgm:pt>
    <dgm:pt modelId="{1587C8DF-7132-437D-A338-0FDEB3F6F6CC}" type="pres">
      <dgm:prSet presAssocID="{63BB36F4-688F-4B20-94A4-B1420BC88197}" presName="bullet5e" presStyleLbl="node1" presStyleIdx="4" presStyleCnt="5"/>
      <dgm:spPr/>
    </dgm:pt>
    <dgm:pt modelId="{3356F824-F890-4660-A633-BCEE6543D634}" type="pres">
      <dgm:prSet presAssocID="{63BB36F4-688F-4B20-94A4-B1420BC88197}" presName="textBox5e" presStyleLbl="revTx" presStyleIdx="4" presStyleCnt="5" custScaleX="131425" custScaleY="81975" custLinFactNeighborX="-23779" custLinFactNeighborY="1160">
        <dgm:presLayoutVars>
          <dgm:bulletEnabled val="1"/>
        </dgm:presLayoutVars>
      </dgm:prSet>
      <dgm:spPr/>
    </dgm:pt>
  </dgm:ptLst>
  <dgm:cxnLst>
    <dgm:cxn modelId="{C3388102-C00E-4C16-BC92-3A1A04CC904C}" type="presOf" srcId="{63BB36F4-688F-4B20-94A4-B1420BC88197}" destId="{3356F824-F890-4660-A633-BCEE6543D634}" srcOrd="0" destOrd="0" presId="urn:microsoft.com/office/officeart/2005/8/layout/arrow2"/>
    <dgm:cxn modelId="{1CB45008-188D-4F78-99FB-E747879AFF81}" srcId="{2E06742C-8591-4248-8F5C-F8BDE3452755}" destId="{8FD7B71C-37EE-45C3-8F33-FE6A03BC5746}" srcOrd="0" destOrd="0" parTransId="{6AA240BA-3BBD-49DE-AB69-9B996FB5EA80}" sibTransId="{01C5B206-179C-4796-BBD2-76BEBC18971F}"/>
    <dgm:cxn modelId="{D6DCA009-36EA-4E15-AD4D-13265E815EB8}" srcId="{47E78312-D232-4145-AA9F-AD2D85BCE630}" destId="{EDD30994-BBCC-400D-8CF9-38149825255D}" srcOrd="0" destOrd="0" parTransId="{0391E157-0D56-41CF-8326-171D77BDE2EB}" sibTransId="{F8949CA3-DE0B-48E8-A9F6-A2FA4A70222F}"/>
    <dgm:cxn modelId="{8B59D60C-91E1-4EA2-89F6-8421B42826FF}" srcId="{47E78312-D232-4145-AA9F-AD2D85BCE630}" destId="{5A94922C-D7EF-41CD-A607-8D3BBBFE8636}" srcOrd="2" destOrd="0" parTransId="{EA51A823-FBEF-44CD-BD72-5C5DE315BD2A}" sibTransId="{50D2BFE1-DAF8-4196-936C-9124C5614D9F}"/>
    <dgm:cxn modelId="{38342E1B-8B0E-4831-8904-50A9471E5982}" type="presOf" srcId="{8FD7B71C-37EE-45C3-8F33-FE6A03BC5746}" destId="{508B2FFB-5B06-48D9-A5CA-1D4A1F1A55C3}" srcOrd="0" destOrd="1" presId="urn:microsoft.com/office/officeart/2005/8/layout/arrow2"/>
    <dgm:cxn modelId="{C46B7B23-E307-4956-9282-05971519A4FC}" type="presOf" srcId="{5A94922C-D7EF-41CD-A607-8D3BBBFE8636}" destId="{4F4F1D3E-6183-4E5A-86E4-A8D18BC3631D}" srcOrd="0" destOrd="3" presId="urn:microsoft.com/office/officeart/2005/8/layout/arrow2"/>
    <dgm:cxn modelId="{CE7B122B-1CD5-43D0-8F2D-5832F3DED1D2}" type="presOf" srcId="{EDD30994-BBCC-400D-8CF9-38149825255D}" destId="{4F4F1D3E-6183-4E5A-86E4-A8D18BC3631D}" srcOrd="0" destOrd="1" presId="urn:microsoft.com/office/officeart/2005/8/layout/arrow2"/>
    <dgm:cxn modelId="{ACDB7E37-56DB-425D-B1D4-197DDB93D65A}" srcId="{47E78312-D232-4145-AA9F-AD2D85BCE630}" destId="{9B4D77C1-F145-4B27-B016-8E7B40945A84}" srcOrd="1" destOrd="0" parTransId="{1C5AC911-8EB1-4D08-B920-BC013DBB7C3C}" sibTransId="{80CCA28F-AA58-47A4-8C4C-74A89FACF961}"/>
    <dgm:cxn modelId="{FEC01541-4C9D-4A35-96C3-0FC44D055CE7}" type="presOf" srcId="{5670FB8E-3D75-4B1E-99C1-14F5BD7BE6E5}" destId="{EA40A329-5857-4CFD-ADAF-22C6A1755FD5}" srcOrd="0" destOrd="0" presId="urn:microsoft.com/office/officeart/2005/8/layout/arrow2"/>
    <dgm:cxn modelId="{4E08684C-D07D-4EEE-9EAE-05080D2E1D69}" type="presOf" srcId="{47E78312-D232-4145-AA9F-AD2D85BCE630}" destId="{4F4F1D3E-6183-4E5A-86E4-A8D18BC3631D}" srcOrd="0" destOrd="0" presId="urn:microsoft.com/office/officeart/2005/8/layout/arrow2"/>
    <dgm:cxn modelId="{88EDFF7E-B2B1-4774-9901-06EB6213DAB1}" srcId="{8A6EF0B1-5EB9-4B8C-AEEC-A00045126F70}" destId="{63BB36F4-688F-4B20-94A4-B1420BC88197}" srcOrd="4" destOrd="0" parTransId="{FFD5C9B8-E674-4F72-AB22-E82CEF9643F0}" sibTransId="{262A8A66-587F-4FF1-BB3D-4D384B596900}"/>
    <dgm:cxn modelId="{7E884684-0DCC-4E02-90E0-82ED423573C2}" type="presOf" srcId="{D4099D1B-B3AD-43FC-AF4D-F59BC9EC0FDD}" destId="{B55BB3D3-1F75-4400-A489-86E369A9E9A2}" srcOrd="0" destOrd="0" presId="urn:microsoft.com/office/officeart/2005/8/layout/arrow2"/>
    <dgm:cxn modelId="{C1179C95-A76E-47CF-A9A9-9FC03E12748D}" type="presOf" srcId="{2E06742C-8591-4248-8F5C-F8BDE3452755}" destId="{508B2FFB-5B06-48D9-A5CA-1D4A1F1A55C3}" srcOrd="0" destOrd="0" presId="urn:microsoft.com/office/officeart/2005/8/layout/arrow2"/>
    <dgm:cxn modelId="{ABC4D896-DC12-4167-821C-96DDE627C4D4}" type="presOf" srcId="{9B4D77C1-F145-4B27-B016-8E7B40945A84}" destId="{4F4F1D3E-6183-4E5A-86E4-A8D18BC3631D}" srcOrd="0" destOrd="2" presId="urn:microsoft.com/office/officeart/2005/8/layout/arrow2"/>
    <dgm:cxn modelId="{6195BC9C-3C35-44E2-A1D0-91E4E766E941}" srcId="{8A6EF0B1-5EB9-4B8C-AEEC-A00045126F70}" destId="{CCC17590-2F55-4C7F-B7F0-F009A970D677}" srcOrd="6" destOrd="0" parTransId="{25AA4296-A653-428F-8293-6E4BAC2B566E}" sibTransId="{CBAD9196-637C-42D5-A0F9-BCAB97104967}"/>
    <dgm:cxn modelId="{A90A9FB5-ECF3-476D-9EF5-7505D3088211}" srcId="{8A6EF0B1-5EB9-4B8C-AEEC-A00045126F70}" destId="{5670FB8E-3D75-4B1E-99C1-14F5BD7BE6E5}" srcOrd="3" destOrd="0" parTransId="{1083D90C-3CA7-4084-983C-F1C006DE89F6}" sibTransId="{07886FF1-193F-4822-B28C-0E4F78FA4A9C}"/>
    <dgm:cxn modelId="{DDA0E7B8-5054-4261-8B31-4F7CD02F4B70}" srcId="{8A6EF0B1-5EB9-4B8C-AEEC-A00045126F70}" destId="{47E78312-D232-4145-AA9F-AD2D85BCE630}" srcOrd="0" destOrd="0" parTransId="{70C5724E-61FB-46EC-B81A-115BA1FF9E4D}" sibTransId="{83E75AE4-B1B7-4E72-9A29-C38F04368FFA}"/>
    <dgm:cxn modelId="{89DD75C1-FA29-42D5-BB9C-24AEB6A907C3}" type="presOf" srcId="{8A6EF0B1-5EB9-4B8C-AEEC-A00045126F70}" destId="{3D694D06-6D01-472A-9F3A-D76B74B0C9BC}" srcOrd="0" destOrd="0" presId="urn:microsoft.com/office/officeart/2005/8/layout/arrow2"/>
    <dgm:cxn modelId="{E9C8DBDB-AEB4-47D9-8EBC-BD1225535474}" srcId="{8A6EF0B1-5EB9-4B8C-AEEC-A00045126F70}" destId="{97551ECD-0C31-4A63-A502-3194D1D23159}" srcOrd="5" destOrd="0" parTransId="{252AEEC4-1943-4C49-84DB-88A0EB92FFA2}" sibTransId="{A8872F58-D7EA-4259-82E1-80C4F2C17A6B}"/>
    <dgm:cxn modelId="{BF40D8DC-576F-4692-9872-FC5B54AE4BA3}" srcId="{8A6EF0B1-5EB9-4B8C-AEEC-A00045126F70}" destId="{2E06742C-8591-4248-8F5C-F8BDE3452755}" srcOrd="1" destOrd="0" parTransId="{770D42F9-A49C-4088-87C4-63A655567E93}" sibTransId="{7EB565AF-5890-4539-8695-AD9AD5852AB0}"/>
    <dgm:cxn modelId="{EC60CFF3-8111-4BA5-9713-1B69CE10FF51}" srcId="{8A6EF0B1-5EB9-4B8C-AEEC-A00045126F70}" destId="{D4099D1B-B3AD-43FC-AF4D-F59BC9EC0FDD}" srcOrd="2" destOrd="0" parTransId="{26C0D74E-9A86-441B-A53C-073C0133963E}" sibTransId="{185D82A6-9121-4578-8C70-882FB7288395}"/>
    <dgm:cxn modelId="{A371ADED-9390-4938-A5C1-136E210774BC}" type="presParOf" srcId="{3D694D06-6D01-472A-9F3A-D76B74B0C9BC}" destId="{AD167EFB-B013-49FA-AE77-90A9D991EA71}" srcOrd="0" destOrd="0" presId="urn:microsoft.com/office/officeart/2005/8/layout/arrow2"/>
    <dgm:cxn modelId="{1D4E208A-E8FC-4EF7-BDF6-94E75A1A4783}" type="presParOf" srcId="{3D694D06-6D01-472A-9F3A-D76B74B0C9BC}" destId="{DC67ACD5-34FE-4FDF-85FE-40E5E731746F}" srcOrd="1" destOrd="0" presId="urn:microsoft.com/office/officeart/2005/8/layout/arrow2"/>
    <dgm:cxn modelId="{20C76F78-348C-467A-8C9F-3E8F62F1D3AC}" type="presParOf" srcId="{DC67ACD5-34FE-4FDF-85FE-40E5E731746F}" destId="{451A7CE3-1ECD-4952-B1D3-4C7565493F94}" srcOrd="0" destOrd="0" presId="urn:microsoft.com/office/officeart/2005/8/layout/arrow2"/>
    <dgm:cxn modelId="{2DED62A0-6131-40F2-B386-18DCF4D73B9C}" type="presParOf" srcId="{DC67ACD5-34FE-4FDF-85FE-40E5E731746F}" destId="{4F4F1D3E-6183-4E5A-86E4-A8D18BC3631D}" srcOrd="1" destOrd="0" presId="urn:microsoft.com/office/officeart/2005/8/layout/arrow2"/>
    <dgm:cxn modelId="{55A3F5AB-5ACD-4059-96E9-A06B3A298F95}" type="presParOf" srcId="{DC67ACD5-34FE-4FDF-85FE-40E5E731746F}" destId="{D8688B75-4B9C-4D41-8844-B0A299C2B4EC}" srcOrd="2" destOrd="0" presId="urn:microsoft.com/office/officeart/2005/8/layout/arrow2"/>
    <dgm:cxn modelId="{B7C6EEAB-BC12-43C3-B9CA-0D2E1AD7A048}" type="presParOf" srcId="{DC67ACD5-34FE-4FDF-85FE-40E5E731746F}" destId="{508B2FFB-5B06-48D9-A5CA-1D4A1F1A55C3}" srcOrd="3" destOrd="0" presId="urn:microsoft.com/office/officeart/2005/8/layout/arrow2"/>
    <dgm:cxn modelId="{04985937-43FD-45C9-A25D-3D8C244BB2E2}" type="presParOf" srcId="{DC67ACD5-34FE-4FDF-85FE-40E5E731746F}" destId="{F192415F-E15E-41DC-9BAC-D4CDED13E828}" srcOrd="4" destOrd="0" presId="urn:microsoft.com/office/officeart/2005/8/layout/arrow2"/>
    <dgm:cxn modelId="{C249F1ED-B797-4E9A-8F66-0433F4D649EA}" type="presParOf" srcId="{DC67ACD5-34FE-4FDF-85FE-40E5E731746F}" destId="{B55BB3D3-1F75-4400-A489-86E369A9E9A2}" srcOrd="5" destOrd="0" presId="urn:microsoft.com/office/officeart/2005/8/layout/arrow2"/>
    <dgm:cxn modelId="{9521D8C7-9721-4180-A56C-451AD50CF09E}" type="presParOf" srcId="{DC67ACD5-34FE-4FDF-85FE-40E5E731746F}" destId="{FB834648-AF2C-413F-A050-769A44939A50}" srcOrd="6" destOrd="0" presId="urn:microsoft.com/office/officeart/2005/8/layout/arrow2"/>
    <dgm:cxn modelId="{FC35ED29-1B4D-466A-B312-E8AF4073C20A}" type="presParOf" srcId="{DC67ACD5-34FE-4FDF-85FE-40E5E731746F}" destId="{EA40A329-5857-4CFD-ADAF-22C6A1755FD5}" srcOrd="7" destOrd="0" presId="urn:microsoft.com/office/officeart/2005/8/layout/arrow2"/>
    <dgm:cxn modelId="{318BAD4F-3136-459E-A6A4-53F402064FBF}" type="presParOf" srcId="{DC67ACD5-34FE-4FDF-85FE-40E5E731746F}" destId="{1587C8DF-7132-437D-A338-0FDEB3F6F6CC}" srcOrd="8" destOrd="0" presId="urn:microsoft.com/office/officeart/2005/8/layout/arrow2"/>
    <dgm:cxn modelId="{26F186ED-94F8-403F-9869-AC519601D074}" type="presParOf" srcId="{DC67ACD5-34FE-4FDF-85FE-40E5E731746F}" destId="{3356F824-F890-4660-A633-BCEE6543D634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005AB1-7ABD-4D63-B29B-430D2378B680}" type="doc">
      <dgm:prSet loTypeId="urn:microsoft.com/office/officeart/2005/8/layout/hierarchy6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D873AD7-F758-405C-8855-AAD5E73D537F}">
      <dgm:prSet phldrT="[Text]"/>
      <dgm:spPr/>
      <dgm:t>
        <a:bodyPr/>
        <a:lstStyle/>
        <a:p>
          <a:r>
            <a:rPr lang="cs-CZ" dirty="0"/>
            <a:t>klasifikační metody</a:t>
          </a:r>
        </a:p>
      </dgm:t>
    </dgm:pt>
    <dgm:pt modelId="{B009D1E2-9F50-45A4-97CC-FC0DC5C49988}" type="parTrans" cxnId="{08DA0FA0-D9C9-46F9-94AC-9B5F3761DF30}">
      <dgm:prSet/>
      <dgm:spPr/>
      <dgm:t>
        <a:bodyPr/>
        <a:lstStyle/>
        <a:p>
          <a:endParaRPr lang="cs-CZ"/>
        </a:p>
      </dgm:t>
    </dgm:pt>
    <dgm:pt modelId="{3551B10E-CCBB-4C8E-9F3E-845BBB84D765}" type="sibTrans" cxnId="{08DA0FA0-D9C9-46F9-94AC-9B5F3761DF30}">
      <dgm:prSet/>
      <dgm:spPr/>
      <dgm:t>
        <a:bodyPr/>
        <a:lstStyle/>
        <a:p>
          <a:endParaRPr lang="cs-CZ"/>
        </a:p>
      </dgm:t>
    </dgm:pt>
    <dgm:pt modelId="{88A5CC11-20D2-4377-BB9D-D7A44AD7FD1C}">
      <dgm:prSet phldrT="[Text]"/>
      <dgm:spPr/>
      <dgm:t>
        <a:bodyPr/>
        <a:lstStyle/>
        <a:p>
          <a:r>
            <a:rPr lang="cs-CZ" dirty="0"/>
            <a:t>hierarchické</a:t>
          </a:r>
        </a:p>
      </dgm:t>
    </dgm:pt>
    <dgm:pt modelId="{A6659015-7A8A-4B2F-97B8-34291588EA20}" type="parTrans" cxnId="{FA3D23B2-20D9-4F44-8C7F-BEC35590BF46}">
      <dgm:prSet/>
      <dgm:spPr/>
      <dgm:t>
        <a:bodyPr/>
        <a:lstStyle/>
        <a:p>
          <a:endParaRPr lang="cs-CZ"/>
        </a:p>
      </dgm:t>
    </dgm:pt>
    <dgm:pt modelId="{71F45643-BC51-45C5-9EA5-D5CBF1D15DA5}" type="sibTrans" cxnId="{FA3D23B2-20D9-4F44-8C7F-BEC35590BF46}">
      <dgm:prSet/>
      <dgm:spPr/>
      <dgm:t>
        <a:bodyPr/>
        <a:lstStyle/>
        <a:p>
          <a:endParaRPr lang="cs-CZ"/>
        </a:p>
      </dgm:t>
    </dgm:pt>
    <dgm:pt modelId="{F08B75A9-BA96-49DD-BAA3-7159E88AD506}">
      <dgm:prSet phldrT="[Text]"/>
      <dgm:spPr>
        <a:solidFill>
          <a:schemeClr val="accent6"/>
        </a:solidFill>
      </dgm:spPr>
      <dgm:t>
        <a:bodyPr/>
        <a:lstStyle/>
        <a:p>
          <a:r>
            <a:rPr lang="cs-CZ" dirty="0" err="1"/>
            <a:t>divisivní</a:t>
          </a:r>
          <a:r>
            <a:rPr lang="en-US" dirty="0"/>
            <a:t> (TWINSPAN</a:t>
          </a:r>
          <a:r>
            <a:rPr lang="cs-CZ" dirty="0"/>
            <a:t>, ISOPAM</a:t>
          </a:r>
          <a:r>
            <a:rPr lang="en-US" dirty="0"/>
            <a:t>)</a:t>
          </a:r>
          <a:endParaRPr lang="cs-CZ" dirty="0"/>
        </a:p>
      </dgm:t>
    </dgm:pt>
    <dgm:pt modelId="{5E3C7093-C29A-46AC-A65F-5657EA43D642}" type="parTrans" cxnId="{3C4B3C2E-9BD9-4B8B-A7FF-A1B0CD4F0CCD}">
      <dgm:prSet/>
      <dgm:spPr/>
      <dgm:t>
        <a:bodyPr/>
        <a:lstStyle/>
        <a:p>
          <a:endParaRPr lang="cs-CZ"/>
        </a:p>
      </dgm:t>
    </dgm:pt>
    <dgm:pt modelId="{6648EC2D-7C75-4EBE-BC2B-BE01F701C9EF}" type="sibTrans" cxnId="{3C4B3C2E-9BD9-4B8B-A7FF-A1B0CD4F0CCD}">
      <dgm:prSet/>
      <dgm:spPr/>
      <dgm:t>
        <a:bodyPr/>
        <a:lstStyle/>
        <a:p>
          <a:endParaRPr lang="cs-CZ"/>
        </a:p>
      </dgm:t>
    </dgm:pt>
    <dgm:pt modelId="{6069661B-7486-48E0-9FF4-D6E1973E5B84}">
      <dgm:prSet phldrT="[Text]"/>
      <dgm:spPr/>
      <dgm:t>
        <a:bodyPr/>
        <a:lstStyle/>
        <a:p>
          <a:r>
            <a:rPr lang="cs-CZ" dirty="0" err="1"/>
            <a:t>aglomerativní</a:t>
          </a:r>
          <a:endParaRPr lang="cs-CZ" dirty="0"/>
        </a:p>
        <a:p>
          <a:r>
            <a:rPr lang="cs-CZ" dirty="0"/>
            <a:t>(klasická </a:t>
          </a:r>
          <a:r>
            <a:rPr lang="cs-CZ" i="1" dirty="0"/>
            <a:t>cluster </a:t>
          </a:r>
          <a:r>
            <a:rPr lang="cs-CZ" i="1" dirty="0" err="1"/>
            <a:t>analysis</a:t>
          </a:r>
          <a:r>
            <a:rPr lang="cs-CZ" i="0" dirty="0"/>
            <a:t>)</a:t>
          </a:r>
          <a:endParaRPr lang="cs-CZ" dirty="0"/>
        </a:p>
      </dgm:t>
    </dgm:pt>
    <dgm:pt modelId="{4E0A5495-41C8-4EC2-903C-60D22D195DBC}" type="parTrans" cxnId="{EF7B3180-52AA-47E8-B3D2-A8A1291AC02A}">
      <dgm:prSet/>
      <dgm:spPr/>
      <dgm:t>
        <a:bodyPr/>
        <a:lstStyle/>
        <a:p>
          <a:endParaRPr lang="cs-CZ"/>
        </a:p>
      </dgm:t>
    </dgm:pt>
    <dgm:pt modelId="{0F441029-4DEC-4DF4-9932-4A99E5A1A0DF}" type="sibTrans" cxnId="{EF7B3180-52AA-47E8-B3D2-A8A1291AC02A}">
      <dgm:prSet/>
      <dgm:spPr/>
      <dgm:t>
        <a:bodyPr/>
        <a:lstStyle/>
        <a:p>
          <a:endParaRPr lang="cs-CZ"/>
        </a:p>
      </dgm:t>
    </dgm:pt>
    <dgm:pt modelId="{6104457E-9959-4FB0-AB5E-89F3F377D9AC}">
      <dgm:prSet phldrT="[Text]"/>
      <dgm:spPr/>
      <dgm:t>
        <a:bodyPr/>
        <a:lstStyle/>
        <a:p>
          <a:r>
            <a:rPr lang="cs-CZ" dirty="0" err="1"/>
            <a:t>nehierarchické</a:t>
          </a:r>
          <a:r>
            <a:rPr lang="cs-CZ" dirty="0"/>
            <a:t> (</a:t>
          </a:r>
          <a:r>
            <a:rPr lang="cs-CZ" i="1" dirty="0"/>
            <a:t>K-</a:t>
          </a:r>
          <a:r>
            <a:rPr lang="cs-CZ" i="1" dirty="0" err="1"/>
            <a:t>means</a:t>
          </a:r>
          <a:r>
            <a:rPr lang="cs-CZ" i="1" dirty="0"/>
            <a:t> </a:t>
          </a:r>
          <a:r>
            <a:rPr lang="cs-CZ" i="1" dirty="0" err="1"/>
            <a:t>partitioning</a:t>
          </a:r>
          <a:r>
            <a:rPr lang="cs-CZ" i="1" dirty="0"/>
            <a:t>, PAM</a:t>
          </a:r>
          <a:r>
            <a:rPr lang="cs-CZ" dirty="0"/>
            <a:t>)</a:t>
          </a:r>
        </a:p>
      </dgm:t>
    </dgm:pt>
    <dgm:pt modelId="{072009C2-9599-4DB7-B160-741D955CAAD2}" type="sibTrans" cxnId="{591B34E4-E7CB-4675-8C73-2AE2E090954A}">
      <dgm:prSet/>
      <dgm:spPr/>
      <dgm:t>
        <a:bodyPr/>
        <a:lstStyle/>
        <a:p>
          <a:endParaRPr lang="cs-CZ"/>
        </a:p>
      </dgm:t>
    </dgm:pt>
    <dgm:pt modelId="{7D266D3F-F57E-4753-B8CE-B35E798AE5B4}" type="parTrans" cxnId="{591B34E4-E7CB-4675-8C73-2AE2E090954A}">
      <dgm:prSet/>
      <dgm:spPr/>
      <dgm:t>
        <a:bodyPr/>
        <a:lstStyle/>
        <a:p>
          <a:endParaRPr lang="cs-CZ"/>
        </a:p>
      </dgm:t>
    </dgm:pt>
    <dgm:pt modelId="{E68BD6AE-C0AF-4E14-A175-C16DB9647324}" type="pres">
      <dgm:prSet presAssocID="{02005AB1-7ABD-4D63-B29B-430D2378B6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8BAFE93-EF5B-4747-870D-98F2A96C5DE8}" type="pres">
      <dgm:prSet presAssocID="{02005AB1-7ABD-4D63-B29B-430D2378B680}" presName="hierFlow" presStyleCnt="0"/>
      <dgm:spPr/>
    </dgm:pt>
    <dgm:pt modelId="{BEE2B9E6-E8D3-4D78-A128-69FF64FEED7F}" type="pres">
      <dgm:prSet presAssocID="{02005AB1-7ABD-4D63-B29B-430D2378B6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7CD7FE2D-8151-4DB7-AD7F-D6818BCCFD2B}" type="pres">
      <dgm:prSet presAssocID="{BD873AD7-F758-405C-8855-AAD5E73D537F}" presName="Name14" presStyleCnt="0"/>
      <dgm:spPr/>
    </dgm:pt>
    <dgm:pt modelId="{8A88D6F3-EF6C-40D8-A5B1-D7AD9CC127F2}" type="pres">
      <dgm:prSet presAssocID="{BD873AD7-F758-405C-8855-AAD5E73D537F}" presName="level1Shape" presStyleLbl="node0" presStyleIdx="0" presStyleCnt="1" custLinFactNeighborY="-6837">
        <dgm:presLayoutVars>
          <dgm:chPref val="3"/>
        </dgm:presLayoutVars>
      </dgm:prSet>
      <dgm:spPr/>
    </dgm:pt>
    <dgm:pt modelId="{21733495-521C-4DD5-9D64-F833A1D70B14}" type="pres">
      <dgm:prSet presAssocID="{BD873AD7-F758-405C-8855-AAD5E73D537F}" presName="hierChild2" presStyleCnt="0"/>
      <dgm:spPr/>
    </dgm:pt>
    <dgm:pt modelId="{C29C5365-8C5D-40B0-B9A2-FE42333C90B3}" type="pres">
      <dgm:prSet presAssocID="{7D266D3F-F57E-4753-B8CE-B35E798AE5B4}" presName="Name19" presStyleLbl="parChTrans1D2" presStyleIdx="0" presStyleCnt="2"/>
      <dgm:spPr/>
    </dgm:pt>
    <dgm:pt modelId="{F4BD1651-0CEA-463E-B3CC-EB94148643F2}" type="pres">
      <dgm:prSet presAssocID="{6104457E-9959-4FB0-AB5E-89F3F377D9AC}" presName="Name21" presStyleCnt="0"/>
      <dgm:spPr/>
    </dgm:pt>
    <dgm:pt modelId="{B5A45935-DBFA-42DF-87B8-51247C132E8A}" type="pres">
      <dgm:prSet presAssocID="{6104457E-9959-4FB0-AB5E-89F3F377D9AC}" presName="level2Shape" presStyleLbl="node2" presStyleIdx="0" presStyleCnt="2"/>
      <dgm:spPr/>
    </dgm:pt>
    <dgm:pt modelId="{F0B07FD2-CE90-4778-8321-F8B99563729A}" type="pres">
      <dgm:prSet presAssocID="{6104457E-9959-4FB0-AB5E-89F3F377D9AC}" presName="hierChild3" presStyleCnt="0"/>
      <dgm:spPr/>
    </dgm:pt>
    <dgm:pt modelId="{671E59B2-2B23-4976-B015-D08A13FDCA54}" type="pres">
      <dgm:prSet presAssocID="{A6659015-7A8A-4B2F-97B8-34291588EA20}" presName="Name19" presStyleLbl="parChTrans1D2" presStyleIdx="1" presStyleCnt="2"/>
      <dgm:spPr/>
    </dgm:pt>
    <dgm:pt modelId="{FECE549F-0CC6-4228-8CA7-BC88C6AD7855}" type="pres">
      <dgm:prSet presAssocID="{88A5CC11-20D2-4377-BB9D-D7A44AD7FD1C}" presName="Name21" presStyleCnt="0"/>
      <dgm:spPr/>
    </dgm:pt>
    <dgm:pt modelId="{BA28B05E-9BAA-49D0-9735-B3B70B44CFDE}" type="pres">
      <dgm:prSet presAssocID="{88A5CC11-20D2-4377-BB9D-D7A44AD7FD1C}" presName="level2Shape" presStyleLbl="node2" presStyleIdx="1" presStyleCnt="2"/>
      <dgm:spPr/>
    </dgm:pt>
    <dgm:pt modelId="{FAFD14C1-B6FD-444D-B8D1-2274026934FB}" type="pres">
      <dgm:prSet presAssocID="{88A5CC11-20D2-4377-BB9D-D7A44AD7FD1C}" presName="hierChild3" presStyleCnt="0"/>
      <dgm:spPr/>
    </dgm:pt>
    <dgm:pt modelId="{16B9CA24-963C-44E9-8403-62567127F87F}" type="pres">
      <dgm:prSet presAssocID="{5E3C7093-C29A-46AC-A65F-5657EA43D642}" presName="Name19" presStyleLbl="parChTrans1D3" presStyleIdx="0" presStyleCnt="2"/>
      <dgm:spPr/>
    </dgm:pt>
    <dgm:pt modelId="{F26B0BA0-C8F1-4DFC-A1BA-80BA69908B97}" type="pres">
      <dgm:prSet presAssocID="{F08B75A9-BA96-49DD-BAA3-7159E88AD506}" presName="Name21" presStyleCnt="0"/>
      <dgm:spPr/>
    </dgm:pt>
    <dgm:pt modelId="{D03BB57A-7781-4D9B-A526-AA36DDC45E8E}" type="pres">
      <dgm:prSet presAssocID="{F08B75A9-BA96-49DD-BAA3-7159E88AD506}" presName="level2Shape" presStyleLbl="node3" presStyleIdx="0" presStyleCnt="2"/>
      <dgm:spPr/>
    </dgm:pt>
    <dgm:pt modelId="{E9A0ECA9-B755-4A14-87AA-BB94162D5C8C}" type="pres">
      <dgm:prSet presAssocID="{F08B75A9-BA96-49DD-BAA3-7159E88AD506}" presName="hierChild3" presStyleCnt="0"/>
      <dgm:spPr/>
    </dgm:pt>
    <dgm:pt modelId="{8812C6D0-AA8C-463F-BB79-B44096CDEDA5}" type="pres">
      <dgm:prSet presAssocID="{4E0A5495-41C8-4EC2-903C-60D22D195DBC}" presName="Name19" presStyleLbl="parChTrans1D3" presStyleIdx="1" presStyleCnt="2"/>
      <dgm:spPr/>
    </dgm:pt>
    <dgm:pt modelId="{1298D429-713C-4224-971C-FB7D1269888F}" type="pres">
      <dgm:prSet presAssocID="{6069661B-7486-48E0-9FF4-D6E1973E5B84}" presName="Name21" presStyleCnt="0"/>
      <dgm:spPr/>
    </dgm:pt>
    <dgm:pt modelId="{7ECB9DED-35DF-4124-A063-9A813E301A58}" type="pres">
      <dgm:prSet presAssocID="{6069661B-7486-48E0-9FF4-D6E1973E5B84}" presName="level2Shape" presStyleLbl="node3" presStyleIdx="1" presStyleCnt="2"/>
      <dgm:spPr/>
    </dgm:pt>
    <dgm:pt modelId="{960B1D09-1278-49B7-A43E-04A23C4729CB}" type="pres">
      <dgm:prSet presAssocID="{6069661B-7486-48E0-9FF4-D6E1973E5B84}" presName="hierChild3" presStyleCnt="0"/>
      <dgm:spPr/>
    </dgm:pt>
    <dgm:pt modelId="{6FCBD130-89A2-4B15-A1B2-CE86AEA3E3F1}" type="pres">
      <dgm:prSet presAssocID="{02005AB1-7ABD-4D63-B29B-430D2378B680}" presName="bgShapesFlow" presStyleCnt="0"/>
      <dgm:spPr/>
    </dgm:pt>
  </dgm:ptLst>
  <dgm:cxnLst>
    <dgm:cxn modelId="{568FF301-DC6B-46DB-A04C-EFF3C60AEA33}" type="presOf" srcId="{BD873AD7-F758-405C-8855-AAD5E73D537F}" destId="{8A88D6F3-EF6C-40D8-A5B1-D7AD9CC127F2}" srcOrd="0" destOrd="0" presId="urn:microsoft.com/office/officeart/2005/8/layout/hierarchy6"/>
    <dgm:cxn modelId="{D64F540B-2F3F-4E09-B252-5C4C66D7FCEC}" type="presOf" srcId="{6104457E-9959-4FB0-AB5E-89F3F377D9AC}" destId="{B5A45935-DBFA-42DF-87B8-51247C132E8A}" srcOrd="0" destOrd="0" presId="urn:microsoft.com/office/officeart/2005/8/layout/hierarchy6"/>
    <dgm:cxn modelId="{15FE781C-7693-41FE-A517-627BF154068F}" type="presOf" srcId="{4E0A5495-41C8-4EC2-903C-60D22D195DBC}" destId="{8812C6D0-AA8C-463F-BB79-B44096CDEDA5}" srcOrd="0" destOrd="0" presId="urn:microsoft.com/office/officeart/2005/8/layout/hierarchy6"/>
    <dgm:cxn modelId="{47B2F421-D34D-4DF1-8911-ED4E5B1B7416}" type="presOf" srcId="{7D266D3F-F57E-4753-B8CE-B35E798AE5B4}" destId="{C29C5365-8C5D-40B0-B9A2-FE42333C90B3}" srcOrd="0" destOrd="0" presId="urn:microsoft.com/office/officeart/2005/8/layout/hierarchy6"/>
    <dgm:cxn modelId="{3C4B3C2E-9BD9-4B8B-A7FF-A1B0CD4F0CCD}" srcId="{88A5CC11-20D2-4377-BB9D-D7A44AD7FD1C}" destId="{F08B75A9-BA96-49DD-BAA3-7159E88AD506}" srcOrd="0" destOrd="0" parTransId="{5E3C7093-C29A-46AC-A65F-5657EA43D642}" sibTransId="{6648EC2D-7C75-4EBE-BC2B-BE01F701C9EF}"/>
    <dgm:cxn modelId="{C1BCE736-CE1F-4293-BAE3-93C69A02A4DB}" type="presOf" srcId="{88A5CC11-20D2-4377-BB9D-D7A44AD7FD1C}" destId="{BA28B05E-9BAA-49D0-9735-B3B70B44CFDE}" srcOrd="0" destOrd="0" presId="urn:microsoft.com/office/officeart/2005/8/layout/hierarchy6"/>
    <dgm:cxn modelId="{BB82F95B-C012-4803-8029-5C9018FDF72E}" type="presOf" srcId="{6069661B-7486-48E0-9FF4-D6E1973E5B84}" destId="{7ECB9DED-35DF-4124-A063-9A813E301A58}" srcOrd="0" destOrd="0" presId="urn:microsoft.com/office/officeart/2005/8/layout/hierarchy6"/>
    <dgm:cxn modelId="{AEC0F442-F289-406C-824F-07C0E2A41FB4}" type="presOf" srcId="{5E3C7093-C29A-46AC-A65F-5657EA43D642}" destId="{16B9CA24-963C-44E9-8403-62567127F87F}" srcOrd="0" destOrd="0" presId="urn:microsoft.com/office/officeart/2005/8/layout/hierarchy6"/>
    <dgm:cxn modelId="{86F82C68-C16B-4784-A9CF-E4D715FEDBD1}" type="presOf" srcId="{A6659015-7A8A-4B2F-97B8-34291588EA20}" destId="{671E59B2-2B23-4976-B015-D08A13FDCA54}" srcOrd="0" destOrd="0" presId="urn:microsoft.com/office/officeart/2005/8/layout/hierarchy6"/>
    <dgm:cxn modelId="{EF7B3180-52AA-47E8-B3D2-A8A1291AC02A}" srcId="{88A5CC11-20D2-4377-BB9D-D7A44AD7FD1C}" destId="{6069661B-7486-48E0-9FF4-D6E1973E5B84}" srcOrd="1" destOrd="0" parTransId="{4E0A5495-41C8-4EC2-903C-60D22D195DBC}" sibTransId="{0F441029-4DEC-4DF4-9932-4A99E5A1A0DF}"/>
    <dgm:cxn modelId="{BCDDAF9F-5B77-420D-B8D5-4FBC68E301EA}" type="presOf" srcId="{F08B75A9-BA96-49DD-BAA3-7159E88AD506}" destId="{D03BB57A-7781-4D9B-A526-AA36DDC45E8E}" srcOrd="0" destOrd="0" presId="urn:microsoft.com/office/officeart/2005/8/layout/hierarchy6"/>
    <dgm:cxn modelId="{08DA0FA0-D9C9-46F9-94AC-9B5F3761DF30}" srcId="{02005AB1-7ABD-4D63-B29B-430D2378B680}" destId="{BD873AD7-F758-405C-8855-AAD5E73D537F}" srcOrd="0" destOrd="0" parTransId="{B009D1E2-9F50-45A4-97CC-FC0DC5C49988}" sibTransId="{3551B10E-CCBB-4C8E-9F3E-845BBB84D765}"/>
    <dgm:cxn modelId="{FA3D23B2-20D9-4F44-8C7F-BEC35590BF46}" srcId="{BD873AD7-F758-405C-8855-AAD5E73D537F}" destId="{88A5CC11-20D2-4377-BB9D-D7A44AD7FD1C}" srcOrd="1" destOrd="0" parTransId="{A6659015-7A8A-4B2F-97B8-34291588EA20}" sibTransId="{71F45643-BC51-45C5-9EA5-D5CBF1D15DA5}"/>
    <dgm:cxn modelId="{E444CECE-21E3-48D1-ABA7-5DAE07DF65CA}" type="presOf" srcId="{02005AB1-7ABD-4D63-B29B-430D2378B680}" destId="{E68BD6AE-C0AF-4E14-A175-C16DB9647324}" srcOrd="0" destOrd="0" presId="urn:microsoft.com/office/officeart/2005/8/layout/hierarchy6"/>
    <dgm:cxn modelId="{591B34E4-E7CB-4675-8C73-2AE2E090954A}" srcId="{BD873AD7-F758-405C-8855-AAD5E73D537F}" destId="{6104457E-9959-4FB0-AB5E-89F3F377D9AC}" srcOrd="0" destOrd="0" parTransId="{7D266D3F-F57E-4753-B8CE-B35E798AE5B4}" sibTransId="{072009C2-9599-4DB7-B160-741D955CAAD2}"/>
    <dgm:cxn modelId="{115E7B62-6CF3-48F1-AA29-7F9670C70C2F}" type="presParOf" srcId="{E68BD6AE-C0AF-4E14-A175-C16DB9647324}" destId="{B8BAFE93-EF5B-4747-870D-98F2A96C5DE8}" srcOrd="0" destOrd="0" presId="urn:microsoft.com/office/officeart/2005/8/layout/hierarchy6"/>
    <dgm:cxn modelId="{3F738483-7759-4E43-9D86-35CF1868074C}" type="presParOf" srcId="{B8BAFE93-EF5B-4747-870D-98F2A96C5DE8}" destId="{BEE2B9E6-E8D3-4D78-A128-69FF64FEED7F}" srcOrd="0" destOrd="0" presId="urn:microsoft.com/office/officeart/2005/8/layout/hierarchy6"/>
    <dgm:cxn modelId="{B19BAE07-23F3-424F-BA69-AE0EBA03F5BB}" type="presParOf" srcId="{BEE2B9E6-E8D3-4D78-A128-69FF64FEED7F}" destId="{7CD7FE2D-8151-4DB7-AD7F-D6818BCCFD2B}" srcOrd="0" destOrd="0" presId="urn:microsoft.com/office/officeart/2005/8/layout/hierarchy6"/>
    <dgm:cxn modelId="{ED7CE6DC-7876-4B97-8D58-45AD67C1799D}" type="presParOf" srcId="{7CD7FE2D-8151-4DB7-AD7F-D6818BCCFD2B}" destId="{8A88D6F3-EF6C-40D8-A5B1-D7AD9CC127F2}" srcOrd="0" destOrd="0" presId="urn:microsoft.com/office/officeart/2005/8/layout/hierarchy6"/>
    <dgm:cxn modelId="{41173DD3-2C6E-4549-A179-F75F3EC48FDB}" type="presParOf" srcId="{7CD7FE2D-8151-4DB7-AD7F-D6818BCCFD2B}" destId="{21733495-521C-4DD5-9D64-F833A1D70B14}" srcOrd="1" destOrd="0" presId="urn:microsoft.com/office/officeart/2005/8/layout/hierarchy6"/>
    <dgm:cxn modelId="{2FE7288A-E1E9-4F91-8DA9-114AA5740D18}" type="presParOf" srcId="{21733495-521C-4DD5-9D64-F833A1D70B14}" destId="{C29C5365-8C5D-40B0-B9A2-FE42333C90B3}" srcOrd="0" destOrd="0" presId="urn:microsoft.com/office/officeart/2005/8/layout/hierarchy6"/>
    <dgm:cxn modelId="{F1116566-BEEC-42B9-BE77-9CBA402D2E7F}" type="presParOf" srcId="{21733495-521C-4DD5-9D64-F833A1D70B14}" destId="{F4BD1651-0CEA-463E-B3CC-EB94148643F2}" srcOrd="1" destOrd="0" presId="urn:microsoft.com/office/officeart/2005/8/layout/hierarchy6"/>
    <dgm:cxn modelId="{D2F904A7-5BFC-4B6E-BDCB-D43395F332A3}" type="presParOf" srcId="{F4BD1651-0CEA-463E-B3CC-EB94148643F2}" destId="{B5A45935-DBFA-42DF-87B8-51247C132E8A}" srcOrd="0" destOrd="0" presId="urn:microsoft.com/office/officeart/2005/8/layout/hierarchy6"/>
    <dgm:cxn modelId="{E9C658FB-31D8-46EC-9046-2D19786DAC21}" type="presParOf" srcId="{F4BD1651-0CEA-463E-B3CC-EB94148643F2}" destId="{F0B07FD2-CE90-4778-8321-F8B99563729A}" srcOrd="1" destOrd="0" presId="urn:microsoft.com/office/officeart/2005/8/layout/hierarchy6"/>
    <dgm:cxn modelId="{DAD6118F-0343-453B-BA03-D7EBF59D8B2A}" type="presParOf" srcId="{21733495-521C-4DD5-9D64-F833A1D70B14}" destId="{671E59B2-2B23-4976-B015-D08A13FDCA54}" srcOrd="2" destOrd="0" presId="urn:microsoft.com/office/officeart/2005/8/layout/hierarchy6"/>
    <dgm:cxn modelId="{F2DB62B0-89E8-4165-9CDD-FC5CAFDE383C}" type="presParOf" srcId="{21733495-521C-4DD5-9D64-F833A1D70B14}" destId="{FECE549F-0CC6-4228-8CA7-BC88C6AD7855}" srcOrd="3" destOrd="0" presId="urn:microsoft.com/office/officeart/2005/8/layout/hierarchy6"/>
    <dgm:cxn modelId="{B21C0986-A50A-49E1-831F-6369E4FBE606}" type="presParOf" srcId="{FECE549F-0CC6-4228-8CA7-BC88C6AD7855}" destId="{BA28B05E-9BAA-49D0-9735-B3B70B44CFDE}" srcOrd="0" destOrd="0" presId="urn:microsoft.com/office/officeart/2005/8/layout/hierarchy6"/>
    <dgm:cxn modelId="{54A2D674-5C61-4F78-87C1-C7B9094BA4C1}" type="presParOf" srcId="{FECE549F-0CC6-4228-8CA7-BC88C6AD7855}" destId="{FAFD14C1-B6FD-444D-B8D1-2274026934FB}" srcOrd="1" destOrd="0" presId="urn:microsoft.com/office/officeart/2005/8/layout/hierarchy6"/>
    <dgm:cxn modelId="{9BBE787F-0B12-4606-B8D0-E95B2815F7DF}" type="presParOf" srcId="{FAFD14C1-B6FD-444D-B8D1-2274026934FB}" destId="{16B9CA24-963C-44E9-8403-62567127F87F}" srcOrd="0" destOrd="0" presId="urn:microsoft.com/office/officeart/2005/8/layout/hierarchy6"/>
    <dgm:cxn modelId="{8AD55091-872E-4114-9B51-F55D69D2E1FE}" type="presParOf" srcId="{FAFD14C1-B6FD-444D-B8D1-2274026934FB}" destId="{F26B0BA0-C8F1-4DFC-A1BA-80BA69908B97}" srcOrd="1" destOrd="0" presId="urn:microsoft.com/office/officeart/2005/8/layout/hierarchy6"/>
    <dgm:cxn modelId="{8973FF97-1156-41BC-A42D-69A37F003D69}" type="presParOf" srcId="{F26B0BA0-C8F1-4DFC-A1BA-80BA69908B97}" destId="{D03BB57A-7781-4D9B-A526-AA36DDC45E8E}" srcOrd="0" destOrd="0" presId="urn:microsoft.com/office/officeart/2005/8/layout/hierarchy6"/>
    <dgm:cxn modelId="{5DB799E4-4701-4D63-B924-7651DF2F60D9}" type="presParOf" srcId="{F26B0BA0-C8F1-4DFC-A1BA-80BA69908B97}" destId="{E9A0ECA9-B755-4A14-87AA-BB94162D5C8C}" srcOrd="1" destOrd="0" presId="urn:microsoft.com/office/officeart/2005/8/layout/hierarchy6"/>
    <dgm:cxn modelId="{87DE9BE1-EE64-4595-BB1A-210650DAAA46}" type="presParOf" srcId="{FAFD14C1-B6FD-444D-B8D1-2274026934FB}" destId="{8812C6D0-AA8C-463F-BB79-B44096CDEDA5}" srcOrd="2" destOrd="0" presId="urn:microsoft.com/office/officeart/2005/8/layout/hierarchy6"/>
    <dgm:cxn modelId="{7CCE474A-E836-4F95-9D23-48CDB3B8F023}" type="presParOf" srcId="{FAFD14C1-B6FD-444D-B8D1-2274026934FB}" destId="{1298D429-713C-4224-971C-FB7D1269888F}" srcOrd="3" destOrd="0" presId="urn:microsoft.com/office/officeart/2005/8/layout/hierarchy6"/>
    <dgm:cxn modelId="{2272F35B-B260-4CE8-9E42-6E7A3837CC89}" type="presParOf" srcId="{1298D429-713C-4224-971C-FB7D1269888F}" destId="{7ECB9DED-35DF-4124-A063-9A813E301A58}" srcOrd="0" destOrd="0" presId="urn:microsoft.com/office/officeart/2005/8/layout/hierarchy6"/>
    <dgm:cxn modelId="{5167730D-592B-40F9-8F06-1CB88F070984}" type="presParOf" srcId="{1298D429-713C-4224-971C-FB7D1269888F}" destId="{960B1D09-1278-49B7-A43E-04A23C4729CB}" srcOrd="1" destOrd="0" presId="urn:microsoft.com/office/officeart/2005/8/layout/hierarchy6"/>
    <dgm:cxn modelId="{2328246F-6E6E-4F0C-A8A5-9485B4687FBF}" type="presParOf" srcId="{E68BD6AE-C0AF-4E14-A175-C16DB9647324}" destId="{6FCBD130-89A2-4B15-A1B2-CE86AEA3E3F1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nehierarchické</a:t>
          </a:r>
          <a:r>
            <a:rPr lang="cs-CZ" sz="1600" kern="1200" dirty="0"/>
            <a:t> (</a:t>
          </a:r>
          <a:r>
            <a:rPr lang="cs-CZ" sz="1600" i="1" kern="1200" dirty="0"/>
            <a:t>K-</a:t>
          </a:r>
          <a:r>
            <a:rPr lang="cs-CZ" sz="1600" i="1" kern="1200" dirty="0" err="1"/>
            <a:t>means</a:t>
          </a:r>
          <a:r>
            <a:rPr lang="cs-CZ" sz="1600" i="1" kern="1200" dirty="0"/>
            <a:t> </a:t>
          </a:r>
          <a:r>
            <a:rPr lang="cs-CZ" sz="1600" i="1" kern="1200" dirty="0" err="1"/>
            <a:t>partitioning</a:t>
          </a:r>
          <a:r>
            <a:rPr lang="cs-CZ" sz="1600" i="1" kern="1200" dirty="0"/>
            <a:t>, PAM</a:t>
          </a:r>
          <a:r>
            <a:rPr lang="cs-CZ" sz="16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divisivní</a:t>
          </a:r>
          <a:r>
            <a:rPr lang="en-US" sz="1600" kern="1200" dirty="0"/>
            <a:t> (TWINSPAN</a:t>
          </a:r>
          <a:r>
            <a:rPr lang="cs-CZ" sz="1600" kern="1200" dirty="0"/>
            <a:t>, ISOPAM</a:t>
          </a:r>
          <a:r>
            <a:rPr lang="en-US" sz="1600" kern="1200" dirty="0"/>
            <a:t>)</a:t>
          </a:r>
          <a:endParaRPr lang="cs-CZ" sz="16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aglomerativní</a:t>
          </a:r>
          <a:endParaRPr lang="cs-CZ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(klasická </a:t>
          </a:r>
          <a:r>
            <a:rPr lang="cs-CZ" sz="1600" i="1" kern="1200" dirty="0"/>
            <a:t>cluster </a:t>
          </a:r>
          <a:r>
            <a:rPr lang="cs-CZ" sz="1600" i="1" kern="1200" dirty="0" err="1"/>
            <a:t>analysis</a:t>
          </a:r>
          <a:r>
            <a:rPr lang="cs-CZ" sz="1600" i="0" kern="1200" dirty="0"/>
            <a:t>)</a:t>
          </a:r>
          <a:endParaRPr lang="cs-CZ" sz="1600" kern="1200" dirty="0"/>
        </a:p>
      </dsp:txBody>
      <dsp:txXfrm>
        <a:off x="3554286" y="3123280"/>
        <a:ext cx="1589480" cy="10381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nehierarchické</a:t>
          </a:r>
          <a:r>
            <a:rPr lang="cs-CZ" sz="1600" kern="1200" dirty="0"/>
            <a:t> (</a:t>
          </a:r>
          <a:r>
            <a:rPr lang="cs-CZ" sz="1600" i="1" kern="1200" dirty="0"/>
            <a:t>K-</a:t>
          </a:r>
          <a:r>
            <a:rPr lang="cs-CZ" sz="1600" i="1" kern="1200" dirty="0" err="1"/>
            <a:t>means</a:t>
          </a:r>
          <a:r>
            <a:rPr lang="cs-CZ" sz="1600" i="1" kern="1200" dirty="0"/>
            <a:t> </a:t>
          </a:r>
          <a:r>
            <a:rPr lang="cs-CZ" sz="1600" i="1" kern="1200" dirty="0" err="1"/>
            <a:t>partitioning</a:t>
          </a:r>
          <a:r>
            <a:rPr lang="en-US" sz="1600" i="1" kern="1200" dirty="0"/>
            <a:t>,</a:t>
          </a:r>
          <a:r>
            <a:rPr lang="cs-CZ" sz="1600" i="1" kern="1200" dirty="0"/>
            <a:t> PAM</a:t>
          </a:r>
          <a:r>
            <a:rPr lang="cs-CZ" sz="16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divisivní</a:t>
          </a:r>
          <a:r>
            <a:rPr lang="en-US" sz="1600" kern="1200" dirty="0"/>
            <a:t> (TWINSPAN</a:t>
          </a:r>
          <a:r>
            <a:rPr lang="cs-CZ" sz="1600" kern="1200" dirty="0"/>
            <a:t>, ISOPAM</a:t>
          </a:r>
          <a:r>
            <a:rPr lang="en-US" sz="1600" kern="1200" dirty="0"/>
            <a:t>)</a:t>
          </a:r>
          <a:endParaRPr lang="cs-CZ" sz="16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aglomerativní</a:t>
          </a:r>
          <a:endParaRPr lang="cs-CZ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(klasická </a:t>
          </a:r>
          <a:r>
            <a:rPr lang="cs-CZ" sz="1600" i="1" kern="1200" dirty="0"/>
            <a:t>cluster </a:t>
          </a:r>
          <a:r>
            <a:rPr lang="cs-CZ" sz="1600" i="1" kern="1200" dirty="0" err="1"/>
            <a:t>analysis</a:t>
          </a:r>
          <a:r>
            <a:rPr lang="cs-CZ" sz="1600" i="0" kern="1200" dirty="0"/>
            <a:t>)</a:t>
          </a:r>
          <a:endParaRPr lang="cs-CZ" sz="1600" kern="1200" dirty="0"/>
        </a:p>
      </dsp:txBody>
      <dsp:txXfrm>
        <a:off x="3554286" y="3123280"/>
        <a:ext cx="1589480" cy="10381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nehierarchické</a:t>
          </a:r>
          <a:r>
            <a:rPr lang="cs-CZ" sz="1600" kern="1200" dirty="0"/>
            <a:t> (</a:t>
          </a:r>
          <a:r>
            <a:rPr lang="cs-CZ" sz="1600" i="1" kern="1200" dirty="0"/>
            <a:t>K-</a:t>
          </a:r>
          <a:r>
            <a:rPr lang="cs-CZ" sz="1600" i="1" kern="1200" dirty="0" err="1"/>
            <a:t>means</a:t>
          </a:r>
          <a:r>
            <a:rPr lang="cs-CZ" sz="1600" i="1" kern="1200" dirty="0"/>
            <a:t> </a:t>
          </a:r>
          <a:r>
            <a:rPr lang="cs-CZ" sz="1600" i="1" kern="1200" dirty="0" err="1"/>
            <a:t>partitioning</a:t>
          </a:r>
          <a:r>
            <a:rPr lang="cs-CZ" sz="1600" i="1" kern="1200" dirty="0"/>
            <a:t>, PAM</a:t>
          </a:r>
          <a:r>
            <a:rPr lang="cs-CZ" sz="16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divisivní</a:t>
          </a:r>
          <a:r>
            <a:rPr lang="en-US" sz="1600" kern="1200" dirty="0"/>
            <a:t> (TWINSPAN</a:t>
          </a:r>
          <a:r>
            <a:rPr lang="cs-CZ" sz="1600" kern="1200" dirty="0"/>
            <a:t>, ISOPAM</a:t>
          </a:r>
          <a:r>
            <a:rPr lang="en-US" sz="1600" kern="1200" dirty="0"/>
            <a:t>)</a:t>
          </a:r>
          <a:endParaRPr lang="cs-CZ" sz="16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solidFill>
          <a:schemeClr val="accent6">
            <a:alpha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aglomerativní</a:t>
          </a:r>
          <a:endParaRPr lang="cs-CZ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(klasická </a:t>
          </a:r>
          <a:r>
            <a:rPr lang="cs-CZ" sz="1600" i="1" kern="1200" dirty="0"/>
            <a:t>cluster </a:t>
          </a:r>
          <a:r>
            <a:rPr lang="cs-CZ" sz="1600" i="1" kern="1200" dirty="0" err="1"/>
            <a:t>analysis</a:t>
          </a:r>
          <a:r>
            <a:rPr lang="cs-CZ" sz="1600" i="0" kern="1200" dirty="0"/>
            <a:t>)</a:t>
          </a:r>
          <a:endParaRPr lang="cs-CZ" sz="1600" kern="1200" dirty="0"/>
        </a:p>
      </dsp:txBody>
      <dsp:txXfrm>
        <a:off x="3554286" y="3123280"/>
        <a:ext cx="1589480" cy="10381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167EFB-B013-49FA-AE77-90A9D991EA71}">
      <dsp:nvSpPr>
        <dsp:cNvPr id="0" name=""/>
        <dsp:cNvSpPr/>
      </dsp:nvSpPr>
      <dsp:spPr>
        <a:xfrm>
          <a:off x="-117334" y="103187"/>
          <a:ext cx="7467600" cy="4667249"/>
        </a:xfrm>
        <a:prstGeom prst="swooshArrow">
          <a:avLst>
            <a:gd name="adj1" fmla="val 25000"/>
            <a:gd name="adj2" fmla="val 25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1A7CE3-1ECD-4952-B1D3-4C7565493F94}">
      <dsp:nvSpPr>
        <dsp:cNvPr id="0" name=""/>
        <dsp:cNvSpPr/>
      </dsp:nvSpPr>
      <dsp:spPr>
        <a:xfrm>
          <a:off x="618223" y="3573754"/>
          <a:ext cx="171754" cy="1717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4F1D3E-6183-4E5A-86E4-A8D18BC3631D}">
      <dsp:nvSpPr>
        <dsp:cNvPr id="0" name=""/>
        <dsp:cNvSpPr/>
      </dsp:nvSpPr>
      <dsp:spPr>
        <a:xfrm>
          <a:off x="704101" y="3659632"/>
          <a:ext cx="978255" cy="1110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009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primární data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 dirty="0"/>
            <a:t>transformace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 dirty="0"/>
            <a:t>standardizace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 dirty="0"/>
            <a:t>míra nepodobnosti (Euklidovská, </a:t>
          </a:r>
          <a:r>
            <a:rPr lang="cs-CZ" sz="900" kern="1200" dirty="0" err="1"/>
            <a:t>Bray</a:t>
          </a:r>
          <a:r>
            <a:rPr lang="cs-CZ" sz="900" kern="1200" dirty="0"/>
            <a:t>-</a:t>
          </a:r>
          <a:r>
            <a:rPr lang="cs-CZ" sz="900" kern="1200" dirty="0" err="1"/>
            <a:t>Curtis</a:t>
          </a:r>
          <a:r>
            <a:rPr lang="cs-CZ" sz="900" kern="1200" dirty="0"/>
            <a:t> atd.)</a:t>
          </a:r>
        </a:p>
      </dsp:txBody>
      <dsp:txXfrm>
        <a:off x="704101" y="3659632"/>
        <a:ext cx="978255" cy="1110805"/>
      </dsp:txXfrm>
    </dsp:sp>
    <dsp:sp modelId="{D8688B75-4B9C-4D41-8844-B0A299C2B4EC}">
      <dsp:nvSpPr>
        <dsp:cNvPr id="0" name=""/>
        <dsp:cNvSpPr/>
      </dsp:nvSpPr>
      <dsp:spPr>
        <a:xfrm>
          <a:off x="1547940" y="2680442"/>
          <a:ext cx="268833" cy="2688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8B2FFB-5B06-48D9-A5CA-1D4A1F1A55C3}">
      <dsp:nvSpPr>
        <dsp:cNvPr id="0" name=""/>
        <dsp:cNvSpPr/>
      </dsp:nvSpPr>
      <dsp:spPr>
        <a:xfrm>
          <a:off x="1682356" y="2814859"/>
          <a:ext cx="1239621" cy="1955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449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matice nepodobností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 dirty="0"/>
            <a:t>výběr </a:t>
          </a:r>
          <a:r>
            <a:rPr lang="cs-CZ" sz="900" kern="1200" dirty="0" err="1"/>
            <a:t>shlukovacího</a:t>
          </a:r>
          <a:r>
            <a:rPr lang="cs-CZ" sz="900" kern="1200" dirty="0"/>
            <a:t> algoritmu (</a:t>
          </a:r>
          <a:r>
            <a:rPr lang="cs-CZ" sz="900" i="1" kern="1200" dirty="0"/>
            <a:t>single </a:t>
          </a:r>
          <a:r>
            <a:rPr lang="cs-CZ" sz="900" i="1" kern="1200" dirty="0" err="1"/>
            <a:t>linkage</a:t>
          </a:r>
          <a:r>
            <a:rPr lang="cs-CZ" sz="900" kern="1200" dirty="0"/>
            <a:t>, </a:t>
          </a:r>
          <a:r>
            <a:rPr lang="cs-CZ" sz="900" i="1" kern="1200" dirty="0" err="1"/>
            <a:t>complete</a:t>
          </a:r>
          <a:r>
            <a:rPr lang="cs-CZ" sz="900" i="1" kern="1200" dirty="0"/>
            <a:t> </a:t>
          </a:r>
          <a:r>
            <a:rPr lang="cs-CZ" sz="900" i="1" kern="1200" dirty="0" err="1"/>
            <a:t>linkage</a:t>
          </a:r>
          <a:r>
            <a:rPr lang="cs-CZ" sz="900" i="1" kern="1200" dirty="0"/>
            <a:t> </a:t>
          </a:r>
          <a:r>
            <a:rPr lang="cs-CZ" sz="900" kern="1200" dirty="0"/>
            <a:t>atd.)</a:t>
          </a:r>
        </a:p>
      </dsp:txBody>
      <dsp:txXfrm>
        <a:off x="1682356" y="2814859"/>
        <a:ext cx="1239621" cy="1955577"/>
      </dsp:txXfrm>
    </dsp:sp>
    <dsp:sp modelId="{F192415F-E15E-41DC-9BAC-D4CDED13E828}">
      <dsp:nvSpPr>
        <dsp:cNvPr id="0" name=""/>
        <dsp:cNvSpPr/>
      </dsp:nvSpPr>
      <dsp:spPr>
        <a:xfrm>
          <a:off x="2742756" y="1968220"/>
          <a:ext cx="358444" cy="3584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5BB3D3-1F75-4400-A489-86E369A9E9A2}">
      <dsp:nvSpPr>
        <dsp:cNvPr id="0" name=""/>
        <dsp:cNvSpPr/>
      </dsp:nvSpPr>
      <dsp:spPr>
        <a:xfrm>
          <a:off x="2686968" y="2404863"/>
          <a:ext cx="1441246" cy="13482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9932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výsledná klasifikace</a:t>
          </a:r>
        </a:p>
      </dsp:txBody>
      <dsp:txXfrm>
        <a:off x="2686968" y="2404863"/>
        <a:ext cx="1441246" cy="1348219"/>
      </dsp:txXfrm>
    </dsp:sp>
    <dsp:sp modelId="{FB834648-AF2C-413F-A050-769A44939A50}">
      <dsp:nvSpPr>
        <dsp:cNvPr id="0" name=""/>
        <dsp:cNvSpPr/>
      </dsp:nvSpPr>
      <dsp:spPr>
        <a:xfrm>
          <a:off x="4131729" y="1411884"/>
          <a:ext cx="462991" cy="4629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0A329-5857-4CFD-ADAF-22C6A1755FD5}">
      <dsp:nvSpPr>
        <dsp:cNvPr id="0" name=""/>
        <dsp:cNvSpPr/>
      </dsp:nvSpPr>
      <dsp:spPr>
        <a:xfrm>
          <a:off x="4124695" y="2044831"/>
          <a:ext cx="1493520" cy="23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329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Stanovení interpretovatelných shluků</a:t>
          </a:r>
        </a:p>
      </dsp:txBody>
      <dsp:txXfrm>
        <a:off x="4124695" y="2044831"/>
        <a:ext cx="1493520" cy="2324154"/>
      </dsp:txXfrm>
    </dsp:sp>
    <dsp:sp modelId="{1587C8DF-7132-437D-A338-0FDEB3F6F6CC}">
      <dsp:nvSpPr>
        <dsp:cNvPr id="0" name=""/>
        <dsp:cNvSpPr/>
      </dsp:nvSpPr>
      <dsp:spPr>
        <a:xfrm>
          <a:off x="5561775" y="1040371"/>
          <a:ext cx="589940" cy="5899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56F824-F890-4660-A633-BCEE6543D634}">
      <dsp:nvSpPr>
        <dsp:cNvPr id="0" name=""/>
        <dsp:cNvSpPr/>
      </dsp:nvSpPr>
      <dsp:spPr>
        <a:xfrm>
          <a:off x="5266931" y="1684776"/>
          <a:ext cx="1962858" cy="28159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597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Interpretace a popis shluků</a:t>
          </a:r>
        </a:p>
      </dsp:txBody>
      <dsp:txXfrm>
        <a:off x="5266931" y="1684776"/>
        <a:ext cx="1962858" cy="28159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8D6F3-EF6C-40D8-A5B1-D7AD9CC127F2}">
      <dsp:nvSpPr>
        <dsp:cNvPr id="0" name=""/>
        <dsp:cNvSpPr/>
      </dsp:nvSpPr>
      <dsp:spPr>
        <a:xfrm>
          <a:off x="1371692" y="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klasifikační metody</a:t>
          </a:r>
        </a:p>
      </dsp:txBody>
      <dsp:txXfrm>
        <a:off x="1403989" y="32297"/>
        <a:ext cx="1589480" cy="1038122"/>
      </dsp:txXfrm>
    </dsp:sp>
    <dsp:sp modelId="{C29C5365-8C5D-40B0-B9A2-FE42333C90B3}">
      <dsp:nvSpPr>
        <dsp:cNvPr id="0" name=""/>
        <dsp:cNvSpPr/>
      </dsp:nvSpPr>
      <dsp:spPr>
        <a:xfrm>
          <a:off x="1123581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2232"/>
              </a:lnTo>
              <a:lnTo>
                <a:pt x="0" y="222232"/>
              </a:lnTo>
              <a:lnTo>
                <a:pt x="0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45935-DBFA-42DF-87B8-51247C132E8A}">
      <dsp:nvSpPr>
        <dsp:cNvPr id="0" name=""/>
        <dsp:cNvSpPr/>
      </dsp:nvSpPr>
      <dsp:spPr>
        <a:xfrm>
          <a:off x="296544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nehierarchické</a:t>
          </a:r>
          <a:r>
            <a:rPr lang="cs-CZ" sz="1600" kern="1200" dirty="0"/>
            <a:t> (</a:t>
          </a:r>
          <a:r>
            <a:rPr lang="cs-CZ" sz="1600" i="1" kern="1200" dirty="0"/>
            <a:t>K-</a:t>
          </a:r>
          <a:r>
            <a:rPr lang="cs-CZ" sz="1600" i="1" kern="1200" dirty="0" err="1"/>
            <a:t>means</a:t>
          </a:r>
          <a:r>
            <a:rPr lang="cs-CZ" sz="1600" i="1" kern="1200" dirty="0"/>
            <a:t> </a:t>
          </a:r>
          <a:r>
            <a:rPr lang="cs-CZ" sz="1600" i="1" kern="1200" dirty="0" err="1"/>
            <a:t>partitioning</a:t>
          </a:r>
          <a:r>
            <a:rPr lang="cs-CZ" sz="1600" i="1" kern="1200" dirty="0"/>
            <a:t>, PAM</a:t>
          </a:r>
          <a:r>
            <a:rPr lang="cs-CZ" sz="1600" kern="1200" dirty="0"/>
            <a:t>)</a:t>
          </a:r>
        </a:p>
      </dsp:txBody>
      <dsp:txXfrm>
        <a:off x="328841" y="1579477"/>
        <a:ext cx="1589480" cy="1038122"/>
      </dsp:txXfrm>
    </dsp:sp>
    <dsp:sp modelId="{671E59B2-2B23-4976-B015-D08A13FDCA54}">
      <dsp:nvSpPr>
        <dsp:cNvPr id="0" name=""/>
        <dsp:cNvSpPr/>
      </dsp:nvSpPr>
      <dsp:spPr>
        <a:xfrm>
          <a:off x="2198729" y="1102716"/>
          <a:ext cx="1075148" cy="444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2232"/>
              </a:lnTo>
              <a:lnTo>
                <a:pt x="1075148" y="222232"/>
              </a:lnTo>
              <a:lnTo>
                <a:pt x="1075148" y="4444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28B05E-9BAA-49D0-9735-B3B70B44CFDE}">
      <dsp:nvSpPr>
        <dsp:cNvPr id="0" name=""/>
        <dsp:cNvSpPr/>
      </dsp:nvSpPr>
      <dsp:spPr>
        <a:xfrm>
          <a:off x="2446840" y="1547180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hierarchické</a:t>
          </a:r>
        </a:p>
      </dsp:txBody>
      <dsp:txXfrm>
        <a:off x="2479137" y="1579477"/>
        <a:ext cx="1589480" cy="1038122"/>
      </dsp:txXfrm>
    </dsp:sp>
    <dsp:sp modelId="{16B9CA24-963C-44E9-8403-62567127F87F}">
      <dsp:nvSpPr>
        <dsp:cNvPr id="0" name=""/>
        <dsp:cNvSpPr/>
      </dsp:nvSpPr>
      <dsp:spPr>
        <a:xfrm>
          <a:off x="2198729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1075148" y="0"/>
              </a:moveTo>
              <a:lnTo>
                <a:pt x="1075148" y="220543"/>
              </a:lnTo>
              <a:lnTo>
                <a:pt x="0" y="220543"/>
              </a:lnTo>
              <a:lnTo>
                <a:pt x="0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3BB57A-7781-4D9B-A526-AA36DDC45E8E}">
      <dsp:nvSpPr>
        <dsp:cNvPr id="0" name=""/>
        <dsp:cNvSpPr/>
      </dsp:nvSpPr>
      <dsp:spPr>
        <a:xfrm>
          <a:off x="1371692" y="3090983"/>
          <a:ext cx="1654074" cy="1102716"/>
        </a:xfrm>
        <a:prstGeom prst="roundRect">
          <a:avLst>
            <a:gd name="adj" fmla="val 10000"/>
          </a:avLst>
        </a:prstGeom>
        <a:solidFill>
          <a:schemeClr val="accent6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divisivní</a:t>
          </a:r>
          <a:r>
            <a:rPr lang="en-US" sz="1600" kern="1200" dirty="0"/>
            <a:t> (TWINSPAN</a:t>
          </a:r>
          <a:r>
            <a:rPr lang="cs-CZ" sz="1600" kern="1200" dirty="0"/>
            <a:t>, ISOPAM</a:t>
          </a:r>
          <a:r>
            <a:rPr lang="en-US" sz="1600" kern="1200" dirty="0"/>
            <a:t>)</a:t>
          </a:r>
          <a:endParaRPr lang="cs-CZ" sz="1600" kern="1200" dirty="0"/>
        </a:p>
      </dsp:txBody>
      <dsp:txXfrm>
        <a:off x="1403989" y="3123280"/>
        <a:ext cx="1589480" cy="1038122"/>
      </dsp:txXfrm>
    </dsp:sp>
    <dsp:sp modelId="{8812C6D0-AA8C-463F-BB79-B44096CDEDA5}">
      <dsp:nvSpPr>
        <dsp:cNvPr id="0" name=""/>
        <dsp:cNvSpPr/>
      </dsp:nvSpPr>
      <dsp:spPr>
        <a:xfrm>
          <a:off x="3273878" y="2649897"/>
          <a:ext cx="1075148" cy="4410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543"/>
              </a:lnTo>
              <a:lnTo>
                <a:pt x="1075148" y="220543"/>
              </a:lnTo>
              <a:lnTo>
                <a:pt x="1075148" y="4410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CB9DED-35DF-4124-A063-9A813E301A58}">
      <dsp:nvSpPr>
        <dsp:cNvPr id="0" name=""/>
        <dsp:cNvSpPr/>
      </dsp:nvSpPr>
      <dsp:spPr>
        <a:xfrm>
          <a:off x="3521989" y="3090983"/>
          <a:ext cx="1654074" cy="1102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 err="1"/>
            <a:t>aglomerativní</a:t>
          </a:r>
          <a:endParaRPr lang="cs-CZ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(klasická </a:t>
          </a:r>
          <a:r>
            <a:rPr lang="cs-CZ" sz="1600" i="1" kern="1200" dirty="0"/>
            <a:t>cluster </a:t>
          </a:r>
          <a:r>
            <a:rPr lang="cs-CZ" sz="1600" i="1" kern="1200" dirty="0" err="1"/>
            <a:t>analysis</a:t>
          </a:r>
          <a:r>
            <a:rPr lang="cs-CZ" sz="1600" i="0" kern="1200" dirty="0"/>
            <a:t>)</a:t>
          </a:r>
          <a:endParaRPr lang="cs-CZ" sz="1600" kern="1200" dirty="0"/>
        </a:p>
      </dsp:txBody>
      <dsp:txXfrm>
        <a:off x="3554286" y="3123280"/>
        <a:ext cx="1589480" cy="1038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8181A0-8005-433B-BF8C-7E799326B855}" type="datetimeFigureOut">
              <a:rPr lang="cs-CZ" smtClean="0"/>
              <a:pPr/>
              <a:t>15.04.2022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94E5-7CA4-460A-AE3E-35881FEAFE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843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183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5992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24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3466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0475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7339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642435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377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74292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3967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717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1069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8977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9418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587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076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314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738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9748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4581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934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794E5-7CA4-460A-AE3E-35881FEAFE6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779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5776" y="2130426"/>
            <a:ext cx="4032448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55776" y="4268688"/>
            <a:ext cx="2736304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2555776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8604448" y="6364550"/>
            <a:ext cx="432048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90663"/>
            <a:ext cx="82296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123728" y="3861048"/>
            <a:ext cx="6476256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/>
              <a:pPr/>
              <a:t>15.04.2022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fc3.gsfc.nasa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fc3.gsfc.nasa.gov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Numerick</a:t>
            </a:r>
            <a:r>
              <a:rPr lang="cs-CZ"/>
              <a:t>á klasifikace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</a:t>
            </a:r>
            <a:r>
              <a:rPr lang="cs-CZ" dirty="0"/>
              <a:t>é</a:t>
            </a:r>
            <a:r>
              <a:rPr lang="en-US" dirty="0"/>
              <a:t>m </a:t>
            </a:r>
            <a:r>
              <a:rPr lang="en-US" dirty="0" err="1"/>
              <a:t>klasifika</a:t>
            </a:r>
            <a:r>
              <a:rPr lang="cs-CZ" dirty="0"/>
              <a:t>č</a:t>
            </a:r>
            <a:r>
              <a:rPr lang="en-US" dirty="0"/>
              <a:t>n</a:t>
            </a:r>
            <a:r>
              <a:rPr lang="cs-CZ" dirty="0"/>
              <a:t>í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en-US" dirty="0" err="1"/>
              <a:t>metod</a:t>
            </a:r>
            <a:br>
              <a:rPr lang="cs-CZ" dirty="0">
                <a:solidFill>
                  <a:srgbClr val="00B0F0"/>
                </a:solidFill>
              </a:rPr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10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0921305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6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5431812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7299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K-means partitioning</a:t>
            </a:r>
            <a:r>
              <a:rPr lang="cs-CZ" dirty="0">
                <a:solidFill>
                  <a:srgbClr val="0070C0"/>
                </a:solidFill>
              </a:rPr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3"/>
            <a:ext cx="7565890" cy="468052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minimalizuje sumy čtverců vzdáleností vzorků od </a:t>
            </a:r>
            <a:r>
              <a:rPr lang="cs-CZ" dirty="0" err="1"/>
              <a:t>centroidů</a:t>
            </a:r>
            <a:r>
              <a:rPr lang="cs-CZ" dirty="0"/>
              <a:t> shluku</a:t>
            </a:r>
            <a:endParaRPr lang="en-US" dirty="0"/>
          </a:p>
          <a:p>
            <a:pPr lvl="1"/>
            <a:r>
              <a:rPr lang="en-US" dirty="0"/>
              <a:t>V</a:t>
            </a:r>
            <a:r>
              <a:rPr lang="cs-CZ" dirty="0" err="1"/>
              <a:t>yžaduje</a:t>
            </a:r>
            <a:r>
              <a:rPr lang="cs-CZ" dirty="0"/>
              <a:t> metrické nepodobnosti</a:t>
            </a:r>
          </a:p>
          <a:p>
            <a:pPr lvl="1"/>
            <a:r>
              <a:rPr lang="cs-CZ" sz="1800" dirty="0" err="1"/>
              <a:t>Sørensenovým</a:t>
            </a:r>
            <a:r>
              <a:rPr lang="cs-CZ" sz="1800" dirty="0"/>
              <a:t> (</a:t>
            </a:r>
            <a:r>
              <a:rPr lang="cs-CZ" sz="1800" dirty="0" err="1"/>
              <a:t>Bray-Curtis</a:t>
            </a:r>
            <a:r>
              <a:rPr lang="cs-CZ" sz="1800" dirty="0"/>
              <a:t>) indexem n</a:t>
            </a:r>
            <a:r>
              <a:rPr lang="en-US" sz="1800" dirty="0"/>
              <a:t>e</a:t>
            </a:r>
            <a:r>
              <a:rPr lang="cs-CZ" sz="1800" dirty="0"/>
              <a:t>podobnosti třeba odmocnit</a:t>
            </a:r>
          </a:p>
          <a:p>
            <a:pPr lvl="1"/>
            <a:r>
              <a:rPr lang="cs-CZ" dirty="0"/>
              <a:t>Nelze-li použít metrické d., lze použít </a:t>
            </a:r>
            <a:r>
              <a:rPr lang="cs-CZ" dirty="0" err="1"/>
              <a:t>PCoA</a:t>
            </a:r>
            <a:r>
              <a:rPr lang="cs-CZ" dirty="0"/>
              <a:t> osy</a:t>
            </a:r>
          </a:p>
          <a:p>
            <a:r>
              <a:rPr lang="cs-CZ" dirty="0"/>
              <a:t>na začátku uživatel zvolí počet shluků</a:t>
            </a:r>
            <a:r>
              <a:rPr lang="en-US" dirty="0"/>
              <a:t> (</a:t>
            </a:r>
            <a:r>
              <a:rPr lang="en-US" i="1" dirty="0"/>
              <a:t>k</a:t>
            </a:r>
            <a:r>
              <a:rPr lang="en-US" dirty="0"/>
              <a:t>)</a:t>
            </a:r>
            <a:endParaRPr lang="cs-CZ" dirty="0"/>
          </a:p>
          <a:p>
            <a:pPr lvl="1"/>
            <a:r>
              <a:rPr lang="cs-CZ" dirty="0"/>
              <a:t>Analýza se obvykle zkouší pro nějaký rozsah k (k = 2 – </a:t>
            </a:r>
            <a:r>
              <a:rPr lang="cs-CZ" dirty="0" err="1"/>
              <a:t>xx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Na základě této zkoušky se vybere vhodné k – subjektivně nebo na </a:t>
            </a:r>
            <a:r>
              <a:rPr lang="cs-CZ" dirty="0" err="1"/>
              <a:t>dákladě</a:t>
            </a:r>
            <a:r>
              <a:rPr lang="cs-CZ" dirty="0"/>
              <a:t> diagnostiky</a:t>
            </a:r>
          </a:p>
          <a:p>
            <a:r>
              <a:rPr lang="cs-CZ" dirty="0"/>
              <a:t>iterativní metoda, začne od náhodného přiřazení vzorků do shluků, postupně přehazuje vzorky mezi shluky a hledá optimální řešení</a:t>
            </a:r>
          </a:p>
          <a:p>
            <a:r>
              <a:rPr lang="cs-CZ" dirty="0"/>
              <a:t>výsledek do určité míry záleží na počátečním rozmístění shluků do vzorků a je proto dobré proces mnohokrát zopakovat (najít stabilní řešení), protože metoda má tendenci nacházet lokální minima</a:t>
            </a:r>
            <a:endParaRPr lang="en-US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12</a:t>
            </a:fld>
            <a:endParaRPr lang="cs-CZ"/>
          </a:p>
        </p:txBody>
      </p:sp>
      <p:grpSp>
        <p:nvGrpSpPr>
          <p:cNvPr id="5" name="Skupina 4"/>
          <p:cNvGrpSpPr/>
          <p:nvPr/>
        </p:nvGrpSpPr>
        <p:grpSpPr>
          <a:xfrm>
            <a:off x="7004493" y="111547"/>
            <a:ext cx="1907813" cy="2669381"/>
            <a:chOff x="6660232" y="336197"/>
            <a:chExt cx="1888175" cy="247823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r="50000"/>
            <a:stretch/>
          </p:blipFill>
          <p:spPr bwMode="auto">
            <a:xfrm>
              <a:off x="6660232" y="336197"/>
              <a:ext cx="1888175" cy="2478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bdélník 6"/>
            <p:cNvSpPr/>
            <p:nvPr/>
          </p:nvSpPr>
          <p:spPr>
            <a:xfrm>
              <a:off x="7668344" y="476704"/>
              <a:ext cx="350746" cy="288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8743029" y="485366"/>
            <a:ext cx="338554" cy="192882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cs-CZ" sz="1000" dirty="0" err="1"/>
              <a:t>Legendre</a:t>
            </a:r>
            <a:r>
              <a:rPr lang="cs-CZ" sz="1000" dirty="0"/>
              <a:t> </a:t>
            </a:r>
            <a:r>
              <a:rPr lang="en-US" sz="1000" dirty="0"/>
              <a:t> &amp; Legendre 1998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103254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EAB82D-197A-43D4-8F6F-0197DE61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Partitioning around medoids - PAM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9DE38-29AE-4923-8E2E-B25D545DB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Obdoba </a:t>
            </a:r>
            <a:r>
              <a:rPr lang="cs-CZ" i="1" dirty="0"/>
              <a:t>k</a:t>
            </a:r>
            <a:r>
              <a:rPr lang="cs-CZ" dirty="0"/>
              <a:t>-</a:t>
            </a:r>
            <a:r>
              <a:rPr lang="cs-CZ" dirty="0" err="1"/>
              <a:t>means</a:t>
            </a:r>
            <a:endParaRPr lang="cs-CZ" dirty="0"/>
          </a:p>
          <a:p>
            <a:r>
              <a:rPr lang="cs-CZ" dirty="0"/>
              <a:t>Místo </a:t>
            </a:r>
            <a:r>
              <a:rPr lang="cs-CZ" dirty="0" err="1"/>
              <a:t>centroidů</a:t>
            </a:r>
            <a:r>
              <a:rPr lang="cs-CZ" dirty="0"/>
              <a:t> se shluky staví okolo konkrétních bodů (= reprezentativních pozorování, </a:t>
            </a:r>
            <a:r>
              <a:rPr lang="cs-CZ" dirty="0" err="1"/>
              <a:t>medoidů</a:t>
            </a:r>
            <a:r>
              <a:rPr lang="cs-CZ" dirty="0"/>
              <a:t>) v </a:t>
            </a:r>
            <a:r>
              <a:rPr lang="cs-CZ" dirty="0" err="1"/>
              <a:t>datasetu</a:t>
            </a:r>
            <a:endParaRPr lang="cs-CZ" dirty="0"/>
          </a:p>
          <a:p>
            <a:r>
              <a:rPr lang="cs-CZ" dirty="0"/>
              <a:t>Cílem nalézt rozdělení do skupin, které minimalizuje sumu vzdáleností mezi </a:t>
            </a:r>
            <a:r>
              <a:rPr lang="cs-CZ" dirty="0" err="1"/>
              <a:t>medoidy</a:t>
            </a:r>
            <a:r>
              <a:rPr lang="cs-CZ" dirty="0"/>
              <a:t> a jednotlivými pozorováními</a:t>
            </a:r>
          </a:p>
          <a:p>
            <a:r>
              <a:rPr lang="cs-CZ" dirty="0"/>
              <a:t>Řešení obvykle stabilnější než k-</a:t>
            </a:r>
            <a:r>
              <a:rPr lang="cs-CZ" dirty="0" err="1"/>
              <a:t>means</a:t>
            </a:r>
            <a:r>
              <a:rPr lang="cs-CZ" dirty="0"/>
              <a:t> (to nutně neznamená lepší)</a:t>
            </a:r>
          </a:p>
          <a:p>
            <a:r>
              <a:rPr lang="cs-CZ" dirty="0"/>
              <a:t>Umožňuje pracovat s libovolnými nepodobnostmi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5C1BB13-3F86-4076-AAC8-260D55D20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091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>
                <a:solidFill>
                  <a:srgbClr val="00B0F0"/>
                </a:solidFill>
              </a:rPr>
            </a:b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14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77767135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36FD79-6CEB-4DDC-913A-1616E0A0B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hierarchie?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A7A8D9-C866-48D4-A77D-4F9211317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Nehierarchické</a:t>
            </a:r>
            <a:r>
              <a:rPr lang="cs-CZ" dirty="0"/>
              <a:t> klasifikační metody dovedou dobře popsat shluky podél jednoho nebo dvou gradientů</a:t>
            </a:r>
          </a:p>
          <a:p>
            <a:pPr lvl="1"/>
            <a:r>
              <a:rPr lang="cs-CZ" dirty="0"/>
              <a:t>Klasifikace po celou dobu uvažuje vztahy se všemi vzorky v </a:t>
            </a:r>
            <a:r>
              <a:rPr lang="cs-CZ" dirty="0" err="1"/>
              <a:t>datasetu</a:t>
            </a:r>
            <a:endParaRPr lang="cs-CZ" dirty="0"/>
          </a:p>
          <a:p>
            <a:r>
              <a:rPr lang="cs-CZ" dirty="0"/>
              <a:t>Variabilita ve složení společenstev je často složitější</a:t>
            </a:r>
          </a:p>
          <a:p>
            <a:pPr lvl="1"/>
            <a:r>
              <a:rPr lang="cs-CZ" dirty="0"/>
              <a:t>Např. na první úrovni les-bezlesí</a:t>
            </a:r>
          </a:p>
          <a:p>
            <a:pPr lvl="1"/>
            <a:r>
              <a:rPr lang="cs-CZ" dirty="0"/>
              <a:t>Dále gradienty v lese a bezlesí, které mohou fungovat jinak</a:t>
            </a:r>
          </a:p>
          <a:p>
            <a:r>
              <a:rPr lang="cs-CZ" dirty="0"/>
              <a:t>Hierarchie umožňuje zacílení na menší podsoubor v rámci </a:t>
            </a:r>
            <a:r>
              <a:rPr lang="cs-CZ" dirty="0" err="1"/>
              <a:t>datasetu</a:t>
            </a:r>
            <a:r>
              <a:rPr lang="cs-CZ" dirty="0"/>
              <a:t>, přičemž ostatní vzorky jsou ignorovány</a:t>
            </a:r>
          </a:p>
          <a:p>
            <a:r>
              <a:rPr lang="cs-CZ" dirty="0"/>
              <a:t>Ordinační osy jsou taky hierarchické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8C29F76-207D-410F-923D-64C10517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1093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</a:t>
            </a:r>
            <a:br>
              <a:rPr lang="cs-CZ" dirty="0"/>
            </a:br>
            <a:r>
              <a:rPr lang="cs-CZ" dirty="0">
                <a:solidFill>
                  <a:srgbClr val="00B0F0"/>
                </a:solidFill>
              </a:rPr>
              <a:t>	</a:t>
            </a:r>
            <a:r>
              <a:rPr lang="cs-CZ" dirty="0">
                <a:solidFill>
                  <a:srgbClr val="0070C0"/>
                </a:solidFill>
              </a:rPr>
              <a:t>hierarchická </a:t>
            </a:r>
            <a:r>
              <a:rPr lang="en-US" dirty="0">
                <a:solidFill>
                  <a:srgbClr val="0070C0"/>
                </a:solidFill>
              </a:rPr>
              <a:t>a </a:t>
            </a:r>
            <a:r>
              <a:rPr lang="cs-CZ" b="1" dirty="0" err="1">
                <a:solidFill>
                  <a:srgbClr val="0070C0"/>
                </a:solidFill>
              </a:rPr>
              <a:t>aglomerativní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S</a:t>
            </a:r>
            <a:r>
              <a:rPr lang="en-US" sz="2000" b="1" dirty="0" err="1"/>
              <a:t>hlukov</a:t>
            </a:r>
            <a:r>
              <a:rPr lang="cs-CZ" sz="2000" b="1" dirty="0"/>
              <a:t>á analýza  (</a:t>
            </a:r>
            <a:r>
              <a:rPr lang="cs-CZ" sz="2000" b="1" i="1" dirty="0"/>
              <a:t>c</a:t>
            </a:r>
            <a:r>
              <a:rPr lang="en-US" sz="2000" b="1" i="1" dirty="0"/>
              <a:t>luster analysis </a:t>
            </a:r>
            <a:r>
              <a:rPr lang="cs-CZ" sz="2000" b="1" dirty="0"/>
              <a:t>)</a:t>
            </a:r>
          </a:p>
          <a:p>
            <a:r>
              <a:rPr lang="cs-CZ" sz="2000" dirty="0"/>
              <a:t>hierarchická metoda</a:t>
            </a:r>
            <a:endParaRPr lang="en-US" sz="2000" dirty="0"/>
          </a:p>
          <a:p>
            <a:pPr lvl="1"/>
            <a:r>
              <a:rPr lang="cs-CZ" sz="1600" dirty="0"/>
              <a:t>Shluky jsou hierarchicky uspořádány</a:t>
            </a:r>
          </a:p>
          <a:p>
            <a:r>
              <a:rPr lang="cs-CZ" sz="2000" dirty="0" err="1"/>
              <a:t>aglomerativní</a:t>
            </a:r>
            <a:r>
              <a:rPr lang="en-US" sz="2000" dirty="0"/>
              <a:t> </a:t>
            </a:r>
            <a:r>
              <a:rPr lang="en-US" sz="2000" dirty="0" err="1"/>
              <a:t>metoda</a:t>
            </a:r>
            <a:endParaRPr lang="en-US" sz="2000" dirty="0"/>
          </a:p>
          <a:p>
            <a:pPr lvl="1"/>
            <a:r>
              <a:rPr lang="cs-CZ" sz="1600" dirty="0"/>
              <a:t>Shluky jsou tvořeny </a:t>
            </a:r>
            <a:r>
              <a:rPr lang="en-US" sz="1600" dirty="0"/>
              <a:t>‘</a:t>
            </a:r>
            <a:r>
              <a:rPr lang="en-US" sz="1600" dirty="0" err="1"/>
              <a:t>odspodu</a:t>
            </a:r>
            <a:r>
              <a:rPr lang="en-US" sz="1600" dirty="0"/>
              <a:t>’, </a:t>
            </a:r>
            <a:r>
              <a:rPr lang="en-US" sz="1600" dirty="0" err="1"/>
              <a:t>tzn</a:t>
            </a:r>
            <a:r>
              <a:rPr lang="en-US" sz="1600" dirty="0"/>
              <a:t>. </a:t>
            </a:r>
            <a:r>
              <a:rPr lang="en-US" sz="1600" dirty="0" err="1"/>
              <a:t>postupn</a:t>
            </a:r>
            <a:r>
              <a:rPr lang="cs-CZ" sz="1600" dirty="0" err="1"/>
              <a:t>ým</a:t>
            </a:r>
            <a:r>
              <a:rPr lang="cs-CZ" sz="1600" dirty="0"/>
              <a:t> shlukováním jednotlivých vzorků</a:t>
            </a:r>
            <a:r>
              <a:rPr lang="en-US" sz="1600" dirty="0"/>
              <a:t> do v</a:t>
            </a:r>
            <a:r>
              <a:rPr lang="cs-CZ" sz="1600" dirty="0" err="1"/>
              <a:t>ětších</a:t>
            </a:r>
            <a:r>
              <a:rPr lang="cs-CZ" sz="1600" dirty="0"/>
              <a:t> skupin</a:t>
            </a:r>
          </a:p>
          <a:p>
            <a:r>
              <a:rPr lang="cs-CZ" sz="2000" dirty="0"/>
              <a:t>základní volby:</a:t>
            </a:r>
          </a:p>
          <a:p>
            <a:pPr lvl="1"/>
            <a:r>
              <a:rPr lang="cs-CZ" sz="1600" dirty="0"/>
              <a:t>Míra nepodobnosti mezi vzorky (</a:t>
            </a:r>
            <a:r>
              <a:rPr lang="cs-CZ" sz="1600" i="1" dirty="0"/>
              <a:t>distance </a:t>
            </a:r>
            <a:r>
              <a:rPr lang="cs-CZ" sz="1600" i="1" dirty="0" err="1"/>
              <a:t>measure</a:t>
            </a:r>
            <a:r>
              <a:rPr lang="cs-CZ" sz="1600" dirty="0"/>
              <a:t>)</a:t>
            </a:r>
          </a:p>
          <a:p>
            <a:pPr lvl="1"/>
            <a:r>
              <a:rPr lang="cs-CZ" sz="1600" dirty="0" err="1"/>
              <a:t>Shlukovací</a:t>
            </a:r>
            <a:r>
              <a:rPr lang="cs-CZ" sz="1600" dirty="0"/>
              <a:t> (</a:t>
            </a:r>
            <a:r>
              <a:rPr lang="cs-CZ" sz="1600" dirty="0" err="1"/>
              <a:t>klastrovací</a:t>
            </a:r>
            <a:r>
              <a:rPr lang="cs-CZ" sz="1600" dirty="0"/>
              <a:t>) algoritmus (</a:t>
            </a:r>
            <a:r>
              <a:rPr lang="cs-CZ" sz="1600" i="1" dirty="0" err="1"/>
              <a:t>clustering</a:t>
            </a:r>
            <a:r>
              <a:rPr lang="cs-CZ" sz="1600" i="1" dirty="0"/>
              <a:t> </a:t>
            </a:r>
            <a:r>
              <a:rPr lang="cs-CZ" sz="1600" i="1" dirty="0" err="1"/>
              <a:t>algorithm</a:t>
            </a:r>
            <a:r>
              <a:rPr lang="cs-CZ" sz="1600" dirty="0"/>
              <a:t>)</a:t>
            </a:r>
          </a:p>
          <a:p>
            <a:pPr lvl="1"/>
            <a:r>
              <a:rPr lang="cs-CZ" sz="1600" dirty="0"/>
              <a:t>Definice interpretovatelných shluků na </a:t>
            </a:r>
            <a:r>
              <a:rPr lang="cs-CZ" sz="1600" dirty="0" err="1"/>
              <a:t>dendrogramu</a:t>
            </a:r>
            <a:endParaRPr lang="cs-CZ" sz="1600" dirty="0"/>
          </a:p>
          <a:p>
            <a:pPr>
              <a:buNone/>
            </a:pPr>
            <a:endParaRPr lang="cs-CZ" sz="2000" b="1" i="1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</a:t>
            </a:r>
            <a:r>
              <a:rPr lang="cs-CZ" i="1"/>
              <a:t>(cluster analysis)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17</a:t>
            </a:fld>
            <a:endParaRPr lang="cs-CZ"/>
          </a:p>
        </p:txBody>
      </p:sp>
      <p:graphicFrame>
        <p:nvGraphicFramePr>
          <p:cNvPr id="5" name="Zástupný symbol pro obsah 6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77852600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500034" y="1785926"/>
            <a:ext cx="47149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Výsledek shlukové analýzy je ovlivněn celou řadou rozhodnutí, které provádíme</a:t>
            </a:r>
          </a:p>
          <a:p>
            <a:r>
              <a:rPr lang="cs-CZ" dirty="0"/>
              <a:t>na různých úrovních</a:t>
            </a:r>
          </a:p>
          <a:p>
            <a:r>
              <a:rPr lang="cs-CZ" dirty="0"/>
              <a:t>zpracování dat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Zástupný symbol pro obsah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>
              <a:buNone/>
            </a:pPr>
            <a:r>
              <a:rPr lang="cs-CZ" b="1" dirty="0"/>
              <a:t>Metoda </a:t>
            </a:r>
            <a:r>
              <a:rPr lang="cs-CZ" b="1" dirty="0" err="1"/>
              <a:t>jednospojná</a:t>
            </a:r>
            <a:r>
              <a:rPr lang="cs-CZ" b="1" dirty="0"/>
              <a:t>  (</a:t>
            </a:r>
            <a:r>
              <a:rPr lang="cs-CZ" b="1" i="1" dirty="0"/>
              <a:t>single </a:t>
            </a:r>
            <a:r>
              <a:rPr lang="cs-CZ" b="1" i="1" dirty="0" err="1"/>
              <a:t>linkage</a:t>
            </a:r>
            <a:r>
              <a:rPr lang="cs-CZ" b="1" dirty="0"/>
              <a:t>)</a:t>
            </a:r>
            <a:endParaRPr lang="cs-CZ" b="1" i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285992"/>
            <a:ext cx="4858603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73126" y="2214554"/>
            <a:ext cx="234221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2214546" y="3916924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matice podobností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429256" y="1496785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páry vzorků seřazené podle podobností</a:t>
            </a:r>
          </a:p>
        </p:txBody>
      </p:sp>
      <p:grpSp>
        <p:nvGrpSpPr>
          <p:cNvPr id="10" name="Skupina 20"/>
          <p:cNvGrpSpPr/>
          <p:nvPr/>
        </p:nvGrpSpPr>
        <p:grpSpPr>
          <a:xfrm>
            <a:off x="357159" y="4692805"/>
            <a:ext cx="5000660" cy="1808029"/>
            <a:chOff x="357159" y="4692805"/>
            <a:chExt cx="5000660" cy="1808029"/>
          </a:xfrm>
        </p:grpSpPr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57159" y="4692805"/>
              <a:ext cx="5000660" cy="18080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" name="TextovéPole 11"/>
            <p:cNvSpPr txBox="1"/>
            <p:nvPr/>
          </p:nvSpPr>
          <p:spPr>
            <a:xfrm>
              <a:off x="4714876" y="5857892"/>
              <a:ext cx="42862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cs-CZ" dirty="0"/>
            </a:p>
          </p:txBody>
        </p:sp>
      </p:grpSp>
      <p:sp>
        <p:nvSpPr>
          <p:cNvPr id="13" name="TextovéPole 12"/>
          <p:cNvSpPr txBox="1"/>
          <p:nvPr/>
        </p:nvSpPr>
        <p:spPr>
          <a:xfrm>
            <a:off x="2357422" y="621508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/>
              <a:t>výsledný </a:t>
            </a:r>
            <a:r>
              <a:rPr lang="cs-CZ" dirty="0" err="1"/>
              <a:t>dendrogram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215338" y="2857496"/>
            <a:ext cx="338554" cy="192882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cs-CZ" sz="1000" dirty="0" err="1"/>
              <a:t>Legendre</a:t>
            </a:r>
            <a:r>
              <a:rPr lang="cs-CZ" sz="1000" dirty="0"/>
              <a:t> </a:t>
            </a:r>
            <a:r>
              <a:rPr lang="en-US" sz="1000" dirty="0"/>
              <a:t> &amp; Legendre 1998</a:t>
            </a:r>
            <a:endParaRPr lang="cs-CZ" sz="1000" dirty="0"/>
          </a:p>
        </p:txBody>
      </p:sp>
      <p:sp>
        <p:nvSpPr>
          <p:cNvPr id="15" name="Zaoblený obdélník 14"/>
          <p:cNvSpPr/>
          <p:nvPr/>
        </p:nvSpPr>
        <p:spPr>
          <a:xfrm>
            <a:off x="1403648" y="2987427"/>
            <a:ext cx="504056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3726954" y="3664074"/>
            <a:ext cx="504056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oblený obdélník 17"/>
          <p:cNvSpPr/>
          <p:nvPr/>
        </p:nvSpPr>
        <p:spPr>
          <a:xfrm>
            <a:off x="1043608" y="5301208"/>
            <a:ext cx="648072" cy="288032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Zaoblený obdélník 18"/>
          <p:cNvSpPr/>
          <p:nvPr/>
        </p:nvSpPr>
        <p:spPr>
          <a:xfrm>
            <a:off x="1043608" y="5670773"/>
            <a:ext cx="1224136" cy="36004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Zaoblený obdélník 19"/>
          <p:cNvSpPr/>
          <p:nvPr/>
        </p:nvSpPr>
        <p:spPr>
          <a:xfrm>
            <a:off x="6012160" y="2574429"/>
            <a:ext cx="2016224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Zaoblený obdélník 20"/>
          <p:cNvSpPr/>
          <p:nvPr/>
        </p:nvSpPr>
        <p:spPr>
          <a:xfrm>
            <a:off x="6012160" y="2881511"/>
            <a:ext cx="2016224" cy="216024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33843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800" b="1"/>
              <a:t>Metoda jednospojná (s</a:t>
            </a:r>
            <a:r>
              <a:rPr lang="cs-CZ" sz="1800" b="1" i="1"/>
              <a:t>ingle linkage, nearest neighbour</a:t>
            </a:r>
            <a:r>
              <a:rPr lang="cs-CZ" sz="1800" b="1"/>
              <a:t>)</a:t>
            </a:r>
            <a:endParaRPr lang="cs-CZ" sz="1800" b="1" i="1"/>
          </a:p>
          <a:p>
            <a:r>
              <a:rPr lang="cs-CZ" sz="1800"/>
              <a:t>vzorky se pojí ke shluku, ve kterém je jim nejpodobnější vzorek</a:t>
            </a:r>
          </a:p>
          <a:p>
            <a:r>
              <a:rPr lang="cs-CZ" sz="1800" i="1"/>
              <a:t>přidám se ke skupině, ve které je ten, kdo je mí nejvíc sympatický</a:t>
            </a:r>
          </a:p>
          <a:p>
            <a:pPr>
              <a:buNone/>
            </a:pPr>
            <a:endParaRPr lang="cs-CZ" sz="1800" b="1" i="1"/>
          </a:p>
          <a:p>
            <a:pPr>
              <a:buNone/>
            </a:pPr>
            <a:r>
              <a:rPr lang="cs-CZ" sz="1800" b="1"/>
              <a:t>Metoda všespojná (</a:t>
            </a:r>
            <a:r>
              <a:rPr lang="cs-CZ" sz="1800" b="1" i="1"/>
              <a:t>complete linkage, farthest neighbour</a:t>
            </a:r>
            <a:r>
              <a:rPr lang="cs-CZ" sz="1800" b="1"/>
              <a:t>)</a:t>
            </a:r>
          </a:p>
          <a:p>
            <a:r>
              <a:rPr lang="cs-CZ" sz="1800"/>
              <a:t>vzorky se připojí ke shluku až v okamžiku, kdy shluk obsahuje všechny podobné vzorky</a:t>
            </a:r>
          </a:p>
          <a:p>
            <a:r>
              <a:rPr lang="cs-CZ" sz="1800" i="1"/>
              <a:t>zjistím nejnesympatičtější jedince ve všech sjkupinách a přidám se ke skupině ve které je ten nejmíň nesympatický</a:t>
            </a:r>
          </a:p>
          <a:p>
            <a:endParaRPr lang="cs-CZ" sz="1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286116" y="5043972"/>
            <a:ext cx="114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single </a:t>
            </a:r>
            <a:r>
              <a:rPr lang="cs-CZ" sz="1200" dirty="0" err="1"/>
              <a:t>linkage</a:t>
            </a:r>
            <a:endParaRPr lang="cs-CZ" sz="1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143240" y="5767105"/>
            <a:ext cx="1428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complete</a:t>
            </a:r>
            <a:r>
              <a:rPr lang="cs-CZ" sz="1200" dirty="0"/>
              <a:t> </a:t>
            </a:r>
            <a:r>
              <a:rPr lang="cs-CZ" sz="1200" dirty="0" err="1"/>
              <a:t>linkage</a:t>
            </a:r>
            <a:endParaRPr lang="cs-CZ" sz="1200" dirty="0"/>
          </a:p>
        </p:txBody>
      </p:sp>
      <p:grpSp>
        <p:nvGrpSpPr>
          <p:cNvPr id="7" name="Skupina 11"/>
          <p:cNvGrpSpPr/>
          <p:nvPr/>
        </p:nvGrpSpPr>
        <p:grpSpPr>
          <a:xfrm>
            <a:off x="1155722" y="4581128"/>
            <a:ext cx="5416542" cy="2034480"/>
            <a:chOff x="941408" y="4823544"/>
            <a:chExt cx="5416542" cy="2034480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41408" y="4823544"/>
              <a:ext cx="5416542" cy="2034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ovéPole 8"/>
            <p:cNvSpPr txBox="1"/>
            <p:nvPr/>
          </p:nvSpPr>
          <p:spPr>
            <a:xfrm>
              <a:off x="3071802" y="5286388"/>
              <a:ext cx="114300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single </a:t>
              </a:r>
              <a:r>
                <a:rPr lang="cs-CZ" sz="1200" dirty="0" err="1"/>
                <a:t>linkage</a:t>
              </a:r>
              <a:endParaRPr lang="cs-CZ" sz="1200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2928926" y="6009521"/>
              <a:ext cx="142876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err="1"/>
                <a:t>complete</a:t>
              </a:r>
              <a:r>
                <a:rPr lang="cs-CZ" sz="1200" dirty="0"/>
                <a:t> </a:t>
              </a:r>
              <a:r>
                <a:rPr lang="cs-CZ" sz="1200" dirty="0" err="1"/>
                <a:t>linkage</a:t>
              </a:r>
              <a:endParaRPr lang="cs-CZ" sz="1200" dirty="0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rozpoznání objektů, které jsou si dostatečně podobné, aby mohly být dány do stejné skupiny</a:t>
            </a:r>
          </a:p>
          <a:p>
            <a:endParaRPr lang="cs-CZ"/>
          </a:p>
          <a:p>
            <a:r>
              <a:rPr lang="cs-CZ"/>
              <a:t>zjištění odlišností mezi skupinami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83768" y="3573016"/>
            <a:ext cx="3384376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Elipsa 5"/>
          <p:cNvSpPr/>
          <p:nvPr/>
        </p:nvSpPr>
        <p:spPr>
          <a:xfrm>
            <a:off x="3419872" y="42210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Elipsa 6"/>
          <p:cNvSpPr/>
          <p:nvPr/>
        </p:nvSpPr>
        <p:spPr>
          <a:xfrm>
            <a:off x="3140224" y="43734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195464" y="42210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347864" y="437348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2915816" y="45007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068216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3275856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4932040" y="49411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5084440" y="50935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139680" y="49411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292080" y="50935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Elipsa 17"/>
          <p:cNvSpPr/>
          <p:nvPr/>
        </p:nvSpPr>
        <p:spPr>
          <a:xfrm>
            <a:off x="4888607" y="529282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Elipsa 18"/>
          <p:cNvSpPr/>
          <p:nvPr/>
        </p:nvSpPr>
        <p:spPr>
          <a:xfrm>
            <a:off x="5012432" y="53732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Elipsa 19"/>
          <p:cNvSpPr/>
          <p:nvPr/>
        </p:nvSpPr>
        <p:spPr>
          <a:xfrm>
            <a:off x="5067672" y="52208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Elipsa 20"/>
          <p:cNvSpPr/>
          <p:nvPr/>
        </p:nvSpPr>
        <p:spPr>
          <a:xfrm>
            <a:off x="5220072" y="53732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Elipsa 21"/>
          <p:cNvSpPr/>
          <p:nvPr/>
        </p:nvSpPr>
        <p:spPr>
          <a:xfrm>
            <a:off x="4572000" y="49411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Elipsa 22"/>
          <p:cNvSpPr/>
          <p:nvPr/>
        </p:nvSpPr>
        <p:spPr>
          <a:xfrm>
            <a:off x="4752975" y="516557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Elipsa 23"/>
          <p:cNvSpPr/>
          <p:nvPr/>
        </p:nvSpPr>
        <p:spPr>
          <a:xfrm>
            <a:off x="4808215" y="501317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4932040" y="509356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4528567" y="529282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Elipsa 26"/>
          <p:cNvSpPr/>
          <p:nvPr/>
        </p:nvSpPr>
        <p:spPr>
          <a:xfrm>
            <a:off x="4652392" y="53732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Elipsa 27"/>
          <p:cNvSpPr/>
          <p:nvPr/>
        </p:nvSpPr>
        <p:spPr>
          <a:xfrm>
            <a:off x="4707632" y="522081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Elipsa 28"/>
          <p:cNvSpPr/>
          <p:nvPr/>
        </p:nvSpPr>
        <p:spPr>
          <a:xfrm>
            <a:off x="4888607" y="544522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Elipsa 30"/>
          <p:cNvSpPr/>
          <p:nvPr/>
        </p:nvSpPr>
        <p:spPr>
          <a:xfrm>
            <a:off x="2987824" y="436510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Elipsa 31"/>
          <p:cNvSpPr/>
          <p:nvPr/>
        </p:nvSpPr>
        <p:spPr>
          <a:xfrm>
            <a:off x="3131840" y="458112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Elipsa 33"/>
          <p:cNvSpPr/>
          <p:nvPr/>
        </p:nvSpPr>
        <p:spPr>
          <a:xfrm>
            <a:off x="3520455" y="400506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Elipsa 34"/>
          <p:cNvSpPr/>
          <p:nvPr/>
        </p:nvSpPr>
        <p:spPr>
          <a:xfrm>
            <a:off x="3707904" y="422947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Elipsa 35"/>
          <p:cNvSpPr/>
          <p:nvPr/>
        </p:nvSpPr>
        <p:spPr>
          <a:xfrm>
            <a:off x="3763144" y="407707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36"/>
          <p:cNvSpPr/>
          <p:nvPr/>
        </p:nvSpPr>
        <p:spPr>
          <a:xfrm>
            <a:off x="3915544" y="422947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3483496" y="43567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Elipsa 38"/>
          <p:cNvSpPr/>
          <p:nvPr/>
        </p:nvSpPr>
        <p:spPr>
          <a:xfrm>
            <a:off x="3635896" y="45091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Elipsa 39"/>
          <p:cNvSpPr/>
          <p:nvPr/>
        </p:nvSpPr>
        <p:spPr>
          <a:xfrm>
            <a:off x="3691136" y="43567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Elipsa 40"/>
          <p:cNvSpPr/>
          <p:nvPr/>
        </p:nvSpPr>
        <p:spPr>
          <a:xfrm>
            <a:off x="3843536" y="450912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41"/>
          <p:cNvSpPr/>
          <p:nvPr/>
        </p:nvSpPr>
        <p:spPr>
          <a:xfrm>
            <a:off x="3923928" y="4309864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Elipsa 42"/>
          <p:cNvSpPr/>
          <p:nvPr/>
        </p:nvSpPr>
        <p:spPr>
          <a:xfrm>
            <a:off x="3555504" y="409612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Elipsa 45"/>
          <p:cNvSpPr/>
          <p:nvPr/>
        </p:nvSpPr>
        <p:spPr>
          <a:xfrm>
            <a:off x="3635896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Elipsa 46"/>
          <p:cNvSpPr/>
          <p:nvPr/>
        </p:nvSpPr>
        <p:spPr>
          <a:xfrm>
            <a:off x="3347864" y="471676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Elipsa 47"/>
          <p:cNvSpPr/>
          <p:nvPr/>
        </p:nvSpPr>
        <p:spPr>
          <a:xfrm>
            <a:off x="3500264" y="486916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Elipsa 48"/>
          <p:cNvSpPr/>
          <p:nvPr/>
        </p:nvSpPr>
        <p:spPr>
          <a:xfrm>
            <a:off x="3555504" y="4716760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Elipsa 49"/>
          <p:cNvSpPr/>
          <p:nvPr/>
        </p:nvSpPr>
        <p:spPr>
          <a:xfrm>
            <a:off x="3419872" y="4581128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Elipsa 50"/>
          <p:cNvSpPr/>
          <p:nvPr/>
        </p:nvSpPr>
        <p:spPr>
          <a:xfrm>
            <a:off x="3779912" y="465313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3131840" y="413231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3187080" y="397991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Elipsa 53"/>
          <p:cNvSpPr/>
          <p:nvPr/>
        </p:nvSpPr>
        <p:spPr>
          <a:xfrm>
            <a:off x="3339480" y="4132312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Elipsa 54"/>
          <p:cNvSpPr/>
          <p:nvPr/>
        </p:nvSpPr>
        <p:spPr>
          <a:xfrm>
            <a:off x="3419872" y="3933056"/>
            <a:ext cx="72008" cy="72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Elipsa 56"/>
          <p:cNvSpPr/>
          <p:nvPr/>
        </p:nvSpPr>
        <p:spPr>
          <a:xfrm>
            <a:off x="4211960" y="4725144"/>
            <a:ext cx="1440160" cy="100811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Elipsa 57"/>
          <p:cNvSpPr/>
          <p:nvPr/>
        </p:nvSpPr>
        <p:spPr>
          <a:xfrm>
            <a:off x="2699792" y="3789040"/>
            <a:ext cx="1440160" cy="136815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dendrogram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/>
              <a:t>záleží na tom, které vzorky jsou spojeny na které úrovni</a:t>
            </a:r>
          </a:p>
          <a:p>
            <a:r>
              <a:rPr lang="cs-CZ" sz="2000"/>
              <a:t>nezáleží na tom, který vzorek (skupina) je vpravo a který vlevo</a:t>
            </a:r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20</a:t>
            </a:fld>
            <a:endParaRPr lang="cs-CZ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2714620"/>
            <a:ext cx="7010400" cy="379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Metoda jednospojná vs všespojná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21</a:t>
            </a:fld>
            <a:endParaRPr lang="cs-CZ"/>
          </a:p>
        </p:txBody>
      </p:sp>
      <p:pic>
        <p:nvPicPr>
          <p:cNvPr id="5" name="Content Placeholder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3857620" y="1500174"/>
            <a:ext cx="4009649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736"/>
            <a:ext cx="4138504" cy="50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ovéPole 6"/>
          <p:cNvSpPr txBox="1"/>
          <p:nvPr/>
        </p:nvSpPr>
        <p:spPr>
          <a:xfrm>
            <a:off x="857224" y="5857892"/>
            <a:ext cx="421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metoda </a:t>
            </a:r>
            <a:r>
              <a:rPr lang="cs-CZ" dirty="0" err="1"/>
              <a:t>jednospojná</a:t>
            </a:r>
            <a:r>
              <a:rPr lang="cs-CZ" dirty="0"/>
              <a:t> se výrazně řetězí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5932"/>
            <a:ext cx="4546848" cy="4713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i="1"/>
              <a:t>Average linkage</a:t>
            </a:r>
            <a:r>
              <a:rPr lang="cs-CZ" sz="2000" i="1"/>
              <a:t> </a:t>
            </a:r>
            <a:r>
              <a:rPr lang="cs-CZ" sz="2000"/>
              <a:t>(např. UPGMA)</a:t>
            </a:r>
            <a:endParaRPr lang="cs-CZ" sz="2000" i="1"/>
          </a:p>
          <a:p>
            <a:r>
              <a:rPr lang="cs-CZ" sz="2000"/>
              <a:t>zahrnuje řadu metod, které stojí mezi </a:t>
            </a:r>
            <a:r>
              <a:rPr lang="cs-CZ" sz="2000" i="1"/>
              <a:t>single</a:t>
            </a:r>
            <a:r>
              <a:rPr lang="cs-CZ" sz="2000"/>
              <a:t> a </a:t>
            </a:r>
            <a:r>
              <a:rPr lang="cs-CZ" sz="2000" i="1"/>
              <a:t>complete linkage </a:t>
            </a:r>
            <a:r>
              <a:rPr lang="cs-CZ" sz="2000"/>
              <a:t>a v ekologii jsou smysluplnější</a:t>
            </a:r>
          </a:p>
          <a:p>
            <a:r>
              <a:rPr lang="cs-CZ" sz="2000"/>
              <a:t>UPGMA </a:t>
            </a:r>
            <a:r>
              <a:rPr lang="cs-CZ" sz="2000" i="1"/>
              <a:t>(unweighted pair-group method using arithmetic averages) –</a:t>
            </a:r>
            <a:r>
              <a:rPr lang="cs-CZ" sz="2000"/>
              <a:t> vzorek se připojí ke shluku, ke kterému má největší (neváženou) průměrnou podobnost se všemi jeho vzorky</a:t>
            </a:r>
          </a:p>
          <a:p>
            <a:r>
              <a:rPr lang="cs-CZ" sz="2000" i="1"/>
              <a:t>přidám se ke skupině, ve které jsou mi všichni v průměru nejsympatičtější</a:t>
            </a:r>
          </a:p>
          <a:p>
            <a:pPr marL="0" indent="0">
              <a:buNone/>
            </a:pPr>
            <a:endParaRPr lang="cs-CZ" sz="2000"/>
          </a:p>
          <a:p>
            <a:endParaRPr lang="cs-CZ" sz="2000" i="1"/>
          </a:p>
          <a:p>
            <a:endParaRPr lang="cs-CZ" sz="20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22</a:t>
            </a:fld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l="10790"/>
          <a:stretch/>
        </p:blipFill>
        <p:spPr bwMode="auto">
          <a:xfrm>
            <a:off x="5058551" y="1595931"/>
            <a:ext cx="3473889" cy="454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Shluková analýza (</a:t>
            </a:r>
            <a:r>
              <a:rPr lang="cs-CZ" i="1"/>
              <a:t>cluster analysis</a:t>
            </a:r>
            <a:r>
              <a:rPr lang="cs-CZ"/>
              <a:t>)	</a:t>
            </a:r>
            <a:br>
              <a:rPr lang="cs-CZ"/>
            </a:br>
            <a:r>
              <a:rPr lang="cs-CZ">
                <a:solidFill>
                  <a:srgbClr val="00B0F0"/>
                </a:solidFill>
              </a:rPr>
              <a:t>	</a:t>
            </a:r>
            <a:r>
              <a:rPr lang="cs-CZ">
                <a:solidFill>
                  <a:srgbClr val="0070C0"/>
                </a:solidFill>
              </a:rPr>
              <a:t>shlukovací algoritmy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5932"/>
            <a:ext cx="4618856" cy="4713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b="1" dirty="0"/>
              <a:t>Wardova metoda (</a:t>
            </a:r>
            <a:r>
              <a:rPr lang="cs-CZ" sz="2000" b="1" i="1" dirty="0"/>
              <a:t>Ward</a:t>
            </a:r>
            <a:r>
              <a:rPr lang="en-US" sz="2000" b="1" i="1" dirty="0"/>
              <a:t>’s minimum variance method</a:t>
            </a:r>
            <a:r>
              <a:rPr lang="en-US" sz="2000" b="1" dirty="0"/>
              <a:t>)</a:t>
            </a:r>
          </a:p>
          <a:p>
            <a:r>
              <a:rPr lang="cs-CZ" sz="2000" dirty="0"/>
              <a:t>minimalizuje součet čterců vzdáleností mezi vzorky a centroidy jejich shluků</a:t>
            </a:r>
          </a:p>
          <a:p>
            <a:pPr lvl="1"/>
            <a:r>
              <a:rPr lang="cs-CZ" sz="1400" dirty="0"/>
              <a:t>Vyžaduje </a:t>
            </a:r>
            <a:r>
              <a:rPr lang="en-US" sz="1400" dirty="0" err="1"/>
              <a:t>metrick</a:t>
            </a:r>
            <a:r>
              <a:rPr lang="cs-CZ" sz="1400" dirty="0"/>
              <a:t>é distance (spočte se i s jinými, ale výsledek je diskutabilní)</a:t>
            </a:r>
          </a:p>
          <a:p>
            <a:pPr lvl="1"/>
            <a:r>
              <a:rPr lang="cs-CZ" sz="1400" dirty="0"/>
              <a:t>Se </a:t>
            </a:r>
            <a:r>
              <a:rPr lang="cs-CZ" sz="1400" dirty="0" err="1"/>
              <a:t>Sørensenovým</a:t>
            </a:r>
            <a:r>
              <a:rPr lang="cs-CZ" sz="1400" dirty="0"/>
              <a:t> (</a:t>
            </a:r>
            <a:r>
              <a:rPr lang="cs-CZ" sz="1400" dirty="0" err="1"/>
              <a:t>Bray-Curtis</a:t>
            </a:r>
            <a:r>
              <a:rPr lang="cs-CZ" sz="1400" dirty="0"/>
              <a:t>) indexem pouze po odmocnění nepodobností</a:t>
            </a:r>
          </a:p>
          <a:p>
            <a:r>
              <a:rPr lang="cs-CZ" sz="2000" dirty="0"/>
              <a:t>jsou spojovány ty shluky (vzorky) jejichž shluknutí povede k nejmenšímu nárůstu součtu čtverců vnitroshlukových vzdáleností</a:t>
            </a:r>
          </a:p>
          <a:p>
            <a:r>
              <a:rPr lang="cs-CZ" sz="2000" dirty="0"/>
              <a:t>výsledné shluky mají tendenci být hypersférické a zhruba stejné velikosti</a:t>
            </a:r>
          </a:p>
          <a:p>
            <a:pPr lvl="1"/>
            <a:r>
              <a:rPr lang="cs-CZ" sz="1400" dirty="0"/>
              <a:t>To obvykle chceme</a:t>
            </a:r>
          </a:p>
          <a:p>
            <a:endParaRPr lang="cs-CZ" sz="2000" dirty="0"/>
          </a:p>
          <a:p>
            <a:endParaRPr lang="cs-CZ" sz="2000" i="1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23</a:t>
            </a:fld>
            <a:endParaRPr lang="cs-CZ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6308" y="1595931"/>
            <a:ext cx="3514124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BA97D0-799F-4148-8B56-E318504B3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Stanoven</a:t>
            </a:r>
            <a:r>
              <a:rPr lang="cs-CZ" dirty="0"/>
              <a:t>í interpretovatelných shluků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EAC78-8808-4EF7-80FB-9D81DD6EE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Důležitá je hrubá topologie </a:t>
            </a:r>
            <a:r>
              <a:rPr lang="cs-CZ" dirty="0" err="1"/>
              <a:t>dendrogramu</a:t>
            </a:r>
            <a:r>
              <a:rPr lang="cs-CZ" dirty="0"/>
              <a:t>, ne detaily na koncích větví</a:t>
            </a:r>
          </a:p>
          <a:p>
            <a:r>
              <a:rPr lang="cs-CZ" dirty="0"/>
              <a:t>Shluky stanovíme „seříznutím konců větví“</a:t>
            </a:r>
          </a:p>
          <a:p>
            <a:pPr lvl="1"/>
            <a:r>
              <a:rPr lang="cs-CZ" dirty="0"/>
              <a:t>Buď definujeme k (počet shluků)</a:t>
            </a:r>
          </a:p>
          <a:p>
            <a:pPr lvl="1"/>
            <a:r>
              <a:rPr lang="cs-CZ" dirty="0"/>
              <a:t>Nebo výšku </a:t>
            </a:r>
            <a:r>
              <a:rPr lang="cs-CZ" dirty="0" err="1"/>
              <a:t>dendrogramu</a:t>
            </a:r>
            <a:r>
              <a:rPr lang="cs-CZ" dirty="0"/>
              <a:t>, kde se provede řez a podle toho se definují shluky</a:t>
            </a:r>
          </a:p>
          <a:p>
            <a:endParaRPr lang="cs-CZ" dirty="0"/>
          </a:p>
          <a:p>
            <a:endParaRPr lang="LID4096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7D2A44-98F5-4B74-AFC1-71EA830D4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655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57506D-4A9F-44B5-A64E-7BA37F38D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klasifikací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C7227A-345A-4D40-9250-CF6CEB25B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Informuje o kvalitě klasifikace</a:t>
            </a:r>
          </a:p>
          <a:p>
            <a:r>
              <a:rPr lang="cs-CZ" dirty="0"/>
              <a:t>Umožňuje stanovit k v k-</a:t>
            </a:r>
            <a:r>
              <a:rPr lang="cs-CZ" dirty="0" err="1"/>
              <a:t>means</a:t>
            </a:r>
            <a:r>
              <a:rPr lang="cs-CZ" dirty="0"/>
              <a:t> a PAM</a:t>
            </a:r>
          </a:p>
          <a:p>
            <a:r>
              <a:rPr lang="cs-CZ" dirty="0"/>
              <a:t>Umožňuje stanovit interpretovatelné shluky v hierarchických metodách</a:t>
            </a:r>
          </a:p>
          <a:p>
            <a:r>
              <a:rPr lang="cs-CZ" dirty="0"/>
              <a:t>Přístupů je řada</a:t>
            </a:r>
          </a:p>
          <a:p>
            <a:pPr lvl="1"/>
            <a:r>
              <a:rPr lang="cs-CZ" dirty="0"/>
              <a:t>Shoda mezi příslušností do shluků a nepodobností v původní matici</a:t>
            </a:r>
          </a:p>
          <a:p>
            <a:pPr lvl="1"/>
            <a:r>
              <a:rPr lang="cs-CZ" dirty="0"/>
              <a:t>Analýza indikačních druhů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8357EA-03BA-4D1B-BD88-2A064BEA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87204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6E0DF-5394-49CD-B4AD-4505CDF76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pomocí šířky siluety (</a:t>
            </a:r>
            <a:r>
              <a:rPr lang="cs-CZ" dirty="0" err="1"/>
              <a:t>silhouette</a:t>
            </a:r>
            <a:r>
              <a:rPr lang="cs-CZ" dirty="0"/>
              <a:t> </a:t>
            </a:r>
            <a:r>
              <a:rPr lang="cs-CZ" dirty="0" err="1"/>
              <a:t>width</a:t>
            </a:r>
            <a:r>
              <a:rPr lang="cs-CZ" dirty="0"/>
              <a:t>)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927D60-F81D-48DA-8C53-49DF43554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Klíčový parametr šířka siluety (</a:t>
            </a:r>
            <a:r>
              <a:rPr lang="cs-CZ" dirty="0" err="1"/>
              <a:t>silhouette</a:t>
            </a:r>
            <a:r>
              <a:rPr lang="cs-CZ" dirty="0"/>
              <a:t> </a:t>
            </a:r>
            <a:r>
              <a:rPr lang="cs-CZ" dirty="0" err="1"/>
              <a:t>width</a:t>
            </a:r>
            <a:r>
              <a:rPr lang="cs-CZ" dirty="0"/>
              <a:t>)</a:t>
            </a:r>
          </a:p>
          <a:p>
            <a:pPr lvl="1"/>
            <a:r>
              <a:rPr lang="en-US" dirty="0" err="1"/>
              <a:t>Definovan</a:t>
            </a:r>
            <a:r>
              <a:rPr lang="cs-CZ" dirty="0"/>
              <a:t>ý</a:t>
            </a:r>
            <a:r>
              <a:rPr lang="en-US" dirty="0"/>
              <a:t> pro je</a:t>
            </a:r>
            <a:r>
              <a:rPr lang="cs-CZ" dirty="0" err="1"/>
              <a:t>dnotlivé</a:t>
            </a:r>
            <a:r>
              <a:rPr lang="cs-CZ" dirty="0"/>
              <a:t> body</a:t>
            </a:r>
          </a:p>
          <a:p>
            <a:pPr lvl="1"/>
            <a:r>
              <a:rPr lang="cs-CZ" dirty="0"/>
              <a:t>s = (b – a) / max (a, b)</a:t>
            </a:r>
          </a:p>
          <a:p>
            <a:pPr lvl="2"/>
            <a:r>
              <a:rPr lang="cs-CZ" dirty="0"/>
              <a:t>a – průměrná nepodobnost mezi daným bodem a dalšími body ve </a:t>
            </a:r>
            <a:r>
              <a:rPr lang="cs-CZ" b="1" dirty="0"/>
              <a:t>shluku kam patří</a:t>
            </a:r>
          </a:p>
          <a:p>
            <a:pPr lvl="2"/>
            <a:r>
              <a:rPr lang="cs-CZ" dirty="0"/>
              <a:t>b – průměrná nepodobnost mezi daným bodem a </a:t>
            </a:r>
            <a:r>
              <a:rPr lang="cs-CZ" b="1" dirty="0"/>
              <a:t>sousedním</a:t>
            </a:r>
            <a:r>
              <a:rPr lang="cs-CZ" dirty="0"/>
              <a:t> shlukem (kam daný bod nepatří)</a:t>
            </a:r>
          </a:p>
          <a:p>
            <a:pPr lvl="1"/>
            <a:r>
              <a:rPr lang="cs-CZ" dirty="0"/>
              <a:t>S = 1: ideální klasifikace (bod leží ve středu svého shluku)</a:t>
            </a:r>
          </a:p>
          <a:p>
            <a:pPr lvl="1"/>
            <a:r>
              <a:rPr lang="cs-CZ" dirty="0"/>
              <a:t>S = +- 0: hraniční body; S = 0, je-li bod ve shluku sám</a:t>
            </a:r>
          </a:p>
          <a:p>
            <a:pPr lvl="1"/>
            <a:r>
              <a:rPr lang="cs-CZ" dirty="0"/>
              <a:t>S </a:t>
            </a:r>
            <a:r>
              <a:rPr lang="en-US" dirty="0"/>
              <a:t>&lt; 0: </a:t>
            </a:r>
            <a:r>
              <a:rPr lang="en-US" dirty="0" err="1"/>
              <a:t>nespr</a:t>
            </a:r>
            <a:r>
              <a:rPr lang="cs-CZ" dirty="0"/>
              <a:t>á</a:t>
            </a:r>
            <a:r>
              <a:rPr lang="en-US" dirty="0" err="1"/>
              <a:t>vn</a:t>
            </a:r>
            <a:r>
              <a:rPr lang="cs-CZ" dirty="0"/>
              <a:t>ě</a:t>
            </a:r>
            <a:r>
              <a:rPr lang="en-US" dirty="0"/>
              <a:t> </a:t>
            </a:r>
            <a:r>
              <a:rPr lang="en-US" dirty="0" err="1"/>
              <a:t>klasifikovan</a:t>
            </a:r>
            <a:r>
              <a:rPr lang="cs-CZ" dirty="0"/>
              <a:t>é</a:t>
            </a:r>
            <a:r>
              <a:rPr lang="en-US" dirty="0"/>
              <a:t> body</a:t>
            </a:r>
            <a:r>
              <a:rPr lang="cs-CZ" dirty="0"/>
              <a:t> (mají blíž k jinému shluku než ke svému)</a:t>
            </a:r>
          </a:p>
          <a:p>
            <a:r>
              <a:rPr lang="cs-CZ" dirty="0"/>
              <a:t>Průměrná SW charakterizuje celkovou kvalitu celé klasifikace</a:t>
            </a:r>
          </a:p>
          <a:p>
            <a:pPr lvl="1"/>
            <a:r>
              <a:rPr lang="cs-CZ" dirty="0"/>
              <a:t>Lze porovnávat různá k nebo počty shluků v </a:t>
            </a:r>
            <a:r>
              <a:rPr lang="cs-CZ" dirty="0" err="1"/>
              <a:t>hclust</a:t>
            </a:r>
            <a:endParaRPr lang="cs-CZ" dirty="0"/>
          </a:p>
          <a:p>
            <a:pPr lvl="1"/>
            <a:r>
              <a:rPr lang="cs-CZ" dirty="0"/>
              <a:t>Lze porovnávat různé metody (např. PAM vs. </a:t>
            </a:r>
            <a:r>
              <a:rPr lang="cs-CZ" dirty="0" err="1"/>
              <a:t>hclust</a:t>
            </a:r>
            <a:r>
              <a:rPr lang="cs-CZ" dirty="0"/>
              <a:t>), i třeba různé indexy nepodobnosti.</a:t>
            </a:r>
          </a:p>
          <a:p>
            <a:r>
              <a:rPr lang="cs-CZ" dirty="0"/>
              <a:t>Velmi univerzální metoda</a:t>
            </a:r>
            <a:endParaRPr lang="LID4096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F89D8B4-6DA6-46C5-9BB9-9CAEAC357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0028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73361-2984-407C-8249-3113554F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Silhouette plot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34BF96-6E08-4C4E-99E1-E778AD734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AAE4D0-D659-419D-B9E7-9DC24A6B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27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56A73F7-3882-4665-8719-F86AE2DCD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224285"/>
            <a:ext cx="6437195" cy="562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7847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2BAB3-9A3D-4592-8268-E6ED130D7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vlastností shluků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354F3-4762-4259-A2DD-621171BB0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Boxploty</a:t>
            </a:r>
            <a:endParaRPr lang="cs-CZ" dirty="0"/>
          </a:p>
          <a:p>
            <a:r>
              <a:rPr lang="cs-CZ" dirty="0"/>
              <a:t>Jednocestná ANOVA</a:t>
            </a:r>
            <a:endParaRPr lang="LID4096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4A1F2E4-A6F1-4212-AEC8-5B2BAEFF5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28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B1493E4-3238-4E08-8248-BDB1E8487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732" y="1176672"/>
            <a:ext cx="5271732" cy="556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681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A325A-0E7D-4AD7-9D56-8FBB5D19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diagnostických druhů</a:t>
            </a:r>
            <a:endParaRPr lang="LID4096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BD357F-9259-4DC3-8332-E835DA534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2777"/>
            <a:ext cx="4258816" cy="4713388"/>
          </a:xfrm>
        </p:spPr>
        <p:txBody>
          <a:bodyPr/>
          <a:lstStyle/>
          <a:p>
            <a:r>
              <a:rPr lang="cs-CZ" dirty="0"/>
              <a:t>Korelace druhů se shluky</a:t>
            </a:r>
          </a:p>
          <a:p>
            <a:pPr lvl="1"/>
            <a:r>
              <a:rPr lang="cs-CZ" dirty="0"/>
              <a:t>Např. </a:t>
            </a:r>
            <a:r>
              <a:rPr lang="cs-CZ" dirty="0" err="1"/>
              <a:t>phi-coeficient</a:t>
            </a:r>
            <a:r>
              <a:rPr lang="cs-CZ" dirty="0"/>
              <a:t> (= </a:t>
            </a:r>
            <a:r>
              <a:rPr lang="cs-CZ" dirty="0" err="1"/>
              <a:t>Pearson</a:t>
            </a:r>
            <a:r>
              <a:rPr lang="cs-CZ" dirty="0"/>
              <a:t> r pro 0/1 data)</a:t>
            </a:r>
          </a:p>
          <a:p>
            <a:r>
              <a:rPr lang="cs-CZ" dirty="0"/>
              <a:t>Test signifikance</a:t>
            </a:r>
          </a:p>
          <a:p>
            <a:pPr lvl="1"/>
            <a:r>
              <a:rPr lang="cs-CZ" dirty="0" err="1"/>
              <a:t>Fisher</a:t>
            </a:r>
            <a:r>
              <a:rPr lang="cs-CZ" dirty="0"/>
              <a:t> </a:t>
            </a:r>
            <a:r>
              <a:rPr lang="cs-CZ" dirty="0" err="1"/>
              <a:t>exact</a:t>
            </a:r>
            <a:endParaRPr lang="cs-CZ" dirty="0"/>
          </a:p>
          <a:p>
            <a:pPr lvl="1"/>
            <a:r>
              <a:rPr lang="cs-CZ" dirty="0"/>
              <a:t>Permutační</a:t>
            </a:r>
            <a:endParaRPr lang="en-US" dirty="0"/>
          </a:p>
          <a:p>
            <a:pPr lvl="1"/>
            <a:r>
              <a:rPr lang="en-US" dirty="0"/>
              <a:t>P-</a:t>
            </a:r>
            <a:r>
              <a:rPr lang="en-US" dirty="0" err="1"/>
              <a:t>hodnoty</a:t>
            </a:r>
            <a:r>
              <a:rPr lang="en-US" dirty="0"/>
              <a:t> by se </a:t>
            </a:r>
            <a:r>
              <a:rPr lang="cs-CZ" dirty="0"/>
              <a:t>měly upravit kvůli </a:t>
            </a:r>
            <a:r>
              <a:rPr lang="cs-CZ" dirty="0" err="1"/>
              <a:t>mmnohonásobnému</a:t>
            </a:r>
            <a:r>
              <a:rPr lang="cs-CZ" dirty="0"/>
              <a:t> </a:t>
            </a:r>
            <a:r>
              <a:rPr lang="cs-CZ" dirty="0" err="1"/>
              <a:t>prorovnání</a:t>
            </a:r>
            <a:endParaRPr lang="LID4096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34D263-4C00-4685-A3E8-470B7CFED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29</a:t>
            </a:fld>
            <a:endParaRPr lang="cs-CZ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F8C4D11-75EE-41B8-BF9B-5392DC89A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436" y="1371215"/>
            <a:ext cx="4267200" cy="461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10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Diskontinuum vs. kontinuum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Evoluční teorie predikuje diskontinuum – druhy</a:t>
            </a:r>
          </a:p>
          <a:p>
            <a:pPr lvl="1"/>
            <a:r>
              <a:rPr lang="cs-CZ"/>
              <a:t>taxonomové hledají diskontinuity dané odlišnostmi mezi druhy</a:t>
            </a:r>
          </a:p>
          <a:p>
            <a:endParaRPr lang="cs-CZ"/>
          </a:p>
          <a:p>
            <a:r>
              <a:rPr lang="cs-CZ"/>
              <a:t>Svět ekologie nejčastěji kontinuální</a:t>
            </a:r>
          </a:p>
          <a:p>
            <a:pPr lvl="1"/>
            <a:r>
              <a:rPr lang="cs-CZ"/>
              <a:t>metody schopné rozpoznat shluky podobných objektů, zatímco ignorují několik hraničních</a:t>
            </a:r>
          </a:p>
          <a:p>
            <a:pPr lvl="1"/>
            <a:endParaRPr lang="cs-CZ"/>
          </a:p>
          <a:p>
            <a:endParaRPr lang="cs-CZ"/>
          </a:p>
          <a:p>
            <a:r>
              <a:rPr lang="cs-CZ"/>
              <a:t>Nelze očekávat diskontinuity ve společenstvech, aniž by prostředí bylo diskontinuální (nebo nevzorkujeme opačné konce gradientů) </a:t>
            </a:r>
            <a:r>
              <a:rPr lang="cs-CZ" sz="1400"/>
              <a:t>Whittaker 1962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promítnutí výsledků numerické klasifikace do ordinačního diagramu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30</a:t>
            </a:fld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6044171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Je vhodné, aby míra nepodobnosti mezi vzorky byla v obou metodách (numerické klasifikaci i ordinační analýze) stejná</a:t>
            </a:r>
            <a:r>
              <a:rPr lang="en-US" dirty="0">
                <a:solidFill>
                  <a:srgbClr val="FF0000"/>
                </a:solidFill>
              </a:rPr>
              <a:t>.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77BBBF7-FD99-44C0-AA38-D2E085A5D1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8862" y="1797103"/>
            <a:ext cx="4206460" cy="4194873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E09D9D0F-3AF3-4814-8964-5DD4F33330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6661" y="1825005"/>
            <a:ext cx="4206460" cy="4194872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CE7C3C1B-F757-45B9-A5CF-9B4DD2E412C3}"/>
              </a:ext>
            </a:extLst>
          </p:cNvPr>
          <p:cNvSpPr txBox="1"/>
          <p:nvPr/>
        </p:nvSpPr>
        <p:spPr>
          <a:xfrm>
            <a:off x="1043608" y="126876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PCoA</a:t>
            </a:r>
            <a:r>
              <a:rPr lang="en-US" dirty="0"/>
              <a:t> (Bray-Curtis) + </a:t>
            </a:r>
            <a:r>
              <a:rPr lang="en-US" dirty="0" err="1"/>
              <a:t>Hclust</a:t>
            </a:r>
            <a:r>
              <a:rPr lang="en-US" dirty="0"/>
              <a:t> (Ward-sqrt(Bray-Curtis))</a:t>
            </a:r>
            <a:endParaRPr lang="LID4096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</a:t>
            </a:r>
            <a:br>
              <a:rPr lang="cs-CZ" dirty="0">
                <a:solidFill>
                  <a:srgbClr val="00B0F0"/>
                </a:solidFill>
              </a:rPr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31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38361071"/>
              </p:ext>
            </p:extLst>
          </p:nvPr>
        </p:nvGraphicFramePr>
        <p:xfrm>
          <a:off x="1547664" y="1392162"/>
          <a:ext cx="5472608" cy="4197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3" name="Skupina 47"/>
          <p:cNvGrpSpPr/>
          <p:nvPr/>
        </p:nvGrpSpPr>
        <p:grpSpPr>
          <a:xfrm>
            <a:off x="539552" y="3148948"/>
            <a:ext cx="857256" cy="571504"/>
            <a:chOff x="642910" y="2285992"/>
            <a:chExt cx="857256" cy="571504"/>
          </a:xfrm>
        </p:grpSpPr>
        <p:cxnSp>
          <p:nvCxnSpPr>
            <p:cNvPr id="7" name="Přímá spojovací čára 6"/>
            <p:cNvCxnSpPr/>
            <p:nvPr/>
          </p:nvCxnSpPr>
          <p:spPr>
            <a:xfrm rot="5400000">
              <a:off x="500034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čára 7"/>
            <p:cNvCxnSpPr/>
            <p:nvPr/>
          </p:nvCxnSpPr>
          <p:spPr>
            <a:xfrm rot="5400000">
              <a:off x="785786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ovací čára 8"/>
            <p:cNvCxnSpPr/>
            <p:nvPr/>
          </p:nvCxnSpPr>
          <p:spPr>
            <a:xfrm rot="5400000">
              <a:off x="1071538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ovací čára 9"/>
            <p:cNvCxnSpPr/>
            <p:nvPr/>
          </p:nvCxnSpPr>
          <p:spPr>
            <a:xfrm rot="5400000">
              <a:off x="1357290" y="271462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10"/>
            <p:cNvCxnSpPr/>
            <p:nvPr/>
          </p:nvCxnSpPr>
          <p:spPr>
            <a:xfrm rot="10800000">
              <a:off x="642910" y="2571744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 rot="5400000">
              <a:off x="928662" y="242886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48"/>
          <p:cNvGrpSpPr/>
          <p:nvPr/>
        </p:nvGrpSpPr>
        <p:grpSpPr>
          <a:xfrm>
            <a:off x="1566698" y="4578054"/>
            <a:ext cx="857256" cy="857256"/>
            <a:chOff x="2071670" y="3357562"/>
            <a:chExt cx="857256" cy="857256"/>
          </a:xfrm>
        </p:grpSpPr>
        <p:cxnSp>
          <p:nvCxnSpPr>
            <p:cNvPr id="14" name="Přímá spojovací čára 13"/>
            <p:cNvCxnSpPr/>
            <p:nvPr/>
          </p:nvCxnSpPr>
          <p:spPr>
            <a:xfrm rot="5400000">
              <a:off x="192879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rot="5400000">
              <a:off x="2500298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ovací čára 15"/>
            <p:cNvCxnSpPr/>
            <p:nvPr/>
          </p:nvCxnSpPr>
          <p:spPr>
            <a:xfrm rot="5400000">
              <a:off x="2214546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16"/>
            <p:cNvCxnSpPr/>
            <p:nvPr/>
          </p:nvCxnSpPr>
          <p:spPr>
            <a:xfrm rot="5400000">
              <a:off x="2786050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čára 17"/>
            <p:cNvCxnSpPr/>
            <p:nvPr/>
          </p:nvCxnSpPr>
          <p:spPr>
            <a:xfrm rot="10800000">
              <a:off x="2071670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/>
            <p:nvPr/>
          </p:nvCxnSpPr>
          <p:spPr>
            <a:xfrm rot="10800000">
              <a:off x="2643174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/>
            <p:nvPr/>
          </p:nvCxnSpPr>
          <p:spPr>
            <a:xfrm rot="5400000">
              <a:off x="2071670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/>
            <p:nvPr/>
          </p:nvCxnSpPr>
          <p:spPr>
            <a:xfrm rot="5400000">
              <a:off x="2643174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ovací čára 21"/>
            <p:cNvCxnSpPr/>
            <p:nvPr/>
          </p:nvCxnSpPr>
          <p:spPr>
            <a:xfrm rot="10800000">
              <a:off x="2214546" y="3643314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22"/>
            <p:cNvCxnSpPr/>
            <p:nvPr/>
          </p:nvCxnSpPr>
          <p:spPr>
            <a:xfrm rot="5400000">
              <a:off x="2357422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Skupina 49"/>
          <p:cNvGrpSpPr/>
          <p:nvPr/>
        </p:nvGrpSpPr>
        <p:grpSpPr>
          <a:xfrm>
            <a:off x="7275186" y="4355356"/>
            <a:ext cx="714380" cy="1143008"/>
            <a:chOff x="7572396" y="3357562"/>
            <a:chExt cx="714380" cy="1143008"/>
          </a:xfrm>
        </p:grpSpPr>
        <p:cxnSp>
          <p:nvCxnSpPr>
            <p:cNvPr id="25" name="Přímá spojovací čára 24"/>
            <p:cNvCxnSpPr/>
            <p:nvPr/>
          </p:nvCxnSpPr>
          <p:spPr>
            <a:xfrm rot="5400000">
              <a:off x="7143768" y="4071942"/>
              <a:ext cx="857256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Přímá spojovací čára 25"/>
            <p:cNvCxnSpPr/>
            <p:nvPr/>
          </p:nvCxnSpPr>
          <p:spPr>
            <a:xfrm rot="5400000">
              <a:off x="7858148" y="3786190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Přímá spojovací čára 26"/>
            <p:cNvCxnSpPr/>
            <p:nvPr/>
          </p:nvCxnSpPr>
          <p:spPr>
            <a:xfrm rot="5400000">
              <a:off x="7643834" y="3500438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27"/>
            <p:cNvCxnSpPr/>
            <p:nvPr/>
          </p:nvCxnSpPr>
          <p:spPr>
            <a:xfrm rot="10800000">
              <a:off x="7572396" y="3643314"/>
              <a:ext cx="428628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28"/>
            <p:cNvCxnSpPr/>
            <p:nvPr/>
          </p:nvCxnSpPr>
          <p:spPr>
            <a:xfrm rot="10800000">
              <a:off x="7858148" y="3929066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/>
            <p:nvPr/>
          </p:nvCxnSpPr>
          <p:spPr>
            <a:xfrm rot="5400000">
              <a:off x="7572396" y="4214818"/>
              <a:ext cx="57150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rot="5400000">
              <a:off x="8001024" y="4071942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/>
            <p:nvPr/>
          </p:nvCxnSpPr>
          <p:spPr>
            <a:xfrm rot="5400000">
              <a:off x="8143899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Přímá spojovací čára 32"/>
            <p:cNvCxnSpPr/>
            <p:nvPr/>
          </p:nvCxnSpPr>
          <p:spPr>
            <a:xfrm rot="5400000">
              <a:off x="7929585" y="4357694"/>
              <a:ext cx="285752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Přímá spojovací čára 33"/>
            <p:cNvCxnSpPr/>
            <p:nvPr/>
          </p:nvCxnSpPr>
          <p:spPr>
            <a:xfrm rot="10800000">
              <a:off x="8072462" y="4214818"/>
              <a:ext cx="214314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Přímá spojovací šipka 34"/>
          <p:cNvCxnSpPr/>
          <p:nvPr/>
        </p:nvCxnSpPr>
        <p:spPr>
          <a:xfrm rot="5400000">
            <a:off x="936390" y="5048386"/>
            <a:ext cx="792088" cy="158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 rot="16200000" flipV="1">
            <a:off x="7695170" y="5040002"/>
            <a:ext cx="945282" cy="9178"/>
          </a:xfrm>
          <a:prstGeom prst="straightConnector1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Nadpis 1">
            <a:extLst>
              <a:ext uri="{FF2B5EF4-FFF2-40B4-BE49-F238E27FC236}">
                <a16:creationId xmlns:a16="http://schemas.microsoft.com/office/drawing/2014/main" id="{EF07D21D-4DA6-4544-BF86-350BDAE69FC6}"/>
              </a:ext>
            </a:extLst>
          </p:cNvPr>
          <p:cNvSpPr txBox="1">
            <a:spLocks/>
          </p:cNvSpPr>
          <p:nvPr/>
        </p:nvSpPr>
        <p:spPr>
          <a:xfrm>
            <a:off x="2483768" y="5891263"/>
            <a:ext cx="8229600" cy="4900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small" baseline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… Příště</a:t>
            </a:r>
            <a:br>
              <a:rPr lang="cs-CZ" dirty="0">
                <a:solidFill>
                  <a:srgbClr val="00B0F0"/>
                </a:solidFill>
              </a:rPr>
            </a:b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má smysl věci klasifikovat?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4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33538"/>
            <a:ext cx="648652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5562" y="5919788"/>
            <a:ext cx="3960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dirty="0" err="1">
                <a:solidFill>
                  <a:schemeClr val="folHlink"/>
                </a:solidFill>
                <a:latin typeface="Tw Cen MT" pitchFamily="34" charset="-18"/>
              </a:rPr>
              <a:t>vlnov</a:t>
            </a:r>
            <a:r>
              <a:rPr lang="cs-CZ" b="1" dirty="0">
                <a:solidFill>
                  <a:schemeClr val="folHlink"/>
                </a:solidFill>
                <a:latin typeface="Tw Cen MT" pitchFamily="34" charset="-18"/>
              </a:rPr>
              <a:t>á délka (</a:t>
            </a:r>
            <a:r>
              <a:rPr lang="en-US" b="1" dirty="0">
                <a:solidFill>
                  <a:schemeClr val="folHlink"/>
                </a:solidFill>
                <a:latin typeface="Tw Cen MT" pitchFamily="34" charset="-18"/>
              </a:rPr>
              <a:t>~ </a:t>
            </a:r>
            <a:r>
              <a:rPr lang="en-US" b="1" dirty="0" err="1">
                <a:solidFill>
                  <a:schemeClr val="folHlink"/>
                </a:solidFill>
                <a:latin typeface="Tw Cen MT" pitchFamily="34" charset="-18"/>
              </a:rPr>
              <a:t>ekologick</a:t>
            </a:r>
            <a:r>
              <a:rPr lang="cs-CZ" b="1" dirty="0">
                <a:solidFill>
                  <a:schemeClr val="folHlink"/>
                </a:solidFill>
                <a:latin typeface="Tw Cen MT" pitchFamily="34" charset="-18"/>
              </a:rPr>
              <a:t>ý </a:t>
            </a:r>
            <a:r>
              <a:rPr lang="en-US" b="1" dirty="0">
                <a:solidFill>
                  <a:schemeClr val="folHlink"/>
                </a:solidFill>
                <a:latin typeface="Tw Cen MT" pitchFamily="34" charset="-18"/>
              </a:rPr>
              <a:t>gradient</a:t>
            </a:r>
            <a:r>
              <a:rPr lang="cs-CZ" b="1" dirty="0">
                <a:solidFill>
                  <a:schemeClr val="folHlink"/>
                </a:solidFill>
                <a:latin typeface="Tw Cen MT" pitchFamily="34" charset="-18"/>
              </a:rPr>
              <a:t>)</a:t>
            </a:r>
            <a:endParaRPr lang="en-US" b="1" dirty="0">
              <a:solidFill>
                <a:schemeClr val="folHlink"/>
              </a:solidFill>
              <a:latin typeface="Tw Cen MT" pitchFamily="34" charset="-18"/>
            </a:endParaRPr>
          </a:p>
        </p:txBody>
      </p:sp>
      <p:sp>
        <p:nvSpPr>
          <p:cNvPr id="7" name="Obdélník 6"/>
          <p:cNvSpPr/>
          <p:nvPr/>
        </p:nvSpPr>
        <p:spPr>
          <a:xfrm rot="16200000">
            <a:off x="6462238" y="2587871"/>
            <a:ext cx="13227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>
                <a:hlinkClick r:id="rId4"/>
              </a:rPr>
              <a:t>http://wfc3.gsfc.nasa.gov</a:t>
            </a:r>
            <a:endParaRPr lang="cs-CZ" sz="800" dirty="0"/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1258937" y="5881688"/>
            <a:ext cx="6121400" cy="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Proč má smysl věci klasifikovat?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5</a:t>
            </a:fld>
            <a:endParaRPr lang="cs-CZ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33538"/>
            <a:ext cx="648652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195562" y="5919788"/>
            <a:ext cx="3960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  <a:latin typeface="Tw Cen MT" pitchFamily="34" charset="-18"/>
              </a:rPr>
              <a:t>vlnov</a:t>
            </a:r>
            <a:r>
              <a:rPr lang="cs-CZ" b="1">
                <a:solidFill>
                  <a:schemeClr val="folHlink"/>
                </a:solidFill>
                <a:latin typeface="Tw Cen MT" pitchFamily="34" charset="-18"/>
              </a:rPr>
              <a:t>á délka (</a:t>
            </a:r>
            <a:r>
              <a:rPr lang="en-US" b="1">
                <a:solidFill>
                  <a:schemeClr val="folHlink"/>
                </a:solidFill>
                <a:latin typeface="Tw Cen MT" pitchFamily="34" charset="-18"/>
              </a:rPr>
              <a:t>~ ekologick</a:t>
            </a:r>
            <a:r>
              <a:rPr lang="cs-CZ" b="1">
                <a:solidFill>
                  <a:schemeClr val="folHlink"/>
                </a:solidFill>
                <a:latin typeface="Tw Cen MT" pitchFamily="34" charset="-18"/>
              </a:rPr>
              <a:t>ý </a:t>
            </a:r>
            <a:r>
              <a:rPr lang="en-US" b="1">
                <a:solidFill>
                  <a:schemeClr val="folHlink"/>
                </a:solidFill>
                <a:latin typeface="Tw Cen MT" pitchFamily="34" charset="-18"/>
              </a:rPr>
              <a:t>gradient</a:t>
            </a:r>
            <a:r>
              <a:rPr lang="cs-CZ" b="1">
                <a:solidFill>
                  <a:schemeClr val="folHlink"/>
                </a:solidFill>
                <a:latin typeface="Tw Cen MT" pitchFamily="34" charset="-18"/>
              </a:rPr>
              <a:t>)</a:t>
            </a:r>
            <a:endParaRPr lang="en-US" b="1">
              <a:solidFill>
                <a:schemeClr val="folHlink"/>
              </a:solidFill>
              <a:latin typeface="Tw Cen MT" pitchFamily="34" charset="-18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258937" y="5881688"/>
            <a:ext cx="6121400" cy="0"/>
          </a:xfrm>
          <a:prstGeom prst="line">
            <a:avLst/>
          </a:prstGeom>
          <a:noFill/>
          <a:ln w="38100">
            <a:solidFill>
              <a:srgbClr val="99CC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1474837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4716016" y="2116138"/>
            <a:ext cx="431800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0" name="Rectangle 36"/>
          <p:cNvSpPr>
            <a:spLocks noChangeArrowheads="1"/>
          </p:cNvSpPr>
          <p:nvPr/>
        </p:nvSpPr>
        <p:spPr bwMode="auto">
          <a:xfrm>
            <a:off x="3923928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1" name="Rectangle 37"/>
          <p:cNvSpPr>
            <a:spLocks noChangeArrowheads="1"/>
          </p:cNvSpPr>
          <p:nvPr/>
        </p:nvSpPr>
        <p:spPr bwMode="auto">
          <a:xfrm>
            <a:off x="6515893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2" name="Rectangle 38"/>
          <p:cNvSpPr>
            <a:spLocks noChangeArrowheads="1"/>
          </p:cNvSpPr>
          <p:nvPr/>
        </p:nvSpPr>
        <p:spPr bwMode="auto">
          <a:xfrm>
            <a:off x="3059509" y="2116138"/>
            <a:ext cx="360363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3" name="Rectangle 34"/>
          <p:cNvSpPr>
            <a:spLocks noChangeArrowheads="1"/>
          </p:cNvSpPr>
          <p:nvPr/>
        </p:nvSpPr>
        <p:spPr bwMode="auto">
          <a:xfrm>
            <a:off x="2195736" y="2116138"/>
            <a:ext cx="360362" cy="33131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4" name="Rectangle 37"/>
          <p:cNvSpPr>
            <a:spLocks noChangeArrowheads="1"/>
          </p:cNvSpPr>
          <p:nvPr/>
        </p:nvSpPr>
        <p:spPr bwMode="auto">
          <a:xfrm>
            <a:off x="5651797" y="2133600"/>
            <a:ext cx="360363" cy="331311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>
              <a:latin typeface="Tw Cen MT" pitchFamily="34" charset="-18"/>
            </a:endParaRPr>
          </a:p>
        </p:txBody>
      </p:sp>
      <p:sp>
        <p:nvSpPr>
          <p:cNvPr id="15" name="Obdélník 14"/>
          <p:cNvSpPr/>
          <p:nvPr/>
        </p:nvSpPr>
        <p:spPr>
          <a:xfrm rot="16200000">
            <a:off x="6462238" y="2587871"/>
            <a:ext cx="132279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>
                <a:hlinkClick r:id="rId4"/>
              </a:rPr>
              <a:t>http://wfc3.gsfc.nasa.gov</a:t>
            </a:r>
            <a:endParaRPr lang="cs-CZ" sz="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CFF101-804B-4773-A3E0-9CB9F6DB0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má smysl klasifikovat?</a:t>
            </a:r>
            <a:endParaRPr lang="en-US" dirty="0"/>
          </a:p>
        </p:txBody>
      </p:sp>
      <p:pic>
        <p:nvPicPr>
          <p:cNvPr id="6" name="Zástupný obsah 5" descr="Obsah obrázku text, mapa&#10;&#10;Popis byl vytvořen automaticky">
            <a:extLst>
              <a:ext uri="{FF2B5EF4-FFF2-40B4-BE49-F238E27FC236}">
                <a16:creationId xmlns:a16="http://schemas.microsoft.com/office/drawing/2014/main" id="{1ED417DC-A20C-4BA8-ADB3-C47ABB592F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083354"/>
            <a:ext cx="4392488" cy="5512142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8759FC-A825-4227-8844-A15B9427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559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smyslem je najít diskontinuity (v jinak často kontinuální realitě), které můžeme pojmenovat – například proto, abychom si usnadnili komunikaci</a:t>
            </a:r>
          </a:p>
          <a:p>
            <a:r>
              <a:rPr lang="cs-CZ" sz="2000" dirty="0"/>
              <a:t>cílem je seskupit podobné objekty (vzorky, druhy) do skupin, které jsou vnitřně homogenní, dobře popsatelné a zároveň dobře odlišitelné od ostatních skupin</a:t>
            </a:r>
          </a:p>
          <a:p>
            <a:pPr lvl="1"/>
            <a:r>
              <a:rPr lang="cs-CZ" sz="1600" dirty="0"/>
              <a:t>pokud analyzuji vzorky – daná skupina obsahuje vzorky s podobným druhovým složením (např. podobná stanoviště)</a:t>
            </a:r>
          </a:p>
          <a:p>
            <a:pPr lvl="1"/>
            <a:r>
              <a:rPr lang="cs-CZ" sz="1600" dirty="0"/>
              <a:t>pokud analyzuji druhy – daná skupina obsahuje druhy s podobným ekologickým chováním</a:t>
            </a:r>
          </a:p>
          <a:p>
            <a:r>
              <a:rPr lang="cs-CZ" sz="2200" dirty="0"/>
              <a:t>Výsledné shluky lze považovat za „typy“</a:t>
            </a:r>
          </a:p>
          <a:p>
            <a:pPr lvl="1"/>
            <a:r>
              <a:rPr lang="cs-CZ" sz="1600" dirty="0"/>
              <a:t>Umožňují popsat kontinuum</a:t>
            </a:r>
          </a:p>
          <a:p>
            <a:pPr lvl="1"/>
            <a:r>
              <a:rPr lang="cs-CZ" sz="1600" dirty="0"/>
              <a:t>Vzhledem k subjektivitě klasifikací nemají tyto typy nárok na označení ani „přirozené“, ani „jediné správné“</a:t>
            </a:r>
          </a:p>
          <a:p>
            <a:pPr lvl="1"/>
            <a:endParaRPr lang="cs-CZ" sz="1600" dirty="0"/>
          </a:p>
          <a:p>
            <a:pPr>
              <a:buNone/>
            </a:pPr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Klasifikace</a:t>
            </a:r>
            <a:br>
              <a:rPr lang="cs-CZ"/>
            </a:br>
            <a:r>
              <a:rPr lang="cs-CZ"/>
              <a:t>	</a:t>
            </a:r>
            <a:r>
              <a:rPr lang="cs-CZ">
                <a:solidFill>
                  <a:srgbClr val="0070C0"/>
                </a:solidFill>
              </a:rPr>
              <a:t>Obecné rozdělení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subjektivní </a:t>
            </a:r>
            <a:r>
              <a:rPr lang="cs-CZ" i="1" dirty="0" err="1"/>
              <a:t>vs</a:t>
            </a:r>
            <a:r>
              <a:rPr lang="cs-CZ" dirty="0"/>
              <a:t> </a:t>
            </a:r>
            <a:r>
              <a:rPr lang="cs-CZ" strike="sngStrike" dirty="0"/>
              <a:t>objektivní</a:t>
            </a:r>
          </a:p>
          <a:p>
            <a:pPr lvl="1"/>
            <a:r>
              <a:rPr lang="cs-CZ" dirty="0"/>
              <a:t>v době rozkvětu metod numerické klasifikace se věřilo, že numerické metody přinášejí klasifikaci založenou na objektivních kritériích, tedy tu která „skutečně existuje“ </a:t>
            </a:r>
            <a:r>
              <a:rPr lang="cs-CZ"/>
              <a:t>(na rozdíl </a:t>
            </a:r>
            <a:r>
              <a:rPr lang="cs-CZ" dirty="0"/>
              <a:t>od té subjektivní, která je „výmyslem badatele“)</a:t>
            </a:r>
          </a:p>
          <a:p>
            <a:pPr lvl="1"/>
            <a:r>
              <a:rPr lang="cs-CZ" dirty="0"/>
              <a:t>všechny klasifikace jsou ale z principu subjektivní</a:t>
            </a:r>
          </a:p>
          <a:p>
            <a:r>
              <a:rPr lang="cs-CZ" dirty="0"/>
              <a:t>neformalizovaná </a:t>
            </a:r>
            <a:r>
              <a:rPr lang="cs-CZ" i="1" dirty="0" err="1"/>
              <a:t>vs</a:t>
            </a:r>
            <a:r>
              <a:rPr lang="cs-CZ" dirty="0"/>
              <a:t> formalizovaná</a:t>
            </a:r>
          </a:p>
          <a:p>
            <a:pPr lvl="1"/>
            <a:r>
              <a:rPr lang="cs-CZ" dirty="0"/>
              <a:t>formalizovaná klasifikace je taková, která je provedena na základě jasných kritérií a díky tomu je možné ji znovu reprodukovat</a:t>
            </a:r>
          </a:p>
          <a:p>
            <a:pPr lvl="1"/>
            <a:r>
              <a:rPr lang="cs-CZ" dirty="0"/>
              <a:t>opakem je klasifikace založená na neformálních kritériích (například pocitu), kterou pak není snadné zopakovat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Otázky, které bych si měl položit před tím, </a:t>
            </a:r>
            <a:br>
              <a:rPr lang="cs-CZ"/>
            </a:br>
            <a:r>
              <a:rPr lang="cs-CZ"/>
              <a:t>než začnu něco klasifikovat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Pro jaký účel klasifikaci dělám?</a:t>
            </a:r>
          </a:p>
          <a:p>
            <a:pPr lvl="1"/>
            <a:r>
              <a:rPr lang="cs-CZ" sz="1600"/>
              <a:t>chci klasifikovat můj datový soubor (</a:t>
            </a:r>
            <a:r>
              <a:rPr lang="cs-CZ" sz="1600" i="1"/>
              <a:t>srovnat knihy v mojí domácí knihovničce</a:t>
            </a:r>
            <a:r>
              <a:rPr lang="cs-CZ" sz="1600"/>
              <a:t>)</a:t>
            </a:r>
          </a:p>
          <a:p>
            <a:pPr lvl="1"/>
            <a:r>
              <a:rPr lang="cs-CZ" sz="1600"/>
              <a:t>chci vytvořit obecný klasifikační systém, který bude použitelný i na další soubory (</a:t>
            </a:r>
            <a:r>
              <a:rPr lang="cs-CZ" sz="1600" i="1"/>
              <a:t>vytvořit knihovnický systém kategorizace knih, používaný i v jiných knihovnách</a:t>
            </a:r>
            <a:r>
              <a:rPr lang="cs-CZ" sz="1600"/>
              <a:t>)</a:t>
            </a:r>
          </a:p>
          <a:p>
            <a:pPr lvl="1"/>
            <a:endParaRPr lang="cs-CZ" sz="1600"/>
          </a:p>
          <a:p>
            <a:r>
              <a:rPr lang="cs-CZ" b="1"/>
              <a:t>Podle jakých kritérií budu objekty klasifikovat?</a:t>
            </a:r>
          </a:p>
          <a:p>
            <a:pPr lvl="1"/>
            <a:r>
              <a:rPr lang="cs-CZ" sz="1600"/>
              <a:t>kritérium, podle kterého budu posuzovat, jestli si jsou objekty více či méně podobné (</a:t>
            </a:r>
            <a:r>
              <a:rPr lang="cs-CZ" sz="1600" i="1"/>
              <a:t>knihy budu třídit podle obsahové podobnosti nebo např. podle velikosti</a:t>
            </a:r>
            <a:r>
              <a:rPr lang="cs-CZ" sz="1600"/>
              <a:t>)</a:t>
            </a:r>
          </a:p>
          <a:p>
            <a:pPr lvl="1"/>
            <a:r>
              <a:rPr lang="cs-CZ" sz="1600"/>
              <a:t>odpovídá výběru indexu podobnosti mezi vzorky</a:t>
            </a:r>
          </a:p>
          <a:p>
            <a:pPr lvl="1"/>
            <a:endParaRPr lang="cs-CZ" sz="1600"/>
          </a:p>
          <a:p>
            <a:r>
              <a:rPr lang="cs-CZ" b="1"/>
              <a:t>Jak stanovím hranice mezi jednotlivými skupinami?</a:t>
            </a:r>
          </a:p>
          <a:p>
            <a:pPr lvl="1"/>
            <a:r>
              <a:rPr lang="en-US" sz="1600"/>
              <a:t>pravidl</a:t>
            </a:r>
            <a:r>
              <a:rPr lang="cs-CZ" sz="1600"/>
              <a:t>a, podle kterých budu přiřazovat objekty do skupin</a:t>
            </a:r>
            <a:endParaRPr lang="en-US" sz="1600"/>
          </a:p>
          <a:p>
            <a:pPr lvl="1"/>
            <a:r>
              <a:rPr lang="cs-CZ" sz="1600"/>
              <a:t>odpovídá výběru klasifikačního algoritmu</a:t>
            </a:r>
          </a:p>
          <a:p>
            <a:pPr lvl="1"/>
            <a:endParaRPr lang="cs-CZ"/>
          </a:p>
          <a:p>
            <a:pPr lvl="1"/>
            <a:endParaRPr lang="cs-CZ"/>
          </a:p>
          <a:p>
            <a:pPr lvl="1"/>
            <a:endParaRPr lang="cs-CZ"/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4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8|11.7"/>
</p:tagLst>
</file>

<file path=ppt/theme/theme1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12916</TotalTime>
  <Words>1628</Words>
  <Application>Microsoft Office PowerPoint</Application>
  <PresentationFormat>Předvádění na obrazovce (4:3)</PresentationFormat>
  <Paragraphs>259</Paragraphs>
  <Slides>31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Tw Cen MT</vt:lpstr>
      <vt:lpstr>Motiv sady Office</vt:lpstr>
      <vt:lpstr>Numerická klasifikace</vt:lpstr>
      <vt:lpstr>Shlukování</vt:lpstr>
      <vt:lpstr>Diskontinuum vs. kontinuum</vt:lpstr>
      <vt:lpstr>Proč má smysl věci klasifikovat?</vt:lpstr>
      <vt:lpstr>Proč má smysl věci klasifikovat?</vt:lpstr>
      <vt:lpstr>Proč má smysl klasifikovat?</vt:lpstr>
      <vt:lpstr>Klasifikace</vt:lpstr>
      <vt:lpstr>Klasifikace  Obecné rozdělení</vt:lpstr>
      <vt:lpstr>Otázky, které bych si měl položit před tím,  než začnu něco klasifikovat</vt:lpstr>
      <vt:lpstr>Systém klasifikačních metod </vt:lpstr>
      <vt:lpstr>Klasifikace </vt:lpstr>
      <vt:lpstr>K-means partitioning </vt:lpstr>
      <vt:lpstr>Partitioning around medoids - PAM</vt:lpstr>
      <vt:lpstr>Klasifikace </vt:lpstr>
      <vt:lpstr>Proč hierarchie?</vt:lpstr>
      <vt:lpstr>Klasifikace  hierarchická a aglomerativní</vt:lpstr>
      <vt:lpstr>Shluková analýza (cluster analysis)</vt:lpstr>
      <vt:lpstr>Shluková analýza (cluster analysis)   shlukovací algoritmy</vt:lpstr>
      <vt:lpstr>Shluková analýza (cluster analysis)   shlukovací algoritmy</vt:lpstr>
      <vt:lpstr>Shluková analýza (cluster analysis)   dendrogram</vt:lpstr>
      <vt:lpstr>Metoda jednospojná vs všespojná</vt:lpstr>
      <vt:lpstr>Shluková analýza (cluster analysis)   shlukovací algoritmy</vt:lpstr>
      <vt:lpstr>Shluková analýza (cluster analysis)   shlukovací algoritmy</vt:lpstr>
      <vt:lpstr>Stanovení interpretovatelných shluků</vt:lpstr>
      <vt:lpstr>Diagnostika klasifikací</vt:lpstr>
      <vt:lpstr>Diagnostika pomocí šířky siluety (silhouette width)</vt:lpstr>
      <vt:lpstr>Silhouette plot</vt:lpstr>
      <vt:lpstr>Popis vlastností shluků</vt:lpstr>
      <vt:lpstr>Analýza diagnostických druhů</vt:lpstr>
      <vt:lpstr>promítnutí výsledků numerické klasifikace do ordinačního diagramu</vt:lpstr>
      <vt:lpstr>Klasifikace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student</dc:creator>
  <cp:lastModifiedBy>Jakub Těšitel</cp:lastModifiedBy>
  <cp:revision>620</cp:revision>
  <dcterms:created xsi:type="dcterms:W3CDTF">2016-02-16T14:02:33Z</dcterms:created>
  <dcterms:modified xsi:type="dcterms:W3CDTF">2022-04-15T16:45:37Z</dcterms:modified>
</cp:coreProperties>
</file>