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351" r:id="rId2"/>
    <p:sldId id="365" r:id="rId3"/>
    <p:sldId id="366" r:id="rId4"/>
    <p:sldId id="354" r:id="rId5"/>
    <p:sldId id="353" r:id="rId6"/>
    <p:sldId id="357" r:id="rId7"/>
    <p:sldId id="352" r:id="rId8"/>
    <p:sldId id="358" r:id="rId9"/>
    <p:sldId id="355" r:id="rId10"/>
    <p:sldId id="384" r:id="rId11"/>
    <p:sldId id="363" r:id="rId12"/>
    <p:sldId id="364" r:id="rId13"/>
    <p:sldId id="356" r:id="rId14"/>
    <p:sldId id="359" r:id="rId15"/>
    <p:sldId id="360" r:id="rId16"/>
    <p:sldId id="265" r:id="rId17"/>
    <p:sldId id="307" r:id="rId18"/>
    <p:sldId id="308" r:id="rId19"/>
    <p:sldId id="278" r:id="rId20"/>
    <p:sldId id="274" r:id="rId21"/>
    <p:sldId id="279" r:id="rId22"/>
    <p:sldId id="382" r:id="rId23"/>
    <p:sldId id="383" r:id="rId24"/>
    <p:sldId id="349" r:id="rId25"/>
    <p:sldId id="268" r:id="rId26"/>
    <p:sldId id="373" r:id="rId27"/>
    <p:sldId id="374" r:id="rId28"/>
    <p:sldId id="375" r:id="rId29"/>
    <p:sldId id="348" r:id="rId30"/>
    <p:sldId id="257" r:id="rId31"/>
    <p:sldId id="376" r:id="rId32"/>
    <p:sldId id="377" r:id="rId33"/>
    <p:sldId id="269" r:id="rId34"/>
    <p:sldId id="277" r:id="rId35"/>
    <p:sldId id="256" r:id="rId36"/>
    <p:sldId id="350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" userDrawn="1">
          <p15:clr>
            <a:srgbClr val="A4A3A4"/>
          </p15:clr>
        </p15:guide>
        <p15:guide id="2" pos="3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960" y="120"/>
      </p:cViewPr>
      <p:guideLst>
        <p:guide orient="horz" pos="164"/>
        <p:guide pos="3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H:\Svoboda-paleolit\Moa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H:\Svoboda-paleolit\Mo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Moa!$E$1</c:f>
              <c:strCache>
                <c:ptCount val="1"/>
                <c:pt idx="0">
                  <c:v>Relative CN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C00000"/>
              </a:solidFill>
              <a:ln w="6350">
                <a:solidFill>
                  <a:sysClr val="windowText" lastClr="000000"/>
                </a:solidFill>
              </a:ln>
              <a:effectLst/>
            </c:spPr>
          </c:marker>
          <c:xVal>
            <c:numRef>
              <c:f>Moa!$C$2:$C$159</c:f>
              <c:numCache>
                <c:formatCode>General</c:formatCode>
                <c:ptCount val="158"/>
                <c:pt idx="0">
                  <c:v>602</c:v>
                </c:pt>
                <c:pt idx="1">
                  <c:v>666</c:v>
                </c:pt>
                <c:pt idx="2">
                  <c:v>680</c:v>
                </c:pt>
                <c:pt idx="3">
                  <c:v>851</c:v>
                </c:pt>
                <c:pt idx="4">
                  <c:v>874</c:v>
                </c:pt>
                <c:pt idx="5">
                  <c:v>915</c:v>
                </c:pt>
                <c:pt idx="6">
                  <c:v>928</c:v>
                </c:pt>
                <c:pt idx="7">
                  <c:v>931</c:v>
                </c:pt>
                <c:pt idx="8">
                  <c:v>936</c:v>
                </c:pt>
                <c:pt idx="9">
                  <c:v>944</c:v>
                </c:pt>
                <c:pt idx="10">
                  <c:v>945</c:v>
                </c:pt>
                <c:pt idx="11">
                  <c:v>962</c:v>
                </c:pt>
                <c:pt idx="12">
                  <c:v>983</c:v>
                </c:pt>
                <c:pt idx="13">
                  <c:v>1004</c:v>
                </c:pt>
                <c:pt idx="14">
                  <c:v>1006</c:v>
                </c:pt>
                <c:pt idx="15">
                  <c:v>1014</c:v>
                </c:pt>
                <c:pt idx="16">
                  <c:v>1019</c:v>
                </c:pt>
                <c:pt idx="17">
                  <c:v>1023</c:v>
                </c:pt>
                <c:pt idx="18">
                  <c:v>1043</c:v>
                </c:pt>
                <c:pt idx="19">
                  <c:v>1061</c:v>
                </c:pt>
                <c:pt idx="20">
                  <c:v>1078</c:v>
                </c:pt>
                <c:pt idx="21">
                  <c:v>1091</c:v>
                </c:pt>
                <c:pt idx="22">
                  <c:v>1098</c:v>
                </c:pt>
                <c:pt idx="23">
                  <c:v>1099</c:v>
                </c:pt>
                <c:pt idx="24">
                  <c:v>1110</c:v>
                </c:pt>
                <c:pt idx="25">
                  <c:v>1112</c:v>
                </c:pt>
                <c:pt idx="26">
                  <c:v>1115</c:v>
                </c:pt>
                <c:pt idx="27">
                  <c:v>1132</c:v>
                </c:pt>
                <c:pt idx="28">
                  <c:v>1206</c:v>
                </c:pt>
                <c:pt idx="29">
                  <c:v>1225</c:v>
                </c:pt>
                <c:pt idx="30">
                  <c:v>1232</c:v>
                </c:pt>
                <c:pt idx="31">
                  <c:v>1236</c:v>
                </c:pt>
                <c:pt idx="32">
                  <c:v>1242</c:v>
                </c:pt>
                <c:pt idx="33">
                  <c:v>1258</c:v>
                </c:pt>
                <c:pt idx="34">
                  <c:v>1260</c:v>
                </c:pt>
                <c:pt idx="35">
                  <c:v>1273</c:v>
                </c:pt>
                <c:pt idx="36">
                  <c:v>1285</c:v>
                </c:pt>
                <c:pt idx="37">
                  <c:v>1291</c:v>
                </c:pt>
                <c:pt idx="38">
                  <c:v>1295</c:v>
                </c:pt>
                <c:pt idx="39">
                  <c:v>1298</c:v>
                </c:pt>
                <c:pt idx="40">
                  <c:v>1298</c:v>
                </c:pt>
                <c:pt idx="41">
                  <c:v>1300</c:v>
                </c:pt>
                <c:pt idx="42">
                  <c:v>1313</c:v>
                </c:pt>
                <c:pt idx="43">
                  <c:v>1314</c:v>
                </c:pt>
                <c:pt idx="44">
                  <c:v>1322</c:v>
                </c:pt>
                <c:pt idx="45">
                  <c:v>1341</c:v>
                </c:pt>
                <c:pt idx="46">
                  <c:v>1355</c:v>
                </c:pt>
                <c:pt idx="47">
                  <c:v>1356</c:v>
                </c:pt>
                <c:pt idx="48">
                  <c:v>1387</c:v>
                </c:pt>
                <c:pt idx="49">
                  <c:v>1388</c:v>
                </c:pt>
                <c:pt idx="50">
                  <c:v>1389</c:v>
                </c:pt>
                <c:pt idx="51">
                  <c:v>1389</c:v>
                </c:pt>
                <c:pt idx="52">
                  <c:v>1463</c:v>
                </c:pt>
                <c:pt idx="53">
                  <c:v>1466</c:v>
                </c:pt>
                <c:pt idx="54">
                  <c:v>1466</c:v>
                </c:pt>
                <c:pt idx="55">
                  <c:v>1467</c:v>
                </c:pt>
                <c:pt idx="56">
                  <c:v>1467</c:v>
                </c:pt>
                <c:pt idx="57">
                  <c:v>1468</c:v>
                </c:pt>
                <c:pt idx="58">
                  <c:v>1482</c:v>
                </c:pt>
                <c:pt idx="59">
                  <c:v>1541</c:v>
                </c:pt>
                <c:pt idx="60">
                  <c:v>1544</c:v>
                </c:pt>
                <c:pt idx="61">
                  <c:v>1552</c:v>
                </c:pt>
                <c:pt idx="62">
                  <c:v>1560</c:v>
                </c:pt>
                <c:pt idx="63">
                  <c:v>1581</c:v>
                </c:pt>
                <c:pt idx="64">
                  <c:v>1620</c:v>
                </c:pt>
                <c:pt idx="65">
                  <c:v>1647</c:v>
                </c:pt>
                <c:pt idx="66">
                  <c:v>1657</c:v>
                </c:pt>
                <c:pt idx="67">
                  <c:v>1657</c:v>
                </c:pt>
                <c:pt idx="68">
                  <c:v>1708</c:v>
                </c:pt>
                <c:pt idx="69">
                  <c:v>1718</c:v>
                </c:pt>
                <c:pt idx="70">
                  <c:v>1726</c:v>
                </c:pt>
                <c:pt idx="71">
                  <c:v>1766</c:v>
                </c:pt>
                <c:pt idx="72">
                  <c:v>1773</c:v>
                </c:pt>
                <c:pt idx="73">
                  <c:v>1783</c:v>
                </c:pt>
                <c:pt idx="74">
                  <c:v>1801</c:v>
                </c:pt>
                <c:pt idx="75">
                  <c:v>1837</c:v>
                </c:pt>
                <c:pt idx="76">
                  <c:v>1840</c:v>
                </c:pt>
                <c:pt idx="77">
                  <c:v>1865</c:v>
                </c:pt>
                <c:pt idx="78">
                  <c:v>1879</c:v>
                </c:pt>
                <c:pt idx="79">
                  <c:v>1890</c:v>
                </c:pt>
                <c:pt idx="80">
                  <c:v>1907</c:v>
                </c:pt>
                <c:pt idx="81">
                  <c:v>1932</c:v>
                </c:pt>
                <c:pt idx="82">
                  <c:v>1934</c:v>
                </c:pt>
                <c:pt idx="83">
                  <c:v>1976</c:v>
                </c:pt>
                <c:pt idx="84">
                  <c:v>2022</c:v>
                </c:pt>
                <c:pt idx="85">
                  <c:v>2036</c:v>
                </c:pt>
                <c:pt idx="86">
                  <c:v>2040</c:v>
                </c:pt>
                <c:pt idx="87">
                  <c:v>2043</c:v>
                </c:pt>
                <c:pt idx="88">
                  <c:v>2056</c:v>
                </c:pt>
                <c:pt idx="89">
                  <c:v>2067</c:v>
                </c:pt>
                <c:pt idx="90">
                  <c:v>2098</c:v>
                </c:pt>
                <c:pt idx="91">
                  <c:v>2119</c:v>
                </c:pt>
                <c:pt idx="92">
                  <c:v>2129</c:v>
                </c:pt>
                <c:pt idx="93">
                  <c:v>2144</c:v>
                </c:pt>
                <c:pt idx="94">
                  <c:v>2227</c:v>
                </c:pt>
                <c:pt idx="95">
                  <c:v>2229</c:v>
                </c:pt>
                <c:pt idx="96">
                  <c:v>2231</c:v>
                </c:pt>
                <c:pt idx="97">
                  <c:v>2231</c:v>
                </c:pt>
                <c:pt idx="98">
                  <c:v>2234</c:v>
                </c:pt>
                <c:pt idx="99">
                  <c:v>2235</c:v>
                </c:pt>
                <c:pt idx="100">
                  <c:v>2245</c:v>
                </c:pt>
                <c:pt idx="101">
                  <c:v>2308</c:v>
                </c:pt>
                <c:pt idx="102">
                  <c:v>2313</c:v>
                </c:pt>
                <c:pt idx="103">
                  <c:v>2317</c:v>
                </c:pt>
                <c:pt idx="104">
                  <c:v>2318</c:v>
                </c:pt>
                <c:pt idx="105">
                  <c:v>2321</c:v>
                </c:pt>
                <c:pt idx="106">
                  <c:v>2329</c:v>
                </c:pt>
                <c:pt idx="107">
                  <c:v>2331</c:v>
                </c:pt>
                <c:pt idx="108">
                  <c:v>2336</c:v>
                </c:pt>
                <c:pt idx="109">
                  <c:v>2342</c:v>
                </c:pt>
                <c:pt idx="110">
                  <c:v>2352</c:v>
                </c:pt>
                <c:pt idx="111">
                  <c:v>2357</c:v>
                </c:pt>
                <c:pt idx="112">
                  <c:v>2373</c:v>
                </c:pt>
                <c:pt idx="113">
                  <c:v>2406</c:v>
                </c:pt>
                <c:pt idx="114">
                  <c:v>2413</c:v>
                </c:pt>
                <c:pt idx="115">
                  <c:v>2422</c:v>
                </c:pt>
                <c:pt idx="116">
                  <c:v>2582</c:v>
                </c:pt>
                <c:pt idx="117">
                  <c:v>2612</c:v>
                </c:pt>
                <c:pt idx="118">
                  <c:v>2709</c:v>
                </c:pt>
                <c:pt idx="119">
                  <c:v>2728</c:v>
                </c:pt>
                <c:pt idx="120">
                  <c:v>2729</c:v>
                </c:pt>
                <c:pt idx="121">
                  <c:v>2729</c:v>
                </c:pt>
                <c:pt idx="122">
                  <c:v>2730</c:v>
                </c:pt>
                <c:pt idx="123">
                  <c:v>2736</c:v>
                </c:pt>
                <c:pt idx="124">
                  <c:v>2741</c:v>
                </c:pt>
                <c:pt idx="125">
                  <c:v>2742</c:v>
                </c:pt>
                <c:pt idx="126">
                  <c:v>2744</c:v>
                </c:pt>
                <c:pt idx="127">
                  <c:v>2745</c:v>
                </c:pt>
                <c:pt idx="128">
                  <c:v>2771</c:v>
                </c:pt>
                <c:pt idx="129">
                  <c:v>2786</c:v>
                </c:pt>
                <c:pt idx="130">
                  <c:v>2797</c:v>
                </c:pt>
                <c:pt idx="131">
                  <c:v>2860</c:v>
                </c:pt>
                <c:pt idx="132">
                  <c:v>2876</c:v>
                </c:pt>
                <c:pt idx="133">
                  <c:v>3024</c:v>
                </c:pt>
                <c:pt idx="134">
                  <c:v>3270</c:v>
                </c:pt>
                <c:pt idx="135">
                  <c:v>3302</c:v>
                </c:pt>
                <c:pt idx="136">
                  <c:v>3327</c:v>
                </c:pt>
                <c:pt idx="137">
                  <c:v>3338</c:v>
                </c:pt>
                <c:pt idx="138">
                  <c:v>3361</c:v>
                </c:pt>
                <c:pt idx="139">
                  <c:v>3376</c:v>
                </c:pt>
                <c:pt idx="140">
                  <c:v>3380</c:v>
                </c:pt>
                <c:pt idx="141">
                  <c:v>3383</c:v>
                </c:pt>
                <c:pt idx="142">
                  <c:v>3416</c:v>
                </c:pt>
                <c:pt idx="143">
                  <c:v>3497</c:v>
                </c:pt>
                <c:pt idx="144">
                  <c:v>3516</c:v>
                </c:pt>
                <c:pt idx="145">
                  <c:v>3844</c:v>
                </c:pt>
                <c:pt idx="146">
                  <c:v>3858</c:v>
                </c:pt>
                <c:pt idx="147">
                  <c:v>3920</c:v>
                </c:pt>
                <c:pt idx="148">
                  <c:v>3965</c:v>
                </c:pt>
                <c:pt idx="149">
                  <c:v>4126</c:v>
                </c:pt>
                <c:pt idx="150">
                  <c:v>4136</c:v>
                </c:pt>
                <c:pt idx="151">
                  <c:v>4403</c:v>
                </c:pt>
                <c:pt idx="152">
                  <c:v>5514</c:v>
                </c:pt>
                <c:pt idx="153">
                  <c:v>5692</c:v>
                </c:pt>
                <c:pt idx="154">
                  <c:v>5703</c:v>
                </c:pt>
                <c:pt idx="155">
                  <c:v>5791</c:v>
                </c:pt>
                <c:pt idx="156">
                  <c:v>5812</c:v>
                </c:pt>
                <c:pt idx="157">
                  <c:v>7839</c:v>
                </c:pt>
              </c:numCache>
            </c:numRef>
          </c:xVal>
          <c:yVal>
            <c:numRef>
              <c:f>Moa!$E$2:$E$159</c:f>
              <c:numCache>
                <c:formatCode>General</c:formatCode>
                <c:ptCount val="158"/>
                <c:pt idx="0">
                  <c:v>1.67465</c:v>
                </c:pt>
                <c:pt idx="1">
                  <c:v>2.7204700000000002</c:v>
                </c:pt>
                <c:pt idx="2">
                  <c:v>1.6862900000000001</c:v>
                </c:pt>
                <c:pt idx="3">
                  <c:v>0.50483</c:v>
                </c:pt>
                <c:pt idx="4">
                  <c:v>1.2516700000000001</c:v>
                </c:pt>
                <c:pt idx="5">
                  <c:v>0.63456999999999997</c:v>
                </c:pt>
                <c:pt idx="6">
                  <c:v>33.217149999999997</c:v>
                </c:pt>
                <c:pt idx="7">
                  <c:v>23.815950000000001</c:v>
                </c:pt>
                <c:pt idx="8">
                  <c:v>0.74943000000000004</c:v>
                </c:pt>
                <c:pt idx="9">
                  <c:v>0.28201999999999999</c:v>
                </c:pt>
                <c:pt idx="10">
                  <c:v>9.7395600000000009</c:v>
                </c:pt>
                <c:pt idx="11">
                  <c:v>0.71889999999999998</c:v>
                </c:pt>
                <c:pt idx="12">
                  <c:v>0.51543000000000005</c:v>
                </c:pt>
                <c:pt idx="13">
                  <c:v>1.8325499999999999</c:v>
                </c:pt>
                <c:pt idx="14">
                  <c:v>0.56796000000000002</c:v>
                </c:pt>
                <c:pt idx="15">
                  <c:v>0.2205</c:v>
                </c:pt>
                <c:pt idx="16">
                  <c:v>1.79484</c:v>
                </c:pt>
                <c:pt idx="17">
                  <c:v>0.86685000000000001</c:v>
                </c:pt>
                <c:pt idx="18">
                  <c:v>3.0395500000000002</c:v>
                </c:pt>
                <c:pt idx="19">
                  <c:v>0.63456999999999997</c:v>
                </c:pt>
                <c:pt idx="20">
                  <c:v>0.32847999999999999</c:v>
                </c:pt>
                <c:pt idx="21">
                  <c:v>1.6449999999999999E-2</c:v>
                </c:pt>
                <c:pt idx="22">
                  <c:v>7.0019999999999999E-2</c:v>
                </c:pt>
                <c:pt idx="23">
                  <c:v>1.4884999999999999</c:v>
                </c:pt>
                <c:pt idx="24">
                  <c:v>0.23551</c:v>
                </c:pt>
                <c:pt idx="25">
                  <c:v>0.36954999999999999</c:v>
                </c:pt>
                <c:pt idx="26">
                  <c:v>9.2141800000000007</c:v>
                </c:pt>
                <c:pt idx="27">
                  <c:v>2.785E-2</c:v>
                </c:pt>
                <c:pt idx="28">
                  <c:v>0.19941999999999999</c:v>
                </c:pt>
                <c:pt idx="29">
                  <c:v>0.47101999999999999</c:v>
                </c:pt>
                <c:pt idx="30">
                  <c:v>0.87287999999999999</c:v>
                </c:pt>
                <c:pt idx="31">
                  <c:v>0.28994999999999999</c:v>
                </c:pt>
                <c:pt idx="32">
                  <c:v>3.9281700000000002</c:v>
                </c:pt>
                <c:pt idx="33">
                  <c:v>0.17002999999999999</c:v>
                </c:pt>
                <c:pt idx="34">
                  <c:v>0.72641</c:v>
                </c:pt>
                <c:pt idx="35">
                  <c:v>0.39883000000000002</c:v>
                </c:pt>
                <c:pt idx="36">
                  <c:v>0.39607999999999999</c:v>
                </c:pt>
                <c:pt idx="37">
                  <c:v>0.38258999999999999</c:v>
                </c:pt>
                <c:pt idx="38">
                  <c:v>0.23796999999999999</c:v>
                </c:pt>
                <c:pt idx="39">
                  <c:v>0.32395000000000002</c:v>
                </c:pt>
                <c:pt idx="40">
                  <c:v>0.13714999999999999</c:v>
                </c:pt>
                <c:pt idx="41">
                  <c:v>0.21973999999999999</c:v>
                </c:pt>
                <c:pt idx="42">
                  <c:v>0.23880000000000001</c:v>
                </c:pt>
                <c:pt idx="43">
                  <c:v>0.79215999999999998</c:v>
                </c:pt>
                <c:pt idx="44">
                  <c:v>16.60857</c:v>
                </c:pt>
                <c:pt idx="45">
                  <c:v>0.63898999999999995</c:v>
                </c:pt>
                <c:pt idx="46">
                  <c:v>4.4501600000000003</c:v>
                </c:pt>
                <c:pt idx="47">
                  <c:v>0.10686</c:v>
                </c:pt>
                <c:pt idx="48">
                  <c:v>0.98204000000000002</c:v>
                </c:pt>
                <c:pt idx="49">
                  <c:v>0.26130999999999999</c:v>
                </c:pt>
                <c:pt idx="50">
                  <c:v>1.15978</c:v>
                </c:pt>
                <c:pt idx="51">
                  <c:v>1.4179999999999999</c:v>
                </c:pt>
                <c:pt idx="52">
                  <c:v>0.16885</c:v>
                </c:pt>
                <c:pt idx="53">
                  <c:v>0.19395999999999999</c:v>
                </c:pt>
                <c:pt idx="54">
                  <c:v>0.12797</c:v>
                </c:pt>
                <c:pt idx="55">
                  <c:v>2.9977</c:v>
                </c:pt>
                <c:pt idx="56">
                  <c:v>0.26495999999999997</c:v>
                </c:pt>
                <c:pt idx="57">
                  <c:v>0.63456999999999997</c:v>
                </c:pt>
                <c:pt idx="58">
                  <c:v>1.9915</c:v>
                </c:pt>
                <c:pt idx="59">
                  <c:v>0.20644999999999999</c:v>
                </c:pt>
                <c:pt idx="60">
                  <c:v>1.6288499999999999</c:v>
                </c:pt>
                <c:pt idx="61">
                  <c:v>0.41576999999999997</c:v>
                </c:pt>
                <c:pt idx="62">
                  <c:v>4.9340000000000002E-2</c:v>
                </c:pt>
                <c:pt idx="63">
                  <c:v>0.22907</c:v>
                </c:pt>
                <c:pt idx="64">
                  <c:v>1.70983</c:v>
                </c:pt>
                <c:pt idx="65">
                  <c:v>5.2699999999999997E-2</c:v>
                </c:pt>
                <c:pt idx="66">
                  <c:v>4.3700000000000003E-2</c:v>
                </c:pt>
                <c:pt idx="67">
                  <c:v>2.5799999999999998E-3</c:v>
                </c:pt>
                <c:pt idx="68">
                  <c:v>0.14598</c:v>
                </c:pt>
                <c:pt idx="69">
                  <c:v>1.13592</c:v>
                </c:pt>
                <c:pt idx="70">
                  <c:v>6.053E-2</c:v>
                </c:pt>
                <c:pt idx="71">
                  <c:v>2.4410000000000001E-2</c:v>
                </c:pt>
                <c:pt idx="72">
                  <c:v>7.74817</c:v>
                </c:pt>
                <c:pt idx="73">
                  <c:v>0.35449999999999998</c:v>
                </c:pt>
                <c:pt idx="74">
                  <c:v>0.15975</c:v>
                </c:pt>
                <c:pt idx="75">
                  <c:v>0.1724</c:v>
                </c:pt>
                <c:pt idx="76">
                  <c:v>0.17602999999999999</c:v>
                </c:pt>
                <c:pt idx="77">
                  <c:v>0.12708</c:v>
                </c:pt>
                <c:pt idx="78">
                  <c:v>7.8020699999999996</c:v>
                </c:pt>
                <c:pt idx="79">
                  <c:v>0.49273</c:v>
                </c:pt>
                <c:pt idx="80">
                  <c:v>2.3847800000000001</c:v>
                </c:pt>
                <c:pt idx="81">
                  <c:v>0.24213000000000001</c:v>
                </c:pt>
                <c:pt idx="82">
                  <c:v>5.4179999999999999E-2</c:v>
                </c:pt>
                <c:pt idx="83">
                  <c:v>0.13621</c:v>
                </c:pt>
                <c:pt idx="84">
                  <c:v>5.7270000000000001E-2</c:v>
                </c:pt>
                <c:pt idx="85">
                  <c:v>2.6349999999999998E-2</c:v>
                </c:pt>
                <c:pt idx="86">
                  <c:v>5.0900000000000001E-2</c:v>
                </c:pt>
                <c:pt idx="87">
                  <c:v>7.3499999999999996E-2</c:v>
                </c:pt>
                <c:pt idx="88">
                  <c:v>2.7089999999999999E-2</c:v>
                </c:pt>
                <c:pt idx="89">
                  <c:v>7.6946500000000002</c:v>
                </c:pt>
                <c:pt idx="90">
                  <c:v>0.65241000000000005</c:v>
                </c:pt>
                <c:pt idx="91">
                  <c:v>0.54481999999999997</c:v>
                </c:pt>
                <c:pt idx="92">
                  <c:v>8.6569299999999991</c:v>
                </c:pt>
                <c:pt idx="93">
                  <c:v>10.65794</c:v>
                </c:pt>
                <c:pt idx="94">
                  <c:v>0.27621000000000001</c:v>
                </c:pt>
                <c:pt idx="95">
                  <c:v>0.83731999999999995</c:v>
                </c:pt>
                <c:pt idx="96">
                  <c:v>0.61721999999999999</c:v>
                </c:pt>
                <c:pt idx="97">
                  <c:v>3.0606900000000001</c:v>
                </c:pt>
                <c:pt idx="98">
                  <c:v>7.5560000000000002E-2</c:v>
                </c:pt>
                <c:pt idx="99">
                  <c:v>0.13525999999999999</c:v>
                </c:pt>
                <c:pt idx="100">
                  <c:v>14.35873</c:v>
                </c:pt>
                <c:pt idx="101">
                  <c:v>1.3270000000000001E-2</c:v>
                </c:pt>
                <c:pt idx="102">
                  <c:v>0.12107</c:v>
                </c:pt>
                <c:pt idx="103">
                  <c:v>3.177E-2</c:v>
                </c:pt>
                <c:pt idx="104">
                  <c:v>0.47101999999999999</c:v>
                </c:pt>
                <c:pt idx="105">
                  <c:v>9.3679999999999999E-2</c:v>
                </c:pt>
                <c:pt idx="106">
                  <c:v>0.63238000000000005</c:v>
                </c:pt>
                <c:pt idx="107">
                  <c:v>9.1749999999999998E-2</c:v>
                </c:pt>
                <c:pt idx="108">
                  <c:v>2.4348900000000002</c:v>
                </c:pt>
                <c:pt idx="109">
                  <c:v>0.11296</c:v>
                </c:pt>
                <c:pt idx="110">
                  <c:v>0.18606</c:v>
                </c:pt>
                <c:pt idx="111">
                  <c:v>6.1800000000000001E-2</c:v>
                </c:pt>
                <c:pt idx="112">
                  <c:v>0.11533</c:v>
                </c:pt>
                <c:pt idx="113">
                  <c:v>0.68484999999999996</c:v>
                </c:pt>
                <c:pt idx="114">
                  <c:v>0.12797</c:v>
                </c:pt>
                <c:pt idx="115">
                  <c:v>2.0959999999999999E-2</c:v>
                </c:pt>
                <c:pt idx="116">
                  <c:v>0.13156999999999999</c:v>
                </c:pt>
                <c:pt idx="117">
                  <c:v>0.62583999999999995</c:v>
                </c:pt>
                <c:pt idx="118">
                  <c:v>0.37994</c:v>
                </c:pt>
                <c:pt idx="119">
                  <c:v>6.4704100000000002</c:v>
                </c:pt>
                <c:pt idx="120">
                  <c:v>1.1202799999999999</c:v>
                </c:pt>
                <c:pt idx="121">
                  <c:v>3.6240000000000001E-2</c:v>
                </c:pt>
                <c:pt idx="122">
                  <c:v>0.24551000000000001</c:v>
                </c:pt>
                <c:pt idx="123">
                  <c:v>4.684E-2</c:v>
                </c:pt>
                <c:pt idx="124">
                  <c:v>2.0699999999999998E-3</c:v>
                </c:pt>
                <c:pt idx="125">
                  <c:v>1.6175999999999999</c:v>
                </c:pt>
                <c:pt idx="126">
                  <c:v>0.37212000000000001</c:v>
                </c:pt>
                <c:pt idx="127">
                  <c:v>2.68302</c:v>
                </c:pt>
                <c:pt idx="128">
                  <c:v>0.13066</c:v>
                </c:pt>
                <c:pt idx="129">
                  <c:v>5.1610000000000003E-2</c:v>
                </c:pt>
                <c:pt idx="130">
                  <c:v>6.7169999999999994E-2</c:v>
                </c:pt>
                <c:pt idx="131">
                  <c:v>100</c:v>
                </c:pt>
                <c:pt idx="132">
                  <c:v>8.6199999999999999E-2</c:v>
                </c:pt>
                <c:pt idx="133">
                  <c:v>3.9390000000000001E-2</c:v>
                </c:pt>
                <c:pt idx="134">
                  <c:v>5.4559999999999997E-2</c:v>
                </c:pt>
                <c:pt idx="135">
                  <c:v>7.9869999999999997E-2</c:v>
                </c:pt>
                <c:pt idx="136">
                  <c:v>2.7999999999999998E-4</c:v>
                </c:pt>
                <c:pt idx="137">
                  <c:v>5.3800000000000001E-2</c:v>
                </c:pt>
                <c:pt idx="138">
                  <c:v>0.10075000000000001</c:v>
                </c:pt>
                <c:pt idx="139">
                  <c:v>7.4599999999999996E-3</c:v>
                </c:pt>
                <c:pt idx="140">
                  <c:v>1.8249999999999999E-2</c:v>
                </c:pt>
                <c:pt idx="141">
                  <c:v>9.92E-3</c:v>
                </c:pt>
                <c:pt idx="142">
                  <c:v>2.239E-2</c:v>
                </c:pt>
                <c:pt idx="143">
                  <c:v>1.39364</c:v>
                </c:pt>
                <c:pt idx="144">
                  <c:v>0.94530999999999998</c:v>
                </c:pt>
                <c:pt idx="145">
                  <c:v>8.9999999999999993E-3</c:v>
                </c:pt>
                <c:pt idx="146">
                  <c:v>0.54105999999999999</c:v>
                </c:pt>
                <c:pt idx="147">
                  <c:v>2.0000000000000001E-4</c:v>
                </c:pt>
                <c:pt idx="148">
                  <c:v>1.2600000000000001E-3</c:v>
                </c:pt>
                <c:pt idx="149">
                  <c:v>9.2499999999999995E-3</c:v>
                </c:pt>
                <c:pt idx="150">
                  <c:v>2.4000000000000001E-4</c:v>
                </c:pt>
                <c:pt idx="151">
                  <c:v>1.393E-2</c:v>
                </c:pt>
                <c:pt idx="152">
                  <c:v>0.20219999999999999</c:v>
                </c:pt>
                <c:pt idx="153">
                  <c:v>5.6999999999999998E-4</c:v>
                </c:pt>
                <c:pt idx="154">
                  <c:v>8.0000000000000004E-4</c:v>
                </c:pt>
                <c:pt idx="155">
                  <c:v>3.6000000000000002E-4</c:v>
                </c:pt>
                <c:pt idx="156">
                  <c:v>1.31E-3</c:v>
                </c:pt>
                <c:pt idx="157">
                  <c:v>2.0000000000000002E-5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E61-4F57-BA23-1F071AB8B5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8695320"/>
        <c:axId val="448687120"/>
      </c:scatterChart>
      <c:valAx>
        <c:axId val="448695320"/>
        <c:scaling>
          <c:orientation val="minMax"/>
          <c:max val="10000"/>
        </c:scaling>
        <c:delete val="0"/>
        <c:axPos val="b"/>
        <c:majorGridlines>
          <c:spPr>
            <a:ln w="9525" cap="flat" cmpd="sng" algn="ctr">
              <a:solidFill>
                <a:schemeClr val="tx1"/>
              </a:solidFill>
              <a:prstDash val="sysDash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Čas</a:t>
                </a:r>
                <a:r>
                  <a:rPr lang="cs-CZ" sz="14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(roky)</a:t>
                </a:r>
                <a:endParaRPr lang="en-US" sz="14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448687120"/>
        <c:crosses val="autoZero"/>
        <c:crossBetween val="midCat"/>
      </c:valAx>
      <c:valAx>
        <c:axId val="44868712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prstDash val="sys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 b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Relativní počet fragmentů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448695320"/>
        <c:crosses val="autoZero"/>
        <c:crossBetween val="midCat"/>
        <c:majorUnit val="20"/>
      </c:valAx>
      <c:spPr>
        <a:gradFill flip="none" rotWithShape="1">
          <a:gsLst>
            <a:gs pos="0">
              <a:schemeClr val="bg1"/>
            </a:gs>
            <a:gs pos="100000">
              <a:srgbClr val="FFEF79"/>
            </a:gs>
          </a:gsLst>
          <a:lin ang="5400000" scaled="1"/>
          <a:tileRect/>
        </a:gradFill>
        <a:ln w="15875">
          <a:solidFill>
            <a:sysClr val="windowText" lastClr="000000"/>
          </a:solidFill>
        </a:ln>
        <a:effectLst/>
      </c:spPr>
    </c:plotArea>
    <c:plotVisOnly val="1"/>
    <c:dispBlanksAs val="gap"/>
    <c:showDLblsOverMax val="0"/>
    <c:extLst/>
  </c:chart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Moa!$E$1</c:f>
              <c:strCache>
                <c:ptCount val="1"/>
                <c:pt idx="0">
                  <c:v>Relative CN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C00000"/>
              </a:solidFill>
              <a:ln w="6350">
                <a:solidFill>
                  <a:sysClr val="windowText" lastClr="000000"/>
                </a:solidFill>
              </a:ln>
              <a:effectLst/>
            </c:spPr>
          </c:marker>
          <c:xVal>
            <c:numRef>
              <c:f>Moa!$C$2:$C$159</c:f>
              <c:numCache>
                <c:formatCode>General</c:formatCode>
                <c:ptCount val="158"/>
                <c:pt idx="0">
                  <c:v>602</c:v>
                </c:pt>
                <c:pt idx="1">
                  <c:v>666</c:v>
                </c:pt>
                <c:pt idx="2">
                  <c:v>680</c:v>
                </c:pt>
                <c:pt idx="3">
                  <c:v>851</c:v>
                </c:pt>
                <c:pt idx="4">
                  <c:v>874</c:v>
                </c:pt>
                <c:pt idx="5">
                  <c:v>915</c:v>
                </c:pt>
                <c:pt idx="6">
                  <c:v>928</c:v>
                </c:pt>
                <c:pt idx="7">
                  <c:v>931</c:v>
                </c:pt>
                <c:pt idx="8">
                  <c:v>936</c:v>
                </c:pt>
                <c:pt idx="9">
                  <c:v>944</c:v>
                </c:pt>
                <c:pt idx="10">
                  <c:v>945</c:v>
                </c:pt>
                <c:pt idx="11">
                  <c:v>962</c:v>
                </c:pt>
                <c:pt idx="12">
                  <c:v>983</c:v>
                </c:pt>
                <c:pt idx="13">
                  <c:v>1004</c:v>
                </c:pt>
                <c:pt idx="14">
                  <c:v>1006</c:v>
                </c:pt>
                <c:pt idx="15">
                  <c:v>1014</c:v>
                </c:pt>
                <c:pt idx="16">
                  <c:v>1019</c:v>
                </c:pt>
                <c:pt idx="17">
                  <c:v>1023</c:v>
                </c:pt>
                <c:pt idx="18">
                  <c:v>1043</c:v>
                </c:pt>
                <c:pt idx="19">
                  <c:v>1061</c:v>
                </c:pt>
                <c:pt idx="20">
                  <c:v>1078</c:v>
                </c:pt>
                <c:pt idx="21">
                  <c:v>1091</c:v>
                </c:pt>
                <c:pt idx="22">
                  <c:v>1098</c:v>
                </c:pt>
                <c:pt idx="23">
                  <c:v>1099</c:v>
                </c:pt>
                <c:pt idx="24">
                  <c:v>1110</c:v>
                </c:pt>
                <c:pt idx="25">
                  <c:v>1112</c:v>
                </c:pt>
                <c:pt idx="26">
                  <c:v>1115</c:v>
                </c:pt>
                <c:pt idx="27">
                  <c:v>1132</c:v>
                </c:pt>
                <c:pt idx="28">
                  <c:v>1206</c:v>
                </c:pt>
                <c:pt idx="29">
                  <c:v>1225</c:v>
                </c:pt>
                <c:pt idx="30">
                  <c:v>1232</c:v>
                </c:pt>
                <c:pt idx="31">
                  <c:v>1236</c:v>
                </c:pt>
                <c:pt idx="32">
                  <c:v>1242</c:v>
                </c:pt>
                <c:pt idx="33">
                  <c:v>1258</c:v>
                </c:pt>
                <c:pt idx="34">
                  <c:v>1260</c:v>
                </c:pt>
                <c:pt idx="35">
                  <c:v>1273</c:v>
                </c:pt>
                <c:pt idx="36">
                  <c:v>1285</c:v>
                </c:pt>
                <c:pt idx="37">
                  <c:v>1291</c:v>
                </c:pt>
                <c:pt idx="38">
                  <c:v>1295</c:v>
                </c:pt>
                <c:pt idx="39">
                  <c:v>1298</c:v>
                </c:pt>
                <c:pt idx="40">
                  <c:v>1298</c:v>
                </c:pt>
                <c:pt idx="41">
                  <c:v>1300</c:v>
                </c:pt>
                <c:pt idx="42">
                  <c:v>1313</c:v>
                </c:pt>
                <c:pt idx="43">
                  <c:v>1314</c:v>
                </c:pt>
                <c:pt idx="44">
                  <c:v>1322</c:v>
                </c:pt>
                <c:pt idx="45">
                  <c:v>1341</c:v>
                </c:pt>
                <c:pt idx="46">
                  <c:v>1355</c:v>
                </c:pt>
                <c:pt idx="47">
                  <c:v>1356</c:v>
                </c:pt>
                <c:pt idx="48">
                  <c:v>1387</c:v>
                </c:pt>
                <c:pt idx="49">
                  <c:v>1388</c:v>
                </c:pt>
                <c:pt idx="50">
                  <c:v>1389</c:v>
                </c:pt>
                <c:pt idx="51">
                  <c:v>1389</c:v>
                </c:pt>
                <c:pt idx="52">
                  <c:v>1463</c:v>
                </c:pt>
                <c:pt idx="53">
                  <c:v>1466</c:v>
                </c:pt>
                <c:pt idx="54">
                  <c:v>1466</c:v>
                </c:pt>
                <c:pt idx="55">
                  <c:v>1467</c:v>
                </c:pt>
                <c:pt idx="56">
                  <c:v>1467</c:v>
                </c:pt>
                <c:pt idx="57">
                  <c:v>1468</c:v>
                </c:pt>
                <c:pt idx="58">
                  <c:v>1482</c:v>
                </c:pt>
                <c:pt idx="59">
                  <c:v>1541</c:v>
                </c:pt>
                <c:pt idx="60">
                  <c:v>1544</c:v>
                </c:pt>
                <c:pt idx="61">
                  <c:v>1552</c:v>
                </c:pt>
                <c:pt idx="62">
                  <c:v>1560</c:v>
                </c:pt>
                <c:pt idx="63">
                  <c:v>1581</c:v>
                </c:pt>
                <c:pt idx="64">
                  <c:v>1620</c:v>
                </c:pt>
                <c:pt idx="65">
                  <c:v>1647</c:v>
                </c:pt>
                <c:pt idx="66">
                  <c:v>1657</c:v>
                </c:pt>
                <c:pt idx="67">
                  <c:v>1657</c:v>
                </c:pt>
                <c:pt idx="68">
                  <c:v>1708</c:v>
                </c:pt>
                <c:pt idx="69">
                  <c:v>1718</c:v>
                </c:pt>
                <c:pt idx="70">
                  <c:v>1726</c:v>
                </c:pt>
                <c:pt idx="71">
                  <c:v>1766</c:v>
                </c:pt>
                <c:pt idx="72">
                  <c:v>1773</c:v>
                </c:pt>
                <c:pt idx="73">
                  <c:v>1783</c:v>
                </c:pt>
                <c:pt idx="74">
                  <c:v>1801</c:v>
                </c:pt>
                <c:pt idx="75">
                  <c:v>1837</c:v>
                </c:pt>
                <c:pt idx="76">
                  <c:v>1840</c:v>
                </c:pt>
                <c:pt idx="77">
                  <c:v>1865</c:v>
                </c:pt>
                <c:pt idx="78">
                  <c:v>1879</c:v>
                </c:pt>
                <c:pt idx="79">
                  <c:v>1890</c:v>
                </c:pt>
                <c:pt idx="80">
                  <c:v>1907</c:v>
                </c:pt>
                <c:pt idx="81">
                  <c:v>1932</c:v>
                </c:pt>
                <c:pt idx="82">
                  <c:v>1934</c:v>
                </c:pt>
                <c:pt idx="83">
                  <c:v>1976</c:v>
                </c:pt>
                <c:pt idx="84">
                  <c:v>2022</c:v>
                </c:pt>
                <c:pt idx="85">
                  <c:v>2036</c:v>
                </c:pt>
                <c:pt idx="86">
                  <c:v>2040</c:v>
                </c:pt>
                <c:pt idx="87">
                  <c:v>2043</c:v>
                </c:pt>
                <c:pt idx="88">
                  <c:v>2056</c:v>
                </c:pt>
                <c:pt idx="89">
                  <c:v>2067</c:v>
                </c:pt>
                <c:pt idx="90">
                  <c:v>2098</c:v>
                </c:pt>
                <c:pt idx="91">
                  <c:v>2119</c:v>
                </c:pt>
                <c:pt idx="92">
                  <c:v>2129</c:v>
                </c:pt>
                <c:pt idx="93">
                  <c:v>2144</c:v>
                </c:pt>
                <c:pt idx="94">
                  <c:v>2227</c:v>
                </c:pt>
                <c:pt idx="95">
                  <c:v>2229</c:v>
                </c:pt>
                <c:pt idx="96">
                  <c:v>2231</c:v>
                </c:pt>
                <c:pt idx="97">
                  <c:v>2231</c:v>
                </c:pt>
                <c:pt idx="98">
                  <c:v>2234</c:v>
                </c:pt>
                <c:pt idx="99">
                  <c:v>2235</c:v>
                </c:pt>
                <c:pt idx="100">
                  <c:v>2245</c:v>
                </c:pt>
                <c:pt idx="101">
                  <c:v>2308</c:v>
                </c:pt>
                <c:pt idx="102">
                  <c:v>2313</c:v>
                </c:pt>
                <c:pt idx="103">
                  <c:v>2317</c:v>
                </c:pt>
                <c:pt idx="104">
                  <c:v>2318</c:v>
                </c:pt>
                <c:pt idx="105">
                  <c:v>2321</c:v>
                </c:pt>
                <c:pt idx="106">
                  <c:v>2329</c:v>
                </c:pt>
                <c:pt idx="107">
                  <c:v>2331</c:v>
                </c:pt>
                <c:pt idx="108">
                  <c:v>2336</c:v>
                </c:pt>
                <c:pt idx="109">
                  <c:v>2342</c:v>
                </c:pt>
                <c:pt idx="110">
                  <c:v>2352</c:v>
                </c:pt>
                <c:pt idx="111">
                  <c:v>2357</c:v>
                </c:pt>
                <c:pt idx="112">
                  <c:v>2373</c:v>
                </c:pt>
                <c:pt idx="113">
                  <c:v>2406</c:v>
                </c:pt>
                <c:pt idx="114">
                  <c:v>2413</c:v>
                </c:pt>
                <c:pt idx="115">
                  <c:v>2422</c:v>
                </c:pt>
                <c:pt idx="116">
                  <c:v>2582</c:v>
                </c:pt>
                <c:pt idx="117">
                  <c:v>2612</c:v>
                </c:pt>
                <c:pt idx="118">
                  <c:v>2709</c:v>
                </c:pt>
                <c:pt idx="119">
                  <c:v>2728</c:v>
                </c:pt>
                <c:pt idx="120">
                  <c:v>2729</c:v>
                </c:pt>
                <c:pt idx="121">
                  <c:v>2729</c:v>
                </c:pt>
                <c:pt idx="122">
                  <c:v>2730</c:v>
                </c:pt>
                <c:pt idx="123">
                  <c:v>2736</c:v>
                </c:pt>
                <c:pt idx="124">
                  <c:v>2741</c:v>
                </c:pt>
                <c:pt idx="125">
                  <c:v>2742</c:v>
                </c:pt>
                <c:pt idx="126">
                  <c:v>2744</c:v>
                </c:pt>
                <c:pt idx="127">
                  <c:v>2745</c:v>
                </c:pt>
                <c:pt idx="128">
                  <c:v>2771</c:v>
                </c:pt>
                <c:pt idx="129">
                  <c:v>2786</c:v>
                </c:pt>
                <c:pt idx="130">
                  <c:v>2797</c:v>
                </c:pt>
                <c:pt idx="131">
                  <c:v>2860</c:v>
                </c:pt>
                <c:pt idx="132">
                  <c:v>2876</c:v>
                </c:pt>
                <c:pt idx="133">
                  <c:v>3024</c:v>
                </c:pt>
                <c:pt idx="134">
                  <c:v>3270</c:v>
                </c:pt>
                <c:pt idx="135">
                  <c:v>3302</c:v>
                </c:pt>
                <c:pt idx="136">
                  <c:v>3327</c:v>
                </c:pt>
                <c:pt idx="137">
                  <c:v>3338</c:v>
                </c:pt>
                <c:pt idx="138">
                  <c:v>3361</c:v>
                </c:pt>
                <c:pt idx="139">
                  <c:v>3376</c:v>
                </c:pt>
                <c:pt idx="140">
                  <c:v>3380</c:v>
                </c:pt>
                <c:pt idx="141">
                  <c:v>3383</c:v>
                </c:pt>
                <c:pt idx="142">
                  <c:v>3416</c:v>
                </c:pt>
                <c:pt idx="143">
                  <c:v>3497</c:v>
                </c:pt>
                <c:pt idx="144">
                  <c:v>3516</c:v>
                </c:pt>
                <c:pt idx="145">
                  <c:v>3844</c:v>
                </c:pt>
                <c:pt idx="146">
                  <c:v>3858</c:v>
                </c:pt>
                <c:pt idx="147">
                  <c:v>3920</c:v>
                </c:pt>
                <c:pt idx="148">
                  <c:v>3965</c:v>
                </c:pt>
                <c:pt idx="149">
                  <c:v>4126</c:v>
                </c:pt>
                <c:pt idx="150">
                  <c:v>4136</c:v>
                </c:pt>
                <c:pt idx="151">
                  <c:v>4403</c:v>
                </c:pt>
                <c:pt idx="152">
                  <c:v>5514</c:v>
                </c:pt>
                <c:pt idx="153">
                  <c:v>5692</c:v>
                </c:pt>
                <c:pt idx="154">
                  <c:v>5703</c:v>
                </c:pt>
                <c:pt idx="155">
                  <c:v>5791</c:v>
                </c:pt>
                <c:pt idx="156">
                  <c:v>5812</c:v>
                </c:pt>
                <c:pt idx="157">
                  <c:v>7839</c:v>
                </c:pt>
              </c:numCache>
            </c:numRef>
          </c:xVal>
          <c:yVal>
            <c:numRef>
              <c:f>Moa!$E$2:$E$159</c:f>
              <c:numCache>
                <c:formatCode>General</c:formatCode>
                <c:ptCount val="158"/>
                <c:pt idx="0">
                  <c:v>1.67465</c:v>
                </c:pt>
                <c:pt idx="1">
                  <c:v>2.7204700000000002</c:v>
                </c:pt>
                <c:pt idx="2">
                  <c:v>1.6862900000000001</c:v>
                </c:pt>
                <c:pt idx="3">
                  <c:v>0.50483</c:v>
                </c:pt>
                <c:pt idx="4">
                  <c:v>1.2516700000000001</c:v>
                </c:pt>
                <c:pt idx="5">
                  <c:v>0.63456999999999997</c:v>
                </c:pt>
                <c:pt idx="6">
                  <c:v>33.217149999999997</c:v>
                </c:pt>
                <c:pt idx="7">
                  <c:v>23.815950000000001</c:v>
                </c:pt>
                <c:pt idx="8">
                  <c:v>0.74943000000000004</c:v>
                </c:pt>
                <c:pt idx="9">
                  <c:v>0.28201999999999999</c:v>
                </c:pt>
                <c:pt idx="10">
                  <c:v>9.7395600000000009</c:v>
                </c:pt>
                <c:pt idx="11">
                  <c:v>0.71889999999999998</c:v>
                </c:pt>
                <c:pt idx="12">
                  <c:v>0.51543000000000005</c:v>
                </c:pt>
                <c:pt idx="13">
                  <c:v>1.8325499999999999</c:v>
                </c:pt>
                <c:pt idx="14">
                  <c:v>0.56796000000000002</c:v>
                </c:pt>
                <c:pt idx="15">
                  <c:v>0.2205</c:v>
                </c:pt>
                <c:pt idx="16">
                  <c:v>1.79484</c:v>
                </c:pt>
                <c:pt idx="17">
                  <c:v>0.86685000000000001</c:v>
                </c:pt>
                <c:pt idx="18">
                  <c:v>3.0395500000000002</c:v>
                </c:pt>
                <c:pt idx="19">
                  <c:v>0.63456999999999997</c:v>
                </c:pt>
                <c:pt idx="20">
                  <c:v>0.32847999999999999</c:v>
                </c:pt>
                <c:pt idx="21">
                  <c:v>1.6449999999999999E-2</c:v>
                </c:pt>
                <c:pt idx="22">
                  <c:v>7.0019999999999999E-2</c:v>
                </c:pt>
                <c:pt idx="23">
                  <c:v>1.4884999999999999</c:v>
                </c:pt>
                <c:pt idx="24">
                  <c:v>0.23551</c:v>
                </c:pt>
                <c:pt idx="25">
                  <c:v>0.36954999999999999</c:v>
                </c:pt>
                <c:pt idx="26">
                  <c:v>9.2141800000000007</c:v>
                </c:pt>
                <c:pt idx="27">
                  <c:v>2.785E-2</c:v>
                </c:pt>
                <c:pt idx="28">
                  <c:v>0.19941999999999999</c:v>
                </c:pt>
                <c:pt idx="29">
                  <c:v>0.47101999999999999</c:v>
                </c:pt>
                <c:pt idx="30">
                  <c:v>0.87287999999999999</c:v>
                </c:pt>
                <c:pt idx="31">
                  <c:v>0.28994999999999999</c:v>
                </c:pt>
                <c:pt idx="32">
                  <c:v>3.9281700000000002</c:v>
                </c:pt>
                <c:pt idx="33">
                  <c:v>0.17002999999999999</c:v>
                </c:pt>
                <c:pt idx="34">
                  <c:v>0.72641</c:v>
                </c:pt>
                <c:pt idx="35">
                  <c:v>0.39883000000000002</c:v>
                </c:pt>
                <c:pt idx="36">
                  <c:v>0.39607999999999999</c:v>
                </c:pt>
                <c:pt idx="37">
                  <c:v>0.38258999999999999</c:v>
                </c:pt>
                <c:pt idx="38">
                  <c:v>0.23796999999999999</c:v>
                </c:pt>
                <c:pt idx="39">
                  <c:v>0.32395000000000002</c:v>
                </c:pt>
                <c:pt idx="40">
                  <c:v>0.13714999999999999</c:v>
                </c:pt>
                <c:pt idx="41">
                  <c:v>0.21973999999999999</c:v>
                </c:pt>
                <c:pt idx="42">
                  <c:v>0.23880000000000001</c:v>
                </c:pt>
                <c:pt idx="43">
                  <c:v>0.79215999999999998</c:v>
                </c:pt>
                <c:pt idx="44">
                  <c:v>16.60857</c:v>
                </c:pt>
                <c:pt idx="45">
                  <c:v>0.63898999999999995</c:v>
                </c:pt>
                <c:pt idx="46">
                  <c:v>4.4501600000000003</c:v>
                </c:pt>
                <c:pt idx="47">
                  <c:v>0.10686</c:v>
                </c:pt>
                <c:pt idx="48">
                  <c:v>0.98204000000000002</c:v>
                </c:pt>
                <c:pt idx="49">
                  <c:v>0.26130999999999999</c:v>
                </c:pt>
                <c:pt idx="50">
                  <c:v>1.15978</c:v>
                </c:pt>
                <c:pt idx="51">
                  <c:v>1.4179999999999999</c:v>
                </c:pt>
                <c:pt idx="52">
                  <c:v>0.16885</c:v>
                </c:pt>
                <c:pt idx="53">
                  <c:v>0.19395999999999999</c:v>
                </c:pt>
                <c:pt idx="54">
                  <c:v>0.12797</c:v>
                </c:pt>
                <c:pt idx="55">
                  <c:v>2.9977</c:v>
                </c:pt>
                <c:pt idx="56">
                  <c:v>0.26495999999999997</c:v>
                </c:pt>
                <c:pt idx="57">
                  <c:v>0.63456999999999997</c:v>
                </c:pt>
                <c:pt idx="58">
                  <c:v>1.9915</c:v>
                </c:pt>
                <c:pt idx="59">
                  <c:v>0.20644999999999999</c:v>
                </c:pt>
                <c:pt idx="60">
                  <c:v>1.6288499999999999</c:v>
                </c:pt>
                <c:pt idx="61">
                  <c:v>0.41576999999999997</c:v>
                </c:pt>
                <c:pt idx="62">
                  <c:v>4.9340000000000002E-2</c:v>
                </c:pt>
                <c:pt idx="63">
                  <c:v>0.22907</c:v>
                </c:pt>
                <c:pt idx="64">
                  <c:v>1.70983</c:v>
                </c:pt>
                <c:pt idx="65">
                  <c:v>5.2699999999999997E-2</c:v>
                </c:pt>
                <c:pt idx="66">
                  <c:v>4.3700000000000003E-2</c:v>
                </c:pt>
                <c:pt idx="67">
                  <c:v>2.5799999999999998E-3</c:v>
                </c:pt>
                <c:pt idx="68">
                  <c:v>0.14598</c:v>
                </c:pt>
                <c:pt idx="69">
                  <c:v>1.13592</c:v>
                </c:pt>
                <c:pt idx="70">
                  <c:v>6.053E-2</c:v>
                </c:pt>
                <c:pt idx="71">
                  <c:v>2.4410000000000001E-2</c:v>
                </c:pt>
                <c:pt idx="72">
                  <c:v>7.74817</c:v>
                </c:pt>
                <c:pt idx="73">
                  <c:v>0.35449999999999998</c:v>
                </c:pt>
                <c:pt idx="74">
                  <c:v>0.15975</c:v>
                </c:pt>
                <c:pt idx="75">
                  <c:v>0.1724</c:v>
                </c:pt>
                <c:pt idx="76">
                  <c:v>0.17602999999999999</c:v>
                </c:pt>
                <c:pt idx="77">
                  <c:v>0.12708</c:v>
                </c:pt>
                <c:pt idx="78">
                  <c:v>7.8020699999999996</c:v>
                </c:pt>
                <c:pt idx="79">
                  <c:v>0.49273</c:v>
                </c:pt>
                <c:pt idx="80">
                  <c:v>2.3847800000000001</c:v>
                </c:pt>
                <c:pt idx="81">
                  <c:v>0.24213000000000001</c:v>
                </c:pt>
                <c:pt idx="82">
                  <c:v>5.4179999999999999E-2</c:v>
                </c:pt>
                <c:pt idx="83">
                  <c:v>0.13621</c:v>
                </c:pt>
                <c:pt idx="84">
                  <c:v>5.7270000000000001E-2</c:v>
                </c:pt>
                <c:pt idx="85">
                  <c:v>2.6349999999999998E-2</c:v>
                </c:pt>
                <c:pt idx="86">
                  <c:v>5.0900000000000001E-2</c:v>
                </c:pt>
                <c:pt idx="87">
                  <c:v>7.3499999999999996E-2</c:v>
                </c:pt>
                <c:pt idx="88">
                  <c:v>2.7089999999999999E-2</c:v>
                </c:pt>
                <c:pt idx="89">
                  <c:v>7.6946500000000002</c:v>
                </c:pt>
                <c:pt idx="90">
                  <c:v>0.65241000000000005</c:v>
                </c:pt>
                <c:pt idx="91">
                  <c:v>0.54481999999999997</c:v>
                </c:pt>
                <c:pt idx="92">
                  <c:v>8.6569299999999991</c:v>
                </c:pt>
                <c:pt idx="93">
                  <c:v>10.65794</c:v>
                </c:pt>
                <c:pt idx="94">
                  <c:v>0.27621000000000001</c:v>
                </c:pt>
                <c:pt idx="95">
                  <c:v>0.83731999999999995</c:v>
                </c:pt>
                <c:pt idx="96">
                  <c:v>0.61721999999999999</c:v>
                </c:pt>
                <c:pt idx="97">
                  <c:v>3.0606900000000001</c:v>
                </c:pt>
                <c:pt idx="98">
                  <c:v>7.5560000000000002E-2</c:v>
                </c:pt>
                <c:pt idx="99">
                  <c:v>0.13525999999999999</c:v>
                </c:pt>
                <c:pt idx="100">
                  <c:v>14.35873</c:v>
                </c:pt>
                <c:pt idx="101">
                  <c:v>1.3270000000000001E-2</c:v>
                </c:pt>
                <c:pt idx="102">
                  <c:v>0.12107</c:v>
                </c:pt>
                <c:pt idx="103">
                  <c:v>3.177E-2</c:v>
                </c:pt>
                <c:pt idx="104">
                  <c:v>0.47101999999999999</c:v>
                </c:pt>
                <c:pt idx="105">
                  <c:v>9.3679999999999999E-2</c:v>
                </c:pt>
                <c:pt idx="106">
                  <c:v>0.63238000000000005</c:v>
                </c:pt>
                <c:pt idx="107">
                  <c:v>9.1749999999999998E-2</c:v>
                </c:pt>
                <c:pt idx="108">
                  <c:v>2.4348900000000002</c:v>
                </c:pt>
                <c:pt idx="109">
                  <c:v>0.11296</c:v>
                </c:pt>
                <c:pt idx="110">
                  <c:v>0.18606</c:v>
                </c:pt>
                <c:pt idx="111">
                  <c:v>6.1800000000000001E-2</c:v>
                </c:pt>
                <c:pt idx="112">
                  <c:v>0.11533</c:v>
                </c:pt>
                <c:pt idx="113">
                  <c:v>0.68484999999999996</c:v>
                </c:pt>
                <c:pt idx="114">
                  <c:v>0.12797</c:v>
                </c:pt>
                <c:pt idx="115">
                  <c:v>2.0959999999999999E-2</c:v>
                </c:pt>
                <c:pt idx="116">
                  <c:v>0.13156999999999999</c:v>
                </c:pt>
                <c:pt idx="117">
                  <c:v>0.62583999999999995</c:v>
                </c:pt>
                <c:pt idx="118">
                  <c:v>0.37994</c:v>
                </c:pt>
                <c:pt idx="119">
                  <c:v>6.4704100000000002</c:v>
                </c:pt>
                <c:pt idx="120">
                  <c:v>1.1202799999999999</c:v>
                </c:pt>
                <c:pt idx="121">
                  <c:v>3.6240000000000001E-2</c:v>
                </c:pt>
                <c:pt idx="122">
                  <c:v>0.24551000000000001</c:v>
                </c:pt>
                <c:pt idx="123">
                  <c:v>4.684E-2</c:v>
                </c:pt>
                <c:pt idx="124">
                  <c:v>2.0699999999999998E-3</c:v>
                </c:pt>
                <c:pt idx="125">
                  <c:v>1.6175999999999999</c:v>
                </c:pt>
                <c:pt idx="126">
                  <c:v>0.37212000000000001</c:v>
                </c:pt>
                <c:pt idx="127">
                  <c:v>2.68302</c:v>
                </c:pt>
                <c:pt idx="128">
                  <c:v>0.13066</c:v>
                </c:pt>
                <c:pt idx="129">
                  <c:v>5.1610000000000003E-2</c:v>
                </c:pt>
                <c:pt idx="130">
                  <c:v>6.7169999999999994E-2</c:v>
                </c:pt>
                <c:pt idx="131">
                  <c:v>100</c:v>
                </c:pt>
                <c:pt idx="132">
                  <c:v>8.6199999999999999E-2</c:v>
                </c:pt>
                <c:pt idx="133">
                  <c:v>3.9390000000000001E-2</c:v>
                </c:pt>
                <c:pt idx="134">
                  <c:v>5.4559999999999997E-2</c:v>
                </c:pt>
                <c:pt idx="135">
                  <c:v>7.9869999999999997E-2</c:v>
                </c:pt>
                <c:pt idx="136">
                  <c:v>2.7999999999999998E-4</c:v>
                </c:pt>
                <c:pt idx="137">
                  <c:v>5.3800000000000001E-2</c:v>
                </c:pt>
                <c:pt idx="138">
                  <c:v>0.10075000000000001</c:v>
                </c:pt>
                <c:pt idx="139">
                  <c:v>7.4599999999999996E-3</c:v>
                </c:pt>
                <c:pt idx="140">
                  <c:v>1.8249999999999999E-2</c:v>
                </c:pt>
                <c:pt idx="141">
                  <c:v>9.92E-3</c:v>
                </c:pt>
                <c:pt idx="142">
                  <c:v>2.239E-2</c:v>
                </c:pt>
                <c:pt idx="143">
                  <c:v>1.39364</c:v>
                </c:pt>
                <c:pt idx="144">
                  <c:v>0.94530999999999998</c:v>
                </c:pt>
                <c:pt idx="145">
                  <c:v>8.9999999999999993E-3</c:v>
                </c:pt>
                <c:pt idx="146">
                  <c:v>0.54105999999999999</c:v>
                </c:pt>
                <c:pt idx="147">
                  <c:v>2.0000000000000001E-4</c:v>
                </c:pt>
                <c:pt idx="148">
                  <c:v>1.2600000000000001E-3</c:v>
                </c:pt>
                <c:pt idx="149">
                  <c:v>9.2499999999999995E-3</c:v>
                </c:pt>
                <c:pt idx="150">
                  <c:v>2.4000000000000001E-4</c:v>
                </c:pt>
                <c:pt idx="151">
                  <c:v>1.393E-2</c:v>
                </c:pt>
                <c:pt idx="152">
                  <c:v>0.20219999999999999</c:v>
                </c:pt>
                <c:pt idx="153">
                  <c:v>5.6999999999999998E-4</c:v>
                </c:pt>
                <c:pt idx="154">
                  <c:v>8.0000000000000004E-4</c:v>
                </c:pt>
                <c:pt idx="155">
                  <c:v>3.6000000000000002E-4</c:v>
                </c:pt>
                <c:pt idx="156">
                  <c:v>1.31E-3</c:v>
                </c:pt>
                <c:pt idx="157">
                  <c:v>2.0000000000000002E-5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568-4C81-9C54-A3ADA2B4DD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8695320"/>
        <c:axId val="448687120"/>
      </c:scatterChart>
      <c:valAx>
        <c:axId val="448695320"/>
        <c:scaling>
          <c:orientation val="minMax"/>
          <c:max val="10000"/>
        </c:scaling>
        <c:delete val="0"/>
        <c:axPos val="b"/>
        <c:majorGridlines>
          <c:spPr>
            <a:ln w="9525" cap="flat" cmpd="sng" algn="ctr">
              <a:solidFill>
                <a:schemeClr val="tx1"/>
              </a:solidFill>
              <a:prstDash val="sysDash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Čas</a:t>
                </a:r>
                <a:r>
                  <a:rPr lang="cs-CZ" sz="14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(roky)</a:t>
                </a:r>
                <a:endParaRPr lang="en-US" sz="14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448687120"/>
        <c:crossesAt val="1.0000000000000004E-5"/>
        <c:crossBetween val="midCat"/>
      </c:valAx>
      <c:valAx>
        <c:axId val="448687120"/>
        <c:scaling>
          <c:logBase val="10"/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prstDash val="sys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 b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Relativní počet fragmentů</a:t>
                </a:r>
                <a:r>
                  <a:rPr lang="cs-CZ" sz="1400" b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(log)</a:t>
                </a:r>
                <a:endParaRPr lang="en-US" sz="1400" b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448695320"/>
        <c:crosses val="autoZero"/>
        <c:crossBetween val="midCat"/>
        <c:majorUnit val="10"/>
      </c:valAx>
      <c:spPr>
        <a:gradFill flip="none" rotWithShape="1">
          <a:gsLst>
            <a:gs pos="0">
              <a:schemeClr val="bg1"/>
            </a:gs>
            <a:gs pos="100000">
              <a:srgbClr val="FFEF79"/>
            </a:gs>
          </a:gsLst>
          <a:lin ang="5400000" scaled="1"/>
          <a:tileRect/>
        </a:gradFill>
        <a:ln w="15875">
          <a:solidFill>
            <a:sysClr val="windowText" lastClr="000000"/>
          </a:solidFill>
        </a:ln>
        <a:effectLst/>
      </c:spPr>
    </c:plotArea>
    <c:plotVisOnly val="1"/>
    <c:dispBlanksAs val="gap"/>
    <c:showDLblsOverMax val="0"/>
    <c:extLst/>
  </c:chart>
  <c:txPr>
    <a:bodyPr/>
    <a:lstStyle/>
    <a:p>
      <a:pPr>
        <a:defRPr/>
      </a:pPr>
      <a:endParaRPr lang="cs-CZ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0.23316</cdr:x>
      <cdr:y>0.23766</cdr:y>
    </cdr:from>
    <cdr:to>
      <cdr:x>0.79048</cdr:x>
      <cdr:y>0.72338</cdr:y>
    </cdr:to>
    <cdr:cxnSp macro="">
      <cdr:nvCxnSpPr>
        <cdr:cNvPr id="3" name="Přímá spojnice 2">
          <a:extLst xmlns:a="http://schemas.openxmlformats.org/drawingml/2006/main">
            <a:ext uri="{FF2B5EF4-FFF2-40B4-BE49-F238E27FC236}">
              <a16:creationId xmlns:a16="http://schemas.microsoft.com/office/drawing/2014/main" id="{70414A6F-028B-4641-90DE-66547B2DC060}"/>
            </a:ext>
          </a:extLst>
        </cdr:cNvPr>
        <cdr:cNvCxnSpPr/>
      </cdr:nvCxnSpPr>
      <cdr:spPr>
        <a:xfrm xmlns:a="http://schemas.openxmlformats.org/drawingml/2006/main">
          <a:off x="1192696" y="909430"/>
          <a:ext cx="2850874" cy="1858618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33CC33"/>
          </a:solidFill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FF2A5-175C-4C08-90AD-837C4DDB8064}" type="datetimeFigureOut">
              <a:rPr lang="en-GB" smtClean="0"/>
              <a:pPr/>
              <a:t>11/05/2022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90A61-97DD-4CDC-8A10-79903561AF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485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5B3C6E-B0A7-4C6E-848F-7A674812F6DA}" type="slidenum">
              <a:rPr lang="cs-CZ"/>
              <a:pPr/>
              <a:t>16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38A77D-BCBE-46A3-A20B-6D8F4F3FB33F}" type="slidenum">
              <a:rPr lang="cs-CZ"/>
              <a:pPr/>
              <a:t>17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10D79-68C2-4885-BF47-921C149E9891}" type="slidenum">
              <a:rPr lang="cs-CZ"/>
              <a:pPr/>
              <a:t>18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51AB6F-3061-47D0-B190-AD2EFD685439}" type="slidenum">
              <a:rPr lang="cs-CZ"/>
              <a:pPr/>
              <a:t>19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704335-C301-49D0-96F5-0FEDDD74B1AA}" type="slidenum">
              <a:rPr lang="cs-CZ"/>
              <a:pPr/>
              <a:t>20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A7A45F-6B92-44A3-B81D-7BBAE1DD8CAF}" type="slidenum">
              <a:rPr lang="cs-CZ"/>
              <a:pPr/>
              <a:t>21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A7A45F-6B92-44A3-B81D-7BBAE1DD8CAF}" type="slidenum">
              <a:rPr lang="cs-CZ"/>
              <a:pPr/>
              <a:t>29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52785B-A2E2-4785-8BE5-2B235C4FE852}" type="slidenum">
              <a:rPr lang="cs-CZ"/>
              <a:pPr/>
              <a:t>33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362312-685D-4AC6-9522-94E540AED54C}" type="slidenum">
              <a:rPr lang="cs-CZ"/>
              <a:pPr/>
              <a:t>34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223F-A994-449D-8E99-90258941A06E}" type="datetimeFigureOut">
              <a:rPr lang="en-GB" smtClean="0"/>
              <a:pPr/>
              <a:t>11/05/2022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C2F8-F90C-4B2D-91E4-08C816889A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658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223F-A994-449D-8E99-90258941A06E}" type="datetimeFigureOut">
              <a:rPr lang="en-GB" smtClean="0"/>
              <a:pPr/>
              <a:t>11/05/2022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C2F8-F90C-4B2D-91E4-08C816889A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060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223F-A994-449D-8E99-90258941A06E}" type="datetimeFigureOut">
              <a:rPr lang="en-GB" smtClean="0"/>
              <a:pPr/>
              <a:t>11/05/2022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C2F8-F90C-4B2D-91E4-08C816889A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498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223F-A994-449D-8E99-90258941A06E}" type="datetimeFigureOut">
              <a:rPr lang="en-GB" smtClean="0"/>
              <a:pPr/>
              <a:t>11/05/2022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C2F8-F90C-4B2D-91E4-08C816889A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449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223F-A994-449D-8E99-90258941A06E}" type="datetimeFigureOut">
              <a:rPr lang="en-GB" smtClean="0"/>
              <a:pPr/>
              <a:t>11/05/2022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C2F8-F90C-4B2D-91E4-08C816889A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06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223F-A994-449D-8E99-90258941A06E}" type="datetimeFigureOut">
              <a:rPr lang="en-GB" smtClean="0"/>
              <a:pPr/>
              <a:t>11/05/2022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C2F8-F90C-4B2D-91E4-08C816889A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233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223F-A994-449D-8E99-90258941A06E}" type="datetimeFigureOut">
              <a:rPr lang="en-GB" smtClean="0"/>
              <a:pPr/>
              <a:t>11/05/2022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C2F8-F90C-4B2D-91E4-08C816889A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480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223F-A994-449D-8E99-90258941A06E}" type="datetimeFigureOut">
              <a:rPr lang="en-GB" smtClean="0"/>
              <a:pPr/>
              <a:t>11/05/2022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C2F8-F90C-4B2D-91E4-08C816889A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995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223F-A994-449D-8E99-90258941A06E}" type="datetimeFigureOut">
              <a:rPr lang="en-GB" smtClean="0"/>
              <a:pPr/>
              <a:t>11/05/2022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C2F8-F90C-4B2D-91E4-08C816889A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984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223F-A994-449D-8E99-90258941A06E}" type="datetimeFigureOut">
              <a:rPr lang="en-GB" smtClean="0"/>
              <a:pPr/>
              <a:t>11/05/2022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C2F8-F90C-4B2D-91E4-08C816889A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310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223F-A994-449D-8E99-90258941A06E}" type="datetimeFigureOut">
              <a:rPr lang="en-GB" smtClean="0"/>
              <a:pPr/>
              <a:t>11/05/2022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C2F8-F90C-4B2D-91E4-08C816889A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741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8223F-A994-449D-8E99-90258941A06E}" type="datetimeFigureOut">
              <a:rPr lang="en-GB" smtClean="0"/>
              <a:pPr/>
              <a:t>11/05/2022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4C2F8-F90C-4B2D-91E4-08C816889A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18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bi.ac.uk/embl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rf.or.jp/en/os.htm" TargetMode="External"/><Relationship Id="rId5" Type="http://schemas.openxmlformats.org/officeDocument/2006/relationships/hyperlink" Target="http://www-nbrf.georgetown.edu/" TargetMode="External"/><Relationship Id="rId4" Type="http://schemas.openxmlformats.org/officeDocument/2006/relationships/hyperlink" Target="http://www.ncbi.nlm.nih.gov/Genbank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FASTA_format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5F3AE50-A89C-703D-24E2-E3A6FEC5B7D3}"/>
              </a:ext>
            </a:extLst>
          </p:cNvPr>
          <p:cNvSpPr txBox="1"/>
          <p:nvPr/>
        </p:nvSpPr>
        <p:spPr>
          <a:xfrm>
            <a:off x="1219159" y="1854107"/>
            <a:ext cx="67056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54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ARCHAICKÁ DNA</a:t>
            </a:r>
          </a:p>
        </p:txBody>
      </p:sp>
    </p:spTree>
    <p:extLst>
      <p:ext uri="{BB962C8B-B14F-4D97-AF65-F5344CB8AC3E}">
        <p14:creationId xmlns:p14="http://schemas.microsoft.com/office/powerpoint/2010/main" val="137328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7464F9A-14FE-87CF-C529-43506D3A9E88}"/>
              </a:ext>
            </a:extLst>
          </p:cNvPr>
          <p:cNvSpPr txBox="1"/>
          <p:nvPr/>
        </p:nvSpPr>
        <p:spPr>
          <a:xfrm>
            <a:off x="539749" y="260350"/>
            <a:ext cx="8086665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cs-CZ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Pruvost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et al. (2007):</a:t>
            </a: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cca.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3200 let staré vzorky téhož jedince pratura (</a:t>
            </a:r>
            <a:r>
              <a:rPr lang="cs-CZ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Bos </a:t>
            </a:r>
            <a:r>
              <a:rPr lang="cs-CZ" sz="20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primigenius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):</a:t>
            </a:r>
          </a:p>
          <a:p>
            <a:pPr marL="457200" indent="-457200">
              <a:spcAft>
                <a:spcPts val="1800"/>
              </a:spcAft>
              <a:buAutoNum type="arabicParenR"/>
            </a:pP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1947, muzejní sbírky, 54 let 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 žádná použitelná </a:t>
            </a:r>
            <a:r>
              <a:rPr lang="cs-CZ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aDNA</a:t>
            </a:r>
            <a:endParaRPr lang="cs-CZ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800"/>
              </a:spcAft>
              <a:buAutoNum type="arabicParenR"/>
            </a:pP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2004 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 autentická </a:t>
            </a:r>
            <a:r>
              <a:rPr lang="cs-CZ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aDNA</a:t>
            </a:r>
            <a:endParaRPr lang="cs-CZ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znamená, že 99 % DNA degradováno během pár desítek let</a:t>
            </a: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 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rychlost rozkladných procesů byla v muzejním prostředí více </a:t>
            </a:r>
            <a:r>
              <a:rPr lang="cs-CZ" sz="2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než 70</a:t>
            </a:r>
            <a:r>
              <a:rPr lang="cs-CZ" sz="2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cs-CZ" sz="2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vyšší než v průběhu předchozích 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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3200 let </a:t>
            </a:r>
            <a:r>
              <a:rPr lang="cs-CZ" sz="2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 půdě!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200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30A92F8-CBB4-5C87-51ED-62135A37F3FD}"/>
              </a:ext>
            </a:extLst>
          </p:cNvPr>
          <p:cNvSpPr txBox="1"/>
          <p:nvPr/>
        </p:nvSpPr>
        <p:spPr>
          <a:xfrm>
            <a:off x="3110702" y="260350"/>
            <a:ext cx="2922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Blokující poškození: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9559533-60FE-D68E-CF48-958D2D669857}"/>
              </a:ext>
            </a:extLst>
          </p:cNvPr>
          <p:cNvSpPr txBox="1"/>
          <p:nvPr/>
        </p:nvSpPr>
        <p:spPr>
          <a:xfrm>
            <a:off x="539750" y="818192"/>
            <a:ext cx="5245603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Blokování postupu DNA polymerázy při PCR</a:t>
            </a: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modifikace nukleotidů</a:t>
            </a: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příčné vazby (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crosslinks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v rámci jednoho řetězce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mezi řetězci téže molekuly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mezi různými molekulami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mezi DNA a proteinem</a:t>
            </a:r>
          </a:p>
        </p:txBody>
      </p:sp>
      <p:pic>
        <p:nvPicPr>
          <p:cNvPr id="6146" name="Picture 2" descr="Repair of DNA interstrand crosslinks: molecular mechanisms and clinical  relevance - The Lancet Oncology">
            <a:extLst>
              <a:ext uri="{FF2B5EF4-FFF2-40B4-BE49-F238E27FC236}">
                <a16:creationId xmlns:a16="http://schemas.microsoft.com/office/drawing/2014/main" id="{036CB6FB-C115-D3BF-A639-C0991A40C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007" y="3429000"/>
            <a:ext cx="5089583" cy="301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362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EBF7A33-FB0D-D0D8-6CA7-B2D95C343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458" y="934026"/>
            <a:ext cx="5599076" cy="533292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0AC3499-08C4-CF0F-F793-4B455DEC5D39}"/>
              </a:ext>
            </a:extLst>
          </p:cNvPr>
          <p:cNvSpPr txBox="1"/>
          <p:nvPr/>
        </p:nvSpPr>
        <p:spPr>
          <a:xfrm>
            <a:off x="2167335" y="260350"/>
            <a:ext cx="4809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Inkorporace chybného nukleotidu:</a:t>
            </a:r>
          </a:p>
        </p:txBody>
      </p:sp>
    </p:spTree>
    <p:extLst>
      <p:ext uri="{BB962C8B-B14F-4D97-AF65-F5344CB8AC3E}">
        <p14:creationId xmlns:p14="http://schemas.microsoft.com/office/powerpoint/2010/main" val="4048808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A72BA8F-1149-AAF7-AF62-71494EB26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731" y="260350"/>
            <a:ext cx="6222537" cy="2780248"/>
          </a:xfrm>
          <a:prstGeom prst="rect">
            <a:avLst/>
          </a:prstGeom>
        </p:spPr>
      </p:pic>
      <p:pic>
        <p:nvPicPr>
          <p:cNvPr id="7170" name="Picture 2" descr="Figure S4.3. Patterns of ancient DNA damage in non-UDG-treated shotgun |  Download Scientific Diagram">
            <a:extLst>
              <a:ext uri="{FF2B5EF4-FFF2-40B4-BE49-F238E27FC236}">
                <a16:creationId xmlns:a16="http://schemas.microsoft.com/office/drawing/2014/main" id="{E3C29A0B-D2DD-570F-7C1D-2C309CD1B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663" y="3173463"/>
            <a:ext cx="5796673" cy="362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478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53DC202F-B774-EEE6-9DD3-F38AD26B50AA}"/>
              </a:ext>
            </a:extLst>
          </p:cNvPr>
          <p:cNvSpPr txBox="1"/>
          <p:nvPr/>
        </p:nvSpPr>
        <p:spPr>
          <a:xfrm>
            <a:off x="3575649" y="276958"/>
            <a:ext cx="19927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Kontaminace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D93E7A0-11CE-5BD8-582A-8B116D12F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46" y="799008"/>
            <a:ext cx="6591970" cy="300162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21DE357-FA65-29AA-892E-827F65816A9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36000" contrast="62000"/>
          </a:blip>
          <a:stretch>
            <a:fillRect/>
          </a:stretch>
        </p:blipFill>
        <p:spPr>
          <a:xfrm>
            <a:off x="6238313" y="3178834"/>
            <a:ext cx="2733159" cy="318754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DE8335C-5AEF-5F3B-F0C3-2B316A3D4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075" y="3964184"/>
            <a:ext cx="3782873" cy="261685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E3F6FE5-A32D-3765-E875-E8B71375EC84}"/>
              </a:ext>
            </a:extLst>
          </p:cNvPr>
          <p:cNvSpPr txBox="1"/>
          <p:nvPr/>
        </p:nvSpPr>
        <p:spPr>
          <a:xfrm>
            <a:off x="6995616" y="6427153"/>
            <a:ext cx="1845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Macholán, Živa 2014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650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DFCFFFA-8BB7-4AF1-74E4-2EB5E565582F}"/>
              </a:ext>
            </a:extLst>
          </p:cNvPr>
          <p:cNvSpPr txBox="1"/>
          <p:nvPr/>
        </p:nvSpPr>
        <p:spPr>
          <a:xfrm>
            <a:off x="1955386" y="1674674"/>
            <a:ext cx="52332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54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PRÁCE</a:t>
            </a:r>
          </a:p>
          <a:p>
            <a:pPr algn="ctr"/>
            <a:r>
              <a:rPr lang="cs-CZ" sz="54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 SOUBORY</a:t>
            </a:r>
          </a:p>
        </p:txBody>
      </p:sp>
    </p:spTree>
    <p:extLst>
      <p:ext uri="{BB962C8B-B14F-4D97-AF65-F5344CB8AC3E}">
        <p14:creationId xmlns:p14="http://schemas.microsoft.com/office/powerpoint/2010/main" val="2424369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39750" y="260350"/>
            <a:ext cx="8394812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</a:t>
            </a:r>
            <a:r>
              <a:rPr lang="en-US" sz="2000" b="1" dirty="0" err="1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</a:t>
            </a:r>
            <a:r>
              <a:rPr lang="cs-CZ" sz="2000" b="1" dirty="0" err="1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áze</a:t>
            </a:r>
            <a:r>
              <a:rPr lang="en-US" sz="2000" b="1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b="1" dirty="0">
              <a:solidFill>
                <a:srgbClr val="E1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EMBL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(European Molecular Biology Laboratory)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European Bioinformatics Institute, </a:t>
            </a:r>
            <a:b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Hinxton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, UK: 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</a:t>
            </a:r>
            <a:r>
              <a:rPr lang="cs-CZ" sz="1600" b="0" i="1" u="sng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ebi.ac.uk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r>
              <a:rPr lang="cs-CZ" sz="1600" b="0" i="1" u="sng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embl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r>
              <a:rPr lang="cs-CZ" sz="1600" b="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GenBank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– NCBI (National Center for Biotechnology Information), Bethesda,</a:t>
            </a:r>
            <a:b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Maryland, USA: </a:t>
            </a:r>
            <a:r>
              <a:rPr lang="cs-CZ" sz="1600" b="0" i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</a:t>
            </a:r>
            <a:r>
              <a:rPr lang="cs-CZ" sz="1600" b="0" i="1" dirty="0" err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ncbi.nlm.nih.gov</a:t>
            </a:r>
            <a:r>
              <a:rPr lang="cs-CZ" sz="1600" b="0" i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r>
              <a:rPr lang="cs-CZ" sz="1600" b="0" i="1" dirty="0" err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Genbank</a:t>
            </a:r>
            <a:r>
              <a:rPr lang="cs-CZ" sz="1600" b="0" i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DDBJ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(DNA Data Bank of Japan)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– National Institute of Genetics, </a:t>
            </a:r>
            <a:r>
              <a:rPr lang="en-US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Mishima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Japan: </a:t>
            </a:r>
            <a:b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</a:rPr>
              <a:t>http://www.ddbj.nig.ac.jp/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cs-CZ" sz="2000" b="1" dirty="0" err="1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ové</a:t>
            </a:r>
            <a:r>
              <a:rPr lang="en-US" sz="2000" b="1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</a:t>
            </a:r>
            <a:r>
              <a:rPr lang="cs-CZ" sz="2000" b="1" dirty="0" err="1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áze</a:t>
            </a:r>
            <a:r>
              <a:rPr lang="en-US" sz="2000" b="1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SWISS-PROT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– University of </a:t>
            </a:r>
            <a:r>
              <a:rPr lang="en-US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Geneve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Swis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Institute of Bioinformatics:</a:t>
            </a:r>
            <a:b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</a:rPr>
              <a:t>http://www.</a:t>
            </a:r>
            <a:r>
              <a:rPr lang="cs-CZ" sz="1600" b="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expasy.ch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1600" b="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sprot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1600" b="0" u="sng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</a:rPr>
              <a:t>http://www.</a:t>
            </a:r>
            <a:r>
              <a:rPr lang="cs-CZ" sz="1600" b="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ebi.ac.uk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1600" b="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swissprot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1600" b="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</a:t>
            </a:r>
            <a:r>
              <a:rPr lang="cs-CZ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(Protein </a:t>
            </a:r>
            <a:r>
              <a:rPr lang="cs-CZ" sz="1600" b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cs-CZ" sz="16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</a:t>
            </a:r>
            <a:r>
              <a:rPr lang="cs-CZ" sz="16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NBRF (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Biomedical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Foundation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         Washington, D.C., USA)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&amp; Tokyo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Univer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y &amp;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JIPID (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Japanese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Protein</a:t>
            </a:r>
            <a:b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Database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Tokyo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MIPS (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Martinsried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Institute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Protein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Sequences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Martinsried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Germany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600" b="0" i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http://www-</a:t>
            </a:r>
            <a:r>
              <a:rPr lang="cs-CZ" sz="1600" b="0" i="1" dirty="0" err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nbrf.georgetown.edu</a:t>
            </a:r>
            <a:r>
              <a:rPr lang="cs-CZ" sz="1600" b="0" i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/</a:t>
            </a:r>
            <a:endParaRPr lang="en-US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PRF/SEQDB</a:t>
            </a:r>
            <a:r>
              <a:rPr lang="cs-CZ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(Protein </a:t>
            </a:r>
            <a:r>
              <a:rPr lang="cs-CZ" sz="1600" b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</a:t>
            </a:r>
            <a:r>
              <a:rPr lang="cs-CZ" sz="16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Foundation</a:t>
            </a:r>
            <a:r>
              <a:rPr lang="cs-CZ" sz="16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Ósa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ka, Japan: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http://www.</a:t>
            </a:r>
            <a:r>
              <a:rPr lang="cs-CZ" sz="1600" b="0" i="1" u="sng" dirty="0" err="1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prf.or.jp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/</a:t>
            </a:r>
            <a:r>
              <a:rPr lang="cs-CZ" sz="1600" b="0" i="1" u="sng" dirty="0" err="1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en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/os.</a:t>
            </a:r>
            <a:r>
              <a:rPr lang="cs-CZ" sz="1600" b="0" i="1" u="sng" dirty="0" err="1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htm</a:t>
            </a:r>
            <a:endParaRPr lang="en-US" sz="1600" b="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cs-CZ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PDB</a:t>
            </a:r>
            <a:r>
              <a:rPr lang="cs-CZ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(Protein Data Bank)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University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New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Jersey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, San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Diego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Super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computer</a:t>
            </a:r>
            <a:b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         Center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University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California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Institute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Standards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</a:rPr>
              <a:t>http://www.</a:t>
            </a:r>
            <a:r>
              <a:rPr lang="cs-CZ" sz="1600" b="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rcsb.org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1600" b="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pdb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cs-CZ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592138" y="1166813"/>
            <a:ext cx="12204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FASTA:</a:t>
            </a:r>
            <a:endParaRPr lang="cs-CZ" sz="2400" dirty="0">
              <a:solidFill>
                <a:srgbClr val="E1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708025" y="1757363"/>
            <a:ext cx="7702750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>
                <a:latin typeface="Courier New" pitchFamily="49" charset="0"/>
              </a:rPr>
              <a:t>&gt;H_sapiens</a:t>
            </a:r>
          </a:p>
          <a:p>
            <a:r>
              <a:rPr lang="cs-CZ" sz="1400" b="0" dirty="0">
                <a:latin typeface="Courier New" pitchFamily="49" charset="0"/>
              </a:rPr>
              <a:t>ATGACCCCAATACGCAAAATTAACCCCCTAATAAAATTAATTAACCACTCATTCATCGACCTCCCCACCC</a:t>
            </a:r>
          </a:p>
          <a:p>
            <a:r>
              <a:rPr lang="cs-CZ" sz="1400" b="0" dirty="0">
                <a:latin typeface="Courier New" pitchFamily="49" charset="0"/>
              </a:rPr>
              <a:t>CATCCAACATCTCCGCATGATGAAACTTCGGCTCACTCCTTGGCGCCTGCCTGATCCTCCAAATCACCAC</a:t>
            </a:r>
          </a:p>
          <a:p>
            <a:r>
              <a:rPr lang="cs-CZ" sz="1400" b="0" dirty="0">
                <a:latin typeface="Courier New" pitchFamily="49" charset="0"/>
              </a:rPr>
              <a:t>AGGACTATTCCTAGCCATACACTACTCACCAGACGCCTCAACCGCCTTTTCATCAATCGCCCACATCACT</a:t>
            </a:r>
          </a:p>
          <a:p>
            <a:r>
              <a:rPr lang="cs-CZ" sz="1400" b="0" dirty="0">
                <a:latin typeface="Courier New" pitchFamily="49" charset="0"/>
              </a:rPr>
              <a:t>CGAGACGTAAATTATGGCTGAATCATCCGCTACCTTCACGCCAATGGCGCCTCAATATTCTTTATCTGCC</a:t>
            </a:r>
          </a:p>
          <a:p>
            <a:r>
              <a:rPr lang="cs-CZ" sz="1400" b="0" dirty="0">
                <a:latin typeface="Courier New" pitchFamily="49" charset="0"/>
              </a:rPr>
              <a:t>TCTTCCTACACATCGGGCGAGGCCTATATTACGGATCATTTCTCTACTCAGAAACCTGAAACATCGGCAT</a:t>
            </a:r>
          </a:p>
          <a:p>
            <a:r>
              <a:rPr lang="cs-CZ" sz="1400" b="0" dirty="0">
                <a:latin typeface="Courier New" pitchFamily="49" charset="0"/>
              </a:rPr>
              <a:t>...</a:t>
            </a:r>
          </a:p>
          <a:p>
            <a:r>
              <a:rPr lang="cs-CZ" sz="1400" b="0" dirty="0">
                <a:latin typeface="Courier New" pitchFamily="49" charset="0"/>
              </a:rPr>
              <a:t>&gt;P_</a:t>
            </a:r>
            <a:r>
              <a:rPr lang="cs-CZ" sz="1400" b="0" dirty="0" err="1">
                <a:latin typeface="Courier New" pitchFamily="49" charset="0"/>
              </a:rPr>
              <a:t>troglod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ATGACCCCGACACGCAAAATTAACCCACTAATAAAATTAATTAATCACTCATTTATCGACCTCCCCACCC</a:t>
            </a:r>
          </a:p>
          <a:p>
            <a:r>
              <a:rPr lang="cs-CZ" sz="1400" b="0" dirty="0">
                <a:latin typeface="Courier New" pitchFamily="49" charset="0"/>
              </a:rPr>
              <a:t>CATCCAACATTTCCGCATGATGGAACTTCGGCTCACTTCTCGGCGCCTGCCTAATCCTTCAAATTACCAC</a:t>
            </a:r>
          </a:p>
          <a:p>
            <a:r>
              <a:rPr lang="cs-CZ" sz="1400" b="0" dirty="0">
                <a:latin typeface="Courier New" pitchFamily="49" charset="0"/>
              </a:rPr>
              <a:t>AGGATTATTCCTAGCTATACACTACTCACCAGACGCCTCAACCGCCTTCTCGTCGATCGCCCACATCACC</a:t>
            </a:r>
          </a:p>
          <a:p>
            <a:r>
              <a:rPr lang="cs-CZ" sz="1400" b="0" dirty="0">
                <a:latin typeface="Courier New" pitchFamily="49" charset="0"/>
              </a:rPr>
              <a:t>CGAGACGTAAACTATGGTTGGATCATCCGCTACCTCCACGCTAACGGCGCCTCAATATTTTTTATCTGCC</a:t>
            </a:r>
          </a:p>
          <a:p>
            <a:r>
              <a:rPr lang="cs-CZ" sz="1400" b="0" dirty="0">
                <a:latin typeface="Courier New" pitchFamily="49" charset="0"/>
              </a:rPr>
              <a:t>TCTTCCTACACATCGGCCGAGGTCTATATTACGGCTCATTTCTCTACCTAGAAACCTGAAACATTGGCAT</a:t>
            </a:r>
          </a:p>
          <a:p>
            <a:r>
              <a:rPr lang="cs-CZ" sz="1400" b="0" dirty="0">
                <a:latin typeface="Courier New" pitchFamily="49" charset="0"/>
              </a:rPr>
              <a:t>...</a:t>
            </a:r>
          </a:p>
          <a:p>
            <a:r>
              <a:rPr lang="cs-CZ" sz="1400" b="0" dirty="0">
                <a:latin typeface="Courier New" pitchFamily="49" charset="0"/>
              </a:rPr>
              <a:t>&gt;P_</a:t>
            </a:r>
            <a:r>
              <a:rPr lang="cs-CZ" sz="1400" b="0" dirty="0" err="1">
                <a:latin typeface="Courier New" pitchFamily="49" charset="0"/>
              </a:rPr>
              <a:t>paniscus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ATGACCCCAACACGCAAAATCAACCCACTAATAAAATTAATTAATCACTCATTTATCGACCTCCCCACCC</a:t>
            </a:r>
          </a:p>
          <a:p>
            <a:r>
              <a:rPr lang="cs-CZ" sz="1400" b="0" dirty="0">
                <a:latin typeface="Courier New" pitchFamily="49" charset="0"/>
              </a:rPr>
              <a:t>CATCCAATATTTCCACATGATGAAACTTCGGCTCACTTCTCGGCGCCTGCCTAATCCTTCAAATCACCAC</a:t>
            </a:r>
          </a:p>
          <a:p>
            <a:r>
              <a:rPr lang="cs-CZ" sz="1400" b="0" dirty="0">
                <a:latin typeface="Courier New" pitchFamily="49" charset="0"/>
              </a:rPr>
              <a:t>AGGACTATTCCTAGCTATACACTACTCACCAGACGCCTCAACCGCCTTCTCATCGATCGCCCACATTACC</a:t>
            </a:r>
          </a:p>
          <a:p>
            <a:r>
              <a:rPr lang="cs-CZ" sz="1400" b="0" dirty="0">
                <a:latin typeface="Courier New" pitchFamily="49" charset="0"/>
              </a:rPr>
              <a:t>CGAGACGTAAACTATGGTTGAATCATCCGCTACCTTCACGCTAACGGCGCCTCAATACTTTTCATCTGCC</a:t>
            </a:r>
          </a:p>
          <a:p>
            <a:r>
              <a:rPr lang="cs-CZ" sz="1400" b="0" dirty="0">
                <a:latin typeface="Courier New" pitchFamily="49" charset="0"/>
              </a:rPr>
              <a:t>TCTTCCTACACGTCGGTCGAGGCCTATATTACGGCTCATTTCTCTACCTAGAAACCTGAAACATTGGCAT</a:t>
            </a:r>
          </a:p>
          <a:p>
            <a:r>
              <a:rPr lang="cs-CZ" sz="1400" b="0" dirty="0">
                <a:latin typeface="Courier New" pitchFamily="49" charset="0"/>
              </a:rPr>
              <a:t>...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57225" y="260350"/>
            <a:ext cx="30043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Formáty souborů: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592138" y="1166813"/>
            <a:ext cx="1553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GenBank</a:t>
            </a:r>
            <a:r>
              <a:rPr lang="en-US" sz="24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sz="2400" dirty="0">
              <a:solidFill>
                <a:srgbClr val="E1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244475" y="1744663"/>
            <a:ext cx="889952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b="0" dirty="0">
                <a:latin typeface="Courier New" pitchFamily="49" charset="0"/>
              </a:rPr>
              <a:t>ORIGIN      </a:t>
            </a:r>
          </a:p>
          <a:p>
            <a:r>
              <a:rPr lang="cs-CZ" sz="1400" b="0" dirty="0">
                <a:latin typeface="Courier New" pitchFamily="49" charset="0"/>
              </a:rPr>
              <a:t>        1 </a:t>
            </a:r>
            <a:r>
              <a:rPr lang="cs-CZ" sz="1400" b="0" dirty="0" err="1">
                <a:latin typeface="Courier New" pitchFamily="49" charset="0"/>
              </a:rPr>
              <a:t>tgaaatgaag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atattctctt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ctcaagacat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caagaagaag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gaactactcc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ccaccaccag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 61 </a:t>
            </a:r>
            <a:r>
              <a:rPr lang="cs-CZ" sz="1400" b="0" dirty="0" err="1">
                <a:latin typeface="Courier New" pitchFamily="49" charset="0"/>
              </a:rPr>
              <a:t>cacccaaagc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tggcattcta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attaaactac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ttcttgtgta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cataaattta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catagtacaa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121 </a:t>
            </a:r>
            <a:r>
              <a:rPr lang="cs-CZ" sz="1400" b="0" dirty="0" err="1">
                <a:latin typeface="Courier New" pitchFamily="49" charset="0"/>
              </a:rPr>
              <a:t>tagtacattt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atgtatatcg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tacattaaac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tattttcccc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aagcatataa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gcaagtacat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181 </a:t>
            </a:r>
            <a:r>
              <a:rPr lang="cs-CZ" sz="1400" b="0" dirty="0" err="1">
                <a:latin typeface="Courier New" pitchFamily="49" charset="0"/>
              </a:rPr>
              <a:t>ttaatcaatg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atataggcca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taaaacaatt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atcaacataa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actgatacaa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accatgaata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241 </a:t>
            </a:r>
            <a:r>
              <a:rPr lang="cs-CZ" sz="1400" b="0" dirty="0" err="1">
                <a:latin typeface="Courier New" pitchFamily="49" charset="0"/>
              </a:rPr>
              <a:t>ttatactaat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acatcaaatt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aatgctttaa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agacatatct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gtgttatctg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acatacacca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301 </a:t>
            </a:r>
            <a:r>
              <a:rPr lang="cs-CZ" sz="1400" b="0" dirty="0" err="1">
                <a:latin typeface="Courier New" pitchFamily="49" charset="0"/>
              </a:rPr>
              <a:t>tacagtcata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aactcttctc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ttccatatga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ctatcccctt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ccccatttgg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tctattaatc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361 </a:t>
            </a:r>
            <a:r>
              <a:rPr lang="cs-CZ" sz="1400" b="0" dirty="0" err="1">
                <a:latin typeface="Courier New" pitchFamily="49" charset="0"/>
              </a:rPr>
              <a:t>taccatcctc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cgtgaaacca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acaacccgcc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caccaatgcc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cctcttctcg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ctccgggccc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421 </a:t>
            </a:r>
            <a:r>
              <a:rPr lang="cs-CZ" sz="1400" b="0" dirty="0" err="1">
                <a:latin typeface="Courier New" pitchFamily="49" charset="0"/>
              </a:rPr>
              <a:t>attaaacttg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ggggtagcta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aactgaaact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ttatcagaca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tctggttctt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acttcagggc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481 </a:t>
            </a:r>
            <a:r>
              <a:rPr lang="cs-CZ" sz="1400" b="0" dirty="0" err="1">
                <a:latin typeface="Courier New" pitchFamily="49" charset="0"/>
              </a:rPr>
              <a:t>catcaaatgc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gttatcgccc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atacgttccc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cttaaataag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acatctcgat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ggtatcgggt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541 </a:t>
            </a:r>
            <a:r>
              <a:rPr lang="cs-CZ" sz="1400" b="0" dirty="0" err="1">
                <a:latin typeface="Courier New" pitchFamily="49" charset="0"/>
              </a:rPr>
              <a:t>ctaatcagcc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catgaccaac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ataactgtgg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tgtcatgcat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ttggtatttt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tttattttgg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601 </a:t>
            </a:r>
            <a:r>
              <a:rPr lang="cs-CZ" sz="1400" b="0" dirty="0" err="1">
                <a:latin typeface="Courier New" pitchFamily="49" charset="0"/>
              </a:rPr>
              <a:t>cctactttca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tcaacatagc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cgtcaaggca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tgaaaggaca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gcacacagtc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tagacgcacc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661 </a:t>
            </a:r>
            <a:r>
              <a:rPr lang="cs-CZ" sz="1400" b="0" dirty="0" err="1">
                <a:latin typeface="Courier New" pitchFamily="49" charset="0"/>
              </a:rPr>
              <a:t>tacggtgaag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aatcattagt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ccgcaaaacc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caatcaccta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aggctaatta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ttcatgcttg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721 </a:t>
            </a:r>
            <a:r>
              <a:rPr lang="cs-CZ" sz="1400" b="0" dirty="0" err="1">
                <a:latin typeface="Courier New" pitchFamily="49" charset="0"/>
              </a:rPr>
              <a:t>ttagacataa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atgctactca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ataccaaatt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ttaactctcc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aaacccccca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accccctcct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781 </a:t>
            </a:r>
            <a:r>
              <a:rPr lang="cs-CZ" sz="1400" b="0" dirty="0" err="1">
                <a:latin typeface="Courier New" pitchFamily="49" charset="0"/>
              </a:rPr>
              <a:t>cttaatgcca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aaccccaaaa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acactaagaa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cttgaaagac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atatattatt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aactatcaaa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841 </a:t>
            </a:r>
            <a:r>
              <a:rPr lang="cs-CZ" sz="1400" b="0" dirty="0" err="1">
                <a:latin typeface="Courier New" pitchFamily="49" charset="0"/>
              </a:rPr>
              <a:t>ccctatgtcc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tgatcgattc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tagtagttcc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caaaatatga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ctcatatttt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agtacttgta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901 </a:t>
            </a:r>
            <a:r>
              <a:rPr lang="cs-CZ" sz="1400" b="0" dirty="0" err="1">
                <a:latin typeface="Courier New" pitchFamily="49" charset="0"/>
              </a:rPr>
              <a:t>aaaattttac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aaaatcatgc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tccgtgaacc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aaaactctaa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tcacactcta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ttacgcaata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961 </a:t>
            </a:r>
            <a:r>
              <a:rPr lang="cs-CZ" sz="1400" b="0" dirty="0" err="1">
                <a:latin typeface="Courier New" pitchFamily="49" charset="0"/>
              </a:rPr>
              <a:t>aatattaaca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agttaatgta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gcttaataac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aaagcaaagc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actgaaaatg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cttagatgga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1021 </a:t>
            </a:r>
            <a:r>
              <a:rPr lang="cs-CZ" sz="1400" b="0" dirty="0" err="1">
                <a:latin typeface="Courier New" pitchFamily="49" charset="0"/>
              </a:rPr>
              <a:t>taattttatc</a:t>
            </a:r>
            <a:r>
              <a:rPr lang="cs-CZ" sz="1400" b="0" dirty="0">
                <a:latin typeface="Courier New" pitchFamily="49" charset="0"/>
              </a:rPr>
              <a:t> cca</a:t>
            </a:r>
          </a:p>
          <a:p>
            <a:r>
              <a:rPr lang="cs-CZ" sz="1400" b="0" dirty="0">
                <a:latin typeface="Courier New" pitchFamily="49" charset="0"/>
              </a:rPr>
              <a:t>//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3117B2A3-239F-40A4-3702-B5D7387E1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225" y="260350"/>
            <a:ext cx="30043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Formáty souborů: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539750" y="1155521"/>
            <a:ext cx="43196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PHYLIP (“interleaved”</a:t>
            </a:r>
            <a:r>
              <a:rPr lang="cs-CZ" sz="24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</a:t>
            </a:r>
            <a:r>
              <a:rPr lang="en-US" sz="24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cs-CZ" sz="2400" dirty="0">
              <a:solidFill>
                <a:srgbClr val="E1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539750" y="1989137"/>
            <a:ext cx="7881938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b="0" dirty="0">
                <a:latin typeface="Courier New" pitchFamily="49" charset="0"/>
              </a:rPr>
              <a:t>6 1120</a:t>
            </a:r>
          </a:p>
          <a:p>
            <a:r>
              <a:rPr lang="cs-CZ" sz="1400" b="0" dirty="0">
                <a:latin typeface="Courier New" pitchFamily="49" charset="0"/>
              </a:rPr>
              <a:t>H_sapiens    ATGACCCCAA TACGCAAAAT TAACCCCCTA ATAAAATTAA TTAACCACTC</a:t>
            </a:r>
          </a:p>
          <a:p>
            <a:r>
              <a:rPr lang="cs-CZ" sz="1400" b="0" dirty="0">
                <a:latin typeface="Courier New" pitchFamily="49" charset="0"/>
              </a:rPr>
              <a:t>P_</a:t>
            </a:r>
            <a:r>
              <a:rPr lang="cs-CZ" sz="1400" b="0" dirty="0" err="1">
                <a:latin typeface="Courier New" pitchFamily="49" charset="0"/>
              </a:rPr>
              <a:t>troglod</a:t>
            </a:r>
            <a:r>
              <a:rPr lang="cs-CZ" sz="1400" b="0" dirty="0">
                <a:latin typeface="Courier New" pitchFamily="49" charset="0"/>
              </a:rPr>
              <a:t>    ATGACCCCGA CACGCAAAAT TAACCCACTA ATAAAATTAA TTAATCACTC</a:t>
            </a:r>
          </a:p>
          <a:p>
            <a:r>
              <a:rPr lang="cs-CZ" sz="1400" b="0" dirty="0">
                <a:latin typeface="Courier New" pitchFamily="49" charset="0"/>
              </a:rPr>
              <a:t>P_</a:t>
            </a:r>
            <a:r>
              <a:rPr lang="cs-CZ" sz="1400" b="0" dirty="0" err="1">
                <a:latin typeface="Courier New" pitchFamily="49" charset="0"/>
              </a:rPr>
              <a:t>paniscus</a:t>
            </a:r>
            <a:r>
              <a:rPr lang="cs-CZ" sz="1400" b="0" dirty="0">
                <a:latin typeface="Courier New" pitchFamily="49" charset="0"/>
              </a:rPr>
              <a:t>   ATGACCCCAA CACGCAAAAT CAACCCACTA ATAAAATTAA TTAATCACTC</a:t>
            </a:r>
          </a:p>
          <a:p>
            <a:r>
              <a:rPr lang="cs-CZ" sz="1400" b="0" dirty="0">
                <a:latin typeface="Courier New" pitchFamily="49" charset="0"/>
              </a:rPr>
              <a:t>G_</a:t>
            </a:r>
            <a:r>
              <a:rPr lang="cs-CZ" sz="1400" b="0" dirty="0" err="1">
                <a:latin typeface="Courier New" pitchFamily="49" charset="0"/>
              </a:rPr>
              <a:t>gorilla</a:t>
            </a:r>
            <a:r>
              <a:rPr lang="cs-CZ" sz="1400" b="0" dirty="0">
                <a:latin typeface="Courier New" pitchFamily="49" charset="0"/>
              </a:rPr>
              <a:t>    ATGACCCCTA TACGCAAAAC TAACCCACTA GCAAAACTAA TTAACCACTC</a:t>
            </a:r>
          </a:p>
          <a:p>
            <a:r>
              <a:rPr lang="cs-CZ" sz="1400" b="0" dirty="0">
                <a:latin typeface="Courier New" pitchFamily="49" charset="0"/>
              </a:rPr>
              <a:t>P_</a:t>
            </a:r>
            <a:r>
              <a:rPr lang="cs-CZ" sz="1400" b="0" dirty="0" err="1">
                <a:latin typeface="Courier New" pitchFamily="49" charset="0"/>
              </a:rPr>
              <a:t>pygmaeus</a:t>
            </a:r>
            <a:r>
              <a:rPr lang="cs-CZ" sz="1400" b="0" dirty="0">
                <a:latin typeface="Courier New" pitchFamily="49" charset="0"/>
              </a:rPr>
              <a:t>   ATGACCCCAA TACGCAAAAC CAACCCACTA ATAAAATTAA TTAACCACTC</a:t>
            </a:r>
          </a:p>
          <a:p>
            <a:r>
              <a:rPr lang="cs-CZ" sz="1400" b="0" dirty="0">
                <a:latin typeface="Courier New" pitchFamily="49" charset="0"/>
              </a:rPr>
              <a:t>H_</a:t>
            </a:r>
            <a:r>
              <a:rPr lang="cs-CZ" sz="1400" b="0" dirty="0" err="1">
                <a:latin typeface="Courier New" pitchFamily="49" charset="0"/>
              </a:rPr>
              <a:t>lar</a:t>
            </a:r>
            <a:r>
              <a:rPr lang="cs-CZ" sz="1400" b="0" dirty="0">
                <a:latin typeface="Courier New" pitchFamily="49" charset="0"/>
              </a:rPr>
              <a:t>        ATGACCCCCC TGCGCAAAAC TAACCCACTA ATAAAACTAA TCAACCACTC</a:t>
            </a:r>
            <a:endParaRPr lang="en-US" sz="1400" b="0" dirty="0">
              <a:latin typeface="Courier New" pitchFamily="49" charset="0"/>
            </a:endParaRPr>
          </a:p>
          <a:p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       ATTCATCGAC CTCCCCACCC CATCCAACAT CTCCGCATGA TGAAACTTCG</a:t>
            </a:r>
          </a:p>
          <a:p>
            <a:r>
              <a:rPr lang="cs-CZ" sz="1400" b="0" dirty="0">
                <a:latin typeface="Courier New" pitchFamily="49" charset="0"/>
              </a:rPr>
              <a:t>             ATTTATCGAC CTCCCCACCC CATCCAACAT TTCCGCATGA TGGAACTTCG</a:t>
            </a:r>
          </a:p>
          <a:p>
            <a:r>
              <a:rPr lang="cs-CZ" sz="1400" b="0" dirty="0">
                <a:latin typeface="Courier New" pitchFamily="49" charset="0"/>
              </a:rPr>
              <a:t>             ATTTATCGAC CTCCCCACCC CATCCAATAT TTCCACATGA TGAAACTTCG</a:t>
            </a:r>
          </a:p>
          <a:p>
            <a:r>
              <a:rPr lang="cs-CZ" sz="1400" b="0" dirty="0">
                <a:latin typeface="Courier New" pitchFamily="49" charset="0"/>
              </a:rPr>
              <a:t>             ATTCATTGAC CTCCCTACCC CGTCCAACAT CTCCACATGA TGAAACTTCG</a:t>
            </a:r>
          </a:p>
          <a:p>
            <a:r>
              <a:rPr lang="cs-CZ" sz="1400" b="0" dirty="0">
                <a:latin typeface="Courier New" pitchFamily="49" charset="0"/>
              </a:rPr>
              <a:t>             ACTCATCGAC CTCCCCACCC CATCAAACAT CTCTGCATGA TGGAACTTCG</a:t>
            </a:r>
          </a:p>
          <a:p>
            <a:r>
              <a:rPr lang="cs-CZ" sz="1400" b="0" dirty="0">
                <a:latin typeface="Courier New" pitchFamily="49" charset="0"/>
              </a:rPr>
              <a:t>             ACTTATCGAC CTTCCAGCCC CATCCAACAT TTCTATATGA TGAAACTTTG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430A8428-BFF9-57AF-083E-529638D13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225" y="260350"/>
            <a:ext cx="30043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Formáty souborů: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5C9AF4F-6595-4363-4A84-3566BE531666}"/>
              </a:ext>
            </a:extLst>
          </p:cNvPr>
          <p:cNvSpPr txBox="1"/>
          <p:nvPr/>
        </p:nvSpPr>
        <p:spPr>
          <a:xfrm>
            <a:off x="539750" y="260350"/>
            <a:ext cx="8368381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Paleogenetika = studium vymřelých organismů 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	prostřednictvím archaické DNA (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aDNA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ancient</a:t>
            </a:r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 DNA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zdroje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aDNA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zuby, kosti (kost skalní). muzejní exponáty atd.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ale také např. vaječné skořápky, koprolity, rozžvýkaná březová kůra,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půda, proteinové obaly hnid vší šatních</a:t>
            </a:r>
          </a:p>
          <a:p>
            <a:pPr>
              <a:spcAft>
                <a:spcPts val="1800"/>
              </a:spcAft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další zdroje: keratin, chitin,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osteokalcin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kolagen, hemoglobin, pigmenty,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rostlinné polysacharidy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proteomické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metody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=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paleoproteomika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Výhoda: nedochází k fragmentaci proteinů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větší časové škály</a:t>
            </a: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Nevýhoda: proteiny neposkytují tolik informací jako DNA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Prezentace aplikace PowerPoint">
            <a:extLst>
              <a:ext uri="{FF2B5EF4-FFF2-40B4-BE49-F238E27FC236}">
                <a16:creationId xmlns:a16="http://schemas.microsoft.com/office/drawing/2014/main" id="{2B0198FF-481B-A518-B0FE-3925E89DE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370" y="2199287"/>
            <a:ext cx="24860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emporal bone Images, Stock Photos &amp; Vectors | Shutterstock">
            <a:extLst>
              <a:ext uri="{FF2B5EF4-FFF2-40B4-BE49-F238E27FC236}">
                <a16:creationId xmlns:a16="http://schemas.microsoft.com/office/drawing/2014/main" id="{4BDC2332-F9DC-54F5-1E01-57468717A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05" y="2277373"/>
            <a:ext cx="1742965" cy="154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Šest rad, jak mít stále čistou hlavu. Bez vší - iDNES.cz">
            <a:extLst>
              <a:ext uri="{FF2B5EF4-FFF2-40B4-BE49-F238E27FC236}">
                <a16:creationId xmlns:a16="http://schemas.microsoft.com/office/drawing/2014/main" id="{394C7ACA-EF4E-25F3-793A-F3C9FD5BA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755" y="2049942"/>
            <a:ext cx="2716259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039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539750" y="1166813"/>
            <a:ext cx="44402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 (PAUP</a:t>
            </a:r>
            <a:r>
              <a:rPr lang="cs-CZ" sz="24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4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“interleaved”):</a:t>
            </a:r>
            <a:endParaRPr lang="cs-CZ" sz="2400" dirty="0">
              <a:solidFill>
                <a:srgbClr val="E1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539750" y="1947144"/>
            <a:ext cx="677862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b="0" dirty="0">
                <a:latin typeface="Courier New" pitchFamily="49" charset="0"/>
              </a:rPr>
              <a:t>#NEXUS</a:t>
            </a:r>
          </a:p>
          <a:p>
            <a:r>
              <a:rPr lang="cs-CZ" sz="1400" b="0" dirty="0" err="1">
                <a:latin typeface="Courier New" pitchFamily="49" charset="0"/>
              </a:rPr>
              <a:t>begin</a:t>
            </a:r>
            <a:r>
              <a:rPr lang="cs-CZ" sz="1400" b="0" dirty="0">
                <a:latin typeface="Courier New" pitchFamily="49" charset="0"/>
              </a:rPr>
              <a:t> data;</a:t>
            </a:r>
          </a:p>
          <a:p>
            <a:r>
              <a:rPr lang="cs-CZ" sz="1400" b="0" dirty="0" err="1">
                <a:latin typeface="Courier New" pitchFamily="49" charset="0"/>
              </a:rPr>
              <a:t>dimensions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ntax</a:t>
            </a:r>
            <a:r>
              <a:rPr lang="cs-CZ" sz="1400" b="0" dirty="0">
                <a:latin typeface="Courier New" pitchFamily="49" charset="0"/>
              </a:rPr>
              <a:t>=6 </a:t>
            </a:r>
            <a:r>
              <a:rPr lang="cs-CZ" sz="1400" b="0" dirty="0" err="1">
                <a:latin typeface="Courier New" pitchFamily="49" charset="0"/>
              </a:rPr>
              <a:t>nchar</a:t>
            </a:r>
            <a:r>
              <a:rPr lang="cs-CZ" sz="1400" b="0" dirty="0">
                <a:latin typeface="Courier New" pitchFamily="49" charset="0"/>
              </a:rPr>
              <a:t>=1120;</a:t>
            </a:r>
          </a:p>
          <a:p>
            <a:r>
              <a:rPr lang="cs-CZ" sz="1400" b="0" dirty="0" err="1">
                <a:latin typeface="Courier New" pitchFamily="49" charset="0"/>
              </a:rPr>
              <a:t>format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datatype</a:t>
            </a:r>
            <a:r>
              <a:rPr lang="cs-CZ" sz="1400" b="0" dirty="0">
                <a:latin typeface="Courier New" pitchFamily="49" charset="0"/>
              </a:rPr>
              <a:t>=DNA </a:t>
            </a:r>
            <a:r>
              <a:rPr lang="cs-CZ" sz="1400" b="0" dirty="0" err="1">
                <a:latin typeface="Courier New" pitchFamily="49" charset="0"/>
              </a:rPr>
              <a:t>interleave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datatype</a:t>
            </a:r>
            <a:r>
              <a:rPr lang="cs-CZ" sz="1400" b="0" dirty="0">
                <a:latin typeface="Courier New" pitchFamily="49" charset="0"/>
              </a:rPr>
              <a:t>=DNA </a:t>
            </a:r>
            <a:r>
              <a:rPr lang="cs-CZ" sz="1400" b="0" dirty="0" err="1">
                <a:latin typeface="Courier New" pitchFamily="49" charset="0"/>
              </a:rPr>
              <a:t>missing</a:t>
            </a:r>
            <a:r>
              <a:rPr lang="cs-CZ" sz="1400" b="0" dirty="0">
                <a:latin typeface="Courier New" pitchFamily="49" charset="0"/>
              </a:rPr>
              <a:t>=? gap=-;</a:t>
            </a:r>
          </a:p>
          <a:p>
            <a:r>
              <a:rPr lang="cs-CZ" sz="1400" b="0" dirty="0">
                <a:latin typeface="Courier New" pitchFamily="49" charset="0"/>
              </a:rPr>
              <a:t>matrix</a:t>
            </a:r>
          </a:p>
          <a:p>
            <a:r>
              <a:rPr lang="cs-CZ" sz="1400" b="0" dirty="0">
                <a:latin typeface="Courier New" pitchFamily="49" charset="0"/>
              </a:rPr>
              <a:t>P_</a:t>
            </a:r>
            <a:r>
              <a:rPr lang="cs-CZ" sz="1400" b="0" dirty="0" err="1">
                <a:latin typeface="Courier New" pitchFamily="49" charset="0"/>
              </a:rPr>
              <a:t>troglod</a:t>
            </a:r>
            <a:r>
              <a:rPr lang="cs-CZ" sz="1400" b="0" dirty="0">
                <a:latin typeface="Courier New" pitchFamily="49" charset="0"/>
              </a:rPr>
              <a:t>   ATGACCCCGACACGCAAAATTAACCCACTAATAAAATTAATTAATCACTC</a:t>
            </a:r>
          </a:p>
          <a:p>
            <a:r>
              <a:rPr lang="cs-CZ" sz="1400" b="0" dirty="0">
                <a:latin typeface="Courier New" pitchFamily="49" charset="0"/>
              </a:rPr>
              <a:t>P_</a:t>
            </a:r>
            <a:r>
              <a:rPr lang="cs-CZ" sz="1400" b="0" dirty="0" err="1">
                <a:latin typeface="Courier New" pitchFamily="49" charset="0"/>
              </a:rPr>
              <a:t>paniscus</a:t>
            </a:r>
            <a:r>
              <a:rPr lang="cs-CZ" sz="1400" b="0" dirty="0">
                <a:latin typeface="Courier New" pitchFamily="49" charset="0"/>
              </a:rPr>
              <a:t>  ATGACCCCAACACGCAAAATCAACCCACTAATAAAATTAATTAATCACTC</a:t>
            </a:r>
          </a:p>
          <a:p>
            <a:r>
              <a:rPr lang="cs-CZ" sz="1400" b="0" dirty="0">
                <a:latin typeface="Courier New" pitchFamily="49" charset="0"/>
              </a:rPr>
              <a:t>H_sapiens   ATGACCCCAATACGCAAAATTAACCCCCTAATAAAATTAATTAACCACTC</a:t>
            </a:r>
          </a:p>
          <a:p>
            <a:r>
              <a:rPr lang="cs-CZ" sz="1400" b="0" dirty="0">
                <a:latin typeface="Courier New" pitchFamily="49" charset="0"/>
              </a:rPr>
              <a:t>G_</a:t>
            </a:r>
            <a:r>
              <a:rPr lang="cs-CZ" sz="1400" b="0" dirty="0" err="1">
                <a:latin typeface="Courier New" pitchFamily="49" charset="0"/>
              </a:rPr>
              <a:t>gorilla</a:t>
            </a:r>
            <a:r>
              <a:rPr lang="cs-CZ" sz="1400" b="0" dirty="0">
                <a:latin typeface="Courier New" pitchFamily="49" charset="0"/>
              </a:rPr>
              <a:t>   ATGACCCCTATACGCAAAACTAACCCACTAGCAAAACTAATTAACCACTC</a:t>
            </a:r>
          </a:p>
          <a:p>
            <a:r>
              <a:rPr lang="cs-CZ" sz="1400" b="0" dirty="0">
                <a:latin typeface="Courier New" pitchFamily="49" charset="0"/>
              </a:rPr>
              <a:t>P_</a:t>
            </a:r>
            <a:r>
              <a:rPr lang="cs-CZ" sz="1400" b="0" dirty="0" err="1">
                <a:latin typeface="Courier New" pitchFamily="49" charset="0"/>
              </a:rPr>
              <a:t>pygmaeus</a:t>
            </a:r>
            <a:r>
              <a:rPr lang="cs-CZ" sz="1400" b="0" dirty="0">
                <a:latin typeface="Courier New" pitchFamily="49" charset="0"/>
              </a:rPr>
              <a:t>  ATGACCCCAATACGCAAAACCAACCCACTAATAAAATTAATTAACCACTC</a:t>
            </a:r>
          </a:p>
          <a:p>
            <a:r>
              <a:rPr lang="cs-CZ" sz="1400" b="0" dirty="0">
                <a:latin typeface="Courier New" pitchFamily="49" charset="0"/>
              </a:rPr>
              <a:t>H_</a:t>
            </a:r>
            <a:r>
              <a:rPr lang="cs-CZ" sz="1400" b="0" dirty="0" err="1">
                <a:latin typeface="Courier New" pitchFamily="49" charset="0"/>
              </a:rPr>
              <a:t>lar</a:t>
            </a:r>
            <a:r>
              <a:rPr lang="cs-CZ" sz="1400" b="0" dirty="0">
                <a:latin typeface="Courier New" pitchFamily="49" charset="0"/>
              </a:rPr>
              <a:t>       ATGACCCCCCTGCGCAAAACTAACCCACTAATAAAACTAATCAACCACTC</a:t>
            </a:r>
          </a:p>
          <a:p>
            <a:endParaRPr lang="en-US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P_</a:t>
            </a:r>
            <a:r>
              <a:rPr lang="cs-CZ" sz="1400" b="0" dirty="0" err="1">
                <a:latin typeface="Courier New" pitchFamily="49" charset="0"/>
              </a:rPr>
              <a:t>troglod</a:t>
            </a:r>
            <a:r>
              <a:rPr lang="cs-CZ" sz="1400" b="0" dirty="0">
                <a:latin typeface="Courier New" pitchFamily="49" charset="0"/>
              </a:rPr>
              <a:t>   ATTTATCGACCTCCCCACCCCATCCAACATTTCCGCATGATGGAACTTCG</a:t>
            </a:r>
          </a:p>
          <a:p>
            <a:r>
              <a:rPr lang="cs-CZ" sz="1400" b="0" dirty="0">
                <a:latin typeface="Courier New" pitchFamily="49" charset="0"/>
              </a:rPr>
              <a:t>P_</a:t>
            </a:r>
            <a:r>
              <a:rPr lang="cs-CZ" sz="1400" b="0" dirty="0" err="1">
                <a:latin typeface="Courier New" pitchFamily="49" charset="0"/>
              </a:rPr>
              <a:t>paniscus</a:t>
            </a:r>
            <a:r>
              <a:rPr lang="cs-CZ" sz="1400" b="0" dirty="0">
                <a:latin typeface="Courier New" pitchFamily="49" charset="0"/>
              </a:rPr>
              <a:t>  ATTTATCGACCTCCCCACCCCATCCAATATTTCCACATGATGAAACTTCG</a:t>
            </a:r>
          </a:p>
          <a:p>
            <a:r>
              <a:rPr lang="cs-CZ" sz="1400" b="0" dirty="0">
                <a:latin typeface="Courier New" pitchFamily="49" charset="0"/>
              </a:rPr>
              <a:t>H_sapiens   ATTCATCGACCTCCCCACCCCATCCAACATCTCCGCATGATGAAACTTCG</a:t>
            </a:r>
          </a:p>
          <a:p>
            <a:r>
              <a:rPr lang="cs-CZ" sz="1400" b="0" dirty="0">
                <a:latin typeface="Courier New" pitchFamily="49" charset="0"/>
              </a:rPr>
              <a:t>G_</a:t>
            </a:r>
            <a:r>
              <a:rPr lang="cs-CZ" sz="1400" b="0" dirty="0" err="1">
                <a:latin typeface="Courier New" pitchFamily="49" charset="0"/>
              </a:rPr>
              <a:t>gorilla</a:t>
            </a:r>
            <a:r>
              <a:rPr lang="cs-CZ" sz="1400" b="0" dirty="0">
                <a:latin typeface="Courier New" pitchFamily="49" charset="0"/>
              </a:rPr>
              <a:t>   ATTCATTGACCTCCCTACCCCGTCCAACATCTCCACATGATGAAACTTCG</a:t>
            </a:r>
          </a:p>
          <a:p>
            <a:r>
              <a:rPr lang="cs-CZ" sz="1400" b="0" dirty="0">
                <a:latin typeface="Courier New" pitchFamily="49" charset="0"/>
              </a:rPr>
              <a:t>P_</a:t>
            </a:r>
            <a:r>
              <a:rPr lang="cs-CZ" sz="1400" b="0" dirty="0" err="1">
                <a:latin typeface="Courier New" pitchFamily="49" charset="0"/>
              </a:rPr>
              <a:t>pygmaeus</a:t>
            </a:r>
            <a:r>
              <a:rPr lang="cs-CZ" sz="1400" b="0" dirty="0">
                <a:latin typeface="Courier New" pitchFamily="49" charset="0"/>
              </a:rPr>
              <a:t>  ACTCATCGACCTCCCCACCCCATCAAACATCTCTGCATGATGGAACTTCG</a:t>
            </a:r>
          </a:p>
          <a:p>
            <a:r>
              <a:rPr lang="cs-CZ" sz="1400" b="0" dirty="0">
                <a:latin typeface="Courier New" pitchFamily="49" charset="0"/>
              </a:rPr>
              <a:t>H_</a:t>
            </a:r>
            <a:r>
              <a:rPr lang="cs-CZ" sz="1400" b="0" dirty="0" err="1">
                <a:latin typeface="Courier New" pitchFamily="49" charset="0"/>
              </a:rPr>
              <a:t>lar</a:t>
            </a:r>
            <a:r>
              <a:rPr lang="cs-CZ" sz="1400" b="0" dirty="0">
                <a:latin typeface="Courier New" pitchFamily="49" charset="0"/>
              </a:rPr>
              <a:t>       ACTTATCGACCTTCCAGCCCCATCCAACATTTCTATATGATGAAACTTTG</a:t>
            </a:r>
          </a:p>
          <a:p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 err="1">
                <a:latin typeface="Courier New" pitchFamily="49" charset="0"/>
              </a:rPr>
              <a:t>end</a:t>
            </a:r>
            <a:r>
              <a:rPr lang="cs-CZ" sz="1400" b="0" dirty="0">
                <a:latin typeface="Courier New" pitchFamily="49" charset="0"/>
              </a:rPr>
              <a:t>;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87F71EFF-CAF1-2656-9BB8-D461E53CC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225" y="260350"/>
            <a:ext cx="30043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Formáty souborů: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539750" y="1346438"/>
            <a:ext cx="12121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Clustal</a:t>
            </a:r>
            <a:r>
              <a:rPr lang="en-US" sz="24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sz="2400" dirty="0">
              <a:solidFill>
                <a:srgbClr val="E1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546908" y="2187575"/>
            <a:ext cx="80010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b="0" dirty="0">
                <a:latin typeface="Courier New" pitchFamily="49" charset="0"/>
              </a:rPr>
              <a:t>P_</a:t>
            </a:r>
            <a:r>
              <a:rPr lang="cs-CZ" sz="1400" b="0" dirty="0" err="1">
                <a:latin typeface="Courier New" pitchFamily="49" charset="0"/>
              </a:rPr>
              <a:t>troglod</a:t>
            </a:r>
            <a:r>
              <a:rPr lang="cs-CZ" sz="1400" b="0" dirty="0">
                <a:latin typeface="Courier New" pitchFamily="49" charset="0"/>
              </a:rPr>
              <a:t>  ATGACCCCGACACGCAAAATTAACCCACTAATAAAATTAATTAATCACTCATTTATCGAC</a:t>
            </a:r>
          </a:p>
          <a:p>
            <a:r>
              <a:rPr lang="cs-CZ" sz="1400" b="0" dirty="0">
                <a:latin typeface="Courier New" pitchFamily="49" charset="0"/>
              </a:rPr>
              <a:t>P_</a:t>
            </a:r>
            <a:r>
              <a:rPr lang="cs-CZ" sz="1400" b="0" dirty="0" err="1">
                <a:latin typeface="Courier New" pitchFamily="49" charset="0"/>
              </a:rPr>
              <a:t>paniscus</a:t>
            </a:r>
            <a:r>
              <a:rPr lang="cs-CZ" sz="1400" b="0" dirty="0">
                <a:latin typeface="Courier New" pitchFamily="49" charset="0"/>
              </a:rPr>
              <a:t> ATGACCCCAACACGCAAAATCAACCCACTAATAAAATTAATTAATCACTCATTTATCGAC</a:t>
            </a:r>
          </a:p>
          <a:p>
            <a:r>
              <a:rPr lang="cs-CZ" sz="1400" b="0" dirty="0">
                <a:latin typeface="Courier New" pitchFamily="49" charset="0"/>
              </a:rPr>
              <a:t>H_sapiens  ATGACCCCAATACGCAAAATTAACCCCCTAATAAAATTAATTAACCACTCATTCATCGAC</a:t>
            </a:r>
          </a:p>
          <a:p>
            <a:r>
              <a:rPr lang="cs-CZ" sz="1400" b="0" dirty="0">
                <a:latin typeface="Courier New" pitchFamily="49" charset="0"/>
              </a:rPr>
              <a:t>G_</a:t>
            </a:r>
            <a:r>
              <a:rPr lang="cs-CZ" sz="1400" b="0" dirty="0" err="1">
                <a:latin typeface="Courier New" pitchFamily="49" charset="0"/>
              </a:rPr>
              <a:t>gorilla</a:t>
            </a:r>
            <a:r>
              <a:rPr lang="cs-CZ" sz="1400" b="0" dirty="0">
                <a:latin typeface="Courier New" pitchFamily="49" charset="0"/>
              </a:rPr>
              <a:t>  ATGACCCCTATACGCAAAACTAACCCACTAGCAAAACTAATTAACCACTCATTCATTGAC</a:t>
            </a:r>
          </a:p>
          <a:p>
            <a:r>
              <a:rPr lang="cs-CZ" sz="1400" b="0" dirty="0">
                <a:latin typeface="Courier New" pitchFamily="49" charset="0"/>
              </a:rPr>
              <a:t>P_</a:t>
            </a:r>
            <a:r>
              <a:rPr lang="cs-CZ" sz="1400" b="0" dirty="0" err="1">
                <a:latin typeface="Courier New" pitchFamily="49" charset="0"/>
              </a:rPr>
              <a:t>pygmaeus</a:t>
            </a:r>
            <a:r>
              <a:rPr lang="cs-CZ" sz="1400" b="0" dirty="0">
                <a:latin typeface="Courier New" pitchFamily="49" charset="0"/>
              </a:rPr>
              <a:t> ATGACCCCAATACGCAAAACCAACCCACTAATAAAATTAATTAACCACTCACTCATCGAC</a:t>
            </a:r>
          </a:p>
          <a:p>
            <a:r>
              <a:rPr lang="cs-CZ" sz="1400" b="0" dirty="0">
                <a:latin typeface="Courier New" pitchFamily="49" charset="0"/>
              </a:rPr>
              <a:t>H_</a:t>
            </a:r>
            <a:r>
              <a:rPr lang="cs-CZ" sz="1400" b="0" dirty="0" err="1">
                <a:latin typeface="Courier New" pitchFamily="49" charset="0"/>
              </a:rPr>
              <a:t>lar</a:t>
            </a:r>
            <a:r>
              <a:rPr lang="cs-CZ" sz="1400" b="0" dirty="0">
                <a:latin typeface="Courier New" pitchFamily="49" charset="0"/>
              </a:rPr>
              <a:t>      ATGACCCCCCTGCGCAAAACTAACCCACTAATAAAACTAATCAACCACTCACTTATCGAC</a:t>
            </a:r>
          </a:p>
          <a:p>
            <a:r>
              <a:rPr lang="cs-CZ" sz="1400" b="0" dirty="0">
                <a:latin typeface="Courier New" pitchFamily="49" charset="0"/>
              </a:rPr>
              <a:t>           ********    *******  ***** ***  **** **** ** ****** * ** ***</a:t>
            </a:r>
            <a:endParaRPr lang="en-US" sz="1400" b="0" dirty="0">
              <a:latin typeface="Courier New" pitchFamily="49" charset="0"/>
            </a:endParaRPr>
          </a:p>
          <a:p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P_</a:t>
            </a:r>
            <a:r>
              <a:rPr lang="cs-CZ" sz="1400" b="0" dirty="0" err="1">
                <a:latin typeface="Courier New" pitchFamily="49" charset="0"/>
              </a:rPr>
              <a:t>troglod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en-US" sz="1400" b="0" dirty="0">
                <a:latin typeface="Courier New" pitchFamily="49" charset="0"/>
              </a:rPr>
              <a:t> </a:t>
            </a:r>
            <a:r>
              <a:rPr lang="cs-CZ" sz="1400" b="0" dirty="0">
                <a:latin typeface="Courier New" pitchFamily="49" charset="0"/>
              </a:rPr>
              <a:t>CTCCCCACCCCATCCAACATTTCCGCATGATGGAACTTCGGCTCACTTCTCGGCGCCTGC</a:t>
            </a:r>
          </a:p>
          <a:p>
            <a:r>
              <a:rPr lang="cs-CZ" sz="1400" b="0" dirty="0">
                <a:latin typeface="Courier New" pitchFamily="49" charset="0"/>
              </a:rPr>
              <a:t>P_</a:t>
            </a:r>
            <a:r>
              <a:rPr lang="cs-CZ" sz="1400" b="0" dirty="0" err="1">
                <a:latin typeface="Courier New" pitchFamily="49" charset="0"/>
              </a:rPr>
              <a:t>paniscus</a:t>
            </a:r>
            <a:r>
              <a:rPr lang="cs-CZ" sz="1400" b="0" dirty="0">
                <a:latin typeface="Courier New" pitchFamily="49" charset="0"/>
              </a:rPr>
              <a:t> CTCCCCACCCCATCCAATATTTCCACATGATGAAACTTCGGCTCACTTCTCGGCGCCTGC</a:t>
            </a:r>
          </a:p>
          <a:p>
            <a:r>
              <a:rPr lang="cs-CZ" sz="1400" b="0" dirty="0">
                <a:latin typeface="Courier New" pitchFamily="49" charset="0"/>
              </a:rPr>
              <a:t>H_sapiens  CTCCCCACCCCATCCAACATCTCCGCATGATGAAACTTCGGCTCACTCCTTGGCGCCTGC</a:t>
            </a:r>
          </a:p>
          <a:p>
            <a:r>
              <a:rPr lang="cs-CZ" sz="1400" b="0" dirty="0">
                <a:latin typeface="Courier New" pitchFamily="49" charset="0"/>
              </a:rPr>
              <a:t>G_</a:t>
            </a:r>
            <a:r>
              <a:rPr lang="cs-CZ" sz="1400" b="0" dirty="0" err="1">
                <a:latin typeface="Courier New" pitchFamily="49" charset="0"/>
              </a:rPr>
              <a:t>gorilla</a:t>
            </a:r>
            <a:r>
              <a:rPr lang="cs-CZ" sz="1400" b="0" dirty="0">
                <a:latin typeface="Courier New" pitchFamily="49" charset="0"/>
              </a:rPr>
              <a:t>  CTCCCTACCCCGTCCAACATCTCCACATGATGAAACTTCGGCTCACTCCTTGGTGCCTGC</a:t>
            </a:r>
          </a:p>
          <a:p>
            <a:r>
              <a:rPr lang="cs-CZ" sz="1400" b="0" dirty="0">
                <a:latin typeface="Courier New" pitchFamily="49" charset="0"/>
              </a:rPr>
              <a:t>P_</a:t>
            </a:r>
            <a:r>
              <a:rPr lang="cs-CZ" sz="1400" b="0" dirty="0" err="1">
                <a:latin typeface="Courier New" pitchFamily="49" charset="0"/>
              </a:rPr>
              <a:t>pygmaeus</a:t>
            </a:r>
            <a:r>
              <a:rPr lang="cs-CZ" sz="1400" b="0" dirty="0">
                <a:latin typeface="Courier New" pitchFamily="49" charset="0"/>
              </a:rPr>
              <a:t> CTCCCCACCCCATCAAACATCTCTGCATGATGGAACTTCGGCTCACTTCTAGGCGCCTGC</a:t>
            </a:r>
          </a:p>
          <a:p>
            <a:r>
              <a:rPr lang="cs-CZ" sz="1400" b="0" dirty="0">
                <a:latin typeface="Courier New" pitchFamily="49" charset="0"/>
              </a:rPr>
              <a:t>H_</a:t>
            </a:r>
            <a:r>
              <a:rPr lang="cs-CZ" sz="1400" b="0" dirty="0" err="1">
                <a:latin typeface="Courier New" pitchFamily="49" charset="0"/>
              </a:rPr>
              <a:t>lar</a:t>
            </a:r>
            <a:r>
              <a:rPr lang="cs-CZ" sz="1400" b="0" dirty="0">
                <a:latin typeface="Courier New" pitchFamily="49" charset="0"/>
              </a:rPr>
              <a:t>      CTTCCAGCCCCATCCAACATTTCTATATGATGAAACTTTGGTTCACTCCTAGGCGCCTGC</a:t>
            </a:r>
          </a:p>
          <a:p>
            <a:r>
              <a:rPr lang="cs-CZ" sz="1400" b="0" dirty="0">
                <a:latin typeface="Courier New" pitchFamily="49" charset="0"/>
              </a:rPr>
              <a:t>           ** **  **** ** ** ** **   ****** ***** ** ***** ** ** ******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4ACFF828-0678-310A-C581-AA8583CE7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225" y="260350"/>
            <a:ext cx="30043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Formáty souborů: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8B8EBFFF-EBE7-443C-AB0F-3969E467255C}"/>
              </a:ext>
            </a:extLst>
          </p:cNvPr>
          <p:cNvSpPr txBox="1"/>
          <p:nvPr/>
        </p:nvSpPr>
        <p:spPr>
          <a:xfrm>
            <a:off x="468313" y="1730768"/>
            <a:ext cx="824232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Line 1 begins with a '@' character and is followed by a sequence identifier and an 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optional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description (like a 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FASTA format"/>
              </a:rPr>
              <a:t>FASTA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title line).</a:t>
            </a:r>
          </a:p>
          <a:p>
            <a:pPr algn="l">
              <a:spcAft>
                <a:spcPts val="1200"/>
              </a:spcAft>
            </a:pP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Line 2 is the raw sequence letters.</a:t>
            </a:r>
          </a:p>
          <a:p>
            <a:pPr algn="l">
              <a:spcAft>
                <a:spcPts val="1200"/>
              </a:spcAft>
            </a:pP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Line 3 begins with a '+' character and is 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optionally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followed by the same sequence identifier (and any description) again.</a:t>
            </a:r>
          </a:p>
          <a:p>
            <a:pPr algn="l">
              <a:spcAft>
                <a:spcPts val="1200"/>
              </a:spcAft>
            </a:pP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Line 4 encodes the quality values for the sequence in Line 2, and must contain the same number of symbols as letters in the sequence.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EE692B21-732B-4F41-BB3B-232249A76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678" y="832783"/>
            <a:ext cx="10558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</a:rPr>
              <a:t>FASTQ</a:t>
            </a:r>
            <a:r>
              <a:rPr lang="en-US" sz="2400" dirty="0">
                <a:solidFill>
                  <a:srgbClr val="C00000"/>
                </a:solidFill>
              </a:rPr>
              <a:t>:</a:t>
            </a:r>
            <a:endParaRPr lang="cs-CZ" sz="2400" dirty="0">
              <a:solidFill>
                <a:srgbClr val="C00000"/>
              </a:solidFill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CFC3C5CE-301E-EE75-D463-39AF257B6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225" y="260350"/>
            <a:ext cx="30043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Formáty souborů:</a:t>
            </a:r>
          </a:p>
        </p:txBody>
      </p:sp>
    </p:spTree>
    <p:extLst>
      <p:ext uri="{BB962C8B-B14F-4D97-AF65-F5344CB8AC3E}">
        <p14:creationId xmlns:p14="http://schemas.microsoft.com/office/powerpoint/2010/main" val="4159079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B2A75D17-F8CB-4679-8598-F34150A0E5BC}"/>
              </a:ext>
            </a:extLst>
          </p:cNvPr>
          <p:cNvGraphicFramePr>
            <a:graphicFrameLocks noGrp="1"/>
          </p:cNvGraphicFramePr>
          <p:nvPr/>
        </p:nvGraphicFramePr>
        <p:xfrm>
          <a:off x="468313" y="2489415"/>
          <a:ext cx="8229600" cy="2834640"/>
        </p:xfrm>
        <a:graphic>
          <a:graphicData uri="http://schemas.openxmlformats.org/drawingml/2006/table">
            <a:tbl>
              <a:tblPr/>
              <a:tblGrid>
                <a:gridCol w="2478569">
                  <a:extLst>
                    <a:ext uri="{9D8B030D-6E8A-4147-A177-3AD203B41FA5}">
                      <a16:colId xmlns:a16="http://schemas.microsoft.com/office/drawing/2014/main" val="1684751604"/>
                    </a:ext>
                  </a:extLst>
                </a:gridCol>
                <a:gridCol w="5751031">
                  <a:extLst>
                    <a:ext uri="{9D8B030D-6E8A-4147-A177-3AD203B41FA5}">
                      <a16:colId xmlns:a16="http://schemas.microsoft.com/office/drawing/2014/main" val="39212773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effectLst/>
                        </a:rPr>
                        <a:t>HWUSI-EAS100R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>
                          <a:effectLst/>
                        </a:rPr>
                        <a:t>the</a:t>
                      </a:r>
                      <a:r>
                        <a:rPr lang="cs-CZ" dirty="0">
                          <a:effectLst/>
                        </a:rPr>
                        <a:t> </a:t>
                      </a:r>
                      <a:r>
                        <a:rPr lang="cs-CZ" dirty="0" err="1">
                          <a:effectLst/>
                        </a:rPr>
                        <a:t>unique</a:t>
                      </a:r>
                      <a:r>
                        <a:rPr lang="cs-CZ" dirty="0">
                          <a:effectLst/>
                        </a:rPr>
                        <a:t> instrument </a:t>
                      </a:r>
                      <a:r>
                        <a:rPr lang="cs-CZ" dirty="0" err="1">
                          <a:effectLst/>
                        </a:rPr>
                        <a:t>name</a:t>
                      </a:r>
                      <a:endParaRPr lang="cs-CZ" dirty="0">
                        <a:effectLst/>
                      </a:endParaRP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5799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6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flowcell lane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5484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73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tile number within the flowcell lane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3740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941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'x'-coordinate of the cluster within the tile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2485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1973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'y'-coordinate of the cluster within the tile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856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#0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index number for a multiplexed sample (0 for no indexing)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7825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/1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the member of a pair, /1 or /2 </a:t>
                      </a:r>
                      <a:r>
                        <a:rPr lang="en-US" i="1" dirty="0">
                          <a:effectLst/>
                        </a:rPr>
                        <a:t>(paired-end or mate-pair reads only)</a:t>
                      </a:r>
                      <a:endParaRPr lang="en-US" dirty="0">
                        <a:effectLst/>
                      </a:endParaRP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038138"/>
                  </a:ext>
                </a:extLst>
              </a:tr>
            </a:tbl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36A6C0DC-8C77-41FF-BB43-43B2F32B5A5C}"/>
              </a:ext>
            </a:extLst>
          </p:cNvPr>
          <p:cNvSpPr txBox="1"/>
          <p:nvPr/>
        </p:nvSpPr>
        <p:spPr>
          <a:xfrm>
            <a:off x="468313" y="309563"/>
            <a:ext cx="479169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b="0" dirty="0" err="1"/>
              <a:t>Illumina</a:t>
            </a:r>
            <a:r>
              <a:rPr lang="cs-CZ" sz="2400" b="0" dirty="0"/>
              <a:t> </a:t>
            </a:r>
            <a:r>
              <a:rPr lang="cs-CZ" sz="2400" b="0" dirty="0" err="1"/>
              <a:t>sequence</a:t>
            </a:r>
            <a:r>
              <a:rPr lang="cs-CZ" sz="2400" b="0" dirty="0"/>
              <a:t> </a:t>
            </a:r>
            <a:r>
              <a:rPr lang="cs-CZ" sz="2400" b="0" dirty="0" err="1"/>
              <a:t>identifiers</a:t>
            </a:r>
            <a:r>
              <a:rPr lang="cs-CZ" sz="2400" b="0" dirty="0"/>
              <a:t>:</a:t>
            </a:r>
            <a:br>
              <a:rPr lang="cs-CZ" sz="2400" b="0" dirty="0"/>
            </a:br>
            <a:endParaRPr lang="cs-CZ" sz="2400" b="0" dirty="0"/>
          </a:p>
          <a:p>
            <a:pPr>
              <a:spcAft>
                <a:spcPts val="1200"/>
              </a:spcAft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@HWUSI-EAS100R:6:73:941:1973#0/1 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957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980303" y="477795"/>
            <a:ext cx="6322949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BLAST 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Basic Local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Alignment</a:t>
            </a:r>
            <a:r>
              <a:rPr lang="en-US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Search Tool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):</a:t>
            </a: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Nucleotide BLAST: nucleotide 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nucleotide</a:t>
            </a:r>
            <a:endParaRPr lang="en-US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en-US" sz="2000" dirty="0" err="1">
                <a:latin typeface="Arial" pitchFamily="34" charset="0"/>
                <a:cs typeface="Arial" pitchFamily="34" charset="0"/>
                <a:sym typeface="Symbol"/>
              </a:rPr>
              <a:t>blastx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: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nucleotide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 protein</a:t>
            </a:r>
          </a:p>
          <a:p>
            <a:pPr>
              <a:spcAft>
                <a:spcPts val="1200"/>
              </a:spcAft>
            </a:pPr>
            <a:r>
              <a:rPr lang="en-US" sz="2000" dirty="0" err="1">
                <a:latin typeface="Arial" pitchFamily="34" charset="0"/>
                <a:cs typeface="Arial" pitchFamily="34" charset="0"/>
                <a:sym typeface="Symbol"/>
              </a:rPr>
              <a:t>tblastn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: protein 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nucleotide</a:t>
            </a:r>
            <a:endParaRPr lang="en-US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Protein BLAST: protein  protein</a:t>
            </a:r>
          </a:p>
          <a:p>
            <a:pPr>
              <a:spcAft>
                <a:spcPts val="1200"/>
              </a:spcAft>
            </a:pPr>
            <a:r>
              <a:rPr lang="en-US" sz="2000" dirty="0" err="1">
                <a:latin typeface="Arial" pitchFamily="34" charset="0"/>
                <a:cs typeface="Arial" pitchFamily="34" charset="0"/>
                <a:sym typeface="Symbol"/>
              </a:rPr>
              <a:t>megablast</a:t>
            </a:r>
            <a:endParaRPr lang="en-US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en-US" sz="2000" dirty="0" err="1">
                <a:latin typeface="Arial" pitchFamily="34" charset="0"/>
                <a:cs typeface="Arial" pitchFamily="34" charset="0"/>
                <a:sym typeface="Symbol"/>
              </a:rPr>
              <a:t>blastn</a:t>
            </a:r>
            <a:endParaRPr lang="en-US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en-US" sz="2000" dirty="0" err="1">
                <a:latin typeface="Arial" pitchFamily="34" charset="0"/>
                <a:cs typeface="Arial" pitchFamily="34" charset="0"/>
                <a:sym typeface="Symbol"/>
              </a:rPr>
              <a:t>discontiguous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  <a:sym typeface="Symbol"/>
              </a:rPr>
              <a:t>megablast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77BE976-ADDF-44EF-B4E6-726B0A4A5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1277"/>
            <a:ext cx="9144000" cy="51435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C9F15D1-C4AA-4357-AEDC-E98CC2548534}"/>
              </a:ext>
            </a:extLst>
          </p:cNvPr>
          <p:cNvSpPr txBox="1"/>
          <p:nvPr/>
        </p:nvSpPr>
        <p:spPr>
          <a:xfrm>
            <a:off x="4033647" y="260350"/>
            <a:ext cx="1076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dirty="0">
                <a:solidFill>
                  <a:srgbClr val="E60000"/>
                </a:solidFill>
              </a:rPr>
              <a:t>BLAST</a:t>
            </a:r>
          </a:p>
        </p:txBody>
      </p:sp>
    </p:spTree>
    <p:extLst>
      <p:ext uri="{BB962C8B-B14F-4D97-AF65-F5344CB8AC3E}">
        <p14:creationId xmlns:p14="http://schemas.microsoft.com/office/powerpoint/2010/main" val="2209844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32B78AC-01B0-46B6-B361-F5A495F28C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88"/>
          <a:stretch/>
        </p:blipFill>
        <p:spPr>
          <a:xfrm>
            <a:off x="0" y="1"/>
            <a:ext cx="9144000" cy="467600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39A56C9-D9D5-4863-AD5E-E87C5E113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977"/>
          <a:stretch/>
        </p:blipFill>
        <p:spPr>
          <a:xfrm>
            <a:off x="0" y="4676009"/>
            <a:ext cx="9144000" cy="226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26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19DEFB9-F631-46A2-9CB0-B50D217E81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72" t="11812" r="16303" b="4861"/>
          <a:stretch/>
        </p:blipFill>
        <p:spPr>
          <a:xfrm>
            <a:off x="39961" y="372694"/>
            <a:ext cx="9064077" cy="627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5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4ED0FDA-72D8-4F0D-984D-DB619D3EF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89" t="15350" r="20047" b="7472"/>
          <a:stretch/>
        </p:blipFill>
        <p:spPr>
          <a:xfrm>
            <a:off x="0" y="209963"/>
            <a:ext cx="9129975" cy="643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37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39750" y="260350"/>
            <a:ext cx="512736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Sekvence</a:t>
            </a:r>
            <a:r>
              <a:rPr lang="en-US" sz="24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conversion: </a:t>
            </a:r>
            <a:br>
              <a:rPr lang="en-US" sz="28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Complementary Sequence Conversion Tool</a:t>
            </a:r>
            <a:endParaRPr lang="en-US" sz="2800" dirty="0">
              <a:solidFill>
                <a:srgbClr val="E1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39750" y="2170238"/>
            <a:ext cx="7579319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GenBank: </a:t>
            </a:r>
          </a:p>
          <a:p>
            <a:pPr>
              <a:spcAft>
                <a:spcPts val="1200"/>
              </a:spcAft>
            </a:pPr>
            <a:br>
              <a:rPr lang="en-US" sz="28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původně 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Los Alamos National Laboratory </a:t>
            </a:r>
            <a:b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90´s 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NCBI</a:t>
            </a: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(</a:t>
            </a:r>
            <a:r>
              <a:rPr lang="cs-CZ" sz="2000" b="0" i="1" dirty="0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National</a:t>
            </a:r>
            <a:r>
              <a:rPr lang="cs-CZ" sz="2000" b="0" i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Center </a:t>
            </a:r>
            <a:r>
              <a:rPr lang="cs-CZ" sz="2000" b="0" i="1" dirty="0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for</a:t>
            </a:r>
            <a:r>
              <a:rPr lang="cs-CZ" sz="2000" b="0" i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Biotechnology </a:t>
            </a:r>
            <a:r>
              <a:rPr lang="cs-CZ" sz="2000" b="0" i="1" dirty="0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Information</a:t>
            </a: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)</a:t>
            </a: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20 000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přímých podání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200 000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hromadných podání denně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každých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měsíců zdvojnásobení počtu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5C9AF4F-6595-4363-4A84-3566BE531666}"/>
              </a:ext>
            </a:extLst>
          </p:cNvPr>
          <p:cNvSpPr txBox="1"/>
          <p:nvPr/>
        </p:nvSpPr>
        <p:spPr>
          <a:xfrm>
            <a:off x="539750" y="260350"/>
            <a:ext cx="7322838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cs-CZ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První sekvence </a:t>
            </a:r>
            <a:r>
              <a:rPr lang="cs-CZ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aDNA</a:t>
            </a:r>
            <a:r>
              <a:rPr lang="cs-CZ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zebra kvaga (</a:t>
            </a:r>
            <a:r>
              <a:rPr lang="cs-CZ" sz="24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Equus</a:t>
            </a:r>
            <a:r>
              <a:rPr lang="cs-CZ" sz="2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4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quagga</a:t>
            </a:r>
            <a:r>
              <a:rPr lang="cs-CZ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br>
              <a:rPr lang="cs-CZ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150 let (</a:t>
            </a:r>
            <a:r>
              <a:rPr lang="cs-CZ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Higuchi</a:t>
            </a:r>
            <a:r>
              <a:rPr lang="cs-CZ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et al. 1984)</a:t>
            </a:r>
          </a:p>
          <a:p>
            <a:pPr>
              <a:spcAft>
                <a:spcPts val="1800"/>
              </a:spcAft>
            </a:pPr>
            <a:r>
              <a:rPr lang="cs-CZ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egyptská mumie: 2400 let (</a:t>
            </a:r>
            <a:r>
              <a:rPr lang="cs-CZ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Pääbo</a:t>
            </a:r>
            <a:r>
              <a:rPr lang="cs-CZ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1985). 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Zebra kvaga – Wikipedie">
            <a:extLst>
              <a:ext uri="{FF2B5EF4-FFF2-40B4-BE49-F238E27FC236}">
                <a16:creationId xmlns:a16="http://schemas.microsoft.com/office/drawing/2014/main" id="{504D261D-18C8-0AC9-2586-D850C09F6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71" y="2021774"/>
            <a:ext cx="4494907" cy="315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thumbs.dreamstime.com/z/cartoon-egyptian-mummy-21823531.jpg">
            <a:extLst>
              <a:ext uri="{FF2B5EF4-FFF2-40B4-BE49-F238E27FC236}">
                <a16:creationId xmlns:a16="http://schemas.microsoft.com/office/drawing/2014/main" id="{088D4C4D-DE60-7B7F-762B-FB6EA2E2C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1000" r="11998" b="7333"/>
          <a:stretch>
            <a:fillRect/>
          </a:stretch>
        </p:blipFill>
        <p:spPr bwMode="auto">
          <a:xfrm flipH="1">
            <a:off x="7004553" y="826075"/>
            <a:ext cx="2083584" cy="2681043"/>
          </a:xfrm>
          <a:prstGeom prst="rect">
            <a:avLst/>
          </a:prstGeom>
          <a:noFill/>
        </p:spPr>
      </p:pic>
      <p:pic>
        <p:nvPicPr>
          <p:cNvPr id="7" name="Picture 6" descr="http://www.geneticliteracyproject.org/wp/wp-content/uploads/2012/09/rainbow-DNA.jpg">
            <a:extLst>
              <a:ext uri="{FF2B5EF4-FFF2-40B4-BE49-F238E27FC236}">
                <a16:creationId xmlns:a16="http://schemas.microsoft.com/office/drawing/2014/main" id="{5722282B-0C50-FAEA-6C48-4FCFD54ED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640" b="2113"/>
          <a:stretch>
            <a:fillRect/>
          </a:stretch>
        </p:blipFill>
        <p:spPr bwMode="auto">
          <a:xfrm>
            <a:off x="4943170" y="2060149"/>
            <a:ext cx="2236861" cy="1446970"/>
          </a:xfrm>
          <a:prstGeom prst="rect">
            <a:avLst/>
          </a:prstGeom>
          <a:noFill/>
        </p:spPr>
      </p:pic>
      <p:pic>
        <p:nvPicPr>
          <p:cNvPr id="5" name="Picture 8" descr="http://upload.wikimedia.org/wikipedia/commons/9/93/Mummy-UpperClassEgyptianMale-SaitePeriod_RosicrucianMuseum.png">
            <a:extLst>
              <a:ext uri="{FF2B5EF4-FFF2-40B4-BE49-F238E27FC236}">
                <a16:creationId xmlns:a16="http://schemas.microsoft.com/office/drawing/2014/main" id="{0E6A9280-C825-ABE6-490B-31E9F8582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66484" y="4070935"/>
            <a:ext cx="3676137" cy="2322398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2241449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C83C63D-E9D5-488A-94BA-7E21A9AE1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2935"/>
            <a:ext cx="9144000" cy="51435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0C41A6C-DF30-4318-876D-05A06D181B4A}"/>
              </a:ext>
            </a:extLst>
          </p:cNvPr>
          <p:cNvSpPr txBox="1"/>
          <p:nvPr/>
        </p:nvSpPr>
        <p:spPr>
          <a:xfrm>
            <a:off x="3917013" y="260350"/>
            <a:ext cx="1309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err="1">
                <a:solidFill>
                  <a:srgbClr val="E60000"/>
                </a:solidFill>
              </a:rPr>
              <a:t>GenBank</a:t>
            </a:r>
            <a:endParaRPr lang="cs-CZ" sz="2400" dirty="0">
              <a:solidFill>
                <a:srgbClr val="E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60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19B11269-9760-444D-9515-E46380653BBC}"/>
              </a:ext>
            </a:extLst>
          </p:cNvPr>
          <p:cNvGrpSpPr/>
          <p:nvPr/>
        </p:nvGrpSpPr>
        <p:grpSpPr>
          <a:xfrm>
            <a:off x="320690" y="0"/>
            <a:ext cx="8680300" cy="6858000"/>
            <a:chOff x="0" y="-502703"/>
            <a:chExt cx="9144000" cy="7360703"/>
          </a:xfrm>
        </p:grpSpPr>
        <p:pic>
          <p:nvPicPr>
            <p:cNvPr id="2" name="Obrázek 1">
              <a:extLst>
                <a:ext uri="{FF2B5EF4-FFF2-40B4-BE49-F238E27FC236}">
                  <a16:creationId xmlns:a16="http://schemas.microsoft.com/office/drawing/2014/main" id="{0AB8700E-4B65-4212-8C86-9C487275FA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6304" b="15239"/>
            <a:stretch/>
          </p:blipFill>
          <p:spPr>
            <a:xfrm>
              <a:off x="0" y="-502703"/>
              <a:ext cx="9144000" cy="3521089"/>
            </a:xfrm>
            <a:prstGeom prst="rect">
              <a:avLst/>
            </a:prstGeom>
          </p:spPr>
        </p:pic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0047E42F-89B5-432B-9B03-3BA8AF60E4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6866" b="8483"/>
            <a:stretch/>
          </p:blipFill>
          <p:spPr>
            <a:xfrm>
              <a:off x="0" y="3018386"/>
              <a:ext cx="9144000" cy="38396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31849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23B4291-F14A-439A-82C8-5E21477C76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86" t="12317" r="12161" b="30052"/>
          <a:stretch/>
        </p:blipFill>
        <p:spPr>
          <a:xfrm>
            <a:off x="91006" y="160225"/>
            <a:ext cx="8961987" cy="375089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F33E49D-BDB9-4947-B8F3-7BAB7C8AA2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63" r="1990" b="31401"/>
          <a:stretch/>
        </p:blipFill>
        <p:spPr>
          <a:xfrm>
            <a:off x="91006" y="4175590"/>
            <a:ext cx="8961987" cy="252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9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2648528" y="285403"/>
            <a:ext cx="2802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řazení sekvencí: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539750" y="1086748"/>
            <a:ext cx="39243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latin typeface="Courier New" pitchFamily="49" charset="0"/>
              </a:rPr>
              <a:t>Sekvence 1</a:t>
            </a:r>
            <a:r>
              <a:rPr lang="en-US" dirty="0">
                <a:latin typeface="Courier New" pitchFamily="49" charset="0"/>
              </a:rPr>
              <a:t>	</a:t>
            </a:r>
            <a:r>
              <a:rPr lang="cs-CZ" dirty="0">
                <a:latin typeface="Courier New" pitchFamily="49" charset="0"/>
              </a:rPr>
              <a:t>	TTGTACGACGG</a:t>
            </a:r>
          </a:p>
          <a:p>
            <a:r>
              <a:rPr lang="cs-CZ" dirty="0" err="1">
                <a:latin typeface="Courier New" pitchFamily="49" charset="0"/>
              </a:rPr>
              <a:t>Sekv</a:t>
            </a:r>
            <a:r>
              <a:rPr lang="en-US" dirty="0">
                <a:latin typeface="Courier New" pitchFamily="49" charset="0"/>
              </a:rPr>
              <a:t>e</a:t>
            </a:r>
            <a:r>
              <a:rPr lang="cs-CZ" dirty="0" err="1">
                <a:latin typeface="Courier New" pitchFamily="49" charset="0"/>
              </a:rPr>
              <a:t>nce</a:t>
            </a:r>
            <a:r>
              <a:rPr lang="cs-CZ" dirty="0">
                <a:latin typeface="Courier New" pitchFamily="49" charset="0"/>
              </a:rPr>
              <a:t> 2 	TTGTACGACG</a:t>
            </a:r>
          </a:p>
          <a:p>
            <a:endParaRPr lang="en-US" dirty="0">
              <a:latin typeface="Courier New" pitchFamily="49" charset="0"/>
            </a:endParaRPr>
          </a:p>
          <a:p>
            <a:r>
              <a:rPr lang="cs-CZ" dirty="0">
                <a:latin typeface="Courier New" pitchFamily="49" charset="0"/>
              </a:rPr>
              <a:t>TTGTACGACGG</a:t>
            </a:r>
            <a:r>
              <a:rPr lang="en-US" dirty="0">
                <a:latin typeface="Courier New" pitchFamily="49" charset="0"/>
              </a:rPr>
              <a:t>	</a:t>
            </a:r>
            <a:r>
              <a:rPr lang="cs-CZ" dirty="0">
                <a:latin typeface="Courier New" pitchFamily="49" charset="0"/>
              </a:rPr>
              <a:t>TTGT---ACGACGG</a:t>
            </a:r>
            <a:endParaRPr lang="cs-CZ" dirty="0">
              <a:latin typeface="Courier New" pitchFamily="49" charset="0"/>
              <a:sym typeface="Symbol" pitchFamily="18" charset="2"/>
            </a:endParaRPr>
          </a:p>
          <a:p>
            <a:r>
              <a:rPr lang="cs-CZ" dirty="0">
                <a:latin typeface="Courier New" pitchFamily="49" charset="0"/>
                <a:sym typeface="Symbol" pitchFamily="18" charset="2"/>
              </a:rPr>
              <a:t></a:t>
            </a:r>
            <a:r>
              <a:rPr lang="en-US" dirty="0">
                <a:latin typeface="Courier New" pitchFamily="49" charset="0"/>
                <a:sym typeface="Symbol" pitchFamily="18" charset="2"/>
              </a:rPr>
              <a:t>	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</a:t>
            </a:r>
            <a:r>
              <a:rPr lang="en-US" dirty="0">
                <a:latin typeface="Courier New" pitchFamily="49" charset="0"/>
                <a:sym typeface="Symbol" pitchFamily="18" charset="2"/>
              </a:rPr>
              <a:t> </a:t>
            </a:r>
            <a:r>
              <a:rPr lang="cs-CZ" dirty="0">
                <a:latin typeface="Courier New" pitchFamily="49" charset="0"/>
              </a:rPr>
              <a:t>  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</a:t>
            </a:r>
            <a:r>
              <a:rPr lang="cs-CZ" dirty="0">
                <a:latin typeface="Courier New" pitchFamily="49" charset="0"/>
              </a:rPr>
              <a:t> </a:t>
            </a:r>
          </a:p>
          <a:p>
            <a:r>
              <a:rPr lang="cs-CZ" dirty="0">
                <a:latin typeface="Courier New" pitchFamily="49" charset="0"/>
              </a:rPr>
              <a:t>TTGTACGACG</a:t>
            </a:r>
            <a:r>
              <a:rPr lang="en-US" dirty="0">
                <a:latin typeface="Courier New" pitchFamily="49" charset="0"/>
              </a:rPr>
              <a:t>	</a:t>
            </a:r>
            <a:r>
              <a:rPr lang="cs-CZ" dirty="0">
                <a:latin typeface="Courier New" pitchFamily="49" charset="0"/>
              </a:rPr>
              <a:t>	TTGTACGACG</a:t>
            </a:r>
          </a:p>
        </p:txBody>
      </p:sp>
      <p:sp>
        <p:nvSpPr>
          <p:cNvPr id="28381" name="Text Box 1757"/>
          <p:cNvSpPr txBox="1">
            <a:spLocks noChangeArrowheads="1"/>
          </p:cNvSpPr>
          <p:nvPr/>
        </p:nvSpPr>
        <p:spPr bwMode="auto">
          <a:xfrm>
            <a:off x="550037" y="3560553"/>
            <a:ext cx="349967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latin typeface="Courier New" pitchFamily="49" charset="0"/>
              </a:rPr>
              <a:t>Sekvence 1	ACTTGTGCTTC</a:t>
            </a:r>
          </a:p>
          <a:p>
            <a:r>
              <a:rPr lang="cs-CZ" dirty="0">
                <a:latin typeface="Courier New" pitchFamily="49" charset="0"/>
              </a:rPr>
              <a:t>Sekvence 2	ACGTGCTGCTC</a:t>
            </a:r>
            <a:endParaRPr lang="en-US" dirty="0">
              <a:latin typeface="Courier New" pitchFamily="49" charset="0"/>
            </a:endParaRPr>
          </a:p>
          <a:p>
            <a:endParaRPr lang="cs-CZ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		</a:t>
            </a:r>
            <a:r>
              <a:rPr lang="cs-CZ" dirty="0">
                <a:latin typeface="Courier New" pitchFamily="49" charset="0"/>
              </a:rPr>
              <a:t>	ACTTG-TGCTTC</a:t>
            </a:r>
          </a:p>
          <a:p>
            <a:r>
              <a:rPr lang="en-US" dirty="0">
                <a:latin typeface="Courier New" pitchFamily="49" charset="0"/>
              </a:rPr>
              <a:t>   Path</a:t>
            </a:r>
            <a:r>
              <a:rPr lang="cs-CZ" dirty="0">
                <a:latin typeface="Courier New" pitchFamily="49" charset="0"/>
              </a:rPr>
              <a:t> 1	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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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</a:t>
            </a:r>
            <a:endParaRPr lang="cs-CZ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		</a:t>
            </a:r>
            <a:r>
              <a:rPr lang="cs-CZ" dirty="0">
                <a:latin typeface="Courier New" pitchFamily="49" charset="0"/>
              </a:rPr>
              <a:t>	ACGTGCTGCTC</a:t>
            </a:r>
            <a:endParaRPr lang="en-US" dirty="0">
              <a:latin typeface="Courier New" pitchFamily="49" charset="0"/>
            </a:endParaRPr>
          </a:p>
          <a:p>
            <a:endParaRPr lang="cs-CZ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		</a:t>
            </a:r>
            <a:r>
              <a:rPr lang="cs-CZ" dirty="0">
                <a:latin typeface="Courier New" pitchFamily="49" charset="0"/>
              </a:rPr>
              <a:t>	ACTTGTGCTTC</a:t>
            </a:r>
          </a:p>
          <a:p>
            <a:r>
              <a:rPr lang="en-US" dirty="0">
                <a:latin typeface="Courier New" pitchFamily="49" charset="0"/>
              </a:rPr>
              <a:t>   Path</a:t>
            </a:r>
            <a:r>
              <a:rPr lang="cs-CZ" dirty="0">
                <a:latin typeface="Courier New" pitchFamily="49" charset="0"/>
              </a:rPr>
              <a:t> 2	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</a:t>
            </a:r>
            <a:r>
              <a:rPr lang="en-US" dirty="0">
                <a:latin typeface="Courier New" pitchFamily="49" charset="0"/>
                <a:sym typeface="Symbol" pitchFamily="18" charset="2"/>
              </a:rPr>
              <a:t> 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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</a:t>
            </a:r>
            <a:endParaRPr lang="cs-CZ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		</a:t>
            </a:r>
            <a:r>
              <a:rPr lang="cs-CZ" dirty="0">
                <a:latin typeface="Courier New" pitchFamily="49" charset="0"/>
              </a:rPr>
              <a:t>	AC--GTGCTGCTC 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9A639D80-9075-42E5-0E89-1923A97E3818}"/>
              </a:ext>
            </a:extLst>
          </p:cNvPr>
          <p:cNvGrpSpPr/>
          <p:nvPr/>
        </p:nvGrpSpPr>
        <p:grpSpPr>
          <a:xfrm>
            <a:off x="4111857" y="1522353"/>
            <a:ext cx="4767331" cy="4376671"/>
            <a:chOff x="4111857" y="1522353"/>
            <a:chExt cx="4767331" cy="4376671"/>
          </a:xfrm>
        </p:grpSpPr>
        <p:sp>
          <p:nvSpPr>
            <p:cNvPr id="28384" name="Rectangle 1760"/>
            <p:cNvSpPr>
              <a:spLocks noChangeArrowheads="1"/>
            </p:cNvSpPr>
            <p:nvPr/>
          </p:nvSpPr>
          <p:spPr bwMode="auto">
            <a:xfrm>
              <a:off x="6180438" y="1522353"/>
              <a:ext cx="2698750" cy="16097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0"/>
                <a:t>GP = </a:t>
              </a:r>
              <a:r>
                <a:rPr lang="en-US" sz="2000" b="0" i="1"/>
                <a:t>g + hl</a:t>
              </a:r>
            </a:p>
            <a:p>
              <a:pPr algn="ctr"/>
              <a:r>
                <a:rPr lang="en-US" sz="1600" b="0" i="1"/>
                <a:t>g</a:t>
              </a:r>
              <a:r>
                <a:rPr lang="en-US" sz="1600" b="0"/>
                <a:t> - gap penalty</a:t>
              </a:r>
            </a:p>
            <a:p>
              <a:pPr algn="ctr"/>
              <a:r>
                <a:rPr lang="en-US" sz="1600" b="0" i="1"/>
                <a:t>h</a:t>
              </a:r>
              <a:r>
                <a:rPr lang="en-US" sz="1600" b="0"/>
                <a:t> – gap extension</a:t>
              </a:r>
            </a:p>
            <a:p>
              <a:pPr algn="ctr"/>
              <a:r>
                <a:rPr lang="en-US" sz="1600" b="0"/>
                <a:t>penalty</a:t>
              </a:r>
            </a:p>
            <a:p>
              <a:pPr algn="ctr"/>
              <a:r>
                <a:rPr lang="en-US" sz="1600" b="0" i="1"/>
                <a:t>l</a:t>
              </a:r>
              <a:r>
                <a:rPr lang="en-US" sz="1600" b="0"/>
                <a:t> – gap length</a:t>
              </a:r>
              <a:endParaRPr lang="cs-CZ" sz="1600" b="0"/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F2C07193-BD5A-70D5-2C3A-AFC4039D21E9}"/>
                </a:ext>
              </a:extLst>
            </p:cNvPr>
            <p:cNvSpPr txBox="1"/>
            <p:nvPr/>
          </p:nvSpPr>
          <p:spPr>
            <a:xfrm>
              <a:off x="4111857" y="3011054"/>
              <a:ext cx="4767331" cy="2887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60000">
                <a:spcAft>
                  <a:spcPts val="1000"/>
                </a:spcAft>
              </a:pPr>
              <a:r>
                <a:rPr lang="cs-CZ" sz="2000" b="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Gap penalty:</a:t>
              </a:r>
            </a:p>
            <a:p>
              <a:pPr defTabSz="360000">
                <a:spcAft>
                  <a:spcPts val="1000"/>
                </a:spcAft>
              </a:pPr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cs-CZ" sz="2000" b="0" i="1" dirty="0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 = penalizace za výskyt mezery (1</a:t>
              </a:r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)</a:t>
              </a:r>
            </a:p>
            <a:p>
              <a:pPr defTabSz="360000">
                <a:spcAft>
                  <a:spcPts val="1000"/>
                </a:spcAft>
              </a:pPr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	</a:t>
              </a:r>
              <a:r>
                <a:rPr lang="cs-CZ" sz="2000" b="0" i="1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h</a:t>
              </a:r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 = extenze za každou „pomlčku“</a:t>
              </a:r>
            </a:p>
            <a:p>
              <a:pPr defTabSz="360000">
                <a:spcAft>
                  <a:spcPts val="1000"/>
                </a:spcAft>
              </a:pPr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	</a:t>
              </a:r>
              <a:r>
                <a:rPr lang="cs-CZ" sz="2000" b="0" i="1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l</a:t>
              </a:r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 = délka mezery (= počet „pomlček“)</a:t>
              </a:r>
            </a:p>
            <a:p>
              <a:pPr defTabSz="360000">
                <a:spcAft>
                  <a:spcPts val="1000"/>
                </a:spcAft>
              </a:pPr>
              <a:endParaRPr lang="cs-CZ" sz="2000" b="0" dirty="0">
                <a:latin typeface="Arial" panose="020B0604020202020204" pitchFamily="34" charset="0"/>
                <a:cs typeface="Arial" panose="020B0604020202020204" pitchFamily="34" charset="0"/>
                <a:sym typeface="Symbol"/>
              </a:endParaRPr>
            </a:p>
            <a:p>
              <a:pPr defTabSz="360000">
                <a:spcAft>
                  <a:spcPts val="1000"/>
                </a:spcAft>
              </a:pPr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Př.: GC‒ ‒ ‒ ‒ ‒TTAA</a:t>
              </a:r>
              <a:b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</a:br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	</a:t>
              </a:r>
              <a:r>
                <a:rPr lang="cs-CZ" sz="2000" b="0" i="1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l</a:t>
              </a:r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 = 5, </a:t>
              </a:r>
              <a:r>
                <a:rPr lang="cs-CZ" sz="2000" b="0" i="1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g</a:t>
              </a:r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 = </a:t>
              </a:r>
              <a:r>
                <a:rPr lang="cs-CZ" sz="2000" b="0" i="1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x</a:t>
              </a:r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, </a:t>
              </a:r>
              <a:r>
                <a:rPr lang="cs-CZ" sz="2000" b="0" i="1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h</a:t>
              </a:r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 = 5</a:t>
              </a:r>
              <a:r>
                <a:rPr lang="cs-CZ" sz="2000" b="0" i="1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x</a:t>
              </a:r>
              <a:endParaRPr lang="cs-CZ" sz="20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8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2314811" y="254297"/>
            <a:ext cx="45143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</a:t>
            </a:r>
            <a:r>
              <a:rPr lang="cs-CZ" sz="2400" dirty="0" err="1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ivní</a:t>
            </a:r>
            <a:r>
              <a:rPr lang="cs-CZ" sz="24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seřazení</a:t>
            </a:r>
            <a:r>
              <a:rPr lang="en-US" sz="24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ClustalX</a:t>
            </a:r>
            <a:endParaRPr lang="en-US" sz="2400" dirty="0">
              <a:solidFill>
                <a:srgbClr val="E1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568325" y="1757363"/>
            <a:ext cx="684193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5000"/>
              </a:spcBef>
              <a:buFontTx/>
              <a:buAutoNum type="arabicPeriod"/>
            </a:pPr>
            <a:r>
              <a:rPr lang="en-US" sz="20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 of sequence pairs </a:t>
            </a:r>
            <a:r>
              <a:rPr lang="en-US" sz="20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pairwise distances</a:t>
            </a:r>
          </a:p>
          <a:p>
            <a:pPr marL="342900" indent="-342900">
              <a:spcBef>
                <a:spcPct val="25000"/>
              </a:spcBef>
              <a:buFontTx/>
              <a:buAutoNum type="arabicPeriod"/>
            </a:pPr>
            <a:r>
              <a:rPr lang="en-US" sz="20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of „guide tree“ (NJ)</a:t>
            </a:r>
          </a:p>
          <a:p>
            <a:pPr marL="342900" indent="-342900">
              <a:spcBef>
                <a:spcPct val="25000"/>
              </a:spcBef>
              <a:buFontTx/>
              <a:buAutoNum type="arabicPeriod"/>
            </a:pPr>
            <a:r>
              <a:rPr lang="en-US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 of all sequences according to the guide tree</a:t>
            </a:r>
            <a:endParaRPr lang="en-US" sz="2000" b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087438" y="3270250"/>
            <a:ext cx="7126287" cy="3036888"/>
            <a:chOff x="363" y="2049"/>
            <a:chExt cx="4489" cy="1913"/>
          </a:xfrm>
          <a:effectLst/>
        </p:grpSpPr>
        <p:pic>
          <p:nvPicPr>
            <p:cNvPr id="24580" name="Picture 4" descr="Align_Tre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3" y="2049"/>
              <a:ext cx="3014" cy="1913"/>
            </a:xfrm>
            <a:prstGeom prst="rect">
              <a:avLst/>
            </a:prstGeom>
            <a:noFill/>
            <a:effectLst/>
          </p:spPr>
        </p:pic>
        <p:sp>
          <p:nvSpPr>
            <p:cNvPr id="19464" name="Line 6"/>
            <p:cNvSpPr>
              <a:spLocks noChangeShapeType="1"/>
            </p:cNvSpPr>
            <p:nvPr/>
          </p:nvSpPr>
          <p:spPr bwMode="auto">
            <a:xfrm>
              <a:off x="3546" y="3346"/>
              <a:ext cx="0" cy="51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465" name="Line 7"/>
            <p:cNvSpPr>
              <a:spLocks noChangeShapeType="1"/>
            </p:cNvSpPr>
            <p:nvPr/>
          </p:nvSpPr>
          <p:spPr bwMode="auto">
            <a:xfrm>
              <a:off x="3536" y="2150"/>
              <a:ext cx="0" cy="51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466" name="Text Box 8"/>
            <p:cNvSpPr txBox="1">
              <a:spLocks noChangeArrowheads="1"/>
            </p:cNvSpPr>
            <p:nvPr/>
          </p:nvSpPr>
          <p:spPr bwMode="auto">
            <a:xfrm>
              <a:off x="3551" y="2270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chemeClr val="accent2"/>
                  </a:solidFill>
                  <a:latin typeface="Arial Black" pitchFamily="34" charset="0"/>
                </a:rPr>
                <a:t>I.</a:t>
              </a:r>
              <a:endParaRPr lang="cs-CZ" sz="2400">
                <a:solidFill>
                  <a:schemeClr val="accent2"/>
                </a:solidFill>
                <a:latin typeface="Arial Black" pitchFamily="34" charset="0"/>
              </a:endParaRPr>
            </a:p>
          </p:txBody>
        </p:sp>
        <p:sp>
          <p:nvSpPr>
            <p:cNvPr id="19467" name="Text Box 9"/>
            <p:cNvSpPr txBox="1">
              <a:spLocks noChangeArrowheads="1"/>
            </p:cNvSpPr>
            <p:nvPr/>
          </p:nvSpPr>
          <p:spPr bwMode="auto">
            <a:xfrm>
              <a:off x="3551" y="3476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chemeClr val="accent2"/>
                  </a:solidFill>
                  <a:latin typeface="Arial Black" pitchFamily="34" charset="0"/>
                </a:rPr>
                <a:t>I.</a:t>
              </a:r>
              <a:endParaRPr lang="cs-CZ" sz="2400">
                <a:solidFill>
                  <a:schemeClr val="accent2"/>
                </a:solidFill>
                <a:latin typeface="Arial Black" pitchFamily="34" charset="0"/>
              </a:endParaRPr>
            </a:p>
          </p:txBody>
        </p:sp>
        <p:sp>
          <p:nvSpPr>
            <p:cNvPr id="19468" name="Line 10"/>
            <p:cNvSpPr>
              <a:spLocks noChangeShapeType="1"/>
            </p:cNvSpPr>
            <p:nvPr/>
          </p:nvSpPr>
          <p:spPr bwMode="auto">
            <a:xfrm>
              <a:off x="3972" y="2149"/>
              <a:ext cx="1" cy="930"/>
            </a:xfrm>
            <a:prstGeom prst="line">
              <a:avLst/>
            </a:prstGeom>
            <a:noFill/>
            <a:ln w="76200">
              <a:solidFill>
                <a:srgbClr val="00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469" name="Text Box 11"/>
            <p:cNvSpPr txBox="1">
              <a:spLocks noChangeArrowheads="1"/>
            </p:cNvSpPr>
            <p:nvPr/>
          </p:nvSpPr>
          <p:spPr bwMode="auto">
            <a:xfrm>
              <a:off x="3972" y="2480"/>
              <a:ext cx="3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3399FF"/>
                  </a:solidFill>
                  <a:latin typeface="Arial Black" pitchFamily="34" charset="0"/>
                </a:rPr>
                <a:t>II.</a:t>
              </a:r>
              <a:endParaRPr lang="cs-CZ" sz="2400">
                <a:solidFill>
                  <a:srgbClr val="3399FF"/>
                </a:solidFill>
                <a:latin typeface="Arial Black" pitchFamily="34" charset="0"/>
              </a:endParaRPr>
            </a:p>
          </p:txBody>
        </p:sp>
        <p:sp>
          <p:nvSpPr>
            <p:cNvPr id="19470" name="Line 12"/>
            <p:cNvSpPr>
              <a:spLocks noChangeShapeType="1"/>
            </p:cNvSpPr>
            <p:nvPr/>
          </p:nvSpPr>
          <p:spPr bwMode="auto">
            <a:xfrm>
              <a:off x="4447" y="2149"/>
              <a:ext cx="0" cy="1718"/>
            </a:xfrm>
            <a:prstGeom prst="line">
              <a:avLst/>
            </a:prstGeom>
            <a:noFill/>
            <a:ln w="76200">
              <a:solidFill>
                <a:srgbClr val="33CC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471" name="Text Box 13"/>
            <p:cNvSpPr txBox="1">
              <a:spLocks noChangeArrowheads="1"/>
            </p:cNvSpPr>
            <p:nvPr/>
          </p:nvSpPr>
          <p:spPr bwMode="auto">
            <a:xfrm>
              <a:off x="4447" y="2865"/>
              <a:ext cx="40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33CCFF"/>
                  </a:solidFill>
                  <a:latin typeface="Arial Black" pitchFamily="34" charset="0"/>
                </a:rPr>
                <a:t>III.</a:t>
              </a:r>
              <a:endParaRPr lang="cs-CZ" sz="2400">
                <a:solidFill>
                  <a:srgbClr val="33CCFF"/>
                </a:solidFill>
                <a:latin typeface="Arial Black" pitchFamily="34" charset="0"/>
              </a:endParaRPr>
            </a:p>
          </p:txBody>
        </p:sp>
      </p:grp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568325" y="1123950"/>
            <a:ext cx="15199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3 phases: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A2382AC-2D0D-3783-4818-D34BE8A0E30F}"/>
              </a:ext>
            </a:extLst>
          </p:cNvPr>
          <p:cNvSpPr txBox="1"/>
          <p:nvPr/>
        </p:nvSpPr>
        <p:spPr>
          <a:xfrm>
            <a:off x="539750" y="260350"/>
            <a:ext cx="8074646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Další programy:</a:t>
            </a:r>
          </a:p>
          <a:p>
            <a:pPr>
              <a:spcAft>
                <a:spcPts val="1800"/>
              </a:spcAft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Clustal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Omega – online</a:t>
            </a: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MUSCLE, MAFFT,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Geneious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programy pro seřazení součástí mnoha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populačněgenetických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balíků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651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BF3B03-0A68-4D60-9541-06F45D627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55" y="783832"/>
            <a:ext cx="7168551" cy="568840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D2F42B8-F53D-4604-A777-3892CCC489EE}"/>
              </a:ext>
            </a:extLst>
          </p:cNvPr>
          <p:cNvSpPr txBox="1"/>
          <p:nvPr/>
        </p:nvSpPr>
        <p:spPr>
          <a:xfrm>
            <a:off x="3186845" y="260350"/>
            <a:ext cx="277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</a:t>
            </a:r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-free </a:t>
            </a:r>
            <a:r>
              <a:rPr lang="cs-CZ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endParaRPr lang="en-GB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D182E92-1AEF-4EA6-B2A0-FE83ED86383B}"/>
              </a:ext>
            </a:extLst>
          </p:cNvPr>
          <p:cNvSpPr txBox="1"/>
          <p:nvPr/>
        </p:nvSpPr>
        <p:spPr>
          <a:xfrm>
            <a:off x="5322498" y="6448784"/>
            <a:ext cx="3557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Chan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&amp; Ragan,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Biology Direct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(2013)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155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future of ancient DNA: Technical advances and conceptual shifts -  Hofreiter - 2015 - BioEssays - Wiley Online Library">
            <a:extLst>
              <a:ext uri="{FF2B5EF4-FFF2-40B4-BE49-F238E27FC236}">
                <a16:creationId xmlns:a16="http://schemas.microsoft.com/office/drawing/2014/main" id="{AD0B9B4A-2956-A95F-B3AC-1C0BC154D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31" y="671716"/>
            <a:ext cx="8267873" cy="570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201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Hype Cycle of Ancient DNA | The Molecular Ecologist">
            <a:extLst>
              <a:ext uri="{FF2B5EF4-FFF2-40B4-BE49-F238E27FC236}">
                <a16:creationId xmlns:a16="http://schemas.microsoft.com/office/drawing/2014/main" id="{031915FB-9CDE-E7AA-4A22-4FBF039681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 t="5870" r="12517" b="4502"/>
          <a:stretch/>
        </p:blipFill>
        <p:spPr bwMode="auto">
          <a:xfrm>
            <a:off x="1616126" y="1678565"/>
            <a:ext cx="5911747" cy="491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DF5AD59A-3E6F-B2D7-ED3B-EEF1690A8431}"/>
              </a:ext>
            </a:extLst>
          </p:cNvPr>
          <p:cNvSpPr/>
          <p:nvPr/>
        </p:nvSpPr>
        <p:spPr>
          <a:xfrm>
            <a:off x="5856376" y="2846718"/>
            <a:ext cx="1872137" cy="121200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B8FDFF6F-9E86-566D-1997-B9630DFFFC53}"/>
              </a:ext>
            </a:extLst>
          </p:cNvPr>
          <p:cNvGrpSpPr/>
          <p:nvPr/>
        </p:nvGrpSpPr>
        <p:grpSpPr>
          <a:xfrm>
            <a:off x="5856374" y="2846716"/>
            <a:ext cx="1872141" cy="1212011"/>
            <a:chOff x="6136445" y="2028146"/>
            <a:chExt cx="1872141" cy="1400854"/>
          </a:xfrm>
        </p:grpSpPr>
        <p:cxnSp>
          <p:nvCxnSpPr>
            <p:cNvPr id="9" name="Přímá spojnice 8">
              <a:extLst>
                <a:ext uri="{FF2B5EF4-FFF2-40B4-BE49-F238E27FC236}">
                  <a16:creationId xmlns:a16="http://schemas.microsoft.com/office/drawing/2014/main" id="{A2C877C2-1933-1689-6244-AC6B9335A61C}"/>
                </a:ext>
              </a:extLst>
            </p:cNvPr>
            <p:cNvCxnSpPr/>
            <p:nvPr/>
          </p:nvCxnSpPr>
          <p:spPr>
            <a:xfrm>
              <a:off x="6136447" y="2028148"/>
              <a:ext cx="1872137" cy="140085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>
              <a:extLst>
                <a:ext uri="{FF2B5EF4-FFF2-40B4-BE49-F238E27FC236}">
                  <a16:creationId xmlns:a16="http://schemas.microsoft.com/office/drawing/2014/main" id="{F4EC03FE-C325-6494-FA7B-3D43E2A4C0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36445" y="2028146"/>
              <a:ext cx="1872141" cy="140085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71435A47-3B9B-1387-EFD5-4D0BAF9D0F66}"/>
              </a:ext>
            </a:extLst>
          </p:cNvPr>
          <p:cNvSpPr txBox="1"/>
          <p:nvPr/>
        </p:nvSpPr>
        <p:spPr>
          <a:xfrm>
            <a:off x="571560" y="260350"/>
            <a:ext cx="5399235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Stáří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aDNA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Aft>
                <a:spcPts val="1800"/>
              </a:spcAft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většinou max. tisíce až desítky tisíc let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77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6E6BDF3-B138-74A6-5EFE-401460A00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87" y="3899141"/>
            <a:ext cx="6725825" cy="24681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123BD3-033E-90AE-1024-5B2194D40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601" y="52003"/>
            <a:ext cx="3479002" cy="384713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618AB9E-D627-7F92-DF7B-260448F55E3C}"/>
              </a:ext>
            </a:extLst>
          </p:cNvPr>
          <p:cNvSpPr txBox="1"/>
          <p:nvPr/>
        </p:nvSpPr>
        <p:spPr>
          <a:xfrm>
            <a:off x="539750" y="260350"/>
            <a:ext cx="483497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mamut z permafrostu: 1,10 – 1,65 mil. let</a:t>
            </a:r>
          </a:p>
          <a:p>
            <a:pPr>
              <a:spcAft>
                <a:spcPts val="1800"/>
              </a:spcAft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proteinové sekvence:</a:t>
            </a: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2019: nosorožec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1,77 mil., </a:t>
            </a:r>
            <a:r>
              <a:rPr lang="cs-CZ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Dmanisi</a:t>
            </a:r>
            <a:b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sz="2000" dirty="0">
                <a:effectLst/>
                <a:latin typeface="Arial" panose="020B0604020202020204" pitchFamily="34" charset="0"/>
                <a:ea typeface="TimesNewRomanPSMT"/>
                <a:cs typeface="Arial" panose="020B0604020202020204" pitchFamily="34" charset="0"/>
              </a:rPr>
              <a:t>2016: pštros, 3,8 mil., </a:t>
            </a:r>
            <a:r>
              <a:rPr lang="cs-CZ" sz="2000" dirty="0" err="1">
                <a:effectLst/>
                <a:latin typeface="Arial" panose="020B0604020202020204" pitchFamily="34" charset="0"/>
                <a:ea typeface="TimesNewRomanPSMT"/>
                <a:cs typeface="Arial" panose="020B0604020202020204" pitchFamily="34" charset="0"/>
              </a:rPr>
              <a:t>Laetoli</a:t>
            </a:r>
            <a:endParaRPr lang="cs-CZ" sz="2000" dirty="0">
              <a:effectLst/>
              <a:latin typeface="Arial" panose="020B0604020202020204" pitchFamily="34" charset="0"/>
              <a:ea typeface="TimesNewRomanPSMT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analýza proteinů vzorků až z rané jury</a:t>
            </a:r>
          </a:p>
        </p:txBody>
      </p:sp>
    </p:spTree>
    <p:extLst>
      <p:ext uri="{BB962C8B-B14F-4D97-AF65-F5344CB8AC3E}">
        <p14:creationId xmlns:p14="http://schemas.microsoft.com/office/powerpoint/2010/main" val="425706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uman cell Diagram | Quizlet">
            <a:extLst>
              <a:ext uri="{FF2B5EF4-FFF2-40B4-BE49-F238E27FC236}">
                <a16:creationId xmlns:a16="http://schemas.microsoft.com/office/drawing/2014/main" id="{84ADA918-AC05-9B01-38F3-E4718D371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16" y="386281"/>
            <a:ext cx="4739106" cy="355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ysosomes and its functions | Biology Ease">
            <a:extLst>
              <a:ext uri="{FF2B5EF4-FFF2-40B4-BE49-F238E27FC236}">
                <a16:creationId xmlns:a16="http://schemas.microsoft.com/office/drawing/2014/main" id="{BC9229AB-A0DA-81D7-A72E-7503069D3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20" y="1176666"/>
            <a:ext cx="3759280" cy="172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54536B7-884F-9463-9C27-5D7913B6AAE0}"/>
              </a:ext>
            </a:extLst>
          </p:cNvPr>
          <p:cNvSpPr txBox="1"/>
          <p:nvPr/>
        </p:nvSpPr>
        <p:spPr>
          <a:xfrm>
            <a:off x="539750" y="4440394"/>
            <a:ext cx="76706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Degradace DNA ihned po zániku buňky:</a:t>
            </a:r>
          </a:p>
          <a:p>
            <a:pPr marL="342900" indent="-342900">
              <a:spcAft>
                <a:spcPts val="1200"/>
              </a:spcAft>
              <a:buFont typeface="Symbol" panose="05050102010706020507" pitchFamily="18" charset="2"/>
              <a:buChar char="®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fragmentace</a:t>
            </a:r>
          </a:p>
          <a:p>
            <a:pPr marL="342900" indent="-342900">
              <a:spcAft>
                <a:spcPts val="1200"/>
              </a:spcAft>
              <a:buFont typeface="Symbol" panose="05050102010706020507" pitchFamily="18" charset="2"/>
              <a:buChar char="®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poškození blokující replikaci DNA</a:t>
            </a:r>
          </a:p>
          <a:p>
            <a:pPr marL="342900" indent="-342900">
              <a:spcAft>
                <a:spcPts val="1200"/>
              </a:spcAft>
              <a:buFont typeface="Symbol" panose="05050102010706020507" pitchFamily="18" charset="2"/>
              <a:buChar char="®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poškození způsobující inkorporaci nesprávných bází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598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925C745-0119-DABC-2EE3-8618E0B30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79" y="1077441"/>
            <a:ext cx="7289771" cy="531070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6BBDFF4-E9CD-BC16-1CDF-C4EE01ECFC95}"/>
              </a:ext>
            </a:extLst>
          </p:cNvPr>
          <p:cNvSpPr txBox="1"/>
          <p:nvPr/>
        </p:nvSpPr>
        <p:spPr>
          <a:xfrm>
            <a:off x="539750" y="260350"/>
            <a:ext cx="2214068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Fragmentace:</a:t>
            </a: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většinou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bp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837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8B904DC0-8093-481E-8BB9-BD92AD5E629E}"/>
              </a:ext>
            </a:extLst>
          </p:cNvPr>
          <p:cNvGrpSpPr>
            <a:grpSpLocks noChangeAspect="1"/>
          </p:cNvGrpSpPr>
          <p:nvPr/>
        </p:nvGrpSpPr>
        <p:grpSpPr>
          <a:xfrm>
            <a:off x="621102" y="3721865"/>
            <a:ext cx="8146893" cy="3058498"/>
            <a:chOff x="0" y="0"/>
            <a:chExt cx="10229850" cy="3840480"/>
          </a:xfrm>
        </p:grpSpPr>
        <p:graphicFrame>
          <p:nvGraphicFramePr>
            <p:cNvPr id="3" name="Graf 2">
              <a:extLst>
                <a:ext uri="{FF2B5EF4-FFF2-40B4-BE49-F238E27FC236}">
                  <a16:creationId xmlns:a16="http://schemas.microsoft.com/office/drawing/2014/main" id="{DE73EF48-4129-4DBA-8FDD-3F3BEA1FF7A8}"/>
                </a:ext>
              </a:extLst>
            </p:cNvPr>
            <p:cNvGraphicFramePr/>
            <p:nvPr/>
          </p:nvGraphicFramePr>
          <p:xfrm>
            <a:off x="0" y="0"/>
            <a:ext cx="5120640" cy="38404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4" name="Graf 3">
              <a:extLst>
                <a:ext uri="{FF2B5EF4-FFF2-40B4-BE49-F238E27FC236}">
                  <a16:creationId xmlns:a16="http://schemas.microsoft.com/office/drawing/2014/main" id="{9B553E14-749E-4208-BB7D-E5CD7C16AE57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109210" y="0"/>
            <a:ext cx="5120640" cy="38404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5" name="TextovéPole 4">
            <a:extLst>
              <a:ext uri="{FF2B5EF4-FFF2-40B4-BE49-F238E27FC236}">
                <a16:creationId xmlns:a16="http://schemas.microsoft.com/office/drawing/2014/main" id="{16A1A401-4773-CC71-E0F1-FFE6E29B152D}"/>
              </a:ext>
            </a:extLst>
          </p:cNvPr>
          <p:cNvSpPr txBox="1"/>
          <p:nvPr/>
        </p:nvSpPr>
        <p:spPr>
          <a:xfrm>
            <a:off x="1542284" y="260350"/>
            <a:ext cx="6069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Délky fragmentů se zmenšují zhruba exponenciálně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E1F5F7F-9F68-D653-2080-90AED19E6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326" y="660460"/>
            <a:ext cx="5149548" cy="285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8354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501</TotalTime>
  <Words>1545</Words>
  <Application>Microsoft Office PowerPoint</Application>
  <PresentationFormat>Předvádění na obrazovce (4:3)</PresentationFormat>
  <Paragraphs>244</Paragraphs>
  <Slides>36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Courier New</vt:lpstr>
      <vt:lpstr>Symbol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Miloš Macholán</dc:creator>
  <cp:lastModifiedBy>Miloš Macholán</cp:lastModifiedBy>
  <cp:revision>27</cp:revision>
  <dcterms:created xsi:type="dcterms:W3CDTF">2019-04-24T12:11:28Z</dcterms:created>
  <dcterms:modified xsi:type="dcterms:W3CDTF">2022-05-11T13:38:04Z</dcterms:modified>
</cp:coreProperties>
</file>