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6" r:id="rId2"/>
    <p:sldId id="257" r:id="rId3"/>
    <p:sldId id="259" r:id="rId4"/>
    <p:sldId id="258" r:id="rId5"/>
    <p:sldId id="262" r:id="rId6"/>
    <p:sldId id="276" r:id="rId7"/>
    <p:sldId id="267" r:id="rId8"/>
    <p:sldId id="268" r:id="rId9"/>
    <p:sldId id="269" r:id="rId10"/>
    <p:sldId id="270" r:id="rId11"/>
    <p:sldId id="266" r:id="rId12"/>
    <p:sldId id="265" r:id="rId13"/>
    <p:sldId id="273" r:id="rId14"/>
    <p:sldId id="274" r:id="rId15"/>
    <p:sldId id="263" r:id="rId16"/>
    <p:sldId id="272" r:id="rId17"/>
    <p:sldId id="277" r:id="rId18"/>
    <p:sldId id="278" r:id="rId19"/>
    <p:sldId id="282" r:id="rId20"/>
    <p:sldId id="285" r:id="rId21"/>
    <p:sldId id="286" r:id="rId22"/>
    <p:sldId id="287" r:id="rId23"/>
    <p:sldId id="293" r:id="rId24"/>
    <p:sldId id="283" r:id="rId25"/>
    <p:sldId id="289" r:id="rId26"/>
    <p:sldId id="290" r:id="rId27"/>
    <p:sldId id="319" r:id="rId28"/>
    <p:sldId id="288" r:id="rId29"/>
    <p:sldId id="320" r:id="rId30"/>
    <p:sldId id="321" r:id="rId31"/>
    <p:sldId id="324" r:id="rId32"/>
    <p:sldId id="325" r:id="rId33"/>
    <p:sldId id="326" r:id="rId34"/>
    <p:sldId id="322" r:id="rId35"/>
    <p:sldId id="337" r:id="rId36"/>
    <p:sldId id="329" r:id="rId37"/>
    <p:sldId id="330" r:id="rId38"/>
    <p:sldId id="331" r:id="rId39"/>
    <p:sldId id="327" r:id="rId40"/>
    <p:sldId id="328" r:id="rId41"/>
    <p:sldId id="323" r:id="rId42"/>
    <p:sldId id="332" r:id="rId43"/>
    <p:sldId id="333" r:id="rId44"/>
    <p:sldId id="334" r:id="rId45"/>
    <p:sldId id="335" r:id="rId46"/>
    <p:sldId id="336" r:id="rId47"/>
    <p:sldId id="284" r:id="rId48"/>
    <p:sldId id="295" r:id="rId49"/>
    <p:sldId id="318" r:id="rId50"/>
    <p:sldId id="294" r:id="rId51"/>
    <p:sldId id="296" r:id="rId52"/>
    <p:sldId id="297" r:id="rId53"/>
    <p:sldId id="298" r:id="rId54"/>
    <p:sldId id="301" r:id="rId55"/>
    <p:sldId id="303" r:id="rId56"/>
    <p:sldId id="299" r:id="rId57"/>
    <p:sldId id="304" r:id="rId58"/>
    <p:sldId id="305" r:id="rId59"/>
    <p:sldId id="306" r:id="rId60"/>
    <p:sldId id="307" r:id="rId61"/>
    <p:sldId id="308" r:id="rId62"/>
    <p:sldId id="300" r:id="rId63"/>
    <p:sldId id="302" r:id="rId64"/>
    <p:sldId id="309" r:id="rId65"/>
    <p:sldId id="310" r:id="rId66"/>
    <p:sldId id="312" r:id="rId67"/>
    <p:sldId id="311" r:id="rId68"/>
    <p:sldId id="314" r:id="rId69"/>
    <p:sldId id="316" r:id="rId70"/>
    <p:sldId id="338" r:id="rId71"/>
    <p:sldId id="339" r:id="rId72"/>
    <p:sldId id="340" r:id="rId73"/>
    <p:sldId id="317" r:id="rId74"/>
    <p:sldId id="315" r:id="rId75"/>
    <p:sldId id="341" r:id="rId76"/>
    <p:sldId id="343" r:id="rId77"/>
    <p:sldId id="344" r:id="rId78"/>
    <p:sldId id="345" r:id="rId79"/>
    <p:sldId id="313" r:id="rId80"/>
    <p:sldId id="261" r:id="rId81"/>
    <p:sldId id="264" r:id="rId82"/>
    <p:sldId id="291" r:id="rId83"/>
    <p:sldId id="280" r:id="rId84"/>
    <p:sldId id="281" r:id="rId85"/>
    <p:sldId id="292" r:id="rId86"/>
    <p:sldId id="342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169FE-5CB2-4F13-B988-8219347EF284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BF2BC-A17C-48A6-99DE-A51632A4C2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935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BF2BC-A17C-48A6-99DE-A51632A4C2B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808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BF2BC-A17C-48A6-99DE-A51632A4C2B4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0260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BF2BC-A17C-48A6-99DE-A51632A4C2B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3629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BF2BC-A17C-48A6-99DE-A51632A4C2B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5700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BF2BC-A17C-48A6-99DE-A51632A4C2B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4769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BF2BC-A17C-48A6-99DE-A51632A4C2B4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644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BF2BC-A17C-48A6-99DE-A51632A4C2B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0199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BF2BC-A17C-48A6-99DE-A51632A4C2B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2123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BF2BC-A17C-48A6-99DE-A51632A4C2B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2471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BF2BC-A17C-48A6-99DE-A51632A4C2B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6208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CD5F-C333-4F6A-B614-DF5696AEBAAA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A2C13-4623-4AC3-8DA1-D4CCC5ED61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3595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CD5F-C333-4F6A-B614-DF5696AEBAAA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A2C13-4623-4AC3-8DA1-D4CCC5ED61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264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CD5F-C333-4F6A-B614-DF5696AEBAAA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A2C13-4623-4AC3-8DA1-D4CCC5ED61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9289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CD5F-C333-4F6A-B614-DF5696AEBAAA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A2C13-4623-4AC3-8DA1-D4CCC5ED61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5269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CD5F-C333-4F6A-B614-DF5696AEBAAA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A2C13-4623-4AC3-8DA1-D4CCC5ED61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9923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CD5F-C333-4F6A-B614-DF5696AEBAAA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A2C13-4623-4AC3-8DA1-D4CCC5ED61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5505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CD5F-C333-4F6A-B614-DF5696AEBAAA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A2C13-4623-4AC3-8DA1-D4CCC5ED61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3546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CD5F-C333-4F6A-B614-DF5696AEBAAA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A2C13-4623-4AC3-8DA1-D4CCC5ED61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3262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CD5F-C333-4F6A-B614-DF5696AEBAAA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A2C13-4623-4AC3-8DA1-D4CCC5ED61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9966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CD5F-C333-4F6A-B614-DF5696AEBAAA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A2C13-4623-4AC3-8DA1-D4CCC5ED61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9571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4CD5F-C333-4F6A-B614-DF5696AEBAAA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A2C13-4623-4AC3-8DA1-D4CCC5ED61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2922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4CD5F-C333-4F6A-B614-DF5696AEBAAA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A2C13-4623-4AC3-8DA1-D4CCC5ED61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753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Cílená léčba v onkologii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Vladimír Rak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22474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Proč vůbec potřeba?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Nevyléčí 100% lidí – </a:t>
            </a:r>
            <a:r>
              <a:rPr lang="cs-CZ" b="1" dirty="0" smtClean="0">
                <a:solidFill>
                  <a:srgbClr val="FF0000"/>
                </a:solidFill>
              </a:rPr>
              <a:t>jícen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3029"/>
            <a:ext cx="6098021" cy="53049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3753" y="1553029"/>
            <a:ext cx="5602514" cy="530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9324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46743" y="3672951"/>
            <a:ext cx="4757333" cy="2980065"/>
            <a:chOff x="0" y="3876151"/>
            <a:chExt cx="4757333" cy="29800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876151"/>
              <a:ext cx="4757333" cy="2980065"/>
            </a:xfrm>
            <a:prstGeom prst="rect">
              <a:avLst/>
            </a:prstGeom>
          </p:spPr>
        </p:pic>
        <p:sp>
          <p:nvSpPr>
            <p:cNvPr id="9" name="Rectangular Callout 8"/>
            <p:cNvSpPr/>
            <p:nvPr/>
          </p:nvSpPr>
          <p:spPr>
            <a:xfrm>
              <a:off x="2776329" y="4139142"/>
              <a:ext cx="630922" cy="558350"/>
            </a:xfrm>
            <a:prstGeom prst="wedgeRectCallout">
              <a:avLst>
                <a:gd name="adj1" fmla="val -17733"/>
                <a:gd name="adj2" fmla="val -26556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cs-CZ" sz="2800" dirty="0" smtClean="0"/>
                <a:t>N2</a:t>
              </a:r>
              <a:endParaRPr lang="en-US" sz="2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Proč vůbec potřeba?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Nevyléčí 100% lidí – </a:t>
            </a:r>
            <a:r>
              <a:rPr lang="cs-CZ" b="1" dirty="0" smtClean="0">
                <a:solidFill>
                  <a:srgbClr val="FF0000"/>
                </a:solidFill>
              </a:rPr>
              <a:t>plíce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86597719"/>
              </p:ext>
            </p:extLst>
          </p:nvPr>
        </p:nvGraphicFramePr>
        <p:xfrm>
          <a:off x="4136571" y="1077071"/>
          <a:ext cx="2445132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858"/>
                <a:gridCol w="1426274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Stádium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5-leté přežití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IA1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92%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IA2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83%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IA3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77%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IB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68%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IIA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IIB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53%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3314" y="1418158"/>
            <a:ext cx="5268687" cy="5417025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93133359"/>
              </p:ext>
            </p:extLst>
          </p:nvPr>
        </p:nvGraphicFramePr>
        <p:xfrm>
          <a:off x="443387" y="2019918"/>
          <a:ext cx="3402748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858"/>
                <a:gridCol w="1107222"/>
                <a:gridCol w="1276668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Stádium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Median OS</a:t>
                      </a:r>
                      <a:endParaRPr lang="en-US" dirty="0"/>
                    </a:p>
                  </a:txBody>
                  <a:tcPr/>
                </a:tc>
              </a:tr>
              <a:tr h="317357">
                <a:tc rowSpan="2">
                  <a:txBody>
                    <a:bodyPr/>
                    <a:lstStyle/>
                    <a:p>
                      <a:r>
                        <a:rPr lang="cs-CZ" dirty="0" smtClean="0"/>
                        <a:t>IV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CHT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9-10 měs.</a:t>
                      </a: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Cíl. léčba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≈ 25 měs.*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2142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Proč vůbec potřeba?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Nevyléčí 100% lidí – </a:t>
            </a:r>
            <a:r>
              <a:rPr lang="cs-CZ" b="1" dirty="0" smtClean="0">
                <a:solidFill>
                  <a:srgbClr val="FF0000"/>
                </a:solidFill>
              </a:rPr>
              <a:t>krk - tonzila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49153"/>
            <a:ext cx="12192000" cy="4186280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3149600" y="5273208"/>
            <a:ext cx="9042400" cy="1584790"/>
          </a:xfrm>
          <a:custGeom>
            <a:avLst/>
            <a:gdLst>
              <a:gd name="connsiteX0" fmla="*/ 0 w 9042400"/>
              <a:gd name="connsiteY0" fmla="*/ 0 h 1322566"/>
              <a:gd name="connsiteX1" fmla="*/ 5274733 w 9042400"/>
              <a:gd name="connsiteY1" fmla="*/ 0 h 1322566"/>
              <a:gd name="connsiteX2" fmla="*/ 6981908 w 9042400"/>
              <a:gd name="connsiteY2" fmla="*/ -233195 h 1322566"/>
              <a:gd name="connsiteX3" fmla="*/ 7535333 w 9042400"/>
              <a:gd name="connsiteY3" fmla="*/ 0 h 1322566"/>
              <a:gd name="connsiteX4" fmla="*/ 9042400 w 9042400"/>
              <a:gd name="connsiteY4" fmla="*/ 0 h 1322566"/>
              <a:gd name="connsiteX5" fmla="*/ 9042400 w 9042400"/>
              <a:gd name="connsiteY5" fmla="*/ 220428 h 1322566"/>
              <a:gd name="connsiteX6" fmla="*/ 9042400 w 9042400"/>
              <a:gd name="connsiteY6" fmla="*/ 220428 h 1322566"/>
              <a:gd name="connsiteX7" fmla="*/ 9042400 w 9042400"/>
              <a:gd name="connsiteY7" fmla="*/ 551069 h 1322566"/>
              <a:gd name="connsiteX8" fmla="*/ 9042400 w 9042400"/>
              <a:gd name="connsiteY8" fmla="*/ 1322566 h 1322566"/>
              <a:gd name="connsiteX9" fmla="*/ 7535333 w 9042400"/>
              <a:gd name="connsiteY9" fmla="*/ 1322566 h 1322566"/>
              <a:gd name="connsiteX10" fmla="*/ 5274733 w 9042400"/>
              <a:gd name="connsiteY10" fmla="*/ 1322566 h 1322566"/>
              <a:gd name="connsiteX11" fmla="*/ 5274733 w 9042400"/>
              <a:gd name="connsiteY11" fmla="*/ 1322566 h 1322566"/>
              <a:gd name="connsiteX12" fmla="*/ 0 w 9042400"/>
              <a:gd name="connsiteY12" fmla="*/ 1322566 h 1322566"/>
              <a:gd name="connsiteX13" fmla="*/ 0 w 9042400"/>
              <a:gd name="connsiteY13" fmla="*/ 551069 h 1322566"/>
              <a:gd name="connsiteX14" fmla="*/ 0 w 9042400"/>
              <a:gd name="connsiteY14" fmla="*/ 220428 h 1322566"/>
              <a:gd name="connsiteX15" fmla="*/ 0 w 9042400"/>
              <a:gd name="connsiteY15" fmla="*/ 220428 h 1322566"/>
              <a:gd name="connsiteX16" fmla="*/ 0 w 9042400"/>
              <a:gd name="connsiteY16" fmla="*/ 0 h 1322566"/>
              <a:gd name="connsiteX0" fmla="*/ 0 w 9042400"/>
              <a:gd name="connsiteY0" fmla="*/ 233195 h 1555761"/>
              <a:gd name="connsiteX1" fmla="*/ 6929362 w 9042400"/>
              <a:gd name="connsiteY1" fmla="*/ 233195 h 1555761"/>
              <a:gd name="connsiteX2" fmla="*/ 6981908 w 9042400"/>
              <a:gd name="connsiteY2" fmla="*/ 0 h 1555761"/>
              <a:gd name="connsiteX3" fmla="*/ 7535333 w 9042400"/>
              <a:gd name="connsiteY3" fmla="*/ 233195 h 1555761"/>
              <a:gd name="connsiteX4" fmla="*/ 9042400 w 9042400"/>
              <a:gd name="connsiteY4" fmla="*/ 233195 h 1555761"/>
              <a:gd name="connsiteX5" fmla="*/ 9042400 w 9042400"/>
              <a:gd name="connsiteY5" fmla="*/ 453623 h 1555761"/>
              <a:gd name="connsiteX6" fmla="*/ 9042400 w 9042400"/>
              <a:gd name="connsiteY6" fmla="*/ 453623 h 1555761"/>
              <a:gd name="connsiteX7" fmla="*/ 9042400 w 9042400"/>
              <a:gd name="connsiteY7" fmla="*/ 784264 h 1555761"/>
              <a:gd name="connsiteX8" fmla="*/ 9042400 w 9042400"/>
              <a:gd name="connsiteY8" fmla="*/ 1555761 h 1555761"/>
              <a:gd name="connsiteX9" fmla="*/ 7535333 w 9042400"/>
              <a:gd name="connsiteY9" fmla="*/ 1555761 h 1555761"/>
              <a:gd name="connsiteX10" fmla="*/ 5274733 w 9042400"/>
              <a:gd name="connsiteY10" fmla="*/ 1555761 h 1555761"/>
              <a:gd name="connsiteX11" fmla="*/ 5274733 w 9042400"/>
              <a:gd name="connsiteY11" fmla="*/ 1555761 h 1555761"/>
              <a:gd name="connsiteX12" fmla="*/ 0 w 9042400"/>
              <a:gd name="connsiteY12" fmla="*/ 1555761 h 1555761"/>
              <a:gd name="connsiteX13" fmla="*/ 0 w 9042400"/>
              <a:gd name="connsiteY13" fmla="*/ 784264 h 1555761"/>
              <a:gd name="connsiteX14" fmla="*/ 0 w 9042400"/>
              <a:gd name="connsiteY14" fmla="*/ 453623 h 1555761"/>
              <a:gd name="connsiteX15" fmla="*/ 0 w 9042400"/>
              <a:gd name="connsiteY15" fmla="*/ 453623 h 1555761"/>
              <a:gd name="connsiteX16" fmla="*/ 0 w 9042400"/>
              <a:gd name="connsiteY16" fmla="*/ 233195 h 1555761"/>
              <a:gd name="connsiteX0" fmla="*/ 0 w 9042400"/>
              <a:gd name="connsiteY0" fmla="*/ 262224 h 1584790"/>
              <a:gd name="connsiteX1" fmla="*/ 6929362 w 9042400"/>
              <a:gd name="connsiteY1" fmla="*/ 262224 h 1584790"/>
              <a:gd name="connsiteX2" fmla="*/ 6880308 w 9042400"/>
              <a:gd name="connsiteY2" fmla="*/ 0 h 1584790"/>
              <a:gd name="connsiteX3" fmla="*/ 7535333 w 9042400"/>
              <a:gd name="connsiteY3" fmla="*/ 262224 h 1584790"/>
              <a:gd name="connsiteX4" fmla="*/ 9042400 w 9042400"/>
              <a:gd name="connsiteY4" fmla="*/ 262224 h 1584790"/>
              <a:gd name="connsiteX5" fmla="*/ 9042400 w 9042400"/>
              <a:gd name="connsiteY5" fmla="*/ 482652 h 1584790"/>
              <a:gd name="connsiteX6" fmla="*/ 9042400 w 9042400"/>
              <a:gd name="connsiteY6" fmla="*/ 482652 h 1584790"/>
              <a:gd name="connsiteX7" fmla="*/ 9042400 w 9042400"/>
              <a:gd name="connsiteY7" fmla="*/ 813293 h 1584790"/>
              <a:gd name="connsiteX8" fmla="*/ 9042400 w 9042400"/>
              <a:gd name="connsiteY8" fmla="*/ 1584790 h 1584790"/>
              <a:gd name="connsiteX9" fmla="*/ 7535333 w 9042400"/>
              <a:gd name="connsiteY9" fmla="*/ 1584790 h 1584790"/>
              <a:gd name="connsiteX10" fmla="*/ 5274733 w 9042400"/>
              <a:gd name="connsiteY10" fmla="*/ 1584790 h 1584790"/>
              <a:gd name="connsiteX11" fmla="*/ 5274733 w 9042400"/>
              <a:gd name="connsiteY11" fmla="*/ 1584790 h 1584790"/>
              <a:gd name="connsiteX12" fmla="*/ 0 w 9042400"/>
              <a:gd name="connsiteY12" fmla="*/ 1584790 h 1584790"/>
              <a:gd name="connsiteX13" fmla="*/ 0 w 9042400"/>
              <a:gd name="connsiteY13" fmla="*/ 813293 h 1584790"/>
              <a:gd name="connsiteX14" fmla="*/ 0 w 9042400"/>
              <a:gd name="connsiteY14" fmla="*/ 482652 h 1584790"/>
              <a:gd name="connsiteX15" fmla="*/ 0 w 9042400"/>
              <a:gd name="connsiteY15" fmla="*/ 482652 h 1584790"/>
              <a:gd name="connsiteX16" fmla="*/ 0 w 9042400"/>
              <a:gd name="connsiteY16" fmla="*/ 262224 h 158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042400" h="1584790">
                <a:moveTo>
                  <a:pt x="0" y="262224"/>
                </a:moveTo>
                <a:lnTo>
                  <a:pt x="6929362" y="262224"/>
                </a:lnTo>
                <a:lnTo>
                  <a:pt x="6880308" y="0"/>
                </a:lnTo>
                <a:lnTo>
                  <a:pt x="7535333" y="262224"/>
                </a:lnTo>
                <a:lnTo>
                  <a:pt x="9042400" y="262224"/>
                </a:lnTo>
                <a:lnTo>
                  <a:pt x="9042400" y="482652"/>
                </a:lnTo>
                <a:lnTo>
                  <a:pt x="9042400" y="482652"/>
                </a:lnTo>
                <a:lnTo>
                  <a:pt x="9042400" y="813293"/>
                </a:lnTo>
                <a:lnTo>
                  <a:pt x="9042400" y="1584790"/>
                </a:lnTo>
                <a:lnTo>
                  <a:pt x="7535333" y="1584790"/>
                </a:lnTo>
                <a:lnTo>
                  <a:pt x="5274733" y="1584790"/>
                </a:lnTo>
                <a:lnTo>
                  <a:pt x="5274733" y="1584790"/>
                </a:lnTo>
                <a:lnTo>
                  <a:pt x="0" y="1584790"/>
                </a:lnTo>
                <a:lnTo>
                  <a:pt x="0" y="813293"/>
                </a:lnTo>
                <a:lnTo>
                  <a:pt x="0" y="482652"/>
                </a:lnTo>
                <a:lnTo>
                  <a:pt x="0" y="482652"/>
                </a:lnTo>
                <a:lnTo>
                  <a:pt x="0" y="262224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en-US" dirty="0" smtClean="0"/>
              <a:t>The </a:t>
            </a:r>
            <a:r>
              <a:rPr lang="en-US" b="1" dirty="0" smtClean="0">
                <a:solidFill>
                  <a:srgbClr val="FF0000"/>
                </a:solidFill>
              </a:rPr>
              <a:t>length of time </a:t>
            </a:r>
            <a:r>
              <a:rPr lang="en-US" dirty="0" smtClean="0"/>
              <a:t>from either the date of diagnosis or the start of treatment for a disease, such as cancer, </a:t>
            </a:r>
            <a:r>
              <a:rPr lang="en-US" b="1" dirty="0" smtClean="0">
                <a:solidFill>
                  <a:srgbClr val="FF0000"/>
                </a:solidFill>
              </a:rPr>
              <a:t>to the date of death from the disease</a:t>
            </a:r>
            <a:r>
              <a:rPr lang="en-US" dirty="0" smtClean="0"/>
              <a:t>. Patients who die from causes unrelated to the disease are not counted in this measurement. In a clinical trial, measuring the cause-specific survival is one way to see how well a new treatment works. Also called CSS.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38045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Proč vůbec potřeba?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Nevyléčí 100% lidí – </a:t>
            </a:r>
            <a:r>
              <a:rPr lang="cs-CZ" b="1" dirty="0" smtClean="0">
                <a:solidFill>
                  <a:srgbClr val="FF0000"/>
                </a:solidFill>
              </a:rPr>
              <a:t>ledvina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1428" y="1319598"/>
            <a:ext cx="9289143" cy="553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7569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Proč vůbec potřeba?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Nevyléčí 100% lidí – </a:t>
            </a:r>
            <a:r>
              <a:rPr lang="cs-CZ" b="1" dirty="0" smtClean="0">
                <a:solidFill>
                  <a:srgbClr val="FF0000"/>
                </a:solidFill>
              </a:rPr>
              <a:t>CNS (GBM)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90133" y="1277961"/>
            <a:ext cx="7101867" cy="558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5" y="1276242"/>
            <a:ext cx="5085238" cy="372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0432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Proč vůbec potřeba?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Standardní léčba:</a:t>
            </a:r>
          </a:p>
          <a:p>
            <a:pPr lvl="1"/>
            <a:r>
              <a:rPr lang="cs-CZ" dirty="0" smtClean="0"/>
              <a:t>Nevyléčí 100% lidí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Toxická</a:t>
            </a:r>
          </a:p>
          <a:p>
            <a:pPr lvl="2"/>
            <a:r>
              <a:rPr lang="cs-CZ" dirty="0" smtClean="0"/>
              <a:t>Chirurgie</a:t>
            </a:r>
          </a:p>
          <a:p>
            <a:pPr lvl="2"/>
            <a:r>
              <a:rPr lang="cs-CZ" dirty="0" smtClean="0"/>
              <a:t>Radioterapie</a:t>
            </a:r>
          </a:p>
          <a:p>
            <a:pPr lvl="2"/>
            <a:r>
              <a:rPr lang="cs-CZ" dirty="0" smtClean="0"/>
              <a:t>Chemoterapie</a:t>
            </a:r>
          </a:p>
          <a:p>
            <a:pPr lvl="2"/>
            <a:endParaRPr lang="cs-CZ" b="1" dirty="0" smtClean="0">
              <a:solidFill>
                <a:srgbClr val="FF0000"/>
              </a:solidFill>
            </a:endParaRPr>
          </a:p>
          <a:p>
            <a:pPr lvl="1"/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4116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Proč vůbec potřeba?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Toxická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Chirurgie</a:t>
            </a:r>
          </a:p>
          <a:p>
            <a:pPr lvl="1"/>
            <a:r>
              <a:rPr lang="cs-CZ" dirty="0" smtClean="0"/>
              <a:t>Radioterapie</a:t>
            </a:r>
          </a:p>
          <a:p>
            <a:pPr lvl="1"/>
            <a:r>
              <a:rPr lang="cs-CZ" dirty="0" smtClean="0"/>
              <a:t>Chemoterapie</a:t>
            </a:r>
          </a:p>
          <a:p>
            <a:pPr lvl="1"/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681256" y="2716644"/>
            <a:ext cx="10771658" cy="3811722"/>
            <a:chOff x="681256" y="2716644"/>
            <a:chExt cx="10771658" cy="381172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4572" y="2716644"/>
              <a:ext cx="10728342" cy="142664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256" y="4099743"/>
              <a:ext cx="10771657" cy="2428623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8171543" y="3744685"/>
            <a:ext cx="1654628" cy="2540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ular Callout 8"/>
          <p:cNvSpPr/>
          <p:nvPr/>
        </p:nvSpPr>
        <p:spPr>
          <a:xfrm>
            <a:off x="7658335" y="1002525"/>
            <a:ext cx="4335672" cy="575434"/>
          </a:xfrm>
          <a:prstGeom prst="wedgeRectCallout">
            <a:avLst>
              <a:gd name="adj1" fmla="val -17733"/>
              <a:gd name="adj2" fmla="val -2655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+ CNS, pankreaty, HNSCC, ...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7622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Proč vůbec potřeba?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Toxická</a:t>
            </a:r>
          </a:p>
          <a:p>
            <a:pPr lvl="1"/>
            <a:r>
              <a:rPr lang="cs-CZ" dirty="0" smtClean="0"/>
              <a:t>Chirurgie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Radioterapie</a:t>
            </a:r>
          </a:p>
          <a:p>
            <a:pPr lvl="1"/>
            <a:r>
              <a:rPr lang="cs-CZ" dirty="0" smtClean="0"/>
              <a:t>Chemoterapie</a:t>
            </a:r>
          </a:p>
          <a:p>
            <a:pPr lvl="1"/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ular Callout 9"/>
          <p:cNvSpPr/>
          <p:nvPr/>
        </p:nvSpPr>
        <p:spPr>
          <a:xfrm>
            <a:off x="2462221" y="1017039"/>
            <a:ext cx="2559722" cy="575434"/>
          </a:xfrm>
          <a:prstGeom prst="wedgeRectCallout">
            <a:avLst>
              <a:gd name="adj1" fmla="val -47219"/>
              <a:gd name="adj2" fmla="val 8694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Akutní / pozdní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486" y="2683180"/>
            <a:ext cx="5602514" cy="42018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93877" y="109548"/>
            <a:ext cx="4606237" cy="677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738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Proč vůbec potřeba?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Toxická</a:t>
            </a:r>
          </a:p>
          <a:p>
            <a:pPr lvl="1"/>
            <a:r>
              <a:rPr lang="cs-CZ" dirty="0" smtClean="0"/>
              <a:t>Chirurgie</a:t>
            </a:r>
          </a:p>
          <a:p>
            <a:pPr lvl="1"/>
            <a:r>
              <a:rPr lang="cs-CZ" dirty="0" smtClean="0"/>
              <a:t>Radioterapie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Chemoterapie</a:t>
            </a:r>
          </a:p>
          <a:p>
            <a:pPr lvl="1"/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78213" y="894303"/>
            <a:ext cx="6413787" cy="5963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739" y="2705618"/>
            <a:ext cx="5780952" cy="4152381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2714171" y="936810"/>
            <a:ext cx="3064042" cy="2024104"/>
          </a:xfrm>
          <a:prstGeom prst="wedgeRectCallout">
            <a:avLst>
              <a:gd name="adj1" fmla="val -17733"/>
              <a:gd name="adj2" fmla="val -2655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FOLFIRINOX versus Gemcitabine for Metastatic Pancreatic Cancer</a:t>
            </a:r>
          </a:p>
        </p:txBody>
      </p:sp>
    </p:spTree>
    <p:extLst>
      <p:ext uri="{BB962C8B-B14F-4D97-AF65-F5344CB8AC3E}">
        <p14:creationId xmlns:p14="http://schemas.microsoft.com/office/powerpoint/2010/main" xmlns="" val="92040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„klasická“ léčba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Toxická</a:t>
            </a:r>
          </a:p>
          <a:p>
            <a:r>
              <a:rPr lang="cs-CZ" dirty="0" smtClean="0"/>
              <a:t>Nedostatečně účinná</a:t>
            </a:r>
          </a:p>
          <a:p>
            <a:pPr lvl="1"/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Bent-Up Arrow 3"/>
          <p:cNvSpPr/>
          <p:nvPr/>
        </p:nvSpPr>
        <p:spPr>
          <a:xfrm rot="5400000">
            <a:off x="1828800" y="2047351"/>
            <a:ext cx="1727200" cy="1930400"/>
          </a:xfrm>
          <a:prstGeom prst="bentUpArrow">
            <a:avLst>
              <a:gd name="adj1" fmla="val 14076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52685" y="2751293"/>
            <a:ext cx="30189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Čas ji zahodit a začít používat něco „modernějšího“?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78057" y="925710"/>
            <a:ext cx="4513943" cy="593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376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Prerekvizity ...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Organizmy z buněk </a:t>
            </a:r>
          </a:p>
          <a:p>
            <a:r>
              <a:rPr lang="cs-CZ" dirty="0" smtClean="0"/>
              <a:t>Chování určené proteiny</a:t>
            </a:r>
          </a:p>
          <a:p>
            <a:r>
              <a:rPr lang="cs-CZ" dirty="0" smtClean="0"/>
              <a:t>Proteiny určené geny (DNA)</a:t>
            </a:r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Nádory z buněk</a:t>
            </a:r>
          </a:p>
          <a:p>
            <a:r>
              <a:rPr lang="cs-CZ" dirty="0" smtClean="0"/>
              <a:t>Změněné chování oproti normálním somatickým buňkám</a:t>
            </a:r>
          </a:p>
          <a:p>
            <a:r>
              <a:rPr lang="cs-CZ" dirty="0" smtClean="0"/>
              <a:t>Změny v DNA (mutace) → nádory 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ular Callout 6"/>
          <p:cNvSpPr/>
          <p:nvPr/>
        </p:nvSpPr>
        <p:spPr>
          <a:xfrm>
            <a:off x="2184849" y="5300284"/>
            <a:ext cx="1861167" cy="558350"/>
          </a:xfrm>
          <a:prstGeom prst="wedgeRectCallout">
            <a:avLst>
              <a:gd name="adj1" fmla="val -38437"/>
              <a:gd name="adj2" fmla="val -10714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Specifické!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852170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První krůčky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Chronická myeloidní leukemie </a:t>
            </a:r>
          </a:p>
          <a:p>
            <a:pPr lvl="1"/>
            <a:r>
              <a:rPr lang="cs-CZ" dirty="0" smtClean="0"/>
              <a:t>U těcho nádorů je častá specifická translokace mezi 9. a 22. chromozomem</a:t>
            </a:r>
          </a:p>
          <a:p>
            <a:pPr lvl="2"/>
            <a:r>
              <a:rPr lang="cs-CZ" dirty="0" smtClean="0"/>
              <a:t>Vzniká fůzní gen bcr-abl</a:t>
            </a:r>
          </a:p>
          <a:p>
            <a:pPr lvl="2"/>
            <a:endParaRPr lang="cs-CZ" dirty="0" smtClean="0"/>
          </a:p>
          <a:p>
            <a:pPr lvl="1"/>
            <a:r>
              <a:rPr lang="cs-CZ" dirty="0" smtClean="0"/>
              <a:t>Je to příčina tohoto onemocnění</a:t>
            </a:r>
          </a:p>
          <a:p>
            <a:pPr lvl="2"/>
            <a:r>
              <a:rPr lang="cs-CZ" dirty="0" smtClean="0"/>
              <a:t>cDNA → retrovirus → myš → CML</a:t>
            </a:r>
          </a:p>
          <a:p>
            <a:pPr lvl="1"/>
            <a:endParaRPr lang="cs-CZ" dirty="0"/>
          </a:p>
          <a:p>
            <a:pPr lvl="1"/>
            <a:r>
              <a:rPr lang="cs-CZ" dirty="0" smtClean="0"/>
              <a:t>ABL – protoonkogen</a:t>
            </a:r>
          </a:p>
          <a:p>
            <a:pPr lvl="2"/>
            <a:r>
              <a:rPr lang="cs-CZ" dirty="0" smtClean="0"/>
              <a:t>Tyrosin kináza, buněčná diferenciace, dělení, adheze, odpověď na stres</a:t>
            </a:r>
          </a:p>
          <a:p>
            <a:pPr lvl="2"/>
            <a:endParaRPr lang="cs-CZ" dirty="0" smtClean="0"/>
          </a:p>
          <a:p>
            <a:pPr lvl="1"/>
            <a:r>
              <a:rPr lang="cs-CZ" dirty="0"/>
              <a:t>Pokud spojený s BCR (breakpoint cluster region</a:t>
            </a:r>
            <a:r>
              <a:rPr lang="cs-CZ" dirty="0" smtClean="0"/>
              <a:t>)</a:t>
            </a:r>
          </a:p>
          <a:p>
            <a:pPr lvl="2"/>
            <a:r>
              <a:rPr lang="cs-CZ" dirty="0" smtClean="0"/>
              <a:t>Zvýšená aktivita fůzního genu</a:t>
            </a:r>
          </a:p>
          <a:p>
            <a:pPr lvl="2"/>
            <a:endParaRPr lang="cs-CZ" dirty="0"/>
          </a:p>
          <a:p>
            <a:pPr lvl="2"/>
            <a:endParaRPr lang="cs-CZ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13275" y="925711"/>
            <a:ext cx="2078725" cy="2731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1686" y="3689009"/>
            <a:ext cx="3030314" cy="316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616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První krůčky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pPr lvl="1"/>
            <a:r>
              <a:rPr lang="cs-CZ" dirty="0" smtClean="0"/>
              <a:t>Ovlivňuje</a:t>
            </a:r>
          </a:p>
          <a:p>
            <a:pPr lvl="2"/>
            <a:r>
              <a:rPr lang="cs-CZ" dirty="0" smtClean="0"/>
              <a:t>RAS</a:t>
            </a:r>
          </a:p>
          <a:p>
            <a:pPr lvl="2"/>
            <a:r>
              <a:rPr lang="cs-CZ" dirty="0" smtClean="0"/>
              <a:t>PI3k – Akt/PKB</a:t>
            </a:r>
          </a:p>
          <a:p>
            <a:pPr lvl="2"/>
            <a:r>
              <a:rPr lang="cs-CZ" dirty="0" smtClean="0"/>
              <a:t>Jak-STAT</a:t>
            </a:r>
          </a:p>
          <a:p>
            <a:pPr lvl="2"/>
            <a:r>
              <a:rPr lang="cs-CZ" dirty="0" smtClean="0"/>
              <a:t>Jun, Myc, ...</a:t>
            </a:r>
          </a:p>
          <a:p>
            <a:pPr lvl="2"/>
            <a:r>
              <a:rPr lang="cs-CZ" dirty="0" smtClean="0"/>
              <a:t>...</a:t>
            </a:r>
          </a:p>
          <a:p>
            <a:pPr lvl="2"/>
            <a:endParaRPr lang="cs-CZ" dirty="0"/>
          </a:p>
          <a:p>
            <a:pPr lvl="1"/>
            <a:r>
              <a:rPr lang="cs-CZ" dirty="0" smtClean="0"/>
              <a:t>Pokud ale porušíme tyrosin </a:t>
            </a:r>
            <a:r>
              <a:rPr lang="cs-CZ" dirty="0"/>
              <a:t>kinázovou funkci </a:t>
            </a:r>
            <a:r>
              <a:rPr lang="cs-CZ" dirty="0" smtClean="0"/>
              <a:t>→ ztráta maligního chování</a:t>
            </a:r>
          </a:p>
          <a:p>
            <a:pPr lvl="1"/>
            <a:endParaRPr lang="cs-CZ" dirty="0"/>
          </a:p>
          <a:p>
            <a:pPr lvl="1"/>
            <a:r>
              <a:rPr lang="cs-CZ" dirty="0" smtClean="0"/>
              <a:t>První cílený lék – imatinib mesylate (gleevec)</a:t>
            </a:r>
          </a:p>
          <a:p>
            <a:pPr lvl="2"/>
            <a:r>
              <a:rPr lang="cs-CZ" dirty="0" smtClean="0"/>
              <a:t>Vážena se na a inaktivuje Bcr - Abl </a:t>
            </a:r>
          </a:p>
          <a:p>
            <a:pPr lvl="2"/>
            <a:r>
              <a:rPr lang="cs-CZ" dirty="0" smtClean="0"/>
              <a:t>(relativně specifický – inaktivuje 4 TK)</a:t>
            </a:r>
            <a:endParaRPr lang="cs-CZ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ular Callout 8"/>
          <p:cNvSpPr/>
          <p:nvPr/>
        </p:nvSpPr>
        <p:spPr>
          <a:xfrm>
            <a:off x="3848109" y="1731414"/>
            <a:ext cx="2009766" cy="575434"/>
          </a:xfrm>
          <a:prstGeom prst="wedgeRectCallout">
            <a:avLst>
              <a:gd name="adj1" fmla="val -63570"/>
              <a:gd name="adj2" fmla="val 1246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Skoro vše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07770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První krůčky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8138" y="925951"/>
            <a:ext cx="5716556" cy="59320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5485" y="925951"/>
            <a:ext cx="5434519" cy="58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899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První krůčky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relativně specifický – inaktivuje 4 TK</a:t>
            </a:r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Kit se vyskytuje u přibližně % GIST</a:t>
            </a:r>
          </a:p>
          <a:p>
            <a:r>
              <a:rPr lang="cs-CZ" dirty="0" smtClean="0"/>
              <a:t>Solidní nádor – horší výsledky (větší genetická heterogenita?)</a:t>
            </a:r>
            <a:endParaRPr lang="cs-CZ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ular Callout 8"/>
          <p:cNvSpPr/>
          <p:nvPr/>
        </p:nvSpPr>
        <p:spPr>
          <a:xfrm>
            <a:off x="5091117" y="1396679"/>
            <a:ext cx="2009766" cy="575434"/>
          </a:xfrm>
          <a:prstGeom prst="wedgeRectCallout">
            <a:avLst>
              <a:gd name="adj1" fmla="val -68039"/>
              <a:gd name="adj2" fmla="val -5422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Další je Kit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8823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Hallmarks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1187" y="1333499"/>
            <a:ext cx="8429625" cy="505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134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Hallmarks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4450" y="1022757"/>
            <a:ext cx="8183097" cy="544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910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Hallmarks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1093" y="-5943"/>
            <a:ext cx="766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045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Typy léků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084" y="929125"/>
            <a:ext cx="11139832" cy="59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85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TKIs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Pozice TKs:</a:t>
            </a:r>
          </a:p>
          <a:p>
            <a:pPr lvl="1"/>
            <a:r>
              <a:rPr lang="cs-CZ" dirty="0" smtClean="0"/>
              <a:t>Na povrchu (EGFR, )</a:t>
            </a:r>
          </a:p>
          <a:p>
            <a:pPr lvl="1"/>
            <a:r>
              <a:rPr lang="cs-CZ" dirty="0" smtClean="0"/>
              <a:t>V cytoplazmě (Raf, )</a:t>
            </a:r>
          </a:p>
          <a:p>
            <a:pPr lvl="1"/>
            <a:r>
              <a:rPr lang="cs-CZ" dirty="0" smtClean="0"/>
              <a:t>Uvnitř jádra</a:t>
            </a:r>
          </a:p>
          <a:p>
            <a:pPr lvl="1"/>
            <a:endParaRPr lang="cs-CZ" dirty="0"/>
          </a:p>
          <a:p>
            <a:r>
              <a:rPr lang="cs-CZ" dirty="0" smtClean="0"/>
              <a:t>Cíle TKs:</a:t>
            </a:r>
          </a:p>
          <a:p>
            <a:pPr lvl="1"/>
            <a:r>
              <a:rPr lang="cs-CZ" dirty="0" smtClean="0"/>
              <a:t>Serin/threonin</a:t>
            </a:r>
          </a:p>
          <a:p>
            <a:pPr lvl="1"/>
            <a:r>
              <a:rPr lang="cs-CZ" dirty="0" smtClean="0"/>
              <a:t>Tyrozin</a:t>
            </a:r>
          </a:p>
          <a:p>
            <a:pPr lvl="2"/>
            <a:endParaRPr lang="cs-CZ" dirty="0"/>
          </a:p>
          <a:p>
            <a:pPr lvl="2"/>
            <a:endParaRPr lang="cs-C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5442" y="894303"/>
            <a:ext cx="6356558" cy="36161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3375" y="4796135"/>
            <a:ext cx="106052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i="1" dirty="0" smtClean="0"/>
              <a:t>... </a:t>
            </a:r>
            <a:r>
              <a:rPr lang="en-US" sz="2400" i="1" dirty="0" smtClean="0"/>
              <a:t>intrinsic </a:t>
            </a:r>
            <a:r>
              <a:rPr lang="en-US" sz="2400" i="1" dirty="0"/>
              <a:t>and acquired resistance </a:t>
            </a:r>
            <a:r>
              <a:rPr lang="en-US" sz="2400" i="1" dirty="0" smtClean="0"/>
              <a:t>are</a:t>
            </a:r>
            <a:r>
              <a:rPr lang="cs-CZ" sz="2400" i="1" dirty="0" smtClean="0"/>
              <a:t> </a:t>
            </a:r>
            <a:r>
              <a:rPr lang="en-US" sz="2400" i="1" dirty="0" smtClean="0"/>
              <a:t>major </a:t>
            </a:r>
            <a:r>
              <a:rPr lang="en-US" sz="2400" i="1" dirty="0"/>
              <a:t>clinical challenges that limit the effectiveness of this drug </a:t>
            </a:r>
            <a:r>
              <a:rPr lang="en-US" sz="2400" i="1" dirty="0" smtClean="0"/>
              <a:t>class</a:t>
            </a:r>
            <a:r>
              <a:rPr lang="cs-CZ" sz="2400" i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secondary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mutations </a:t>
            </a:r>
            <a:r>
              <a:rPr lang="en-US" sz="2400" dirty="0"/>
              <a:t>in the kinase that </a:t>
            </a:r>
            <a:r>
              <a:rPr lang="en-US" sz="2400" b="1" dirty="0">
                <a:solidFill>
                  <a:srgbClr val="FF0000"/>
                </a:solidFill>
              </a:rPr>
              <a:t>prevent or alter </a:t>
            </a:r>
            <a:r>
              <a:rPr lang="en-US" sz="2400" b="1" dirty="0" smtClean="0">
                <a:solidFill>
                  <a:srgbClr val="FF0000"/>
                </a:solidFill>
              </a:rPr>
              <a:t>drug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binding </a:t>
            </a:r>
            <a:endParaRPr lang="cs-CZ" sz="2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co-mutations or adaptive </a:t>
            </a:r>
            <a:r>
              <a:rPr lang="en-US" sz="2400" b="1" dirty="0">
                <a:solidFill>
                  <a:srgbClr val="FF0000"/>
                </a:solidFill>
              </a:rPr>
              <a:t>changes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involving parallel signaling pathways </a:t>
            </a:r>
            <a:r>
              <a:rPr lang="en-US" sz="2400" b="1" dirty="0">
                <a:solidFill>
                  <a:srgbClr val="FF0000"/>
                </a:solidFill>
              </a:rPr>
              <a:t>that reduce </a:t>
            </a:r>
            <a:r>
              <a:rPr lang="en-US" sz="2400" b="1" dirty="0" smtClean="0">
                <a:solidFill>
                  <a:srgbClr val="FF0000"/>
                </a:solidFill>
              </a:rPr>
              <a:t>dependence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on </a:t>
            </a:r>
            <a:r>
              <a:rPr lang="en-US" sz="2400" b="1" dirty="0">
                <a:solidFill>
                  <a:srgbClr val="FF0000"/>
                </a:solidFill>
              </a:rPr>
              <a:t>the target kinase </a:t>
            </a:r>
          </a:p>
        </p:txBody>
      </p:sp>
    </p:spTree>
    <p:extLst>
      <p:ext uri="{BB962C8B-B14F-4D97-AF65-F5344CB8AC3E}">
        <p14:creationId xmlns:p14="http://schemas.microsoft.com/office/powerpoint/2010/main" xmlns="" val="265458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TKIs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78541"/>
            <a:ext cx="8211593" cy="59794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11593" y="4919008"/>
            <a:ext cx="39804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mitogen-activated protein kinase and phosphatidylinositol 3-kinase (PI3K</a:t>
            </a:r>
            <a:r>
              <a:rPr lang="en-US" sz="2000" dirty="0" smtClean="0"/>
              <a:t>)</a:t>
            </a:r>
            <a:r>
              <a:rPr lang="cs-CZ" sz="2000" dirty="0" smtClean="0"/>
              <a:t> </a:t>
            </a:r>
            <a:r>
              <a:rPr lang="en-US" sz="2000" dirty="0" smtClean="0"/>
              <a:t>signaling </a:t>
            </a:r>
            <a:r>
              <a:rPr lang="en-US" sz="2000" dirty="0"/>
              <a:t>pathways. Major signaling nodes are shown as well as select kinase inhibitors </a:t>
            </a:r>
            <a:r>
              <a:rPr lang="en-US" sz="2000" dirty="0" smtClean="0"/>
              <a:t>and</a:t>
            </a:r>
            <a:r>
              <a:rPr lang="cs-CZ" sz="2000" dirty="0" smtClean="0"/>
              <a:t> </a:t>
            </a:r>
            <a:r>
              <a:rPr lang="en-US" sz="2000" dirty="0" err="1" smtClean="0"/>
              <a:t>antireceptor</a:t>
            </a:r>
            <a:r>
              <a:rPr lang="en-US" sz="2000" dirty="0" smtClean="0"/>
              <a:t> </a:t>
            </a:r>
            <a:r>
              <a:rPr lang="en-US" sz="2000" dirty="0"/>
              <a:t>antibodies. 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7997642" y="878540"/>
            <a:ext cx="4194358" cy="1766047"/>
          </a:xfrm>
          <a:prstGeom prst="wedgeRectCallout">
            <a:avLst>
              <a:gd name="adj1" fmla="val -22854"/>
              <a:gd name="adj2" fmla="val -1232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Funguje pouze u nádorů co mají danou mutaci / jsou závislé na určité signalizaci</a:t>
            </a:r>
            <a:br>
              <a:rPr lang="cs-CZ" sz="2800" dirty="0" smtClean="0"/>
            </a:br>
            <a:r>
              <a:rPr lang="cs-CZ" sz="2800" dirty="0" smtClean="0"/>
              <a:t>(crizotinib, vemurafenib ...)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65389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Prerekvizity ...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5400" dirty="0" smtClean="0"/>
          </a:p>
          <a:p>
            <a:pPr marL="0" indent="0" algn="ctr">
              <a:buNone/>
            </a:pPr>
            <a:r>
              <a:rPr lang="cs-CZ" sz="5400" dirty="0" smtClean="0"/>
              <a:t>Nádorové buňky jsou trochu jiné než ostatní somatické buňky protože mají specifické změny v DNA</a:t>
            </a:r>
            <a:endParaRPr lang="en-US" sz="5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27848" y="5582143"/>
            <a:ext cx="7464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„Cancers don</a:t>
            </a:r>
            <a:r>
              <a:rPr lang="en-US" i="1" dirty="0" smtClean="0"/>
              <a:t>’t</a:t>
            </a:r>
            <a:r>
              <a:rPr lang="cs-CZ" i="1" dirty="0" smtClean="0"/>
              <a:t> invent new things, they co-opt processes, functions that are used in development in normal homeostasis, but they subvert them for their own purposes“</a:t>
            </a:r>
            <a:r>
              <a:rPr lang="cs-CZ" dirty="0" smtClean="0"/>
              <a:t>	</a:t>
            </a:r>
          </a:p>
          <a:p>
            <a:r>
              <a:rPr lang="cs-CZ" dirty="0" smtClean="0"/>
              <a:t>	- Douglas Hanahan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591409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TKIs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460376" y="0"/>
            <a:ext cx="8731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OncoKB</a:t>
            </a:r>
            <a:r>
              <a:rPr lang="en-US" dirty="0"/>
              <a:t> level 1 mutations represent established FDA-recognized biomarkers of response to </a:t>
            </a:r>
            <a:r>
              <a:rPr lang="en-US" dirty="0" smtClean="0"/>
              <a:t>an</a:t>
            </a:r>
            <a:r>
              <a:rPr lang="cs-CZ" dirty="0" smtClean="0"/>
              <a:t> </a:t>
            </a:r>
            <a:r>
              <a:rPr lang="en-US" dirty="0" smtClean="0"/>
              <a:t>FDA-approved </a:t>
            </a:r>
            <a:r>
              <a:rPr lang="en-US" dirty="0"/>
              <a:t>drug being used in the FDA-approved cancer indication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" y="805024"/>
            <a:ext cx="8946776" cy="6044011"/>
            <a:chOff x="0" y="805024"/>
            <a:chExt cx="10961905" cy="770338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05024"/>
              <a:ext cx="10961905" cy="395238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756027"/>
              <a:ext cx="10961905" cy="3752381"/>
            </a:xfrm>
            <a:prstGeom prst="rect">
              <a:avLst/>
            </a:prstGeom>
          </p:spPr>
        </p:pic>
      </p:grpSp>
      <p:sp>
        <p:nvSpPr>
          <p:cNvPr id="3" name="Right Arrow 2"/>
          <p:cNvSpPr/>
          <p:nvPr/>
        </p:nvSpPr>
        <p:spPr>
          <a:xfrm rot="10800000">
            <a:off x="9160328" y="1257300"/>
            <a:ext cx="465365" cy="342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0800000">
            <a:off x="9160327" y="1600201"/>
            <a:ext cx="465365" cy="342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095592" y="6253842"/>
            <a:ext cx="2096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+sorafenib, sunitinib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726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TKIs – ALK (anaplastic lymphoma kinase)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Orphan </a:t>
            </a:r>
            <a:r>
              <a:rPr lang="cs-CZ" dirty="0"/>
              <a:t>receptor (</a:t>
            </a:r>
            <a:r>
              <a:rPr lang="cs-CZ" i="1" dirty="0"/>
              <a:t>insuline kinase family</a:t>
            </a:r>
            <a:r>
              <a:rPr lang="cs-CZ" dirty="0"/>
              <a:t>)</a:t>
            </a:r>
          </a:p>
          <a:p>
            <a:r>
              <a:rPr lang="cs-CZ" dirty="0"/>
              <a:t>Role při vývoje nervového systému</a:t>
            </a:r>
          </a:p>
          <a:p>
            <a:r>
              <a:rPr lang="cs-CZ" dirty="0" smtClean="0"/>
              <a:t>Fúze z jinými geny (EML4) → ligand-nezávislá signalizace</a:t>
            </a:r>
          </a:p>
          <a:p>
            <a:r>
              <a:rPr lang="cs-CZ" b="1" dirty="0">
                <a:solidFill>
                  <a:srgbClr val="FF0000"/>
                </a:solidFill>
              </a:rPr>
              <a:t>U přibližně 4-5% NSCLC</a:t>
            </a:r>
            <a:r>
              <a:rPr lang="cs-CZ" dirty="0"/>
              <a:t> (mladší muži nekuřáci adenoCa)</a:t>
            </a:r>
          </a:p>
          <a:p>
            <a:r>
              <a:rPr lang="cs-CZ" dirty="0" smtClean="0"/>
              <a:t>Nebývá zároveň s EGFR nebo KRAS mutacemi</a:t>
            </a:r>
          </a:p>
          <a:p>
            <a:pPr lvl="2"/>
            <a:endParaRPr lang="cs-CZ" dirty="0"/>
          </a:p>
          <a:p>
            <a:pPr lvl="2"/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1957" y="2915051"/>
            <a:ext cx="5881007" cy="39429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934669"/>
            <a:ext cx="58619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We conducted a phase 3, open-label trial comparing </a:t>
            </a:r>
            <a:r>
              <a:rPr lang="en-US" i="1" dirty="0" err="1">
                <a:latin typeface="Times New Roman" panose="02020603050405020304" pitchFamily="18" charset="0"/>
              </a:rPr>
              <a:t>crizotinib</a:t>
            </a:r>
            <a:r>
              <a:rPr lang="en-US" i="1" dirty="0">
                <a:latin typeface="Times New Roman" panose="02020603050405020304" pitchFamily="18" charset="0"/>
              </a:rPr>
              <a:t> with chemotherapy in 347 patients with locally advanced or metastatic ALK-positive lung </a:t>
            </a:r>
            <a:r>
              <a:rPr lang="en-US" i="1" dirty="0" err="1" smtClean="0">
                <a:latin typeface="Times New Roman" panose="02020603050405020304" pitchFamily="18" charset="0"/>
              </a:rPr>
              <a:t>cance</a:t>
            </a:r>
            <a:r>
              <a:rPr lang="cs-CZ" i="1" dirty="0" smtClean="0">
                <a:latin typeface="Times New Roman" panose="02020603050405020304" pitchFamily="18" charset="0"/>
              </a:rPr>
              <a:t>r...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xmlns="" val="166262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TKIs – ALK (anaplastic lymphoma kinase)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en-US" dirty="0"/>
              <a:t>The median progression-free survival was 7.7 months in the </a:t>
            </a:r>
            <a:r>
              <a:rPr lang="en-US" dirty="0" err="1"/>
              <a:t>crizotinib</a:t>
            </a:r>
            <a:r>
              <a:rPr lang="en-US" dirty="0"/>
              <a:t> group and 3.0 months in the chemotherapy group (hazard ratio for progression or death with </a:t>
            </a:r>
            <a:r>
              <a:rPr lang="en-US" dirty="0" err="1"/>
              <a:t>crizotinib</a:t>
            </a:r>
            <a:r>
              <a:rPr lang="en-US" dirty="0"/>
              <a:t>, 0.49; 95% confidence interval [CI], 0.37 to 0.64; P&lt;0.001)</a:t>
            </a:r>
            <a:endParaRPr lang="cs-C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2178064"/>
            <a:ext cx="6840793" cy="46799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56839" y="2302327"/>
            <a:ext cx="4435161" cy="2081893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7066133" y="3343273"/>
            <a:ext cx="465365" cy="34290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40792" y="4605447"/>
            <a:ext cx="53512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Among 80 patients who had </a:t>
            </a:r>
            <a:r>
              <a:rPr lang="en-US" dirty="0" smtClean="0"/>
              <a:t>received </a:t>
            </a:r>
            <a:r>
              <a:rPr lang="en-US" dirty="0" err="1"/>
              <a:t>crizotinib</a:t>
            </a:r>
            <a:r>
              <a:rPr lang="en-US" dirty="0"/>
              <a:t> previously, the response rate was 56% (95% CI, 45 to 67). </a:t>
            </a:r>
            <a:r>
              <a:rPr lang="en-US" b="1" dirty="0" smtClean="0">
                <a:solidFill>
                  <a:srgbClr val="FF0000"/>
                </a:solidFill>
              </a:rPr>
              <a:t>Responses </a:t>
            </a:r>
            <a:r>
              <a:rPr lang="en-US" b="1" dirty="0">
                <a:solidFill>
                  <a:srgbClr val="FF0000"/>
                </a:solidFill>
              </a:rPr>
              <a:t>were observed in patients with various resistance mutations in ALK </a:t>
            </a:r>
            <a:r>
              <a:rPr lang="en-US" dirty="0"/>
              <a:t>and in patients without  </a:t>
            </a:r>
            <a:r>
              <a:rPr lang="en-US" dirty="0" smtClean="0"/>
              <a:t>detectable </a:t>
            </a:r>
            <a:r>
              <a:rPr lang="en-US" dirty="0"/>
              <a:t>mutations.  Among  patients </a:t>
            </a:r>
            <a:r>
              <a:rPr lang="en-US" dirty="0" smtClean="0"/>
              <a:t>with NSCLC  </a:t>
            </a:r>
            <a:r>
              <a:rPr lang="en-US" dirty="0"/>
              <a:t>who </a:t>
            </a:r>
            <a:r>
              <a:rPr lang="en-US" dirty="0" smtClean="0"/>
              <a:t>received at least 400 </a:t>
            </a:r>
            <a:r>
              <a:rPr lang="en-US" dirty="0"/>
              <a:t>mg of </a:t>
            </a:r>
            <a:r>
              <a:rPr lang="en-US" dirty="0" err="1"/>
              <a:t>ceritinib</a:t>
            </a:r>
            <a:r>
              <a:rPr lang="en-US" dirty="0"/>
              <a:t> per day, the </a:t>
            </a:r>
            <a:r>
              <a:rPr lang="en-US" b="1" dirty="0">
                <a:solidFill>
                  <a:srgbClr val="FF0000"/>
                </a:solidFill>
              </a:rPr>
              <a:t>median progression-free survival was 7.0 months </a:t>
            </a:r>
          </a:p>
        </p:txBody>
      </p:sp>
    </p:spTree>
    <p:extLst>
      <p:ext uri="{BB962C8B-B14F-4D97-AF65-F5344CB8AC3E}">
        <p14:creationId xmlns:p14="http://schemas.microsoft.com/office/powerpoint/2010/main" xmlns="" val="12554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TKIs – BRAF V600E (vemurafenib, dabrafenib)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Mutace přítomná u ≈50 - 60% melanomů</a:t>
            </a:r>
          </a:p>
          <a:p>
            <a:r>
              <a:rPr lang="cs-CZ" dirty="0" smtClean="0"/>
              <a:t>Nebývá při mutaci Ras (stejný efekt)</a:t>
            </a:r>
          </a:p>
          <a:p>
            <a:r>
              <a:rPr lang="cs-CZ" dirty="0" smtClean="0"/>
              <a:t>Pokud RAF wt → TKI </a:t>
            </a:r>
            <a:r>
              <a:rPr lang="cs-CZ" b="1" u="sng" dirty="0" smtClean="0">
                <a:solidFill>
                  <a:srgbClr val="FF0000"/>
                </a:solidFill>
              </a:rPr>
              <a:t>aktivují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(místo inhibice) downstream ERK signální dráhu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53079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RAF TKI (vemurafenib, dabrafenib)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996" y="943158"/>
            <a:ext cx="10620008" cy="38835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4826675"/>
            <a:ext cx="1219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LiberationSerif"/>
              </a:rPr>
              <a:t>A 38-year-old man with BRAF-mutant advanced melanoma with </a:t>
            </a:r>
            <a:r>
              <a:rPr lang="en-US" dirty="0" smtClean="0">
                <a:solidFill>
                  <a:srgbClr val="000000"/>
                </a:solidFill>
                <a:latin typeface="LiberationSerif"/>
              </a:rPr>
              <a:t>widespread</a:t>
            </a:r>
            <a:r>
              <a:rPr lang="cs-CZ" dirty="0" smtClean="0">
                <a:solidFill>
                  <a:srgbClr val="000000"/>
                </a:solidFill>
                <a:latin typeface="LiberationSerif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LiberationSerif"/>
              </a:rPr>
              <a:t>subcutaneous </a:t>
            </a:r>
            <a:r>
              <a:rPr lang="en-US" dirty="0">
                <a:solidFill>
                  <a:srgbClr val="000000"/>
                </a:solidFill>
                <a:latin typeface="LiberationSerif"/>
              </a:rPr>
              <a:t>tumor nodules. </a:t>
            </a:r>
            <a:endParaRPr lang="cs-CZ" dirty="0" smtClean="0">
              <a:solidFill>
                <a:srgbClr val="000000"/>
              </a:solidFill>
              <a:latin typeface="LiberationSerif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LiberationSerif-Bold"/>
              </a:rPr>
              <a:t>A</a:t>
            </a:r>
            <a:r>
              <a:rPr lang="en-US" b="1" dirty="0">
                <a:solidFill>
                  <a:srgbClr val="000000"/>
                </a:solidFill>
                <a:latin typeface="LiberationSerif-Bold"/>
              </a:rPr>
              <a:t>: </a:t>
            </a:r>
            <a:r>
              <a:rPr lang="en-US" dirty="0">
                <a:solidFill>
                  <a:srgbClr val="000000"/>
                </a:solidFill>
                <a:latin typeface="LiberationSerif"/>
              </a:rPr>
              <a:t>Prior to initiation with </a:t>
            </a:r>
            <a:r>
              <a:rPr lang="en-US" dirty="0" err="1">
                <a:solidFill>
                  <a:srgbClr val="000000"/>
                </a:solidFill>
                <a:latin typeface="LiberationSerif"/>
              </a:rPr>
              <a:t>vemurafenib</a:t>
            </a:r>
            <a:r>
              <a:rPr lang="en-US" dirty="0">
                <a:solidFill>
                  <a:srgbClr val="000000"/>
                </a:solidFill>
                <a:latin typeface="LiberationSerif"/>
              </a:rPr>
              <a:t>. </a:t>
            </a:r>
            <a:endParaRPr lang="cs-CZ" dirty="0" smtClean="0">
              <a:solidFill>
                <a:srgbClr val="000000"/>
              </a:solidFill>
              <a:latin typeface="LiberationSerif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LiberationSerif-Bold"/>
              </a:rPr>
              <a:t>B</a:t>
            </a:r>
            <a:r>
              <a:rPr lang="en-US" b="1" dirty="0">
                <a:solidFill>
                  <a:srgbClr val="000000"/>
                </a:solidFill>
                <a:latin typeface="LiberationSerif-Bold"/>
              </a:rPr>
              <a:t>: </a:t>
            </a:r>
            <a:r>
              <a:rPr lang="en-US" b="1" dirty="0">
                <a:solidFill>
                  <a:srgbClr val="FF0000"/>
                </a:solidFill>
                <a:latin typeface="LiberationSerif"/>
              </a:rPr>
              <a:t>After 15 weeks </a:t>
            </a:r>
            <a:r>
              <a:rPr lang="en-US" dirty="0">
                <a:solidFill>
                  <a:srgbClr val="000000"/>
                </a:solidFill>
                <a:latin typeface="LiberationSerif"/>
              </a:rPr>
              <a:t>of </a:t>
            </a:r>
            <a:r>
              <a:rPr lang="en-US" dirty="0" smtClean="0">
                <a:solidFill>
                  <a:srgbClr val="000000"/>
                </a:solidFill>
                <a:latin typeface="LiberationSerif"/>
              </a:rPr>
              <a:t>therapy</a:t>
            </a:r>
            <a:r>
              <a:rPr lang="cs-CZ" dirty="0" smtClean="0">
                <a:solidFill>
                  <a:srgbClr val="000000"/>
                </a:solidFill>
                <a:latin typeface="LiberationSerif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LiberationSerif"/>
              </a:rPr>
              <a:t>with </a:t>
            </a:r>
            <a:r>
              <a:rPr lang="en-US" dirty="0" err="1">
                <a:solidFill>
                  <a:srgbClr val="000000"/>
                </a:solidFill>
                <a:latin typeface="LiberationSerif"/>
              </a:rPr>
              <a:t>vemurafenib</a:t>
            </a:r>
            <a:r>
              <a:rPr lang="en-US" dirty="0">
                <a:solidFill>
                  <a:srgbClr val="000000"/>
                </a:solidFill>
                <a:latin typeface="LiberationSerif"/>
              </a:rPr>
              <a:t>. </a:t>
            </a:r>
            <a:endParaRPr lang="cs-CZ" dirty="0" smtClean="0">
              <a:solidFill>
                <a:srgbClr val="000000"/>
              </a:solidFill>
              <a:latin typeface="LiberationSerif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LiberationSerif-Bold"/>
              </a:rPr>
              <a:t>C</a:t>
            </a:r>
            <a:r>
              <a:rPr lang="en-US" b="1" dirty="0">
                <a:solidFill>
                  <a:srgbClr val="000000"/>
                </a:solidFill>
                <a:latin typeface="LiberationSerif-Bold"/>
              </a:rPr>
              <a:t>: </a:t>
            </a:r>
            <a:r>
              <a:rPr lang="en-US" dirty="0">
                <a:solidFill>
                  <a:srgbClr val="000000"/>
                </a:solidFill>
                <a:latin typeface="LiberationSerif"/>
              </a:rPr>
              <a:t>At progression, </a:t>
            </a:r>
            <a:r>
              <a:rPr lang="en-US" b="1" dirty="0">
                <a:solidFill>
                  <a:srgbClr val="FF0000"/>
                </a:solidFill>
                <a:latin typeface="LiberationSerif"/>
              </a:rPr>
              <a:t>after 23 weeks </a:t>
            </a:r>
            <a:r>
              <a:rPr lang="en-US" dirty="0">
                <a:solidFill>
                  <a:srgbClr val="000000"/>
                </a:solidFill>
                <a:latin typeface="LiberationSerif"/>
              </a:rPr>
              <a:t>of therapy. A post-progression biopsy </a:t>
            </a:r>
            <a:r>
              <a:rPr lang="en-US" dirty="0" smtClean="0">
                <a:solidFill>
                  <a:srgbClr val="000000"/>
                </a:solidFill>
                <a:latin typeface="LiberationSerif"/>
              </a:rPr>
              <a:t>was</a:t>
            </a:r>
            <a:r>
              <a:rPr lang="cs-CZ" dirty="0" smtClean="0">
                <a:solidFill>
                  <a:srgbClr val="000000"/>
                </a:solidFill>
                <a:latin typeface="LiberationSerif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LiberationSerif"/>
              </a:rPr>
              <a:t>sequenced </a:t>
            </a:r>
            <a:r>
              <a:rPr lang="en-US" dirty="0">
                <a:solidFill>
                  <a:srgbClr val="000000"/>
                </a:solidFill>
                <a:latin typeface="LiberationSerif"/>
              </a:rPr>
              <a:t>and revealed a BRAF V600E mutation and a concomitant MEK1 C121S </a:t>
            </a:r>
            <a:r>
              <a:rPr lang="en-US" dirty="0" smtClean="0">
                <a:solidFill>
                  <a:srgbClr val="000000"/>
                </a:solidFill>
                <a:latin typeface="LiberationSerif"/>
              </a:rPr>
              <a:t>activating</a:t>
            </a:r>
            <a:r>
              <a:rPr lang="cs-CZ" dirty="0" smtClean="0">
                <a:solidFill>
                  <a:srgbClr val="000000"/>
                </a:solidFill>
                <a:latin typeface="LiberationSerif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LiberationSerif"/>
              </a:rPr>
              <a:t>resistance </a:t>
            </a:r>
            <a:r>
              <a:rPr lang="en-US" dirty="0">
                <a:solidFill>
                  <a:srgbClr val="000000"/>
                </a:solidFill>
                <a:latin typeface="LiberationSerif"/>
              </a:rPr>
              <a:t>mutation. (Reproduced from </a:t>
            </a:r>
            <a:r>
              <a:rPr lang="en-US" dirty="0" err="1">
                <a:solidFill>
                  <a:srgbClr val="000000"/>
                </a:solidFill>
                <a:latin typeface="LiberationSerif"/>
              </a:rPr>
              <a:t>Wagle</a:t>
            </a:r>
            <a:r>
              <a:rPr lang="en-US" dirty="0">
                <a:solidFill>
                  <a:srgbClr val="000000"/>
                </a:solidFill>
                <a:latin typeface="LiberationSerif"/>
              </a:rPr>
              <a:t> N, Emery C, Berger MF, et al. Dissecting </a:t>
            </a:r>
            <a:r>
              <a:rPr lang="en-US" dirty="0" smtClean="0">
                <a:solidFill>
                  <a:srgbClr val="000000"/>
                </a:solidFill>
                <a:latin typeface="LiberationSerif"/>
              </a:rPr>
              <a:t>therapeutic</a:t>
            </a:r>
            <a:r>
              <a:rPr lang="cs-CZ" dirty="0" smtClean="0">
                <a:solidFill>
                  <a:srgbClr val="000000"/>
                </a:solidFill>
                <a:latin typeface="LiberationSerif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LiberationSerif"/>
              </a:rPr>
              <a:t>resistance </a:t>
            </a:r>
            <a:r>
              <a:rPr lang="en-US" dirty="0">
                <a:solidFill>
                  <a:srgbClr val="000000"/>
                </a:solidFill>
                <a:latin typeface="LiberationSerif"/>
              </a:rPr>
              <a:t>to RAF inhibition in melanoma by tumor genomic profiling. </a:t>
            </a:r>
            <a:r>
              <a:rPr lang="en-US" i="1" dirty="0">
                <a:solidFill>
                  <a:srgbClr val="000000"/>
                </a:solidFill>
                <a:latin typeface="LiberationSerif-Italic"/>
              </a:rPr>
              <a:t>J </a:t>
            </a:r>
            <a:r>
              <a:rPr lang="en-US" i="1" dirty="0" err="1">
                <a:solidFill>
                  <a:srgbClr val="000000"/>
                </a:solidFill>
                <a:latin typeface="LiberationSerif-Italic"/>
              </a:rPr>
              <a:t>Clin</a:t>
            </a:r>
            <a:r>
              <a:rPr lang="en-US" i="1" dirty="0">
                <a:solidFill>
                  <a:srgbClr val="000000"/>
                </a:solidFill>
                <a:latin typeface="LiberationSerif-Italic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LiberationSerif-Italic"/>
              </a:rPr>
              <a:t>Oncol</a:t>
            </a:r>
            <a:r>
              <a:rPr lang="cs-CZ" i="1" dirty="0" smtClean="0">
                <a:solidFill>
                  <a:srgbClr val="000000"/>
                </a:solidFill>
                <a:latin typeface="LiberationSerif-Italic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LiberationSerif"/>
              </a:rPr>
              <a:t>2011;29[22</a:t>
            </a:r>
            <a:r>
              <a:rPr lang="en-US" dirty="0">
                <a:solidFill>
                  <a:srgbClr val="000000"/>
                </a:solidFill>
                <a:latin typeface="LiberationSerif"/>
              </a:rPr>
              <a:t>]:3085–3096.)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8970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944" y="301624"/>
            <a:ext cx="11548872" cy="6367399"/>
          </a:xfrm>
        </p:spPr>
        <p:txBody>
          <a:bodyPr>
            <a:normAutofit/>
          </a:bodyPr>
          <a:lstStyle/>
          <a:p>
            <a:r>
              <a:rPr lang="cs-CZ" dirty="0" smtClean="0"/>
              <a:t>Jak moc je v nádoru buněk?</a:t>
            </a:r>
          </a:p>
          <a:p>
            <a:pPr>
              <a:buNone/>
            </a:pP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64883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944" y="301624"/>
            <a:ext cx="11548872" cy="6367399"/>
          </a:xfrm>
        </p:spPr>
        <p:txBody>
          <a:bodyPr>
            <a:normAutofit/>
          </a:bodyPr>
          <a:lstStyle/>
          <a:p>
            <a:r>
              <a:rPr lang="cs-CZ" dirty="0" smtClean="0"/>
              <a:t>Jak moc je v nádoru buněk?</a:t>
            </a:r>
          </a:p>
          <a:p>
            <a:endParaRPr lang="cs-CZ" dirty="0"/>
          </a:p>
          <a:p>
            <a:r>
              <a:rPr lang="cs-CZ" dirty="0" smtClean="0"/>
              <a:t>1buňka ≈10 </a:t>
            </a:r>
            <a:r>
              <a:rPr lang="el-GR" dirty="0" smtClean="0"/>
              <a:t>μ</a:t>
            </a:r>
            <a:r>
              <a:rPr lang="cs-CZ" dirty="0" smtClean="0"/>
              <a:t>m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de-DE" dirty="0"/>
          </a:p>
        </p:txBody>
      </p:sp>
      <p:grpSp>
        <p:nvGrpSpPr>
          <p:cNvPr id="5" name="Group 6"/>
          <p:cNvGrpSpPr/>
          <p:nvPr/>
        </p:nvGrpSpPr>
        <p:grpSpPr>
          <a:xfrm>
            <a:off x="5070348" y="725424"/>
            <a:ext cx="2036064" cy="1633728"/>
            <a:chOff x="5145024" y="487680"/>
            <a:chExt cx="2036064" cy="1633728"/>
          </a:xfrm>
        </p:grpSpPr>
        <p:sp>
          <p:nvSpPr>
            <p:cNvPr id="2" name="Oval 1"/>
            <p:cNvSpPr/>
            <p:nvPr/>
          </p:nvSpPr>
          <p:spPr>
            <a:xfrm>
              <a:off x="5145024" y="487680"/>
              <a:ext cx="2036064" cy="16337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" name="Oval 3"/>
            <p:cNvSpPr/>
            <p:nvPr/>
          </p:nvSpPr>
          <p:spPr>
            <a:xfrm>
              <a:off x="5559552" y="743712"/>
              <a:ext cx="536448" cy="548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Left Brace 5"/>
          <p:cNvSpPr/>
          <p:nvPr/>
        </p:nvSpPr>
        <p:spPr>
          <a:xfrm>
            <a:off x="4218432" y="743712"/>
            <a:ext cx="755904" cy="159715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64883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944" y="301624"/>
            <a:ext cx="11548872" cy="6367399"/>
          </a:xfrm>
        </p:spPr>
        <p:txBody>
          <a:bodyPr>
            <a:normAutofit/>
          </a:bodyPr>
          <a:lstStyle/>
          <a:p>
            <a:r>
              <a:rPr lang="cs-CZ" dirty="0" smtClean="0"/>
              <a:t>Jak moc je v nádoru buněk?</a:t>
            </a:r>
          </a:p>
          <a:p>
            <a:endParaRPr lang="cs-CZ" dirty="0"/>
          </a:p>
          <a:p>
            <a:r>
              <a:rPr lang="cs-CZ" dirty="0" smtClean="0"/>
              <a:t>1buňka ≈10 </a:t>
            </a:r>
            <a:r>
              <a:rPr lang="el-GR" dirty="0" smtClean="0"/>
              <a:t>μ</a:t>
            </a:r>
            <a:r>
              <a:rPr lang="cs-CZ" dirty="0" smtClean="0"/>
              <a:t>m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1 mm^3 = 100x100x100 buněk = 10^6 buněk</a:t>
            </a:r>
          </a:p>
          <a:p>
            <a:r>
              <a:rPr lang="cs-CZ" dirty="0"/>
              <a:t>1 </a:t>
            </a:r>
            <a:r>
              <a:rPr lang="cs-CZ" dirty="0" smtClean="0"/>
              <a:t>cm^3 = 10^9 buněk</a:t>
            </a:r>
          </a:p>
          <a:p>
            <a:endParaRPr lang="cs-CZ" dirty="0"/>
          </a:p>
          <a:p>
            <a:r>
              <a:rPr lang="cs-CZ" dirty="0" smtClean="0"/>
              <a:t>Rozlišovací mez zobrazovacích metod je v rámci milimetrů</a:t>
            </a:r>
          </a:p>
          <a:p>
            <a:r>
              <a:rPr lang="cs-CZ" dirty="0" smtClean="0"/>
              <a:t>To že po léčbě není nikde vidět žádný nádor znamená, že v těle může být něco mezi 0 a asi 10^7 buněk</a:t>
            </a:r>
            <a:endParaRPr lang="de-DE" dirty="0"/>
          </a:p>
        </p:txBody>
      </p:sp>
      <p:grpSp>
        <p:nvGrpSpPr>
          <p:cNvPr id="5" name="Group 6"/>
          <p:cNvGrpSpPr/>
          <p:nvPr/>
        </p:nvGrpSpPr>
        <p:grpSpPr>
          <a:xfrm>
            <a:off x="5070348" y="725424"/>
            <a:ext cx="2036064" cy="1633728"/>
            <a:chOff x="5145024" y="487680"/>
            <a:chExt cx="2036064" cy="1633728"/>
          </a:xfrm>
        </p:grpSpPr>
        <p:sp>
          <p:nvSpPr>
            <p:cNvPr id="2" name="Oval 1"/>
            <p:cNvSpPr/>
            <p:nvPr/>
          </p:nvSpPr>
          <p:spPr>
            <a:xfrm>
              <a:off x="5145024" y="487680"/>
              <a:ext cx="2036064" cy="16337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" name="Oval 3"/>
            <p:cNvSpPr/>
            <p:nvPr/>
          </p:nvSpPr>
          <p:spPr>
            <a:xfrm>
              <a:off x="5559552" y="743712"/>
              <a:ext cx="536448" cy="5486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Left Brace 5"/>
          <p:cNvSpPr/>
          <p:nvPr/>
        </p:nvSpPr>
        <p:spPr>
          <a:xfrm>
            <a:off x="4218432" y="743712"/>
            <a:ext cx="755904" cy="159715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95894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1419"/>
            <a:ext cx="12176705" cy="63848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2945" y="1888695"/>
            <a:ext cx="5210882" cy="1473422"/>
          </a:xfrm>
          <a:prstGeom prst="rect">
            <a:avLst/>
          </a:prstGeom>
          <a:solidFill>
            <a:srgbClr val="92D050">
              <a:alpha val="21961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789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Multi TKIs – sorafenib, sunitinib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Sorafenib</a:t>
            </a:r>
          </a:p>
          <a:p>
            <a:pPr lvl="1"/>
            <a:r>
              <a:rPr lang="cs-CZ" dirty="0"/>
              <a:t>VEGFR, PDGFR, </a:t>
            </a:r>
            <a:r>
              <a:rPr lang="cs-CZ" dirty="0" smtClean="0"/>
              <a:t>RAF, FLT3, </a:t>
            </a:r>
            <a:r>
              <a:rPr lang="cs-CZ" dirty="0"/>
              <a:t>KIT, </a:t>
            </a:r>
            <a:r>
              <a:rPr lang="cs-CZ" dirty="0" smtClean="0"/>
              <a:t>RET inhibitor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2200" y="894303"/>
            <a:ext cx="6019800" cy="1608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98084"/>
            <a:ext cx="8069036" cy="43539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03079" y="2630912"/>
            <a:ext cx="3888921" cy="422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710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Myšlenka dne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Možná kdybychom ovlivnili specificky ty funkce, kterými se nádorové buňky liší od normálních buněk, tak vyléčíme nádor a nepoškodíme člověka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ular Callout 5"/>
          <p:cNvSpPr/>
          <p:nvPr/>
        </p:nvSpPr>
        <p:spPr>
          <a:xfrm>
            <a:off x="7859935" y="2440969"/>
            <a:ext cx="1588865" cy="969888"/>
          </a:xfrm>
          <a:prstGeom prst="wedgeRectCallout">
            <a:avLst>
              <a:gd name="adj1" fmla="val -29859"/>
              <a:gd name="adj2" fmla="val -10713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Proč to dělat?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6526403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Multi TKIs – sorafenib, sunitinib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Sunitinib</a:t>
            </a:r>
          </a:p>
          <a:p>
            <a:pPr lvl="1"/>
            <a:r>
              <a:rPr lang="en-US" dirty="0"/>
              <a:t>VEGFR, PDGFR, FGFR, FLT3, KIT, RAF</a:t>
            </a:r>
            <a:r>
              <a:rPr lang="en-US" dirty="0" smtClean="0"/>
              <a:t>, FMS</a:t>
            </a:r>
            <a:endParaRPr lang="cs-CZ" dirty="0" smtClean="0"/>
          </a:p>
          <a:p>
            <a:r>
              <a:rPr lang="cs-CZ" dirty="0" smtClean="0"/>
              <a:t>Pazopanib</a:t>
            </a:r>
          </a:p>
          <a:p>
            <a:pPr lvl="1"/>
            <a:r>
              <a:rPr lang="en-US" dirty="0"/>
              <a:t>VEGFR, PDGFR, KIT </a:t>
            </a:r>
            <a:endParaRPr lang="cs-CZ" dirty="0" smtClean="0"/>
          </a:p>
          <a:p>
            <a:r>
              <a:rPr lang="en-US" dirty="0" err="1"/>
              <a:t>Cabozantinib</a:t>
            </a:r>
            <a:r>
              <a:rPr lang="en-US" dirty="0"/>
              <a:t> </a:t>
            </a:r>
            <a:endParaRPr lang="cs-CZ" dirty="0" smtClean="0"/>
          </a:p>
          <a:p>
            <a:pPr lvl="1"/>
            <a:r>
              <a:rPr lang="da-DK" dirty="0"/>
              <a:t>VEGFR, AXL, MET, KIT, TIE2, FLT3</a:t>
            </a:r>
            <a:r>
              <a:rPr lang="da-DK" dirty="0" smtClean="0"/>
              <a:t>, </a:t>
            </a:r>
            <a:r>
              <a:rPr lang="da-DK" dirty="0"/>
              <a:t>RET </a:t>
            </a:r>
            <a:br>
              <a:rPr lang="da-DK" dirty="0"/>
            </a:br>
            <a:r>
              <a:rPr lang="en-US" dirty="0"/>
              <a:t/>
            </a:r>
            <a:br>
              <a:rPr lang="en-US" dirty="0"/>
            </a:br>
            <a:r>
              <a:rPr lang="cs-CZ" dirty="0" smtClean="0"/>
              <a:t>	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22794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CDK4/6 TKIs (palbociclib, ribociclib, abemaciclib)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248" y="920057"/>
            <a:ext cx="10764540" cy="5937943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 rot="10800000">
            <a:off x="9170894" y="3801035"/>
            <a:ext cx="582706" cy="824753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ular Callout 7"/>
          <p:cNvSpPr/>
          <p:nvPr/>
        </p:nvSpPr>
        <p:spPr>
          <a:xfrm>
            <a:off x="2000574" y="1558368"/>
            <a:ext cx="2824520" cy="948068"/>
          </a:xfrm>
          <a:prstGeom prst="wedgeRectCallout">
            <a:avLst>
              <a:gd name="adj1" fmla="val 44934"/>
              <a:gd name="adj2" fmla="val 10455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Co tuto signalizaci porušuje?</a:t>
            </a:r>
          </a:p>
        </p:txBody>
      </p:sp>
    </p:spTree>
    <p:extLst>
      <p:ext uri="{BB962C8B-B14F-4D97-AF65-F5344CB8AC3E}">
        <p14:creationId xmlns:p14="http://schemas.microsoft.com/office/powerpoint/2010/main" xmlns="" val="224832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CDK4/6 TKIs (palbociclib, ribociclib, abemaciclib)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77951"/>
            <a:ext cx="6065982" cy="26898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82225" y="877951"/>
            <a:ext cx="62097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this double-blind study, we randomly assigned, in a 2:1 ratio, 666 postmenopausal women </a:t>
            </a:r>
            <a:r>
              <a:rPr lang="en-US" dirty="0" smtClean="0"/>
              <a:t>with </a:t>
            </a:r>
            <a:r>
              <a:rPr lang="cs-CZ" b="1" dirty="0" smtClean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R-positive</a:t>
            </a:r>
            <a:r>
              <a:rPr lang="en-US" dirty="0"/>
              <a:t>, </a:t>
            </a:r>
            <a:r>
              <a:rPr lang="en-US" b="1" dirty="0" smtClean="0">
                <a:solidFill>
                  <a:srgbClr val="FF0000"/>
                </a:solidFill>
              </a:rPr>
              <a:t>HER2-negative  </a:t>
            </a:r>
            <a:r>
              <a:rPr lang="en-US" b="1" dirty="0">
                <a:solidFill>
                  <a:srgbClr val="FF0000"/>
                </a:solidFill>
              </a:rPr>
              <a:t>breast </a:t>
            </a:r>
            <a:r>
              <a:rPr lang="en-US" b="1" dirty="0" smtClean="0">
                <a:solidFill>
                  <a:srgbClr val="FF0000"/>
                </a:solidFill>
              </a:rPr>
              <a:t>cancer</a:t>
            </a:r>
            <a:r>
              <a:rPr lang="en-US" dirty="0"/>
              <a:t>, </a:t>
            </a:r>
            <a:r>
              <a:rPr lang="en-US" dirty="0" smtClean="0"/>
              <a:t>who </a:t>
            </a:r>
            <a:r>
              <a:rPr lang="en-US" b="1" dirty="0" smtClean="0">
                <a:solidFill>
                  <a:srgbClr val="FF0000"/>
                </a:solidFill>
              </a:rPr>
              <a:t>had not had prior treatment </a:t>
            </a:r>
            <a:r>
              <a:rPr lang="en-US" b="1" dirty="0">
                <a:solidFill>
                  <a:srgbClr val="FF0000"/>
                </a:solidFill>
              </a:rPr>
              <a:t>for advanced disease</a:t>
            </a:r>
            <a:r>
              <a:rPr lang="en-US" dirty="0"/>
              <a:t>, to receive </a:t>
            </a:r>
            <a:r>
              <a:rPr lang="en-US" dirty="0" err="1"/>
              <a:t>palbociclib</a:t>
            </a:r>
            <a:r>
              <a:rPr lang="en-US" dirty="0"/>
              <a:t> plus </a:t>
            </a:r>
            <a:r>
              <a:rPr lang="en-US" dirty="0" err="1"/>
              <a:t>letrozole</a:t>
            </a:r>
            <a:r>
              <a:rPr lang="en-US" dirty="0"/>
              <a:t> or placebo plus </a:t>
            </a:r>
            <a:r>
              <a:rPr lang="en-US" dirty="0" err="1" smtClean="0"/>
              <a:t>letrozole</a:t>
            </a:r>
            <a:r>
              <a:rPr lang="en-US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58667" y="2381810"/>
            <a:ext cx="5533333" cy="44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536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mTOR inhibitory .....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Součást PIK3, reguluje především růst a přežití buněk</a:t>
            </a:r>
          </a:p>
          <a:p>
            <a:r>
              <a:rPr lang="cs-CZ" dirty="0" smtClean="0"/>
              <a:t>Serin / threonin kináza</a:t>
            </a:r>
          </a:p>
          <a:p>
            <a:r>
              <a:rPr lang="cs-CZ" dirty="0" smtClean="0"/>
              <a:t>Everolimus, sirolimus, ...	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67216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TKIs závěr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>
            <a:normAutofit/>
          </a:bodyPr>
          <a:lstStyle/>
          <a:p>
            <a:r>
              <a:rPr lang="cs-CZ" dirty="0" smtClean="0"/>
              <a:t>DeVita 2018:</a:t>
            </a:r>
          </a:p>
          <a:p>
            <a:pPr marL="0" indent="0">
              <a:buNone/>
            </a:pPr>
            <a:r>
              <a:rPr lang="cs-CZ" sz="2400" dirty="0" smtClean="0"/>
              <a:t>	</a:t>
            </a:r>
            <a:r>
              <a:rPr lang="en-US" sz="2400" b="1" i="1" dirty="0">
                <a:solidFill>
                  <a:srgbClr val="FF0000"/>
                </a:solidFill>
              </a:rPr>
              <a:t>Although often effective initially, </a:t>
            </a:r>
            <a:r>
              <a:rPr lang="en-US" sz="2400" i="1" dirty="0"/>
              <a:t>both intrinsic and acquired </a:t>
            </a:r>
            <a:r>
              <a:rPr lang="en-US" sz="2400" b="1" i="1" dirty="0">
                <a:solidFill>
                  <a:srgbClr val="FF0000"/>
                </a:solidFill>
              </a:rPr>
              <a:t>resistance to kinase inhibitors is the rule </a:t>
            </a:r>
            <a:r>
              <a:rPr lang="en-US" sz="2400" b="1" i="1" dirty="0" smtClean="0">
                <a:solidFill>
                  <a:srgbClr val="FF0000"/>
                </a:solidFill>
              </a:rPr>
              <a:t>rather</a:t>
            </a:r>
            <a:r>
              <a:rPr lang="cs-CZ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</a:rPr>
              <a:t>than </a:t>
            </a:r>
            <a:r>
              <a:rPr lang="en-US" sz="2400" b="1" i="1" dirty="0">
                <a:solidFill>
                  <a:srgbClr val="FF0000"/>
                </a:solidFill>
              </a:rPr>
              <a:t>the exception</a:t>
            </a:r>
            <a:r>
              <a:rPr lang="en-US" sz="2400" i="1" dirty="0"/>
              <a:t>. </a:t>
            </a:r>
            <a:r>
              <a:rPr lang="en-US" sz="2400" i="1" dirty="0" smtClean="0"/>
              <a:t>In </a:t>
            </a:r>
            <a:r>
              <a:rPr lang="en-US" sz="2400" i="1" dirty="0"/>
              <a:t>many cases, resistance is the result of selection for cells with a co-mutation in a </a:t>
            </a:r>
            <a:r>
              <a:rPr lang="en-US" sz="2400" i="1" dirty="0" smtClean="0"/>
              <a:t>second</a:t>
            </a:r>
            <a:r>
              <a:rPr lang="cs-CZ" sz="2400" i="1" dirty="0" smtClean="0"/>
              <a:t> </a:t>
            </a:r>
            <a:r>
              <a:rPr lang="en-US" sz="2400" i="1" dirty="0" smtClean="0"/>
              <a:t>targetable </a:t>
            </a:r>
            <a:r>
              <a:rPr lang="en-US" sz="2400" i="1" dirty="0"/>
              <a:t>kinase. In others, “adaptive” resistance due to activation of parallel kinase pathways is the basis </a:t>
            </a:r>
            <a:r>
              <a:rPr lang="en-US" sz="2400" i="1" dirty="0" smtClean="0"/>
              <a:t>for</a:t>
            </a:r>
            <a:r>
              <a:rPr lang="cs-CZ" sz="2400" i="1" dirty="0" smtClean="0"/>
              <a:t> </a:t>
            </a:r>
            <a:r>
              <a:rPr lang="en-US" sz="2400" i="1" dirty="0" smtClean="0"/>
              <a:t>treatment </a:t>
            </a:r>
            <a:r>
              <a:rPr lang="en-US" sz="2400" i="1" dirty="0"/>
              <a:t>failure. </a:t>
            </a:r>
            <a:r>
              <a:rPr lang="en-US" sz="2400" b="1" i="1" dirty="0">
                <a:solidFill>
                  <a:srgbClr val="FF0000"/>
                </a:solidFill>
              </a:rPr>
              <a:t>Achieving the promise of precision oncology will thus require the development of </a:t>
            </a:r>
            <a:r>
              <a:rPr lang="en-US" sz="2400" b="1" i="1" dirty="0" smtClean="0">
                <a:solidFill>
                  <a:srgbClr val="FF0000"/>
                </a:solidFill>
              </a:rPr>
              <a:t>combination</a:t>
            </a:r>
            <a:r>
              <a:rPr lang="cs-CZ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</a:rPr>
              <a:t>therapies </a:t>
            </a:r>
            <a:r>
              <a:rPr lang="en-US" sz="2400" b="1" i="1" dirty="0">
                <a:solidFill>
                  <a:srgbClr val="FF0000"/>
                </a:solidFill>
              </a:rPr>
              <a:t>that can prevent or delay the emergence of drug resistance.</a:t>
            </a:r>
            <a:r>
              <a:rPr lang="en-US" sz="2400" i="1" dirty="0"/>
              <a:t> Such combinations have been </a:t>
            </a:r>
            <a:r>
              <a:rPr lang="en-US" sz="2400" b="1" i="1" dirty="0">
                <a:solidFill>
                  <a:srgbClr val="00B050"/>
                </a:solidFill>
              </a:rPr>
              <a:t>difficult </a:t>
            </a:r>
            <a:r>
              <a:rPr lang="en-US" sz="2400" b="1" i="1" dirty="0" smtClean="0">
                <a:solidFill>
                  <a:srgbClr val="00B050"/>
                </a:solidFill>
              </a:rPr>
              <a:t>to</a:t>
            </a:r>
            <a:r>
              <a:rPr lang="cs-CZ" sz="2400" b="1" i="1" dirty="0" smtClean="0">
                <a:solidFill>
                  <a:srgbClr val="00B050"/>
                </a:solidFill>
              </a:rPr>
              <a:t> </a:t>
            </a:r>
            <a:r>
              <a:rPr lang="en-US" sz="2400" b="1" i="1" dirty="0" smtClean="0">
                <a:solidFill>
                  <a:srgbClr val="00B050"/>
                </a:solidFill>
              </a:rPr>
              <a:t>develop </a:t>
            </a:r>
            <a:r>
              <a:rPr lang="en-US" sz="2400" b="1" i="1" dirty="0">
                <a:solidFill>
                  <a:srgbClr val="00B050"/>
                </a:solidFill>
              </a:rPr>
              <a:t>to date due to the diversity of co-mutation patterns </a:t>
            </a:r>
            <a:r>
              <a:rPr lang="en-US" sz="2400" i="1" dirty="0"/>
              <a:t>observed in lung cancer, melanoma, and </a:t>
            </a:r>
            <a:r>
              <a:rPr lang="en-US" sz="2400" i="1" dirty="0" smtClean="0"/>
              <a:t>other</a:t>
            </a:r>
            <a:r>
              <a:rPr lang="cs-CZ" sz="2400" i="1" dirty="0" smtClean="0"/>
              <a:t> </a:t>
            </a:r>
            <a:r>
              <a:rPr lang="en-US" sz="2400" i="1" dirty="0" smtClean="0"/>
              <a:t>common </a:t>
            </a:r>
            <a:r>
              <a:rPr lang="en-US" sz="2400" i="1" dirty="0"/>
              <a:t>cancer types. The </a:t>
            </a:r>
            <a:r>
              <a:rPr lang="en-US" sz="2400" b="1" i="1" dirty="0">
                <a:solidFill>
                  <a:srgbClr val="00B050"/>
                </a:solidFill>
              </a:rPr>
              <a:t>additive toxicity associated with the use of multiple agents is also a hurdle</a:t>
            </a:r>
            <a:r>
              <a:rPr lang="en-US" sz="2400" i="1" dirty="0"/>
              <a:t> in </a:t>
            </a:r>
            <a:r>
              <a:rPr lang="en-US" sz="2400" i="1" dirty="0" smtClean="0"/>
              <a:t>the</a:t>
            </a:r>
            <a:r>
              <a:rPr lang="cs-CZ" sz="2400" i="1" dirty="0" smtClean="0"/>
              <a:t> </a:t>
            </a:r>
            <a:r>
              <a:rPr lang="en-US" sz="2400" i="1" dirty="0" smtClean="0"/>
              <a:t>development </a:t>
            </a:r>
            <a:r>
              <a:rPr lang="en-US" sz="2400" i="1" dirty="0"/>
              <a:t>of effective combination regimens. </a:t>
            </a:r>
            <a:r>
              <a:rPr lang="en-US" sz="2400" i="1" u="sng" dirty="0"/>
              <a:t>One can, however, envision a future </a:t>
            </a:r>
            <a:r>
              <a:rPr lang="en-US" sz="2400" i="1" dirty="0"/>
              <a:t>in which broad </a:t>
            </a:r>
            <a:r>
              <a:rPr lang="en-US" sz="2400" i="1" dirty="0" smtClean="0"/>
              <a:t>prospective</a:t>
            </a:r>
            <a:r>
              <a:rPr lang="cs-CZ" sz="2400" i="1" dirty="0" smtClean="0"/>
              <a:t> </a:t>
            </a:r>
            <a:r>
              <a:rPr lang="en-US" sz="2400" i="1" dirty="0" smtClean="0"/>
              <a:t>tumor </a:t>
            </a:r>
            <a:r>
              <a:rPr lang="en-US" sz="2400" i="1" dirty="0"/>
              <a:t>molecular profiling and the availability of more selective inhibitors will allow for the personalized </a:t>
            </a:r>
            <a:r>
              <a:rPr lang="en-US" sz="2400" i="1" dirty="0" smtClean="0"/>
              <a:t>selection</a:t>
            </a:r>
            <a:r>
              <a:rPr lang="cs-CZ" sz="2400" i="1" dirty="0" smtClean="0"/>
              <a:t> </a:t>
            </a:r>
            <a:r>
              <a:rPr lang="en-US" sz="2400" i="1" dirty="0" smtClean="0"/>
              <a:t>of </a:t>
            </a:r>
            <a:r>
              <a:rPr lang="en-US" sz="2400" i="1" dirty="0"/>
              <a:t>kinase inhibitor combinations. Achieving </a:t>
            </a:r>
            <a:r>
              <a:rPr lang="en-US" sz="2400" i="1" u="sng" dirty="0"/>
              <a:t>this vision will require close collaboration between clinical </a:t>
            </a:r>
            <a:r>
              <a:rPr lang="en-US" sz="2400" i="1" u="sng" dirty="0" smtClean="0"/>
              <a:t>and</a:t>
            </a:r>
            <a:r>
              <a:rPr lang="cs-CZ" sz="2400" i="1" u="sng" dirty="0" smtClean="0"/>
              <a:t> </a:t>
            </a:r>
            <a:r>
              <a:rPr lang="en-US" sz="2400" i="1" u="sng" dirty="0" smtClean="0"/>
              <a:t>laboratory </a:t>
            </a:r>
            <a:r>
              <a:rPr lang="en-US" sz="2400" i="1" u="sng" dirty="0"/>
              <a:t>researchers</a:t>
            </a:r>
            <a:r>
              <a:rPr lang="en-US" sz="2400" i="1" dirty="0"/>
              <a:t> focused on identifying the biologic basis for drug response in parallel with the </a:t>
            </a:r>
            <a:r>
              <a:rPr lang="en-US" sz="2400" i="1" dirty="0" smtClean="0"/>
              <a:t>development</a:t>
            </a:r>
            <a:r>
              <a:rPr lang="cs-CZ" sz="2400" i="1" dirty="0" smtClean="0"/>
              <a:t> </a:t>
            </a:r>
            <a:r>
              <a:rPr lang="en-US" sz="2400" i="1" dirty="0" smtClean="0"/>
              <a:t>of </a:t>
            </a:r>
            <a:r>
              <a:rPr lang="en-US" sz="2400" i="1" dirty="0"/>
              <a:t>less toxic, more selective kinase inhibitors. </a:t>
            </a:r>
            <a:endParaRPr lang="cs-CZ" sz="2400" i="1" dirty="0"/>
          </a:p>
        </p:txBody>
      </p:sp>
    </p:spTree>
    <p:extLst>
      <p:ext uri="{BB962C8B-B14F-4D97-AF65-F5344CB8AC3E}">
        <p14:creationId xmlns:p14="http://schemas.microsoft.com/office/powerpoint/2010/main" xmlns="" val="141824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PARPi (olaparib, veliparib, rucaparib, ...)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Oprava SSBs</a:t>
            </a:r>
          </a:p>
          <a:p>
            <a:r>
              <a:rPr lang="cs-CZ" dirty="0" smtClean="0"/>
              <a:t>Pokud porucha DSBs opravy a nárůst SSBs → problém</a:t>
            </a:r>
          </a:p>
          <a:p>
            <a:r>
              <a:rPr lang="cs-CZ" dirty="0" smtClean="0"/>
              <a:t>„</a:t>
            </a:r>
            <a:r>
              <a:rPr lang="cs-CZ" i="1" dirty="0" smtClean="0"/>
              <a:t>BRCAness</a:t>
            </a:r>
            <a:r>
              <a:rPr lang="cs-CZ" dirty="0" smtClean="0"/>
              <a:t>“</a:t>
            </a:r>
          </a:p>
          <a:p>
            <a:r>
              <a:rPr lang="cs-CZ" dirty="0" smtClean="0"/>
              <a:t>Syntetická letalita	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cs-CZ" dirty="0" smtClean="0"/>
          </a:p>
          <a:p>
            <a:endParaRPr lang="cs-C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886" y="3069770"/>
            <a:ext cx="2994331" cy="3373205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6765470" y="4857749"/>
            <a:ext cx="5203371" cy="1845130"/>
          </a:xfrm>
          <a:prstGeom prst="wedgeRectCallout">
            <a:avLst>
              <a:gd name="adj1" fmla="val 10258"/>
              <a:gd name="adj2" fmla="val -1875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Potenciální otázky:</a:t>
            </a:r>
          </a:p>
          <a:p>
            <a:pPr algn="ctr"/>
            <a:r>
              <a:rPr lang="cs-CZ" sz="2800" i="1" dirty="0" smtClean="0"/>
              <a:t>Proč dojde ke smrti buňky, když NHEJ je pořád funkční? A je NHEJ opravdu tak špatné?</a:t>
            </a:r>
          </a:p>
        </p:txBody>
      </p:sp>
    </p:spTree>
    <p:extLst>
      <p:ext uri="{BB962C8B-B14F-4D97-AF65-F5344CB8AC3E}">
        <p14:creationId xmlns:p14="http://schemas.microsoft.com/office/powerpoint/2010/main" xmlns="" val="337184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PARPi (olaparib, veliparib, rucaparib, ...)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84878"/>
            <a:ext cx="6980541" cy="2372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57549"/>
            <a:ext cx="2238095" cy="29523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552787"/>
            <a:ext cx="702020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Between </a:t>
            </a:r>
            <a:r>
              <a:rPr lang="en-US" sz="2000" dirty="0" smtClean="0"/>
              <a:t>April 7</a:t>
            </a:r>
            <a:r>
              <a:rPr lang="en-US" sz="2000" dirty="0"/>
              <a:t>, </a:t>
            </a:r>
            <a:r>
              <a:rPr lang="en-US" sz="2000" dirty="0" smtClean="0"/>
              <a:t>2014</a:t>
            </a:r>
            <a:r>
              <a:rPr lang="en-US" sz="2000" dirty="0"/>
              <a:t>, </a:t>
            </a:r>
            <a:r>
              <a:rPr lang="en-US" sz="2000" dirty="0" smtClean="0"/>
              <a:t>and </a:t>
            </a:r>
            <a:r>
              <a:rPr lang="en-US" sz="2000" dirty="0"/>
              <a:t>July </a:t>
            </a:r>
            <a:r>
              <a:rPr lang="en-US" sz="2000" dirty="0" smtClean="0"/>
              <a:t>19</a:t>
            </a:r>
            <a:r>
              <a:rPr lang="en-US" sz="2000" dirty="0"/>
              <a:t>, </a:t>
            </a:r>
            <a:r>
              <a:rPr lang="en-US" sz="2000" dirty="0" smtClean="0"/>
              <a:t>2016</a:t>
            </a:r>
            <a:r>
              <a:rPr lang="en-US" sz="2000" dirty="0"/>
              <a:t>, </a:t>
            </a:r>
            <a:r>
              <a:rPr lang="en-US" sz="2000" b="1" dirty="0" smtClean="0">
                <a:solidFill>
                  <a:srgbClr val="FF0000"/>
                </a:solidFill>
              </a:rPr>
              <a:t>we randomly allocated 564 patients</a:t>
            </a:r>
            <a:r>
              <a:rPr lang="en-US" sz="2000" b="1" dirty="0">
                <a:solidFill>
                  <a:srgbClr val="FF0000"/>
                </a:solidFill>
              </a:rPr>
              <a:t>: </a:t>
            </a:r>
            <a:r>
              <a:rPr lang="en-US" sz="2000" b="1" dirty="0" smtClean="0">
                <a:solidFill>
                  <a:srgbClr val="FF0000"/>
                </a:solidFill>
              </a:rPr>
              <a:t>375 </a:t>
            </a:r>
            <a:r>
              <a:rPr lang="en-US" sz="2000" b="1" dirty="0">
                <a:solidFill>
                  <a:srgbClr val="FF0000"/>
                </a:solidFill>
              </a:rPr>
              <a:t>(66%) </a:t>
            </a:r>
            <a:r>
              <a:rPr lang="en-US" sz="2000" b="1" dirty="0" smtClean="0">
                <a:solidFill>
                  <a:srgbClr val="FF0000"/>
                </a:solidFill>
              </a:rPr>
              <a:t>to </a:t>
            </a:r>
            <a:r>
              <a:rPr lang="en-US" sz="2000" b="1" dirty="0" err="1" smtClean="0">
                <a:solidFill>
                  <a:srgbClr val="FF0000"/>
                </a:solidFill>
              </a:rPr>
              <a:t>rucaparib</a:t>
            </a:r>
            <a:r>
              <a:rPr lang="en-US" sz="2000" b="1" dirty="0" smtClean="0">
                <a:solidFill>
                  <a:srgbClr val="FF0000"/>
                </a:solidFill>
              </a:rPr>
              <a:t> and</a:t>
            </a:r>
            <a:r>
              <a:rPr lang="cs-CZ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189 </a:t>
            </a:r>
            <a:r>
              <a:rPr lang="en-US" sz="2000" b="1" dirty="0">
                <a:solidFill>
                  <a:srgbClr val="FF0000"/>
                </a:solidFill>
              </a:rPr>
              <a:t>(34%) to </a:t>
            </a:r>
            <a:r>
              <a:rPr lang="en-US" sz="2000" b="1" dirty="0" smtClean="0">
                <a:solidFill>
                  <a:srgbClr val="FF0000"/>
                </a:solidFill>
              </a:rPr>
              <a:t>placebo</a:t>
            </a:r>
            <a:endParaRPr lang="cs-CZ" sz="2000" b="1" dirty="0" smtClean="0">
              <a:solidFill>
                <a:srgbClr val="FF0000"/>
              </a:solidFill>
            </a:endParaRPr>
          </a:p>
          <a:p>
            <a:endParaRPr lang="cs-CZ" sz="2000" b="1" dirty="0">
              <a:solidFill>
                <a:srgbClr val="FF0000"/>
              </a:solidFill>
            </a:endParaRPr>
          </a:p>
          <a:p>
            <a:r>
              <a:rPr lang="en-US" dirty="0"/>
              <a:t>Eligible patients were aged 18 years or older, had a </a:t>
            </a:r>
            <a:r>
              <a:rPr lang="en-US" b="1" dirty="0">
                <a:solidFill>
                  <a:srgbClr val="00B050"/>
                </a:solidFill>
              </a:rPr>
              <a:t>platinum-sensitive, </a:t>
            </a:r>
            <a:r>
              <a:rPr lang="en-US" b="1" dirty="0" smtClean="0">
                <a:solidFill>
                  <a:srgbClr val="00B050"/>
                </a:solidFill>
              </a:rPr>
              <a:t>high-grade serous or </a:t>
            </a:r>
            <a:r>
              <a:rPr lang="en-US" b="1" dirty="0" err="1" smtClean="0">
                <a:solidFill>
                  <a:srgbClr val="00B050"/>
                </a:solidFill>
              </a:rPr>
              <a:t>endometrioid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ovarian, </a:t>
            </a:r>
            <a:r>
              <a:rPr lang="en-US" b="1" dirty="0" smtClean="0">
                <a:solidFill>
                  <a:srgbClr val="00B050"/>
                </a:solidFill>
              </a:rPr>
              <a:t>primary peritoneal</a:t>
            </a:r>
            <a:r>
              <a:rPr lang="en-US" b="1" dirty="0">
                <a:solidFill>
                  <a:srgbClr val="00B050"/>
                </a:solidFill>
              </a:rPr>
              <a:t>, </a:t>
            </a:r>
            <a:r>
              <a:rPr lang="en-US" b="1" dirty="0" smtClean="0">
                <a:solidFill>
                  <a:srgbClr val="00B050"/>
                </a:solidFill>
              </a:rPr>
              <a:t>or fallopian tube </a:t>
            </a:r>
            <a:r>
              <a:rPr lang="en-US" b="1" dirty="0">
                <a:solidFill>
                  <a:srgbClr val="00B050"/>
                </a:solidFill>
              </a:rPr>
              <a:t>carcinoma</a:t>
            </a:r>
            <a:r>
              <a:rPr lang="en-US" dirty="0"/>
              <a:t>, </a:t>
            </a:r>
            <a:r>
              <a:rPr lang="en-US" dirty="0" smtClean="0"/>
              <a:t>had received </a:t>
            </a:r>
            <a:r>
              <a:rPr lang="en-US" dirty="0"/>
              <a:t>at </a:t>
            </a:r>
            <a:r>
              <a:rPr lang="en-US" dirty="0" smtClean="0"/>
              <a:t>least </a:t>
            </a:r>
            <a:r>
              <a:rPr lang="en-US" dirty="0"/>
              <a:t>two </a:t>
            </a:r>
            <a:r>
              <a:rPr lang="en-US" dirty="0" smtClean="0"/>
              <a:t>previous </a:t>
            </a:r>
            <a:r>
              <a:rPr lang="en-US" dirty="0"/>
              <a:t>platinum-based chemotherapy regimens, had achieved complete or partial response to their last platinum-based </a:t>
            </a:r>
            <a:r>
              <a:rPr lang="en-US" dirty="0" smtClean="0"/>
              <a:t>regimen</a:t>
            </a:r>
            <a:r>
              <a:rPr lang="en-US" dirty="0"/>
              <a:t>, </a:t>
            </a:r>
            <a:r>
              <a:rPr lang="en-US" dirty="0" smtClean="0"/>
              <a:t>had a cancer </a:t>
            </a:r>
            <a:r>
              <a:rPr lang="en-US" dirty="0"/>
              <a:t>antigen </a:t>
            </a:r>
            <a:r>
              <a:rPr lang="en-US" dirty="0" smtClean="0"/>
              <a:t>125  concentration </a:t>
            </a:r>
            <a:r>
              <a:rPr lang="en-US" dirty="0"/>
              <a:t>of </a:t>
            </a:r>
            <a:r>
              <a:rPr lang="en-US" dirty="0" smtClean="0"/>
              <a:t>less than </a:t>
            </a:r>
            <a:r>
              <a:rPr lang="en-US" dirty="0"/>
              <a:t>the </a:t>
            </a:r>
            <a:r>
              <a:rPr lang="en-US" dirty="0" err="1" smtClean="0"/>
              <a:t>uppe</a:t>
            </a:r>
            <a:r>
              <a:rPr lang="cs-CZ" dirty="0" smtClean="0"/>
              <a:t>r</a:t>
            </a:r>
            <a:r>
              <a:rPr lang="en-US" dirty="0" smtClean="0"/>
              <a:t> limit </a:t>
            </a:r>
            <a:r>
              <a:rPr lang="en-US" dirty="0"/>
              <a:t>of </a:t>
            </a:r>
            <a:r>
              <a:rPr lang="en-US" dirty="0" smtClean="0"/>
              <a:t>normal, </a:t>
            </a:r>
            <a:r>
              <a:rPr lang="en-US" dirty="0"/>
              <a:t>had </a:t>
            </a:r>
            <a:r>
              <a:rPr lang="en-US" dirty="0" smtClean="0"/>
              <a:t>a performance  </a:t>
            </a:r>
            <a:r>
              <a:rPr lang="en-US" dirty="0"/>
              <a:t>status of 0–1, and had adequate organ function.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17844" y="1080165"/>
            <a:ext cx="5174156" cy="35489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627035" y="3763735"/>
            <a:ext cx="3602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6            12	         18            24           30            36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292749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/>
          <p:nvPr/>
        </p:nvCxnSpPr>
        <p:spPr>
          <a:xfrm>
            <a:off x="5925671" y="2913529"/>
            <a:ext cx="2554941" cy="31466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Imunitní systém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>
            <a:normAutofit/>
          </a:bodyPr>
          <a:lstStyle/>
          <a:p>
            <a:r>
              <a:rPr lang="cs-CZ" dirty="0" smtClean="0"/>
              <a:t>Nádory mají neoantigeny (mutované geny), které imunitní systém bere jako cizí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Imunitní dohled – především </a:t>
            </a:r>
            <a:r>
              <a:rPr lang="cs-CZ" b="1" dirty="0" smtClean="0">
                <a:solidFill>
                  <a:srgbClr val="FF0000"/>
                </a:solidFill>
              </a:rPr>
              <a:t>T lymfocyty </a:t>
            </a:r>
            <a:r>
              <a:rPr lang="cs-CZ" dirty="0" smtClean="0"/>
              <a:t>a NK buňky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ular Callout 6"/>
          <p:cNvSpPr/>
          <p:nvPr/>
        </p:nvSpPr>
        <p:spPr>
          <a:xfrm>
            <a:off x="6375030" y="1416424"/>
            <a:ext cx="2957229" cy="887506"/>
          </a:xfrm>
          <a:prstGeom prst="wedgeRectCallout">
            <a:avLst>
              <a:gd name="adj1" fmla="val -58322"/>
              <a:gd name="adj2" fmla="val -5172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Většinou passenger mutace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18276" y="0"/>
            <a:ext cx="673723" cy="784927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7060829" y="3081690"/>
            <a:ext cx="2132476" cy="674522"/>
          </a:xfrm>
          <a:prstGeom prst="wedgeRectCallout">
            <a:avLst>
              <a:gd name="adj1" fmla="val -43188"/>
              <a:gd name="adj2" fmla="val -8096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/>
              <a:t>Málo MHC-1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2394701" y="3081691"/>
            <a:ext cx="3799910" cy="674522"/>
          </a:xfrm>
          <a:prstGeom prst="wedgeRectCallout">
            <a:avLst>
              <a:gd name="adj1" fmla="val 17455"/>
              <a:gd name="adj2" fmla="val -8315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/>
              <a:t>„cizí“ epitopy na </a:t>
            </a:r>
            <a:r>
              <a:rPr lang="cs-CZ" sz="2800" dirty="0" smtClean="0"/>
              <a:t>MHC-1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449358" y="4456689"/>
            <a:ext cx="4875677" cy="1684136"/>
          </a:xfrm>
          <a:prstGeom prst="wedgeRectCallout">
            <a:avLst>
              <a:gd name="adj1" fmla="val 20654"/>
              <a:gd name="adj2" fmla="val -7714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Neoantigeny</a:t>
            </a:r>
          </a:p>
          <a:p>
            <a:pPr algn="ctr"/>
            <a:r>
              <a:rPr lang="cs-CZ" sz="2800" dirty="0" smtClean="0"/>
              <a:t>Fetální antigeny</a:t>
            </a:r>
          </a:p>
          <a:p>
            <a:pPr algn="ctr"/>
            <a:r>
              <a:rPr lang="cs-CZ" sz="2800" dirty="0" smtClean="0"/>
              <a:t>Antigeny ze specif. míst (testis)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5621432" y="4969845"/>
            <a:ext cx="949136" cy="674522"/>
          </a:xfrm>
          <a:prstGeom prst="wedgeRectCallout">
            <a:avLst>
              <a:gd name="adj1" fmla="val -172586"/>
              <a:gd name="adj2" fmla="val 542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CEA</a:t>
            </a:r>
            <a:endParaRPr lang="cs-CZ" sz="2800" dirty="0"/>
          </a:p>
        </p:txBody>
      </p:sp>
      <p:sp>
        <p:nvSpPr>
          <p:cNvPr id="12" name="Rectangle 11"/>
          <p:cNvSpPr/>
          <p:nvPr/>
        </p:nvSpPr>
        <p:spPr>
          <a:xfrm>
            <a:off x="8138863" y="6140825"/>
            <a:ext cx="37162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/>
              <a:t>T lymfocyty </a:t>
            </a:r>
            <a:r>
              <a:rPr lang="cs-CZ" sz="2800" dirty="0" smtClean="0"/>
              <a:t>= </a:t>
            </a:r>
            <a:r>
              <a:rPr lang="cs-CZ" sz="2800" dirty="0"/>
              <a:t>CD8+ CTLs</a:t>
            </a:r>
          </a:p>
        </p:txBody>
      </p:sp>
    </p:spTree>
    <p:extLst>
      <p:ext uri="{BB962C8B-B14F-4D97-AF65-F5344CB8AC3E}">
        <p14:creationId xmlns:p14="http://schemas.microsoft.com/office/powerpoint/2010/main" xmlns="" val="246558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Imunitní systém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18276" y="0"/>
            <a:ext cx="673723" cy="7849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94219"/>
            <a:ext cx="5199529" cy="59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402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Imunitní systém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841403"/>
            <a:ext cx="7100047" cy="60165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42667" y="841403"/>
            <a:ext cx="39493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/>
              <a:t>„...</a:t>
            </a:r>
            <a:r>
              <a:rPr lang="en-US" sz="2400" dirty="0" smtClean="0"/>
              <a:t>Immune</a:t>
            </a:r>
            <a:r>
              <a:rPr lang="cs-CZ" sz="2400" dirty="0" smtClean="0"/>
              <a:t> </a:t>
            </a:r>
            <a:r>
              <a:rPr lang="en-US" sz="2400" dirty="0" smtClean="0"/>
              <a:t>response </a:t>
            </a:r>
            <a:r>
              <a:rPr lang="en-US" sz="2400" dirty="0"/>
              <a:t>in cancer reflects a series of carefully regulated </a:t>
            </a:r>
            <a:r>
              <a:rPr lang="en-US" sz="2400" dirty="0" smtClean="0"/>
              <a:t>events</a:t>
            </a:r>
            <a:r>
              <a:rPr lang="cs-CZ" sz="2400" dirty="0" smtClean="0"/>
              <a:t> </a:t>
            </a:r>
            <a:r>
              <a:rPr lang="en-US" sz="2400" dirty="0" smtClean="0"/>
              <a:t>that </a:t>
            </a:r>
            <a:r>
              <a:rPr lang="en-US" sz="2400" dirty="0"/>
              <a:t>may be </a:t>
            </a:r>
            <a:r>
              <a:rPr lang="en-US" sz="2400" b="1" dirty="0">
                <a:solidFill>
                  <a:srgbClr val="FF0000"/>
                </a:solidFill>
              </a:rPr>
              <a:t>optimally addressed not singly but as a </a:t>
            </a:r>
            <a:r>
              <a:rPr lang="en-US" sz="2400" b="1" dirty="0" smtClean="0">
                <a:solidFill>
                  <a:srgbClr val="FF0000"/>
                </a:solidFill>
              </a:rPr>
              <a:t>group</a:t>
            </a:r>
            <a:r>
              <a:rPr lang="cs-CZ" sz="2400" dirty="0" smtClean="0"/>
              <a:t>.“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77200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Proč vůbec potřeba?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Standardní léčba:</a:t>
            </a:r>
          </a:p>
          <a:p>
            <a:pPr lvl="1"/>
            <a:r>
              <a:rPr lang="cs-CZ" dirty="0" smtClean="0"/>
              <a:t>Nevyléčí 100% lidí</a:t>
            </a:r>
          </a:p>
          <a:p>
            <a:pPr lvl="1"/>
            <a:r>
              <a:rPr lang="cs-CZ" dirty="0" smtClean="0"/>
              <a:t>Toxická</a:t>
            </a:r>
          </a:p>
          <a:p>
            <a:pPr lvl="1"/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624818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Imunitní systém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nfortunately we are unable to provide accessible alternative text for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762" y="1176120"/>
            <a:ext cx="6745179" cy="533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ular Callout 7"/>
          <p:cNvSpPr/>
          <p:nvPr/>
        </p:nvSpPr>
        <p:spPr>
          <a:xfrm>
            <a:off x="8069359" y="4205672"/>
            <a:ext cx="3136523" cy="1929830"/>
          </a:xfrm>
          <a:prstGeom prst="wedgeRectCallout">
            <a:avLst>
              <a:gd name="adj1" fmla="val 9583"/>
              <a:gd name="adj2" fmla="val 1090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Makroskopické nádory se už imunitě úspěšně vyhly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34362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Imunitní systém – obrana nádorů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18276" y="0"/>
            <a:ext cx="673723" cy="7849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60612"/>
            <a:ext cx="4549538" cy="5988424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5039290" y="1341281"/>
            <a:ext cx="1531840" cy="899896"/>
          </a:xfrm>
          <a:prstGeom prst="wedgeRectCallout">
            <a:avLst>
              <a:gd name="adj1" fmla="val -80542"/>
              <a:gd name="adj2" fmla="val 72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CTLA-4</a:t>
            </a:r>
          </a:p>
          <a:p>
            <a:pPr algn="ctr"/>
            <a:r>
              <a:rPr lang="cs-CZ" sz="2800" dirty="0" smtClean="0"/>
              <a:t>PD-1</a:t>
            </a:r>
            <a:endParaRPr lang="en-US" sz="2800" dirty="0"/>
          </a:p>
        </p:txBody>
      </p:sp>
      <p:sp>
        <p:nvSpPr>
          <p:cNvPr id="10" name="Rectangular Callout 9"/>
          <p:cNvSpPr/>
          <p:nvPr/>
        </p:nvSpPr>
        <p:spPr>
          <a:xfrm>
            <a:off x="4549538" y="6400801"/>
            <a:ext cx="7642461" cy="448235"/>
          </a:xfrm>
          <a:prstGeom prst="wedgeRectCallout">
            <a:avLst>
              <a:gd name="adj1" fmla="val -16753"/>
              <a:gd name="adj2" fmla="val 1005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Nenastává u myší s poruchou adaptivní imunity</a:t>
            </a:r>
            <a:endParaRPr lang="en-US" sz="28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814047" y="6042212"/>
            <a:ext cx="860612" cy="3585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145741" y="5593977"/>
            <a:ext cx="528918" cy="7967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244353" y="5047672"/>
            <a:ext cx="430306" cy="13430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0" name="Rectangular Callout 19"/>
          <p:cNvSpPr/>
          <p:nvPr/>
        </p:nvSpPr>
        <p:spPr>
          <a:xfrm>
            <a:off x="7472644" y="1367782"/>
            <a:ext cx="2020979" cy="846894"/>
          </a:xfrm>
          <a:prstGeom prst="wedgeRectCallout">
            <a:avLst>
              <a:gd name="adj1" fmla="val -63802"/>
              <a:gd name="adj2" fmla="val 253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Blokují aktivaci CTLs</a:t>
            </a:r>
          </a:p>
        </p:txBody>
      </p:sp>
    </p:spTree>
    <p:extLst>
      <p:ext uri="{BB962C8B-B14F-4D97-AF65-F5344CB8AC3E}">
        <p14:creationId xmlns:p14="http://schemas.microsoft.com/office/powerpoint/2010/main" xmlns="" val="295667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Imunitní systém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286" y="2648476"/>
            <a:ext cx="11971428" cy="42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926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Blokování CTLs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ular Callout 5"/>
          <p:cNvSpPr/>
          <p:nvPr/>
        </p:nvSpPr>
        <p:spPr>
          <a:xfrm>
            <a:off x="8114184" y="5922246"/>
            <a:ext cx="4077816" cy="935754"/>
          </a:xfrm>
          <a:prstGeom prst="wedgeRectCallout">
            <a:avLst>
              <a:gd name="adj1" fmla="val -27780"/>
              <a:gd name="adj2" fmla="val 1350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„Chechpoint inhibitory“</a:t>
            </a:r>
          </a:p>
          <a:p>
            <a:pPr algn="ctr"/>
            <a:r>
              <a:rPr lang="cs-CZ" sz="2800" dirty="0" smtClean="0"/>
              <a:t>(„matoucí“ termín) 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70643"/>
            <a:ext cx="10285714" cy="3628571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530043" y="4834091"/>
            <a:ext cx="4077816" cy="1324661"/>
          </a:xfrm>
          <a:prstGeom prst="wedgeRectCallout">
            <a:avLst>
              <a:gd name="adj1" fmla="val -11732"/>
              <a:gd name="adj2" fmla="val -9071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CTLA-4 je </a:t>
            </a:r>
            <a:r>
              <a:rPr lang="cs-CZ" sz="2800" b="1" dirty="0" smtClean="0">
                <a:solidFill>
                  <a:srgbClr val="FF0000"/>
                </a:solidFill>
              </a:rPr>
              <a:t>inhibiční</a:t>
            </a:r>
            <a:r>
              <a:rPr lang="cs-CZ" sz="2800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/>
              <a:t>receptor na povrchu T lymfocytů</a:t>
            </a:r>
            <a:endParaRPr lang="en-US" sz="2800" dirty="0"/>
          </a:p>
        </p:txBody>
      </p:sp>
      <p:sp>
        <p:nvSpPr>
          <p:cNvPr id="10" name="Rectangular Callout 9"/>
          <p:cNvSpPr/>
          <p:nvPr/>
        </p:nvSpPr>
        <p:spPr>
          <a:xfrm>
            <a:off x="4824138" y="5259915"/>
            <a:ext cx="2912404" cy="1096061"/>
          </a:xfrm>
          <a:prstGeom prst="wedgeRectCallout">
            <a:avLst>
              <a:gd name="adj1" fmla="val -60058"/>
              <a:gd name="adj2" fmla="val -3657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Funkce: limitace imunitní reakce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05683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Protilátky proti CTLA-4 (ipilimumab)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71608"/>
            <a:ext cx="10942857" cy="11523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72557" y="2100621"/>
            <a:ext cx="8446886" cy="459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742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Protilátky proti CTLA-4 (ipilimumab)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937283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 total of 676 </a:t>
            </a:r>
            <a:r>
              <a:rPr lang="en-US" sz="2800" dirty="0" smtClean="0"/>
              <a:t>patients </a:t>
            </a:r>
            <a:r>
              <a:rPr lang="en-US" sz="2800" dirty="0"/>
              <a:t>with </a:t>
            </a:r>
            <a:r>
              <a:rPr lang="en-US" sz="2800" dirty="0" err="1"/>
              <a:t>unresectable</a:t>
            </a:r>
            <a:r>
              <a:rPr lang="en-US" sz="2800" dirty="0"/>
              <a:t> stage III or IV </a:t>
            </a:r>
            <a:r>
              <a:rPr lang="en-US" sz="2800" dirty="0" smtClean="0"/>
              <a:t>melanoma</a:t>
            </a:r>
            <a:r>
              <a:rPr lang="en-US" sz="2800" dirty="0"/>
              <a:t>, whose disease had progressed while they were receiving therapy for </a:t>
            </a:r>
            <a:r>
              <a:rPr lang="en-US" sz="2800" dirty="0" smtClean="0"/>
              <a:t>metastatic </a:t>
            </a:r>
            <a:r>
              <a:rPr lang="en-US" sz="2800" dirty="0"/>
              <a:t>disease, were randomly </a:t>
            </a:r>
            <a:r>
              <a:rPr lang="en-US" sz="2800" dirty="0" smtClean="0"/>
              <a:t>assigned</a:t>
            </a:r>
            <a:r>
              <a:rPr lang="cs-CZ" sz="2800" dirty="0" smtClean="0"/>
              <a:t> to ....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0" y="2676436"/>
            <a:ext cx="384585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</a:t>
            </a:r>
            <a:r>
              <a:rPr lang="en-US" sz="2800" b="1" dirty="0">
                <a:solidFill>
                  <a:srgbClr val="FF0000"/>
                </a:solidFill>
              </a:rPr>
              <a:t>median overall </a:t>
            </a:r>
            <a:r>
              <a:rPr lang="en-US" sz="2800" b="1" dirty="0" smtClean="0">
                <a:solidFill>
                  <a:srgbClr val="FF0000"/>
                </a:solidFill>
              </a:rPr>
              <a:t>survival </a:t>
            </a:r>
            <a:r>
              <a:rPr lang="en-US" sz="2800" dirty="0"/>
              <a:t>was </a:t>
            </a:r>
            <a:r>
              <a:rPr lang="en-US" sz="2800" b="1" dirty="0">
                <a:solidFill>
                  <a:srgbClr val="FF0000"/>
                </a:solidFill>
              </a:rPr>
              <a:t>10.0 months</a:t>
            </a:r>
            <a:r>
              <a:rPr lang="en-US" sz="2800" dirty="0"/>
              <a:t> among patients receiving </a:t>
            </a:r>
            <a:r>
              <a:rPr lang="en-US" sz="2800" dirty="0" err="1"/>
              <a:t>ipilimumab</a:t>
            </a:r>
            <a:r>
              <a:rPr lang="en-US" sz="2800" dirty="0"/>
              <a:t> plus gp100, as </a:t>
            </a:r>
            <a:r>
              <a:rPr lang="en-US" sz="2800" b="1" dirty="0">
                <a:solidFill>
                  <a:srgbClr val="FF0000"/>
                </a:solidFill>
              </a:rPr>
              <a:t>compared with 6.4 months</a:t>
            </a:r>
            <a:r>
              <a:rPr lang="en-US" sz="2800" dirty="0"/>
              <a:t> among patients receiving gp100 alone (hazard ratio for death, 0.68; P&lt;0.001)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2965" y="1875163"/>
            <a:ext cx="5618773" cy="4982837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8907379" y="1993232"/>
            <a:ext cx="316832" cy="4010"/>
          </a:xfrm>
          <a:custGeom>
            <a:avLst/>
            <a:gdLst>
              <a:gd name="connsiteX0" fmla="*/ 0 w 316832"/>
              <a:gd name="connsiteY0" fmla="*/ 4010 h 4010"/>
              <a:gd name="connsiteX1" fmla="*/ 316832 w 316832"/>
              <a:gd name="connsiteY1" fmla="*/ 0 h 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6832" h="4010">
                <a:moveTo>
                  <a:pt x="0" y="4010"/>
                </a:moveTo>
                <a:lnTo>
                  <a:pt x="316832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6545179" y="2827421"/>
            <a:ext cx="3412958" cy="2454442"/>
          </a:xfrm>
          <a:custGeom>
            <a:avLst/>
            <a:gdLst>
              <a:gd name="connsiteX0" fmla="*/ 0 w 3412958"/>
              <a:gd name="connsiteY0" fmla="*/ 0 h 2454442"/>
              <a:gd name="connsiteX1" fmla="*/ 28074 w 3412958"/>
              <a:gd name="connsiteY1" fmla="*/ 24063 h 2454442"/>
              <a:gd name="connsiteX2" fmla="*/ 56147 w 3412958"/>
              <a:gd name="connsiteY2" fmla="*/ 76200 h 2454442"/>
              <a:gd name="connsiteX3" fmla="*/ 76200 w 3412958"/>
              <a:gd name="connsiteY3" fmla="*/ 132347 h 2454442"/>
              <a:gd name="connsiteX4" fmla="*/ 92242 w 3412958"/>
              <a:gd name="connsiteY4" fmla="*/ 160421 h 2454442"/>
              <a:gd name="connsiteX5" fmla="*/ 120316 w 3412958"/>
              <a:gd name="connsiteY5" fmla="*/ 232611 h 2454442"/>
              <a:gd name="connsiteX6" fmla="*/ 160421 w 3412958"/>
              <a:gd name="connsiteY6" fmla="*/ 312821 h 2454442"/>
              <a:gd name="connsiteX7" fmla="*/ 196516 w 3412958"/>
              <a:gd name="connsiteY7" fmla="*/ 401053 h 2454442"/>
              <a:gd name="connsiteX8" fmla="*/ 220579 w 3412958"/>
              <a:gd name="connsiteY8" fmla="*/ 461211 h 2454442"/>
              <a:gd name="connsiteX9" fmla="*/ 236621 w 3412958"/>
              <a:gd name="connsiteY9" fmla="*/ 541421 h 2454442"/>
              <a:gd name="connsiteX10" fmla="*/ 252663 w 3412958"/>
              <a:gd name="connsiteY10" fmla="*/ 605590 h 2454442"/>
              <a:gd name="connsiteX11" fmla="*/ 256674 w 3412958"/>
              <a:gd name="connsiteY11" fmla="*/ 649705 h 2454442"/>
              <a:gd name="connsiteX12" fmla="*/ 256674 w 3412958"/>
              <a:gd name="connsiteY12" fmla="*/ 649705 h 2454442"/>
              <a:gd name="connsiteX13" fmla="*/ 280737 w 3412958"/>
              <a:gd name="connsiteY13" fmla="*/ 709863 h 2454442"/>
              <a:gd name="connsiteX14" fmla="*/ 296779 w 3412958"/>
              <a:gd name="connsiteY14" fmla="*/ 745958 h 2454442"/>
              <a:gd name="connsiteX15" fmla="*/ 316832 w 3412958"/>
              <a:gd name="connsiteY15" fmla="*/ 798095 h 2454442"/>
              <a:gd name="connsiteX16" fmla="*/ 332874 w 3412958"/>
              <a:gd name="connsiteY16" fmla="*/ 854242 h 2454442"/>
              <a:gd name="connsiteX17" fmla="*/ 344905 w 3412958"/>
              <a:gd name="connsiteY17" fmla="*/ 910390 h 2454442"/>
              <a:gd name="connsiteX18" fmla="*/ 364958 w 3412958"/>
              <a:gd name="connsiteY18" fmla="*/ 982579 h 2454442"/>
              <a:gd name="connsiteX19" fmla="*/ 393032 w 3412958"/>
              <a:gd name="connsiteY19" fmla="*/ 1050758 h 2454442"/>
              <a:gd name="connsiteX20" fmla="*/ 421105 w 3412958"/>
              <a:gd name="connsiteY20" fmla="*/ 1102895 h 2454442"/>
              <a:gd name="connsiteX21" fmla="*/ 437147 w 3412958"/>
              <a:gd name="connsiteY21" fmla="*/ 1155032 h 2454442"/>
              <a:gd name="connsiteX22" fmla="*/ 485274 w 3412958"/>
              <a:gd name="connsiteY22" fmla="*/ 1303421 h 2454442"/>
              <a:gd name="connsiteX23" fmla="*/ 513347 w 3412958"/>
              <a:gd name="connsiteY23" fmla="*/ 1307432 h 2454442"/>
              <a:gd name="connsiteX24" fmla="*/ 545432 w 3412958"/>
              <a:gd name="connsiteY24" fmla="*/ 1339516 h 2454442"/>
              <a:gd name="connsiteX25" fmla="*/ 545432 w 3412958"/>
              <a:gd name="connsiteY25" fmla="*/ 1339516 h 2454442"/>
              <a:gd name="connsiteX26" fmla="*/ 557463 w 3412958"/>
              <a:gd name="connsiteY26" fmla="*/ 1395663 h 2454442"/>
              <a:gd name="connsiteX27" fmla="*/ 593558 w 3412958"/>
              <a:gd name="connsiteY27" fmla="*/ 1423737 h 2454442"/>
              <a:gd name="connsiteX28" fmla="*/ 625642 w 3412958"/>
              <a:gd name="connsiteY28" fmla="*/ 1431758 h 2454442"/>
              <a:gd name="connsiteX29" fmla="*/ 653716 w 3412958"/>
              <a:gd name="connsiteY29" fmla="*/ 1503947 h 2454442"/>
              <a:gd name="connsiteX30" fmla="*/ 681789 w 3412958"/>
              <a:gd name="connsiteY30" fmla="*/ 1548063 h 2454442"/>
              <a:gd name="connsiteX31" fmla="*/ 693821 w 3412958"/>
              <a:gd name="connsiteY31" fmla="*/ 1596190 h 2454442"/>
              <a:gd name="connsiteX32" fmla="*/ 721895 w 3412958"/>
              <a:gd name="connsiteY32" fmla="*/ 1652337 h 2454442"/>
              <a:gd name="connsiteX33" fmla="*/ 745958 w 3412958"/>
              <a:gd name="connsiteY33" fmla="*/ 1700463 h 2454442"/>
              <a:gd name="connsiteX34" fmla="*/ 757989 w 3412958"/>
              <a:gd name="connsiteY34" fmla="*/ 1748590 h 2454442"/>
              <a:gd name="connsiteX35" fmla="*/ 790074 w 3412958"/>
              <a:gd name="connsiteY35" fmla="*/ 1788695 h 2454442"/>
              <a:gd name="connsiteX36" fmla="*/ 818147 w 3412958"/>
              <a:gd name="connsiteY36" fmla="*/ 1820779 h 2454442"/>
              <a:gd name="connsiteX37" fmla="*/ 826168 w 3412958"/>
              <a:gd name="connsiteY37" fmla="*/ 1852863 h 2454442"/>
              <a:gd name="connsiteX38" fmla="*/ 866274 w 3412958"/>
              <a:gd name="connsiteY38" fmla="*/ 1876926 h 2454442"/>
              <a:gd name="connsiteX39" fmla="*/ 914400 w 3412958"/>
              <a:gd name="connsiteY39" fmla="*/ 1900990 h 2454442"/>
              <a:gd name="connsiteX40" fmla="*/ 950495 w 3412958"/>
              <a:gd name="connsiteY40" fmla="*/ 1921042 h 2454442"/>
              <a:gd name="connsiteX41" fmla="*/ 970547 w 3412958"/>
              <a:gd name="connsiteY41" fmla="*/ 1945105 h 2454442"/>
              <a:gd name="connsiteX42" fmla="*/ 1022684 w 3412958"/>
              <a:gd name="connsiteY42" fmla="*/ 1957137 h 2454442"/>
              <a:gd name="connsiteX43" fmla="*/ 1042737 w 3412958"/>
              <a:gd name="connsiteY43" fmla="*/ 1969168 h 2454442"/>
              <a:gd name="connsiteX44" fmla="*/ 1082842 w 3412958"/>
              <a:gd name="connsiteY44" fmla="*/ 2001253 h 2454442"/>
              <a:gd name="connsiteX45" fmla="*/ 1122947 w 3412958"/>
              <a:gd name="connsiteY45" fmla="*/ 2025316 h 2454442"/>
              <a:gd name="connsiteX46" fmla="*/ 1171074 w 3412958"/>
              <a:gd name="connsiteY46" fmla="*/ 2065421 h 2454442"/>
              <a:gd name="connsiteX47" fmla="*/ 1207168 w 3412958"/>
              <a:gd name="connsiteY47" fmla="*/ 2085474 h 2454442"/>
              <a:gd name="connsiteX48" fmla="*/ 1275347 w 3412958"/>
              <a:gd name="connsiteY48" fmla="*/ 2101516 h 2454442"/>
              <a:gd name="connsiteX49" fmla="*/ 1303421 w 3412958"/>
              <a:gd name="connsiteY49" fmla="*/ 2121568 h 2454442"/>
              <a:gd name="connsiteX50" fmla="*/ 1363579 w 3412958"/>
              <a:gd name="connsiteY50" fmla="*/ 2157663 h 2454442"/>
              <a:gd name="connsiteX51" fmla="*/ 1411705 w 3412958"/>
              <a:gd name="connsiteY51" fmla="*/ 2173705 h 2454442"/>
              <a:gd name="connsiteX52" fmla="*/ 1495926 w 3412958"/>
              <a:gd name="connsiteY52" fmla="*/ 2177716 h 2454442"/>
              <a:gd name="connsiteX53" fmla="*/ 1528010 w 3412958"/>
              <a:gd name="connsiteY53" fmla="*/ 2197768 h 2454442"/>
              <a:gd name="connsiteX54" fmla="*/ 1628274 w 3412958"/>
              <a:gd name="connsiteY54" fmla="*/ 2201779 h 2454442"/>
              <a:gd name="connsiteX55" fmla="*/ 1664368 w 3412958"/>
              <a:gd name="connsiteY55" fmla="*/ 2209800 h 2454442"/>
              <a:gd name="connsiteX56" fmla="*/ 1772653 w 3412958"/>
              <a:gd name="connsiteY56" fmla="*/ 2217821 h 2454442"/>
              <a:gd name="connsiteX57" fmla="*/ 1884947 w 3412958"/>
              <a:gd name="connsiteY57" fmla="*/ 2225842 h 2454442"/>
              <a:gd name="connsiteX58" fmla="*/ 1913021 w 3412958"/>
              <a:gd name="connsiteY58" fmla="*/ 2253916 h 2454442"/>
              <a:gd name="connsiteX59" fmla="*/ 1961147 w 3412958"/>
              <a:gd name="connsiteY59" fmla="*/ 2269958 h 2454442"/>
              <a:gd name="connsiteX60" fmla="*/ 2005263 w 3412958"/>
              <a:gd name="connsiteY60" fmla="*/ 2290011 h 2454442"/>
              <a:gd name="connsiteX61" fmla="*/ 2021305 w 3412958"/>
              <a:gd name="connsiteY61" fmla="*/ 2318084 h 2454442"/>
              <a:gd name="connsiteX62" fmla="*/ 2069432 w 3412958"/>
              <a:gd name="connsiteY62" fmla="*/ 2338137 h 2454442"/>
              <a:gd name="connsiteX63" fmla="*/ 2145632 w 3412958"/>
              <a:gd name="connsiteY63" fmla="*/ 2346158 h 2454442"/>
              <a:gd name="connsiteX64" fmla="*/ 2193758 w 3412958"/>
              <a:gd name="connsiteY64" fmla="*/ 2370221 h 2454442"/>
              <a:gd name="connsiteX65" fmla="*/ 2245895 w 3412958"/>
              <a:gd name="connsiteY65" fmla="*/ 2386263 h 2454442"/>
              <a:gd name="connsiteX66" fmla="*/ 3212432 w 3412958"/>
              <a:gd name="connsiteY66" fmla="*/ 2394284 h 2454442"/>
              <a:gd name="connsiteX67" fmla="*/ 3232484 w 3412958"/>
              <a:gd name="connsiteY67" fmla="*/ 2450432 h 2454442"/>
              <a:gd name="connsiteX68" fmla="*/ 3412958 w 3412958"/>
              <a:gd name="connsiteY68" fmla="*/ 2454442 h 245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412958" h="2454442">
                <a:moveTo>
                  <a:pt x="0" y="0"/>
                </a:moveTo>
                <a:lnTo>
                  <a:pt x="28074" y="24063"/>
                </a:lnTo>
                <a:lnTo>
                  <a:pt x="56147" y="76200"/>
                </a:lnTo>
                <a:lnTo>
                  <a:pt x="76200" y="132347"/>
                </a:lnTo>
                <a:lnTo>
                  <a:pt x="92242" y="160421"/>
                </a:lnTo>
                <a:lnTo>
                  <a:pt x="120316" y="232611"/>
                </a:lnTo>
                <a:lnTo>
                  <a:pt x="160421" y="312821"/>
                </a:lnTo>
                <a:lnTo>
                  <a:pt x="196516" y="401053"/>
                </a:lnTo>
                <a:lnTo>
                  <a:pt x="220579" y="461211"/>
                </a:lnTo>
                <a:lnTo>
                  <a:pt x="236621" y="541421"/>
                </a:lnTo>
                <a:lnTo>
                  <a:pt x="252663" y="605590"/>
                </a:lnTo>
                <a:lnTo>
                  <a:pt x="256674" y="649705"/>
                </a:lnTo>
                <a:lnTo>
                  <a:pt x="256674" y="649705"/>
                </a:lnTo>
                <a:lnTo>
                  <a:pt x="280737" y="709863"/>
                </a:lnTo>
                <a:lnTo>
                  <a:pt x="296779" y="745958"/>
                </a:lnTo>
                <a:lnTo>
                  <a:pt x="316832" y="798095"/>
                </a:lnTo>
                <a:lnTo>
                  <a:pt x="332874" y="854242"/>
                </a:lnTo>
                <a:lnTo>
                  <a:pt x="344905" y="910390"/>
                </a:lnTo>
                <a:lnTo>
                  <a:pt x="364958" y="982579"/>
                </a:lnTo>
                <a:lnTo>
                  <a:pt x="393032" y="1050758"/>
                </a:lnTo>
                <a:lnTo>
                  <a:pt x="421105" y="1102895"/>
                </a:lnTo>
                <a:lnTo>
                  <a:pt x="437147" y="1155032"/>
                </a:lnTo>
                <a:lnTo>
                  <a:pt x="485274" y="1303421"/>
                </a:lnTo>
                <a:lnTo>
                  <a:pt x="513347" y="1307432"/>
                </a:lnTo>
                <a:lnTo>
                  <a:pt x="545432" y="1339516"/>
                </a:lnTo>
                <a:lnTo>
                  <a:pt x="545432" y="1339516"/>
                </a:lnTo>
                <a:lnTo>
                  <a:pt x="557463" y="1395663"/>
                </a:lnTo>
                <a:lnTo>
                  <a:pt x="593558" y="1423737"/>
                </a:lnTo>
                <a:lnTo>
                  <a:pt x="625642" y="1431758"/>
                </a:lnTo>
                <a:lnTo>
                  <a:pt x="653716" y="1503947"/>
                </a:lnTo>
                <a:lnTo>
                  <a:pt x="681789" y="1548063"/>
                </a:lnTo>
                <a:lnTo>
                  <a:pt x="693821" y="1596190"/>
                </a:lnTo>
                <a:lnTo>
                  <a:pt x="721895" y="1652337"/>
                </a:lnTo>
                <a:lnTo>
                  <a:pt x="745958" y="1700463"/>
                </a:lnTo>
                <a:lnTo>
                  <a:pt x="757989" y="1748590"/>
                </a:lnTo>
                <a:lnTo>
                  <a:pt x="790074" y="1788695"/>
                </a:lnTo>
                <a:lnTo>
                  <a:pt x="818147" y="1820779"/>
                </a:lnTo>
                <a:lnTo>
                  <a:pt x="826168" y="1852863"/>
                </a:lnTo>
                <a:lnTo>
                  <a:pt x="866274" y="1876926"/>
                </a:lnTo>
                <a:lnTo>
                  <a:pt x="914400" y="1900990"/>
                </a:lnTo>
                <a:lnTo>
                  <a:pt x="950495" y="1921042"/>
                </a:lnTo>
                <a:lnTo>
                  <a:pt x="970547" y="1945105"/>
                </a:lnTo>
                <a:lnTo>
                  <a:pt x="1022684" y="1957137"/>
                </a:lnTo>
                <a:lnTo>
                  <a:pt x="1042737" y="1969168"/>
                </a:lnTo>
                <a:lnTo>
                  <a:pt x="1082842" y="2001253"/>
                </a:lnTo>
                <a:lnTo>
                  <a:pt x="1122947" y="2025316"/>
                </a:lnTo>
                <a:lnTo>
                  <a:pt x="1171074" y="2065421"/>
                </a:lnTo>
                <a:lnTo>
                  <a:pt x="1207168" y="2085474"/>
                </a:lnTo>
                <a:lnTo>
                  <a:pt x="1275347" y="2101516"/>
                </a:lnTo>
                <a:lnTo>
                  <a:pt x="1303421" y="2121568"/>
                </a:lnTo>
                <a:lnTo>
                  <a:pt x="1363579" y="2157663"/>
                </a:lnTo>
                <a:lnTo>
                  <a:pt x="1411705" y="2173705"/>
                </a:lnTo>
                <a:lnTo>
                  <a:pt x="1495926" y="2177716"/>
                </a:lnTo>
                <a:lnTo>
                  <a:pt x="1528010" y="2197768"/>
                </a:lnTo>
                <a:lnTo>
                  <a:pt x="1628274" y="2201779"/>
                </a:lnTo>
                <a:lnTo>
                  <a:pt x="1664368" y="2209800"/>
                </a:lnTo>
                <a:lnTo>
                  <a:pt x="1772653" y="2217821"/>
                </a:lnTo>
                <a:lnTo>
                  <a:pt x="1884947" y="2225842"/>
                </a:lnTo>
                <a:lnTo>
                  <a:pt x="1913021" y="2253916"/>
                </a:lnTo>
                <a:lnTo>
                  <a:pt x="1961147" y="2269958"/>
                </a:lnTo>
                <a:lnTo>
                  <a:pt x="2005263" y="2290011"/>
                </a:lnTo>
                <a:lnTo>
                  <a:pt x="2021305" y="2318084"/>
                </a:lnTo>
                <a:lnTo>
                  <a:pt x="2069432" y="2338137"/>
                </a:lnTo>
                <a:lnTo>
                  <a:pt x="2145632" y="2346158"/>
                </a:lnTo>
                <a:lnTo>
                  <a:pt x="2193758" y="2370221"/>
                </a:lnTo>
                <a:lnTo>
                  <a:pt x="2245895" y="2386263"/>
                </a:lnTo>
                <a:lnTo>
                  <a:pt x="3212432" y="2394284"/>
                </a:lnTo>
                <a:lnTo>
                  <a:pt x="3232484" y="2450432"/>
                </a:lnTo>
                <a:lnTo>
                  <a:pt x="3412958" y="2454442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857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Blokování CTLs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ular Callout 5"/>
          <p:cNvSpPr/>
          <p:nvPr/>
        </p:nvSpPr>
        <p:spPr>
          <a:xfrm>
            <a:off x="8114184" y="5922246"/>
            <a:ext cx="4077816" cy="935754"/>
          </a:xfrm>
          <a:prstGeom prst="wedgeRectCallout">
            <a:avLst>
              <a:gd name="adj1" fmla="val -27780"/>
              <a:gd name="adj2" fmla="val 1350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„Chechpoint inhibitory“</a:t>
            </a:r>
          </a:p>
          <a:p>
            <a:pPr algn="ctr"/>
            <a:r>
              <a:rPr lang="cs-CZ" sz="2800" dirty="0" smtClean="0"/>
              <a:t>(„matoucí“ termín)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84621"/>
            <a:ext cx="9990476" cy="3152381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754161" y="4597585"/>
            <a:ext cx="4077816" cy="1324661"/>
          </a:xfrm>
          <a:prstGeom prst="wedgeRectCallout">
            <a:avLst>
              <a:gd name="adj1" fmla="val -16788"/>
              <a:gd name="adj2" fmla="val -9883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PD-1 je </a:t>
            </a:r>
            <a:r>
              <a:rPr lang="cs-CZ" sz="2800" b="1" dirty="0" smtClean="0">
                <a:solidFill>
                  <a:srgbClr val="FF0000"/>
                </a:solidFill>
              </a:rPr>
              <a:t>inhibiční</a:t>
            </a:r>
            <a:r>
              <a:rPr lang="cs-CZ" sz="2800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/>
              <a:t>receptor na povrchu T lymfocytů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90270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/>
              <a:t>Protilátky proti </a:t>
            </a:r>
            <a:r>
              <a:rPr lang="cs-CZ" sz="3600" dirty="0" smtClean="0"/>
              <a:t>PD-1 / PD-L1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" y="878280"/>
            <a:ext cx="9932894" cy="5979720"/>
            <a:chOff x="0" y="878280"/>
            <a:chExt cx="10952381" cy="68952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78280"/>
              <a:ext cx="10952381" cy="3142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92566"/>
              <a:ext cx="10923809" cy="6580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03943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/>
              <a:t>Protilátky proti </a:t>
            </a:r>
            <a:r>
              <a:rPr lang="cs-CZ" sz="3600" dirty="0" smtClean="0"/>
              <a:t>PD-1 / PD-L1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" y="878281"/>
            <a:ext cx="9009528" cy="5979719"/>
            <a:chOff x="1" y="878281"/>
            <a:chExt cx="9950824" cy="711831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" y="878281"/>
              <a:ext cx="9932894" cy="27255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30" y="1141873"/>
              <a:ext cx="9932895" cy="213899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30" y="3271901"/>
              <a:ext cx="9914965" cy="47246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42627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/>
              <a:t>Protilátky proti </a:t>
            </a:r>
            <a:r>
              <a:rPr lang="cs-CZ" sz="3600" dirty="0" smtClean="0"/>
              <a:t>PD-1 / PD-L1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878282"/>
            <a:ext cx="8993294" cy="2289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07244"/>
            <a:ext cx="8993295" cy="359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17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Proč vůbec potřeba?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Standardní léčba: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Nevyléčí 100% lidí</a:t>
            </a:r>
          </a:p>
          <a:p>
            <a:pPr lvl="1"/>
            <a:r>
              <a:rPr lang="cs-CZ" dirty="0" smtClean="0"/>
              <a:t>Toxická</a:t>
            </a:r>
          </a:p>
          <a:p>
            <a:pPr lvl="1"/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024052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/>
              <a:t>Protilátky proti </a:t>
            </a:r>
            <a:r>
              <a:rPr lang="cs-CZ" sz="3600" dirty="0" smtClean="0"/>
              <a:t>PD-1 / PD-L1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74059"/>
            <a:ext cx="7978588" cy="598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965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/>
              <a:t>Protilátky proti </a:t>
            </a:r>
            <a:r>
              <a:rPr lang="cs-CZ" sz="3600" dirty="0" smtClean="0"/>
              <a:t>PD-1 / PD-L1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979" y="975353"/>
            <a:ext cx="10288998" cy="588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189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Imunoterapie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20348" y="941294"/>
            <a:ext cx="5551303" cy="5916706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1354796" y="4992032"/>
            <a:ext cx="1200145" cy="503333"/>
          </a:xfrm>
          <a:prstGeom prst="wedgeRectCallout">
            <a:avLst>
              <a:gd name="adj1" fmla="val 36247"/>
              <a:gd name="adj2" fmla="val -8280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CTLA-4</a:t>
            </a:r>
            <a:endParaRPr lang="en-US" sz="2800" dirty="0"/>
          </a:p>
        </p:txBody>
      </p:sp>
      <p:sp>
        <p:nvSpPr>
          <p:cNvPr id="11" name="Rectangular Callout 10"/>
          <p:cNvSpPr/>
          <p:nvPr/>
        </p:nvSpPr>
        <p:spPr>
          <a:xfrm>
            <a:off x="7531478" y="4992032"/>
            <a:ext cx="1200145" cy="503333"/>
          </a:xfrm>
          <a:prstGeom prst="wedgeRectCallout">
            <a:avLst>
              <a:gd name="adj1" fmla="val -42185"/>
              <a:gd name="adj2" fmla="val -8992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PD-1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99735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/>
              <a:t>CAR-T cells (Chimeric Antigen </a:t>
            </a:r>
            <a:r>
              <a:rPr lang="cs-CZ" sz="3600" dirty="0" smtClean="0"/>
              <a:t>Receptor)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143750" y="4391352"/>
            <a:ext cx="50482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 smtClean="0"/>
              <a:t>„</a:t>
            </a:r>
            <a:r>
              <a:rPr lang="en-US" sz="2000" b="1" dirty="0" smtClean="0">
                <a:solidFill>
                  <a:srgbClr val="FF0000"/>
                </a:solidFill>
              </a:rPr>
              <a:t>Choosing </a:t>
            </a:r>
            <a:r>
              <a:rPr lang="en-US" sz="2000" b="1" dirty="0">
                <a:solidFill>
                  <a:srgbClr val="FF0000"/>
                </a:solidFill>
              </a:rPr>
              <a:t>the most appropriate antigen is extremely critical</a:t>
            </a:r>
            <a:r>
              <a:rPr lang="en-US" sz="2000" dirty="0"/>
              <a:t>, as CARs will essentially kill any cell expressing </a:t>
            </a:r>
            <a:r>
              <a:rPr lang="en-US" sz="2000" dirty="0" smtClean="0"/>
              <a:t>its</a:t>
            </a:r>
            <a:r>
              <a:rPr lang="cs-CZ" sz="2000" dirty="0" smtClean="0"/>
              <a:t> </a:t>
            </a:r>
            <a:r>
              <a:rPr lang="en-US" sz="2000" dirty="0" smtClean="0"/>
              <a:t>target </a:t>
            </a:r>
            <a:r>
              <a:rPr lang="en-US" sz="2000" dirty="0"/>
              <a:t>antigen</a:t>
            </a:r>
            <a:r>
              <a:rPr lang="en-US" sz="2000" dirty="0" smtClean="0"/>
              <a:t>.</a:t>
            </a:r>
            <a:r>
              <a:rPr lang="cs-CZ" sz="2000" dirty="0" smtClean="0"/>
              <a:t>“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30088"/>
            <a:ext cx="7143750" cy="571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43750" y="2855505"/>
            <a:ext cx="50482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 smtClean="0"/>
              <a:t>...U</a:t>
            </a:r>
            <a:r>
              <a:rPr lang="en-US" sz="2000" dirty="0" err="1" smtClean="0"/>
              <a:t>pon</a:t>
            </a:r>
            <a:r>
              <a:rPr lang="en-US" sz="2000" dirty="0" smtClean="0"/>
              <a:t> </a:t>
            </a:r>
            <a:r>
              <a:rPr lang="en-US" sz="2000" dirty="0"/>
              <a:t>encountering the antigen of interest,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all necessary </a:t>
            </a:r>
            <a:r>
              <a:rPr lang="en-US" sz="2000" b="1" dirty="0" err="1">
                <a:solidFill>
                  <a:srgbClr val="FF0000"/>
                </a:solidFill>
              </a:rPr>
              <a:t>costimulation</a:t>
            </a:r>
            <a:r>
              <a:rPr lang="en-US" sz="2000" b="1" dirty="0">
                <a:solidFill>
                  <a:srgbClr val="FF0000"/>
                </a:solidFill>
              </a:rPr>
              <a:t> occurs and the T cell can eliminate the encountered </a:t>
            </a:r>
            <a:r>
              <a:rPr lang="en-US" sz="2000" b="1" dirty="0" smtClean="0">
                <a:solidFill>
                  <a:srgbClr val="FF0000"/>
                </a:solidFill>
              </a:rPr>
              <a:t>cell</a:t>
            </a:r>
            <a:r>
              <a:rPr lang="cs-CZ" sz="2000" dirty="0" smtClean="0"/>
              <a:t>...</a:t>
            </a:r>
            <a:endParaRPr lang="en-US" sz="2000" dirty="0"/>
          </a:p>
        </p:txBody>
      </p:sp>
      <p:cxnSp>
        <p:nvCxnSpPr>
          <p:cNvPr id="14" name="Elbow Connector 13"/>
          <p:cNvCxnSpPr/>
          <p:nvPr/>
        </p:nvCxnSpPr>
        <p:spPr>
          <a:xfrm>
            <a:off x="6006353" y="2043953"/>
            <a:ext cx="3514165" cy="726141"/>
          </a:xfrm>
          <a:prstGeom prst="bentConnector3">
            <a:avLst>
              <a:gd name="adj1" fmla="val 100000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7104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/>
              <a:t>CAR-T cells (Chimeric Antigen </a:t>
            </a:r>
            <a:r>
              <a:rPr lang="cs-CZ" sz="3600" dirty="0" smtClean="0"/>
              <a:t>Receptor)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ular Callout 8"/>
          <p:cNvSpPr/>
          <p:nvPr/>
        </p:nvSpPr>
        <p:spPr>
          <a:xfrm>
            <a:off x="332818" y="1128244"/>
            <a:ext cx="5135653" cy="2359026"/>
          </a:xfrm>
          <a:prstGeom prst="wedgeRectCallout">
            <a:avLst>
              <a:gd name="adj1" fmla="val 20834"/>
              <a:gd name="adj2" fmla="val 1871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2800" dirty="0" smtClean="0"/>
              <a:t>Vhodný antigen?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 smtClean="0">
                <a:solidFill>
                  <a:srgbClr val="FF0000"/>
                </a:solidFill>
              </a:rPr>
              <a:t>CD19 (B-cell ALL a B lymfomy)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BCMA (mnohočetný myelom)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CD30 (Hodgkin lymphoma)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FLT3 (AML)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40338" y="1292094"/>
            <a:ext cx="50482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 smtClean="0"/>
              <a:t>„</a:t>
            </a:r>
            <a:r>
              <a:rPr lang="en-US" sz="2000" b="1" dirty="0" smtClean="0">
                <a:solidFill>
                  <a:srgbClr val="FF0000"/>
                </a:solidFill>
              </a:rPr>
              <a:t>Choosing </a:t>
            </a:r>
            <a:r>
              <a:rPr lang="en-US" sz="2000" b="1" dirty="0">
                <a:solidFill>
                  <a:srgbClr val="FF0000"/>
                </a:solidFill>
              </a:rPr>
              <a:t>the most appropriate antigen is extremely critical</a:t>
            </a:r>
            <a:r>
              <a:rPr lang="en-US" sz="2000" dirty="0"/>
              <a:t>, as CARs will essentially kill any cell expressing </a:t>
            </a:r>
            <a:r>
              <a:rPr lang="en-US" sz="2000" dirty="0" smtClean="0"/>
              <a:t>its</a:t>
            </a:r>
            <a:r>
              <a:rPr lang="cs-CZ" sz="2000" dirty="0" smtClean="0"/>
              <a:t> </a:t>
            </a:r>
            <a:r>
              <a:rPr lang="en-US" sz="2000" dirty="0" smtClean="0"/>
              <a:t>target </a:t>
            </a:r>
            <a:r>
              <a:rPr lang="en-US" sz="2000" dirty="0"/>
              <a:t>antigen</a:t>
            </a:r>
            <a:r>
              <a:rPr lang="en-US" sz="2000" dirty="0" smtClean="0"/>
              <a:t>.</a:t>
            </a:r>
            <a:r>
              <a:rPr lang="cs-CZ" sz="2000" dirty="0" smtClean="0"/>
              <a:t>“</a:t>
            </a:r>
            <a:endParaRPr lang="en-US" sz="2000" dirty="0"/>
          </a:p>
        </p:txBody>
      </p:sp>
      <p:sp>
        <p:nvSpPr>
          <p:cNvPr id="4" name="Down Arrow 3"/>
          <p:cNvSpPr/>
          <p:nvPr/>
        </p:nvSpPr>
        <p:spPr>
          <a:xfrm>
            <a:off x="9076204" y="2562828"/>
            <a:ext cx="376518" cy="48409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ular Callout 10"/>
          <p:cNvSpPr/>
          <p:nvPr/>
        </p:nvSpPr>
        <p:spPr>
          <a:xfrm>
            <a:off x="7230600" y="3301993"/>
            <a:ext cx="4055966" cy="1583772"/>
          </a:xfrm>
          <a:prstGeom prst="wedgeRectCallout">
            <a:avLst>
              <a:gd name="adj1" fmla="val 20834"/>
              <a:gd name="adj2" fmla="val 1871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„</a:t>
            </a:r>
            <a:r>
              <a:rPr lang="en-US" sz="2000" dirty="0" smtClean="0"/>
              <a:t>human </a:t>
            </a:r>
            <a:r>
              <a:rPr lang="en-US" sz="2000" dirty="0"/>
              <a:t>epidermal growth factor receptor 2 </a:t>
            </a:r>
            <a:r>
              <a:rPr lang="en-US" sz="2000" b="1" dirty="0">
                <a:solidFill>
                  <a:srgbClr val="FF0000"/>
                </a:solidFill>
              </a:rPr>
              <a:t>(HER2)-targeted CAR that caused fatal pulmonary toxicity</a:t>
            </a:r>
            <a:r>
              <a:rPr lang="en-US" sz="2000" dirty="0" smtClean="0"/>
              <a:t>,</a:t>
            </a:r>
            <a:r>
              <a:rPr lang="cs-CZ" sz="2000" dirty="0" smtClean="0"/>
              <a:t> </a:t>
            </a:r>
            <a:r>
              <a:rPr lang="en-US" sz="2000" dirty="0" smtClean="0"/>
              <a:t>potentially </a:t>
            </a:r>
            <a:r>
              <a:rPr lang="en-US" sz="2000" dirty="0"/>
              <a:t>due to low levels of HER2 expression in the </a:t>
            </a:r>
            <a:r>
              <a:rPr lang="en-US" sz="2000" dirty="0" smtClean="0"/>
              <a:t>lungs</a:t>
            </a:r>
            <a:r>
              <a:rPr lang="cs-CZ" sz="2000" dirty="0" smtClean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xmlns="" val="356357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/>
              <a:t>CAR-T cells (Chimeric Antigen </a:t>
            </a:r>
            <a:r>
              <a:rPr lang="cs-CZ" sz="3600" dirty="0" smtClean="0"/>
              <a:t>Receptor)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74402"/>
            <a:ext cx="4051731" cy="24335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51731" y="943633"/>
            <a:ext cx="814026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Large B-cell lymphomas</a:t>
            </a:r>
            <a:r>
              <a:rPr lang="en-US" sz="2200" dirty="0"/>
              <a:t>, </a:t>
            </a:r>
            <a:r>
              <a:rPr lang="en-US" sz="2200" dirty="0" smtClean="0"/>
              <a:t>including diffuse </a:t>
            </a:r>
            <a:r>
              <a:rPr lang="en-US" sz="2200" dirty="0"/>
              <a:t>large B-cell lymphoma, primary </a:t>
            </a:r>
            <a:r>
              <a:rPr lang="en-US" sz="2200" dirty="0" err="1" smtClean="0"/>
              <a:t>mediastinal</a:t>
            </a:r>
            <a:r>
              <a:rPr lang="en-US" sz="2200" dirty="0" smtClean="0"/>
              <a:t> </a:t>
            </a:r>
            <a:r>
              <a:rPr lang="en-US" sz="2200" dirty="0"/>
              <a:t>B-cell lymphoma, and transformed follicular lymphoma, are </a:t>
            </a:r>
            <a:r>
              <a:rPr lang="en-US" sz="2200" b="1" dirty="0">
                <a:solidFill>
                  <a:srgbClr val="FF0000"/>
                </a:solidFill>
              </a:rPr>
              <a:t>treated with combination </a:t>
            </a:r>
            <a:r>
              <a:rPr lang="en-US" sz="2200" b="1" dirty="0" err="1">
                <a:solidFill>
                  <a:srgbClr val="FF0000"/>
                </a:solidFill>
              </a:rPr>
              <a:t>chemoimmunotherapy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at diagnosis</a:t>
            </a:r>
            <a:r>
              <a:rPr lang="en-US" sz="2200" dirty="0" smtClean="0"/>
              <a:t>. </a:t>
            </a:r>
            <a:r>
              <a:rPr lang="en-US" sz="2200" b="1" dirty="0">
                <a:solidFill>
                  <a:srgbClr val="FF0000"/>
                </a:solidFill>
              </a:rPr>
              <a:t>Patients who have a relapse </a:t>
            </a:r>
            <a:r>
              <a:rPr lang="en-US" sz="2200" dirty="0"/>
              <a:t>with chemotherapy-sensitive </a:t>
            </a:r>
            <a:r>
              <a:rPr lang="en-US" sz="2200" dirty="0" smtClean="0"/>
              <a:t>disease </a:t>
            </a:r>
            <a:r>
              <a:rPr lang="en-US" sz="2200" b="1" dirty="0">
                <a:solidFill>
                  <a:srgbClr val="FF0000"/>
                </a:solidFill>
              </a:rPr>
              <a:t>may be treated with</a:t>
            </a:r>
            <a:r>
              <a:rPr lang="en-US" sz="2200" dirty="0"/>
              <a:t> high-dose chemotherapy followed by </a:t>
            </a:r>
            <a:r>
              <a:rPr lang="en-US" sz="2200" b="1" dirty="0">
                <a:solidFill>
                  <a:srgbClr val="FF0000"/>
                </a:solidFill>
              </a:rPr>
              <a:t>autologous stem-cell </a:t>
            </a:r>
            <a:r>
              <a:rPr lang="en-US" sz="2200" b="1" dirty="0" smtClean="0">
                <a:solidFill>
                  <a:srgbClr val="FF0000"/>
                </a:solidFill>
              </a:rPr>
              <a:t>transplantation</a:t>
            </a:r>
            <a:r>
              <a:rPr lang="en-US" sz="2200" dirty="0" smtClean="0"/>
              <a:t>.</a:t>
            </a:r>
            <a:r>
              <a:rPr lang="cs-CZ" sz="2200" dirty="0" smtClean="0"/>
              <a:t> </a:t>
            </a:r>
            <a:r>
              <a:rPr lang="en-US" sz="2200" dirty="0" smtClean="0"/>
              <a:t>However</a:t>
            </a:r>
            <a:r>
              <a:rPr lang="en-US" sz="2200" dirty="0"/>
              <a:t>, </a:t>
            </a:r>
            <a:r>
              <a:rPr lang="en-US" sz="2200" b="1" dirty="0">
                <a:solidFill>
                  <a:srgbClr val="00B050"/>
                </a:solidFill>
              </a:rPr>
              <a:t>patients who have disease that is </a:t>
            </a:r>
            <a:r>
              <a:rPr lang="en-US" sz="2200" b="1" dirty="0" smtClean="0">
                <a:solidFill>
                  <a:srgbClr val="00B050"/>
                </a:solidFill>
              </a:rPr>
              <a:t>resistant </a:t>
            </a:r>
            <a:r>
              <a:rPr lang="en-US" sz="2200" b="1" dirty="0">
                <a:solidFill>
                  <a:srgbClr val="00B050"/>
                </a:solidFill>
              </a:rPr>
              <a:t>to primary or </a:t>
            </a:r>
            <a:r>
              <a:rPr lang="en-US" sz="2200" b="1" dirty="0" smtClean="0">
                <a:solidFill>
                  <a:srgbClr val="00B050"/>
                </a:solidFill>
              </a:rPr>
              <a:t>salvage</a:t>
            </a:r>
            <a:r>
              <a:rPr lang="cs-CZ" sz="2200" b="1" dirty="0" smtClean="0">
                <a:solidFill>
                  <a:srgbClr val="00B050"/>
                </a:solidFill>
              </a:rPr>
              <a:t> </a:t>
            </a:r>
            <a:r>
              <a:rPr lang="en-US" sz="2200" b="1" dirty="0" err="1" smtClean="0">
                <a:solidFill>
                  <a:srgbClr val="00B050"/>
                </a:solidFill>
              </a:rPr>
              <a:t>chemoimmunotherapy</a:t>
            </a:r>
            <a:r>
              <a:rPr lang="en-US" sz="2200" b="1" dirty="0" smtClean="0">
                <a:solidFill>
                  <a:srgbClr val="00B050"/>
                </a:solidFill>
              </a:rPr>
              <a:t> </a:t>
            </a:r>
            <a:r>
              <a:rPr lang="en-US" sz="2200" b="1" dirty="0">
                <a:solidFill>
                  <a:srgbClr val="00B050"/>
                </a:solidFill>
              </a:rPr>
              <a:t>or who have had a relapse after transplantation have an </a:t>
            </a:r>
            <a:r>
              <a:rPr lang="en-US" sz="2200" b="1" u="sng" dirty="0">
                <a:solidFill>
                  <a:srgbClr val="00B050"/>
                </a:solidFill>
              </a:rPr>
              <a:t>extremely poor </a:t>
            </a:r>
            <a:r>
              <a:rPr lang="en-US" sz="2200" b="1" u="sng" dirty="0" smtClean="0">
                <a:solidFill>
                  <a:srgbClr val="00B050"/>
                </a:solidFill>
              </a:rPr>
              <a:t>prognosis</a:t>
            </a:r>
            <a:r>
              <a:rPr lang="en-US" sz="2200" dirty="0" smtClean="0"/>
              <a:t>.</a:t>
            </a:r>
            <a:r>
              <a:rPr lang="cs-CZ" sz="2200" dirty="0" smtClean="0"/>
              <a:t> </a:t>
            </a:r>
            <a:r>
              <a:rPr lang="en-US" sz="2200" dirty="0" smtClean="0"/>
              <a:t>Recently</a:t>
            </a:r>
            <a:r>
              <a:rPr lang="en-US" sz="2200" dirty="0"/>
              <a:t>, in a large, international, retrospective research study involving patients with non-Hodgkin’s lymphoma (SCHOLAR-1</a:t>
            </a:r>
            <a:r>
              <a:rPr lang="en-US" sz="2200" dirty="0" smtClean="0"/>
              <a:t>), </a:t>
            </a:r>
            <a:r>
              <a:rPr lang="en-US" sz="2200" dirty="0"/>
              <a:t>investigators </a:t>
            </a:r>
            <a:r>
              <a:rPr lang="en-US" sz="2200" dirty="0" smtClean="0"/>
              <a:t>found an </a:t>
            </a:r>
            <a:r>
              <a:rPr lang="en-US" sz="2200" b="1" dirty="0" smtClean="0">
                <a:solidFill>
                  <a:srgbClr val="FF0000"/>
                </a:solidFill>
              </a:rPr>
              <a:t>objective response </a:t>
            </a:r>
            <a:r>
              <a:rPr lang="en-US" sz="2200" b="1" dirty="0">
                <a:solidFill>
                  <a:srgbClr val="FF0000"/>
                </a:solidFill>
              </a:rPr>
              <a:t>rate of 26%</a:t>
            </a:r>
            <a:r>
              <a:rPr lang="en-US" sz="2200" dirty="0"/>
              <a:t>, a </a:t>
            </a:r>
            <a:r>
              <a:rPr lang="en-US" sz="2200" b="1" dirty="0">
                <a:solidFill>
                  <a:srgbClr val="FF0000"/>
                </a:solidFill>
              </a:rPr>
              <a:t>complete response rate of 7%</a:t>
            </a:r>
            <a:r>
              <a:rPr lang="en-US" sz="2200" dirty="0"/>
              <a:t>, and a </a:t>
            </a:r>
            <a:r>
              <a:rPr lang="en-US" sz="2200" b="1" dirty="0">
                <a:solidFill>
                  <a:srgbClr val="FF0000"/>
                </a:solidFill>
              </a:rPr>
              <a:t>median overall survival of 6.3 months</a:t>
            </a:r>
            <a:r>
              <a:rPr lang="en-US" sz="2200" dirty="0"/>
              <a:t> with existing therapies among patients who had aggressive </a:t>
            </a:r>
            <a:r>
              <a:rPr lang="en-US" sz="2200" dirty="0" smtClean="0"/>
              <a:t>B-cell lymphoma that was resistant to chemotherapy or who had a  </a:t>
            </a:r>
            <a:r>
              <a:rPr lang="en-US" sz="2200" dirty="0"/>
              <a:t>relapse </a:t>
            </a:r>
            <a:r>
              <a:rPr lang="en-US" sz="2200" dirty="0" smtClean="0"/>
              <a:t>within 12 </a:t>
            </a:r>
            <a:r>
              <a:rPr lang="en-US" sz="2200" dirty="0"/>
              <a:t>months after autologous stem-cell </a:t>
            </a:r>
            <a:r>
              <a:rPr lang="en-US" sz="2200" dirty="0" smtClean="0"/>
              <a:t>transplantation</a:t>
            </a:r>
            <a:r>
              <a:rPr lang="en-US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27600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/>
              <a:t>CAR-T cells (Chimeric Antigen </a:t>
            </a:r>
            <a:r>
              <a:rPr lang="cs-CZ" sz="3600" dirty="0" smtClean="0"/>
              <a:t>Receptor)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2582"/>
            <a:ext cx="12192000" cy="412845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5400000">
            <a:off x="7046259" y="1458419"/>
            <a:ext cx="376518" cy="29866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6000" y="6088559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200" b="1" dirty="0" smtClean="0">
                <a:solidFill>
                  <a:srgbClr val="FF0000"/>
                </a:solidFill>
              </a:rPr>
              <a:t>...</a:t>
            </a:r>
            <a:r>
              <a:rPr lang="en-US" sz="2200" b="1" dirty="0" smtClean="0">
                <a:solidFill>
                  <a:srgbClr val="FF0000"/>
                </a:solidFill>
              </a:rPr>
              <a:t>objective </a:t>
            </a:r>
            <a:r>
              <a:rPr lang="en-US" sz="2200" b="1" dirty="0">
                <a:solidFill>
                  <a:srgbClr val="FF0000"/>
                </a:solidFill>
              </a:rPr>
              <a:t>response rate of 26%</a:t>
            </a:r>
            <a:r>
              <a:rPr lang="en-US" sz="2200" dirty="0">
                <a:solidFill>
                  <a:prstClr val="black"/>
                </a:solidFill>
              </a:rPr>
              <a:t>, a </a:t>
            </a:r>
            <a:r>
              <a:rPr lang="en-US" sz="2200" b="1" dirty="0">
                <a:solidFill>
                  <a:srgbClr val="FF0000"/>
                </a:solidFill>
              </a:rPr>
              <a:t>complete response rate of 7</a:t>
            </a:r>
            <a:r>
              <a:rPr lang="en-US" sz="2200" b="1" dirty="0" smtClean="0">
                <a:solidFill>
                  <a:srgbClr val="FF0000"/>
                </a:solidFill>
              </a:rPr>
              <a:t>%</a:t>
            </a:r>
            <a:r>
              <a:rPr lang="cs-CZ" sz="2200" b="1" dirty="0" smtClean="0">
                <a:solidFill>
                  <a:srgbClr val="FF0000"/>
                </a:solidFill>
              </a:rPr>
              <a:t>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95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/>
              <a:t>CAR-T cells (Chimeric Antigen </a:t>
            </a:r>
            <a:r>
              <a:rPr lang="cs-CZ" sz="3600" dirty="0" smtClean="0"/>
              <a:t>Receptor)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92985"/>
            <a:ext cx="12192000" cy="476501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312023" y="4123762"/>
            <a:ext cx="161365" cy="1613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93617" y="1003044"/>
            <a:ext cx="50983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b="1" dirty="0" smtClean="0">
                <a:solidFill>
                  <a:srgbClr val="FF0000"/>
                </a:solidFill>
              </a:rPr>
              <a:t>...</a:t>
            </a:r>
            <a:r>
              <a:rPr lang="en-US" sz="2200" b="1" dirty="0" smtClean="0">
                <a:solidFill>
                  <a:srgbClr val="FF0000"/>
                </a:solidFill>
              </a:rPr>
              <a:t>median </a:t>
            </a:r>
            <a:r>
              <a:rPr lang="en-US" sz="2200" b="1" dirty="0">
                <a:solidFill>
                  <a:srgbClr val="FF0000"/>
                </a:solidFill>
              </a:rPr>
              <a:t>overall survival of 6.3 </a:t>
            </a:r>
            <a:r>
              <a:rPr lang="en-US" sz="2200" b="1" dirty="0" smtClean="0">
                <a:solidFill>
                  <a:srgbClr val="FF0000"/>
                </a:solidFill>
              </a:rPr>
              <a:t>months</a:t>
            </a:r>
            <a:r>
              <a:rPr lang="cs-CZ" sz="2200" b="1" dirty="0" smtClean="0">
                <a:solidFill>
                  <a:srgbClr val="FF0000"/>
                </a:solidFill>
              </a:rPr>
              <a:t>...</a:t>
            </a:r>
            <a:r>
              <a:rPr lang="en-US" sz="2200" dirty="0" smtClean="0">
                <a:solidFill>
                  <a:prstClr val="black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64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CD20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Receptor na povrchu B-lymfomů</a:t>
            </a:r>
          </a:p>
          <a:p>
            <a:r>
              <a:rPr lang="cs-CZ" dirty="0" smtClean="0"/>
              <a:t>Rituximab</a:t>
            </a:r>
          </a:p>
          <a:p>
            <a:r>
              <a:rPr lang="cs-CZ" dirty="0"/>
              <a:t>induces </a:t>
            </a:r>
            <a:r>
              <a:rPr lang="cs-CZ" dirty="0" smtClean="0"/>
              <a:t>lymphoma </a:t>
            </a:r>
            <a:r>
              <a:rPr lang="cs-CZ" dirty="0"/>
              <a:t>cell lysis </a:t>
            </a:r>
            <a:r>
              <a:rPr lang="cs-CZ" dirty="0" smtClean="0"/>
              <a:t>through:</a:t>
            </a:r>
          </a:p>
          <a:p>
            <a:pPr lvl="1"/>
            <a:r>
              <a:rPr lang="cs-CZ" dirty="0" smtClean="0"/>
              <a:t>complement-mediated  cytolysis</a:t>
            </a:r>
          </a:p>
          <a:p>
            <a:pPr lvl="1"/>
            <a:r>
              <a:rPr lang="cs-CZ" dirty="0" smtClean="0"/>
              <a:t>Antibody dependent cell cytotoxicity</a:t>
            </a:r>
          </a:p>
          <a:p>
            <a:pPr lvl="1"/>
            <a:r>
              <a:rPr lang="cs-CZ" dirty="0" smtClean="0"/>
              <a:t>induction of apoptosis</a:t>
            </a:r>
          </a:p>
          <a:p>
            <a:r>
              <a:rPr lang="cs-CZ" dirty="0" smtClean="0"/>
              <a:t>acts </a:t>
            </a:r>
            <a:r>
              <a:rPr lang="cs-CZ" dirty="0"/>
              <a:t>synergistically with chemotherapy</a:t>
            </a:r>
            <a:endParaRPr lang="cs-CZ" dirty="0" smtClean="0"/>
          </a:p>
          <a:p>
            <a:pPr lvl="1"/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ular Callout 5"/>
          <p:cNvSpPr/>
          <p:nvPr/>
        </p:nvSpPr>
        <p:spPr>
          <a:xfrm>
            <a:off x="7808258" y="1174376"/>
            <a:ext cx="2043954" cy="681318"/>
          </a:xfrm>
          <a:prstGeom prst="wedgeRectCallout">
            <a:avLst>
              <a:gd name="adj1" fmla="val -63547"/>
              <a:gd name="adj2" fmla="val -2303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Vývoj a dozrávání B lymfocytů</a:t>
            </a:r>
          </a:p>
        </p:txBody>
      </p:sp>
      <p:sp>
        <p:nvSpPr>
          <p:cNvPr id="7" name="Rectangle 6"/>
          <p:cNvSpPr/>
          <p:nvPr/>
        </p:nvSpPr>
        <p:spPr>
          <a:xfrm>
            <a:off x="6239435" y="5380672"/>
            <a:ext cx="59525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i="1" dirty="0" smtClean="0"/>
              <a:t>„</a:t>
            </a:r>
            <a:r>
              <a:rPr lang="en-US" b="1" i="1" dirty="0" smtClean="0">
                <a:solidFill>
                  <a:srgbClr val="FF0000"/>
                </a:solidFill>
              </a:rPr>
              <a:t>CD20 </a:t>
            </a:r>
            <a:r>
              <a:rPr lang="en-US" b="1" i="1" dirty="0">
                <a:solidFill>
                  <a:srgbClr val="FF0000"/>
                </a:solidFill>
              </a:rPr>
              <a:t>function is not fully understood</a:t>
            </a:r>
            <a:r>
              <a:rPr lang="en-US" i="1" dirty="0"/>
              <a:t>, although </a:t>
            </a:r>
            <a:r>
              <a:rPr lang="en-US" b="1" i="1" dirty="0">
                <a:solidFill>
                  <a:srgbClr val="FF0000"/>
                </a:solidFill>
              </a:rPr>
              <a:t>it is known </a:t>
            </a:r>
            <a:r>
              <a:rPr lang="en-US" b="1" i="1" dirty="0" smtClean="0">
                <a:solidFill>
                  <a:srgbClr val="FF0000"/>
                </a:solidFill>
              </a:rPr>
              <a:t>to</a:t>
            </a:r>
            <a:r>
              <a:rPr lang="cs-CZ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be </a:t>
            </a:r>
            <a:r>
              <a:rPr lang="en-US" b="1" i="1" dirty="0">
                <a:solidFill>
                  <a:srgbClr val="FF0000"/>
                </a:solidFill>
              </a:rPr>
              <a:t>involved in the calcium flux</a:t>
            </a:r>
            <a:r>
              <a:rPr lang="en-US" i="1" dirty="0"/>
              <a:t>. Recent studies suggested </a:t>
            </a:r>
            <a:r>
              <a:rPr lang="en-US" i="1" dirty="0" smtClean="0"/>
              <a:t>that</a:t>
            </a:r>
            <a:r>
              <a:rPr lang="cs-CZ" i="1" dirty="0" smtClean="0"/>
              <a:t> </a:t>
            </a:r>
            <a:r>
              <a:rPr lang="en-US" i="1" dirty="0" smtClean="0"/>
              <a:t>raft-associated </a:t>
            </a:r>
            <a:r>
              <a:rPr lang="en-US" i="1" dirty="0"/>
              <a:t>CD20 constitutes a component of a </a:t>
            </a:r>
            <a:r>
              <a:rPr lang="en-US" i="1" dirty="0" smtClean="0"/>
              <a:t>store-operated</a:t>
            </a:r>
            <a:r>
              <a:rPr lang="cs-CZ" i="1" dirty="0" smtClean="0"/>
              <a:t> </a:t>
            </a:r>
            <a:r>
              <a:rPr lang="en-US" i="1" dirty="0" smtClean="0"/>
              <a:t>calcium </a:t>
            </a:r>
            <a:r>
              <a:rPr lang="en-US" i="1" dirty="0"/>
              <a:t>entry pathway activated by </a:t>
            </a:r>
            <a:r>
              <a:rPr lang="en-US" i="1" dirty="0" smtClean="0"/>
              <a:t>BCR</a:t>
            </a:r>
            <a:r>
              <a:rPr lang="cs-CZ" i="1" dirty="0" smtClean="0"/>
              <a:t>“</a:t>
            </a:r>
          </a:p>
          <a:p>
            <a:pPr algn="r"/>
            <a:r>
              <a:rPr lang="cs-CZ" i="1" dirty="0" smtClean="0"/>
              <a:t>(2015)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xmlns="" val="306847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smtClean="0"/>
              <a:t>CD20 (rituximab) 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938891"/>
            <a:ext cx="12192001" cy="1268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07557"/>
            <a:ext cx="7253131" cy="18708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733365"/>
            <a:ext cx="73331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3</a:t>
            </a:r>
            <a:r>
              <a:rPr lang="en-US" dirty="0" smtClean="0"/>
              <a:t>99 </a:t>
            </a:r>
            <a:r>
              <a:rPr lang="en-US" dirty="0"/>
              <a:t>previously untreated patients, age 60 to </a:t>
            </a:r>
            <a:r>
              <a:rPr lang="en-US" dirty="0" smtClean="0"/>
              <a:t>80</a:t>
            </a:r>
            <a:r>
              <a:rPr lang="cs-CZ" dirty="0" smtClean="0"/>
              <a:t> </a:t>
            </a:r>
            <a:r>
              <a:rPr lang="en-US" dirty="0" smtClean="0"/>
              <a:t>years</a:t>
            </a:r>
            <a:r>
              <a:rPr lang="en-US" dirty="0"/>
              <a:t>, with diffuse large B-cell lymphoma.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Patients </a:t>
            </a:r>
            <a:r>
              <a:rPr lang="en-US" dirty="0"/>
              <a:t>received eight cycles of classical </a:t>
            </a:r>
            <a:r>
              <a:rPr lang="en-US" dirty="0" smtClean="0"/>
              <a:t>CHOP</a:t>
            </a:r>
            <a:r>
              <a:rPr lang="cs-CZ" dirty="0" smtClean="0"/>
              <a:t> (</a:t>
            </a:r>
            <a:r>
              <a:rPr lang="en-US" dirty="0" smtClean="0"/>
              <a:t>cyclophosphamide </a:t>
            </a:r>
            <a:r>
              <a:rPr lang="en-US" dirty="0"/>
              <a:t>750 mg/m2, doxorubicin 50 mg/m2, vincristine 1.4 mg/m2, and prednisone40 </a:t>
            </a:r>
            <a:r>
              <a:rPr lang="en-US" dirty="0" smtClean="0"/>
              <a:t>mg/m2</a:t>
            </a:r>
            <a:r>
              <a:rPr lang="cs-CZ" dirty="0" smtClean="0"/>
              <a:t> </a:t>
            </a:r>
            <a:r>
              <a:rPr lang="en-US" dirty="0" smtClean="0"/>
              <a:t>for </a:t>
            </a:r>
            <a:r>
              <a:rPr lang="en-US" dirty="0"/>
              <a:t>5 days) every 3 weeks.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</a:t>
            </a:r>
            <a:r>
              <a:rPr lang="en-US" dirty="0"/>
              <a:t>R-CHOP, rituximab 375 mg/m2was administered </a:t>
            </a:r>
            <a:r>
              <a:rPr lang="en-US" dirty="0" smtClean="0"/>
              <a:t>the</a:t>
            </a:r>
            <a:r>
              <a:rPr lang="cs-CZ" dirty="0" smtClean="0"/>
              <a:t> </a:t>
            </a:r>
            <a:r>
              <a:rPr lang="en-US" dirty="0" smtClean="0"/>
              <a:t>same </a:t>
            </a:r>
            <a:r>
              <a:rPr lang="en-US" dirty="0"/>
              <a:t>day as CHOP. Survivals were analyzed using the intent-to-treat principle.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33131" y="3055179"/>
            <a:ext cx="4858870" cy="3802821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>
          <a:xfrm>
            <a:off x="10345269" y="2676815"/>
            <a:ext cx="1846731" cy="310783"/>
          </a:xfrm>
          <a:prstGeom prst="wedgeRectCallout">
            <a:avLst>
              <a:gd name="adj1" fmla="val 14523"/>
              <a:gd name="adj2" fmla="val 14275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Celkové přežití</a:t>
            </a:r>
          </a:p>
        </p:txBody>
      </p:sp>
    </p:spTree>
    <p:extLst>
      <p:ext uri="{BB962C8B-B14F-4D97-AF65-F5344CB8AC3E}">
        <p14:creationId xmlns:p14="http://schemas.microsoft.com/office/powerpoint/2010/main" xmlns="" val="340447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5790" y="1582141"/>
            <a:ext cx="5180952" cy="49714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Proč vůbec potřeba?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Nevyléčí 100% lidí – </a:t>
            </a:r>
            <a:r>
              <a:rPr lang="cs-CZ" b="1" dirty="0" smtClean="0">
                <a:solidFill>
                  <a:srgbClr val="FF0000"/>
                </a:solidFill>
              </a:rPr>
              <a:t>jícen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991" y="1610713"/>
            <a:ext cx="5123809" cy="4942857"/>
          </a:xfrm>
          <a:prstGeom prst="rect">
            <a:avLst/>
          </a:prstGeom>
        </p:spPr>
      </p:pic>
      <p:sp>
        <p:nvSpPr>
          <p:cNvPr id="13" name="Rectangular Callout 12"/>
          <p:cNvSpPr/>
          <p:nvPr/>
        </p:nvSpPr>
        <p:spPr>
          <a:xfrm>
            <a:off x="3603642" y="1976513"/>
            <a:ext cx="1461843" cy="558350"/>
          </a:xfrm>
          <a:prstGeom prst="wedgeRectCallout">
            <a:avLst>
              <a:gd name="adj1" fmla="val -17733"/>
              <a:gd name="adj2" fmla="val -2655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adenoCa</a:t>
            </a:r>
            <a:endParaRPr lang="en-US" sz="2800" dirty="0"/>
          </a:p>
        </p:txBody>
      </p:sp>
      <p:sp>
        <p:nvSpPr>
          <p:cNvPr id="14" name="Rectangular Callout 13"/>
          <p:cNvSpPr/>
          <p:nvPr/>
        </p:nvSpPr>
        <p:spPr>
          <a:xfrm>
            <a:off x="9739086" y="1976513"/>
            <a:ext cx="1404364" cy="558350"/>
          </a:xfrm>
          <a:prstGeom prst="wedgeRectCallout">
            <a:avLst>
              <a:gd name="adj1" fmla="val -17733"/>
              <a:gd name="adj2" fmla="val -2655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spinoCa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41707508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MABs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89288"/>
            <a:ext cx="11761217" cy="596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6077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MABs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96291"/>
            <a:ext cx="12183313" cy="536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6077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MABs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5"/>
          <p:cNvSpPr/>
          <p:nvPr/>
        </p:nvSpPr>
        <p:spPr>
          <a:xfrm>
            <a:off x="577933" y="1320808"/>
            <a:ext cx="41721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Substem</a:t>
            </a:r>
            <a:r>
              <a:rPr lang="en-US" b="1" dirty="0" smtClean="0"/>
              <a:t> Indication of the Species on Which the Immunoglobulin Sequence Is Based</a:t>
            </a:r>
          </a:p>
          <a:p>
            <a:r>
              <a:rPr lang="cs-CZ" dirty="0" smtClean="0"/>
              <a:t>-o- Mouse</a:t>
            </a:r>
          </a:p>
          <a:p>
            <a:r>
              <a:rPr lang="cs-CZ" dirty="0" smtClean="0"/>
              <a:t>-</a:t>
            </a:r>
            <a:r>
              <a:rPr lang="cs-CZ" dirty="0" err="1" smtClean="0"/>
              <a:t>xi</a:t>
            </a:r>
            <a:r>
              <a:rPr lang="cs-CZ" dirty="0" smtClean="0"/>
              <a:t>- </a:t>
            </a:r>
            <a:r>
              <a:rPr lang="cs-CZ" dirty="0" err="1" smtClean="0"/>
              <a:t>Chimeric</a:t>
            </a:r>
            <a:endParaRPr lang="cs-CZ" dirty="0" smtClean="0"/>
          </a:p>
          <a:p>
            <a:r>
              <a:rPr lang="cs-CZ" dirty="0" smtClean="0"/>
              <a:t>-</a:t>
            </a:r>
            <a:r>
              <a:rPr lang="cs-CZ" dirty="0" err="1" smtClean="0"/>
              <a:t>zu</a:t>
            </a:r>
            <a:r>
              <a:rPr lang="cs-CZ" dirty="0" smtClean="0"/>
              <a:t>- </a:t>
            </a:r>
            <a:r>
              <a:rPr lang="cs-CZ" dirty="0" err="1" smtClean="0"/>
              <a:t>Humanized</a:t>
            </a:r>
            <a:endParaRPr lang="cs-CZ" dirty="0" smtClean="0"/>
          </a:p>
          <a:p>
            <a:r>
              <a:rPr lang="cs-CZ" dirty="0" smtClean="0"/>
              <a:t>-</a:t>
            </a:r>
            <a:r>
              <a:rPr lang="cs-CZ" dirty="0" err="1" smtClean="0"/>
              <a:t>xizu</a:t>
            </a:r>
            <a:r>
              <a:rPr lang="cs-CZ" dirty="0" smtClean="0"/>
              <a:t>- </a:t>
            </a:r>
            <a:r>
              <a:rPr lang="cs-CZ" dirty="0" err="1" smtClean="0"/>
              <a:t>Chimeric</a:t>
            </a:r>
            <a:r>
              <a:rPr lang="cs-CZ" dirty="0" smtClean="0"/>
              <a:t>/</a:t>
            </a:r>
            <a:r>
              <a:rPr lang="cs-CZ" dirty="0" err="1" smtClean="0"/>
              <a:t>humanized</a:t>
            </a:r>
            <a:endParaRPr lang="cs-CZ" dirty="0" smtClean="0"/>
          </a:p>
          <a:p>
            <a:r>
              <a:rPr lang="cs-CZ" dirty="0" smtClean="0"/>
              <a:t>-u- </a:t>
            </a:r>
            <a:r>
              <a:rPr lang="cs-CZ" dirty="0" err="1" smtClean="0"/>
              <a:t>Human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46077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ErbB rodina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3515529" cy="5963696"/>
          </a:xfrm>
        </p:spPr>
        <p:txBody>
          <a:bodyPr/>
          <a:lstStyle/>
          <a:p>
            <a:r>
              <a:rPr lang="cs-CZ" dirty="0" smtClean="0"/>
              <a:t>Receptory na povrchu buněk</a:t>
            </a:r>
          </a:p>
          <a:p>
            <a:r>
              <a:rPr lang="cs-CZ" dirty="0" smtClean="0"/>
              <a:t>Přenos signálu přes buněčnou membránu</a:t>
            </a:r>
          </a:p>
          <a:p>
            <a:r>
              <a:rPr lang="cs-CZ" dirty="0" smtClean="0"/>
              <a:t>Tyrozin-kinázová funkce</a:t>
            </a:r>
          </a:p>
          <a:p>
            <a:endParaRPr lang="cs-CZ" dirty="0"/>
          </a:p>
          <a:p>
            <a:r>
              <a:rPr lang="cs-CZ" smtClean="0"/>
              <a:t>Protoonkogeny</a:t>
            </a:r>
          </a:p>
          <a:p>
            <a:pPr marL="0" indent="0">
              <a:buNone/>
            </a:pPr>
            <a:endParaRPr lang="cs-CZ" dirty="0" smtClean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5529" y="920856"/>
            <a:ext cx="8676471" cy="593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077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HER2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3515529" cy="5963696"/>
          </a:xfrm>
        </p:spPr>
        <p:txBody>
          <a:bodyPr/>
          <a:lstStyle/>
          <a:p>
            <a:r>
              <a:rPr lang="cs-CZ" dirty="0" smtClean="0"/>
              <a:t>Receptor na povrchu</a:t>
            </a:r>
            <a:br>
              <a:rPr lang="cs-CZ" dirty="0" smtClean="0"/>
            </a:br>
            <a:r>
              <a:rPr lang="cs-CZ" dirty="0" smtClean="0"/>
              <a:t>buněk, součástí ErbB rodiny</a:t>
            </a:r>
          </a:p>
          <a:p>
            <a:r>
              <a:rPr lang="cs-CZ" dirty="0" smtClean="0"/>
              <a:t>Tyrozin-kináza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Trastuzumab, pertuzumab, ...</a:t>
            </a:r>
          </a:p>
          <a:p>
            <a:pPr lvl="1"/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5351929" y="894303"/>
            <a:ext cx="68400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In 1987, </a:t>
            </a:r>
            <a:r>
              <a:rPr lang="en-US" sz="2400" b="1" i="1" dirty="0">
                <a:solidFill>
                  <a:srgbClr val="FF0000"/>
                </a:solidFill>
              </a:rPr>
              <a:t>amplification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/>
              <a:t>of the ERBB2 gene, which encodes the HER2 </a:t>
            </a:r>
            <a:r>
              <a:rPr lang="en-US" sz="2400" i="1" dirty="0" err="1"/>
              <a:t>transmembrane</a:t>
            </a:r>
            <a:r>
              <a:rPr lang="en-US" sz="2400" i="1" dirty="0"/>
              <a:t> receptor tyrosine kinase, </a:t>
            </a:r>
            <a:r>
              <a:rPr lang="en-US" sz="2400" i="1" dirty="0" smtClean="0"/>
              <a:t>was</a:t>
            </a:r>
            <a:r>
              <a:rPr lang="cs-CZ" sz="2400" i="1" dirty="0" smtClean="0"/>
              <a:t> </a:t>
            </a:r>
            <a:r>
              <a:rPr lang="en-US" sz="2400" i="1" dirty="0" smtClean="0"/>
              <a:t>identified </a:t>
            </a:r>
            <a:r>
              <a:rPr lang="en-US" sz="2400" i="1" dirty="0"/>
              <a:t>in a subset of breast cancers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3426263" y="283728"/>
            <a:ext cx="2043954" cy="681318"/>
          </a:xfrm>
          <a:prstGeom prst="wedgeRectCallout">
            <a:avLst>
              <a:gd name="adj1" fmla="val -218"/>
              <a:gd name="adj2" fmla="val -2129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První klinicky používaný MAB</a:t>
            </a: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116250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HER2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4178"/>
            <a:ext cx="6989763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0" y="270234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Results: Study patients had </a:t>
            </a:r>
            <a:r>
              <a:rPr lang="en-US" b="1" dirty="0" smtClean="0">
                <a:solidFill>
                  <a:srgbClr val="FF0000"/>
                </a:solidFill>
              </a:rPr>
              <a:t>advanced metastatic disease</a:t>
            </a:r>
          </a:p>
          <a:p>
            <a:r>
              <a:rPr lang="en-US" b="1" dirty="0" smtClean="0"/>
              <a:t>and had received extensive prior therapy. </a:t>
            </a:r>
            <a:r>
              <a:rPr lang="en-US" b="1" dirty="0" smtClean="0"/>
              <a:t>A</a:t>
            </a:r>
            <a:r>
              <a:rPr lang="cs-CZ" b="1" dirty="0" smtClean="0"/>
              <a:t> </a:t>
            </a:r>
            <a:r>
              <a:rPr lang="en-US" b="1" dirty="0" smtClean="0"/>
              <a:t>blinded</a:t>
            </a:r>
            <a:r>
              <a:rPr lang="en-US" b="1" dirty="0" smtClean="0"/>
              <a:t>, independent response evaluation </a:t>
            </a:r>
            <a:r>
              <a:rPr lang="en-US" b="1" dirty="0" smtClean="0"/>
              <a:t>committee</a:t>
            </a:r>
            <a:r>
              <a:rPr lang="cs-CZ" b="1" dirty="0" smtClean="0"/>
              <a:t> </a:t>
            </a:r>
            <a:r>
              <a:rPr lang="en-US" b="1" dirty="0" smtClean="0"/>
              <a:t>identified </a:t>
            </a:r>
            <a:r>
              <a:rPr lang="en-US" b="1" dirty="0" smtClean="0"/>
              <a:t>eight complete and 26 partial responses, </a:t>
            </a:r>
            <a:r>
              <a:rPr lang="en-US" b="1" dirty="0" smtClean="0"/>
              <a:t>for</a:t>
            </a:r>
            <a:r>
              <a:rPr lang="cs-CZ" b="1" dirty="0" smtClean="0"/>
              <a:t> </a:t>
            </a:r>
            <a:r>
              <a:rPr lang="en-US" b="1" dirty="0" smtClean="0"/>
              <a:t>an </a:t>
            </a:r>
            <a:r>
              <a:rPr lang="en-US" b="1" dirty="0" smtClean="0">
                <a:solidFill>
                  <a:srgbClr val="FF0000"/>
                </a:solidFill>
              </a:rPr>
              <a:t>objective response rate of 15% </a:t>
            </a:r>
            <a:r>
              <a:rPr lang="en-US" b="1" dirty="0" smtClean="0"/>
              <a:t>in the </a:t>
            </a:r>
            <a:r>
              <a:rPr lang="en-US" b="1" dirty="0" smtClean="0"/>
              <a:t>intent-to-treat</a:t>
            </a:r>
            <a:r>
              <a:rPr lang="cs-CZ" b="1" dirty="0" smtClean="0"/>
              <a:t> </a:t>
            </a:r>
            <a:r>
              <a:rPr lang="en-US" b="1" dirty="0" smtClean="0"/>
              <a:t>population </a:t>
            </a:r>
            <a:r>
              <a:rPr lang="en-US" b="1" dirty="0" smtClean="0"/>
              <a:t>(95% confidence interval, 11% to 21%). </a:t>
            </a:r>
            <a:r>
              <a:rPr lang="en-US" b="1" dirty="0" smtClean="0"/>
              <a:t>The</a:t>
            </a:r>
            <a:r>
              <a:rPr lang="cs-CZ" b="1" dirty="0" smtClean="0"/>
              <a:t> </a:t>
            </a:r>
            <a:r>
              <a:rPr lang="en-US" b="1" dirty="0" smtClean="0"/>
              <a:t>median </a:t>
            </a:r>
            <a:r>
              <a:rPr lang="en-US" b="1" dirty="0" smtClean="0"/>
              <a:t>duration of response was 9.1 months; </a:t>
            </a:r>
            <a:r>
              <a:rPr lang="en-US" b="1" dirty="0" smtClean="0"/>
              <a:t>the</a:t>
            </a:r>
            <a:r>
              <a:rPr lang="cs-CZ" b="1" dirty="0" smtClean="0"/>
              <a:t> </a:t>
            </a:r>
            <a:r>
              <a:rPr lang="en-US" b="1" dirty="0" smtClean="0"/>
              <a:t>median </a:t>
            </a:r>
            <a:r>
              <a:rPr lang="en-US" b="1" dirty="0" smtClean="0"/>
              <a:t>duration of survival was 13 months.</a:t>
            </a:r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9611" y="3090986"/>
            <a:ext cx="4419017" cy="313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4886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HER2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5525" y="1085850"/>
            <a:ext cx="7599363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4886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HER2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5"/>
          <p:cNvSpPr/>
          <p:nvPr/>
        </p:nvSpPr>
        <p:spPr>
          <a:xfrm>
            <a:off x="0" y="901167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Methods</a:t>
            </a:r>
            <a:r>
              <a:rPr lang="cs-CZ" dirty="0" smtClean="0"/>
              <a:t>: </a:t>
            </a:r>
            <a:r>
              <a:rPr lang="en-US" dirty="0" smtClean="0"/>
              <a:t>This </a:t>
            </a:r>
            <a:r>
              <a:rPr lang="en-US" dirty="0" smtClean="0"/>
              <a:t>international, multicenter, randomized trial compared one or two years of </a:t>
            </a:r>
            <a:r>
              <a:rPr lang="en-US" dirty="0" err="1" smtClean="0"/>
              <a:t>trastuzumab</a:t>
            </a:r>
            <a:r>
              <a:rPr lang="en-US" dirty="0" smtClean="0"/>
              <a:t> </a:t>
            </a:r>
            <a:r>
              <a:rPr lang="en-US" dirty="0" smtClean="0"/>
              <a:t>given every three weeks with observation in patients with HER2-positive </a:t>
            </a:r>
            <a:r>
              <a:rPr lang="en-US" dirty="0" err="1" smtClean="0"/>
              <a:t>andeither</a:t>
            </a:r>
            <a:r>
              <a:rPr lang="en-US" dirty="0" smtClean="0"/>
              <a:t> node-negative or node-positive breast cancer who had completed </a:t>
            </a:r>
            <a:r>
              <a:rPr lang="en-US" dirty="0" err="1" smtClean="0"/>
              <a:t>locoregionaltherapy</a:t>
            </a:r>
            <a:r>
              <a:rPr lang="en-US" dirty="0" smtClean="0"/>
              <a:t> and at least four cycles of </a:t>
            </a:r>
            <a:r>
              <a:rPr lang="en-US" dirty="0" err="1" smtClean="0"/>
              <a:t>neoadjuvant</a:t>
            </a:r>
            <a:r>
              <a:rPr lang="en-US" dirty="0" smtClean="0"/>
              <a:t> or adjuvant chemotherapy.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2448964"/>
            <a:ext cx="494013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At the first planned interim analysis (median follow-up </a:t>
            </a:r>
            <a:r>
              <a:rPr lang="en-US" dirty="0" err="1" smtClean="0"/>
              <a:t>ofone</a:t>
            </a:r>
            <a:r>
              <a:rPr lang="en-US" dirty="0" smtClean="0"/>
              <a:t> year), 347 events (recurrence of breast cancer, </a:t>
            </a:r>
            <a:r>
              <a:rPr lang="en-US" dirty="0" err="1" smtClean="0"/>
              <a:t>contralateral</a:t>
            </a:r>
            <a:r>
              <a:rPr lang="en-US" dirty="0" smtClean="0"/>
              <a:t> breast cancer, </a:t>
            </a:r>
            <a:r>
              <a:rPr lang="en-US" dirty="0" err="1" smtClean="0"/>
              <a:t>secondnonbreast</a:t>
            </a:r>
            <a:r>
              <a:rPr lang="en-US" dirty="0" smtClean="0"/>
              <a:t> malignant disease, or death) were observed: 127 events in the </a:t>
            </a:r>
            <a:r>
              <a:rPr lang="en-US" dirty="0" err="1" smtClean="0"/>
              <a:t>trastuzumab</a:t>
            </a:r>
            <a:r>
              <a:rPr lang="cs-CZ" dirty="0" smtClean="0"/>
              <a:t> </a:t>
            </a:r>
            <a:r>
              <a:rPr lang="en-US" dirty="0" smtClean="0"/>
              <a:t>group </a:t>
            </a:r>
            <a:r>
              <a:rPr lang="en-US" dirty="0" smtClean="0"/>
              <a:t>and 220 in the observation group. The unadjusted hazard ratio for an event </a:t>
            </a:r>
            <a:r>
              <a:rPr lang="en-US" dirty="0" err="1" smtClean="0"/>
              <a:t>inthe</a:t>
            </a:r>
            <a:r>
              <a:rPr lang="en-US" dirty="0" smtClean="0"/>
              <a:t> </a:t>
            </a:r>
            <a:r>
              <a:rPr lang="en-US" dirty="0" err="1" smtClean="0"/>
              <a:t>trastuzumab</a:t>
            </a:r>
            <a:r>
              <a:rPr lang="en-US" dirty="0" smtClean="0"/>
              <a:t> group, as compared with the observation group, was 0.54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34886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HER2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5"/>
          <p:cNvSpPr/>
          <p:nvPr/>
        </p:nvSpPr>
        <p:spPr>
          <a:xfrm>
            <a:off x="0" y="901167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Methods</a:t>
            </a:r>
            <a:r>
              <a:rPr lang="cs-CZ" dirty="0" smtClean="0"/>
              <a:t>: </a:t>
            </a:r>
            <a:r>
              <a:rPr lang="en-US" dirty="0" smtClean="0"/>
              <a:t>This </a:t>
            </a:r>
            <a:r>
              <a:rPr lang="en-US" dirty="0" smtClean="0"/>
              <a:t>international, multicenter, randomized trial compared one or two years of </a:t>
            </a:r>
            <a:r>
              <a:rPr lang="en-US" dirty="0" err="1" smtClean="0"/>
              <a:t>trastuzumab</a:t>
            </a:r>
            <a:r>
              <a:rPr lang="en-US" dirty="0" smtClean="0"/>
              <a:t> </a:t>
            </a:r>
            <a:r>
              <a:rPr lang="en-US" dirty="0" smtClean="0"/>
              <a:t>given every three weeks with observation in patients with HER2-positive </a:t>
            </a:r>
            <a:r>
              <a:rPr lang="en-US" dirty="0" err="1" smtClean="0"/>
              <a:t>andeither</a:t>
            </a:r>
            <a:r>
              <a:rPr lang="en-US" dirty="0" smtClean="0"/>
              <a:t> node-negative or node-positive breast cancer who had completed </a:t>
            </a:r>
            <a:r>
              <a:rPr lang="en-US" dirty="0" err="1" smtClean="0"/>
              <a:t>locoregionaltherapy</a:t>
            </a:r>
            <a:r>
              <a:rPr lang="en-US" dirty="0" smtClean="0"/>
              <a:t> and at least four cycles of </a:t>
            </a:r>
            <a:r>
              <a:rPr lang="en-US" dirty="0" err="1" smtClean="0"/>
              <a:t>neoadjuvant</a:t>
            </a:r>
            <a:r>
              <a:rPr lang="en-US" dirty="0" smtClean="0"/>
              <a:t> or adjuvant chemotherapy.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2042" y="2387580"/>
            <a:ext cx="6099958" cy="4470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20343"/>
            <a:ext cx="6115792" cy="445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4886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EGFR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Standardní léčba:</a:t>
            </a:r>
          </a:p>
          <a:p>
            <a:pPr lvl="1"/>
            <a:r>
              <a:rPr lang="cs-CZ" dirty="0" smtClean="0"/>
              <a:t>Nevyléčí 100% lidí</a:t>
            </a:r>
          </a:p>
          <a:p>
            <a:pPr lvl="1"/>
            <a:r>
              <a:rPr lang="cs-CZ" dirty="0" smtClean="0"/>
              <a:t>Toxická</a:t>
            </a:r>
          </a:p>
          <a:p>
            <a:pPr lvl="1"/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4886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Proč vůbec potřeba?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Nevyléčí 100% lidí – </a:t>
            </a:r>
            <a:r>
              <a:rPr lang="cs-CZ" b="1" dirty="0" smtClean="0">
                <a:solidFill>
                  <a:srgbClr val="FF0000"/>
                </a:solidFill>
              </a:rPr>
              <a:t>jícen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6355"/>
            <a:ext cx="6139543" cy="3861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2400" y="894303"/>
            <a:ext cx="5326743" cy="59473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47543" y="3628571"/>
            <a:ext cx="2104572" cy="508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666514" y="3622151"/>
            <a:ext cx="2068286" cy="5144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543714"/>
            <a:ext cx="3647619" cy="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054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Realita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7" y="1162789"/>
            <a:ext cx="12190313" cy="520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761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Proč vůbec potřeba?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Standardní léčba:</a:t>
            </a:r>
          </a:p>
          <a:p>
            <a:pPr lvl="1"/>
            <a:r>
              <a:rPr lang="cs-CZ" dirty="0" smtClean="0"/>
              <a:t>Nevyléčí 100% lidí</a:t>
            </a:r>
          </a:p>
          <a:p>
            <a:pPr lvl="1"/>
            <a:r>
              <a:rPr lang="cs-CZ" dirty="0" smtClean="0"/>
              <a:t>Toxická</a:t>
            </a:r>
          </a:p>
          <a:p>
            <a:pPr lvl="1"/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8196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Problémy</a:t>
            </a:r>
            <a:endParaRPr lang="en-US" sz="3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Resistence</a:t>
            </a:r>
          </a:p>
          <a:p>
            <a:pPr lvl="1"/>
            <a:r>
              <a:rPr lang="cs-CZ" dirty="0" smtClean="0"/>
              <a:t>Genetická instabilita</a:t>
            </a:r>
          </a:p>
          <a:p>
            <a:pPr lvl="1"/>
            <a:r>
              <a:rPr lang="cs-CZ" dirty="0" smtClean="0"/>
              <a:t>Intranádorová heterogenita – obrázek prso geny</a:t>
            </a:r>
          </a:p>
          <a:p>
            <a:endParaRPr lang="cs-CZ" dirty="0"/>
          </a:p>
          <a:p>
            <a:r>
              <a:rPr lang="cs-CZ" dirty="0" smtClean="0"/>
              <a:t>Limitace cílů</a:t>
            </a:r>
          </a:p>
          <a:p>
            <a:pPr lvl="1"/>
            <a:endParaRPr lang="cs-CZ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5898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1238" y="1376619"/>
            <a:ext cx="10409524" cy="410476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4886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>
                <a:solidFill>
                  <a:srgbClr val="231F1F"/>
                </a:solidFill>
                <a:latin typeface="AdvP4DD237"/>
              </a:rPr>
              <a:t>Nature - </a:t>
            </a:r>
            <a:r>
              <a:rPr lang="en-US" dirty="0" err="1" smtClean="0">
                <a:solidFill>
                  <a:srgbClr val="231F1F"/>
                </a:solidFill>
                <a:latin typeface="AdvP4DD237"/>
              </a:rPr>
              <a:t>Vol</a:t>
            </a:r>
            <a:r>
              <a:rPr lang="en-US" dirty="0" smtClean="0">
                <a:solidFill>
                  <a:srgbClr val="231F1F"/>
                </a:solidFill>
                <a:latin typeface="AdvP4DD237"/>
              </a:rPr>
              <a:t> </a:t>
            </a:r>
            <a:r>
              <a:rPr lang="en-US" dirty="0">
                <a:solidFill>
                  <a:srgbClr val="231F1F"/>
                </a:solidFill>
                <a:latin typeface="AdvP4DD237"/>
              </a:rPr>
              <a:t>458</a:t>
            </a:r>
            <a:r>
              <a:rPr lang="en-US" dirty="0">
                <a:solidFill>
                  <a:srgbClr val="231F1F"/>
                </a:solidFill>
                <a:latin typeface="AdvP4C4E74"/>
              </a:rPr>
              <a:t>j</a:t>
            </a:r>
            <a:r>
              <a:rPr lang="en-US" dirty="0">
                <a:solidFill>
                  <a:srgbClr val="231F1F"/>
                </a:solidFill>
                <a:latin typeface="AdvP4DD237"/>
              </a:rPr>
              <a:t>9 April </a:t>
            </a:r>
            <a:r>
              <a:rPr lang="en-US" dirty="0" smtClean="0">
                <a:solidFill>
                  <a:srgbClr val="231F1F"/>
                </a:solidFill>
                <a:latin typeface="AdvP4DD237"/>
              </a:rPr>
              <a:t>2009</a:t>
            </a:r>
            <a:r>
              <a:rPr lang="cs-CZ" dirty="0" smtClean="0">
                <a:solidFill>
                  <a:srgbClr val="231F1F"/>
                </a:solidFill>
                <a:latin typeface="AdvP4C4E74"/>
              </a:rPr>
              <a:t> </a:t>
            </a:r>
            <a:r>
              <a:rPr lang="en-US" dirty="0" smtClean="0">
                <a:solidFill>
                  <a:srgbClr val="231F1F"/>
                </a:solidFill>
                <a:latin typeface="AdvP4DD239"/>
              </a:rPr>
              <a:t>doi:10.1038/nature07943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Problémy</a:t>
            </a:r>
            <a:endParaRPr lang="en-US" sz="3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3319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1238" y="1376619"/>
            <a:ext cx="10409524" cy="4104762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782052" y="4247148"/>
            <a:ext cx="489284" cy="2847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472863" y="2221832"/>
            <a:ext cx="232611" cy="268705"/>
          </a:xfrm>
          <a:prstGeom prst="ellipse">
            <a:avLst/>
          </a:prstGeom>
          <a:noFill/>
          <a:ln w="57150">
            <a:solidFill>
              <a:schemeClr val="accent1">
                <a:alpha val="47843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589168" y="1291389"/>
            <a:ext cx="0" cy="2863516"/>
          </a:xfrm>
          <a:prstGeom prst="line">
            <a:avLst/>
          </a:prstGeom>
          <a:ln w="76200">
            <a:solidFill>
              <a:schemeClr val="accent1">
                <a:alpha val="47059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4886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>
                <a:solidFill>
                  <a:srgbClr val="231F1F"/>
                </a:solidFill>
                <a:latin typeface="AdvP4DD237"/>
              </a:rPr>
              <a:t>Nature - </a:t>
            </a:r>
            <a:r>
              <a:rPr lang="en-US" dirty="0" err="1" smtClean="0">
                <a:solidFill>
                  <a:srgbClr val="231F1F"/>
                </a:solidFill>
                <a:latin typeface="AdvP4DD237"/>
              </a:rPr>
              <a:t>Vol</a:t>
            </a:r>
            <a:r>
              <a:rPr lang="en-US" dirty="0" smtClean="0">
                <a:solidFill>
                  <a:srgbClr val="231F1F"/>
                </a:solidFill>
                <a:latin typeface="AdvP4DD237"/>
              </a:rPr>
              <a:t> </a:t>
            </a:r>
            <a:r>
              <a:rPr lang="en-US" dirty="0">
                <a:solidFill>
                  <a:srgbClr val="231F1F"/>
                </a:solidFill>
                <a:latin typeface="AdvP4DD237"/>
              </a:rPr>
              <a:t>458</a:t>
            </a:r>
            <a:r>
              <a:rPr lang="en-US" dirty="0">
                <a:solidFill>
                  <a:srgbClr val="231F1F"/>
                </a:solidFill>
                <a:latin typeface="AdvP4C4E74"/>
              </a:rPr>
              <a:t>j</a:t>
            </a:r>
            <a:r>
              <a:rPr lang="en-US" dirty="0">
                <a:solidFill>
                  <a:srgbClr val="231F1F"/>
                </a:solidFill>
                <a:latin typeface="AdvP4DD237"/>
              </a:rPr>
              <a:t>9 April </a:t>
            </a:r>
            <a:r>
              <a:rPr lang="en-US" dirty="0" smtClean="0">
                <a:solidFill>
                  <a:srgbClr val="231F1F"/>
                </a:solidFill>
                <a:latin typeface="AdvP4DD237"/>
              </a:rPr>
              <a:t>2009</a:t>
            </a:r>
            <a:r>
              <a:rPr lang="cs-CZ" dirty="0" smtClean="0">
                <a:solidFill>
                  <a:srgbClr val="231F1F"/>
                </a:solidFill>
                <a:latin typeface="AdvP4C4E74"/>
              </a:rPr>
              <a:t> </a:t>
            </a:r>
            <a:r>
              <a:rPr lang="en-US" dirty="0" smtClean="0">
                <a:solidFill>
                  <a:srgbClr val="231F1F"/>
                </a:solidFill>
                <a:latin typeface="AdvP4DD239"/>
              </a:rPr>
              <a:t>doi:10.1038/nature07943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Problémy</a:t>
            </a:r>
            <a:endParaRPr lang="en-US" sz="36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634340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endParaRPr lang="en-US" sz="3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0679" y="894304"/>
            <a:ext cx="11130642" cy="5963696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/>
              <a:t>T</a:t>
            </a:r>
            <a:r>
              <a:rPr lang="cs-CZ" sz="4000" dirty="0" smtClean="0"/>
              <a:t>h</a:t>
            </a:r>
            <a:r>
              <a:rPr lang="en-US" sz="4000" dirty="0" smtClean="0"/>
              <a:t>e </a:t>
            </a:r>
            <a:r>
              <a:rPr lang="en-US" sz="4000" dirty="0"/>
              <a:t>advent of molecularly targeted agents, as discussed in the following sections, has not changed a </a:t>
            </a:r>
            <a:r>
              <a:rPr lang="en-US" sz="4000" b="1" dirty="0">
                <a:solidFill>
                  <a:srgbClr val="FF0000"/>
                </a:solidFill>
              </a:rPr>
              <a:t>widespread consensus among drug developers: </a:t>
            </a:r>
            <a:r>
              <a:rPr lang="en-US" sz="4000" b="1" dirty="0" err="1">
                <a:solidFill>
                  <a:srgbClr val="FF0000"/>
                </a:solidFill>
              </a:rPr>
              <a:t>monotherapies</a:t>
            </a:r>
            <a:r>
              <a:rPr lang="en-US" sz="4000" dirty="0"/>
              <a:t> involving either low–molecular-weight drugs or biological molecules </a:t>
            </a:r>
            <a:r>
              <a:rPr lang="en-US" sz="4000" b="1" dirty="0">
                <a:solidFill>
                  <a:srgbClr val="FF0000"/>
                </a:solidFill>
              </a:rPr>
              <a:t>are </a:t>
            </a:r>
            <a:r>
              <a:rPr lang="en-US" sz="4000" b="1" dirty="0" smtClean="0">
                <a:solidFill>
                  <a:srgbClr val="FF0000"/>
                </a:solidFill>
              </a:rPr>
              <a:t>unlikely</a:t>
            </a:r>
            <a:r>
              <a:rPr lang="cs-CZ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to </a:t>
            </a:r>
            <a:r>
              <a:rPr lang="en-US" sz="4000" b="1" dirty="0">
                <a:solidFill>
                  <a:srgbClr val="FF0000"/>
                </a:solidFill>
              </a:rPr>
              <a:t>cure most types of cancer</a:t>
            </a:r>
            <a:r>
              <a:rPr lang="en-US" sz="4000" dirty="0"/>
              <a:t>, and eﬀective </a:t>
            </a:r>
            <a:r>
              <a:rPr lang="en-US" sz="4000" b="1" dirty="0">
                <a:solidFill>
                  <a:srgbClr val="FF0000"/>
                </a:solidFill>
              </a:rPr>
              <a:t>multi-agent therapies must be devised </a:t>
            </a:r>
            <a:r>
              <a:rPr lang="en-US" sz="4000" b="1" dirty="0" smtClean="0">
                <a:solidFill>
                  <a:srgbClr val="FF0000"/>
                </a:solidFill>
              </a:rPr>
              <a:t>if</a:t>
            </a:r>
            <a:r>
              <a:rPr lang="cs-CZ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def</a:t>
            </a:r>
            <a:r>
              <a:rPr lang="cs-CZ" sz="4000" b="1" dirty="0" smtClean="0">
                <a:solidFill>
                  <a:srgbClr val="FF0000"/>
                </a:solidFill>
              </a:rPr>
              <a:t>i</a:t>
            </a:r>
            <a:r>
              <a:rPr lang="en-US" sz="4000" b="1" dirty="0" err="1" smtClean="0">
                <a:solidFill>
                  <a:srgbClr val="FF0000"/>
                </a:solidFill>
              </a:rPr>
              <a:t>nitive</a:t>
            </a:r>
            <a:r>
              <a:rPr lang="en-US" sz="4000" b="1" dirty="0">
                <a:solidFill>
                  <a:srgbClr val="FF0000"/>
                </a:solidFill>
              </a:rPr>
              <a:t>, durable clinical responses are to be achieved </a:t>
            </a:r>
            <a:r>
              <a:rPr lang="en-US" sz="4000" dirty="0"/>
              <a:t>in the future. </a:t>
            </a:r>
            <a:br>
              <a:rPr lang="en-US" sz="4000" dirty="0"/>
            </a:br>
            <a:endParaRPr lang="cs-CZ" sz="4000" dirty="0" smtClean="0"/>
          </a:p>
          <a:p>
            <a:pPr lvl="1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488668"/>
            <a:ext cx="3300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Biology of cancer 2014, weinberg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3972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endParaRPr lang="en-US" sz="36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5700" y="852488"/>
            <a:ext cx="48006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3972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4927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Proč vůbec potřeba?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303"/>
            <a:ext cx="12192000" cy="5963696"/>
          </a:xfrm>
        </p:spPr>
        <p:txBody>
          <a:bodyPr/>
          <a:lstStyle/>
          <a:p>
            <a:r>
              <a:rPr lang="cs-CZ" dirty="0" smtClean="0"/>
              <a:t>Nevyléčí 100% lidí – </a:t>
            </a:r>
            <a:r>
              <a:rPr lang="cs-CZ" b="1" dirty="0" smtClean="0">
                <a:solidFill>
                  <a:srgbClr val="FF0000"/>
                </a:solidFill>
              </a:rPr>
              <a:t>jícen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94975"/>
            <a:ext cx="12192000" cy="1"/>
          </a:xfrm>
          <a:prstGeom prst="line">
            <a:avLst/>
          </a:prstGeom>
          <a:ln w="95250"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ular Callout 15"/>
          <p:cNvSpPr/>
          <p:nvPr/>
        </p:nvSpPr>
        <p:spPr>
          <a:xfrm>
            <a:off x="261257" y="1662723"/>
            <a:ext cx="9739086" cy="4426856"/>
          </a:xfrm>
          <a:prstGeom prst="wedgeRectCallout">
            <a:avLst>
              <a:gd name="adj1" fmla="val -17733"/>
              <a:gd name="adj2" fmla="val -2655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ELIGIBILITY </a:t>
            </a:r>
            <a:r>
              <a:rPr lang="en-US" sz="2000" dirty="0" smtClean="0"/>
              <a:t>CRITERIA</a:t>
            </a:r>
            <a:r>
              <a:rPr lang="cs-CZ" sz="2000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Patients </a:t>
            </a:r>
            <a:r>
              <a:rPr lang="en-US" sz="2000" dirty="0"/>
              <a:t>with histologically confirmed, potentially curable squamous-cell carcinoma, </a:t>
            </a:r>
            <a:r>
              <a:rPr lang="en-US" sz="2000" dirty="0" smtClean="0"/>
              <a:t>adenocarcinoma</a:t>
            </a:r>
            <a:r>
              <a:rPr lang="en-US" sz="2000" dirty="0"/>
              <a:t>, or large-cell undifferentiated carcinoma of the esophagus or </a:t>
            </a:r>
            <a:r>
              <a:rPr lang="en-US" sz="2000" dirty="0" err="1"/>
              <a:t>esophagogastric</a:t>
            </a:r>
            <a:r>
              <a:rPr lang="en-US" sz="2000" dirty="0"/>
              <a:t> junction </a:t>
            </a:r>
            <a:r>
              <a:rPr lang="en-US" sz="2000" dirty="0" smtClean="0"/>
              <a:t>were </a:t>
            </a:r>
            <a:r>
              <a:rPr lang="en-US" sz="2000" dirty="0"/>
              <a:t>eligible for inclusion in the study. 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upper border of the tumor had to be at least 3 cm below the upper esophageal sphincter. Patients who had proximal gastric tumors with minimal invasion of the esophagus were excluded. The length and width of the tumor could not </a:t>
            </a:r>
            <a:r>
              <a:rPr lang="en-US" sz="2000" dirty="0" smtClean="0"/>
              <a:t>exceed </a:t>
            </a:r>
            <a:r>
              <a:rPr lang="en-US" sz="2000" dirty="0"/>
              <a:t>8 cm and 5 cm, respectively. Only patients with tumors of clinical stage T1N1 or </a:t>
            </a:r>
            <a:r>
              <a:rPr lang="en-US" sz="2000" dirty="0" smtClean="0"/>
              <a:t>T2-3N0-1</a:t>
            </a:r>
            <a:r>
              <a:rPr lang="cs-CZ" sz="2000" dirty="0" smtClean="0"/>
              <a:t> </a:t>
            </a:r>
            <a:r>
              <a:rPr lang="en-US" sz="2000" dirty="0"/>
              <a:t>and no clinical evidence of metastatic spread (M0), </a:t>
            </a:r>
            <a:r>
              <a:rPr lang="en-US" sz="2000" dirty="0" smtClean="0"/>
              <a:t>were </a:t>
            </a:r>
            <a:r>
              <a:rPr lang="en-US" sz="2000" dirty="0"/>
              <a:t>enrolled. </a:t>
            </a:r>
            <a:endParaRPr 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Eligible patients </a:t>
            </a:r>
            <a:r>
              <a:rPr lang="en-US" sz="2000" dirty="0"/>
              <a:t>were 18 to 75 years of age, had a World Health Organization (WHO) performance status score of 2 or </a:t>
            </a:r>
            <a:r>
              <a:rPr lang="en-US" sz="2000" dirty="0" smtClean="0"/>
              <a:t>lower</a:t>
            </a:r>
            <a:r>
              <a:rPr lang="cs-CZ" sz="2000" dirty="0" smtClean="0"/>
              <a:t> </a:t>
            </a:r>
            <a:r>
              <a:rPr lang="en-US" sz="2000" dirty="0"/>
              <a:t>and had lost 10% or less of body weight. </a:t>
            </a:r>
            <a:endParaRPr lang="cs-CZ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Patients </a:t>
            </a:r>
            <a:r>
              <a:rPr lang="en-US" sz="2000" dirty="0"/>
              <a:t>also had to have adequate hematologic, renal, hepatic, and pulmonary function, as well as no history of other cancer or previous radiotherapy or chemotherapy</a:t>
            </a:r>
            <a:r>
              <a:rPr lang="en-US" sz="2000" dirty="0" smtClean="0"/>
              <a:t>.</a:t>
            </a:r>
            <a:r>
              <a:rPr lang="cs-CZ" sz="20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All </a:t>
            </a:r>
            <a:r>
              <a:rPr lang="en-US" sz="2000" dirty="0"/>
              <a:t>patients provided written informed consent.</a:t>
            </a:r>
          </a:p>
        </p:txBody>
      </p:sp>
    </p:spTree>
    <p:extLst>
      <p:ext uri="{BB962C8B-B14F-4D97-AF65-F5344CB8AC3E}">
        <p14:creationId xmlns:p14="http://schemas.microsoft.com/office/powerpoint/2010/main" xmlns="" val="502627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1679</TotalTime>
  <Words>2785</Words>
  <Application>Microsoft Office PowerPoint</Application>
  <PresentationFormat>Vlastní</PresentationFormat>
  <Paragraphs>384</Paragraphs>
  <Slides>86</Slides>
  <Notes>10</Notes>
  <HiddenSlides>3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86</vt:i4>
      </vt:variant>
    </vt:vector>
  </HeadingPairs>
  <TitlesOfParts>
    <vt:vector size="87" baseType="lpstr">
      <vt:lpstr>Office Theme</vt:lpstr>
      <vt:lpstr>Cílená léčba v onkologii</vt:lpstr>
      <vt:lpstr>Prerekvizity ...</vt:lpstr>
      <vt:lpstr>Prerekvizity ...</vt:lpstr>
      <vt:lpstr>Myšlenka dne</vt:lpstr>
      <vt:lpstr>Proč vůbec potřeba?</vt:lpstr>
      <vt:lpstr>Proč vůbec potřeba?</vt:lpstr>
      <vt:lpstr>Proč vůbec potřeba?</vt:lpstr>
      <vt:lpstr>Proč vůbec potřeba?</vt:lpstr>
      <vt:lpstr>Proč vůbec potřeba?</vt:lpstr>
      <vt:lpstr>Proč vůbec potřeba?</vt:lpstr>
      <vt:lpstr>Proč vůbec potřeba?</vt:lpstr>
      <vt:lpstr>Proč vůbec potřeba?</vt:lpstr>
      <vt:lpstr>Proč vůbec potřeba?</vt:lpstr>
      <vt:lpstr>Proč vůbec potřeba?</vt:lpstr>
      <vt:lpstr>Proč vůbec potřeba?</vt:lpstr>
      <vt:lpstr>Proč vůbec potřeba?</vt:lpstr>
      <vt:lpstr>Proč vůbec potřeba?</vt:lpstr>
      <vt:lpstr>Proč vůbec potřeba?</vt:lpstr>
      <vt:lpstr>„klasická“ léčba</vt:lpstr>
      <vt:lpstr>První krůčky</vt:lpstr>
      <vt:lpstr>První krůčky</vt:lpstr>
      <vt:lpstr>První krůčky</vt:lpstr>
      <vt:lpstr>První krůčky</vt:lpstr>
      <vt:lpstr>Hallmarks</vt:lpstr>
      <vt:lpstr>Hallmarks</vt:lpstr>
      <vt:lpstr>Hallmarks</vt:lpstr>
      <vt:lpstr>Typy léků</vt:lpstr>
      <vt:lpstr>TKIs</vt:lpstr>
      <vt:lpstr>TKIs</vt:lpstr>
      <vt:lpstr>TKIs</vt:lpstr>
      <vt:lpstr>TKIs – ALK (anaplastic lymphoma kinase)</vt:lpstr>
      <vt:lpstr>TKIs – ALK (anaplastic lymphoma kinase)</vt:lpstr>
      <vt:lpstr>TKIs – BRAF V600E (vemurafenib, dabrafenib)</vt:lpstr>
      <vt:lpstr>RAF TKI (vemurafenib, dabrafenib)</vt:lpstr>
      <vt:lpstr>Snímek 35</vt:lpstr>
      <vt:lpstr>Snímek 36</vt:lpstr>
      <vt:lpstr>Snímek 37</vt:lpstr>
      <vt:lpstr>Snímek 38</vt:lpstr>
      <vt:lpstr>Multi TKIs – sorafenib, sunitinib</vt:lpstr>
      <vt:lpstr>Multi TKIs – sorafenib, sunitinib</vt:lpstr>
      <vt:lpstr>CDK4/6 TKIs (palbociclib, ribociclib, abemaciclib)</vt:lpstr>
      <vt:lpstr>CDK4/6 TKIs (palbociclib, ribociclib, abemaciclib)</vt:lpstr>
      <vt:lpstr>mTOR inhibitory .....</vt:lpstr>
      <vt:lpstr>TKIs závěr</vt:lpstr>
      <vt:lpstr>PARPi (olaparib, veliparib, rucaparib, ...)</vt:lpstr>
      <vt:lpstr>PARPi (olaparib, veliparib, rucaparib, ...)</vt:lpstr>
      <vt:lpstr>Imunitní systém</vt:lpstr>
      <vt:lpstr>Imunitní systém</vt:lpstr>
      <vt:lpstr>Imunitní systém</vt:lpstr>
      <vt:lpstr>Imunitní systém</vt:lpstr>
      <vt:lpstr>Imunitní systém – obrana nádorů</vt:lpstr>
      <vt:lpstr>Imunitní systém</vt:lpstr>
      <vt:lpstr>Blokování CTLs</vt:lpstr>
      <vt:lpstr>Protilátky proti CTLA-4 (ipilimumab)</vt:lpstr>
      <vt:lpstr>Protilátky proti CTLA-4 (ipilimumab)</vt:lpstr>
      <vt:lpstr>Blokování CTLs</vt:lpstr>
      <vt:lpstr>Protilátky proti PD-1 / PD-L1</vt:lpstr>
      <vt:lpstr>Protilátky proti PD-1 / PD-L1</vt:lpstr>
      <vt:lpstr>Protilátky proti PD-1 / PD-L1</vt:lpstr>
      <vt:lpstr>Protilátky proti PD-1 / PD-L1</vt:lpstr>
      <vt:lpstr>Protilátky proti PD-1 / PD-L1</vt:lpstr>
      <vt:lpstr>Imunoterapie</vt:lpstr>
      <vt:lpstr>CAR-T cells (Chimeric Antigen Receptor)</vt:lpstr>
      <vt:lpstr>CAR-T cells (Chimeric Antigen Receptor)</vt:lpstr>
      <vt:lpstr>CAR-T cells (Chimeric Antigen Receptor)</vt:lpstr>
      <vt:lpstr>CAR-T cells (Chimeric Antigen Receptor)</vt:lpstr>
      <vt:lpstr>CAR-T cells (Chimeric Antigen Receptor)</vt:lpstr>
      <vt:lpstr>CD20 </vt:lpstr>
      <vt:lpstr>CD20 (rituximab) </vt:lpstr>
      <vt:lpstr>MABs</vt:lpstr>
      <vt:lpstr>MABs</vt:lpstr>
      <vt:lpstr>MABs</vt:lpstr>
      <vt:lpstr>ErbB rodina</vt:lpstr>
      <vt:lpstr>HER2</vt:lpstr>
      <vt:lpstr>HER2</vt:lpstr>
      <vt:lpstr>HER2</vt:lpstr>
      <vt:lpstr>HER2</vt:lpstr>
      <vt:lpstr>HER2</vt:lpstr>
      <vt:lpstr>EGFR</vt:lpstr>
      <vt:lpstr>Realita</vt:lpstr>
      <vt:lpstr>Proč vůbec potřeba?</vt:lpstr>
      <vt:lpstr>Problémy</vt:lpstr>
      <vt:lpstr>Problémy</vt:lpstr>
      <vt:lpstr>Problémy</vt:lpstr>
      <vt:lpstr>Snímek 85</vt:lpstr>
      <vt:lpstr>Snímek 86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Cílená léčba v onkologii</dc:title>
  <dc:creator>x</dc:creator>
  <cp:lastModifiedBy>l</cp:lastModifiedBy>
  <cp:revision>106</cp:revision>
  <dcterms:created xsi:type="dcterms:W3CDTF">2019-03-31T14:30:56Z</dcterms:created>
  <dcterms:modified xsi:type="dcterms:W3CDTF">2019-04-10T14:24:08Z</dcterms:modified>
</cp:coreProperties>
</file>