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67"/>
  </p:notesMasterIdLst>
  <p:sldIdLst>
    <p:sldId id="257" r:id="rId2"/>
    <p:sldId id="258" r:id="rId3"/>
    <p:sldId id="259" r:id="rId4"/>
    <p:sldId id="260" r:id="rId5"/>
    <p:sldId id="325" r:id="rId6"/>
    <p:sldId id="261" r:id="rId7"/>
    <p:sldId id="262" r:id="rId8"/>
    <p:sldId id="326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99" r:id="rId17"/>
    <p:sldId id="310" r:id="rId18"/>
    <p:sldId id="312" r:id="rId19"/>
    <p:sldId id="313" r:id="rId20"/>
    <p:sldId id="316" r:id="rId21"/>
    <p:sldId id="317" r:id="rId22"/>
    <p:sldId id="270" r:id="rId23"/>
    <p:sldId id="322" r:id="rId24"/>
    <p:sldId id="271" r:id="rId25"/>
    <p:sldId id="331" r:id="rId26"/>
    <p:sldId id="272" r:id="rId27"/>
    <p:sldId id="332" r:id="rId28"/>
    <p:sldId id="333" r:id="rId29"/>
    <p:sldId id="273" r:id="rId30"/>
    <p:sldId id="275" r:id="rId31"/>
    <p:sldId id="276" r:id="rId32"/>
    <p:sldId id="328" r:id="rId33"/>
    <p:sldId id="321" r:id="rId34"/>
    <p:sldId id="281" r:id="rId35"/>
    <p:sldId id="315" r:id="rId36"/>
    <p:sldId id="282" r:id="rId37"/>
    <p:sldId id="284" r:id="rId38"/>
    <p:sldId id="323" r:id="rId39"/>
    <p:sldId id="309" r:id="rId40"/>
    <p:sldId id="308" r:id="rId41"/>
    <p:sldId id="314" r:id="rId42"/>
    <p:sldId id="285" r:id="rId43"/>
    <p:sldId id="330" r:id="rId44"/>
    <p:sldId id="286" r:id="rId45"/>
    <p:sldId id="287" r:id="rId46"/>
    <p:sldId id="288" r:id="rId47"/>
    <p:sldId id="300" r:id="rId48"/>
    <p:sldId id="289" r:id="rId49"/>
    <p:sldId id="292" r:id="rId50"/>
    <p:sldId id="318" r:id="rId51"/>
    <p:sldId id="311" r:id="rId52"/>
    <p:sldId id="319" r:id="rId53"/>
    <p:sldId id="320" r:id="rId54"/>
    <p:sldId id="294" r:id="rId55"/>
    <p:sldId id="295" r:id="rId56"/>
    <p:sldId id="296" r:id="rId57"/>
    <p:sldId id="297" r:id="rId58"/>
    <p:sldId id="298" r:id="rId59"/>
    <p:sldId id="302" r:id="rId60"/>
    <p:sldId id="303" r:id="rId61"/>
    <p:sldId id="327" r:id="rId62"/>
    <p:sldId id="305" r:id="rId63"/>
    <p:sldId id="306" r:id="rId64"/>
    <p:sldId id="307" r:id="rId65"/>
    <p:sldId id="324" r:id="rId6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2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103" autoAdjust="0"/>
    <p:restoredTop sz="94660"/>
  </p:normalViewPr>
  <p:slideViewPr>
    <p:cSldViewPr>
      <p:cViewPr varScale="1">
        <p:scale>
          <a:sx n="64" d="100"/>
          <a:sy n="64" d="100"/>
        </p:scale>
        <p:origin x="1464" y="72"/>
      </p:cViewPr>
      <p:guideLst>
        <p:guide orient="horz" pos="40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3504FD-18BF-4D48-9EBD-4CFD8AA40596}" type="datetimeFigureOut">
              <a:rPr lang="cs-CZ" smtClean="0"/>
              <a:pPr/>
              <a:t>19.04.2022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B8445-5BEF-4E46-8DE4-F9A2F2EFEED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0934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27FD23-85D6-4973-8180-D4411F731236}" type="slidenum">
              <a:rPr lang="cs-CZ" altLang="cs-CZ"/>
              <a:pPr/>
              <a:t>12</a:t>
            </a:fld>
            <a:endParaRPr lang="cs-CZ" altLang="cs-CZ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cs-CZ" altLang="cs-CZ"/>
              <a:t>Pár obrázků k technice ozařování, fixaci, pro zajímavost.   </a:t>
            </a:r>
          </a:p>
          <a:p>
            <a:pPr eaLnBrk="1" hangingPunct="1"/>
            <a:r>
              <a:rPr lang="cs-CZ" altLang="cs-CZ"/>
              <a:t>Fixace tu mozkového kmene, celková anestezie.</a:t>
            </a:r>
          </a:p>
        </p:txBody>
      </p:sp>
    </p:spTree>
    <p:extLst>
      <p:ext uri="{BB962C8B-B14F-4D97-AF65-F5344CB8AC3E}">
        <p14:creationId xmlns:p14="http://schemas.microsoft.com/office/powerpoint/2010/main" val="2846243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2D88CB-EC1B-459A-9302-15B9AFF6FEC0}" type="slidenum">
              <a:rPr lang="cs-CZ" altLang="cs-CZ"/>
              <a:pPr/>
              <a:t>14</a:t>
            </a:fld>
            <a:endParaRPr lang="cs-CZ" altLang="cs-CZ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cs-CZ" altLang="cs-CZ"/>
              <a:t>3 měsíční miminko- rozsáhlý hemangiom v bříšku, po kombinované terapii s inhibitory angiogeneze je nyní v remisi onemocnění. (Molnár J.)</a:t>
            </a:r>
          </a:p>
        </p:txBody>
      </p:sp>
    </p:spTree>
    <p:extLst>
      <p:ext uri="{BB962C8B-B14F-4D97-AF65-F5344CB8AC3E}">
        <p14:creationId xmlns:p14="http://schemas.microsoft.com/office/powerpoint/2010/main" val="1638810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C1B340-7288-4629-8DE1-0DB6F863D790}" type="slidenum">
              <a:rPr lang="cs-CZ" altLang="cs-CZ"/>
              <a:pPr/>
              <a:t>22</a:t>
            </a:fld>
            <a:endParaRPr lang="cs-CZ" altLang="cs-CZ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cs-CZ" altLang="cs-CZ"/>
              <a:t>Nyní nejčastější diagnozy nádorů dětského věku.</a:t>
            </a:r>
          </a:p>
        </p:txBody>
      </p:sp>
    </p:spTree>
    <p:extLst>
      <p:ext uri="{BB962C8B-B14F-4D97-AF65-F5344CB8AC3E}">
        <p14:creationId xmlns:p14="http://schemas.microsoft.com/office/powerpoint/2010/main" val="2961537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575D50-FC35-44C9-BF91-A46594413FB9}" type="slidenum">
              <a:rPr lang="cs-CZ" altLang="cs-CZ"/>
              <a:pPr/>
              <a:t>44</a:t>
            </a:fld>
            <a:endParaRPr lang="cs-CZ" altLang="cs-CZ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cs-CZ" altLang="cs-CZ"/>
              <a:t>TBI</a:t>
            </a:r>
          </a:p>
        </p:txBody>
      </p:sp>
    </p:spTree>
    <p:extLst>
      <p:ext uri="{BB962C8B-B14F-4D97-AF65-F5344CB8AC3E}">
        <p14:creationId xmlns:p14="http://schemas.microsoft.com/office/powerpoint/2010/main" val="2942675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B8445-5BEF-4E46-8DE4-F9A2F2EFEED7}" type="slidenum">
              <a:rPr lang="cs-CZ" smtClean="0"/>
              <a:pPr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0244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1B8445-5BEF-4E46-8DE4-F9A2F2EFEED7}" type="slidenum">
              <a:rPr lang="cs-CZ" smtClean="0"/>
              <a:pPr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2384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04056" y="1340768"/>
            <a:ext cx="7772400" cy="2304256"/>
          </a:xfrm>
        </p:spPr>
        <p:txBody>
          <a:bodyPr>
            <a:normAutofit/>
          </a:bodyPr>
          <a:lstStyle>
            <a:lvl1pPr algn="l">
              <a:defRPr sz="4000" baseline="0">
                <a:solidFill>
                  <a:srgbClr val="00567C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04056" y="3789040"/>
            <a:ext cx="7772400" cy="1152128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84B0E91-EFA3-4722-8234-04CD6AF8D0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84B0E91-EFA3-4722-8234-04CD6AF8D0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84B0E91-EFA3-4722-8234-04CD6AF8D0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endParaRPr lang="cs-CZ"/>
          </a:p>
        </p:txBody>
      </p:sp>
      <p:sp>
        <p:nvSpPr>
          <p:cNvPr id="6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84B0E91-EFA3-4722-8234-04CD6AF8D0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spcBef>
                <a:spcPts val="12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zápatí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endParaRPr lang="cs-CZ"/>
          </a:p>
        </p:txBody>
      </p:sp>
      <p:sp>
        <p:nvSpPr>
          <p:cNvPr id="8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84B0E91-EFA3-4722-8234-04CD6AF8D0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endParaRPr lang="cs-CZ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84B0E91-EFA3-4722-8234-04CD6AF8D0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84B0E91-EFA3-4722-8234-04CD6AF8D0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7" name="Zástupný symbol pro zápatí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endParaRPr lang="cs-CZ"/>
          </a:p>
        </p:txBody>
      </p:sp>
      <p:sp>
        <p:nvSpPr>
          <p:cNvPr id="8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84B0E91-EFA3-4722-8234-04CD6AF8D0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1376"/>
            <a:ext cx="5486400" cy="456975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86916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84B0E91-EFA3-4722-8234-04CD6AF8D0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7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53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1028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2484438" y="6165850"/>
            <a:ext cx="4032250" cy="503238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88125" y="60928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984B0E91-EFA3-4722-8234-04CD6AF8D09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002B3E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395536" y="2204864"/>
            <a:ext cx="8109842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cs-CZ" altLang="cs-CZ" sz="4400" b="1" dirty="0">
                <a:latin typeface="Tw Cen MT" pitchFamily="34" charset="-18"/>
              </a:rPr>
              <a:t>     DĚTSKÁ RADIOTERAPIE</a:t>
            </a:r>
          </a:p>
          <a:p>
            <a:pPr algn="ctr" eaLnBrk="1" hangingPunct="1">
              <a:spcBef>
                <a:spcPct val="50000"/>
              </a:spcBef>
            </a:pPr>
            <a:endParaRPr lang="cs-CZ" altLang="cs-CZ" sz="4400" b="1" dirty="0">
              <a:latin typeface="Tw Cen MT" pitchFamily="34" charset="-18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cs-CZ" altLang="cs-CZ" sz="2400" b="1" dirty="0">
                <a:latin typeface="Tw Cen MT" pitchFamily="34" charset="-18"/>
              </a:rPr>
              <a:t>             MUDr. Jana Maistryszinová, Ph.D.</a:t>
            </a:r>
          </a:p>
          <a:p>
            <a:pPr algn="ctr" eaLnBrk="1" hangingPunct="1">
              <a:spcBef>
                <a:spcPct val="50000"/>
              </a:spcBef>
            </a:pPr>
            <a:r>
              <a:rPr lang="cs-CZ" altLang="cs-CZ" sz="2400" b="1" dirty="0">
                <a:latin typeface="Tw Cen MT" pitchFamily="34" charset="-18"/>
              </a:rPr>
              <a:t>             Klinika radiační onkologie MOÚ a LF MU Brno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3200" b="1" dirty="0">
                <a:latin typeface="Tw Cen MT" pitchFamily="34" charset="-18"/>
              </a:rPr>
              <a:t>Specifika dětské radioterapie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vychází z odlišné radiobiologie dětských nádorů- </a:t>
            </a:r>
            <a:r>
              <a:rPr lang="cs-CZ" altLang="cs-CZ" sz="2000" b="1" dirty="0">
                <a:latin typeface="Tw Cen MT" pitchFamily="34" charset="-18"/>
              </a:rPr>
              <a:t>vyšší </a:t>
            </a:r>
            <a:r>
              <a:rPr lang="cs-CZ" altLang="cs-CZ" sz="2000" b="1" dirty="0" err="1">
                <a:latin typeface="Tw Cen MT" pitchFamily="34" charset="-18"/>
              </a:rPr>
              <a:t>radiosenzitivita</a:t>
            </a:r>
            <a:endParaRPr lang="cs-CZ" altLang="cs-CZ" sz="2000" b="1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omezení indikace RT (vynechání, jiná méně toxická léčba je stejně účinná)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výše celkové dávky – snížení rizika ireverzibilního postižení zdravých tkání, úprava frakcionace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výše jednotlivé denní dávky – </a:t>
            </a:r>
            <a:r>
              <a:rPr lang="cs-CZ" altLang="cs-CZ" sz="2000" b="1" dirty="0">
                <a:latin typeface="Tw Cen MT" pitchFamily="34" charset="-18"/>
              </a:rPr>
              <a:t>u dětí á </a:t>
            </a:r>
            <a:r>
              <a:rPr lang="cs-CZ" altLang="cs-CZ" sz="2000" b="1" u="sng" dirty="0">
                <a:latin typeface="Tw Cen MT" pitchFamily="34" charset="-18"/>
              </a:rPr>
              <a:t>1,5-1,8 </a:t>
            </a:r>
            <a:r>
              <a:rPr lang="cs-CZ" altLang="cs-CZ" sz="2000" b="1" u="sng" dirty="0" err="1">
                <a:latin typeface="Tw Cen MT" pitchFamily="34" charset="-18"/>
              </a:rPr>
              <a:t>Gy</a:t>
            </a:r>
            <a:endParaRPr lang="cs-CZ" altLang="cs-CZ" sz="2000" b="1" u="sng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věk v době ozařování – </a:t>
            </a:r>
            <a:r>
              <a:rPr lang="cs-CZ" altLang="cs-CZ" sz="2000" b="1" dirty="0">
                <a:latin typeface="Tw Cen MT" pitchFamily="34" charset="-18"/>
              </a:rPr>
              <a:t>do 3 let bez RT, v období mezi 3.-5. rokem se dávka snižuje o 10%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b="1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velikost ozařovaného objemu – minimalizace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typ záření- </a:t>
            </a:r>
            <a:r>
              <a:rPr lang="cs-CZ" altLang="cs-CZ" sz="2000" dirty="0" err="1">
                <a:latin typeface="Tw Cen MT" pitchFamily="34" charset="-18"/>
              </a:rPr>
              <a:t>megavoltážní</a:t>
            </a:r>
            <a:r>
              <a:rPr lang="cs-CZ" altLang="cs-CZ" sz="2000" dirty="0">
                <a:latin typeface="Tw Cen MT" pitchFamily="34" charset="-18"/>
              </a:rPr>
              <a:t> zdroje, </a:t>
            </a:r>
            <a:r>
              <a:rPr lang="cs-CZ" altLang="cs-CZ" sz="2000" b="1" dirty="0" err="1">
                <a:latin typeface="Tw Cen MT" pitchFamily="34" charset="-18"/>
              </a:rPr>
              <a:t>max</a:t>
            </a:r>
            <a:r>
              <a:rPr lang="cs-CZ" altLang="cs-CZ" sz="2000" b="1" dirty="0">
                <a:latin typeface="Tw Cen MT" pitchFamily="34" charset="-18"/>
              </a:rPr>
              <a:t> 10 MV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b="1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kombinace s CHT – zvyšuje se toxicita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>
          <a:xfrm>
            <a:off x="662880" y="1628800"/>
            <a:ext cx="8229600" cy="5360987"/>
          </a:xfrm>
        </p:spPr>
        <p:txBody>
          <a:bodyPr/>
          <a:lstStyle/>
          <a:p>
            <a:pPr eaLnBrk="1" hangingPunct="1"/>
            <a:r>
              <a:rPr lang="cs-CZ" altLang="cs-CZ" sz="2800" dirty="0">
                <a:latin typeface="Tw Cen MT" pitchFamily="34" charset="-18"/>
              </a:rPr>
              <a:t>Specifická příprava k ozařovaní</a:t>
            </a:r>
          </a:p>
          <a:p>
            <a:pPr eaLnBrk="1" hangingPunct="1"/>
            <a:r>
              <a:rPr lang="cs-CZ" altLang="cs-CZ" sz="2800" dirty="0">
                <a:latin typeface="Tw Cen MT" pitchFamily="34" charset="-18"/>
              </a:rPr>
              <a:t>Spolupráce pacienta</a:t>
            </a:r>
          </a:p>
          <a:p>
            <a:pPr eaLnBrk="1" hangingPunct="1"/>
            <a:r>
              <a:rPr lang="cs-CZ" altLang="cs-CZ" sz="2800" u="sng" dirty="0">
                <a:latin typeface="Tw Cen MT" pitchFamily="34" charset="-18"/>
              </a:rPr>
              <a:t>Celková anestezie</a:t>
            </a:r>
          </a:p>
          <a:p>
            <a:pPr eaLnBrk="1" hangingPunct="1"/>
            <a:r>
              <a:rPr lang="cs-CZ" altLang="cs-CZ" sz="2800" dirty="0">
                <a:latin typeface="Tw Cen MT" pitchFamily="34" charset="-18"/>
              </a:rPr>
              <a:t>Imobilizace- fixační masky, imobilizační pomůcky, vakuové dlahy</a:t>
            </a:r>
          </a:p>
          <a:p>
            <a:pPr eaLnBrk="1" hangingPunct="1"/>
            <a:endParaRPr lang="cs-CZ" altLang="cs-CZ" sz="2800" dirty="0">
              <a:latin typeface="Tw Cen MT" pitchFamily="34" charset="-18"/>
            </a:endParaRPr>
          </a:p>
          <a:p>
            <a:pPr eaLnBrk="1" hangingPunct="1"/>
            <a:r>
              <a:rPr lang="cs-CZ" altLang="cs-CZ" sz="2800" dirty="0">
                <a:latin typeface="Tw Cen MT" pitchFamily="34" charset="-18"/>
              </a:rPr>
              <a:t>Sledování společně s dětskými onkology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PICT29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8447949" cy="64090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PICT29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568952" cy="64812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IMG_16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6632"/>
            <a:ext cx="8640960" cy="6555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Obrázek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902" y="188640"/>
            <a:ext cx="8688578" cy="58762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286000" y="130534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dirty="0"/>
          </a:p>
          <a:p>
            <a:r>
              <a:rPr lang="cs-CZ" dirty="0"/>
              <a:t>	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26" name="Picture 2" descr="C:\Users\zitterbartova\AppData\Local\Temp\notes0E98F4\~47826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23528" y="188640"/>
            <a:ext cx="8496946" cy="59046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7" y="188640"/>
            <a:ext cx="8670925" cy="5832648"/>
          </a:xfrm>
          <a:ln>
            <a:solidFill>
              <a:schemeClr val="tx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27979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60648"/>
            <a:ext cx="8784976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6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7272808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082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232775" cy="1143000"/>
          </a:xfrm>
        </p:spPr>
        <p:txBody>
          <a:bodyPr/>
          <a:lstStyle/>
          <a:p>
            <a:pPr eaLnBrk="1" hangingPunct="1"/>
            <a:r>
              <a:rPr lang="cs-CZ" altLang="cs-CZ" sz="3600" b="1" dirty="0">
                <a:latin typeface="Tw Cen MT" pitchFamily="34" charset="-18"/>
              </a:rPr>
              <a:t>  Dětská onkologie obecně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268413"/>
            <a:ext cx="8221662" cy="4525962"/>
          </a:xfrm>
        </p:spPr>
        <p:txBody>
          <a:bodyPr/>
          <a:lstStyle/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sz="2400" dirty="0">
                <a:latin typeface="Tw Cen MT" pitchFamily="34" charset="-18"/>
              </a:rPr>
              <a:t>ročně onemocní v ČR zhruba 370 dětí, 181/1000 000 dětí</a:t>
            </a:r>
          </a:p>
          <a:p>
            <a:pPr eaLnBrk="1" hangingPunct="1"/>
            <a:r>
              <a:rPr lang="cs-CZ" altLang="cs-CZ" sz="2400" dirty="0">
                <a:latin typeface="Tw Cen MT" pitchFamily="34" charset="-18"/>
              </a:rPr>
              <a:t>v Brně léčeno 120-150 dětí ročně </a:t>
            </a:r>
          </a:p>
          <a:p>
            <a:pPr eaLnBrk="1" hangingPunct="1">
              <a:buFontTx/>
              <a:buNone/>
            </a:pPr>
            <a:r>
              <a:rPr lang="cs-CZ" altLang="cs-CZ" sz="2400" dirty="0">
                <a:latin typeface="Tw Cen MT" pitchFamily="34" charset="-18"/>
              </a:rPr>
              <a:t>   (Klinika dětské onkologie FN Brno)</a:t>
            </a:r>
          </a:p>
          <a:p>
            <a:pPr eaLnBrk="1" hangingPunct="1"/>
            <a:r>
              <a:rPr lang="cs-CZ" altLang="cs-CZ" sz="2400" dirty="0">
                <a:latin typeface="Tw Cen MT" pitchFamily="34" charset="-18"/>
              </a:rPr>
              <a:t>v Brně podstupuje RT 30-40 dětí ročně</a:t>
            </a:r>
          </a:p>
          <a:p>
            <a:pPr eaLnBrk="1" hangingPunct="1"/>
            <a:endParaRPr lang="cs-CZ" altLang="cs-CZ" sz="2400" dirty="0">
              <a:latin typeface="Tw Cen MT" pitchFamily="34" charset="-18"/>
            </a:endParaRPr>
          </a:p>
          <a:p>
            <a:pPr eaLnBrk="1" hangingPunct="1"/>
            <a:r>
              <a:rPr lang="cs-CZ" altLang="cs-CZ" sz="2400" dirty="0">
                <a:latin typeface="Tw Cen MT" pitchFamily="34" charset="-18"/>
              </a:rPr>
              <a:t> velká onkologická centra po léčbu dětských malignit zářením – MOÚ Brno, FN Motol Praha, PTC Praha</a:t>
            </a:r>
          </a:p>
          <a:p>
            <a:pPr eaLnBrk="1" hangingPunct="1">
              <a:buFontTx/>
              <a:buNone/>
            </a:pPr>
            <a:endParaRPr lang="cs-CZ" altLang="cs-CZ" dirty="0"/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143BE3D-F977-40FE-9A8C-E9F305B27513}"/>
              </a:ext>
            </a:extLst>
          </p:cNvPr>
          <p:cNvSpPr txBox="1"/>
          <p:nvPr/>
        </p:nvSpPr>
        <p:spPr>
          <a:xfrm>
            <a:off x="684213" y="5301208"/>
            <a:ext cx="7128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https://ccc-is.uzis.cz/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6088C02-122F-4DCC-865E-A2690EF9EA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86" t="24788" r="25588" b="55603"/>
          <a:stretch/>
        </p:blipFill>
        <p:spPr>
          <a:xfrm>
            <a:off x="3419871" y="5166484"/>
            <a:ext cx="5486003" cy="94025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50" y="404664"/>
            <a:ext cx="810090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17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4" t="10958" r="11647" b="4109"/>
          <a:stretch/>
        </p:blipFill>
        <p:spPr>
          <a:xfrm>
            <a:off x="715291" y="188640"/>
            <a:ext cx="7713418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22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25413"/>
            <a:ext cx="8264525" cy="1143000"/>
          </a:xfrm>
        </p:spPr>
        <p:txBody>
          <a:bodyPr/>
          <a:lstStyle/>
          <a:p>
            <a:pPr eaLnBrk="1" hangingPunct="1"/>
            <a:r>
              <a:rPr lang="cs-CZ" altLang="cs-CZ" sz="4000" b="1" dirty="0">
                <a:latin typeface="Tw Cen MT" pitchFamily="34" charset="-18"/>
              </a:rPr>
              <a:t>   Tumory CNS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423317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Tw Cen MT" pitchFamily="34" charset="-18"/>
              </a:rPr>
              <a:t>Nejčastější  solidní nádor u dětí, incidence nejvyšší u dětí do 5 let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Tw Cen MT" pitchFamily="34" charset="-18"/>
              </a:rPr>
              <a:t>55 % lokalizováno </a:t>
            </a:r>
            <a:r>
              <a:rPr lang="cs-CZ" altLang="cs-CZ" sz="2000" dirty="0" err="1">
                <a:latin typeface="Tw Cen MT" pitchFamily="34" charset="-18"/>
              </a:rPr>
              <a:t>infratentoriálně</a:t>
            </a:r>
            <a:r>
              <a:rPr lang="cs-CZ" altLang="cs-CZ" sz="2000" dirty="0">
                <a:latin typeface="Tw Cen MT" pitchFamily="34" charset="-18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Tw Cen MT" pitchFamily="34" charset="-18"/>
              </a:rPr>
              <a:t>Jediná známá etiologie </a:t>
            </a:r>
            <a:r>
              <a:rPr lang="cs-CZ" altLang="cs-CZ" sz="2000" b="1" dirty="0">
                <a:latin typeface="Tw Cen MT" pitchFamily="34" charset="-18"/>
              </a:rPr>
              <a:t>ionizující záření- </a:t>
            </a:r>
            <a:r>
              <a:rPr lang="cs-CZ" altLang="cs-CZ" sz="2000" dirty="0">
                <a:latin typeface="Tw Cen MT" pitchFamily="34" charset="-18"/>
              </a:rPr>
              <a:t>sekundární gliomy, </a:t>
            </a:r>
            <a:r>
              <a:rPr lang="cs-CZ" altLang="cs-CZ" sz="2000" dirty="0" err="1">
                <a:latin typeface="Tw Cen MT" pitchFamily="34" charset="-18"/>
              </a:rPr>
              <a:t>meningeomy</a:t>
            </a: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Tw Cen MT" pitchFamily="34" charset="-18"/>
              </a:rPr>
              <a:t>Hereditární syndromy NF1,TSC, </a:t>
            </a:r>
            <a:r>
              <a:rPr lang="cs-CZ" altLang="cs-CZ" sz="2000" dirty="0" err="1">
                <a:latin typeface="Tw Cen MT" pitchFamily="34" charset="-18"/>
              </a:rPr>
              <a:t>Gorlinův</a:t>
            </a:r>
            <a:r>
              <a:rPr lang="cs-CZ" altLang="cs-CZ" sz="2000" dirty="0">
                <a:latin typeface="Tw Cen MT" pitchFamily="34" charset="-18"/>
              </a:rPr>
              <a:t> </a:t>
            </a:r>
            <a:r>
              <a:rPr lang="cs-CZ" altLang="cs-CZ" sz="2000" dirty="0" err="1">
                <a:latin typeface="Tw Cen MT" pitchFamily="34" charset="-18"/>
              </a:rPr>
              <a:t>sy</a:t>
            </a:r>
            <a:r>
              <a:rPr lang="cs-CZ" altLang="cs-CZ" sz="2000" dirty="0">
                <a:latin typeface="Tw Cen MT" pitchFamily="34" charset="-18"/>
              </a:rPr>
              <a:t>, Li </a:t>
            </a:r>
            <a:r>
              <a:rPr lang="cs-CZ" altLang="cs-CZ" sz="2000" dirty="0" err="1">
                <a:latin typeface="Tw Cen MT" pitchFamily="34" charset="-18"/>
              </a:rPr>
              <a:t>Fraumeni</a:t>
            </a: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Tw Cen MT" pitchFamily="34" charset="-18"/>
              </a:rPr>
              <a:t>RT následuje zpravidla po neurochirurgickém zákroku, CHT i v konkomitanci (</a:t>
            </a:r>
            <a:r>
              <a:rPr lang="cs-CZ" altLang="cs-CZ" sz="2000" dirty="0" err="1">
                <a:latin typeface="Tw Cen MT" pitchFamily="34" charset="-18"/>
              </a:rPr>
              <a:t>temozolomid</a:t>
            </a:r>
            <a:r>
              <a:rPr lang="cs-CZ" altLang="cs-CZ" sz="2000" dirty="0">
                <a:latin typeface="Tw Cen MT" pitchFamily="34" charset="-18"/>
              </a:rPr>
              <a:t>,  CBDCA), nově </a:t>
            </a:r>
            <a:r>
              <a:rPr lang="cs-CZ" altLang="cs-CZ" sz="2000" dirty="0" err="1">
                <a:latin typeface="Tw Cen MT" pitchFamily="34" charset="-18"/>
              </a:rPr>
              <a:t>nimotuzumab</a:t>
            </a:r>
            <a:r>
              <a:rPr lang="cs-CZ" altLang="cs-CZ" sz="2000" dirty="0">
                <a:latin typeface="Tw Cen MT" pitchFamily="34" charset="-18"/>
              </a:rPr>
              <a:t>/</a:t>
            </a:r>
            <a:r>
              <a:rPr lang="cs-CZ" altLang="cs-CZ" sz="2000" dirty="0" err="1">
                <a:latin typeface="Tw Cen MT" pitchFamily="34" charset="-18"/>
              </a:rPr>
              <a:t>vinorelbin</a:t>
            </a:r>
            <a:r>
              <a:rPr lang="cs-CZ" altLang="cs-CZ" sz="2000" dirty="0">
                <a:latin typeface="Tw Cen MT" pitchFamily="34" charset="-18"/>
              </a:rPr>
              <a:t> (</a:t>
            </a:r>
            <a:r>
              <a:rPr lang="cs-CZ" altLang="cs-CZ" sz="2000" dirty="0" err="1">
                <a:latin typeface="Tw Cen MT" pitchFamily="34" charset="-18"/>
              </a:rPr>
              <a:t>anti</a:t>
            </a:r>
            <a:r>
              <a:rPr lang="cs-CZ" altLang="cs-CZ" sz="2000" dirty="0">
                <a:latin typeface="Tw Cen MT" pitchFamily="34" charset="-18"/>
              </a:rPr>
              <a:t> EGFR)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Tw Cen MT" pitchFamily="34" charset="-18"/>
              </a:rPr>
              <a:t>Specifikum - </a:t>
            </a:r>
            <a:r>
              <a:rPr lang="cs-CZ" altLang="cs-CZ" sz="2000" b="1" dirty="0">
                <a:latin typeface="Tw Cen MT" pitchFamily="34" charset="-18"/>
              </a:rPr>
              <a:t>ozařování </a:t>
            </a:r>
            <a:r>
              <a:rPr lang="cs-CZ" altLang="cs-CZ" sz="2000" b="1" dirty="0" err="1">
                <a:latin typeface="Tw Cen MT" pitchFamily="34" charset="-18"/>
              </a:rPr>
              <a:t>kraniospinální</a:t>
            </a:r>
            <a:r>
              <a:rPr lang="cs-CZ" altLang="cs-CZ" sz="2000" b="1" dirty="0">
                <a:latin typeface="Tw Cen MT" pitchFamily="34" charset="-18"/>
              </a:rPr>
              <a:t> osy</a:t>
            </a:r>
            <a:r>
              <a:rPr lang="cs-CZ" altLang="cs-CZ" sz="2000" dirty="0">
                <a:latin typeface="Tw Cen MT" pitchFamily="34" charset="-18"/>
              </a:rPr>
              <a:t>- z důvodu rizika </a:t>
            </a:r>
            <a:r>
              <a:rPr lang="cs-CZ" altLang="cs-CZ" sz="2000" dirty="0" err="1">
                <a:latin typeface="Tw Cen MT" pitchFamily="34" charset="-18"/>
              </a:rPr>
              <a:t>leptomeningeálního</a:t>
            </a:r>
            <a:r>
              <a:rPr lang="cs-CZ" altLang="cs-CZ" sz="2000" dirty="0">
                <a:latin typeface="Tw Cen MT" pitchFamily="34" charset="-18"/>
              </a:rPr>
              <a:t> rozsevu nádoru mozkomíšním mokem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000" b="1" dirty="0">
                <a:latin typeface="Tw Cen MT" pitchFamily="34" charset="-18"/>
              </a:rPr>
              <a:t>Meduloblastom, </a:t>
            </a:r>
            <a:r>
              <a:rPr lang="cs-CZ" altLang="cs-CZ" sz="2000" b="1" dirty="0" err="1">
                <a:latin typeface="Tw Cen MT" pitchFamily="34" charset="-18"/>
              </a:rPr>
              <a:t>ependymom</a:t>
            </a:r>
            <a:r>
              <a:rPr lang="cs-CZ" altLang="cs-CZ" sz="2000" b="1" dirty="0">
                <a:latin typeface="Tw Cen MT" pitchFamily="34" charset="-18"/>
              </a:rPr>
              <a:t>, nízce diferencované gliomy mozkového kmene, </a:t>
            </a:r>
            <a:r>
              <a:rPr lang="cs-CZ" altLang="cs-CZ" sz="2000" b="1" dirty="0" err="1">
                <a:latin typeface="Tw Cen MT" pitchFamily="34" charset="-18"/>
              </a:rPr>
              <a:t>kraniopharyngeom</a:t>
            </a:r>
            <a:r>
              <a:rPr lang="cs-CZ" altLang="cs-CZ" sz="2000" b="1" dirty="0">
                <a:latin typeface="Tw Cen MT" pitchFamily="34" charset="-18"/>
              </a:rPr>
              <a:t>, </a:t>
            </a:r>
            <a:r>
              <a:rPr lang="cs-CZ" altLang="cs-CZ" sz="2000" b="1" dirty="0" err="1">
                <a:latin typeface="Tw Cen MT" pitchFamily="34" charset="-18"/>
              </a:rPr>
              <a:t>germinomy</a:t>
            </a:r>
            <a:endParaRPr lang="cs-CZ" altLang="cs-CZ" sz="2000" b="1" dirty="0">
              <a:latin typeface="Tw Cen MT" pitchFamily="34" charset="-18"/>
            </a:endParaRPr>
          </a:p>
          <a:p>
            <a:pPr eaLnBrk="1" hangingPunct="1">
              <a:lnSpc>
                <a:spcPct val="90000"/>
              </a:lnSpc>
            </a:pPr>
            <a:endParaRPr lang="cs-CZ" altLang="cs-CZ" sz="2000" dirty="0">
              <a:latin typeface="Tw Cen MT" pitchFamily="34" charset="-18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Klinický obraz: nevolnosti, zvracení obzvláště ráno, impulzivně, bolesti hlavy, poruchy vidění, rovnováhy, neurologické obtíže z důvodu postižení hlavových nervů</a:t>
            </a:r>
          </a:p>
          <a:p>
            <a:endParaRPr lang="cs-CZ" sz="2000" dirty="0"/>
          </a:p>
          <a:p>
            <a:r>
              <a:rPr lang="cs-CZ" sz="2000" dirty="0">
                <a:solidFill>
                  <a:srgbClr val="FF0000"/>
                </a:solidFill>
              </a:rPr>
              <a:t>Syndrom intrakraniální hypertenze</a:t>
            </a:r>
          </a:p>
          <a:p>
            <a:endParaRPr lang="cs-CZ" sz="2000" dirty="0"/>
          </a:p>
          <a:p>
            <a:r>
              <a:rPr lang="cs-CZ" sz="2000" dirty="0"/>
              <a:t>Vyšetření : neurologie, oční vyšetření- městnání na očním pozadí, CT a MR mozku</a:t>
            </a:r>
          </a:p>
          <a:p>
            <a:r>
              <a:rPr lang="cs-CZ" sz="2000" dirty="0"/>
              <a:t>doplnění: endokrinologie, foniatrie (audiometrie), psychologie</a:t>
            </a:r>
          </a:p>
          <a:p>
            <a:r>
              <a:rPr lang="cs-CZ" sz="2000" dirty="0"/>
              <a:t>Molekulárně genetická a cytogenetická analýza vzorku nativní tkáně  – B </a:t>
            </a:r>
            <a:r>
              <a:rPr lang="cs-CZ" sz="2000" dirty="0" err="1"/>
              <a:t>katenin</a:t>
            </a:r>
            <a:r>
              <a:rPr lang="cs-CZ" sz="2000" dirty="0"/>
              <a:t>, CMYC, NMYC - meduloblastom, H3F3A K27M mutace u </a:t>
            </a:r>
            <a:r>
              <a:rPr lang="cs-CZ" sz="2000" dirty="0" err="1"/>
              <a:t>brainstem</a:t>
            </a:r>
            <a:r>
              <a:rPr lang="cs-CZ" sz="2000" dirty="0"/>
              <a:t> tumorů</a:t>
            </a:r>
          </a:p>
        </p:txBody>
      </p:sp>
    </p:spTree>
    <p:extLst>
      <p:ext uri="{BB962C8B-B14F-4D97-AF65-F5344CB8AC3E}">
        <p14:creationId xmlns:p14="http://schemas.microsoft.com/office/powerpoint/2010/main" val="3939865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>
                <a:latin typeface="Tw Cen MT" pitchFamily="34" charset="-18"/>
              </a:rPr>
              <a:t>Meduloblastom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57338"/>
            <a:ext cx="8229600" cy="452596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 2. nejčastější dětský tumor CNS po LGG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maximum výskytu mezi 5.- 9. rokem, u dospělých v 3. dekádě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latin typeface="Tw Cen MT" pitchFamily="34" charset="-18"/>
              </a:rPr>
              <a:t>2/3</a:t>
            </a:r>
            <a:r>
              <a:rPr lang="cs-CZ" altLang="cs-CZ" sz="2000" dirty="0">
                <a:latin typeface="Tw Cen MT" pitchFamily="34" charset="-18"/>
              </a:rPr>
              <a:t> </a:t>
            </a:r>
            <a:r>
              <a:rPr lang="cs-CZ" altLang="cs-CZ" sz="2000" b="1" dirty="0">
                <a:latin typeface="Tw Cen MT" pitchFamily="34" charset="-18"/>
              </a:rPr>
              <a:t>standart risk</a:t>
            </a:r>
            <a:r>
              <a:rPr lang="cs-CZ" altLang="cs-CZ" sz="2000" dirty="0">
                <a:latin typeface="Tw Cen MT" pitchFamily="34" charset="-18"/>
              </a:rPr>
              <a:t> – věk </a:t>
            </a:r>
            <a:r>
              <a:rPr lang="en-US" altLang="cs-CZ" sz="2000" dirty="0">
                <a:latin typeface="Tw Cen MT" pitchFamily="34" charset="-18"/>
                <a:cs typeface="Arial" charset="0"/>
              </a:rPr>
              <a:t>&gt;</a:t>
            </a:r>
            <a:r>
              <a:rPr lang="cs-CZ" altLang="cs-CZ" sz="2000" dirty="0">
                <a:latin typeface="Tw Cen MT" pitchFamily="34" charset="-18"/>
                <a:cs typeface="Arial" charset="0"/>
              </a:rPr>
              <a:t>3roky, resekce s reziduem </a:t>
            </a:r>
            <a:r>
              <a:rPr lang="en-US" altLang="cs-CZ" sz="2000" dirty="0">
                <a:latin typeface="Tw Cen MT" pitchFamily="34" charset="-18"/>
                <a:cs typeface="Arial" charset="0"/>
              </a:rPr>
              <a:t>&lt;</a:t>
            </a:r>
            <a:r>
              <a:rPr lang="cs-CZ" altLang="cs-CZ" sz="2000" dirty="0">
                <a:latin typeface="Tw Cen MT" pitchFamily="34" charset="-18"/>
                <a:cs typeface="Arial" charset="0"/>
              </a:rPr>
              <a:t>1,5 cm2, M0 </a:t>
            </a:r>
            <a:r>
              <a:rPr lang="cs-CZ" altLang="cs-CZ" sz="2000" dirty="0">
                <a:latin typeface="Tw Cen MT" pitchFamily="34" charset="-18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latin typeface="Tw Cen MT" pitchFamily="34" charset="-18"/>
              </a:rPr>
              <a:t>1/3</a:t>
            </a:r>
            <a:r>
              <a:rPr lang="cs-CZ" altLang="cs-CZ" sz="2000" dirty="0">
                <a:latin typeface="Tw Cen MT" pitchFamily="34" charset="-18"/>
              </a:rPr>
              <a:t> </a:t>
            </a:r>
            <a:r>
              <a:rPr lang="cs-CZ" altLang="cs-CZ" sz="2000" b="1" dirty="0" err="1">
                <a:latin typeface="Tw Cen MT" pitchFamily="34" charset="-18"/>
              </a:rPr>
              <a:t>high</a:t>
            </a:r>
            <a:r>
              <a:rPr lang="cs-CZ" altLang="cs-CZ" sz="2000" b="1" dirty="0">
                <a:latin typeface="Tw Cen MT" pitchFamily="34" charset="-18"/>
              </a:rPr>
              <a:t> risk</a:t>
            </a:r>
            <a:r>
              <a:rPr lang="cs-CZ" altLang="cs-CZ" sz="2000" dirty="0">
                <a:latin typeface="Tw Cen MT" pitchFamily="34" charset="-18"/>
              </a:rPr>
              <a:t> – věk </a:t>
            </a:r>
            <a:r>
              <a:rPr lang="en-US" altLang="cs-CZ" sz="2000" dirty="0">
                <a:latin typeface="Tw Cen MT" pitchFamily="34" charset="-18"/>
                <a:cs typeface="Arial" charset="0"/>
              </a:rPr>
              <a:t>&lt;</a:t>
            </a:r>
            <a:r>
              <a:rPr lang="cs-CZ" altLang="cs-CZ" sz="2000" dirty="0">
                <a:latin typeface="Tw Cen MT" pitchFamily="34" charset="-18"/>
                <a:cs typeface="Arial" charset="0"/>
              </a:rPr>
              <a:t>3 roky, reziduum </a:t>
            </a:r>
            <a:r>
              <a:rPr lang="en-US" altLang="cs-CZ" sz="2000" dirty="0">
                <a:latin typeface="Tw Cen MT" pitchFamily="34" charset="-18"/>
                <a:cs typeface="Arial" charset="0"/>
              </a:rPr>
              <a:t>&gt;</a:t>
            </a:r>
            <a:r>
              <a:rPr lang="cs-CZ" altLang="cs-CZ" sz="2000" dirty="0">
                <a:latin typeface="Tw Cen MT" pitchFamily="34" charset="-18"/>
                <a:cs typeface="Arial" charset="0"/>
              </a:rPr>
              <a:t> 1,5cm2, M+</a:t>
            </a:r>
            <a:r>
              <a:rPr lang="cs-CZ" altLang="cs-CZ" sz="2000" dirty="0">
                <a:latin typeface="Tw Cen MT" pitchFamily="34" charset="-18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b="1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1B7A2C2-9419-458A-BF35-21343AFE82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95" t="34593" r="14652" b="23387"/>
          <a:stretch/>
        </p:blipFill>
        <p:spPr>
          <a:xfrm>
            <a:off x="827584" y="2996952"/>
            <a:ext cx="7056651" cy="294287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0C7231C-2C07-4AE9-8D48-7E173C0E4E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63" t="23386" r="12201" b="10782"/>
          <a:stretch/>
        </p:blipFill>
        <p:spPr>
          <a:xfrm>
            <a:off x="467544" y="908720"/>
            <a:ext cx="7399969" cy="504056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08A0EBB-E321-49EE-ACE6-B2EF071A8724}"/>
              </a:ext>
            </a:extLst>
          </p:cNvPr>
          <p:cNvSpPr txBox="1"/>
          <p:nvPr/>
        </p:nvSpPr>
        <p:spPr>
          <a:xfrm>
            <a:off x="2771800" y="6165304"/>
            <a:ext cx="6552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https://thejns.org/pediatrics/view/journals/j-neurosurg-pediatr/24/4/article-p353.xml</a:t>
            </a:r>
          </a:p>
        </p:txBody>
      </p:sp>
    </p:spTree>
    <p:extLst>
      <p:ext uri="{BB962C8B-B14F-4D97-AF65-F5344CB8AC3E}">
        <p14:creationId xmlns:p14="http://schemas.microsoft.com/office/powerpoint/2010/main" val="3576241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ázek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15888"/>
            <a:ext cx="6985000" cy="580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ovéPole 2"/>
          <p:cNvSpPr txBox="1">
            <a:spLocks noChangeArrowheads="1"/>
          </p:cNvSpPr>
          <p:nvPr/>
        </p:nvSpPr>
        <p:spPr bwMode="auto">
          <a:xfrm>
            <a:off x="2771105" y="5877272"/>
            <a:ext cx="41051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cs-CZ" sz="1400" dirty="0">
                <a:latin typeface="Tw Cen MT" pitchFamily="34" charset="-18"/>
              </a:rPr>
              <a:t>Nová stratifikace dle molekulárního profilu nádoru</a:t>
            </a:r>
          </a:p>
        </p:txBody>
      </p:sp>
      <p:sp>
        <p:nvSpPr>
          <p:cNvPr id="4" name="Ovál 3"/>
          <p:cNvSpPr/>
          <p:nvPr/>
        </p:nvSpPr>
        <p:spPr>
          <a:xfrm>
            <a:off x="2987675" y="5157788"/>
            <a:ext cx="720725" cy="358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0B41AE9-6204-4747-B181-10659FE04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25" y="343330"/>
            <a:ext cx="8464839" cy="625402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B6622B7-9B6A-42C0-9ADB-71DBF9A7838E}"/>
              </a:ext>
            </a:extLst>
          </p:cNvPr>
          <p:cNvSpPr txBox="1"/>
          <p:nvPr/>
        </p:nvSpPr>
        <p:spPr>
          <a:xfrm>
            <a:off x="3131840" y="6381751"/>
            <a:ext cx="6336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medulloblastoma-subgroups-adapted-from-Cavalli-et-al-Intertumoral-Heterogeneity</a:t>
            </a:r>
          </a:p>
        </p:txBody>
      </p:sp>
    </p:spTree>
    <p:extLst>
      <p:ext uri="{BB962C8B-B14F-4D97-AF65-F5344CB8AC3E}">
        <p14:creationId xmlns:p14="http://schemas.microsoft.com/office/powerpoint/2010/main" val="37862677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93CE93-EC70-4402-A4FF-CC80ACEF5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BAD588-F44D-43F3-9A69-533EEE09B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u="sng" dirty="0">
                <a:latin typeface="Tw Cen MT" pitchFamily="34" charset="-18"/>
              </a:rPr>
              <a:t>Léčba: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latin typeface="Tw Cen MT" pitchFamily="34" charset="-18"/>
              </a:rPr>
              <a:t>Standard risk meduloblastom</a:t>
            </a:r>
            <a:r>
              <a:rPr lang="cs-CZ" altLang="cs-CZ" sz="2000" dirty="0">
                <a:latin typeface="Tw Cen MT" pitchFamily="34" charset="-18"/>
              </a:rPr>
              <a:t> – operace, RT 23,4 </a:t>
            </a:r>
            <a:r>
              <a:rPr lang="cs-CZ" altLang="cs-CZ" sz="2000" dirty="0" err="1">
                <a:latin typeface="Tw Cen MT" pitchFamily="34" charset="-18"/>
              </a:rPr>
              <a:t>Gy</a:t>
            </a:r>
            <a:r>
              <a:rPr lang="cs-CZ" altLang="cs-CZ" sz="2000" dirty="0">
                <a:latin typeface="Tw Cen MT" pitchFamily="34" charset="-18"/>
              </a:rPr>
              <a:t> </a:t>
            </a:r>
            <a:r>
              <a:rPr lang="cs-CZ" altLang="cs-CZ" sz="2000" dirty="0" err="1">
                <a:latin typeface="Tw Cen MT" pitchFamily="34" charset="-18"/>
              </a:rPr>
              <a:t>CSI+boost</a:t>
            </a:r>
            <a:r>
              <a:rPr lang="cs-CZ" altLang="cs-CZ" sz="2000" dirty="0">
                <a:latin typeface="Tw Cen MT" pitchFamily="34" charset="-18"/>
              </a:rPr>
              <a:t> zadní jáma lební 54-55,8 </a:t>
            </a:r>
            <a:r>
              <a:rPr lang="cs-CZ" altLang="cs-CZ" sz="2000" dirty="0" err="1">
                <a:latin typeface="Tw Cen MT" pitchFamily="34" charset="-18"/>
              </a:rPr>
              <a:t>Gy</a:t>
            </a:r>
            <a:r>
              <a:rPr lang="cs-CZ" altLang="cs-CZ" sz="2000" dirty="0">
                <a:latin typeface="Tw Cen MT" pitchFamily="34" charset="-18"/>
              </a:rPr>
              <a:t>, CHT </a:t>
            </a:r>
            <a:r>
              <a:rPr lang="cs-CZ" altLang="cs-CZ" sz="2000" dirty="0" err="1">
                <a:latin typeface="Tw Cen MT" pitchFamily="34" charset="-18"/>
              </a:rPr>
              <a:t>Vincristin</a:t>
            </a:r>
            <a:r>
              <a:rPr lang="cs-CZ" altLang="cs-CZ" sz="2000" dirty="0">
                <a:latin typeface="Tw Cen MT" pitchFamily="34" charset="-18"/>
              </a:rPr>
              <a:t> </a:t>
            </a:r>
            <a:r>
              <a:rPr lang="cs-CZ" altLang="cs-CZ" sz="2000" dirty="0" err="1">
                <a:latin typeface="Tw Cen MT" pitchFamily="34" charset="-18"/>
              </a:rPr>
              <a:t>weekly</a:t>
            </a:r>
            <a:r>
              <a:rPr lang="cs-CZ" altLang="cs-CZ" sz="2000" dirty="0">
                <a:latin typeface="Tw Cen MT" pitchFamily="34" charset="-18"/>
              </a:rPr>
              <a:t> při RT, následně </a:t>
            </a:r>
            <a:r>
              <a:rPr lang="cs-CZ" altLang="cs-CZ" sz="2000" dirty="0" err="1">
                <a:latin typeface="Tw Cen MT" pitchFamily="34" charset="-18"/>
              </a:rPr>
              <a:t>Vinkrisitin</a:t>
            </a:r>
            <a:r>
              <a:rPr lang="cs-CZ" altLang="cs-CZ" sz="2000" dirty="0">
                <a:latin typeface="Tw Cen MT" pitchFamily="34" charset="-18"/>
              </a:rPr>
              <a:t>, </a:t>
            </a:r>
            <a:r>
              <a:rPr lang="cs-CZ" altLang="cs-CZ" sz="2000" dirty="0" err="1">
                <a:latin typeface="Tw Cen MT" pitchFamily="34" charset="-18"/>
              </a:rPr>
              <a:t>Cisplatina</a:t>
            </a:r>
            <a:r>
              <a:rPr lang="cs-CZ" altLang="cs-CZ" sz="2000" dirty="0">
                <a:latin typeface="Tw Cen MT" pitchFamily="34" charset="-18"/>
              </a:rPr>
              <a:t>, CCNU, 8 cyklů po RT </a:t>
            </a:r>
            <a:r>
              <a:rPr lang="cs-CZ" altLang="cs-CZ" sz="2000" b="1" dirty="0">
                <a:latin typeface="Tw Cen MT" pitchFamily="34" charset="-18"/>
              </a:rPr>
              <a:t>( tzv. </a:t>
            </a:r>
            <a:r>
              <a:rPr lang="cs-CZ" altLang="cs-CZ" sz="2000" b="1" dirty="0" err="1">
                <a:latin typeface="Tw Cen MT" pitchFamily="34" charset="-18"/>
              </a:rPr>
              <a:t>Packerovské</a:t>
            </a:r>
            <a:r>
              <a:rPr lang="cs-CZ" altLang="cs-CZ" sz="2000" b="1" dirty="0">
                <a:latin typeface="Tw Cen MT" pitchFamily="34" charset="-18"/>
              </a:rPr>
              <a:t> schéma)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b="1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 err="1">
                <a:latin typeface="Tw Cen MT" pitchFamily="34" charset="-18"/>
              </a:rPr>
              <a:t>High</a:t>
            </a:r>
            <a:r>
              <a:rPr lang="cs-CZ" altLang="cs-CZ" sz="2000" b="1" dirty="0">
                <a:latin typeface="Tw Cen MT" pitchFamily="34" charset="-18"/>
              </a:rPr>
              <a:t> risk meduloblastom</a:t>
            </a:r>
            <a:r>
              <a:rPr lang="cs-CZ" altLang="cs-CZ" sz="2000" dirty="0">
                <a:latin typeface="Tw Cen MT" pitchFamily="34" charset="-18"/>
              </a:rPr>
              <a:t> – operace, RT 36 </a:t>
            </a:r>
            <a:r>
              <a:rPr lang="cs-CZ" altLang="cs-CZ" sz="2000" dirty="0" err="1">
                <a:latin typeface="Tw Cen MT" pitchFamily="34" charset="-18"/>
              </a:rPr>
              <a:t>Gy</a:t>
            </a:r>
            <a:r>
              <a:rPr lang="cs-CZ" altLang="cs-CZ" sz="2000" dirty="0">
                <a:latin typeface="Tw Cen MT" pitchFamily="34" charset="-18"/>
              </a:rPr>
              <a:t> CSI + </a:t>
            </a:r>
            <a:r>
              <a:rPr lang="cs-CZ" altLang="cs-CZ" sz="2000" dirty="0" err="1">
                <a:latin typeface="Tw Cen MT" pitchFamily="34" charset="-18"/>
              </a:rPr>
              <a:t>boost</a:t>
            </a:r>
            <a:r>
              <a:rPr lang="cs-CZ" altLang="cs-CZ" sz="2000" dirty="0">
                <a:latin typeface="Tw Cen MT" pitchFamily="34" charset="-18"/>
              </a:rPr>
              <a:t> do 54-55,8 </a:t>
            </a:r>
            <a:r>
              <a:rPr lang="cs-CZ" altLang="cs-CZ" sz="2000" dirty="0" err="1">
                <a:latin typeface="Tw Cen MT" pitchFamily="34" charset="-18"/>
              </a:rPr>
              <a:t>Gy</a:t>
            </a:r>
            <a:r>
              <a:rPr lang="cs-CZ" altLang="cs-CZ" sz="2000" dirty="0">
                <a:latin typeface="Tw Cen MT" pitchFamily="34" charset="-18"/>
              </a:rPr>
              <a:t> v konkomitanci </a:t>
            </a:r>
            <a:r>
              <a:rPr lang="cs-CZ" altLang="cs-CZ" sz="2000" dirty="0" err="1">
                <a:latin typeface="Tw Cen MT" pitchFamily="34" charset="-18"/>
              </a:rPr>
              <a:t>Temozolomid</a:t>
            </a:r>
            <a:r>
              <a:rPr lang="cs-CZ" altLang="cs-CZ" sz="2000" dirty="0">
                <a:latin typeface="Tw Cen MT" pitchFamily="34" charset="-18"/>
              </a:rPr>
              <a:t> nebo CBDCA, následují 4 cykly HD-CHT s PBSCT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Rekurentní </a:t>
            </a:r>
            <a:r>
              <a:rPr lang="cs-CZ" altLang="cs-CZ" sz="2000" dirty="0" err="1">
                <a:latin typeface="Tw Cen MT" pitchFamily="34" charset="-18"/>
              </a:rPr>
              <a:t>mbl</a:t>
            </a:r>
            <a:r>
              <a:rPr lang="cs-CZ" altLang="cs-CZ" sz="2000" dirty="0">
                <a:latin typeface="Tw Cen MT" pitchFamily="34" charset="-18"/>
              </a:rPr>
              <a:t>, SHH mutace (</a:t>
            </a:r>
            <a:r>
              <a:rPr lang="cs-CZ" altLang="cs-CZ" sz="2000" dirty="0" err="1">
                <a:latin typeface="Tw Cen MT" pitchFamily="34" charset="-18"/>
              </a:rPr>
              <a:t>vismodegib</a:t>
            </a:r>
            <a:r>
              <a:rPr lang="cs-CZ" altLang="cs-CZ" sz="2000" dirty="0">
                <a:latin typeface="Tw Cen MT" pitchFamily="34" charset="-18"/>
              </a:rPr>
              <a:t>)  - cílená terapie/klinické studie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NUTNOST VČASNÉHO ZAHÁJENÍ RT – ideálně do </a:t>
            </a:r>
            <a:r>
              <a:rPr lang="cs-CZ" altLang="cs-CZ" sz="2000" b="1" dirty="0">
                <a:latin typeface="Tw Cen MT" pitchFamily="34" charset="-18"/>
              </a:rPr>
              <a:t>28. dne po operaci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DÉLKA RT do 50 dní od operace - má lepší EFS, </a:t>
            </a:r>
            <a:r>
              <a:rPr lang="cs-CZ" altLang="cs-CZ" sz="2000" b="1" dirty="0" err="1">
                <a:latin typeface="Tw Cen MT" pitchFamily="34" charset="-18"/>
              </a:rPr>
              <a:t>cave</a:t>
            </a:r>
            <a:r>
              <a:rPr lang="cs-CZ" altLang="cs-CZ" sz="2000" b="1" dirty="0">
                <a:latin typeface="Tw Cen MT" pitchFamily="34" charset="-18"/>
              </a:rPr>
              <a:t> zdržení či přerušování - </a:t>
            </a:r>
            <a:r>
              <a:rPr lang="cs-CZ" altLang="cs-CZ" sz="2000" b="1" dirty="0" err="1">
                <a:latin typeface="Tw Cen MT" pitchFamily="34" charset="-18"/>
              </a:rPr>
              <a:t>short</a:t>
            </a:r>
            <a:r>
              <a:rPr lang="cs-CZ" altLang="cs-CZ" sz="2000" b="1" dirty="0">
                <a:latin typeface="Tw Cen MT" pitchFamily="34" charset="-18"/>
              </a:rPr>
              <a:t> </a:t>
            </a:r>
            <a:r>
              <a:rPr lang="cs-CZ" altLang="cs-CZ" sz="2000" b="1" dirty="0" err="1">
                <a:latin typeface="Tw Cen MT" pitchFamily="34" charset="-18"/>
              </a:rPr>
              <a:t>doubling</a:t>
            </a:r>
            <a:r>
              <a:rPr lang="cs-CZ" altLang="cs-CZ" sz="2000" b="1" dirty="0">
                <a:latin typeface="Tw Cen MT" pitchFamily="34" charset="-18"/>
              </a:rPr>
              <a:t> </a:t>
            </a:r>
            <a:r>
              <a:rPr lang="cs-CZ" altLang="cs-CZ" sz="2000" b="1" dirty="0" err="1">
                <a:latin typeface="Tw Cen MT" pitchFamily="34" charset="-18"/>
              </a:rPr>
              <a:t>time</a:t>
            </a:r>
            <a:endParaRPr lang="cs-CZ" altLang="cs-CZ" sz="2000" b="1" dirty="0">
              <a:latin typeface="Tw Cen MT" pitchFamily="34" charset="-18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92659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323850" y="333375"/>
            <a:ext cx="828040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1600" b="1" u="sng" dirty="0">
                <a:latin typeface="Tw Cen MT" pitchFamily="34" charset="-18"/>
              </a:rPr>
              <a:t>Role RT</a:t>
            </a:r>
            <a:r>
              <a:rPr lang="cs-CZ" altLang="cs-CZ" sz="1600" dirty="0">
                <a:latin typeface="Tw Cen MT" pitchFamily="34" charset="-18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600" u="sng" dirty="0">
                <a:latin typeface="Tw Cen MT" pitchFamily="34" charset="-18"/>
              </a:rPr>
              <a:t>Zakreslení objemů</a:t>
            </a:r>
            <a:r>
              <a:rPr lang="cs-CZ" altLang="cs-CZ" sz="1600" dirty="0">
                <a:latin typeface="Tw Cen MT" pitchFamily="34" charset="-18"/>
              </a:rPr>
              <a:t> – </a:t>
            </a:r>
            <a:r>
              <a:rPr lang="cs-CZ" altLang="cs-CZ" sz="1600" b="1" u="sng" dirty="0">
                <a:latin typeface="Tw Cen MT" pitchFamily="34" charset="-18"/>
              </a:rPr>
              <a:t>CSI – celý </a:t>
            </a:r>
            <a:r>
              <a:rPr lang="cs-CZ" altLang="cs-CZ" sz="1600" b="1" u="sng" dirty="0" err="1">
                <a:latin typeface="Tw Cen MT" pitchFamily="34" charset="-18"/>
              </a:rPr>
              <a:t>mozek+mícha</a:t>
            </a:r>
            <a:r>
              <a:rPr lang="cs-CZ" altLang="cs-CZ" sz="1600" b="1" u="sng" dirty="0">
                <a:latin typeface="Tw Cen MT" pitchFamily="34" charset="-18"/>
              </a:rPr>
              <a:t> s míšními obaly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600" b="1" dirty="0">
                <a:latin typeface="Tw Cen MT" pitchFamily="34" charset="-18"/>
              </a:rPr>
              <a:t>CTV</a:t>
            </a:r>
            <a:r>
              <a:rPr lang="cs-CZ" altLang="cs-CZ" sz="1600" b="1" baseline="-25000" dirty="0">
                <a:latin typeface="Tw Cen MT" pitchFamily="34" charset="-18"/>
              </a:rPr>
              <a:t>CSI </a:t>
            </a:r>
            <a:r>
              <a:rPr lang="cs-CZ" altLang="cs-CZ" sz="1600" b="1" dirty="0">
                <a:latin typeface="Tw Cen MT" pitchFamily="34" charset="-18"/>
              </a:rPr>
              <a:t>mozek </a:t>
            </a:r>
            <a:r>
              <a:rPr lang="cs-CZ" altLang="cs-CZ" sz="1600" dirty="0">
                <a:latin typeface="Tw Cen MT" pitchFamily="34" charset="-18"/>
              </a:rPr>
              <a:t>– celou přední jámu lební s </a:t>
            </a:r>
            <a:r>
              <a:rPr lang="cs-CZ" altLang="cs-CZ" sz="1600" dirty="0" err="1">
                <a:latin typeface="Tw Cen MT" pitchFamily="34" charset="-18"/>
              </a:rPr>
              <a:t>cribriformní</a:t>
            </a:r>
            <a:r>
              <a:rPr lang="cs-CZ" altLang="cs-CZ" sz="1600" dirty="0">
                <a:latin typeface="Tw Cen MT" pitchFamily="34" charset="-18"/>
              </a:rPr>
              <a:t> ploténkou a horní částí </a:t>
            </a:r>
            <a:r>
              <a:rPr lang="cs-CZ" altLang="cs-CZ" sz="1600" dirty="0" err="1">
                <a:latin typeface="Tw Cen MT" pitchFamily="34" charset="-18"/>
              </a:rPr>
              <a:t>supraorbitálního</a:t>
            </a:r>
            <a:r>
              <a:rPr lang="cs-CZ" altLang="cs-CZ" sz="1600" dirty="0">
                <a:latin typeface="Tw Cen MT" pitchFamily="34" charset="-18"/>
              </a:rPr>
              <a:t> prostoru (ne však </a:t>
            </a:r>
            <a:r>
              <a:rPr lang="cs-CZ" altLang="cs-CZ" sz="1600" dirty="0" err="1">
                <a:latin typeface="Tw Cen MT" pitchFamily="34" charset="-18"/>
              </a:rPr>
              <a:t>retrobulbární</a:t>
            </a:r>
            <a:r>
              <a:rPr lang="cs-CZ" altLang="cs-CZ" sz="1600" dirty="0">
                <a:latin typeface="Tw Cen MT" pitchFamily="34" charset="-18"/>
              </a:rPr>
              <a:t> prostory jako u leukemií)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600" b="1" dirty="0">
                <a:latin typeface="Tw Cen MT" pitchFamily="34" charset="-18"/>
              </a:rPr>
              <a:t>CTV</a:t>
            </a:r>
            <a:r>
              <a:rPr lang="cs-CZ" altLang="cs-CZ" sz="1600" b="1" baseline="-25000" dirty="0">
                <a:latin typeface="Tw Cen MT" pitchFamily="34" charset="-18"/>
              </a:rPr>
              <a:t>CSI</a:t>
            </a:r>
            <a:r>
              <a:rPr lang="cs-CZ" altLang="cs-CZ" sz="1600" b="1" dirty="0">
                <a:latin typeface="Tw Cen MT" pitchFamily="34" charset="-18"/>
              </a:rPr>
              <a:t> mícha </a:t>
            </a:r>
            <a:r>
              <a:rPr lang="cs-CZ" altLang="cs-CZ" sz="1600" dirty="0">
                <a:latin typeface="Tw Cen MT" pitchFamily="34" charset="-18"/>
              </a:rPr>
              <a:t>– do stran pokrýt výběžky celého obratlového těla alespoň 1cm do stran</a:t>
            </a:r>
          </a:p>
          <a:p>
            <a:pPr eaLnBrk="1" hangingPunct="1"/>
            <a:r>
              <a:rPr lang="cs-CZ" altLang="cs-CZ" sz="1600" u="sng" dirty="0">
                <a:latin typeface="Tw Cen MT" pitchFamily="34" charset="-18"/>
              </a:rPr>
              <a:t>HLAVNĚ kaudální hranice</a:t>
            </a:r>
            <a:r>
              <a:rPr lang="cs-CZ" altLang="cs-CZ" sz="1600" dirty="0">
                <a:latin typeface="Tw Cen MT" pitchFamily="34" charset="-18"/>
              </a:rPr>
              <a:t>  - </a:t>
            </a:r>
            <a:r>
              <a:rPr lang="cs-CZ" altLang="cs-CZ" sz="1600" u="sng" dirty="0">
                <a:latin typeface="Tw Cen MT" pitchFamily="34" charset="-18"/>
              </a:rPr>
              <a:t>využít MRI</a:t>
            </a:r>
            <a:r>
              <a:rPr lang="cs-CZ" altLang="cs-CZ" sz="1600" dirty="0">
                <a:latin typeface="Tw Cen MT" pitchFamily="34" charset="-18"/>
              </a:rPr>
              <a:t>  -  CTV 2 cm pod zakončení subdurálního vaku (obvykle kaudálně od S2, S2/3 ) riziko častých recidiv</a:t>
            </a:r>
          </a:p>
          <a:p>
            <a:pPr eaLnBrk="1" hangingPunct="1"/>
            <a:endParaRPr lang="cs-CZ" altLang="cs-CZ" sz="1600" dirty="0">
              <a:latin typeface="Tw Cen MT" pitchFamily="34" charset="-18"/>
            </a:endParaRPr>
          </a:p>
          <a:p>
            <a:pPr eaLnBrk="1" hangingPunct="1"/>
            <a:r>
              <a:rPr lang="cs-CZ" altLang="cs-CZ" sz="1600" b="1" u="sng" dirty="0">
                <a:latin typeface="Tw Cen MT" pitchFamily="34" charset="-18"/>
              </a:rPr>
              <a:t>CTV </a:t>
            </a:r>
            <a:r>
              <a:rPr lang="cs-CZ" altLang="cs-CZ" sz="1600" b="1" u="sng" dirty="0" err="1">
                <a:latin typeface="Tw Cen MT" pitchFamily="34" charset="-18"/>
              </a:rPr>
              <a:t>boost</a:t>
            </a:r>
            <a:r>
              <a:rPr lang="cs-CZ" altLang="cs-CZ" sz="1600" b="1" u="sng" dirty="0">
                <a:latin typeface="Tw Cen MT" pitchFamily="34" charset="-18"/>
              </a:rPr>
              <a:t>- </a:t>
            </a:r>
            <a:r>
              <a:rPr lang="cs-CZ" altLang="cs-CZ" sz="1600" u="sng" dirty="0">
                <a:latin typeface="Tw Cen MT" pitchFamily="34" charset="-18"/>
              </a:rPr>
              <a:t>zadní jáma lební vs lůžko tumoru</a:t>
            </a:r>
            <a:endParaRPr lang="cs-CZ" altLang="cs-CZ" sz="1600" dirty="0">
              <a:latin typeface="Tw Cen MT" pitchFamily="34" charset="-18"/>
            </a:endParaRPr>
          </a:p>
          <a:p>
            <a:pPr eaLnBrk="1" hangingPunct="1"/>
            <a:r>
              <a:rPr lang="cs-CZ" altLang="cs-CZ" sz="1600" dirty="0">
                <a:latin typeface="Tw Cen MT" pitchFamily="34" charset="-18"/>
              </a:rPr>
              <a:t> </a:t>
            </a:r>
          </a:p>
          <a:p>
            <a:pPr eaLnBrk="1" hangingPunct="1"/>
            <a:endParaRPr lang="cs-CZ" altLang="cs-CZ" sz="1600" dirty="0"/>
          </a:p>
          <a:p>
            <a:pPr eaLnBrk="1" hangingPunct="1">
              <a:spcBef>
                <a:spcPct val="50000"/>
              </a:spcBef>
            </a:pPr>
            <a:endParaRPr lang="cs-CZ" altLang="cs-CZ" dirty="0"/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 cstate="print"/>
          <a:srcRect l="17365" t="23151" r="15154" b="7452"/>
          <a:stretch>
            <a:fillRect/>
          </a:stretch>
        </p:blipFill>
        <p:spPr bwMode="auto">
          <a:xfrm>
            <a:off x="323850" y="3148013"/>
            <a:ext cx="4679950" cy="34496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3" cstate="print"/>
          <a:srcRect l="18060" t="23653" r="15114" b="8176"/>
          <a:stretch>
            <a:fillRect/>
          </a:stretch>
        </p:blipFill>
        <p:spPr bwMode="auto">
          <a:xfrm>
            <a:off x="5327650" y="3148013"/>
            <a:ext cx="3384550" cy="2355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latin typeface="Tw Cen MT" pitchFamily="34" charset="-18"/>
              </a:rPr>
              <a:t>Základní rozdíly dospělý/dítě v onkologii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2"/>
          </a:xfrm>
        </p:spPr>
        <p:txBody>
          <a:bodyPr>
            <a:normAutofit/>
          </a:bodyPr>
          <a:lstStyle/>
          <a:p>
            <a:pPr marL="0" indent="0">
              <a:buFontTx/>
              <a:buNone/>
              <a:defRPr/>
            </a:pPr>
            <a:r>
              <a:rPr lang="cs-CZ" sz="2400" b="1" dirty="0">
                <a:latin typeface="Tw Cen MT" panose="020B0602020104020603" pitchFamily="34" charset="-18"/>
              </a:rPr>
              <a:t>Odlišná filozofie péče o dětské onkologické pacienty.</a:t>
            </a:r>
          </a:p>
          <a:p>
            <a:pPr marL="0" indent="0">
              <a:buFontTx/>
              <a:buNone/>
              <a:defRPr/>
            </a:pPr>
            <a:r>
              <a:rPr lang="cs-CZ" sz="2400" b="1" dirty="0">
                <a:latin typeface="Tw Cen MT" panose="020B0602020104020603" pitchFamily="34" charset="-18"/>
              </a:rPr>
              <a:t>Kurativní přístup i v případě metastatického onemocnění.</a:t>
            </a:r>
          </a:p>
          <a:p>
            <a:pPr marL="0" indent="0">
              <a:buFontTx/>
              <a:buNone/>
              <a:defRPr/>
            </a:pPr>
            <a:endParaRPr lang="cs-CZ" sz="2400" b="1" dirty="0">
              <a:latin typeface="Tw Cen MT" panose="020B0602020104020603" pitchFamily="34" charset="-18"/>
            </a:endParaRPr>
          </a:p>
          <a:p>
            <a:pPr marL="0" indent="0">
              <a:buFontTx/>
              <a:buNone/>
              <a:defRPr/>
            </a:pPr>
            <a:r>
              <a:rPr lang="cs-CZ" sz="2000" b="1" u="sng" dirty="0">
                <a:latin typeface="Tw Cen MT" panose="020B0602020104020603" pitchFamily="34" charset="-18"/>
              </a:rPr>
              <a:t>Samotný pacient</a:t>
            </a:r>
            <a:r>
              <a:rPr lang="cs-CZ" sz="2000" b="1" dirty="0">
                <a:latin typeface="Tw Cen MT" panose="020B0602020104020603" pitchFamily="34" charset="-18"/>
              </a:rPr>
              <a:t>- </a:t>
            </a:r>
            <a:r>
              <a:rPr lang="cs-CZ" sz="2000" dirty="0">
                <a:latin typeface="Tw Cen MT" panose="020B0602020104020603" pitchFamily="34" charset="-18"/>
              </a:rPr>
              <a:t>dítě není zmenšený dospělý</a:t>
            </a:r>
          </a:p>
          <a:p>
            <a:pPr>
              <a:defRPr/>
            </a:pPr>
            <a:r>
              <a:rPr lang="cs-CZ" sz="2000" dirty="0">
                <a:latin typeface="Tw Cen MT" panose="020B0602020104020603" pitchFamily="34" charset="-18"/>
              </a:rPr>
              <a:t>Růst těla a jednotlivých orgánů, pokračující funkční vývoj orgánů</a:t>
            </a:r>
          </a:p>
          <a:p>
            <a:pPr>
              <a:defRPr/>
            </a:pPr>
            <a:r>
              <a:rPr lang="cs-CZ" sz="2000" u="sng" dirty="0">
                <a:latin typeface="Tw Cen MT" panose="020B0602020104020603" pitchFamily="34" charset="-18"/>
              </a:rPr>
              <a:t>Výhody</a:t>
            </a:r>
            <a:r>
              <a:rPr lang="cs-CZ" sz="2000" dirty="0">
                <a:latin typeface="Tw Cen MT" panose="020B0602020104020603" pitchFamily="34" charset="-18"/>
              </a:rPr>
              <a:t>: žádné komorbidity, rychlejší regenerace a hojení ran</a:t>
            </a:r>
          </a:p>
          <a:p>
            <a:pPr marL="0" indent="0">
              <a:buFontTx/>
              <a:buNone/>
              <a:defRPr/>
            </a:pPr>
            <a:r>
              <a:rPr lang="cs-CZ" sz="2000" dirty="0">
                <a:latin typeface="Tw Cen MT" panose="020B0602020104020603" pitchFamily="34" charset="-18"/>
              </a:rPr>
              <a:t>	      výrazně lepší tolerance agresivní onkologické léčby</a:t>
            </a:r>
          </a:p>
          <a:p>
            <a:pPr>
              <a:defRPr/>
            </a:pPr>
            <a:r>
              <a:rPr lang="cs-CZ" sz="2000" u="sng" dirty="0">
                <a:latin typeface="Tw Cen MT" panose="020B0602020104020603" pitchFamily="34" charset="-18"/>
              </a:rPr>
              <a:t>Nevýhody</a:t>
            </a:r>
            <a:r>
              <a:rPr lang="cs-CZ" sz="2000" dirty="0">
                <a:latin typeface="Tw Cen MT" panose="020B0602020104020603" pitchFamily="34" charset="-18"/>
              </a:rPr>
              <a:t>: funkční nezralost orgánů limituje a ovlivňuje výběr 	          léčebných modalit</a:t>
            </a:r>
          </a:p>
          <a:p>
            <a:pPr marL="0" indent="0">
              <a:buFontTx/>
              <a:buNone/>
              <a:defRPr/>
            </a:pPr>
            <a:r>
              <a:rPr lang="cs-CZ" sz="2000" dirty="0">
                <a:latin typeface="Tw Cen MT" panose="020B0602020104020603" pitchFamily="34" charset="-18"/>
              </a:rPr>
              <a:t>	          riziko vzniku trvalých následků a komplikací léčby</a:t>
            </a:r>
          </a:p>
          <a:p>
            <a:pPr>
              <a:defRPr/>
            </a:pPr>
            <a:endParaRPr lang="cs-CZ" sz="2000" dirty="0">
              <a:latin typeface="Tw Cen MT" panose="020B0602020104020603" pitchFamily="34" charset="-18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8" descr="marti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60350"/>
            <a:ext cx="4103688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9" descr="ZJ R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8813" y="1556792"/>
            <a:ext cx="4019525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1A1096B-9D17-4C65-A89C-2627B4E081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88" t="21987" r="29525" b="14983"/>
          <a:stretch/>
        </p:blipFill>
        <p:spPr>
          <a:xfrm>
            <a:off x="323528" y="332656"/>
            <a:ext cx="7296810" cy="576064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DC62944-27D8-4CA9-B287-C512B18158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87" t="33615" r="25188" b="28510"/>
          <a:stretch/>
        </p:blipFill>
        <p:spPr>
          <a:xfrm>
            <a:off x="196794" y="1196752"/>
            <a:ext cx="8750412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58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 cstate="print"/>
          <a:srcRect l="30446" t="42516" r="26855" b="19310"/>
          <a:stretch>
            <a:fillRect/>
          </a:stretch>
        </p:blipFill>
        <p:spPr bwMode="auto">
          <a:xfrm>
            <a:off x="213728" y="332656"/>
            <a:ext cx="8716543" cy="583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2946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sz="3600" b="1">
                <a:latin typeface="Tw Cen MT" pitchFamily="34" charset="-18"/>
              </a:rPr>
              <a:t>Gliomy mozkového kmene  </a:t>
            </a:r>
            <a:br>
              <a:rPr lang="cs-CZ" altLang="cs-CZ" sz="3600" b="1">
                <a:latin typeface="Tw Cen MT" pitchFamily="34" charset="-18"/>
              </a:rPr>
            </a:br>
            <a:r>
              <a:rPr lang="cs-CZ" altLang="cs-CZ" sz="3600" b="1">
                <a:latin typeface="Tw Cen MT" pitchFamily="34" charset="-18"/>
              </a:rPr>
              <a:t>(brainstem glioma, BSG)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000" dirty="0">
                <a:latin typeface="Tw Cen MT" pitchFamily="34" charset="-18"/>
              </a:rPr>
              <a:t>15 % dětských tumorů CNS</a:t>
            </a:r>
          </a:p>
          <a:p>
            <a:pPr eaLnBrk="1" hangingPunct="1"/>
            <a:r>
              <a:rPr lang="cs-CZ" altLang="cs-CZ" sz="2000" dirty="0">
                <a:latin typeface="Tw Cen MT" pitchFamily="34" charset="-18"/>
              </a:rPr>
              <a:t>výskyt nejčastěji mezi 4.- 6. rokem</a:t>
            </a:r>
          </a:p>
          <a:p>
            <a:pPr eaLnBrk="1" hangingPunct="1"/>
            <a:r>
              <a:rPr lang="cs-CZ" altLang="cs-CZ" sz="2000" dirty="0" err="1">
                <a:latin typeface="Tw Cen MT" pitchFamily="34" charset="-18"/>
              </a:rPr>
              <a:t>high</a:t>
            </a:r>
            <a:r>
              <a:rPr lang="cs-CZ" altLang="cs-CZ" sz="2000" dirty="0">
                <a:latin typeface="Tw Cen MT" pitchFamily="34" charset="-18"/>
              </a:rPr>
              <a:t>-grade </a:t>
            </a:r>
            <a:r>
              <a:rPr lang="cs-CZ" altLang="cs-CZ" sz="2000" dirty="0" err="1">
                <a:latin typeface="Tw Cen MT" pitchFamily="34" charset="-18"/>
              </a:rPr>
              <a:t>astrocytoma</a:t>
            </a:r>
            <a:r>
              <a:rPr lang="cs-CZ" altLang="cs-CZ" sz="2000" dirty="0">
                <a:latin typeface="Tw Cen MT" pitchFamily="34" charset="-18"/>
              </a:rPr>
              <a:t>, </a:t>
            </a:r>
            <a:r>
              <a:rPr lang="cs-CZ" altLang="cs-CZ" sz="2000" dirty="0" err="1">
                <a:latin typeface="Tw Cen MT" pitchFamily="34" charset="-18"/>
              </a:rPr>
              <a:t>infiltrativní</a:t>
            </a:r>
            <a:r>
              <a:rPr lang="cs-CZ" altLang="cs-CZ" sz="2000" dirty="0">
                <a:latin typeface="Tw Cen MT" pitchFamily="34" charset="-18"/>
              </a:rPr>
              <a:t>/fokální růst</a:t>
            </a:r>
          </a:p>
          <a:p>
            <a:pPr eaLnBrk="1" hangingPunct="1"/>
            <a:r>
              <a:rPr lang="cs-CZ" altLang="cs-CZ" sz="2000" dirty="0">
                <a:latin typeface="Tw Cen MT" pitchFamily="34" charset="-18"/>
              </a:rPr>
              <a:t>diagnóza biopsie/MR obraz </a:t>
            </a:r>
          </a:p>
          <a:p>
            <a:pPr eaLnBrk="1" hangingPunct="1"/>
            <a:r>
              <a:rPr lang="cs-CZ" altLang="cs-CZ" sz="2000" dirty="0">
                <a:latin typeface="Tw Cen MT" pitchFamily="34" charset="-18"/>
              </a:rPr>
              <a:t>RT tumor + 2 cm lem, dávka 54-60 </a:t>
            </a:r>
            <a:r>
              <a:rPr lang="cs-CZ" altLang="cs-CZ" sz="2000" dirty="0" err="1">
                <a:latin typeface="Tw Cen MT" pitchFamily="34" charset="-18"/>
              </a:rPr>
              <a:t>Gy</a:t>
            </a:r>
            <a:r>
              <a:rPr lang="cs-CZ" altLang="cs-CZ" sz="2000" dirty="0">
                <a:latin typeface="Tw Cen MT" pitchFamily="34" charset="-18"/>
              </a:rPr>
              <a:t> v 70 % zlepšení klinických příznaků</a:t>
            </a:r>
          </a:p>
        </p:txBody>
      </p:sp>
      <p:pic>
        <p:nvPicPr>
          <p:cNvPr id="7" name="Picture 2" descr="melisekM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573016"/>
            <a:ext cx="3051419" cy="284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elisekMRsa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73016"/>
            <a:ext cx="2952328" cy="284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136904" cy="567062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195736" y="6021288"/>
            <a:ext cx="6449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Cushingův</a:t>
            </a:r>
            <a:r>
              <a:rPr lang="cs-CZ" dirty="0"/>
              <a:t> syndrom jako nežádoucí účinek léčby kortikoidy</a:t>
            </a:r>
          </a:p>
        </p:txBody>
      </p:sp>
    </p:spTree>
    <p:extLst>
      <p:ext uri="{BB962C8B-B14F-4D97-AF65-F5344CB8AC3E}">
        <p14:creationId xmlns:p14="http://schemas.microsoft.com/office/powerpoint/2010/main" val="32360303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>
                <a:latin typeface="Tw Cen MT" pitchFamily="34" charset="-18"/>
              </a:rPr>
              <a:t>Ependymom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23317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1600" dirty="0">
                <a:latin typeface="Tw Cen MT" pitchFamily="34" charset="-18"/>
              </a:rPr>
              <a:t>Nádor vycházející z výstelky mozkových komor, 50 % u dětí do 5 let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1600" dirty="0">
                <a:latin typeface="Tw Cen MT" pitchFamily="34" charset="-18"/>
              </a:rPr>
              <a:t>základem léčby je operační řešení, u dětí by vždy měla následovat </a:t>
            </a:r>
            <a:r>
              <a:rPr lang="cs-CZ" altLang="cs-CZ" sz="1600" b="1" dirty="0">
                <a:latin typeface="Tw Cen MT" pitchFamily="34" charset="-18"/>
              </a:rPr>
              <a:t>adjuvantní RT</a:t>
            </a:r>
            <a:r>
              <a:rPr lang="cs-CZ" altLang="cs-CZ" sz="1600" dirty="0">
                <a:latin typeface="Tw Cen MT" pitchFamily="34" charset="-18"/>
              </a:rPr>
              <a:t>, odložení RT vede k horší prognóze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cs-CZ" altLang="cs-CZ" sz="1600" dirty="0">
              <a:latin typeface="Tw Cen MT" pitchFamily="34" charset="-18"/>
            </a:endParaRP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1600" dirty="0">
                <a:latin typeface="Tw Cen MT" pitchFamily="34" charset="-18"/>
              </a:rPr>
              <a:t>děti do 18 měsíců vynechat RT, do 4 let </a:t>
            </a:r>
            <a:r>
              <a:rPr lang="cs-CZ" altLang="cs-CZ" sz="1600" dirty="0" err="1">
                <a:latin typeface="Tw Cen MT" pitchFamily="34" charset="-18"/>
              </a:rPr>
              <a:t>up</a:t>
            </a:r>
            <a:r>
              <a:rPr lang="cs-CZ" altLang="cs-CZ" sz="1600" dirty="0">
                <a:latin typeface="Tw Cen MT" pitchFamily="34" charset="-18"/>
              </a:rPr>
              <a:t>-front CHT následuje RT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1600" dirty="0">
                <a:latin typeface="Tw Cen MT" pitchFamily="34" charset="-18"/>
              </a:rPr>
              <a:t>role CHT prozatím nejasná- středně senzitivní tumor, </a:t>
            </a:r>
            <a:r>
              <a:rPr lang="cs-CZ" altLang="cs-CZ" sz="1600" dirty="0" err="1">
                <a:latin typeface="Tw Cen MT" pitchFamily="34" charset="-18"/>
              </a:rPr>
              <a:t>vinkristin</a:t>
            </a:r>
            <a:r>
              <a:rPr lang="cs-CZ" altLang="cs-CZ" sz="1600" dirty="0">
                <a:latin typeface="Tw Cen MT" pitchFamily="34" charset="-18"/>
              </a:rPr>
              <a:t>, CFM, </a:t>
            </a:r>
            <a:r>
              <a:rPr lang="cs-CZ" altLang="cs-CZ" sz="1600" dirty="0" err="1">
                <a:latin typeface="Tw Cen MT" pitchFamily="34" charset="-18"/>
              </a:rPr>
              <a:t>etoposid</a:t>
            </a:r>
            <a:r>
              <a:rPr lang="cs-CZ" altLang="cs-CZ" sz="1600" dirty="0">
                <a:latin typeface="Tw Cen MT" pitchFamily="34" charset="-18"/>
              </a:rPr>
              <a:t>, </a:t>
            </a:r>
            <a:r>
              <a:rPr lang="cs-CZ" altLang="cs-CZ" sz="1600" dirty="0" err="1">
                <a:latin typeface="Tw Cen MT" pitchFamily="34" charset="-18"/>
              </a:rPr>
              <a:t>cDDP</a:t>
            </a:r>
            <a:r>
              <a:rPr lang="cs-CZ" altLang="cs-CZ" sz="1600" dirty="0">
                <a:latin typeface="Tw Cen MT" pitchFamily="34" charset="-18"/>
              </a:rPr>
              <a:t>, HD MTX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1600" dirty="0">
                <a:latin typeface="Tw Cen MT" pitchFamily="34" charset="-18"/>
              </a:rPr>
              <a:t>negativní prognostické faktory – rozsah resekce, věk, </a:t>
            </a:r>
            <a:r>
              <a:rPr lang="cs-CZ" altLang="cs-CZ" sz="1600" dirty="0" err="1">
                <a:latin typeface="Tw Cen MT" pitchFamily="34" charset="-18"/>
              </a:rPr>
              <a:t>grading</a:t>
            </a:r>
            <a:r>
              <a:rPr lang="cs-CZ" altLang="cs-CZ" sz="1600" dirty="0">
                <a:latin typeface="Tw Cen MT" pitchFamily="34" charset="-18"/>
              </a:rPr>
              <a:t> tumoru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1600" b="1" dirty="0">
                <a:latin typeface="Tw Cen MT" pitchFamily="34" charset="-18"/>
              </a:rPr>
              <a:t>OS 5 let </a:t>
            </a:r>
            <a:r>
              <a:rPr lang="cs-CZ" altLang="cs-CZ" sz="1600" b="1" dirty="0" err="1">
                <a:latin typeface="Tw Cen MT" pitchFamily="34" charset="-18"/>
              </a:rPr>
              <a:t>low</a:t>
            </a:r>
            <a:r>
              <a:rPr lang="cs-CZ" altLang="cs-CZ" sz="1600" b="1" dirty="0">
                <a:latin typeface="Tw Cen MT" pitchFamily="34" charset="-18"/>
              </a:rPr>
              <a:t> grade 60-80 %, </a:t>
            </a:r>
            <a:r>
              <a:rPr lang="cs-CZ" altLang="cs-CZ" sz="1600" b="1" dirty="0" err="1">
                <a:latin typeface="Tw Cen MT" pitchFamily="34" charset="-18"/>
              </a:rPr>
              <a:t>high</a:t>
            </a:r>
            <a:r>
              <a:rPr lang="cs-CZ" altLang="cs-CZ" sz="1600" b="1" dirty="0">
                <a:latin typeface="Tw Cen MT" pitchFamily="34" charset="-18"/>
              </a:rPr>
              <a:t> grade 10-40 %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cs-CZ" altLang="cs-CZ" sz="2000" b="1" dirty="0">
              <a:latin typeface="Tw Cen MT" pitchFamily="34" charset="-1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19322" t="36496" r="17215" b="12003"/>
          <a:stretch>
            <a:fillRect/>
          </a:stretch>
        </p:blipFill>
        <p:spPr bwMode="auto">
          <a:xfrm>
            <a:off x="2195736" y="3573016"/>
            <a:ext cx="5400700" cy="288200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274638"/>
            <a:ext cx="6562725" cy="1143000"/>
          </a:xfrm>
        </p:spPr>
        <p:txBody>
          <a:bodyPr/>
          <a:lstStyle/>
          <a:p>
            <a:pPr eaLnBrk="1" hangingPunct="1"/>
            <a:r>
              <a:rPr lang="cs-CZ" altLang="cs-CZ" sz="4000" b="1" dirty="0" err="1">
                <a:latin typeface="Tw Cen MT" pitchFamily="34" charset="-18"/>
              </a:rPr>
              <a:t>Hodgkinův</a:t>
            </a:r>
            <a:r>
              <a:rPr lang="cs-CZ" altLang="cs-CZ" sz="4000" b="1" dirty="0">
                <a:latin typeface="Tw Cen MT" pitchFamily="34" charset="-18"/>
              </a:rPr>
              <a:t> lymfom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81125"/>
            <a:ext cx="8229600" cy="500062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6 % dětských malignit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postihuje děti nad 10 let, vzácně děti mladší 4 roky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u 80 % krční lymfadenopatie, 25-30 % s B symptomy, 20 % bulky postižení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80-85% </a:t>
            </a:r>
            <a:r>
              <a:rPr lang="cs-CZ" altLang="cs-CZ" sz="2000" dirty="0" err="1">
                <a:latin typeface="Tw Cen MT" pitchFamily="34" charset="-18"/>
              </a:rPr>
              <a:t>st.I</a:t>
            </a:r>
            <a:r>
              <a:rPr lang="cs-CZ" altLang="cs-CZ" sz="2000" dirty="0">
                <a:latin typeface="Tw Cen MT" pitchFamily="34" charset="-18"/>
              </a:rPr>
              <a:t>-III, 15-20% IV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latin typeface="Tw Cen MT" pitchFamily="34" charset="-18"/>
              </a:rPr>
              <a:t>10 let OS 90 % u I-III, 75-80 % IV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u="sng" dirty="0">
                <a:latin typeface="Tw Cen MT" pitchFamily="34" charset="-18"/>
              </a:rPr>
              <a:t>Léčba: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RT následuje po CHT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ozařování </a:t>
            </a:r>
            <a:r>
              <a:rPr lang="cs-CZ" altLang="cs-CZ" sz="2000" b="1" dirty="0" err="1">
                <a:latin typeface="Tw Cen MT" pitchFamily="34" charset="-18"/>
              </a:rPr>
              <a:t>involved</a:t>
            </a:r>
            <a:r>
              <a:rPr lang="cs-CZ" altLang="cs-CZ" sz="2000" b="1" dirty="0">
                <a:latin typeface="Tw Cen MT" pitchFamily="34" charset="-18"/>
              </a:rPr>
              <a:t> </a:t>
            </a:r>
            <a:r>
              <a:rPr lang="cs-CZ" altLang="cs-CZ" sz="2000" b="1" dirty="0" err="1">
                <a:latin typeface="Tw Cen MT" pitchFamily="34" charset="-18"/>
              </a:rPr>
              <a:t>field</a:t>
            </a:r>
            <a:r>
              <a:rPr lang="cs-CZ" altLang="cs-CZ" sz="2000" dirty="0">
                <a:latin typeface="Tw Cen MT" pitchFamily="34" charset="-18"/>
              </a:rPr>
              <a:t> – tj. pouze uzlinové oblasti, ve které se nachází postižené uzliny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dříve se ozařovaly velké objemy – „mantle“ technika,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 </a:t>
            </a:r>
            <a:r>
              <a:rPr lang="cs-CZ" altLang="cs-CZ" sz="2000" b="1" dirty="0">
                <a:latin typeface="Tw Cen MT" pitchFamily="34" charset="-18"/>
              </a:rPr>
              <a:t>v současnosti rozsah dle přešetření po CHT </a:t>
            </a:r>
            <a:r>
              <a:rPr lang="cs-CZ" altLang="cs-CZ" sz="2000" dirty="0">
                <a:latin typeface="Tw Cen MT" pitchFamily="34" charset="-18"/>
              </a:rPr>
              <a:t>– 2 resp. 4/5. cyklus, PET+ oblasti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Dávka 21 </a:t>
            </a:r>
            <a:r>
              <a:rPr lang="cs-CZ" altLang="cs-CZ" sz="2000" dirty="0" err="1">
                <a:latin typeface="Tw Cen MT" pitchFamily="34" charset="-18"/>
              </a:rPr>
              <a:t>Gy</a:t>
            </a:r>
            <a:r>
              <a:rPr lang="cs-CZ" altLang="cs-CZ" sz="2000" dirty="0">
                <a:latin typeface="Tw Cen MT" pitchFamily="34" charset="-18"/>
              </a:rPr>
              <a:t>/ 14x 1,5 </a:t>
            </a:r>
            <a:r>
              <a:rPr lang="cs-CZ" altLang="cs-CZ" sz="2000" dirty="0" err="1">
                <a:latin typeface="Tw Cen MT" pitchFamily="34" charset="-18"/>
              </a:rPr>
              <a:t>Gy</a:t>
            </a: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NÚL !!!!- porucha růstu, sterilita, </a:t>
            </a:r>
            <a:r>
              <a:rPr lang="cs-CZ" altLang="cs-CZ" sz="2000" dirty="0" err="1">
                <a:latin typeface="Tw Cen MT" pitchFamily="34" charset="-18"/>
              </a:rPr>
              <a:t>hypothyroidismus</a:t>
            </a:r>
            <a:r>
              <a:rPr lang="cs-CZ" altLang="cs-CZ" sz="2000" dirty="0">
                <a:latin typeface="Tw Cen MT" pitchFamily="34" charset="-18"/>
              </a:rPr>
              <a:t>, </a:t>
            </a:r>
            <a:r>
              <a:rPr lang="cs-CZ" altLang="cs-CZ" sz="2000" dirty="0" err="1">
                <a:latin typeface="Tw Cen MT" pitchFamily="34" charset="-18"/>
              </a:rPr>
              <a:t>poradiační</a:t>
            </a:r>
            <a:r>
              <a:rPr lang="cs-CZ" altLang="cs-CZ" sz="2000" dirty="0">
                <a:latin typeface="Tw Cen MT" pitchFamily="34" charset="-18"/>
              </a:rPr>
              <a:t> </a:t>
            </a:r>
            <a:r>
              <a:rPr lang="cs-CZ" altLang="cs-CZ" sz="2000" dirty="0" err="1">
                <a:latin typeface="Tw Cen MT" pitchFamily="34" charset="-18"/>
              </a:rPr>
              <a:t>pneumonitis</a:t>
            </a:r>
            <a:r>
              <a:rPr lang="cs-CZ" altLang="cs-CZ" sz="2000" dirty="0">
                <a:latin typeface="Tw Cen MT" pitchFamily="34" charset="-18"/>
              </a:rPr>
              <a:t>, aterosklerosa koronárních cév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latin typeface="Tw Cen MT" pitchFamily="34" charset="-18"/>
              </a:rPr>
              <a:t>!riziko sekundárních malignit – tumor </a:t>
            </a:r>
            <a:r>
              <a:rPr lang="cs-CZ" altLang="cs-CZ" sz="2000" b="1" dirty="0" err="1">
                <a:latin typeface="Tw Cen MT" pitchFamily="34" charset="-18"/>
              </a:rPr>
              <a:t>mammy</a:t>
            </a:r>
            <a:r>
              <a:rPr lang="cs-CZ" altLang="cs-CZ" sz="2000" b="1" dirty="0">
                <a:latin typeface="Tw Cen MT" pitchFamily="34" charset="-18"/>
              </a:rPr>
              <a:t>, štítné žlázy, leukemie!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>
                <a:latin typeface="Tw Cen MT" pitchFamily="34" charset="-18"/>
              </a:rPr>
              <a:t>	</a:t>
            </a:r>
          </a:p>
        </p:txBody>
      </p:sp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2" cstate="print"/>
          <a:srcRect l="14876" t="17715" r="12276" b="9508"/>
          <a:stretch>
            <a:fillRect/>
          </a:stretch>
        </p:blipFill>
        <p:spPr bwMode="auto">
          <a:xfrm>
            <a:off x="6516216" y="188640"/>
            <a:ext cx="2376487" cy="1489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2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26754" r="12688" b="13564"/>
          <a:stretch/>
        </p:blipFill>
        <p:spPr bwMode="auto">
          <a:xfrm>
            <a:off x="539552" y="1440160"/>
            <a:ext cx="8064896" cy="45811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97" y="1124744"/>
            <a:ext cx="7931150" cy="4895850"/>
          </a:xfr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2" name="TextovéPole 1"/>
          <p:cNvSpPr txBox="1"/>
          <p:nvPr/>
        </p:nvSpPr>
        <p:spPr>
          <a:xfrm>
            <a:off x="1403648" y="404664"/>
            <a:ext cx="5004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Redukce ozařovaného objemu a celkové dávky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211960" y="6087447"/>
            <a:ext cx="4788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Zdroj: </a:t>
            </a:r>
            <a:r>
              <a:rPr lang="cs-CZ" sz="1200" dirty="0" err="1"/>
              <a:t>Halperin</a:t>
            </a:r>
            <a:r>
              <a:rPr lang="cs-CZ" sz="1200" dirty="0"/>
              <a:t>, </a:t>
            </a:r>
            <a:r>
              <a:rPr lang="cs-CZ" sz="1200" dirty="0" err="1"/>
              <a:t>Pediatric</a:t>
            </a:r>
            <a:r>
              <a:rPr lang="cs-CZ" sz="1200" dirty="0"/>
              <a:t> </a:t>
            </a:r>
            <a:r>
              <a:rPr lang="cs-CZ" sz="1200" dirty="0" err="1"/>
              <a:t>radiation</a:t>
            </a:r>
            <a:r>
              <a:rPr lang="cs-CZ" sz="1200" dirty="0"/>
              <a:t> </a:t>
            </a:r>
            <a:r>
              <a:rPr lang="cs-CZ" sz="1200" dirty="0" err="1"/>
              <a:t>oncology</a:t>
            </a:r>
            <a:r>
              <a:rPr lang="cs-CZ" sz="1200" dirty="0"/>
              <a:t>, 6th </a:t>
            </a:r>
            <a:r>
              <a:rPr lang="cs-CZ" sz="1200" dirty="0" err="1"/>
              <a:t>edition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780387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803775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cs-CZ" sz="2000" b="1" u="sng" dirty="0">
                <a:latin typeface="Tw Cen MT" panose="020B0602020104020603" pitchFamily="34" charset="-18"/>
              </a:rPr>
              <a:t>Samotný nádor </a:t>
            </a:r>
            <a:r>
              <a:rPr lang="cs-CZ" sz="2000" dirty="0">
                <a:latin typeface="Tw Cen MT" panose="020B0602020104020603" pitchFamily="34" charset="-18"/>
              </a:rPr>
              <a:t>– karcinomy u dětí raritní, méně než 2 %, u dospívajících 12 %</a:t>
            </a:r>
          </a:p>
          <a:p>
            <a:pPr>
              <a:defRPr/>
            </a:pPr>
            <a:endParaRPr lang="cs-CZ" sz="2600" dirty="0">
              <a:latin typeface="Tw Cen MT" panose="020B0602020104020603" pitchFamily="34" charset="-18"/>
            </a:endParaRPr>
          </a:p>
          <a:p>
            <a:pPr marL="0" indent="0">
              <a:buFontTx/>
              <a:buNone/>
              <a:defRPr/>
            </a:pPr>
            <a:r>
              <a:rPr lang="cs-CZ" sz="2000" dirty="0">
                <a:latin typeface="Tw Cen MT" panose="020B0602020104020603" pitchFamily="34" charset="-18"/>
              </a:rPr>
              <a:t>Typické nádory pro dětský věk </a:t>
            </a:r>
          </a:p>
          <a:p>
            <a:pPr marL="0" indent="0">
              <a:buFontTx/>
              <a:buNone/>
              <a:defRPr/>
            </a:pPr>
            <a:r>
              <a:rPr lang="cs-CZ" sz="2000" b="1" dirty="0">
                <a:latin typeface="Tw Cen MT" panose="020B0602020104020603" pitchFamily="34" charset="-18"/>
              </a:rPr>
              <a:t>1/ embryonální typ </a:t>
            </a:r>
            <a:r>
              <a:rPr lang="cs-CZ" sz="2000" dirty="0">
                <a:latin typeface="Tw Cen MT" panose="020B0602020104020603" pitchFamily="34" charset="-18"/>
              </a:rPr>
              <a:t>z nediferencovaných tkání – neuroblastom, </a:t>
            </a:r>
            <a:r>
              <a:rPr lang="cs-CZ" sz="2000" dirty="0" err="1">
                <a:latin typeface="Tw Cen MT" panose="020B0602020104020603" pitchFamily="34" charset="-18"/>
              </a:rPr>
              <a:t>nefroblastom</a:t>
            </a:r>
            <a:r>
              <a:rPr lang="cs-CZ" sz="2000" dirty="0">
                <a:latin typeface="Tw Cen MT" panose="020B0602020104020603" pitchFamily="34" charset="-18"/>
              </a:rPr>
              <a:t>, </a:t>
            </a:r>
            <a:r>
              <a:rPr lang="cs-CZ" sz="2000" dirty="0" err="1">
                <a:latin typeface="Tw Cen MT" panose="020B0602020104020603" pitchFamily="34" charset="-18"/>
              </a:rPr>
              <a:t>hepatoblastom</a:t>
            </a:r>
            <a:r>
              <a:rPr lang="cs-CZ" sz="2000" dirty="0">
                <a:latin typeface="Tw Cen MT" panose="020B0602020104020603" pitchFamily="34" charset="-18"/>
              </a:rPr>
              <a:t>, retinoblastom, meduloblastom</a:t>
            </a:r>
          </a:p>
          <a:p>
            <a:pPr marL="0" indent="0">
              <a:buFontTx/>
              <a:buNone/>
              <a:defRPr/>
            </a:pPr>
            <a:r>
              <a:rPr lang="cs-CZ" sz="2000" b="1" dirty="0">
                <a:latin typeface="Tw Cen MT" panose="020B0602020104020603" pitchFamily="34" charset="-18"/>
              </a:rPr>
              <a:t>2/ </a:t>
            </a:r>
            <a:r>
              <a:rPr lang="cs-CZ" sz="2000" dirty="0">
                <a:latin typeface="Tw Cen MT" panose="020B0602020104020603" pitchFamily="34" charset="-18"/>
              </a:rPr>
              <a:t>nádory z </a:t>
            </a:r>
            <a:r>
              <a:rPr lang="cs-CZ" sz="2000" b="1" dirty="0">
                <a:latin typeface="Tw Cen MT" panose="020B0602020104020603" pitchFamily="34" charset="-18"/>
              </a:rPr>
              <a:t>pojivové tkáně </a:t>
            </a:r>
            <a:r>
              <a:rPr lang="cs-CZ" sz="2000" dirty="0">
                <a:latin typeface="Tw Cen MT" panose="020B0602020104020603" pitchFamily="34" charset="-18"/>
              </a:rPr>
              <a:t>mesenchymální – sarkomy</a:t>
            </a:r>
          </a:p>
          <a:p>
            <a:pPr marL="0" indent="0">
              <a:buFontTx/>
              <a:buNone/>
              <a:defRPr/>
            </a:pPr>
            <a:r>
              <a:rPr lang="cs-CZ" sz="2000" b="1" dirty="0">
                <a:latin typeface="Tw Cen MT" panose="020B0602020104020603" pitchFamily="34" charset="-18"/>
              </a:rPr>
              <a:t>3/</a:t>
            </a:r>
            <a:r>
              <a:rPr lang="cs-CZ" sz="2000" dirty="0">
                <a:latin typeface="Tw Cen MT" panose="020B0602020104020603" pitchFamily="34" charset="-18"/>
              </a:rPr>
              <a:t> nádory z </a:t>
            </a:r>
            <a:r>
              <a:rPr lang="cs-CZ" sz="2000" b="1" dirty="0">
                <a:latin typeface="Tw Cen MT" panose="020B0602020104020603" pitchFamily="34" charset="-18"/>
              </a:rPr>
              <a:t>tkáně nervové - </a:t>
            </a:r>
            <a:r>
              <a:rPr lang="cs-CZ" sz="2000" dirty="0">
                <a:latin typeface="Tw Cen MT" panose="020B0602020104020603" pitchFamily="34" charset="-18"/>
              </a:rPr>
              <a:t>CNS tu</a:t>
            </a:r>
          </a:p>
          <a:p>
            <a:pPr marL="0" indent="0">
              <a:buFontTx/>
              <a:buNone/>
              <a:defRPr/>
            </a:pPr>
            <a:r>
              <a:rPr lang="cs-CZ" sz="2000" b="1" dirty="0">
                <a:latin typeface="Tw Cen MT" panose="020B0602020104020603" pitchFamily="34" charset="-18"/>
              </a:rPr>
              <a:t>4/</a:t>
            </a:r>
            <a:r>
              <a:rPr lang="cs-CZ" sz="2000" dirty="0">
                <a:latin typeface="Tw Cen MT" panose="020B0602020104020603" pitchFamily="34" charset="-18"/>
              </a:rPr>
              <a:t> </a:t>
            </a:r>
            <a:r>
              <a:rPr lang="cs-CZ" sz="2000" b="1" dirty="0">
                <a:latin typeface="Tw Cen MT" panose="020B0602020104020603" pitchFamily="34" charset="-18"/>
              </a:rPr>
              <a:t>hematologické malignity</a:t>
            </a:r>
          </a:p>
          <a:p>
            <a:pPr marL="0" indent="0">
              <a:buFontTx/>
              <a:buNone/>
              <a:defRPr/>
            </a:pPr>
            <a:endParaRPr lang="cs-CZ" sz="2000" b="1" dirty="0">
              <a:latin typeface="Tw Cen MT" panose="020B0602020104020603" pitchFamily="34" charset="-18"/>
            </a:endParaRPr>
          </a:p>
          <a:p>
            <a:pPr marL="0" indent="0">
              <a:buFontTx/>
              <a:buNone/>
              <a:defRPr/>
            </a:pPr>
            <a:r>
              <a:rPr lang="cs-CZ" altLang="cs-CZ" sz="2000" dirty="0">
                <a:latin typeface="Tw Cen MT" panose="020B0602020104020603" pitchFamily="34" charset="-18"/>
              </a:rPr>
              <a:t>nejčastější tumory -</a:t>
            </a:r>
            <a:r>
              <a:rPr lang="cs-CZ" altLang="cs-CZ" sz="2000" u="sng" dirty="0">
                <a:latin typeface="Tw Cen MT" panose="020B0602020104020603" pitchFamily="34" charset="-18"/>
              </a:rPr>
              <a:t> </a:t>
            </a:r>
            <a:r>
              <a:rPr lang="cs-CZ" altLang="cs-CZ" sz="2000" b="1" u="sng" dirty="0">
                <a:latin typeface="Tw Cen MT" panose="020B0602020104020603" pitchFamily="34" charset="-18"/>
              </a:rPr>
              <a:t>hematologické malignity</a:t>
            </a:r>
            <a:r>
              <a:rPr lang="cs-CZ" altLang="cs-CZ" sz="2000" b="1" dirty="0">
                <a:latin typeface="Tw Cen MT" panose="020B0602020104020603" pitchFamily="34" charset="-18"/>
              </a:rPr>
              <a:t> </a:t>
            </a:r>
            <a:r>
              <a:rPr lang="cs-CZ" altLang="cs-CZ" sz="2000" dirty="0">
                <a:latin typeface="Tw Cen MT" panose="020B0602020104020603" pitchFamily="34" charset="-18"/>
              </a:rPr>
              <a:t>– leukemie, lymfomy 45 %, </a:t>
            </a:r>
            <a:r>
              <a:rPr lang="cs-CZ" altLang="cs-CZ" sz="2000" b="1" u="sng" dirty="0">
                <a:latin typeface="Tw Cen MT" panose="020B0602020104020603" pitchFamily="34" charset="-18"/>
              </a:rPr>
              <a:t>mozkové nádory</a:t>
            </a:r>
            <a:r>
              <a:rPr lang="cs-CZ" altLang="cs-CZ" sz="2000" b="1" dirty="0">
                <a:latin typeface="Tw Cen MT" panose="020B0602020104020603" pitchFamily="34" charset="-18"/>
              </a:rPr>
              <a:t> </a:t>
            </a:r>
            <a:r>
              <a:rPr lang="cs-CZ" altLang="cs-CZ" sz="2000" dirty="0">
                <a:latin typeface="Tw Cen MT" panose="020B0602020104020603" pitchFamily="34" charset="-18"/>
              </a:rPr>
              <a:t>20-25 %, neuroblastomy 8 %, sarkomy, nádory ledvin 7 %</a:t>
            </a:r>
          </a:p>
          <a:p>
            <a:pPr marL="0" indent="0">
              <a:buFontTx/>
              <a:buNone/>
              <a:defRPr/>
            </a:pPr>
            <a:endParaRPr lang="cs-CZ" sz="2400" b="1" dirty="0">
              <a:latin typeface="Tw Cen MT" panose="020B0602020104020603" pitchFamily="34" charset="-18"/>
            </a:endParaRPr>
          </a:p>
          <a:p>
            <a:pPr marL="0" indent="0">
              <a:buFontTx/>
              <a:buNone/>
              <a:defRPr/>
            </a:pPr>
            <a:endParaRPr lang="cs-CZ" sz="2400" b="1" dirty="0">
              <a:latin typeface="Tw Cen MT" panose="020B0602020104020603" pitchFamily="34" charset="-18"/>
            </a:endParaRPr>
          </a:p>
          <a:p>
            <a:pPr marL="0" indent="0">
              <a:buFontTx/>
              <a:buNone/>
              <a:defRPr/>
            </a:pPr>
            <a:endParaRPr lang="cs-CZ" sz="2400" b="1" dirty="0">
              <a:latin typeface="Tw Cen MT" panose="020B0602020104020603" pitchFamily="34" charset="-18"/>
            </a:endParaRPr>
          </a:p>
          <a:p>
            <a:pPr marL="0" indent="0">
              <a:buFontTx/>
              <a:buNone/>
              <a:defRPr/>
            </a:pPr>
            <a:endParaRPr lang="cs-CZ" sz="2400" dirty="0">
              <a:latin typeface="Tw Cen MT" panose="020B0602020104020603" pitchFamily="34" charset="-18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95536" y="404664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w Cen MT" pitchFamily="34" charset="-18"/>
              </a:rPr>
              <a:t>Základní rozdíly dospělý/dítě v onkologii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6361"/>
            <a:ext cx="4464050" cy="5851525"/>
          </a:xfrm>
          <a:ln>
            <a:solidFill>
              <a:schemeClr val="tx1">
                <a:lumMod val="75000"/>
              </a:schemeClr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616" y="1461793"/>
            <a:ext cx="3372318" cy="2428872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2" name="TextovéPole 1"/>
          <p:cNvSpPr txBox="1"/>
          <p:nvPr/>
        </p:nvSpPr>
        <p:spPr>
          <a:xfrm>
            <a:off x="5114616" y="5805264"/>
            <a:ext cx="3921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Zdroj: </a:t>
            </a:r>
            <a:r>
              <a:rPr lang="cs-CZ" sz="1200" dirty="0" err="1"/>
              <a:t>Halperin</a:t>
            </a:r>
            <a:r>
              <a:rPr lang="cs-CZ" sz="1200" dirty="0"/>
              <a:t>, </a:t>
            </a:r>
            <a:r>
              <a:rPr lang="cs-CZ" sz="1200" dirty="0" err="1"/>
              <a:t>Pediatric</a:t>
            </a:r>
            <a:r>
              <a:rPr lang="cs-CZ" sz="1200" dirty="0"/>
              <a:t> </a:t>
            </a:r>
            <a:r>
              <a:rPr lang="cs-CZ" sz="1200" dirty="0" err="1"/>
              <a:t>radiation</a:t>
            </a:r>
            <a:r>
              <a:rPr lang="cs-CZ" sz="1200" dirty="0"/>
              <a:t> </a:t>
            </a:r>
            <a:r>
              <a:rPr lang="cs-CZ" sz="1200" dirty="0" err="1"/>
              <a:t>oncology</a:t>
            </a:r>
            <a:r>
              <a:rPr lang="cs-CZ" sz="1200" dirty="0"/>
              <a:t>, 6th </a:t>
            </a:r>
            <a:r>
              <a:rPr lang="cs-CZ" sz="1200" dirty="0" err="1"/>
              <a:t>edition</a:t>
            </a:r>
            <a:endParaRPr lang="cs-CZ" sz="1200" dirty="0"/>
          </a:p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5292080" y="4221088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Vyhodnocení léčebného efektu pomocí PET/CT = </a:t>
            </a:r>
            <a:r>
              <a:rPr lang="cs-CZ" dirty="0" err="1"/>
              <a:t>Deauville</a:t>
            </a:r>
            <a:r>
              <a:rPr lang="cs-CZ" dirty="0"/>
              <a:t> </a:t>
            </a:r>
            <a:r>
              <a:rPr lang="cs-CZ" dirty="0" err="1"/>
              <a:t>kriteria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822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6"/>
            <a:ext cx="6165937" cy="5345375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3" name="TextovéPole 2"/>
          <p:cNvSpPr txBox="1"/>
          <p:nvPr/>
        </p:nvSpPr>
        <p:spPr>
          <a:xfrm>
            <a:off x="2339752" y="602128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Intrakraniálně uložený </a:t>
            </a:r>
            <a:r>
              <a:rPr lang="cs-CZ" dirty="0" err="1"/>
              <a:t>Hodgkinský</a:t>
            </a:r>
            <a:r>
              <a:rPr lang="cs-CZ" dirty="0"/>
              <a:t> lymfom</a:t>
            </a:r>
          </a:p>
        </p:txBody>
      </p:sp>
    </p:spTree>
    <p:extLst>
      <p:ext uri="{BB962C8B-B14F-4D97-AF65-F5344CB8AC3E}">
        <p14:creationId xmlns:p14="http://schemas.microsoft.com/office/powerpoint/2010/main" val="28447935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34888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 b="1" dirty="0">
                <a:latin typeface="Tw Cen MT" pitchFamily="34" charset="-18"/>
              </a:rPr>
              <a:t>Leukemie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latin typeface="Tw Cen MT" pitchFamily="34" charset="-18"/>
              </a:rPr>
              <a:t>35 % dětských malignit,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latin typeface="Tw Cen MT" pitchFamily="34" charset="-18"/>
              </a:rPr>
              <a:t>typ </a:t>
            </a:r>
            <a:r>
              <a:rPr lang="cs-CZ" altLang="cs-CZ" sz="1800" b="1" dirty="0">
                <a:latin typeface="Tw Cen MT" pitchFamily="34" charset="-18"/>
              </a:rPr>
              <a:t>Akutní </a:t>
            </a:r>
            <a:r>
              <a:rPr lang="cs-CZ" altLang="cs-CZ" sz="1800" b="1" dirty="0" err="1">
                <a:latin typeface="Tw Cen MT" pitchFamily="34" charset="-18"/>
              </a:rPr>
              <a:t>lymfoblastická</a:t>
            </a:r>
            <a:r>
              <a:rPr lang="cs-CZ" altLang="cs-CZ" sz="1800" b="1" dirty="0">
                <a:latin typeface="Tw Cen MT" pitchFamily="34" charset="-18"/>
              </a:rPr>
              <a:t> leukemie</a:t>
            </a:r>
            <a:r>
              <a:rPr lang="cs-CZ" altLang="cs-CZ" sz="1800" dirty="0">
                <a:latin typeface="Tw Cen MT" pitchFamily="34" charset="-18"/>
              </a:rPr>
              <a:t> ALL 80%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latin typeface="Tw Cen MT" pitchFamily="34" charset="-18"/>
              </a:rPr>
              <a:t> typ </a:t>
            </a:r>
            <a:r>
              <a:rPr lang="cs-CZ" altLang="cs-CZ" sz="1800" b="1" dirty="0">
                <a:latin typeface="Tw Cen MT" pitchFamily="34" charset="-18"/>
              </a:rPr>
              <a:t>Akutní myeloblastická leukemie</a:t>
            </a:r>
            <a:r>
              <a:rPr lang="cs-CZ" altLang="cs-CZ" sz="1800" dirty="0">
                <a:latin typeface="Tw Cen MT" pitchFamily="34" charset="-18"/>
              </a:rPr>
              <a:t> AML 20%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latin typeface="Tw Cen MT" pitchFamily="34" charset="-18"/>
              </a:rPr>
              <a:t>Léčba intenzivní systémovou léčba CHT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dirty="0">
              <a:latin typeface="Tw Cen MT" pitchFamily="34" charset="-18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Leukemie představuje nejčastější maligní onemocnění dětského věku a tvoří přibližně 30 % všech dětských malignit.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 80% případů se jedná o </a:t>
            </a:r>
            <a:r>
              <a:rPr lang="cs-CZ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akutní </a:t>
            </a:r>
            <a:r>
              <a:rPr lang="cs-CZ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lymfoblastickou</a:t>
            </a:r>
            <a:r>
              <a:rPr lang="cs-CZ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leukemii (ALL)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která postihuje děti nejčastěji ve věku 2–4 let, častěji chlapce. Terapie leukemie je založena na aplikaci intenzivní systémové léčby – </a:t>
            </a:r>
            <a:r>
              <a:rPr lang="cs-CZ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fáze indukce, konsolidace, </a:t>
            </a:r>
            <a:r>
              <a:rPr lang="cs-CZ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reintenzifikace</a:t>
            </a:r>
            <a:r>
              <a:rPr lang="cs-CZ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následně pokračující fáze v trvání 2 let. 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 eliminaci postižení CNS je CHT (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metotrexát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aplikována také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intratékální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cestou. Díky této léčbě dnes přežívá více než 80 % dětí s ALL. </a:t>
            </a:r>
            <a:endParaRPr lang="cs-C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Přibližně u 20 % dětí se může vyskytnout </a:t>
            </a:r>
            <a:r>
              <a:rPr lang="cs-CZ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akutní myeloidní leukemie (AML)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 dvěma vrcholy výskytu, do 2. roku věku a poté v adolescenci. Onemocnění je také častěji diagnostikováno u dětí postižených Downovým syndromem. Prognóza AML je oproti ALL mírně horší, u dětí odpovídá 5 leté celkové přežití 50˗60 %. </a:t>
            </a:r>
            <a:endParaRPr lang="cs-C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1800" dirty="0">
              <a:latin typeface="Tw Cen MT" pitchFamily="34" charset="-18"/>
            </a:endParaRPr>
          </a:p>
        </p:txBody>
      </p:sp>
      <p:pic>
        <p:nvPicPr>
          <p:cNvPr id="34820" name="Picture 4" descr="ALL po C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274638"/>
            <a:ext cx="2897830" cy="224653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C5D37D-4397-494B-A1BA-BCE6AA9BE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Radioterapie u </a:t>
            </a:r>
            <a:r>
              <a:rPr lang="cs-CZ" dirty="0" err="1"/>
              <a:t>leukemiků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91E27E-9012-4E50-BE9D-70D6AFFB0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RT – </a:t>
            </a:r>
            <a:r>
              <a:rPr lang="cs-CZ" altLang="cs-CZ" sz="2000" b="1" dirty="0">
                <a:latin typeface="Tw Cen MT" pitchFamily="34" charset="-18"/>
              </a:rPr>
              <a:t>profylaktické ozáření </a:t>
            </a:r>
            <a:r>
              <a:rPr lang="cs-CZ" altLang="cs-CZ" sz="2000" b="1" dirty="0" err="1">
                <a:latin typeface="Tw Cen MT" pitchFamily="34" charset="-18"/>
              </a:rPr>
              <a:t>leptomening</a:t>
            </a:r>
            <a:r>
              <a:rPr lang="cs-CZ" altLang="cs-CZ" sz="2000" dirty="0">
                <a:latin typeface="Tw Cen MT" pitchFamily="34" charset="-18"/>
              </a:rPr>
              <a:t> – riziková ALL leu </a:t>
            </a:r>
            <a:r>
              <a:rPr lang="en-US" altLang="cs-CZ" sz="2000" dirty="0">
                <a:latin typeface="Tw Cen MT" pitchFamily="34" charset="-18"/>
                <a:cs typeface="Arial" charset="0"/>
              </a:rPr>
              <a:t>&gt;</a:t>
            </a:r>
            <a:r>
              <a:rPr lang="cs-CZ" altLang="cs-CZ" sz="2000" dirty="0">
                <a:latin typeface="Tw Cen MT" pitchFamily="34" charset="-18"/>
                <a:cs typeface="Arial" charset="0"/>
              </a:rPr>
              <a:t>100 tis., T-ALL, CNS status  2, 3: d</a:t>
            </a:r>
            <a:r>
              <a:rPr lang="cs-CZ" altLang="cs-CZ" sz="2000" dirty="0">
                <a:latin typeface="Tw Cen MT" pitchFamily="34" charset="-18"/>
              </a:rPr>
              <a:t>ávka </a:t>
            </a:r>
            <a:r>
              <a:rPr lang="cs-CZ" altLang="cs-CZ" sz="2000" b="1" dirty="0">
                <a:latin typeface="Tw Cen MT" pitchFamily="34" charset="-18"/>
              </a:rPr>
              <a:t>12-18 </a:t>
            </a:r>
            <a:r>
              <a:rPr lang="cs-CZ" altLang="cs-CZ" sz="2000" b="1" dirty="0" err="1">
                <a:latin typeface="Tw Cen MT" pitchFamily="34" charset="-18"/>
              </a:rPr>
              <a:t>Gy</a:t>
            </a:r>
            <a:r>
              <a:rPr lang="cs-CZ" altLang="cs-CZ" sz="2000" b="1" dirty="0">
                <a:latin typeface="Tw Cen MT" pitchFamily="34" charset="-18"/>
              </a:rPr>
              <a:t>/1,5 </a:t>
            </a:r>
            <a:r>
              <a:rPr lang="cs-CZ" altLang="cs-CZ" sz="2000" b="1" dirty="0" err="1">
                <a:latin typeface="Tw Cen MT" pitchFamily="34" charset="-18"/>
              </a:rPr>
              <a:t>Gy</a:t>
            </a:r>
            <a:endParaRPr lang="cs-CZ" altLang="cs-CZ" sz="2000" b="1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RT- </a:t>
            </a:r>
            <a:r>
              <a:rPr lang="cs-CZ" altLang="cs-CZ" sz="2000" b="1" dirty="0">
                <a:latin typeface="Tw Cen MT" pitchFamily="34" charset="-18"/>
              </a:rPr>
              <a:t>ozáření skrota</a:t>
            </a:r>
            <a:r>
              <a:rPr lang="cs-CZ" altLang="cs-CZ" sz="2000" dirty="0">
                <a:latin typeface="Tw Cen MT" pitchFamily="34" charset="-18"/>
              </a:rPr>
              <a:t>- ALL po indukci při přetrvávající infiltraci </a:t>
            </a:r>
            <a:r>
              <a:rPr lang="cs-CZ" altLang="cs-CZ" sz="2000" dirty="0" err="1">
                <a:latin typeface="Tw Cen MT" pitchFamily="34" charset="-18"/>
              </a:rPr>
              <a:t>testes</a:t>
            </a:r>
            <a:r>
              <a:rPr lang="cs-CZ" altLang="cs-CZ" sz="2000" dirty="0">
                <a:latin typeface="Tw Cen MT" pitchFamily="34" charset="-18"/>
              </a:rPr>
              <a:t>, relaps,  dávka 15-24 </a:t>
            </a:r>
            <a:r>
              <a:rPr lang="cs-CZ" altLang="cs-CZ" sz="2000" dirty="0" err="1">
                <a:latin typeface="Tw Cen MT" pitchFamily="34" charset="-18"/>
              </a:rPr>
              <a:t>Gy</a:t>
            </a: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RT- </a:t>
            </a:r>
            <a:r>
              <a:rPr lang="cs-CZ" altLang="cs-CZ" sz="2000" b="1" dirty="0">
                <a:latin typeface="Tw Cen MT" pitchFamily="34" charset="-18"/>
              </a:rPr>
              <a:t>celotělové ozařování</a:t>
            </a:r>
            <a:r>
              <a:rPr lang="cs-CZ" altLang="cs-CZ" sz="2000" dirty="0">
                <a:latin typeface="Tw Cen MT" pitchFamily="34" charset="-18"/>
              </a:rPr>
              <a:t> – ALL v druhé či další remisi rizikové formy, vysoce rizikové formy AML, CML, </a:t>
            </a:r>
            <a:r>
              <a:rPr lang="cs-CZ" altLang="cs-CZ" sz="2000" dirty="0" err="1">
                <a:latin typeface="Tw Cen MT" pitchFamily="34" charset="-18"/>
              </a:rPr>
              <a:t>myelodysplastický</a:t>
            </a:r>
            <a:r>
              <a:rPr lang="cs-CZ" altLang="cs-CZ" sz="2000" dirty="0">
                <a:latin typeface="Tw Cen MT" pitchFamily="34" charset="-18"/>
              </a:rPr>
              <a:t> </a:t>
            </a:r>
            <a:r>
              <a:rPr lang="cs-CZ" altLang="cs-CZ" sz="2000" dirty="0" err="1">
                <a:latin typeface="Tw Cen MT" pitchFamily="34" charset="-18"/>
              </a:rPr>
              <a:t>sy</a:t>
            </a:r>
            <a:r>
              <a:rPr lang="cs-CZ" altLang="cs-CZ" sz="2000" dirty="0">
                <a:latin typeface="Tw Cen MT" pitchFamily="34" charset="-18"/>
              </a:rPr>
              <a:t>, relaps </a:t>
            </a:r>
            <a:r>
              <a:rPr lang="cs-CZ" altLang="cs-CZ" sz="2000" dirty="0" err="1">
                <a:latin typeface="Tw Cen MT" pitchFamily="34" charset="-18"/>
              </a:rPr>
              <a:t>m.Hodgkin</a:t>
            </a: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 jednorázově 4,0 </a:t>
            </a:r>
            <a:r>
              <a:rPr lang="cs-CZ" altLang="cs-CZ" sz="2000" dirty="0" err="1">
                <a:latin typeface="Tw Cen MT" pitchFamily="34" charset="-18"/>
              </a:rPr>
              <a:t>Gy</a:t>
            </a:r>
            <a:r>
              <a:rPr lang="cs-CZ" altLang="cs-CZ" sz="2000" dirty="0">
                <a:latin typeface="Tw Cen MT" pitchFamily="34" charset="-18"/>
              </a:rPr>
              <a:t>, ve třech dnech dvakrát denně 2x 2,0 </a:t>
            </a:r>
            <a:r>
              <a:rPr lang="cs-CZ" altLang="cs-CZ" sz="2000" dirty="0" err="1">
                <a:latin typeface="Tw Cen MT" pitchFamily="34" charset="-18"/>
              </a:rPr>
              <a:t>Gy</a:t>
            </a:r>
            <a:r>
              <a:rPr lang="cs-CZ" altLang="cs-CZ" sz="2000" dirty="0">
                <a:latin typeface="Tw Cen MT" pitchFamily="34" charset="-18"/>
              </a:rPr>
              <a:t> denně/ 12 </a:t>
            </a:r>
            <a:r>
              <a:rPr lang="cs-CZ" altLang="cs-CZ" sz="2000" dirty="0" err="1">
                <a:latin typeface="Tw Cen MT" pitchFamily="34" charset="-18"/>
              </a:rPr>
              <a:t>Gy</a:t>
            </a: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následuje </a:t>
            </a:r>
            <a:r>
              <a:rPr lang="cs-CZ" altLang="cs-CZ" sz="2000" b="1" dirty="0">
                <a:latin typeface="Tw Cen MT" pitchFamily="34" charset="-18"/>
              </a:rPr>
              <a:t>alogenní transplantace kostní dřeně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077435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IMG_25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260350"/>
            <a:ext cx="3671888" cy="304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5843" name="Picture 5" descr="IMG_255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260350"/>
            <a:ext cx="3671887" cy="30241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5844" name="Picture 6" descr="IMG_255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3573463"/>
            <a:ext cx="3671888" cy="30241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5845" name="Picture 7" descr="IMG_256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363" y="3573463"/>
            <a:ext cx="3671887" cy="30241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>
                <a:latin typeface="Tw Cen MT" pitchFamily="34" charset="-18"/>
              </a:rPr>
              <a:t>Ewingův sarkom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55788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druhý nejčastější nádor kostí u dětí, </a:t>
            </a:r>
            <a:r>
              <a:rPr lang="cs-CZ" altLang="cs-CZ" sz="2000" dirty="0" err="1">
                <a:latin typeface="Tw Cen MT" pitchFamily="34" charset="-18"/>
              </a:rPr>
              <a:t>Ewingu</a:t>
            </a:r>
            <a:r>
              <a:rPr lang="cs-CZ" altLang="cs-CZ" sz="2000" dirty="0">
                <a:latin typeface="Tw Cen MT" pitchFamily="34" charset="-18"/>
              </a:rPr>
              <a:t> příbuzné tumory- </a:t>
            </a:r>
            <a:r>
              <a:rPr lang="cs-CZ" altLang="cs-CZ" sz="2000" dirty="0" err="1">
                <a:latin typeface="Tw Cen MT" pitchFamily="34" charset="-18"/>
              </a:rPr>
              <a:t>extraosseální</a:t>
            </a:r>
            <a:r>
              <a:rPr lang="cs-CZ" altLang="cs-CZ" sz="2000" dirty="0">
                <a:latin typeface="Tw Cen MT" pitchFamily="34" charset="-18"/>
              </a:rPr>
              <a:t> </a:t>
            </a:r>
            <a:r>
              <a:rPr lang="cs-CZ" altLang="cs-CZ" sz="2000" dirty="0" err="1">
                <a:latin typeface="Tw Cen MT" pitchFamily="34" charset="-18"/>
              </a:rPr>
              <a:t>Ewingův</a:t>
            </a:r>
            <a:r>
              <a:rPr lang="cs-CZ" altLang="cs-CZ" sz="2000" dirty="0">
                <a:latin typeface="Tw Cen MT" pitchFamily="34" charset="-18"/>
              </a:rPr>
              <a:t> tu, periferní PNET, </a:t>
            </a:r>
            <a:r>
              <a:rPr lang="cs-CZ" altLang="cs-CZ" sz="2000" u="sng" dirty="0" err="1">
                <a:latin typeface="Tw Cen MT" pitchFamily="34" charset="-18"/>
              </a:rPr>
              <a:t>Askinův</a:t>
            </a:r>
            <a:r>
              <a:rPr lang="cs-CZ" altLang="cs-CZ" sz="2000" u="sng" dirty="0">
                <a:latin typeface="Tw Cen MT" pitchFamily="34" charset="-18"/>
              </a:rPr>
              <a:t> tu (PNET hrudní stěny)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v 50 % přítomna i </a:t>
            </a:r>
            <a:r>
              <a:rPr lang="cs-CZ" altLang="cs-CZ" sz="2000" dirty="0" err="1">
                <a:latin typeface="Tw Cen MT" pitchFamily="34" charset="-18"/>
              </a:rPr>
              <a:t>měkkotkáňová</a:t>
            </a:r>
            <a:r>
              <a:rPr lang="cs-CZ" altLang="cs-CZ" sz="2000" dirty="0">
                <a:latin typeface="Tw Cen MT" pitchFamily="34" charset="-18"/>
              </a:rPr>
              <a:t> složka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 postihuje děti a dospělé </a:t>
            </a:r>
            <a:r>
              <a:rPr lang="cs-CZ" altLang="cs-CZ" sz="2000" b="1" dirty="0">
                <a:latin typeface="Tw Cen MT" pitchFamily="34" charset="-18"/>
              </a:rPr>
              <a:t>mezi 8.- 25. rokem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b="1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b="1" u="sng" dirty="0">
                <a:latin typeface="Tw Cen MT" pitchFamily="34" charset="-18"/>
              </a:rPr>
              <a:t>dolní končetina</a:t>
            </a:r>
            <a:r>
              <a:rPr lang="cs-CZ" altLang="cs-CZ" sz="2000" b="1" dirty="0">
                <a:latin typeface="Tw Cen MT" pitchFamily="34" charset="-18"/>
              </a:rPr>
              <a:t> – 15-20 % femur</a:t>
            </a:r>
            <a:r>
              <a:rPr lang="cs-CZ" altLang="cs-CZ" sz="2000" dirty="0">
                <a:latin typeface="Tw Cen MT" pitchFamily="34" charset="-18"/>
              </a:rPr>
              <a:t>, 5-10 % </a:t>
            </a:r>
            <a:r>
              <a:rPr lang="cs-CZ" altLang="cs-CZ" sz="2000" dirty="0" err="1">
                <a:latin typeface="Tw Cen MT" pitchFamily="34" charset="-18"/>
              </a:rPr>
              <a:t>tibia</a:t>
            </a:r>
            <a:r>
              <a:rPr lang="cs-CZ" altLang="cs-CZ" sz="2000" dirty="0">
                <a:latin typeface="Tw Cen MT" pitchFamily="34" charset="-18"/>
              </a:rPr>
              <a:t> a fibula, </a:t>
            </a:r>
            <a:r>
              <a:rPr lang="cs-CZ" altLang="cs-CZ" sz="2000" b="1" u="sng" dirty="0">
                <a:latin typeface="Tw Cen MT" pitchFamily="34" charset="-18"/>
              </a:rPr>
              <a:t>horní končetina</a:t>
            </a:r>
            <a:r>
              <a:rPr lang="cs-CZ" altLang="cs-CZ" sz="2000" b="1" dirty="0">
                <a:latin typeface="Tw Cen MT" pitchFamily="34" charset="-18"/>
              </a:rPr>
              <a:t> 5-10 % humerus</a:t>
            </a:r>
            <a:r>
              <a:rPr lang="cs-CZ" altLang="cs-CZ" sz="2000" dirty="0">
                <a:latin typeface="Tw Cen MT" pitchFamily="34" charset="-18"/>
              </a:rPr>
              <a:t>, 9-13 % žebra, 6-8 % páteř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v 75-80 % lokalizované onemocnění, 20-25 % metastatický rozsev-plíce, kosti, kostní dřeň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latin typeface="Tw Cen MT" pitchFamily="34" charset="-18"/>
              </a:rPr>
              <a:t>5- </a:t>
            </a:r>
            <a:r>
              <a:rPr lang="cs-CZ" altLang="cs-CZ" sz="2000" b="1" dirty="0" err="1">
                <a:latin typeface="Tw Cen MT" pitchFamily="34" charset="-18"/>
              </a:rPr>
              <a:t>letý</a:t>
            </a:r>
            <a:r>
              <a:rPr lang="cs-CZ" altLang="cs-CZ" sz="2000" b="1" dirty="0">
                <a:latin typeface="Tw Cen MT" pitchFamily="34" charset="-18"/>
              </a:rPr>
              <a:t> OS 60-70 %, pro </a:t>
            </a:r>
            <a:r>
              <a:rPr lang="cs-CZ" altLang="cs-CZ" sz="2000" b="1" dirty="0" err="1">
                <a:latin typeface="Tw Cen MT" pitchFamily="34" charset="-18"/>
              </a:rPr>
              <a:t>mts</a:t>
            </a:r>
            <a:r>
              <a:rPr lang="cs-CZ" altLang="cs-CZ" sz="2000" b="1" dirty="0">
                <a:latin typeface="Tw Cen MT" pitchFamily="34" charset="-18"/>
              </a:rPr>
              <a:t> plicní 30 %, </a:t>
            </a:r>
            <a:r>
              <a:rPr lang="cs-CZ" altLang="cs-CZ" sz="2000" b="1" dirty="0" err="1">
                <a:latin typeface="Tw Cen MT" pitchFamily="34" charset="-18"/>
              </a:rPr>
              <a:t>mts</a:t>
            </a:r>
            <a:r>
              <a:rPr lang="cs-CZ" altLang="cs-CZ" sz="2000" b="1" dirty="0">
                <a:latin typeface="Tw Cen MT" pitchFamily="34" charset="-18"/>
              </a:rPr>
              <a:t> kostí/kostní dřeně 15 %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468313" y="188913"/>
            <a:ext cx="813593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2000" b="1" u="sng">
                <a:latin typeface="Tw Cen MT" pitchFamily="34" charset="-18"/>
              </a:rPr>
              <a:t>Role RT</a:t>
            </a:r>
            <a:endParaRPr lang="cs-CZ" altLang="cs-CZ" sz="2000">
              <a:latin typeface="Tw Cen MT" pitchFamily="34" charset="-18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sz="2000" b="1" u="sng">
                <a:latin typeface="Tw Cen MT" pitchFamily="34" charset="-18"/>
              </a:rPr>
              <a:t>Kurativní RT</a:t>
            </a:r>
            <a:r>
              <a:rPr lang="cs-CZ" altLang="cs-CZ" sz="2000" b="1">
                <a:latin typeface="Tw Cen MT" pitchFamily="34" charset="-18"/>
              </a:rPr>
              <a:t> </a:t>
            </a:r>
            <a:r>
              <a:rPr lang="cs-CZ" altLang="cs-CZ" sz="2000">
                <a:latin typeface="Tw Cen MT" pitchFamily="34" charset="-18"/>
              </a:rPr>
              <a:t>při nemožnosti chirurgické resekce - velikost </a:t>
            </a:r>
            <a:r>
              <a:rPr lang="en-US" altLang="cs-CZ" sz="2000">
                <a:latin typeface="Tw Cen MT" pitchFamily="34" charset="-18"/>
                <a:cs typeface="Arial" charset="0"/>
              </a:rPr>
              <a:t>&lt;</a:t>
            </a:r>
            <a:r>
              <a:rPr lang="cs-CZ" altLang="cs-CZ" sz="2000">
                <a:latin typeface="Tw Cen MT" pitchFamily="34" charset="-18"/>
                <a:cs typeface="Arial" charset="0"/>
              </a:rPr>
              <a:t> 8cm dávka 54 Gy, </a:t>
            </a:r>
            <a:r>
              <a:rPr lang="en-US" altLang="cs-CZ" sz="2000">
                <a:latin typeface="Tw Cen MT" pitchFamily="34" charset="-18"/>
                <a:cs typeface="Arial" charset="0"/>
              </a:rPr>
              <a:t>&gt;</a:t>
            </a:r>
            <a:r>
              <a:rPr lang="cs-CZ" altLang="cs-CZ" sz="2000">
                <a:latin typeface="Tw Cen MT" pitchFamily="34" charset="-18"/>
                <a:cs typeface="Arial" charset="0"/>
              </a:rPr>
              <a:t> 8cm dávka 49 Gy, baze lební min. dávka 50-55 Gy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b="1" u="sng">
                <a:latin typeface="Tw Cen MT" pitchFamily="34" charset="-18"/>
                <a:cs typeface="Arial" charset="0"/>
              </a:rPr>
              <a:t>Předoperační RT</a:t>
            </a:r>
            <a:r>
              <a:rPr lang="cs-CZ" altLang="cs-CZ" sz="2000" b="1">
                <a:latin typeface="Tw Cen MT" pitchFamily="34" charset="-18"/>
                <a:cs typeface="Arial" charset="0"/>
              </a:rPr>
              <a:t> </a:t>
            </a:r>
            <a:r>
              <a:rPr lang="cs-CZ" altLang="cs-CZ" sz="2000">
                <a:latin typeface="Tw Cen MT" pitchFamily="34" charset="-18"/>
                <a:cs typeface="Arial" charset="0"/>
              </a:rPr>
              <a:t>– inoperabilní velké léze, žádná nebo pomalá odpověď na CHT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b="1" u="sng">
                <a:latin typeface="Tw Cen MT" pitchFamily="34" charset="-18"/>
                <a:cs typeface="Arial" charset="0"/>
              </a:rPr>
              <a:t>Pooperační RT</a:t>
            </a:r>
            <a:r>
              <a:rPr lang="cs-CZ" altLang="cs-CZ" sz="2000" b="1">
                <a:latin typeface="Tw Cen MT" pitchFamily="34" charset="-18"/>
                <a:cs typeface="Arial" charset="0"/>
              </a:rPr>
              <a:t> </a:t>
            </a:r>
            <a:r>
              <a:rPr lang="cs-CZ" altLang="cs-CZ" sz="2000">
                <a:latin typeface="Tw Cen MT" pitchFamily="34" charset="-18"/>
                <a:cs typeface="Arial" charset="0"/>
              </a:rPr>
              <a:t>– </a:t>
            </a:r>
            <a:r>
              <a:rPr lang="cs-CZ" altLang="cs-CZ" sz="2000" b="1">
                <a:latin typeface="Tw Cen MT" pitchFamily="34" charset="-18"/>
                <a:cs typeface="Arial" charset="0"/>
              </a:rPr>
              <a:t>řídí se rozsahem resekce, stavem resekčních okrajů a histologickou odpovědí na CHT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u="sng">
                <a:latin typeface="Tw Cen MT" pitchFamily="34" charset="-18"/>
                <a:cs typeface="Arial" charset="0"/>
              </a:rPr>
              <a:t>MTS</a:t>
            </a:r>
            <a:r>
              <a:rPr lang="cs-CZ" altLang="cs-CZ" sz="2000">
                <a:latin typeface="Tw Cen MT" pitchFamily="34" charset="-18"/>
                <a:cs typeface="Arial" charset="0"/>
              </a:rPr>
              <a:t> – počet ložisek- Itálie do 4 ložisek/30% kostní dřeně, </a:t>
            </a:r>
            <a:r>
              <a:rPr lang="cs-CZ" altLang="cs-CZ" sz="2000" b="1">
                <a:latin typeface="Tw Cen MT" pitchFamily="34" charset="-18"/>
                <a:cs typeface="Arial" charset="0"/>
              </a:rPr>
              <a:t>celé plíce 15 Gy </a:t>
            </a:r>
            <a:r>
              <a:rPr lang="cs-CZ" altLang="cs-CZ" sz="2000">
                <a:latin typeface="Tw Cen MT" pitchFamily="34" charset="-18"/>
                <a:cs typeface="Arial" charset="0"/>
              </a:rPr>
              <a:t>(menší děti 12 Gy), Německo – ozařuje vždy všechny mts, které jsou přítomny – lepší výsledky   </a:t>
            </a:r>
          </a:p>
        </p:txBody>
      </p:sp>
      <p:pic>
        <p:nvPicPr>
          <p:cNvPr id="38915" name="Picture 3" descr="Ewing CTpane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4268788"/>
            <a:ext cx="2339975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8916" name="Picture 4" descr="Ewing CTpanevdo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475" y="4313238"/>
            <a:ext cx="2305050" cy="1708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8917" name="Picture 5" descr="Ewing pli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4341813"/>
            <a:ext cx="2376488" cy="1679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8" t="34647" r="15776" b="27791"/>
          <a:stretch>
            <a:fillRect/>
          </a:stretch>
        </p:blipFill>
        <p:spPr bwMode="auto">
          <a:xfrm>
            <a:off x="334297" y="1340768"/>
            <a:ext cx="8386963" cy="374441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5580063" y="6092825"/>
            <a:ext cx="27352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ESTRO Brussel 12/2009</a:t>
            </a:r>
          </a:p>
        </p:txBody>
      </p:sp>
    </p:spTree>
    <p:extLst>
      <p:ext uri="{BB962C8B-B14F-4D97-AF65-F5344CB8AC3E}">
        <p14:creationId xmlns:p14="http://schemas.microsoft.com/office/powerpoint/2010/main" val="38543833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Obrázek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35088"/>
            <a:ext cx="2663825" cy="3486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9939" name="Obrázek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575" y="1349375"/>
            <a:ext cx="2665413" cy="3482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9940" name="Obrázek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1335088"/>
            <a:ext cx="2687637" cy="3484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9941" name="TextovéPole 7"/>
          <p:cNvSpPr txBox="1">
            <a:spLocks noChangeArrowheads="1"/>
          </p:cNvSpPr>
          <p:nvPr/>
        </p:nvSpPr>
        <p:spPr bwMode="auto">
          <a:xfrm>
            <a:off x="3132138" y="5661025"/>
            <a:ext cx="3168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 sz="2000" b="1">
                <a:latin typeface="Tw Cen MT" pitchFamily="34" charset="-18"/>
              </a:rPr>
              <a:t>Shrinking field technika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>
                <a:latin typeface="Tw Cen MT" pitchFamily="34" charset="-18"/>
              </a:rPr>
              <a:t>  </a:t>
            </a:r>
            <a:r>
              <a:rPr lang="cs-CZ" altLang="cs-CZ" b="1" dirty="0" err="1">
                <a:latin typeface="Tw Cen MT" pitchFamily="34" charset="-18"/>
              </a:rPr>
              <a:t>Rhabdomyosarkomy</a:t>
            </a:r>
            <a:endParaRPr lang="cs-CZ" altLang="cs-CZ" b="1" dirty="0">
              <a:latin typeface="Tw Cen MT" pitchFamily="34" charset="-18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2875"/>
            <a:ext cx="8229600" cy="452596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3 % dětských malignit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latin typeface="Tw Cen MT" pitchFamily="34" charset="-18"/>
              </a:rPr>
              <a:t>60-70 % </a:t>
            </a:r>
            <a:r>
              <a:rPr lang="cs-CZ" altLang="cs-CZ" sz="2000" b="1" u="sng" dirty="0">
                <a:latin typeface="Tw Cen MT" pitchFamily="34" charset="-18"/>
              </a:rPr>
              <a:t>embryonální RMS </a:t>
            </a:r>
            <a:r>
              <a:rPr lang="cs-CZ" altLang="cs-CZ" sz="2000" b="1" dirty="0">
                <a:latin typeface="Tw Cen MT" pitchFamily="34" charset="-18"/>
              </a:rPr>
              <a:t> </a:t>
            </a:r>
            <a:r>
              <a:rPr lang="cs-CZ" altLang="cs-CZ" sz="2000" dirty="0">
                <a:latin typeface="Tw Cen MT" pitchFamily="34" charset="-18"/>
              </a:rPr>
              <a:t>postihuje nejčastěji orbitu, </a:t>
            </a:r>
            <a:r>
              <a:rPr lang="cs-CZ" altLang="cs-CZ" sz="2000" dirty="0" err="1">
                <a:latin typeface="Tw Cen MT" pitchFamily="34" charset="-18"/>
              </a:rPr>
              <a:t>head</a:t>
            </a:r>
            <a:r>
              <a:rPr lang="cs-CZ" altLang="cs-CZ" sz="2000" dirty="0">
                <a:latin typeface="Tw Cen MT" pitchFamily="34" charset="-18"/>
              </a:rPr>
              <a:t> and </a:t>
            </a:r>
            <a:r>
              <a:rPr lang="cs-CZ" altLang="cs-CZ" sz="2000" dirty="0" err="1">
                <a:latin typeface="Tw Cen MT" pitchFamily="34" charset="-18"/>
              </a:rPr>
              <a:t>neck</a:t>
            </a:r>
            <a:r>
              <a:rPr lang="cs-CZ" altLang="cs-CZ" sz="2000" dirty="0">
                <a:latin typeface="Tw Cen MT" pitchFamily="34" charset="-18"/>
              </a:rPr>
              <a:t>, </a:t>
            </a:r>
            <a:r>
              <a:rPr lang="cs-CZ" altLang="cs-CZ" sz="2000" dirty="0" err="1">
                <a:latin typeface="Tw Cen MT" pitchFamily="34" charset="-18"/>
              </a:rPr>
              <a:t>genitourinální</a:t>
            </a:r>
            <a:r>
              <a:rPr lang="cs-CZ" altLang="cs-CZ" sz="2000" dirty="0">
                <a:latin typeface="Tw Cen MT" pitchFamily="34" charset="-18"/>
              </a:rPr>
              <a:t> trakt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latin typeface="Tw Cen MT" pitchFamily="34" charset="-18"/>
              </a:rPr>
              <a:t>20-40 % </a:t>
            </a:r>
            <a:r>
              <a:rPr lang="cs-CZ" altLang="cs-CZ" sz="2000" b="1" u="sng" dirty="0">
                <a:latin typeface="Tw Cen MT" pitchFamily="34" charset="-18"/>
              </a:rPr>
              <a:t>alveolární RMS</a:t>
            </a:r>
            <a:r>
              <a:rPr lang="cs-CZ" altLang="cs-CZ" sz="2000" b="1" dirty="0">
                <a:latin typeface="Tw Cen MT" pitchFamily="34" charset="-18"/>
              </a:rPr>
              <a:t> </a:t>
            </a:r>
            <a:r>
              <a:rPr lang="cs-CZ" altLang="cs-CZ" sz="2000" dirty="0">
                <a:latin typeface="Tw Cen MT" pitchFamily="34" charset="-18"/>
              </a:rPr>
              <a:t>- končetiny, trup, </a:t>
            </a:r>
            <a:r>
              <a:rPr lang="cs-CZ" altLang="cs-CZ" sz="2000" dirty="0" err="1">
                <a:latin typeface="Tw Cen MT" pitchFamily="34" charset="-18"/>
              </a:rPr>
              <a:t>retroperitoneum</a:t>
            </a: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10 % </a:t>
            </a:r>
            <a:r>
              <a:rPr lang="cs-CZ" altLang="cs-CZ" sz="2000" u="sng" dirty="0" err="1">
                <a:latin typeface="Tw Cen MT" pitchFamily="34" charset="-18"/>
              </a:rPr>
              <a:t>botyroidní</a:t>
            </a:r>
            <a:r>
              <a:rPr lang="cs-CZ" altLang="cs-CZ" sz="2000" u="sng" dirty="0">
                <a:latin typeface="Tw Cen MT" pitchFamily="34" charset="-18"/>
              </a:rPr>
              <a:t> </a:t>
            </a:r>
            <a:r>
              <a:rPr lang="cs-CZ" altLang="cs-CZ" sz="2000" dirty="0">
                <a:latin typeface="Tw Cen MT" pitchFamily="34" charset="-18"/>
              </a:rPr>
              <a:t>RMS vagina, močový měchýř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Primum- </a:t>
            </a:r>
            <a:r>
              <a:rPr lang="cs-CZ" altLang="cs-CZ" sz="2000" dirty="0" err="1">
                <a:latin typeface="Tw Cen MT" pitchFamily="34" charset="-18"/>
              </a:rPr>
              <a:t>head</a:t>
            </a:r>
            <a:r>
              <a:rPr lang="cs-CZ" altLang="cs-CZ" sz="2000" dirty="0">
                <a:latin typeface="Tw Cen MT" pitchFamily="34" charset="-18"/>
              </a:rPr>
              <a:t> and </a:t>
            </a:r>
            <a:r>
              <a:rPr lang="cs-CZ" altLang="cs-CZ" sz="2000" dirty="0" err="1">
                <a:latin typeface="Tw Cen MT" pitchFamily="34" charset="-18"/>
              </a:rPr>
              <a:t>neck</a:t>
            </a:r>
            <a:r>
              <a:rPr lang="cs-CZ" altLang="cs-CZ" sz="2000" dirty="0">
                <a:latin typeface="Tw Cen MT" pitchFamily="34" charset="-18"/>
              </a:rPr>
              <a:t> 40 %(</a:t>
            </a:r>
            <a:r>
              <a:rPr lang="cs-CZ" altLang="cs-CZ" sz="2000" dirty="0" err="1">
                <a:latin typeface="Tw Cen MT" pitchFamily="34" charset="-18"/>
              </a:rPr>
              <a:t>parameningeální</a:t>
            </a:r>
            <a:r>
              <a:rPr lang="cs-CZ" altLang="cs-CZ" sz="2000" dirty="0">
                <a:latin typeface="Tw Cen MT" pitchFamily="34" charset="-18"/>
              </a:rPr>
              <a:t>, </a:t>
            </a:r>
            <a:r>
              <a:rPr lang="cs-CZ" altLang="cs-CZ" sz="2000" dirty="0" err="1">
                <a:latin typeface="Tw Cen MT" pitchFamily="34" charset="-18"/>
              </a:rPr>
              <a:t>orbita</a:t>
            </a:r>
            <a:r>
              <a:rPr lang="cs-CZ" altLang="cs-CZ" sz="2000" dirty="0">
                <a:latin typeface="Tw Cen MT" pitchFamily="34" charset="-18"/>
              </a:rPr>
              <a:t>, non </a:t>
            </a:r>
            <a:r>
              <a:rPr lang="cs-CZ" altLang="cs-CZ" sz="2000" dirty="0" err="1">
                <a:latin typeface="Tw Cen MT" pitchFamily="34" charset="-18"/>
              </a:rPr>
              <a:t>parameningealní</a:t>
            </a:r>
            <a:r>
              <a:rPr lang="cs-CZ" altLang="cs-CZ" sz="2000" dirty="0">
                <a:latin typeface="Tw Cen MT" pitchFamily="34" charset="-18"/>
              </a:rPr>
              <a:t>) 30 % </a:t>
            </a:r>
            <a:r>
              <a:rPr lang="cs-CZ" altLang="cs-CZ" sz="2000" dirty="0" err="1">
                <a:latin typeface="Tw Cen MT" pitchFamily="34" charset="-18"/>
              </a:rPr>
              <a:t>genitourinální</a:t>
            </a:r>
            <a:r>
              <a:rPr lang="cs-CZ" altLang="cs-CZ" sz="2000" dirty="0">
                <a:latin typeface="Tw Cen MT" pitchFamily="34" charset="-18"/>
              </a:rPr>
              <a:t> trakt, 15 % končetiny, 15 % trup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latin typeface="Tw Cen MT" pitchFamily="34" charset="-18"/>
              </a:rPr>
              <a:t>IRS </a:t>
            </a:r>
            <a:r>
              <a:rPr lang="cs-CZ" altLang="cs-CZ" sz="2000" b="1" dirty="0" err="1">
                <a:latin typeface="Tw Cen MT" pitchFamily="34" charset="-18"/>
              </a:rPr>
              <a:t>staging</a:t>
            </a:r>
            <a:r>
              <a:rPr lang="cs-CZ" altLang="cs-CZ" sz="2000" b="1" dirty="0">
                <a:latin typeface="Tw Cen MT" pitchFamily="34" charset="-18"/>
              </a:rPr>
              <a:t> </a:t>
            </a:r>
            <a:r>
              <a:rPr lang="cs-CZ" altLang="cs-CZ" sz="2000" b="1" dirty="0" err="1">
                <a:latin typeface="Tw Cen MT" pitchFamily="34" charset="-18"/>
              </a:rPr>
              <a:t>sy</a:t>
            </a:r>
            <a:r>
              <a:rPr lang="cs-CZ" altLang="cs-CZ" sz="2000" dirty="0">
                <a:latin typeface="Tw Cen MT" pitchFamily="34" charset="-18"/>
              </a:rPr>
              <a:t> (</a:t>
            </a:r>
            <a:r>
              <a:rPr lang="cs-CZ" altLang="cs-CZ" sz="2000" dirty="0" err="1">
                <a:latin typeface="Tw Cen MT" pitchFamily="34" charset="-18"/>
              </a:rPr>
              <a:t>surgical-pathologic</a:t>
            </a:r>
            <a:r>
              <a:rPr lang="cs-CZ" altLang="cs-CZ" sz="2000" dirty="0">
                <a:latin typeface="Tw Cen MT" pitchFamily="34" charset="-18"/>
              </a:rPr>
              <a:t> </a:t>
            </a:r>
            <a:r>
              <a:rPr lang="cs-CZ" altLang="cs-CZ" sz="2000" dirty="0" err="1">
                <a:latin typeface="Tw Cen MT" pitchFamily="34" charset="-18"/>
              </a:rPr>
              <a:t>grouping</a:t>
            </a:r>
            <a:r>
              <a:rPr lang="cs-CZ" altLang="cs-CZ" sz="2000" dirty="0">
                <a:latin typeface="Tw Cen MT" pitchFamily="34" charset="-18"/>
              </a:rPr>
              <a:t> </a:t>
            </a:r>
            <a:r>
              <a:rPr lang="cs-CZ" altLang="cs-CZ" sz="2000" dirty="0" err="1">
                <a:latin typeface="Tw Cen MT" pitchFamily="34" charset="-18"/>
              </a:rPr>
              <a:t>sy</a:t>
            </a:r>
            <a:r>
              <a:rPr lang="cs-CZ" altLang="cs-CZ" sz="2000" dirty="0">
                <a:latin typeface="Tw Cen MT" pitchFamily="34" charset="-18"/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>
                <a:latin typeface="Tw Cen MT" pitchFamily="34" charset="-18"/>
              </a:rPr>
              <a:t>	IRS I-lokalizované onemocnění, kompletní resekce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>
                <a:latin typeface="Tw Cen MT" pitchFamily="34" charset="-18"/>
              </a:rPr>
              <a:t>	IRS </a:t>
            </a:r>
            <a:r>
              <a:rPr lang="cs-CZ" altLang="cs-CZ" sz="2000" dirty="0" err="1">
                <a:latin typeface="Tw Cen MT" pitchFamily="34" charset="-18"/>
              </a:rPr>
              <a:t>IIa</a:t>
            </a:r>
            <a:r>
              <a:rPr lang="cs-CZ" altLang="cs-CZ" sz="2000" dirty="0">
                <a:latin typeface="Tw Cen MT" pitchFamily="34" charset="-18"/>
              </a:rPr>
              <a:t>-makroskopicky radikální resekce, mikroskop. nemoc, </a:t>
            </a:r>
            <a:r>
              <a:rPr lang="cs-CZ" altLang="cs-CZ" sz="2000" dirty="0" err="1">
                <a:latin typeface="Tw Cen MT" pitchFamily="34" charset="-18"/>
              </a:rPr>
              <a:t>IIb,c</a:t>
            </a:r>
            <a:r>
              <a:rPr lang="cs-CZ" altLang="cs-CZ" sz="2000" dirty="0">
                <a:latin typeface="Tw Cen MT" pitchFamily="34" charset="-18"/>
              </a:rPr>
              <a:t> přítomnost N+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>
                <a:latin typeface="Tw Cen MT" pitchFamily="34" charset="-18"/>
              </a:rPr>
              <a:t>	IRS III-inkompletní resekce, reziduum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>
                <a:latin typeface="Tw Cen MT" pitchFamily="34" charset="-18"/>
              </a:rPr>
              <a:t>	IRS IV- vzdálené </a:t>
            </a:r>
            <a:r>
              <a:rPr lang="cs-CZ" altLang="cs-CZ" sz="2000" dirty="0" err="1">
                <a:latin typeface="Tw Cen MT" pitchFamily="34" charset="-18"/>
              </a:rPr>
              <a:t>mts</a:t>
            </a: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>
              <a:latin typeface="Tw Cen MT" pitchFamily="34" charset="-18"/>
            </a:endParaRPr>
          </a:p>
          <a:p>
            <a:pPr>
              <a:lnSpc>
                <a:spcPct val="80000"/>
              </a:lnSpc>
              <a:buNone/>
            </a:pPr>
            <a:r>
              <a:rPr lang="cs-CZ" altLang="cs-CZ" sz="2000" b="1" u="sng" dirty="0">
                <a:latin typeface="Tw Cen MT" pitchFamily="34" charset="-18"/>
              </a:rPr>
              <a:t>Léčba:</a:t>
            </a:r>
            <a:r>
              <a:rPr lang="cs-CZ" altLang="cs-CZ" sz="2000" b="1" dirty="0">
                <a:latin typeface="Tw Cen MT" pitchFamily="34" charset="-18"/>
              </a:rPr>
              <a:t> </a:t>
            </a:r>
            <a:r>
              <a:rPr lang="cs-CZ" altLang="cs-CZ" sz="2000" b="1" dirty="0" err="1">
                <a:latin typeface="Tw Cen MT" pitchFamily="34" charset="-18"/>
              </a:rPr>
              <a:t>operace+polyCHT+RT</a:t>
            </a:r>
            <a:r>
              <a:rPr lang="cs-CZ" altLang="cs-CZ" sz="2000" b="1" dirty="0">
                <a:latin typeface="Tw Cen MT" pitchFamily="34" charset="-18"/>
              </a:rPr>
              <a:t>, event. BRT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latin typeface="Tw Cen MT" pitchFamily="34" charset="-18"/>
              </a:rPr>
              <a:t>OS </a:t>
            </a:r>
            <a:r>
              <a:rPr lang="cs-CZ" altLang="cs-CZ" sz="2000" b="1" dirty="0" err="1">
                <a:latin typeface="Tw Cen MT" pitchFamily="34" charset="-18"/>
              </a:rPr>
              <a:t>low</a:t>
            </a:r>
            <a:r>
              <a:rPr lang="cs-CZ" altLang="cs-CZ" sz="2000" b="1" dirty="0">
                <a:latin typeface="Tw Cen MT" pitchFamily="34" charset="-18"/>
              </a:rPr>
              <a:t> risk 90-95%, </a:t>
            </a:r>
            <a:r>
              <a:rPr lang="cs-CZ" altLang="cs-CZ" sz="2000" b="1" dirty="0" err="1">
                <a:latin typeface="Tw Cen MT" pitchFamily="34" charset="-18"/>
              </a:rPr>
              <a:t>intermediate</a:t>
            </a:r>
            <a:r>
              <a:rPr lang="cs-CZ" altLang="cs-CZ" sz="2000" b="1" dirty="0">
                <a:latin typeface="Tw Cen MT" pitchFamily="34" charset="-18"/>
              </a:rPr>
              <a:t> 55-70%, </a:t>
            </a:r>
            <a:r>
              <a:rPr lang="cs-CZ" altLang="cs-CZ" sz="2000" b="1" dirty="0" err="1">
                <a:latin typeface="Tw Cen MT" pitchFamily="34" charset="-18"/>
              </a:rPr>
              <a:t>high</a:t>
            </a:r>
            <a:r>
              <a:rPr lang="cs-CZ" altLang="cs-CZ" sz="2000" b="1" dirty="0">
                <a:latin typeface="Tw Cen MT" pitchFamily="34" charset="-18"/>
              </a:rPr>
              <a:t> risk 30-50%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>
              <a:latin typeface="Tw Cen MT" pitchFamily="34" charset="-1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A603857-78EB-4CDC-963A-B219ED7276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1" t="28990" r="26375" b="28990"/>
          <a:stretch/>
        </p:blipFill>
        <p:spPr>
          <a:xfrm>
            <a:off x="179512" y="1340768"/>
            <a:ext cx="8540671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586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" t="-481" r="32281" b="30781"/>
          <a:stretch/>
        </p:blipFill>
        <p:spPr>
          <a:xfrm>
            <a:off x="899592" y="332656"/>
            <a:ext cx="6933799" cy="5688632"/>
          </a:xfrm>
          <a:prstGeom prst="rect">
            <a:avLst/>
          </a:prstGeom>
        </p:spPr>
      </p:pic>
      <p:sp>
        <p:nvSpPr>
          <p:cNvPr id="3" name="Šipka dolů 2"/>
          <p:cNvSpPr/>
          <p:nvPr/>
        </p:nvSpPr>
        <p:spPr>
          <a:xfrm rot="5153210">
            <a:off x="7272564" y="1790247"/>
            <a:ext cx="467610" cy="108546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Šipka doprava 3"/>
          <p:cNvSpPr/>
          <p:nvPr/>
        </p:nvSpPr>
        <p:spPr>
          <a:xfrm>
            <a:off x="1043608" y="3717032"/>
            <a:ext cx="1152128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2051720" y="6237312"/>
            <a:ext cx="6624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Patologická zlomenina femuru jako nežádoucí účinek RT, CHT a kortikoterapie</a:t>
            </a:r>
          </a:p>
        </p:txBody>
      </p:sp>
    </p:spTree>
    <p:extLst>
      <p:ext uri="{BB962C8B-B14F-4D97-AF65-F5344CB8AC3E}">
        <p14:creationId xmlns:p14="http://schemas.microsoft.com/office/powerpoint/2010/main" val="26813505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99" y="1160748"/>
            <a:ext cx="7541201" cy="4536504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855895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43633"/>
            <a:ext cx="4289403" cy="426276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85430"/>
            <a:ext cx="4557998" cy="377916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39552" y="404664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Osteosarkom pažní kosti, </a:t>
            </a:r>
            <a:r>
              <a:rPr lang="cs-CZ" dirty="0" err="1"/>
              <a:t>st.p</a:t>
            </a:r>
            <a:r>
              <a:rPr lang="cs-CZ" dirty="0"/>
              <a:t>. resekci</a:t>
            </a:r>
          </a:p>
        </p:txBody>
      </p:sp>
    </p:spTree>
    <p:extLst>
      <p:ext uri="{BB962C8B-B14F-4D97-AF65-F5344CB8AC3E}">
        <p14:creationId xmlns:p14="http://schemas.microsoft.com/office/powerpoint/2010/main" val="2771108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73" y="404664"/>
            <a:ext cx="4263827" cy="352839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420888"/>
            <a:ext cx="4896544" cy="347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715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5413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b="1">
                <a:latin typeface="Tw Cen MT" pitchFamily="34" charset="-18"/>
              </a:rPr>
              <a:t>Wilmsův tumor, nefroblastom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2776"/>
            <a:ext cx="8229600" cy="468052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1800" b="1" dirty="0">
                <a:latin typeface="Tw Cen MT" pitchFamily="34" charset="-18"/>
              </a:rPr>
              <a:t>výskyt v 75 % u dětí mladších 5ti let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latin typeface="Tw Cen MT" pitchFamily="34" charset="-18"/>
              </a:rPr>
              <a:t>propojen často s kongenitálními syndromy WAGR (</a:t>
            </a:r>
            <a:r>
              <a:rPr lang="cs-CZ" altLang="cs-CZ" sz="1800" dirty="0" err="1">
                <a:latin typeface="Tw Cen MT" pitchFamily="34" charset="-18"/>
              </a:rPr>
              <a:t>Wilms</a:t>
            </a:r>
            <a:r>
              <a:rPr lang="cs-CZ" altLang="cs-CZ" sz="1800" dirty="0">
                <a:latin typeface="Tw Cen MT" pitchFamily="34" charset="-18"/>
              </a:rPr>
              <a:t>, </a:t>
            </a:r>
            <a:r>
              <a:rPr lang="cs-CZ" altLang="cs-CZ" sz="1800" dirty="0" err="1">
                <a:latin typeface="Tw Cen MT" pitchFamily="34" charset="-18"/>
              </a:rPr>
              <a:t>aniridie</a:t>
            </a:r>
            <a:r>
              <a:rPr lang="cs-CZ" altLang="cs-CZ" sz="1800" dirty="0">
                <a:latin typeface="Tw Cen MT" pitchFamily="34" charset="-18"/>
              </a:rPr>
              <a:t>, GU malformace, retardace), </a:t>
            </a:r>
            <a:r>
              <a:rPr lang="cs-CZ" altLang="cs-CZ" sz="1800" dirty="0" err="1">
                <a:latin typeface="Tw Cen MT" pitchFamily="34" charset="-18"/>
              </a:rPr>
              <a:t>Beckwith-Wiedemann</a:t>
            </a:r>
            <a:r>
              <a:rPr lang="cs-CZ" altLang="cs-CZ" sz="1800" dirty="0">
                <a:latin typeface="Tw Cen MT" pitchFamily="34" charset="-18"/>
              </a:rPr>
              <a:t> </a:t>
            </a:r>
            <a:r>
              <a:rPr lang="cs-CZ" altLang="cs-CZ" sz="1800" dirty="0" err="1">
                <a:latin typeface="Tw Cen MT" pitchFamily="34" charset="-18"/>
              </a:rPr>
              <a:t>sy</a:t>
            </a:r>
            <a:endParaRPr lang="cs-CZ" altLang="cs-CZ" sz="18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18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 err="1">
                <a:latin typeface="Tw Cen MT" pitchFamily="34" charset="-18"/>
              </a:rPr>
              <a:t>Staging</a:t>
            </a:r>
            <a:r>
              <a:rPr lang="cs-CZ" altLang="cs-CZ" sz="1800" b="1" dirty="0">
                <a:latin typeface="Tw Cen MT" pitchFamily="34" charset="-18"/>
              </a:rPr>
              <a:t>-</a:t>
            </a:r>
            <a:r>
              <a:rPr lang="cs-CZ" altLang="cs-CZ" sz="1800" dirty="0">
                <a:latin typeface="Tw Cen MT" pitchFamily="34" charset="-18"/>
              </a:rPr>
              <a:t>rozsah tumoru, penetrace přes pouzdro ledviny, postižení lymf. uzliny a cév, ruptura při operaci, peritoneální diseminace, bilaterální tumory, příznivý či nepříznivý </a:t>
            </a:r>
            <a:r>
              <a:rPr lang="cs-CZ" altLang="cs-CZ" sz="1800" dirty="0" err="1">
                <a:latin typeface="Tw Cen MT" pitchFamily="34" charset="-18"/>
              </a:rPr>
              <a:t>histol</a:t>
            </a:r>
            <a:r>
              <a:rPr lang="cs-CZ" altLang="cs-CZ" sz="1800" dirty="0">
                <a:latin typeface="Tw Cen MT" pitchFamily="34" charset="-18"/>
              </a:rPr>
              <a:t>. typ ( - přítomnost anaplazie, </a:t>
            </a:r>
            <a:r>
              <a:rPr lang="cs-CZ" altLang="cs-CZ" sz="1800" dirty="0" err="1">
                <a:latin typeface="Tw Cen MT" pitchFamily="34" charset="-18"/>
              </a:rPr>
              <a:t>clear</a:t>
            </a:r>
            <a:r>
              <a:rPr lang="cs-CZ" altLang="cs-CZ" sz="1800" dirty="0">
                <a:latin typeface="Tw Cen MT" pitchFamily="34" charset="-18"/>
              </a:rPr>
              <a:t> cell ca, </a:t>
            </a:r>
            <a:r>
              <a:rPr lang="cs-CZ" altLang="cs-CZ" sz="1800" dirty="0" err="1">
                <a:latin typeface="Tw Cen MT" pitchFamily="34" charset="-18"/>
              </a:rPr>
              <a:t>rhabdoidní</a:t>
            </a:r>
            <a:r>
              <a:rPr lang="cs-CZ" altLang="cs-CZ" sz="1800" dirty="0">
                <a:latin typeface="Tw Cen MT" pitchFamily="34" charset="-18"/>
              </a:rPr>
              <a:t> tu)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>
                <a:latin typeface="Tw Cen MT" pitchFamily="34" charset="-18"/>
              </a:rPr>
              <a:t>10 let OS 80% </a:t>
            </a:r>
            <a:r>
              <a:rPr lang="cs-CZ" altLang="cs-CZ" sz="1800" b="1" dirty="0" err="1">
                <a:latin typeface="Tw Cen MT" pitchFamily="34" charset="-18"/>
              </a:rPr>
              <a:t>přiznivé</a:t>
            </a:r>
            <a:r>
              <a:rPr lang="cs-CZ" altLang="cs-CZ" sz="1800" b="1" dirty="0">
                <a:latin typeface="Tw Cen MT" pitchFamily="34" charset="-18"/>
              </a:rPr>
              <a:t> typy, anaplastické tu 18-49%, </a:t>
            </a:r>
            <a:r>
              <a:rPr lang="cs-CZ" altLang="cs-CZ" sz="1800" b="1" dirty="0" err="1">
                <a:latin typeface="Tw Cen MT" pitchFamily="34" charset="-18"/>
              </a:rPr>
              <a:t>rhabdoidní</a:t>
            </a:r>
            <a:r>
              <a:rPr lang="cs-CZ" altLang="cs-CZ" sz="1800" b="1" dirty="0">
                <a:latin typeface="Tw Cen MT" pitchFamily="34" charset="-18"/>
              </a:rPr>
              <a:t> tu 28%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1800" b="1" u="sng" dirty="0">
                <a:latin typeface="Tw Cen MT" pitchFamily="34" charset="-18"/>
              </a:rPr>
              <a:t>Léčba</a:t>
            </a:r>
            <a:r>
              <a:rPr lang="cs-CZ" altLang="cs-CZ" sz="1800" b="1" dirty="0">
                <a:latin typeface="Tw Cen MT" pitchFamily="34" charset="-18"/>
              </a:rPr>
              <a:t>- </a:t>
            </a:r>
            <a:r>
              <a:rPr lang="cs-CZ" altLang="cs-CZ" sz="1800" dirty="0">
                <a:latin typeface="Tw Cen MT" pitchFamily="34" charset="-18"/>
              </a:rPr>
              <a:t>COG, Severní Amerika- operace, CHT, RT III st.(nekompletní resekce, peri či </a:t>
            </a:r>
            <a:r>
              <a:rPr lang="cs-CZ" altLang="cs-CZ" sz="1800" dirty="0" err="1">
                <a:latin typeface="Tw Cen MT" pitchFamily="34" charset="-18"/>
              </a:rPr>
              <a:t>preoperační</a:t>
            </a:r>
            <a:r>
              <a:rPr lang="cs-CZ" altLang="cs-CZ" sz="1800" dirty="0">
                <a:latin typeface="Tw Cen MT" pitchFamily="34" charset="-18"/>
              </a:rPr>
              <a:t> ruptura, N+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1800" dirty="0">
                <a:latin typeface="Tw Cen MT" pitchFamily="34" charset="-18"/>
              </a:rPr>
              <a:t>SIOP, Evropa – </a:t>
            </a:r>
            <a:r>
              <a:rPr lang="cs-CZ" altLang="cs-CZ" sz="1800" b="1" dirty="0" err="1">
                <a:latin typeface="Tw Cen MT" pitchFamily="34" charset="-18"/>
              </a:rPr>
              <a:t>neoadjuvantní</a:t>
            </a:r>
            <a:r>
              <a:rPr lang="cs-CZ" altLang="cs-CZ" sz="1800" b="1" dirty="0">
                <a:latin typeface="Tw Cen MT" pitchFamily="34" charset="-18"/>
              </a:rPr>
              <a:t> CHT(snížení rizika ruptury, </a:t>
            </a:r>
            <a:r>
              <a:rPr lang="cs-CZ" altLang="cs-CZ" sz="1800" b="1" dirty="0" err="1">
                <a:latin typeface="Tw Cen MT" pitchFamily="34" charset="-18"/>
              </a:rPr>
              <a:t>downstaging</a:t>
            </a:r>
            <a:r>
              <a:rPr lang="cs-CZ" altLang="cs-CZ" sz="1800" b="1" dirty="0">
                <a:latin typeface="Tw Cen MT" pitchFamily="34" charset="-18"/>
              </a:rPr>
              <a:t>), operace, CHT či RT</a:t>
            </a:r>
          </a:p>
          <a:p>
            <a:pPr lvl="1" eaLnBrk="1" hangingPunct="1">
              <a:lnSpc>
                <a:spcPct val="80000"/>
              </a:lnSpc>
            </a:pPr>
            <a:endParaRPr lang="cs-CZ" altLang="cs-CZ" sz="18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>
                <a:latin typeface="Tw Cen MT" pitchFamily="34" charset="-18"/>
              </a:rPr>
              <a:t>Role RT-</a:t>
            </a:r>
            <a:r>
              <a:rPr lang="cs-CZ" altLang="cs-CZ" sz="1800" dirty="0">
                <a:latin typeface="Tw Cen MT" pitchFamily="34" charset="-18"/>
              </a:rPr>
              <a:t> u nízkých stadií a příznivé histologie se po nefrektomii vynechává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latin typeface="Tw Cen MT" pitchFamily="34" charset="-18"/>
              </a:rPr>
              <a:t> </a:t>
            </a:r>
            <a:r>
              <a:rPr lang="cs-CZ" altLang="cs-CZ" sz="1800" b="1" dirty="0">
                <a:latin typeface="Tw Cen MT" pitchFamily="34" charset="-18"/>
              </a:rPr>
              <a:t>„flank“ </a:t>
            </a:r>
            <a:r>
              <a:rPr lang="cs-CZ" altLang="cs-CZ" sz="1800" b="1" dirty="0" err="1">
                <a:latin typeface="Tw Cen MT" pitchFamily="34" charset="-18"/>
              </a:rPr>
              <a:t>irradiation</a:t>
            </a:r>
            <a:r>
              <a:rPr lang="cs-CZ" altLang="cs-CZ" sz="1800" dirty="0">
                <a:latin typeface="Tw Cen MT" pitchFamily="34" charset="-18"/>
              </a:rPr>
              <a:t> – III st. intermediární a vysoké riziko, II st. vysokého rizika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>
                <a:latin typeface="Tw Cen MT" pitchFamily="34" charset="-18"/>
              </a:rPr>
              <a:t>	dávka 14,4 </a:t>
            </a:r>
            <a:r>
              <a:rPr lang="cs-CZ" altLang="cs-CZ" sz="1800" dirty="0" err="1">
                <a:latin typeface="Tw Cen MT" pitchFamily="34" charset="-18"/>
              </a:rPr>
              <a:t>Gy</a:t>
            </a:r>
            <a:r>
              <a:rPr lang="cs-CZ" altLang="cs-CZ" sz="1800" dirty="0">
                <a:latin typeface="Tw Cen MT" pitchFamily="34" charset="-18"/>
              </a:rPr>
              <a:t>/ 1,8 </a:t>
            </a:r>
            <a:r>
              <a:rPr lang="cs-CZ" altLang="cs-CZ" sz="1800" dirty="0" err="1">
                <a:latin typeface="Tw Cen MT" pitchFamily="34" charset="-18"/>
              </a:rPr>
              <a:t>Gy</a:t>
            </a:r>
            <a:r>
              <a:rPr lang="cs-CZ" altLang="cs-CZ" sz="1800" dirty="0">
                <a:latin typeface="Tw Cen MT" pitchFamily="34" charset="-18"/>
              </a:rPr>
              <a:t>, vysoké riziko 25,2 </a:t>
            </a:r>
            <a:r>
              <a:rPr lang="cs-CZ" altLang="cs-CZ" sz="1800" dirty="0" err="1">
                <a:latin typeface="Tw Cen MT" pitchFamily="34" charset="-18"/>
              </a:rPr>
              <a:t>Gy</a:t>
            </a:r>
            <a:r>
              <a:rPr lang="cs-CZ" altLang="cs-CZ" sz="1800" dirty="0">
                <a:latin typeface="Tw Cen MT" pitchFamily="34" charset="-18"/>
              </a:rPr>
              <a:t>/1, 8 </a:t>
            </a:r>
            <a:r>
              <a:rPr lang="cs-CZ" altLang="cs-CZ" sz="1800" dirty="0" err="1">
                <a:latin typeface="Tw Cen MT" pitchFamily="34" charset="-18"/>
              </a:rPr>
              <a:t>Gy</a:t>
            </a:r>
            <a:r>
              <a:rPr lang="cs-CZ" altLang="cs-CZ" sz="1800" dirty="0">
                <a:latin typeface="Tw Cen MT" pitchFamily="34" charset="-18"/>
              </a:rPr>
              <a:t>, </a:t>
            </a:r>
            <a:r>
              <a:rPr lang="cs-CZ" altLang="cs-CZ" sz="1800" dirty="0" err="1">
                <a:latin typeface="Tw Cen MT" pitchFamily="34" charset="-18"/>
              </a:rPr>
              <a:t>boost</a:t>
            </a:r>
            <a:r>
              <a:rPr lang="cs-CZ" altLang="cs-CZ" sz="1800" dirty="0">
                <a:latin typeface="Tw Cen MT" pitchFamily="34" charset="-18"/>
              </a:rPr>
              <a:t> reziduum či N+ 10,8 </a:t>
            </a:r>
            <a:r>
              <a:rPr lang="cs-CZ" altLang="cs-CZ" sz="1800" dirty="0" err="1">
                <a:latin typeface="Tw Cen MT" pitchFamily="34" charset="-18"/>
              </a:rPr>
              <a:t>Gy</a:t>
            </a:r>
            <a:endParaRPr lang="cs-CZ" altLang="cs-CZ" sz="18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 err="1">
                <a:latin typeface="Tw Cen MT" pitchFamily="34" charset="-18"/>
              </a:rPr>
              <a:t>abdominal</a:t>
            </a:r>
            <a:r>
              <a:rPr lang="cs-CZ" altLang="cs-CZ" sz="1800" b="1" dirty="0">
                <a:latin typeface="Tw Cen MT" pitchFamily="34" charset="-18"/>
              </a:rPr>
              <a:t> </a:t>
            </a:r>
            <a:r>
              <a:rPr lang="cs-CZ" altLang="cs-CZ" sz="1800" b="1" dirty="0" err="1">
                <a:latin typeface="Tw Cen MT" pitchFamily="34" charset="-18"/>
              </a:rPr>
              <a:t>irradiation</a:t>
            </a:r>
            <a:r>
              <a:rPr lang="cs-CZ" altLang="cs-CZ" sz="1800" dirty="0">
                <a:latin typeface="Tw Cen MT" pitchFamily="34" charset="-18"/>
              </a:rPr>
              <a:t> – ruptura, peritoneální rozsev, 10,5-21 </a:t>
            </a:r>
            <a:r>
              <a:rPr lang="cs-CZ" altLang="cs-CZ" sz="1800" dirty="0" err="1">
                <a:latin typeface="Tw Cen MT" pitchFamily="34" charset="-18"/>
              </a:rPr>
              <a:t>Gy</a:t>
            </a:r>
            <a:r>
              <a:rPr lang="cs-CZ" altLang="cs-CZ" sz="1800" dirty="0">
                <a:latin typeface="Tw Cen MT" pitchFamily="34" charset="-18"/>
              </a:rPr>
              <a:t>/1,5 </a:t>
            </a:r>
            <a:r>
              <a:rPr lang="cs-CZ" altLang="cs-CZ" sz="1800" dirty="0" err="1">
                <a:latin typeface="Tw Cen MT" pitchFamily="34" charset="-18"/>
              </a:rPr>
              <a:t>Gy</a:t>
            </a:r>
            <a:r>
              <a:rPr lang="cs-CZ" altLang="cs-CZ" sz="1800" dirty="0">
                <a:latin typeface="Tw Cen MT" pitchFamily="34" charset="-18"/>
              </a:rPr>
              <a:t>, kontralaterální ledvina </a:t>
            </a:r>
            <a:r>
              <a:rPr lang="cs-CZ" altLang="cs-CZ" sz="1800" dirty="0" err="1">
                <a:latin typeface="Tw Cen MT" pitchFamily="34" charset="-18"/>
              </a:rPr>
              <a:t>max</a:t>
            </a:r>
            <a:r>
              <a:rPr lang="cs-CZ" altLang="cs-CZ" sz="1800" dirty="0">
                <a:latin typeface="Tw Cen MT" pitchFamily="34" charset="-18"/>
              </a:rPr>
              <a:t> 12 </a:t>
            </a:r>
            <a:r>
              <a:rPr lang="cs-CZ" altLang="cs-CZ" sz="1800" dirty="0" err="1">
                <a:latin typeface="Tw Cen MT" pitchFamily="34" charset="-18"/>
              </a:rPr>
              <a:t>Gy</a:t>
            </a:r>
            <a:r>
              <a:rPr lang="cs-CZ" altLang="cs-CZ" sz="1800" dirty="0">
                <a:latin typeface="Tw Cen MT" pitchFamily="34" charset="-18"/>
              </a:rPr>
              <a:t> – nutnost vykrytí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latin typeface="Tw Cen MT" pitchFamily="34" charset="-18"/>
              </a:rPr>
              <a:t>RT plíce 15 </a:t>
            </a:r>
            <a:r>
              <a:rPr lang="cs-CZ" altLang="cs-CZ" sz="1800" dirty="0" err="1">
                <a:latin typeface="Tw Cen MT" pitchFamily="34" charset="-18"/>
              </a:rPr>
              <a:t>Gy</a:t>
            </a:r>
            <a:r>
              <a:rPr lang="cs-CZ" altLang="cs-CZ" sz="1800" dirty="0">
                <a:latin typeface="Tw Cen MT" pitchFamily="34" charset="-18"/>
              </a:rPr>
              <a:t>/1, 5 </a:t>
            </a:r>
            <a:r>
              <a:rPr lang="cs-CZ" altLang="cs-CZ" sz="1800" dirty="0" err="1">
                <a:latin typeface="Tw Cen MT" pitchFamily="34" charset="-18"/>
              </a:rPr>
              <a:t>Gy</a:t>
            </a:r>
            <a:r>
              <a:rPr lang="cs-CZ" altLang="cs-CZ" sz="1800" dirty="0">
                <a:latin typeface="Tw Cen MT" pitchFamily="34" charset="-18"/>
              </a:rPr>
              <a:t>, játra, mozek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4" descr="WilmsC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3554194" cy="30731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6084" name="Picture 5" descr="WilmbrichoLUdo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284984"/>
            <a:ext cx="4187825" cy="31686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6085" name="Picture 6" descr="Wilmsledvinablok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88640"/>
            <a:ext cx="2926780" cy="2336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" name="Obrázek 1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0" t="20927" r="24264" b="44063"/>
          <a:stretch/>
        </p:blipFill>
        <p:spPr bwMode="auto">
          <a:xfrm>
            <a:off x="5940152" y="980728"/>
            <a:ext cx="2727282" cy="2200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90872" y="5397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b="1" dirty="0">
                <a:latin typeface="Tw Cen MT" pitchFamily="34" charset="-18"/>
              </a:rPr>
              <a:t>Neuroblastom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latin typeface="Tw Cen MT" pitchFamily="34" charset="-18"/>
              </a:rPr>
              <a:t>nejčastější </a:t>
            </a:r>
            <a:r>
              <a:rPr lang="cs-CZ" altLang="cs-CZ" sz="2000" b="1" dirty="0" err="1">
                <a:latin typeface="Tw Cen MT" pitchFamily="34" charset="-18"/>
              </a:rPr>
              <a:t>extrakraniální</a:t>
            </a:r>
            <a:r>
              <a:rPr lang="cs-CZ" altLang="cs-CZ" sz="2000" b="1" dirty="0">
                <a:latin typeface="Tw Cen MT" pitchFamily="34" charset="-18"/>
              </a:rPr>
              <a:t> </a:t>
            </a:r>
            <a:r>
              <a:rPr lang="cs-CZ" altLang="cs-CZ" sz="2000" b="1" u="sng" dirty="0">
                <a:latin typeface="Tw Cen MT" pitchFamily="34" charset="-18"/>
              </a:rPr>
              <a:t>solidní</a:t>
            </a:r>
            <a:r>
              <a:rPr lang="cs-CZ" altLang="cs-CZ" sz="2000" b="1" dirty="0">
                <a:latin typeface="Tw Cen MT" pitchFamily="34" charset="-18"/>
              </a:rPr>
              <a:t> tumor u dětí</a:t>
            </a:r>
            <a:r>
              <a:rPr lang="cs-CZ" altLang="cs-CZ" sz="2000" dirty="0">
                <a:latin typeface="Tw Cen MT" pitchFamily="34" charset="-18"/>
              </a:rPr>
              <a:t>, nejčastější tu dětí mladších 1 roku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výskyt </a:t>
            </a:r>
            <a:r>
              <a:rPr lang="cs-CZ" altLang="cs-CZ" sz="2000" dirty="0" err="1">
                <a:latin typeface="Tw Cen MT" pitchFamily="34" charset="-18"/>
              </a:rPr>
              <a:t>median</a:t>
            </a:r>
            <a:r>
              <a:rPr lang="cs-CZ" altLang="cs-CZ" sz="2000" dirty="0">
                <a:latin typeface="Tw Cen MT" pitchFamily="34" charset="-18"/>
              </a:rPr>
              <a:t> 17 měsíců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vyrůstá z nadledviny, ze spinální ganglií či zadních nerv. kořenů spinální nervů břicha a hrudníku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60 % dětí mladších 1 roku s lokalizovanou nemocí, zatímco 70 % dětí starších 1 roku přichází s </a:t>
            </a:r>
            <a:r>
              <a:rPr lang="cs-CZ" altLang="cs-CZ" sz="2000" dirty="0" err="1">
                <a:latin typeface="Tw Cen MT" pitchFamily="34" charset="-18"/>
              </a:rPr>
              <a:t>diseminovaným</a:t>
            </a:r>
            <a:r>
              <a:rPr lang="cs-CZ" altLang="cs-CZ" sz="2000" dirty="0">
                <a:latin typeface="Tw Cen MT" pitchFamily="34" charset="-18"/>
              </a:rPr>
              <a:t> onemocněním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dělení na </a:t>
            </a:r>
            <a:r>
              <a:rPr lang="cs-CZ" altLang="cs-CZ" sz="2000" u="sng" dirty="0">
                <a:latin typeface="Tw Cen MT" pitchFamily="34" charset="-18"/>
              </a:rPr>
              <a:t>příznivý či nepříznivý histologický typ</a:t>
            </a:r>
            <a:r>
              <a:rPr lang="cs-CZ" altLang="cs-CZ" sz="2000" dirty="0">
                <a:latin typeface="Tw Cen MT" pitchFamily="34" charset="-18"/>
              </a:rPr>
              <a:t> na základě- věku, množství </a:t>
            </a:r>
            <a:r>
              <a:rPr lang="cs-CZ" altLang="cs-CZ" sz="2000" dirty="0" err="1">
                <a:latin typeface="Tw Cen MT" pitchFamily="34" charset="-18"/>
              </a:rPr>
              <a:t>Schwanových</a:t>
            </a:r>
            <a:r>
              <a:rPr lang="cs-CZ" altLang="cs-CZ" sz="2000" dirty="0">
                <a:latin typeface="Tw Cen MT" pitchFamily="34" charset="-18"/>
              </a:rPr>
              <a:t> </a:t>
            </a:r>
            <a:r>
              <a:rPr lang="cs-CZ" altLang="cs-CZ" sz="2000" dirty="0" err="1">
                <a:latin typeface="Tw Cen MT" pitchFamily="34" charset="-18"/>
              </a:rPr>
              <a:t>bb</a:t>
            </a:r>
            <a:r>
              <a:rPr lang="cs-CZ" altLang="cs-CZ" sz="2000" dirty="0">
                <a:latin typeface="Tw Cen MT" pitchFamily="34" charset="-18"/>
              </a:rPr>
              <a:t>, </a:t>
            </a:r>
            <a:r>
              <a:rPr lang="cs-CZ" altLang="cs-CZ" sz="2000" dirty="0" err="1">
                <a:latin typeface="Tw Cen MT" pitchFamily="34" charset="-18"/>
              </a:rPr>
              <a:t>nodulární</a:t>
            </a:r>
            <a:r>
              <a:rPr lang="cs-CZ" altLang="cs-CZ" sz="2000" dirty="0">
                <a:latin typeface="Tw Cen MT" pitchFamily="34" charset="-18"/>
              </a:rPr>
              <a:t> vs. difusní typ, stupeň diferenciace, mitotický index, cytogenetika-amplifikace N-</a:t>
            </a:r>
            <a:r>
              <a:rPr lang="cs-CZ" altLang="cs-CZ" sz="2000" dirty="0" err="1">
                <a:latin typeface="Tw Cen MT" pitchFamily="34" charset="-18"/>
              </a:rPr>
              <a:t>myc</a:t>
            </a:r>
            <a:r>
              <a:rPr lang="cs-CZ" altLang="cs-CZ" sz="2000" dirty="0">
                <a:latin typeface="Tw Cen MT" pitchFamily="34" charset="-18"/>
              </a:rPr>
              <a:t> </a:t>
            </a:r>
            <a:r>
              <a:rPr lang="cs-CZ" altLang="cs-CZ" sz="2000" dirty="0" err="1">
                <a:latin typeface="Tw Cen MT" pitchFamily="34" charset="-18"/>
              </a:rPr>
              <a:t>protoonkogenu</a:t>
            </a: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err="1">
                <a:latin typeface="Tw Cen MT" pitchFamily="34" charset="-18"/>
              </a:rPr>
              <a:t>Staging</a:t>
            </a:r>
            <a:r>
              <a:rPr lang="cs-CZ" altLang="cs-CZ" sz="2000" dirty="0">
                <a:latin typeface="Tw Cen MT" pitchFamily="34" charset="-18"/>
              </a:rPr>
              <a:t> –International </a:t>
            </a:r>
            <a:r>
              <a:rPr lang="cs-CZ" altLang="cs-CZ" sz="2000" dirty="0" err="1">
                <a:latin typeface="Tw Cen MT" pitchFamily="34" charset="-18"/>
              </a:rPr>
              <a:t>Neuroblastoma</a:t>
            </a:r>
            <a:r>
              <a:rPr lang="cs-CZ" altLang="cs-CZ" sz="2000" dirty="0">
                <a:latin typeface="Tw Cen MT" pitchFamily="34" charset="-18"/>
              </a:rPr>
              <a:t> Risk Group INRG, International </a:t>
            </a:r>
            <a:r>
              <a:rPr lang="cs-CZ" altLang="cs-CZ" sz="2000" dirty="0" err="1">
                <a:latin typeface="Tw Cen MT" pitchFamily="34" charset="-18"/>
              </a:rPr>
              <a:t>Neuroblastoma</a:t>
            </a:r>
            <a:r>
              <a:rPr lang="cs-CZ" altLang="cs-CZ" sz="2000" dirty="0">
                <a:latin typeface="Tw Cen MT" pitchFamily="34" charset="-18"/>
              </a:rPr>
              <a:t> </a:t>
            </a:r>
            <a:r>
              <a:rPr lang="cs-CZ" altLang="cs-CZ" sz="2000" dirty="0" err="1">
                <a:latin typeface="Tw Cen MT" pitchFamily="34" charset="-18"/>
              </a:rPr>
              <a:t>Staging</a:t>
            </a:r>
            <a:r>
              <a:rPr lang="cs-CZ" altLang="cs-CZ" sz="2000" dirty="0">
                <a:latin typeface="Tw Cen MT" pitchFamily="34" charset="-18"/>
              </a:rPr>
              <a:t> </a:t>
            </a:r>
            <a:r>
              <a:rPr lang="cs-CZ" altLang="cs-CZ" sz="2000" dirty="0" err="1">
                <a:latin typeface="Tw Cen MT" pitchFamily="34" charset="-18"/>
              </a:rPr>
              <a:t>System</a:t>
            </a:r>
            <a:r>
              <a:rPr lang="cs-CZ" altLang="cs-CZ" sz="2000" dirty="0">
                <a:latin typeface="Tw Cen MT" pitchFamily="34" charset="-18"/>
              </a:rPr>
              <a:t> INSS(chirurgicko- patologický </a:t>
            </a:r>
            <a:r>
              <a:rPr lang="cs-CZ" altLang="cs-CZ" sz="2000" dirty="0" err="1">
                <a:latin typeface="Tw Cen MT" pitchFamily="34" charset="-18"/>
              </a:rPr>
              <a:t>staging</a:t>
            </a:r>
            <a:r>
              <a:rPr lang="cs-CZ" altLang="cs-CZ" sz="2000" dirty="0">
                <a:latin typeface="Tw Cen MT" pitchFamily="34" charset="-18"/>
              </a:rPr>
              <a:t>)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latin typeface="Tw Cen MT" pitchFamily="34" charset="-18"/>
              </a:rPr>
              <a:t>5 </a:t>
            </a:r>
            <a:r>
              <a:rPr lang="cs-CZ" altLang="cs-CZ" sz="2000" b="1" dirty="0" err="1">
                <a:latin typeface="Tw Cen MT" pitchFamily="34" charset="-18"/>
              </a:rPr>
              <a:t>letý</a:t>
            </a:r>
            <a:r>
              <a:rPr lang="cs-CZ" altLang="cs-CZ" sz="2000" b="1" dirty="0">
                <a:latin typeface="Tw Cen MT" pitchFamily="34" charset="-18"/>
              </a:rPr>
              <a:t> OS nízké riziko </a:t>
            </a:r>
            <a:r>
              <a:rPr lang="en-US" altLang="cs-CZ" sz="2000" b="1" dirty="0">
                <a:latin typeface="Tw Cen MT" pitchFamily="34" charset="-18"/>
                <a:cs typeface="Arial" charset="0"/>
              </a:rPr>
              <a:t>&gt;</a:t>
            </a:r>
            <a:r>
              <a:rPr lang="cs-CZ" altLang="cs-CZ" sz="2000" b="1" dirty="0">
                <a:latin typeface="Tw Cen MT" pitchFamily="34" charset="-18"/>
              </a:rPr>
              <a:t>85%, střední 50-75%, vysoké </a:t>
            </a:r>
            <a:r>
              <a:rPr lang="en-US" altLang="cs-CZ" sz="2000" b="1" dirty="0">
                <a:latin typeface="Tw Cen MT" pitchFamily="34" charset="-18"/>
                <a:cs typeface="Arial" charset="0"/>
              </a:rPr>
              <a:t>&lt;</a:t>
            </a:r>
            <a:r>
              <a:rPr lang="cs-CZ" altLang="cs-CZ" sz="2000" b="1" dirty="0">
                <a:latin typeface="Tw Cen MT" pitchFamily="34" charset="-18"/>
              </a:rPr>
              <a:t>50%</a:t>
            </a:r>
            <a:r>
              <a:rPr lang="cs-CZ" altLang="cs-CZ" sz="2000" dirty="0">
                <a:latin typeface="Tw Cen MT" pitchFamily="34" charset="-18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>
              <a:latin typeface="Tw Cen MT" pitchFamily="34" charset="-18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23528" y="753020"/>
            <a:ext cx="8229600" cy="45481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1400" u="sng" dirty="0">
                <a:latin typeface="Tw Cen MT"/>
              </a:rPr>
              <a:t>Léčba</a:t>
            </a:r>
            <a:r>
              <a:rPr lang="cs-CZ" altLang="cs-CZ" sz="1400" dirty="0">
                <a:latin typeface="Tw Cen MT"/>
              </a:rPr>
              <a:t> – </a:t>
            </a:r>
            <a:r>
              <a:rPr lang="cs-CZ" altLang="cs-CZ" sz="1400" b="1" dirty="0">
                <a:latin typeface="Tw Cen MT"/>
              </a:rPr>
              <a:t>nízké riziko</a:t>
            </a:r>
            <a:r>
              <a:rPr lang="cs-CZ" altLang="cs-CZ" sz="1400" dirty="0">
                <a:latin typeface="Tw Cen MT"/>
              </a:rPr>
              <a:t> – operace, při reziduu, </a:t>
            </a:r>
            <a:r>
              <a:rPr lang="cs-CZ" altLang="cs-CZ" sz="1400" dirty="0" err="1">
                <a:latin typeface="Tw Cen MT"/>
              </a:rPr>
              <a:t>rekurenci</a:t>
            </a:r>
            <a:r>
              <a:rPr lang="cs-CZ" altLang="cs-CZ" sz="1400" dirty="0">
                <a:latin typeface="Tw Cen MT"/>
              </a:rPr>
              <a:t> CHT, RT pouze v případě masivní hepatomegalie a lokální recidivy po operaci i CHT</a:t>
            </a:r>
          </a:p>
          <a:p>
            <a:pPr eaLnBrk="1" hangingPunct="1">
              <a:buFontTx/>
              <a:buNone/>
            </a:pPr>
            <a:r>
              <a:rPr lang="cs-CZ" altLang="cs-CZ" sz="1400" dirty="0">
                <a:latin typeface="Tw Cen MT"/>
              </a:rPr>
              <a:t>- </a:t>
            </a:r>
            <a:r>
              <a:rPr lang="cs-CZ" altLang="cs-CZ" sz="1400" b="1" dirty="0">
                <a:latin typeface="Tw Cen MT"/>
              </a:rPr>
              <a:t>střední riziko </a:t>
            </a:r>
            <a:r>
              <a:rPr lang="cs-CZ" altLang="cs-CZ" sz="1400" dirty="0">
                <a:latin typeface="Tw Cen MT"/>
              </a:rPr>
              <a:t>- resekce s </a:t>
            </a:r>
            <a:r>
              <a:rPr lang="cs-CZ" altLang="cs-CZ" sz="1400" dirty="0" err="1">
                <a:latin typeface="Tw Cen MT"/>
              </a:rPr>
              <a:t>lymfadenektomií</a:t>
            </a:r>
            <a:r>
              <a:rPr lang="cs-CZ" altLang="cs-CZ" sz="1400" dirty="0">
                <a:latin typeface="Tw Cen MT"/>
              </a:rPr>
              <a:t>, CHT, přetrvává-li tumor po CHT </a:t>
            </a:r>
            <a:r>
              <a:rPr lang="cs-CZ" altLang="cs-CZ" sz="1400" dirty="0" err="1">
                <a:latin typeface="Tw Cen MT"/>
              </a:rPr>
              <a:t>second</a:t>
            </a:r>
            <a:r>
              <a:rPr lang="cs-CZ" altLang="cs-CZ" sz="1400" dirty="0">
                <a:latin typeface="Tw Cen MT"/>
              </a:rPr>
              <a:t> look operace, RT při </a:t>
            </a:r>
            <a:r>
              <a:rPr lang="cs-CZ" altLang="cs-CZ" sz="1400" dirty="0" err="1">
                <a:latin typeface="Tw Cen MT"/>
              </a:rPr>
              <a:t>viabilním</a:t>
            </a:r>
            <a:r>
              <a:rPr lang="cs-CZ" altLang="cs-CZ" sz="1400" dirty="0">
                <a:latin typeface="Tw Cen MT"/>
              </a:rPr>
              <a:t> reziduálním tu</a:t>
            </a:r>
          </a:p>
          <a:p>
            <a:pPr eaLnBrk="1" hangingPunct="1">
              <a:buFontTx/>
              <a:buNone/>
            </a:pPr>
            <a:r>
              <a:rPr lang="cs-CZ" altLang="cs-CZ" sz="1400" dirty="0">
                <a:latin typeface="Tw Cen MT"/>
              </a:rPr>
              <a:t>- </a:t>
            </a:r>
            <a:r>
              <a:rPr lang="cs-CZ" altLang="cs-CZ" sz="1400" b="1" dirty="0">
                <a:latin typeface="Tw Cen MT"/>
              </a:rPr>
              <a:t>vysoké riziko </a:t>
            </a:r>
            <a:r>
              <a:rPr lang="cs-CZ" altLang="cs-CZ" sz="1400" dirty="0">
                <a:latin typeface="Tw Cen MT"/>
              </a:rPr>
              <a:t>- </a:t>
            </a:r>
            <a:r>
              <a:rPr lang="cs-CZ" altLang="cs-CZ" sz="1400" dirty="0" err="1">
                <a:latin typeface="Tw Cen MT"/>
              </a:rPr>
              <a:t>high</a:t>
            </a:r>
            <a:r>
              <a:rPr lang="cs-CZ" altLang="cs-CZ" sz="1400" dirty="0">
                <a:latin typeface="Tw Cen MT"/>
              </a:rPr>
              <a:t> </a:t>
            </a:r>
            <a:r>
              <a:rPr lang="cs-CZ" altLang="cs-CZ" sz="1400" dirty="0" err="1">
                <a:latin typeface="Tw Cen MT"/>
              </a:rPr>
              <a:t>dose</a:t>
            </a:r>
            <a:r>
              <a:rPr lang="cs-CZ" altLang="cs-CZ" sz="1400" dirty="0">
                <a:latin typeface="Tw Cen MT"/>
              </a:rPr>
              <a:t> CHT, resekce, HD CHT+autologní transplantace kostní dřeně, RT vždy, následně cis-</a:t>
            </a:r>
            <a:r>
              <a:rPr lang="cs-CZ" altLang="cs-CZ" sz="1400" dirty="0" err="1">
                <a:latin typeface="Tw Cen MT"/>
              </a:rPr>
              <a:t>retinová</a:t>
            </a:r>
            <a:r>
              <a:rPr lang="cs-CZ" altLang="cs-CZ" sz="1400" dirty="0">
                <a:latin typeface="Tw Cen MT"/>
              </a:rPr>
              <a:t> </a:t>
            </a:r>
            <a:r>
              <a:rPr lang="cs-CZ" altLang="cs-CZ" sz="1400" dirty="0" err="1">
                <a:latin typeface="Tw Cen MT"/>
              </a:rPr>
              <a:t>kys</a:t>
            </a:r>
            <a:r>
              <a:rPr lang="cs-CZ" altLang="cs-CZ" sz="1400" dirty="0">
                <a:latin typeface="Tw Cen MT"/>
              </a:rPr>
              <a:t>.</a:t>
            </a:r>
          </a:p>
          <a:p>
            <a:pPr eaLnBrk="1" hangingPunct="1"/>
            <a:endParaRPr lang="cs-CZ" altLang="cs-CZ" sz="1400" dirty="0">
              <a:latin typeface="Tw Cen MT"/>
            </a:endParaRPr>
          </a:p>
          <a:p>
            <a:pPr eaLnBrk="1" hangingPunct="1"/>
            <a:r>
              <a:rPr lang="cs-CZ" altLang="cs-CZ" sz="1400" dirty="0">
                <a:latin typeface="Tw Cen MT"/>
              </a:rPr>
              <a:t>Léčebný objem- předoperační objem po aplikaci CHT+2cm lem, </a:t>
            </a:r>
          </a:p>
          <a:p>
            <a:pPr eaLnBrk="1" hangingPunct="1">
              <a:buFontTx/>
              <a:buNone/>
            </a:pPr>
            <a:r>
              <a:rPr lang="cs-CZ" altLang="cs-CZ" sz="1400" dirty="0">
                <a:latin typeface="Tw Cen MT"/>
              </a:rPr>
              <a:t>			dávka 21, 6 </a:t>
            </a:r>
            <a:r>
              <a:rPr lang="cs-CZ" altLang="cs-CZ" sz="1400" dirty="0" err="1">
                <a:latin typeface="Tw Cen MT"/>
              </a:rPr>
              <a:t>Gy</a:t>
            </a:r>
            <a:r>
              <a:rPr lang="cs-CZ" altLang="cs-CZ" sz="1400" dirty="0">
                <a:latin typeface="Tw Cen MT"/>
              </a:rPr>
              <a:t>/1,8 </a:t>
            </a:r>
            <a:r>
              <a:rPr lang="cs-CZ" altLang="cs-CZ" sz="1400" dirty="0" err="1">
                <a:latin typeface="Tw Cen MT"/>
              </a:rPr>
              <a:t>Gy</a:t>
            </a:r>
            <a:endParaRPr lang="cs-CZ" altLang="cs-CZ" sz="1400" dirty="0">
              <a:latin typeface="Tw Cen MT"/>
            </a:endParaRPr>
          </a:p>
          <a:p>
            <a:pPr eaLnBrk="1" hangingPunct="1"/>
            <a:r>
              <a:rPr lang="cs-CZ" altLang="cs-CZ" sz="1400" dirty="0">
                <a:latin typeface="Tw Cen MT"/>
              </a:rPr>
              <a:t>MIBG SPECT pozitivní </a:t>
            </a:r>
            <a:r>
              <a:rPr lang="cs-CZ" altLang="cs-CZ" sz="1400" dirty="0" err="1">
                <a:latin typeface="Tw Cen MT"/>
              </a:rPr>
              <a:t>mts</a:t>
            </a:r>
            <a:r>
              <a:rPr lang="cs-CZ" altLang="cs-CZ" sz="1400" dirty="0">
                <a:latin typeface="Tw Cen MT"/>
              </a:rPr>
              <a:t> přetrvávající před transplantací KD-zejm. kostní</a:t>
            </a:r>
          </a:p>
        </p:txBody>
      </p:sp>
      <p:pic>
        <p:nvPicPr>
          <p:cNvPr id="48131" name="Picture 4" descr="neuroblastomC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501009"/>
            <a:ext cx="3600961" cy="2723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5" descr="neuroblastomdo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5454" y="3501009"/>
            <a:ext cx="3866986" cy="2723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latin typeface="Tw Cen MT" pitchFamily="34" charset="-18"/>
              </a:rPr>
              <a:t>3 % dětských malignit, v 95 % u dětí mladších 5 let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>
                <a:latin typeface="Tw Cen MT" pitchFamily="34" charset="-18"/>
              </a:rPr>
              <a:t>mutace RB1 tumor supresorového genu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latin typeface="Tw Cen MT" pitchFamily="34" charset="-18"/>
              </a:rPr>
              <a:t> </a:t>
            </a:r>
            <a:r>
              <a:rPr lang="cs-CZ" altLang="cs-CZ" sz="1800" b="1" dirty="0">
                <a:latin typeface="Tw Cen MT" pitchFamily="34" charset="-18"/>
              </a:rPr>
              <a:t>40 % pacientů má </a:t>
            </a:r>
            <a:r>
              <a:rPr lang="cs-CZ" altLang="cs-CZ" sz="1800" b="1" dirty="0" err="1">
                <a:latin typeface="Tw Cen MT" pitchFamily="34" charset="-18"/>
              </a:rPr>
              <a:t>germinální</a:t>
            </a:r>
            <a:r>
              <a:rPr lang="cs-CZ" altLang="cs-CZ" sz="1800" b="1" dirty="0">
                <a:latin typeface="Tw Cen MT" pitchFamily="34" charset="-18"/>
              </a:rPr>
              <a:t> mutaci, 60 % sporadický výskyt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>
                <a:latin typeface="Tw Cen MT" pitchFamily="34" charset="-18"/>
              </a:rPr>
              <a:t>dědičnost AR</a:t>
            </a:r>
            <a:r>
              <a:rPr lang="cs-CZ" altLang="cs-CZ" sz="1800" dirty="0">
                <a:latin typeface="Tw Cen MT" pitchFamily="34" charset="-18"/>
              </a:rPr>
              <a:t>, avšak při 100% penetraci se chová jako AD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latin typeface="Tw Cen MT" pitchFamily="34" charset="-18"/>
              </a:rPr>
              <a:t>65-80 % unilaterální léze, 20-35 % bilaterální, trilaterální –CNS „</a:t>
            </a:r>
            <a:r>
              <a:rPr lang="cs-CZ" altLang="cs-CZ" sz="1800" dirty="0" err="1">
                <a:latin typeface="Tw Cen MT" pitchFamily="34" charset="-18"/>
              </a:rPr>
              <a:t>midline</a:t>
            </a:r>
            <a:r>
              <a:rPr lang="cs-CZ" altLang="cs-CZ" sz="1800" dirty="0">
                <a:latin typeface="Tw Cen MT" pitchFamily="34" charset="-18"/>
              </a:rPr>
              <a:t>“ </a:t>
            </a:r>
            <a:r>
              <a:rPr lang="cs-CZ" altLang="cs-CZ" sz="1800" dirty="0" err="1">
                <a:latin typeface="Tw Cen MT" pitchFamily="34" charset="-18"/>
              </a:rPr>
              <a:t>neuroblastické</a:t>
            </a:r>
            <a:r>
              <a:rPr lang="cs-CZ" altLang="cs-CZ" sz="1800" dirty="0">
                <a:latin typeface="Tw Cen MT" pitchFamily="34" charset="-18"/>
              </a:rPr>
              <a:t> tumory (</a:t>
            </a:r>
            <a:r>
              <a:rPr lang="cs-CZ" altLang="cs-CZ" sz="1800" dirty="0" err="1">
                <a:latin typeface="Tw Cen MT" pitchFamily="34" charset="-18"/>
              </a:rPr>
              <a:t>pinealní</a:t>
            </a:r>
            <a:r>
              <a:rPr lang="cs-CZ" altLang="cs-CZ" sz="1800" dirty="0">
                <a:latin typeface="Tw Cen MT" pitchFamily="34" charset="-18"/>
              </a:rPr>
              <a:t>, </a:t>
            </a:r>
            <a:r>
              <a:rPr lang="cs-CZ" altLang="cs-CZ" sz="1800" dirty="0" err="1">
                <a:latin typeface="Tw Cen MT" pitchFamily="34" charset="-18"/>
              </a:rPr>
              <a:t>supraselární</a:t>
            </a:r>
            <a:r>
              <a:rPr lang="cs-CZ" altLang="cs-CZ" sz="1800" dirty="0">
                <a:latin typeface="Tw Cen MT" pitchFamily="34" charset="-18"/>
              </a:rPr>
              <a:t> tumory)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 err="1">
                <a:latin typeface="Tw Cen MT" pitchFamily="34" charset="-18"/>
              </a:rPr>
              <a:t>Staging</a:t>
            </a:r>
            <a:r>
              <a:rPr lang="cs-CZ" altLang="cs-CZ" sz="1800" dirty="0">
                <a:latin typeface="Tw Cen MT" pitchFamily="34" charset="-18"/>
              </a:rPr>
              <a:t> </a:t>
            </a:r>
            <a:r>
              <a:rPr lang="cs-CZ" altLang="cs-CZ" sz="1800" dirty="0" err="1">
                <a:latin typeface="Tw Cen MT" pitchFamily="34" charset="-18"/>
              </a:rPr>
              <a:t>The</a:t>
            </a:r>
            <a:r>
              <a:rPr lang="cs-CZ" altLang="cs-CZ" sz="1800" dirty="0">
                <a:latin typeface="Tw Cen MT" pitchFamily="34" charset="-18"/>
              </a:rPr>
              <a:t> International </a:t>
            </a:r>
            <a:r>
              <a:rPr lang="cs-CZ" altLang="cs-CZ" sz="1800" dirty="0" err="1">
                <a:latin typeface="Tw Cen MT" pitchFamily="34" charset="-18"/>
              </a:rPr>
              <a:t>Clasification</a:t>
            </a:r>
            <a:r>
              <a:rPr lang="cs-CZ" altLang="cs-CZ" sz="1800" dirty="0">
                <a:latin typeface="Tw Cen MT" pitchFamily="34" charset="-18"/>
              </a:rPr>
              <a:t> („ABCDE“)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latin typeface="Tw Cen MT" pitchFamily="34" charset="-18"/>
              </a:rPr>
              <a:t>5- letý DFS </a:t>
            </a:r>
            <a:r>
              <a:rPr lang="en-US" altLang="cs-CZ" sz="1800" dirty="0">
                <a:latin typeface="Tw Cen MT" pitchFamily="34" charset="-18"/>
                <a:cs typeface="Arial" charset="0"/>
              </a:rPr>
              <a:t>&gt;</a:t>
            </a:r>
            <a:r>
              <a:rPr lang="cs-CZ" altLang="cs-CZ" sz="1800" dirty="0">
                <a:latin typeface="Tw Cen MT" pitchFamily="34" charset="-18"/>
                <a:cs typeface="Arial" charset="0"/>
              </a:rPr>
              <a:t>90% u intraokulární nemoci, </a:t>
            </a:r>
            <a:r>
              <a:rPr lang="en-US" altLang="cs-CZ" sz="1800" dirty="0">
                <a:latin typeface="Tw Cen MT" pitchFamily="34" charset="-18"/>
                <a:cs typeface="Arial" charset="0"/>
              </a:rPr>
              <a:t>&lt;</a:t>
            </a:r>
            <a:r>
              <a:rPr lang="cs-CZ" altLang="cs-CZ" sz="1800" dirty="0">
                <a:latin typeface="Tw Cen MT" pitchFamily="34" charset="-18"/>
                <a:cs typeface="Arial" charset="0"/>
              </a:rPr>
              <a:t>10% u </a:t>
            </a:r>
            <a:r>
              <a:rPr lang="cs-CZ" altLang="cs-CZ" sz="1800" dirty="0" err="1">
                <a:latin typeface="Tw Cen MT" pitchFamily="34" charset="-18"/>
                <a:cs typeface="Arial" charset="0"/>
              </a:rPr>
              <a:t>extraokulárního</a:t>
            </a:r>
            <a:r>
              <a:rPr lang="cs-CZ" altLang="cs-CZ" sz="1800" dirty="0">
                <a:latin typeface="Tw Cen MT" pitchFamily="34" charset="-18"/>
                <a:cs typeface="Arial" charset="0"/>
              </a:rPr>
              <a:t> šíření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dirty="0">
              <a:latin typeface="Tw Cen MT" pitchFamily="34" charset="-18"/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>
                <a:latin typeface="Tw Cen MT" pitchFamily="34" charset="-18"/>
                <a:cs typeface="Arial" charset="0"/>
              </a:rPr>
              <a:t>Šíření tumoru </a:t>
            </a:r>
            <a:r>
              <a:rPr lang="cs-CZ" altLang="cs-CZ" sz="1800" dirty="0">
                <a:latin typeface="Tw Cen MT" pitchFamily="34" charset="-18"/>
                <a:cs typeface="Arial" charset="0"/>
              </a:rPr>
              <a:t>– kontinuální (</a:t>
            </a:r>
            <a:r>
              <a:rPr lang="cs-CZ" altLang="cs-CZ" sz="1800" dirty="0" err="1">
                <a:latin typeface="Tw Cen MT" pitchFamily="34" charset="-18"/>
                <a:cs typeface="Arial" charset="0"/>
              </a:rPr>
              <a:t>choroidea</a:t>
            </a:r>
            <a:r>
              <a:rPr lang="cs-CZ" altLang="cs-CZ" sz="1800" dirty="0">
                <a:latin typeface="Tw Cen MT" pitchFamily="34" charset="-18"/>
                <a:cs typeface="Arial" charset="0"/>
              </a:rPr>
              <a:t>/</a:t>
            </a:r>
            <a:r>
              <a:rPr lang="cs-CZ" altLang="cs-CZ" sz="1800" dirty="0" err="1">
                <a:latin typeface="Tw Cen MT" pitchFamily="34" charset="-18"/>
                <a:cs typeface="Arial" charset="0"/>
              </a:rPr>
              <a:t>sclera</a:t>
            </a:r>
            <a:r>
              <a:rPr lang="cs-CZ" altLang="cs-CZ" sz="1800" dirty="0">
                <a:latin typeface="Tw Cen MT" pitchFamily="34" charset="-18"/>
                <a:cs typeface="Arial" charset="0"/>
              </a:rPr>
              <a:t>/</a:t>
            </a:r>
            <a:r>
              <a:rPr lang="cs-CZ" altLang="cs-CZ" sz="1800" dirty="0" err="1">
                <a:latin typeface="Tw Cen MT" pitchFamily="34" charset="-18"/>
                <a:cs typeface="Arial" charset="0"/>
              </a:rPr>
              <a:t>orbita</a:t>
            </a:r>
            <a:r>
              <a:rPr lang="cs-CZ" altLang="cs-CZ" sz="1800" dirty="0">
                <a:latin typeface="Tw Cen MT" pitchFamily="34" charset="-18"/>
                <a:cs typeface="Arial" charset="0"/>
              </a:rPr>
              <a:t>), cestou infiltrace optického nervu do mozkové tkáně, subarachnoidálním prostorem, hematogenně, lymfatickými cestami spojivkou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b="1" u="sng" dirty="0">
                <a:latin typeface="Tw Cen MT" pitchFamily="34" charset="-18"/>
                <a:cs typeface="Arial" charset="0"/>
              </a:rPr>
              <a:t>Léčba</a:t>
            </a:r>
            <a:r>
              <a:rPr lang="cs-CZ" altLang="cs-CZ" sz="1800" dirty="0">
                <a:latin typeface="Tw Cen MT" pitchFamily="34" charset="-18"/>
                <a:cs typeface="Arial" charset="0"/>
              </a:rPr>
              <a:t>: lokální- oční chirurgie, laser, kryoterapie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latin typeface="Tw Cen MT" pitchFamily="34" charset="-18"/>
                <a:cs typeface="Arial" charset="0"/>
              </a:rPr>
              <a:t>unilaterální intraokulární léze: RT – pro léze lokalizované na </a:t>
            </a:r>
            <a:r>
              <a:rPr lang="cs-CZ" altLang="cs-CZ" sz="1800" dirty="0" err="1">
                <a:latin typeface="Tw Cen MT" pitchFamily="34" charset="-18"/>
                <a:cs typeface="Arial" charset="0"/>
              </a:rPr>
              <a:t>makulu</a:t>
            </a:r>
            <a:r>
              <a:rPr lang="cs-CZ" altLang="cs-CZ" sz="1800" dirty="0">
                <a:latin typeface="Tw Cen MT" pitchFamily="34" charset="-18"/>
                <a:cs typeface="Arial" charset="0"/>
              </a:rPr>
              <a:t>, difusní infiltrace </a:t>
            </a:r>
            <a:r>
              <a:rPr lang="cs-CZ" altLang="cs-CZ" sz="1800" dirty="0" err="1">
                <a:latin typeface="Tw Cen MT" pitchFamily="34" charset="-18"/>
                <a:cs typeface="Arial" charset="0"/>
              </a:rPr>
              <a:t>sklery</a:t>
            </a:r>
            <a:r>
              <a:rPr lang="cs-CZ" altLang="cs-CZ" sz="1800" dirty="0">
                <a:latin typeface="Tw Cen MT" pitchFamily="34" charset="-18"/>
                <a:cs typeface="Arial" charset="0"/>
              </a:rPr>
              <a:t>, multifokální léze, dávka 36-46 </a:t>
            </a:r>
            <a:r>
              <a:rPr lang="cs-CZ" altLang="cs-CZ" sz="1800" dirty="0" err="1">
                <a:latin typeface="Tw Cen MT" pitchFamily="34" charset="-18"/>
                <a:cs typeface="Arial" charset="0"/>
              </a:rPr>
              <a:t>Gy</a:t>
            </a:r>
            <a:endParaRPr lang="cs-CZ" altLang="cs-CZ" sz="1800" dirty="0">
              <a:latin typeface="Tw Cen MT" pitchFamily="34" charset="-18"/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 err="1">
                <a:latin typeface="Tw Cen MT" pitchFamily="34" charset="-18"/>
                <a:cs typeface="Arial" charset="0"/>
              </a:rPr>
              <a:t>Extraokulární</a:t>
            </a:r>
            <a:r>
              <a:rPr lang="cs-CZ" altLang="cs-CZ" sz="1800" dirty="0">
                <a:latin typeface="Tw Cen MT" pitchFamily="34" charset="-18"/>
                <a:cs typeface="Arial" charset="0"/>
              </a:rPr>
              <a:t> léze: RT na oblast orbity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latin typeface="Tw Cen MT" pitchFamily="34" charset="-18"/>
                <a:cs typeface="Arial" charset="0"/>
              </a:rPr>
              <a:t>Trilaterální léze: RT tumor, mozek event. </a:t>
            </a:r>
            <a:r>
              <a:rPr lang="cs-CZ" altLang="cs-CZ" sz="1800" dirty="0" err="1">
                <a:latin typeface="Tw Cen MT" pitchFamily="34" charset="-18"/>
                <a:cs typeface="Arial" charset="0"/>
              </a:rPr>
              <a:t>kraniospinální</a:t>
            </a:r>
            <a:r>
              <a:rPr lang="cs-CZ" altLang="cs-CZ" sz="1800" dirty="0">
                <a:latin typeface="Tw Cen MT" pitchFamily="34" charset="-18"/>
                <a:cs typeface="Arial" charset="0"/>
              </a:rPr>
              <a:t> osa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>
                <a:latin typeface="Tw Cen MT" pitchFamily="34" charset="-18"/>
                <a:cs typeface="Arial" charset="0"/>
              </a:rPr>
              <a:t>BRT – unilaterální léze do 12mm, plaky Co, I, Ir, </a:t>
            </a:r>
            <a:r>
              <a:rPr lang="cs-CZ" altLang="cs-CZ" sz="1800" b="1" dirty="0" err="1">
                <a:latin typeface="Tw Cen MT" pitchFamily="34" charset="-18"/>
                <a:cs typeface="Arial" charset="0"/>
              </a:rPr>
              <a:t>Ru</a:t>
            </a:r>
            <a:endParaRPr lang="en-US" altLang="cs-CZ" sz="1800" b="1" dirty="0">
              <a:latin typeface="Tw Cen MT" pitchFamily="34" charset="-18"/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1800" b="1" dirty="0"/>
          </a:p>
        </p:txBody>
      </p:sp>
      <p:sp>
        <p:nvSpPr>
          <p:cNvPr id="49155" name="Text Box 5"/>
          <p:cNvSpPr txBox="1">
            <a:spLocks noChangeArrowheads="1"/>
          </p:cNvSpPr>
          <p:nvPr/>
        </p:nvSpPr>
        <p:spPr bwMode="auto">
          <a:xfrm>
            <a:off x="457200" y="333375"/>
            <a:ext cx="6491288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3200" dirty="0"/>
              <a:t>   </a:t>
            </a:r>
            <a:r>
              <a:rPr lang="cs-CZ" altLang="cs-CZ" sz="4400" b="1" dirty="0">
                <a:solidFill>
                  <a:schemeClr val="bg1"/>
                </a:solidFill>
                <a:latin typeface="Tw Cen MT" pitchFamily="34" charset="-18"/>
              </a:rPr>
              <a:t>Retinoblastom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36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9156" name="Picture 6" descr="boryse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188640"/>
            <a:ext cx="189230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984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 b="1">
                <a:latin typeface="Tw Cen MT" panose="020B0602020104020603" pitchFamily="34" charset="-18"/>
              </a:rPr>
              <a:t>Nežádoucí účinky RT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663575" y="1412875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400" b="1">
                <a:latin typeface="Tw Cen MT" panose="020B0602020104020603" pitchFamily="34" charset="-18"/>
              </a:rPr>
              <a:t>Akutní nežádoucí účinky</a:t>
            </a:r>
          </a:p>
          <a:p>
            <a:pPr eaLnBrk="1" hangingPunct="1"/>
            <a:r>
              <a:rPr lang="cs-CZ" altLang="cs-CZ" sz="2400">
                <a:latin typeface="Tw Cen MT" panose="020B0602020104020603" pitchFamily="34" charset="-18"/>
              </a:rPr>
              <a:t>ekvivalentní jako u dospělých, vyšší citlivost dětské tkáně, radiodermatitis, akutní poradiační syndrom po RT na oblast CNS, edém mozku, změny krevního obrazu</a:t>
            </a:r>
          </a:p>
          <a:p>
            <a:pPr eaLnBrk="1" hangingPunct="1">
              <a:buFontTx/>
              <a:buNone/>
            </a:pPr>
            <a:r>
              <a:rPr lang="cs-CZ" altLang="cs-CZ" sz="2400" b="1">
                <a:latin typeface="Tw Cen MT" panose="020B0602020104020603" pitchFamily="34" charset="-18"/>
              </a:rPr>
              <a:t>Chronické nežádoucí účinky</a:t>
            </a:r>
          </a:p>
          <a:p>
            <a:pPr eaLnBrk="1" hangingPunct="1"/>
            <a:r>
              <a:rPr lang="cs-CZ" altLang="cs-CZ" sz="2400">
                <a:latin typeface="Tw Cen MT" panose="020B0602020104020603" pitchFamily="34" charset="-18"/>
              </a:rPr>
              <a:t>u dětí velmi významné eliminovat riziko vzniku pozdních nežádoucích účinků</a:t>
            </a:r>
          </a:p>
          <a:p>
            <a:pPr eaLnBrk="1" hangingPunct="1"/>
            <a:r>
              <a:rPr lang="cs-CZ" altLang="cs-CZ" sz="2400" b="1">
                <a:latin typeface="Tw Cen MT" panose="020B0602020104020603" pitchFamily="34" charset="-18"/>
              </a:rPr>
              <a:t>RT na oblast vyvíjející se rostoucí tkáně </a:t>
            </a:r>
            <a:r>
              <a:rPr lang="cs-CZ" altLang="cs-CZ" sz="2400">
                <a:latin typeface="Tw Cen MT" panose="020B0602020104020603" pitchFamily="34" charset="-18"/>
              </a:rPr>
              <a:t>– kosti, růstové chrupavky, svaly, chrup, mozková tkáň, endokrinní orgány, reprodukční orgány</a:t>
            </a:r>
          </a:p>
          <a:p>
            <a:pPr eaLnBrk="1" hangingPunct="1"/>
            <a:r>
              <a:rPr lang="cs-CZ" altLang="cs-CZ" sz="2400">
                <a:latin typeface="Tw Cen MT" panose="020B0602020104020603" pitchFamily="34" charset="-18"/>
              </a:rPr>
              <a:t>kontrola tolerančních dávek, vhodná technika</a:t>
            </a:r>
            <a:r>
              <a:rPr lang="cs-CZ" altLang="cs-CZ" sz="2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965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51309"/>
            <a:ext cx="8229600" cy="4525963"/>
          </a:xfrm>
        </p:spPr>
        <p:txBody>
          <a:bodyPr>
            <a:noAutofit/>
          </a:bodyPr>
          <a:lstStyle/>
          <a:p>
            <a:pPr marL="0" indent="0">
              <a:buFontTx/>
              <a:buNone/>
              <a:defRPr/>
            </a:pPr>
            <a:r>
              <a:rPr lang="cs-CZ" sz="2000" b="1" u="sng" dirty="0">
                <a:latin typeface="Tw Cen MT" panose="020B0602020104020603" pitchFamily="34" charset="-18"/>
              </a:rPr>
              <a:t>Etiologie a patogeneze</a:t>
            </a:r>
          </a:p>
          <a:p>
            <a:pPr>
              <a:defRPr/>
            </a:pPr>
            <a:r>
              <a:rPr lang="cs-CZ" sz="2000" dirty="0">
                <a:latin typeface="Tw Cen MT" panose="020B0602020104020603" pitchFamily="34" charset="-18"/>
              </a:rPr>
              <a:t>Většinou neznámá, zevní faktory minimální význam</a:t>
            </a:r>
          </a:p>
          <a:p>
            <a:pPr>
              <a:defRPr/>
            </a:pPr>
            <a:r>
              <a:rPr lang="cs-CZ" sz="2000" dirty="0">
                <a:latin typeface="Tw Cen MT" panose="020B0602020104020603" pitchFamily="34" charset="-18"/>
              </a:rPr>
              <a:t>Asociace s genetickými faktory – VVV, dědičné syndromy 5-10 % Lynch, </a:t>
            </a:r>
            <a:r>
              <a:rPr lang="cs-CZ" sz="2000" dirty="0" err="1">
                <a:latin typeface="Tw Cen MT" panose="020B0602020104020603" pitchFamily="34" charset="-18"/>
              </a:rPr>
              <a:t>Li-Fraumeni</a:t>
            </a:r>
            <a:r>
              <a:rPr lang="cs-CZ" sz="2000" dirty="0">
                <a:latin typeface="Tw Cen MT" panose="020B0602020104020603" pitchFamily="34" charset="-18"/>
              </a:rPr>
              <a:t>, NF 1, chromozomální poruchy (m. Down), vrozené poruchy imunity a imunodeficience</a:t>
            </a:r>
          </a:p>
          <a:p>
            <a:pPr marL="0" indent="0">
              <a:buFontTx/>
              <a:buNone/>
              <a:defRPr/>
            </a:pPr>
            <a:r>
              <a:rPr lang="cs-CZ" sz="2000" b="1" dirty="0">
                <a:latin typeface="Tw Cen MT" panose="020B0602020104020603" pitchFamily="34" charset="-18"/>
              </a:rPr>
              <a:t>Spektrum histologických typů je věkově specifické</a:t>
            </a:r>
          </a:p>
          <a:p>
            <a:pPr marL="0" indent="0">
              <a:buFontTx/>
              <a:buNone/>
              <a:defRPr/>
            </a:pPr>
            <a:r>
              <a:rPr lang="cs-CZ" sz="2000" b="1" dirty="0">
                <a:latin typeface="Tw Cen MT" panose="020B0602020104020603" pitchFamily="34" charset="-18"/>
              </a:rPr>
              <a:t>Věková distribuce </a:t>
            </a:r>
            <a:r>
              <a:rPr lang="cs-CZ" sz="2000" dirty="0">
                <a:latin typeface="Tw Cen MT" panose="020B0602020104020603" pitchFamily="34" charset="-18"/>
              </a:rPr>
              <a:t>- nestoupá s věkem, dva vrcholy výskytu</a:t>
            </a:r>
          </a:p>
          <a:p>
            <a:pPr marL="457200" indent="-457200">
              <a:buFontTx/>
              <a:buAutoNum type="arabicPeriod"/>
              <a:defRPr/>
            </a:pPr>
            <a:r>
              <a:rPr lang="cs-CZ" sz="2000" dirty="0">
                <a:latin typeface="Tw Cen MT" panose="020B0602020104020603" pitchFamily="34" charset="-18"/>
              </a:rPr>
              <a:t>0-5 let embryonální typy nádorů</a:t>
            </a:r>
          </a:p>
          <a:p>
            <a:pPr marL="457200" indent="-457200">
              <a:buFontTx/>
              <a:buAutoNum type="arabicPeriod"/>
              <a:defRPr/>
            </a:pPr>
            <a:r>
              <a:rPr lang="cs-CZ" sz="2000" dirty="0">
                <a:latin typeface="Tw Cen MT" panose="020B0602020104020603" pitchFamily="34" charset="-18"/>
              </a:rPr>
              <a:t>Období dospívání- sarkomy kostí a měkkých tkání, lymfomy, </a:t>
            </a:r>
            <a:r>
              <a:rPr lang="cs-CZ" sz="2000" dirty="0" err="1">
                <a:latin typeface="Tw Cen MT" panose="020B0602020104020603" pitchFamily="34" charset="-18"/>
              </a:rPr>
              <a:t>germinální</a:t>
            </a:r>
            <a:r>
              <a:rPr lang="cs-CZ" sz="2000" dirty="0">
                <a:latin typeface="Tw Cen MT" panose="020B0602020104020603" pitchFamily="34" charset="-18"/>
              </a:rPr>
              <a:t> tumory</a:t>
            </a:r>
          </a:p>
          <a:p>
            <a:pPr marL="457200" indent="-457200">
              <a:buFontTx/>
              <a:buAutoNum type="arabicPeriod"/>
              <a:defRPr/>
            </a:pPr>
            <a:endParaRPr lang="cs-CZ" sz="2000" dirty="0">
              <a:latin typeface="Tw Cen MT" panose="020B0602020104020603" pitchFamily="34" charset="-18"/>
            </a:endParaRPr>
          </a:p>
          <a:p>
            <a:pPr marL="0" indent="0">
              <a:buFontTx/>
              <a:buNone/>
              <a:defRPr/>
            </a:pPr>
            <a:r>
              <a:rPr lang="cs-CZ" sz="2000" b="1" dirty="0">
                <a:latin typeface="Tw Cen MT" panose="020B0602020104020603" pitchFamily="34" charset="-18"/>
              </a:rPr>
              <a:t>Epidemiologie -  </a:t>
            </a:r>
            <a:r>
              <a:rPr lang="cs-CZ" sz="2000" dirty="0">
                <a:latin typeface="Tw Cen MT" panose="020B0602020104020603" pitchFamily="34" charset="-18"/>
              </a:rPr>
              <a:t>dětská</a:t>
            </a:r>
            <a:r>
              <a:rPr lang="cs-CZ" sz="2000" b="1" dirty="0">
                <a:latin typeface="Tw Cen MT" panose="020B0602020104020603" pitchFamily="34" charset="-18"/>
              </a:rPr>
              <a:t> </a:t>
            </a:r>
            <a:r>
              <a:rPr lang="cs-CZ" sz="2000" dirty="0">
                <a:latin typeface="Tw Cen MT" panose="020B0602020104020603" pitchFamily="34" charset="-18"/>
              </a:rPr>
              <a:t>malignita vzácné onemocnění 1-1,5 % všech malignit v populaci, incidence se stoupajícím trendem, meziročně nárůst cca o 1-1,5 %</a:t>
            </a:r>
          </a:p>
          <a:p>
            <a:pPr marL="0" indent="0">
              <a:buFontTx/>
              <a:buNone/>
              <a:defRPr/>
            </a:pPr>
            <a:endParaRPr lang="cs-CZ" sz="2000" dirty="0">
              <a:latin typeface="Tw Cen MT" panose="020B0602020104020603" pitchFamily="34" charset="-18"/>
            </a:endParaRPr>
          </a:p>
          <a:p>
            <a:pPr marL="0" indent="0">
              <a:buFontTx/>
              <a:buNone/>
              <a:defRPr/>
            </a:pPr>
            <a:endParaRPr lang="cs-CZ" sz="2000" b="1" dirty="0">
              <a:latin typeface="Tw Cen MT" panose="020B0602020104020603" pitchFamily="34" charset="-18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28601"/>
            <a:ext cx="8229600" cy="51847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latin typeface="Tw Cen MT" panose="020B0602020104020603" pitchFamily="34" charset="-18"/>
              </a:rPr>
              <a:t>ovlivnění dalšího vývoje dítěte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u="sng" dirty="0">
                <a:latin typeface="Tw Cen MT" panose="020B0602020104020603" pitchFamily="34" charset="-18"/>
              </a:rPr>
              <a:t>poruchy růstu</a:t>
            </a:r>
            <a:r>
              <a:rPr lang="cs-CZ" altLang="cs-CZ" sz="2400" b="1" dirty="0">
                <a:latin typeface="Tw Cen MT" panose="020B0602020104020603" pitchFamily="34" charset="-18"/>
              </a:rPr>
              <a:t> </a:t>
            </a:r>
            <a:r>
              <a:rPr lang="cs-CZ" altLang="cs-CZ" sz="2400" dirty="0">
                <a:latin typeface="Tw Cen MT" panose="020B0602020104020603" pitchFamily="34" charset="-18"/>
              </a:rPr>
              <a:t>– ozáření hypofýzy, růstových chrupavek, asymetrické ozáření páteře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u="sng" dirty="0">
                <a:latin typeface="Tw Cen MT" panose="020B0602020104020603" pitchFamily="34" charset="-18"/>
              </a:rPr>
              <a:t>poruchy endokrinní</a:t>
            </a:r>
            <a:r>
              <a:rPr lang="cs-CZ" altLang="cs-CZ" sz="2400" b="1" dirty="0">
                <a:latin typeface="Tw Cen MT" panose="020B0602020104020603" pitchFamily="34" charset="-18"/>
              </a:rPr>
              <a:t> </a:t>
            </a:r>
            <a:r>
              <a:rPr lang="cs-CZ" altLang="cs-CZ" sz="2400" dirty="0">
                <a:latin typeface="Tw Cen MT" panose="020B0602020104020603" pitchFamily="34" charset="-18"/>
              </a:rPr>
              <a:t>- ozáření hypofýzy, štítné žlázy, ovarií a varlat (předčasná či pozdní puberta, neplodnost)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u="sng" dirty="0" err="1">
                <a:latin typeface="Tw Cen MT" panose="020B0602020104020603" pitchFamily="34" charset="-18"/>
              </a:rPr>
              <a:t>neurokognitivní</a:t>
            </a:r>
            <a:r>
              <a:rPr lang="cs-CZ" altLang="cs-CZ" sz="2400" b="1" u="sng" dirty="0">
                <a:latin typeface="Tw Cen MT" panose="020B0602020104020603" pitchFamily="34" charset="-18"/>
              </a:rPr>
              <a:t> poruchy </a:t>
            </a:r>
            <a:r>
              <a:rPr lang="cs-CZ" altLang="cs-CZ" sz="2400" dirty="0">
                <a:latin typeface="Tw Cen MT" panose="020B0602020104020603" pitchFamily="34" charset="-18"/>
              </a:rPr>
              <a:t>- porucha učení a krátkodobé paměti, snížení IQ, porucha koncentrace, zařazení do kolektivu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u="sng" dirty="0">
                <a:latin typeface="Tw Cen MT" panose="020B0602020104020603" pitchFamily="34" charset="-18"/>
              </a:rPr>
              <a:t>sekundární malignity</a:t>
            </a:r>
            <a:r>
              <a:rPr lang="cs-CZ" altLang="cs-CZ" sz="2400" b="1" dirty="0">
                <a:latin typeface="Tw Cen MT" panose="020B0602020104020603" pitchFamily="34" charset="-18"/>
              </a:rPr>
              <a:t> </a:t>
            </a:r>
            <a:r>
              <a:rPr lang="cs-CZ" altLang="cs-CZ" sz="2400" dirty="0">
                <a:latin typeface="Tw Cen MT" panose="020B0602020104020603" pitchFamily="34" charset="-18"/>
              </a:rPr>
              <a:t>– vývoj 10-25 let po léčbě- leukemie, sarkomy měkkých tkání, kožní tumory, ca prsu, tu štítné žlázy a CNS</a:t>
            </a:r>
          </a:p>
        </p:txBody>
      </p:sp>
    </p:spTree>
    <p:extLst>
      <p:ext uri="{BB962C8B-B14F-4D97-AF65-F5344CB8AC3E}">
        <p14:creationId xmlns:p14="http://schemas.microsoft.com/office/powerpoint/2010/main" val="33326213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9C91E1C-8129-44DE-97E4-CFACF5400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88" t="30450" r="26376" b="21987"/>
          <a:stretch/>
        </p:blipFill>
        <p:spPr>
          <a:xfrm>
            <a:off x="84844" y="1412776"/>
            <a:ext cx="8601956" cy="478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575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RT hypfýz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4879544" cy="46734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468313" y="5975696"/>
            <a:ext cx="7921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cs-CZ"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5795963" y="1484313"/>
            <a:ext cx="3132137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 dirty="0">
                <a:solidFill>
                  <a:srgbClr val="000000"/>
                </a:solidFill>
                <a:latin typeface="Tw Cen MT" panose="020B0602020104020603" pitchFamily="34" charset="-18"/>
              </a:rPr>
              <a:t>18-24 </a:t>
            </a:r>
            <a:r>
              <a:rPr lang="cs-CZ" altLang="cs-CZ" b="1" dirty="0" err="1">
                <a:solidFill>
                  <a:srgbClr val="000000"/>
                </a:solidFill>
                <a:latin typeface="Tw Cen MT" panose="020B0602020104020603" pitchFamily="34" charset="-18"/>
              </a:rPr>
              <a:t>Gy</a:t>
            </a:r>
            <a:r>
              <a:rPr lang="cs-CZ" altLang="cs-CZ" b="1" dirty="0">
                <a:solidFill>
                  <a:srgbClr val="000000"/>
                </a:solidFill>
                <a:latin typeface="Tw Cen MT" panose="020B0602020104020603" pitchFamily="34" charset="-18"/>
              </a:rPr>
              <a:t> - deficit růstového hormonu GH, pohlavních hormonů LH a FSH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b="1" dirty="0">
                <a:solidFill>
                  <a:srgbClr val="000000"/>
                </a:solidFill>
                <a:latin typeface="Tw Cen MT" panose="020B0602020104020603" pitchFamily="34" charset="-18"/>
              </a:rPr>
              <a:t>30-50 </a:t>
            </a:r>
            <a:r>
              <a:rPr lang="cs-CZ" altLang="cs-CZ" b="1" dirty="0" err="1">
                <a:solidFill>
                  <a:srgbClr val="000000"/>
                </a:solidFill>
                <a:latin typeface="Tw Cen MT" panose="020B0602020104020603" pitchFamily="34" charset="-18"/>
              </a:rPr>
              <a:t>Gy</a:t>
            </a:r>
            <a:r>
              <a:rPr lang="cs-CZ" altLang="cs-CZ" b="1" dirty="0">
                <a:solidFill>
                  <a:srgbClr val="000000"/>
                </a:solidFill>
                <a:latin typeface="Tw Cen MT" panose="020B0602020104020603" pitchFamily="34" charset="-18"/>
              </a:rPr>
              <a:t> - kombinovaný deficit GH, pohlavních hormonů LH a FSH, ACTH i TSH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cs-CZ" b="1" dirty="0">
                <a:solidFill>
                  <a:srgbClr val="000000"/>
                </a:solidFill>
                <a:latin typeface="Tw Cen MT" panose="020B0602020104020603" pitchFamily="34" charset="-18"/>
              </a:rPr>
              <a:t>&gt;</a:t>
            </a:r>
            <a:r>
              <a:rPr lang="cs-CZ" altLang="cs-CZ" b="1" dirty="0">
                <a:solidFill>
                  <a:srgbClr val="000000"/>
                </a:solidFill>
                <a:latin typeface="Tw Cen MT" panose="020B0602020104020603" pitchFamily="34" charset="-18"/>
              </a:rPr>
              <a:t>60 </a:t>
            </a:r>
            <a:r>
              <a:rPr lang="cs-CZ" altLang="cs-CZ" b="1" dirty="0" err="1">
                <a:solidFill>
                  <a:srgbClr val="000000"/>
                </a:solidFill>
                <a:latin typeface="Tw Cen MT" panose="020B0602020104020603" pitchFamily="34" charset="-18"/>
              </a:rPr>
              <a:t>Gy</a:t>
            </a:r>
            <a:r>
              <a:rPr lang="cs-CZ" altLang="cs-CZ" b="1" dirty="0">
                <a:solidFill>
                  <a:srgbClr val="000000"/>
                </a:solidFill>
                <a:latin typeface="Tw Cen MT" panose="020B0602020104020603" pitchFamily="34" charset="-18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latin typeface="Tw Cen MT" panose="020B0602020104020603" pitchFamily="34" charset="-18"/>
              </a:rPr>
              <a:t>panhypopituarismus</a:t>
            </a:r>
            <a:endParaRPr lang="en-US" altLang="cs-CZ" b="1" dirty="0">
              <a:solidFill>
                <a:srgbClr val="000000"/>
              </a:solidFill>
              <a:latin typeface="Tw Cen MT" panose="020B0602020104020603" pitchFamily="34" charset="-18"/>
            </a:endParaRP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-252536" y="54868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b="1" dirty="0">
                <a:solidFill>
                  <a:srgbClr val="000000"/>
                </a:solidFill>
                <a:latin typeface="Tw Cen MT" panose="020B0602020104020603" pitchFamily="34" charset="-18"/>
              </a:rPr>
              <a:t>Odlišná </a:t>
            </a:r>
            <a:r>
              <a:rPr lang="cs-CZ" altLang="cs-CZ" sz="2400" b="1" dirty="0" err="1">
                <a:solidFill>
                  <a:srgbClr val="000000"/>
                </a:solidFill>
                <a:latin typeface="Tw Cen MT" panose="020B0602020104020603" pitchFamily="34" charset="-18"/>
              </a:rPr>
              <a:t>radiosenzitivita</a:t>
            </a:r>
            <a:r>
              <a:rPr lang="cs-CZ" altLang="cs-CZ" sz="2400" b="1" dirty="0">
                <a:solidFill>
                  <a:srgbClr val="000000"/>
                </a:solidFill>
                <a:latin typeface="Tw Cen MT" panose="020B0602020104020603" pitchFamily="34" charset="-18"/>
              </a:rPr>
              <a:t> buněk adenohypofýzy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5795963" y="5013176"/>
            <a:ext cx="3132137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 u="sng" dirty="0">
                <a:solidFill>
                  <a:srgbClr val="000000"/>
                </a:solidFill>
                <a:latin typeface="Tw Cen MT" panose="020B0602020104020603" pitchFamily="34" charset="-18"/>
              </a:rPr>
              <a:t>Toleranční dávky</a:t>
            </a:r>
            <a:r>
              <a:rPr lang="cs-CZ" altLang="cs-CZ" b="1" dirty="0">
                <a:solidFill>
                  <a:srgbClr val="000000"/>
                </a:solidFill>
                <a:latin typeface="Tw Cen MT" panose="020B0602020104020603" pitchFamily="34" charset="-18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b="1" dirty="0">
                <a:solidFill>
                  <a:srgbClr val="000000"/>
                </a:solidFill>
                <a:latin typeface="Tw Cen MT" panose="020B0602020104020603" pitchFamily="34" charset="-18"/>
              </a:rPr>
              <a:t> 18-20 </a:t>
            </a:r>
            <a:r>
              <a:rPr lang="cs-CZ" altLang="cs-CZ" b="1" dirty="0" err="1">
                <a:solidFill>
                  <a:srgbClr val="000000"/>
                </a:solidFill>
                <a:latin typeface="Tw Cen MT" panose="020B0602020104020603" pitchFamily="34" charset="-18"/>
              </a:rPr>
              <a:t>Gy</a:t>
            </a:r>
            <a:r>
              <a:rPr lang="cs-CZ" altLang="cs-CZ" b="1" dirty="0">
                <a:solidFill>
                  <a:srgbClr val="000000"/>
                </a:solidFill>
                <a:latin typeface="Tw Cen MT" panose="020B0602020104020603" pitchFamily="34" charset="-18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latin typeface="Tw Cen MT" panose="020B0602020104020603" pitchFamily="34" charset="-18"/>
              </a:rPr>
              <a:t>hypothalamus</a:t>
            </a:r>
            <a:endParaRPr lang="cs-CZ" altLang="cs-CZ" b="1" dirty="0">
              <a:solidFill>
                <a:srgbClr val="000000"/>
              </a:solidFill>
              <a:latin typeface="Tw Cen MT" panose="020B0602020104020603" pitchFamily="34" charset="-18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b="1" dirty="0">
                <a:solidFill>
                  <a:srgbClr val="000000"/>
                </a:solidFill>
                <a:latin typeface="Tw Cen MT" panose="020B0602020104020603" pitchFamily="34" charset="-18"/>
              </a:rPr>
              <a:t> &lt; 40 </a:t>
            </a:r>
            <a:r>
              <a:rPr lang="cs-CZ" altLang="cs-CZ" b="1" dirty="0" err="1">
                <a:solidFill>
                  <a:srgbClr val="000000"/>
                </a:solidFill>
                <a:latin typeface="Tw Cen MT" panose="020B0602020104020603" pitchFamily="34" charset="-18"/>
              </a:rPr>
              <a:t>Gy</a:t>
            </a:r>
            <a:r>
              <a:rPr lang="cs-CZ" altLang="cs-CZ" b="1" dirty="0">
                <a:solidFill>
                  <a:srgbClr val="000000"/>
                </a:solidFill>
                <a:latin typeface="Tw Cen MT" panose="020B0602020104020603" pitchFamily="34" charset="-18"/>
              </a:rPr>
              <a:t> hypofýza</a:t>
            </a:r>
          </a:p>
        </p:txBody>
      </p:sp>
    </p:spTree>
    <p:extLst>
      <p:ext uri="{BB962C8B-B14F-4D97-AF65-F5344CB8AC3E}">
        <p14:creationId xmlns:p14="http://schemas.microsoft.com/office/powerpoint/2010/main" val="12859669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207" name="Group 3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692197"/>
              </p:ext>
            </p:extLst>
          </p:nvPr>
        </p:nvGraphicFramePr>
        <p:xfrm>
          <a:off x="395536" y="332656"/>
          <a:ext cx="8352928" cy="5976664"/>
        </p:xfrm>
        <a:graphic>
          <a:graphicData uri="http://schemas.openxmlformats.org/drawingml/2006/table">
            <a:tbl>
              <a:tblPr/>
              <a:tblGrid>
                <a:gridCol w="2804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2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66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3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ORGÁN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DÁVKA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CHRONICKÉ ZMĚNY PO OZÁŘENÍ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3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mozek         věk do 2 let 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                  věk nad 3 roky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45 </a:t>
                      </a:r>
                      <a:r>
                        <a:rPr kumimoji="0" 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Gy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55 </a:t>
                      </a:r>
                      <a:r>
                        <a:rPr kumimoji="0" 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Gy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poruchy kognitivních funkcí a intelektu, encefalopatie, epilepsie 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4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mícha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35-40 </a:t>
                      </a:r>
                      <a:r>
                        <a:rPr kumimoji="0" 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Gy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myelopatie</a:t>
                      </a: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Lhermitteův</a:t>
                      </a: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syndrom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3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páteř – obratle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20-25 Gy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skolióza, porucha růstu 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3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růstová chrupavka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15-25 Gy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zástava růstu, deformity 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54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oční čočka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10-15 Gy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katarakta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3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sítnice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 Gy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poruchy zraku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3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oční nerv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 Gy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poruchy zraku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54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střední ucho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 Gy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otitis media, poruchy sluchu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3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vnitřní ucho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60 Gy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Méniérova</a:t>
                      </a: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choroba, poruchy sluchu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54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štítná žláza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25 Gy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porucha hormonální sekrece, </a:t>
                      </a:r>
                      <a:r>
                        <a:rPr kumimoji="0" 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thyreopatie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3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hypofýza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40-50 Gy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porucha hormonální sekrece, hypofunkce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40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chrup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10-15 Gy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prucha</a:t>
                      </a: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vývoje, atrofie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54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vlasové váčky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55 Gy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trvalá ztráta vlasů, alopecie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3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sval 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30 Gy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atrofie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3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věnčité cévy srdce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30-40 Gy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ischémie myokardu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54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kostní dřeň - celá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2,5 Gy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aplazie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903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vaječníky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3-6 Gy, </a:t>
                      </a:r>
                      <a:endParaRPr kumimoji="0" lang="cs-CZ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do 20 Gy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trvalá sterilita</a:t>
                      </a:r>
                      <a:endParaRPr kumimoji="0" lang="cs-CZ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vyřazení hormonální sekrece  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93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varlata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 Gy, &gt;5 Gy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trvalá sterilita, vyřazení hormonální sekrece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54356" name="Rectangle 366"/>
          <p:cNvSpPr>
            <a:spLocks noChangeArrowheads="1"/>
          </p:cNvSpPr>
          <p:nvPr/>
        </p:nvSpPr>
        <p:spPr bwMode="auto">
          <a:xfrm>
            <a:off x="0" y="6400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39524729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>
                <a:latin typeface="Tw Cen MT" panose="020B0602020104020603" pitchFamily="34" charset="-18"/>
              </a:rPr>
              <a:t>Sekundární nádory</a:t>
            </a:r>
          </a:p>
        </p:txBody>
      </p:sp>
      <p:sp>
        <p:nvSpPr>
          <p:cNvPr id="5529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cs-CZ" altLang="cs-CZ" sz="2000" dirty="0">
                <a:latin typeface="Tw Cen MT" panose="020B0602020104020603" pitchFamily="34" charset="-18"/>
              </a:rPr>
              <a:t>Přeživší mají 10-20% zvýšené riziko,  vznik v 3-12 % ve 20 letech od diagnózy.</a:t>
            </a:r>
          </a:p>
          <a:p>
            <a:pPr marL="0" indent="0">
              <a:buFontTx/>
              <a:buNone/>
            </a:pPr>
            <a:r>
              <a:rPr lang="cs-CZ" altLang="cs-CZ" sz="2000" dirty="0">
                <a:latin typeface="Tw Cen MT" panose="020B0602020104020603" pitchFamily="34" charset="-18"/>
              </a:rPr>
              <a:t>V riziku pacienti s HD, retinoblastomem, </a:t>
            </a:r>
            <a:r>
              <a:rPr lang="cs-CZ" altLang="cs-CZ" sz="2000" dirty="0" err="1">
                <a:latin typeface="Tw Cen MT" panose="020B0602020104020603" pitchFamily="34" charset="-18"/>
              </a:rPr>
              <a:t>Wilms</a:t>
            </a:r>
            <a:r>
              <a:rPr lang="cs-CZ" altLang="cs-CZ" sz="2000" dirty="0">
                <a:latin typeface="Tw Cen MT" panose="020B0602020104020603" pitchFamily="34" charset="-18"/>
              </a:rPr>
              <a:t>, po RT, po léčbě alkylačními činidly (cyklofosfamid), </a:t>
            </a:r>
            <a:r>
              <a:rPr lang="cs-CZ" altLang="cs-CZ" sz="2000" dirty="0" err="1">
                <a:latin typeface="Tw Cen MT" panose="020B0602020104020603" pitchFamily="34" charset="-18"/>
              </a:rPr>
              <a:t>etoposid</a:t>
            </a:r>
            <a:r>
              <a:rPr lang="cs-CZ" altLang="cs-CZ" sz="2000" dirty="0">
                <a:latin typeface="Tw Cen MT" panose="020B0602020104020603" pitchFamily="34" charset="-18"/>
              </a:rPr>
              <a:t>, </a:t>
            </a:r>
            <a:r>
              <a:rPr lang="cs-CZ" altLang="cs-CZ" sz="2000" dirty="0" err="1">
                <a:latin typeface="Tw Cen MT" panose="020B0602020104020603" pitchFamily="34" charset="-18"/>
              </a:rPr>
              <a:t>cDDP</a:t>
            </a:r>
            <a:r>
              <a:rPr lang="cs-CZ" altLang="cs-CZ" sz="2000" dirty="0">
                <a:latin typeface="Tw Cen MT" panose="020B0602020104020603" pitchFamily="34" charset="-18"/>
              </a:rPr>
              <a:t>, </a:t>
            </a:r>
            <a:r>
              <a:rPr lang="cs-CZ" altLang="cs-CZ" sz="2000" dirty="0" err="1">
                <a:latin typeface="Tw Cen MT" panose="020B0602020104020603" pitchFamily="34" charset="-18"/>
              </a:rPr>
              <a:t>doxorubicin</a:t>
            </a:r>
            <a:endParaRPr lang="cs-CZ" altLang="cs-CZ" sz="2000" dirty="0">
              <a:latin typeface="Tw Cen MT" panose="020B0602020104020603" pitchFamily="34" charset="-18"/>
            </a:endParaRPr>
          </a:p>
          <a:p>
            <a:pPr marL="0" indent="0">
              <a:buFontTx/>
              <a:buNone/>
            </a:pPr>
            <a:r>
              <a:rPr lang="cs-CZ" altLang="cs-CZ" sz="2000" dirty="0">
                <a:latin typeface="Tw Cen MT" panose="020B0602020104020603" pitchFamily="34" charset="-18"/>
              </a:rPr>
              <a:t>Po CHT u HD riziko </a:t>
            </a:r>
            <a:r>
              <a:rPr lang="cs-CZ" altLang="cs-CZ" sz="2000" b="1" dirty="0">
                <a:latin typeface="Tw Cen MT" panose="020B0602020104020603" pitchFamily="34" charset="-18"/>
              </a:rPr>
              <a:t>sekundární AML</a:t>
            </a:r>
            <a:r>
              <a:rPr lang="cs-CZ" altLang="cs-CZ" sz="2000" dirty="0">
                <a:latin typeface="Tw Cen MT" panose="020B0602020104020603" pitchFamily="34" charset="-18"/>
              </a:rPr>
              <a:t>, vznik časně 5-7 let po léčbě</a:t>
            </a:r>
          </a:p>
          <a:p>
            <a:pPr marL="0" indent="0">
              <a:buFontTx/>
              <a:buNone/>
            </a:pPr>
            <a:r>
              <a:rPr lang="cs-CZ" altLang="cs-CZ" sz="2000" b="1" dirty="0">
                <a:latin typeface="Tw Cen MT" panose="020B0602020104020603" pitchFamily="34" charset="-18"/>
              </a:rPr>
              <a:t>Solidní sekundární tumor </a:t>
            </a:r>
            <a:r>
              <a:rPr lang="cs-CZ" altLang="cs-CZ" sz="2000" dirty="0">
                <a:latin typeface="Tw Cen MT" panose="020B0602020104020603" pitchFamily="34" charset="-18"/>
              </a:rPr>
              <a:t>nejčastěji po RT – 2/3 v ozař. poli</a:t>
            </a:r>
          </a:p>
          <a:p>
            <a:pPr marL="0" indent="0">
              <a:buFontTx/>
              <a:buNone/>
            </a:pPr>
            <a:r>
              <a:rPr lang="cs-CZ" altLang="cs-CZ" sz="2000" dirty="0">
                <a:latin typeface="Tw Cen MT" panose="020B0602020104020603" pitchFamily="34" charset="-18"/>
              </a:rPr>
              <a:t>- Incidence 5,8% ve 12-ti letech za 9,5-16 let</a:t>
            </a:r>
          </a:p>
          <a:p>
            <a:pPr marL="0" indent="0">
              <a:buFontTx/>
              <a:buNone/>
            </a:pPr>
            <a:r>
              <a:rPr lang="cs-CZ" altLang="cs-CZ" sz="2000" dirty="0">
                <a:latin typeface="Tw Cen MT" panose="020B0602020104020603" pitchFamily="34" charset="-18"/>
              </a:rPr>
              <a:t>Sekundární </a:t>
            </a:r>
            <a:r>
              <a:rPr lang="cs-CZ" altLang="cs-CZ" sz="2000" dirty="0" err="1">
                <a:latin typeface="Tw Cen MT" panose="020B0602020104020603" pitchFamily="34" charset="-18"/>
              </a:rPr>
              <a:t>breast</a:t>
            </a:r>
            <a:r>
              <a:rPr lang="cs-CZ" altLang="cs-CZ" sz="2000" dirty="0">
                <a:latin typeface="Tw Cen MT" panose="020B0602020104020603" pitchFamily="34" charset="-18"/>
              </a:rPr>
              <a:t> ca, </a:t>
            </a:r>
            <a:r>
              <a:rPr lang="cs-CZ" altLang="cs-CZ" sz="2000" dirty="0" err="1">
                <a:latin typeface="Tw Cen MT" panose="020B0602020104020603" pitchFamily="34" charset="-18"/>
              </a:rPr>
              <a:t>měkkotkánově</a:t>
            </a:r>
            <a:r>
              <a:rPr lang="cs-CZ" altLang="cs-CZ" sz="2000" dirty="0">
                <a:latin typeface="Tw Cen MT" panose="020B0602020104020603" pitchFamily="34" charset="-18"/>
              </a:rPr>
              <a:t> a kostní sarkomy, štítná žláza – u HD</a:t>
            </a:r>
          </a:p>
          <a:p>
            <a:pPr marL="0" indent="0">
              <a:buFontTx/>
              <a:buNone/>
            </a:pPr>
            <a:r>
              <a:rPr lang="cs-CZ" altLang="cs-CZ" sz="2000" dirty="0">
                <a:latin typeface="Tw Cen MT" panose="020B0602020104020603" pitchFamily="34" charset="-18"/>
              </a:rPr>
              <a:t>Riziko i po </a:t>
            </a:r>
            <a:r>
              <a:rPr lang="cs-CZ" altLang="cs-CZ" sz="2000" dirty="0" err="1">
                <a:latin typeface="Tw Cen MT" panose="020B0602020104020603" pitchFamily="34" charset="-18"/>
              </a:rPr>
              <a:t>whole</a:t>
            </a:r>
            <a:r>
              <a:rPr lang="cs-CZ" altLang="cs-CZ" sz="2000" dirty="0">
                <a:latin typeface="Tw Cen MT" panose="020B0602020104020603" pitchFamily="34" charset="-18"/>
              </a:rPr>
              <a:t> </a:t>
            </a:r>
            <a:r>
              <a:rPr lang="cs-CZ" altLang="cs-CZ" sz="2000" dirty="0" err="1">
                <a:latin typeface="Tw Cen MT" panose="020B0602020104020603" pitchFamily="34" charset="-18"/>
              </a:rPr>
              <a:t>lung</a:t>
            </a:r>
            <a:r>
              <a:rPr lang="cs-CZ" altLang="cs-CZ" sz="2000" dirty="0">
                <a:latin typeface="Tw Cen MT" panose="020B0602020104020603" pitchFamily="34" charset="-18"/>
              </a:rPr>
              <a:t> </a:t>
            </a:r>
            <a:r>
              <a:rPr lang="cs-CZ" altLang="cs-CZ" sz="2000" dirty="0" err="1">
                <a:latin typeface="Tw Cen MT" panose="020B0602020104020603" pitchFamily="34" charset="-18"/>
              </a:rPr>
              <a:t>irradiation</a:t>
            </a:r>
            <a:r>
              <a:rPr lang="cs-CZ" altLang="cs-CZ" sz="2000" dirty="0">
                <a:latin typeface="Tw Cen MT" panose="020B0602020104020603" pitchFamily="34" charset="-18"/>
              </a:rPr>
              <a:t> u </a:t>
            </a:r>
            <a:r>
              <a:rPr lang="cs-CZ" altLang="cs-CZ" sz="2000" dirty="0" err="1">
                <a:latin typeface="Tw Cen MT" panose="020B0602020104020603" pitchFamily="34" charset="-18"/>
              </a:rPr>
              <a:t>Wilmse</a:t>
            </a:r>
            <a:endParaRPr lang="cs-CZ" altLang="cs-CZ" sz="2000" dirty="0">
              <a:latin typeface="Tw Cen MT" panose="020B0602020104020603" pitchFamily="34" charset="-18"/>
            </a:endParaRPr>
          </a:p>
          <a:p>
            <a:pPr marL="0" indent="0">
              <a:buFontTx/>
              <a:buNone/>
            </a:pPr>
            <a:endParaRPr lang="cs-CZ" altLang="cs-CZ" sz="2400" dirty="0">
              <a:latin typeface="Tw Cen MT" panose="020B06020201040206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2880041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zitterbartova\OSOBNI\šimonek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3" y="692696"/>
            <a:ext cx="6605245" cy="4392488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364088" y="580526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Děkuji za pozornost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obsah 2"/>
          <p:cNvSpPr>
            <a:spLocks noGrp="1"/>
          </p:cNvSpPr>
          <p:nvPr>
            <p:ph idx="1"/>
          </p:nvPr>
        </p:nvSpPr>
        <p:spPr>
          <a:xfrm>
            <a:off x="457200" y="1423317"/>
            <a:ext cx="8229600" cy="4525963"/>
          </a:xfrm>
        </p:spPr>
        <p:txBody>
          <a:bodyPr>
            <a:noAutofit/>
          </a:bodyPr>
          <a:lstStyle/>
          <a:p>
            <a:pPr marL="0" indent="0">
              <a:buFontTx/>
              <a:buNone/>
            </a:pPr>
            <a:r>
              <a:rPr lang="cs-CZ" sz="2000" b="1" dirty="0">
                <a:latin typeface="Tw Cen MT" pitchFamily="34" charset="-18"/>
              </a:rPr>
              <a:t>Biologické chování nádorů</a:t>
            </a:r>
            <a:r>
              <a:rPr lang="cs-CZ" sz="2000" dirty="0">
                <a:latin typeface="Tw Cen MT" pitchFamily="34" charset="-18"/>
              </a:rPr>
              <a:t>- vysoce agresivní, rychle rostoucí, časně </a:t>
            </a:r>
            <a:r>
              <a:rPr lang="cs-CZ" sz="2000" dirty="0" err="1">
                <a:latin typeface="Tw Cen MT" pitchFamily="34" charset="-18"/>
              </a:rPr>
              <a:t>diseminují</a:t>
            </a:r>
            <a:r>
              <a:rPr lang="cs-CZ" sz="2000" dirty="0">
                <a:latin typeface="Tw Cen MT" pitchFamily="34" charset="-18"/>
              </a:rPr>
              <a:t> hematogenní a lymfatickou cestou</a:t>
            </a:r>
          </a:p>
          <a:p>
            <a:pPr marL="0" indent="0">
              <a:buFontTx/>
              <a:buNone/>
            </a:pPr>
            <a:r>
              <a:rPr lang="cs-CZ" sz="2000" dirty="0">
                <a:latin typeface="Tw Cen MT" pitchFamily="34" charset="-18"/>
              </a:rPr>
              <a:t>Růstová frakce a proliferační aktivita je vysoká, </a:t>
            </a:r>
            <a:r>
              <a:rPr lang="cs-CZ" sz="2000" dirty="0" err="1">
                <a:latin typeface="Tw Cen MT" pitchFamily="34" charset="-18"/>
              </a:rPr>
              <a:t>doubling</a:t>
            </a:r>
            <a:r>
              <a:rPr lang="cs-CZ" sz="2000" dirty="0">
                <a:latin typeface="Tw Cen MT" pitchFamily="34" charset="-18"/>
              </a:rPr>
              <a:t> </a:t>
            </a:r>
            <a:r>
              <a:rPr lang="cs-CZ" sz="2000" dirty="0" err="1">
                <a:latin typeface="Tw Cen MT" pitchFamily="34" charset="-18"/>
              </a:rPr>
              <a:t>time</a:t>
            </a:r>
            <a:r>
              <a:rPr lang="cs-CZ" sz="2000" dirty="0">
                <a:latin typeface="Tw Cen MT" pitchFamily="34" charset="-18"/>
              </a:rPr>
              <a:t> hodiny až dny</a:t>
            </a:r>
          </a:p>
          <a:p>
            <a:pPr marL="0" indent="0">
              <a:buFontTx/>
              <a:buNone/>
            </a:pPr>
            <a:r>
              <a:rPr lang="cs-CZ" sz="2000" dirty="0" err="1">
                <a:latin typeface="Tw Cen MT" pitchFamily="34" charset="-18"/>
              </a:rPr>
              <a:t>Premaligní</a:t>
            </a:r>
            <a:r>
              <a:rPr lang="cs-CZ" sz="2000" dirty="0">
                <a:latin typeface="Tw Cen MT" pitchFamily="34" charset="-18"/>
              </a:rPr>
              <a:t> stavy (ca in </a:t>
            </a:r>
            <a:r>
              <a:rPr lang="cs-CZ" sz="2000" dirty="0" err="1">
                <a:latin typeface="Tw Cen MT" pitchFamily="34" charset="-18"/>
              </a:rPr>
              <a:t>situ</a:t>
            </a:r>
            <a:r>
              <a:rPr lang="cs-CZ" sz="2000" dirty="0">
                <a:latin typeface="Tw Cen MT" pitchFamily="34" charset="-18"/>
              </a:rPr>
              <a:t>) se nevyskytují</a:t>
            </a:r>
          </a:p>
          <a:p>
            <a:pPr marL="0" indent="0">
              <a:buFontTx/>
              <a:buNone/>
            </a:pPr>
            <a:endParaRPr lang="cs-CZ" sz="2000" dirty="0">
              <a:latin typeface="Tw Cen MT" pitchFamily="34" charset="-18"/>
            </a:endParaRPr>
          </a:p>
          <a:p>
            <a:pPr marL="0" indent="0">
              <a:buFontTx/>
              <a:buNone/>
            </a:pPr>
            <a:r>
              <a:rPr lang="cs-CZ" sz="2000" b="1" dirty="0">
                <a:latin typeface="Tw Cen MT" pitchFamily="34" charset="-18"/>
              </a:rPr>
              <a:t>Klasifikace</a:t>
            </a:r>
            <a:r>
              <a:rPr lang="cs-CZ" sz="2000" dirty="0">
                <a:latin typeface="Tw Cen MT" pitchFamily="34" charset="-18"/>
              </a:rPr>
              <a:t> – založena na rozdíl od dospělých na morfologii nádorů nikoliv na lokalizaci</a:t>
            </a:r>
          </a:p>
          <a:p>
            <a:pPr marL="0" indent="0">
              <a:buFontTx/>
              <a:buNone/>
            </a:pPr>
            <a:endParaRPr lang="cs-CZ" sz="2000" dirty="0">
              <a:latin typeface="Tw Cen MT" pitchFamily="34" charset="-18"/>
            </a:endParaRPr>
          </a:p>
          <a:p>
            <a:pPr marL="0" indent="0">
              <a:buFontTx/>
              <a:buNone/>
            </a:pPr>
            <a:r>
              <a:rPr lang="cs-CZ" sz="2000" b="1" dirty="0">
                <a:latin typeface="Tw Cen MT" pitchFamily="34" charset="-18"/>
              </a:rPr>
              <a:t>Klinická prezentace </a:t>
            </a:r>
            <a:r>
              <a:rPr lang="cs-CZ" sz="2000" dirty="0">
                <a:latin typeface="Tw Cen MT" pitchFamily="34" charset="-18"/>
              </a:rPr>
              <a:t>– příznaky nespecifické, ovlivněné věkem</a:t>
            </a:r>
          </a:p>
          <a:p>
            <a:pPr marL="0" indent="0">
              <a:buFontTx/>
              <a:buNone/>
            </a:pPr>
            <a:r>
              <a:rPr lang="cs-CZ" sz="2000" b="1" dirty="0">
                <a:latin typeface="Tw Cen MT" pitchFamily="34" charset="-18"/>
              </a:rPr>
              <a:t>Výsledky léčby </a:t>
            </a:r>
            <a:r>
              <a:rPr lang="cs-CZ" sz="2000" dirty="0">
                <a:latin typeface="Tw Cen MT" pitchFamily="34" charset="-18"/>
              </a:rPr>
              <a:t>– </a:t>
            </a:r>
            <a:r>
              <a:rPr lang="cs-CZ" sz="2000" dirty="0" err="1">
                <a:latin typeface="Tw Cen MT" pitchFamily="34" charset="-18"/>
              </a:rPr>
              <a:t>chemosenzitivita</a:t>
            </a:r>
            <a:r>
              <a:rPr lang="cs-CZ" sz="2000" dirty="0">
                <a:latin typeface="Tw Cen MT" pitchFamily="34" charset="-18"/>
              </a:rPr>
              <a:t>, </a:t>
            </a:r>
            <a:r>
              <a:rPr lang="cs-CZ" sz="2000" dirty="0" err="1">
                <a:latin typeface="Tw Cen MT" pitchFamily="34" charset="-18"/>
              </a:rPr>
              <a:t>radiosenzitivita</a:t>
            </a:r>
            <a:endParaRPr lang="cs-CZ" sz="2000" dirty="0">
              <a:latin typeface="Tw Cen MT" pitchFamily="34" charset="-18"/>
            </a:endParaRPr>
          </a:p>
          <a:p>
            <a:pPr marL="0" indent="0">
              <a:buFontTx/>
              <a:buNone/>
            </a:pPr>
            <a:endParaRPr lang="cs-CZ" sz="2000" dirty="0">
              <a:latin typeface="Tw Cen MT" pitchFamily="34" charset="-18"/>
            </a:endParaRPr>
          </a:p>
          <a:p>
            <a:pPr marL="0" indent="0">
              <a:buFontTx/>
              <a:buNone/>
            </a:pPr>
            <a:r>
              <a:rPr lang="cs-CZ" sz="2000" dirty="0">
                <a:solidFill>
                  <a:srgbClr val="FF0000"/>
                </a:solidFill>
                <a:latin typeface="Tw Cen MT" pitchFamily="34" charset="-18"/>
              </a:rPr>
              <a:t>Přežívá 67-97 % onkologicky nemocných dětí bez ohledu na diagnózu !!!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6474ED4-F257-4559-BD5B-9EE1E09047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88" t="27589" r="27951" b="37394"/>
          <a:stretch/>
        </p:blipFill>
        <p:spPr>
          <a:xfrm>
            <a:off x="395536" y="1556792"/>
            <a:ext cx="8352928" cy="400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37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>
                <a:latin typeface="Tw Cen MT" pitchFamily="34" charset="-18"/>
              </a:rPr>
              <a:t>RADIOTERAPIE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 eaLnBrk="1" hangingPunct="1"/>
            <a:r>
              <a:rPr lang="cs-CZ" altLang="cs-CZ" sz="2400">
                <a:latin typeface="Tw Cen MT" pitchFamily="34" charset="-18"/>
              </a:rPr>
              <a:t>součást komplexní péče</a:t>
            </a:r>
          </a:p>
          <a:p>
            <a:pPr eaLnBrk="1" hangingPunct="1"/>
            <a:r>
              <a:rPr lang="cs-CZ" altLang="cs-CZ" sz="2400">
                <a:latin typeface="Tw Cen MT" pitchFamily="34" charset="-18"/>
              </a:rPr>
              <a:t>kurativní RT, pooperační, konkomitantní CHRT, profylakticky, paliativně</a:t>
            </a:r>
          </a:p>
          <a:p>
            <a:pPr eaLnBrk="1" hangingPunct="1">
              <a:buFontTx/>
              <a:buNone/>
            </a:pPr>
            <a:endParaRPr lang="cs-CZ" altLang="cs-CZ"/>
          </a:p>
          <a:p>
            <a:pPr eaLnBrk="1" hangingPunct="1"/>
            <a:endParaRPr lang="cs-CZ" altLang="cs-CZ"/>
          </a:p>
        </p:txBody>
      </p:sp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6732588" y="5949950"/>
            <a:ext cx="1368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1600">
                <a:latin typeface="Tw Cen MT" pitchFamily="34" charset="-18"/>
              </a:rPr>
              <a:t>MOÚ Brno</a:t>
            </a:r>
          </a:p>
        </p:txBody>
      </p:sp>
      <p:sp>
        <p:nvSpPr>
          <p:cNvPr id="8" name="Elipsa 7"/>
          <p:cNvSpPr/>
          <p:nvPr/>
        </p:nvSpPr>
        <p:spPr>
          <a:xfrm>
            <a:off x="4788024" y="3356992"/>
            <a:ext cx="504056" cy="36004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Elipsa 9"/>
          <p:cNvSpPr/>
          <p:nvPr/>
        </p:nvSpPr>
        <p:spPr>
          <a:xfrm>
            <a:off x="2987824" y="4221088"/>
            <a:ext cx="576064" cy="36004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3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708920"/>
            <a:ext cx="5040560" cy="3312368"/>
          </a:xfrm>
          <a:prstGeom prst="rect">
            <a:avLst/>
          </a:prstGeom>
          <a:noFill/>
        </p:spPr>
      </p:pic>
      <p:sp>
        <p:nvSpPr>
          <p:cNvPr id="11" name="Elipsa 10"/>
          <p:cNvSpPr/>
          <p:nvPr/>
        </p:nvSpPr>
        <p:spPr>
          <a:xfrm>
            <a:off x="4139952" y="3284984"/>
            <a:ext cx="50405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4932040" y="3005336"/>
            <a:ext cx="648072" cy="351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Vlastní 1">
      <a:dk1>
        <a:srgbClr val="00567C"/>
      </a:dk1>
      <a:lt1>
        <a:sysClr val="window" lastClr="FFFFFF"/>
      </a:lt1>
      <a:dk2>
        <a:srgbClr val="00567C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883</TotalTime>
  <Words>3123</Words>
  <Application>Microsoft Office PowerPoint</Application>
  <PresentationFormat>Předvádění na obrazovce (4:3)</PresentationFormat>
  <Paragraphs>356</Paragraphs>
  <Slides>65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65</vt:i4>
      </vt:variant>
    </vt:vector>
  </HeadingPairs>
  <TitlesOfParts>
    <vt:vector size="72" baseType="lpstr">
      <vt:lpstr>Arial</vt:lpstr>
      <vt:lpstr>Calibri</vt:lpstr>
      <vt:lpstr>Tahoma</vt:lpstr>
      <vt:lpstr>Times New Roman</vt:lpstr>
      <vt:lpstr>Trebuchet MS</vt:lpstr>
      <vt:lpstr>Tw Cen MT</vt:lpstr>
      <vt:lpstr>Motiv systému Office</vt:lpstr>
      <vt:lpstr>Prezentace aplikace PowerPoint</vt:lpstr>
      <vt:lpstr>  Dětská onkologie obecně</vt:lpstr>
      <vt:lpstr>Základní rozdíly dospělý/dítě v onkologii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RADIOTERAPIE</vt:lpstr>
      <vt:lpstr>Specifika dětské radioterapie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Tumory CNS </vt:lpstr>
      <vt:lpstr>Prezentace aplikace PowerPoint</vt:lpstr>
      <vt:lpstr>Meduloblastom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Gliomy mozkového kmene   (brainstem glioma, BSG)</vt:lpstr>
      <vt:lpstr>Prezentace aplikace PowerPoint</vt:lpstr>
      <vt:lpstr>Ependymom</vt:lpstr>
      <vt:lpstr>Hodgkinův lymfom</vt:lpstr>
      <vt:lpstr>Prezentace aplikace PowerPoint</vt:lpstr>
      <vt:lpstr>Prezentace aplikace PowerPoint</vt:lpstr>
      <vt:lpstr>Prezentace aplikace PowerPoint</vt:lpstr>
      <vt:lpstr>Prezentace aplikace PowerPoint</vt:lpstr>
      <vt:lpstr>Leukemie</vt:lpstr>
      <vt:lpstr>Radioterapie u leukemiků</vt:lpstr>
      <vt:lpstr>Prezentace aplikace PowerPoint</vt:lpstr>
      <vt:lpstr>Ewingův sarkom</vt:lpstr>
      <vt:lpstr>Prezentace aplikace PowerPoint</vt:lpstr>
      <vt:lpstr>Prezentace aplikace PowerPoint</vt:lpstr>
      <vt:lpstr>Prezentace aplikace PowerPoint</vt:lpstr>
      <vt:lpstr>  Rhabdomyosarkomy</vt:lpstr>
      <vt:lpstr>Prezentace aplikace PowerPoint</vt:lpstr>
      <vt:lpstr>Prezentace aplikace PowerPoint</vt:lpstr>
      <vt:lpstr>Prezentace aplikace PowerPoint</vt:lpstr>
      <vt:lpstr>Prezentace aplikace PowerPoint</vt:lpstr>
      <vt:lpstr>Wilmsův tumor, nefroblastom</vt:lpstr>
      <vt:lpstr>Prezentace aplikace PowerPoint</vt:lpstr>
      <vt:lpstr>Neuroblastom</vt:lpstr>
      <vt:lpstr>Prezentace aplikace PowerPoint</vt:lpstr>
      <vt:lpstr>Prezentace aplikace PowerPoint</vt:lpstr>
      <vt:lpstr>Nežádoucí účinky RT</vt:lpstr>
      <vt:lpstr>Prezentace aplikace PowerPoint</vt:lpstr>
      <vt:lpstr>Prezentace aplikace PowerPoint</vt:lpstr>
      <vt:lpstr>Prezentace aplikace PowerPoint</vt:lpstr>
      <vt:lpstr>Prezentace aplikace PowerPoint</vt:lpstr>
      <vt:lpstr>Sekundární nádory</vt:lpstr>
      <vt:lpstr>Prezentace aplikace PowerPoint</vt:lpstr>
    </vt:vector>
  </TitlesOfParts>
  <Company>Masaryk Memorial Cancer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zitterbartova</dc:creator>
  <cp:lastModifiedBy>Jana Maistryszinová</cp:lastModifiedBy>
  <cp:revision>67</cp:revision>
  <dcterms:created xsi:type="dcterms:W3CDTF">2016-09-23T07:21:31Z</dcterms:created>
  <dcterms:modified xsi:type="dcterms:W3CDTF">2022-04-19T18:38:56Z</dcterms:modified>
</cp:coreProperties>
</file>