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329" r:id="rId5"/>
    <p:sldId id="259" r:id="rId6"/>
    <p:sldId id="263" r:id="rId7"/>
    <p:sldId id="265" r:id="rId8"/>
    <p:sldId id="261" r:id="rId9"/>
    <p:sldId id="262" r:id="rId10"/>
    <p:sldId id="268" r:id="rId11"/>
    <p:sldId id="264" r:id="rId12"/>
    <p:sldId id="267" r:id="rId13"/>
    <p:sldId id="269" r:id="rId14"/>
    <p:sldId id="270" r:id="rId15"/>
    <p:sldId id="330" r:id="rId16"/>
    <p:sldId id="282" r:id="rId17"/>
    <p:sldId id="290" r:id="rId18"/>
    <p:sldId id="344" r:id="rId19"/>
    <p:sldId id="345" r:id="rId20"/>
    <p:sldId id="346" r:id="rId21"/>
    <p:sldId id="285" r:id="rId22"/>
    <p:sldId id="286" r:id="rId23"/>
    <p:sldId id="288" r:id="rId24"/>
    <p:sldId id="291" r:id="rId25"/>
    <p:sldId id="283" r:id="rId26"/>
    <p:sldId id="292" r:id="rId27"/>
    <p:sldId id="284" r:id="rId28"/>
    <p:sldId id="295" r:id="rId29"/>
    <p:sldId id="334" r:id="rId30"/>
    <p:sldId id="331" r:id="rId31"/>
    <p:sldId id="298" r:id="rId32"/>
    <p:sldId id="343" r:id="rId33"/>
    <p:sldId id="332" r:id="rId34"/>
    <p:sldId id="333" r:id="rId35"/>
    <p:sldId id="274" r:id="rId36"/>
    <p:sldId id="275" r:id="rId37"/>
    <p:sldId id="276" r:id="rId38"/>
    <p:sldId id="335" r:id="rId39"/>
    <p:sldId id="278" r:id="rId40"/>
    <p:sldId id="336" r:id="rId41"/>
    <p:sldId id="277" r:id="rId42"/>
    <p:sldId id="299" r:id="rId43"/>
    <p:sldId id="309" r:id="rId44"/>
    <p:sldId id="300" r:id="rId45"/>
    <p:sldId id="301" r:id="rId46"/>
    <p:sldId id="302" r:id="rId47"/>
    <p:sldId id="304" r:id="rId48"/>
    <p:sldId id="306" r:id="rId49"/>
    <p:sldId id="305" r:id="rId50"/>
    <p:sldId id="337" r:id="rId51"/>
    <p:sldId id="312" r:id="rId52"/>
    <p:sldId id="313" r:id="rId53"/>
    <p:sldId id="342" r:id="rId54"/>
    <p:sldId id="317" r:id="rId55"/>
    <p:sldId id="320" r:id="rId56"/>
    <p:sldId id="321" r:id="rId57"/>
    <p:sldId id="318" r:id="rId58"/>
    <p:sldId id="339" r:id="rId59"/>
    <p:sldId id="340" r:id="rId60"/>
    <p:sldId id="338" r:id="rId61"/>
    <p:sldId id="341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9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CA872-AD55-42AD-9C5F-2AAE844FD30E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113F7-9B28-4129-8862-D8DF667C4E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5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Incidence </a:t>
            </a:r>
            <a:r>
              <a:rPr lang="cs-CZ" dirty="0" err="1"/>
              <a:t>adenoca</a:t>
            </a:r>
            <a:r>
              <a:rPr lang="cs-CZ" dirty="0"/>
              <a:t> mírně vzrůstá- </a:t>
            </a:r>
            <a:r>
              <a:rPr lang="cs-CZ" dirty="0" err="1"/>
              <a:t>Barretův</a:t>
            </a:r>
            <a:r>
              <a:rPr lang="cs-CZ" dirty="0"/>
              <a:t> jícen, obezita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1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49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02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Stadium I endoskopické výkony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18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Jedná </a:t>
            </a:r>
            <a:r>
              <a:rPr lang="cs-CZ" dirty="0" err="1"/>
              <a:t>metodA</a:t>
            </a:r>
            <a:r>
              <a:rPr lang="cs-CZ" dirty="0"/>
              <a:t> </a:t>
            </a:r>
            <a:r>
              <a:rPr lang="cs-CZ" dirty="0" err="1"/>
              <a:t>snižuej</a:t>
            </a:r>
            <a:r>
              <a:rPr lang="cs-CZ" dirty="0"/>
              <a:t> přežití 5 leté o 20%, proto kombinace léčby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77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23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07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iTOKS</a:t>
            </a:r>
            <a:r>
              <a:rPr lang="cs-CZ" dirty="0"/>
              <a:t>- </a:t>
            </a:r>
            <a:r>
              <a:rPr lang="cs-CZ" dirty="0" err="1"/>
              <a:t>imunochmeický</a:t>
            </a:r>
            <a:r>
              <a:rPr lang="cs-CZ" dirty="0"/>
              <a:t> test- . Výhoda imunochemického testu (</a:t>
            </a:r>
            <a:r>
              <a:rPr lang="cs-CZ" dirty="0" err="1"/>
              <a:t>iTOKS</a:t>
            </a:r>
            <a:r>
              <a:rPr lang="cs-CZ" dirty="0"/>
              <a:t>) je v jeho senzitivitě a specificitě při odebrání pouze jednoho vzorku a i ve výrazně lepší spolupráci ze strany pacienta (dietní restrikční opatření, hygienický aspekt). </a:t>
            </a:r>
            <a:r>
              <a:rPr lang="cs-CZ" dirty="0" err="1"/>
              <a:t>iTOKS</a:t>
            </a:r>
            <a:r>
              <a:rPr lang="cs-CZ" dirty="0"/>
              <a:t> je založen na detekci proteinu (lidského hemoglobinu) ve stolici pomocí monoklonální protilátky. Testy imunochemické dělíme na kvalitativní a kvantitativní, zatímco kvalitativní testy nám vyhodnotí test jako negativní či pozitivní, kvantitativní testy nám měří koncentraci hemoglobinu v daném vzorku. Od ledna 2013 došlo na základě společného konsenzu k utlumení klasických guajakových testů a v současnosti jsou doporučeny pouze imunochemické testy na okultní krvácení (FIT).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94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Vzrůstá počet prognosticky nepříznivých nádorů, incidence v ČR klesá + mortalita, Lynch, </a:t>
            </a:r>
            <a:r>
              <a:rPr lang="cs-CZ" dirty="0" err="1"/>
              <a:t>Li</a:t>
            </a:r>
            <a:r>
              <a:rPr lang="cs-CZ" dirty="0"/>
              <a:t> </a:t>
            </a:r>
            <a:r>
              <a:rPr lang="cs-CZ" dirty="0" err="1"/>
              <a:t>Fraumeni</a:t>
            </a:r>
            <a:r>
              <a:rPr lang="cs-CZ" dirty="0"/>
              <a:t>, FAP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60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Režim FLOT – 5-FU+leukovorin, </a:t>
            </a:r>
            <a:r>
              <a:rPr lang="cs-CZ" dirty="0" err="1"/>
              <a:t>oxaliplatina</a:t>
            </a:r>
            <a:r>
              <a:rPr lang="cs-CZ" dirty="0"/>
              <a:t>, </a:t>
            </a:r>
            <a:r>
              <a:rPr lang="cs-CZ" dirty="0" err="1"/>
              <a:t>docetaxel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30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Subtotální</a:t>
            </a:r>
            <a:r>
              <a:rPr lang="cs-CZ" dirty="0"/>
              <a:t> resekce 4/5 žaludku odstraněny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13F7-9B28-4129-8862-D8DF667C4E8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85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3E17-B978-4F42-AC03-18BC14120038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0267-6596-4469-8074-6234C1F3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130339" y="1988841"/>
            <a:ext cx="938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Nádory gastrointestinálního traktu</a:t>
            </a:r>
            <a:endParaRPr lang="en-US" sz="4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35696" y="3573016"/>
            <a:ext cx="5045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/>
              <a:t>doc. MUDr. Tomáš Kazda, Ph.D.</a:t>
            </a:r>
          </a:p>
          <a:p>
            <a:pPr algn="ctr"/>
            <a:r>
              <a:rPr lang="cs-CZ" sz="2800" dirty="0"/>
              <a:t>MUDr. Jana Maistryszinová, Ph.D.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39752" y="5373216"/>
            <a:ext cx="3951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/>
              <a:t>Klinika radiační onkologie </a:t>
            </a:r>
          </a:p>
          <a:p>
            <a:pPr algn="ctr"/>
            <a:r>
              <a:rPr lang="cs-CZ" sz="2800" dirty="0"/>
              <a:t>MOÚ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99785" y="6627168"/>
            <a:ext cx="194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/>
              <a:t>Odkazy na zdroje obrázků u autora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sophageal Cancer &#10;Anteroposterior barium esophagram &#10;demonstrates an abrupt change in the &#10;caliber of the esophagus, with..."/>
          <p:cNvPicPr>
            <a:picLocks noChangeAspect="1" noChangeArrowheads="1"/>
          </p:cNvPicPr>
          <p:nvPr/>
        </p:nvPicPr>
        <p:blipFill>
          <a:blip r:embed="rId2" cstate="print"/>
          <a:srcRect l="4972" t="15783" r="50000" b="3726"/>
          <a:stretch>
            <a:fillRect/>
          </a:stretch>
        </p:blipFill>
        <p:spPr bwMode="auto">
          <a:xfrm>
            <a:off x="2216915" y="268227"/>
            <a:ext cx="4710170" cy="6321545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217EF0-559A-4C06-8CA1-818704E05531}"/>
              </a:ext>
            </a:extLst>
          </p:cNvPr>
          <p:cNvSpPr txBox="1"/>
          <p:nvPr/>
        </p:nvSpPr>
        <p:spPr>
          <a:xfrm>
            <a:off x="7143109" y="5805264"/>
            <a:ext cx="153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Prestenotická</a:t>
            </a:r>
            <a:r>
              <a:rPr lang="cs-CZ" dirty="0"/>
              <a:t> dilatace jícnu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Výsledek obrázku pro esophageal canc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Výsledek obrázku pro esophageal canc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6" name="Picture 6" descr="http://www.cancer-research-awareness.com/images/endos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504" y="837158"/>
            <a:ext cx="6884992" cy="5183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outcancer.com/esophagus_normal_ct_bmc_sep_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40" y="3219450"/>
            <a:ext cx="4363913" cy="3229480"/>
          </a:xfrm>
          <a:prstGeom prst="rect">
            <a:avLst/>
          </a:prstGeom>
          <a:noFill/>
        </p:spPr>
      </p:pic>
      <p:pic>
        <p:nvPicPr>
          <p:cNvPr id="3" name="Picture 2" descr="https://gi.jhsps.org/Upload/200710030827_1999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247" y="409070"/>
            <a:ext cx="4363913" cy="3770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cancer.gov/images/cdr/live/CDR433428-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218690" cy="447745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611E8DD-0A6B-4669-A3BA-4749E31E7F8C}"/>
              </a:ext>
            </a:extLst>
          </p:cNvPr>
          <p:cNvSpPr txBox="1"/>
          <p:nvPr/>
        </p:nvSpPr>
        <p:spPr>
          <a:xfrm>
            <a:off x="4644008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Tubulizace</a:t>
            </a:r>
            <a:r>
              <a:rPr lang="cs-CZ" dirty="0"/>
              <a:t> žaludku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6C8203-2629-4A68-9DB7-BBA7AEF99771}"/>
              </a:ext>
            </a:extLst>
          </p:cNvPr>
          <p:cNvSpPr txBox="1"/>
          <p:nvPr/>
        </p:nvSpPr>
        <p:spPr>
          <a:xfrm>
            <a:off x="683568" y="332656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Léčba se liší stádiem onemocnění a lokalitou postižení – krční vs. hrudní úsek</a:t>
            </a:r>
          </a:p>
          <a:p>
            <a:r>
              <a:rPr lang="cs-CZ" sz="1800" dirty="0"/>
              <a:t>  	radikální operační výkon je možný jen u vybraných pacientů</a:t>
            </a:r>
          </a:p>
          <a:p>
            <a:r>
              <a:rPr lang="cs-CZ" sz="1800" dirty="0"/>
              <a:t>	kombinace radioterapie a chemoterapie (</a:t>
            </a:r>
            <a:r>
              <a:rPr lang="cs-CZ" sz="1800" dirty="0" err="1"/>
              <a:t>neoadjuvantní</a:t>
            </a:r>
            <a:r>
              <a:rPr lang="cs-CZ" sz="1800" dirty="0"/>
              <a:t>, kurativní)</a:t>
            </a:r>
          </a:p>
          <a:p>
            <a:r>
              <a:rPr lang="cs-CZ" sz="1800" dirty="0"/>
              <a:t>	důraz na podpůrnou léčbu, zajištění nutrice</a:t>
            </a:r>
            <a:endParaRPr lang="en-US" sz="1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mdpi.com/cancers/cancers-03-04090/article_deploy/html/images/cancers-03-04090f1a-1024.png"/>
          <p:cNvPicPr>
            <a:picLocks noChangeAspect="1" noChangeArrowheads="1"/>
          </p:cNvPicPr>
          <p:nvPr/>
        </p:nvPicPr>
        <p:blipFill>
          <a:blip r:embed="rId3" cstate="print"/>
          <a:srcRect l="50000" b="6095"/>
          <a:stretch>
            <a:fillRect/>
          </a:stretch>
        </p:blipFill>
        <p:spPr bwMode="auto">
          <a:xfrm>
            <a:off x="4716016" y="1124744"/>
            <a:ext cx="3904692" cy="5256584"/>
          </a:xfrm>
          <a:prstGeom prst="rect">
            <a:avLst/>
          </a:prstGeom>
          <a:noFill/>
        </p:spPr>
      </p:pic>
      <p:pic>
        <p:nvPicPr>
          <p:cNvPr id="27652" name="Picture 4" descr="http://www.ecaware.org/wp-content/uploads/2010/12/simulatio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76462"/>
            <a:ext cx="3962400" cy="2505076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2E1825-1960-4765-AB55-2D970CF21FC9}"/>
              </a:ext>
            </a:extLst>
          </p:cNvPr>
          <p:cNvSpPr txBox="1"/>
          <p:nvPr/>
        </p:nvSpPr>
        <p:spPr>
          <a:xfrm>
            <a:off x="539552" y="404664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Konkomitantní</a:t>
            </a:r>
            <a:r>
              <a:rPr lang="cs-CZ" sz="2000" b="1" dirty="0"/>
              <a:t> </a:t>
            </a:r>
            <a:r>
              <a:rPr lang="cs-CZ" sz="2000" b="1" dirty="0" err="1"/>
              <a:t>chemoradioterapie</a:t>
            </a:r>
            <a:r>
              <a:rPr lang="cs-CZ" sz="2000" b="1" dirty="0"/>
              <a:t> CHRT</a:t>
            </a:r>
            <a:r>
              <a:rPr lang="cs-CZ" sz="2000" dirty="0"/>
              <a:t>-  nádory krčního úseku jícnu, inoperabilní nádory</a:t>
            </a:r>
          </a:p>
          <a:p>
            <a:r>
              <a:rPr lang="cs-CZ" sz="2000" b="1" dirty="0" err="1"/>
              <a:t>Neoadjuvantní</a:t>
            </a:r>
            <a:r>
              <a:rPr lang="cs-CZ" sz="2000" b="1" dirty="0"/>
              <a:t> CHRT </a:t>
            </a:r>
            <a:r>
              <a:rPr lang="cs-CZ" sz="2000" dirty="0"/>
              <a:t>– 5-FU/platina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E2BF67-97F8-4C83-A1BE-276EF7F280E3}"/>
              </a:ext>
            </a:extLst>
          </p:cNvPr>
          <p:cNvSpPr txBox="1"/>
          <p:nvPr/>
        </p:nvSpPr>
        <p:spPr>
          <a:xfrm>
            <a:off x="395536" y="4941168"/>
            <a:ext cx="3904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Imunoterapie</a:t>
            </a:r>
            <a:r>
              <a:rPr lang="cs-CZ" dirty="0"/>
              <a:t> - Checkpoint inhibitory</a:t>
            </a:r>
          </a:p>
          <a:p>
            <a:r>
              <a:rPr lang="cs-CZ" dirty="0" err="1"/>
              <a:t>Ramucirumab</a:t>
            </a:r>
            <a:r>
              <a:rPr lang="cs-CZ" dirty="0"/>
              <a:t>  - anitVEGFR2</a:t>
            </a:r>
          </a:p>
          <a:p>
            <a:endParaRPr lang="cs-CZ" dirty="0"/>
          </a:p>
          <a:p>
            <a:r>
              <a:rPr lang="cs-CZ" b="1" dirty="0"/>
              <a:t>Podpůrná péče</a:t>
            </a:r>
            <a:r>
              <a:rPr lang="cs-CZ" dirty="0"/>
              <a:t>- jícnové stenty, </a:t>
            </a:r>
            <a:r>
              <a:rPr lang="cs-CZ" dirty="0" err="1"/>
              <a:t>jejunostomie</a:t>
            </a:r>
            <a:r>
              <a:rPr lang="cs-CZ" dirty="0"/>
              <a:t>, PEG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0A55663-0AD2-4BEF-B8EE-CB91EABF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509120"/>
            <a:ext cx="3312368" cy="21025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307A59D-0F7E-459F-9844-143FC543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80" y="601122"/>
            <a:ext cx="3024336" cy="38106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60CDBA-2E04-48BD-9890-6152082E6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02" t="15567" r="49902" b="21688"/>
          <a:stretch/>
        </p:blipFill>
        <p:spPr>
          <a:xfrm>
            <a:off x="1223293" y="620688"/>
            <a:ext cx="1989361" cy="45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5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99101" y="332656"/>
            <a:ext cx="3145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</a:t>
            </a:r>
            <a:r>
              <a:rPr lang="cs-CZ" sz="3200" b="1" dirty="0" err="1"/>
              <a:t>kolorekta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9" y="1220554"/>
            <a:ext cx="871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celosvětově druhou nejčastější příčinou úmrtí na nádorové onemocnění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v ČR nejvyšší incidence: 70/100.000, mortalita 37/100.000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Rizikové faktory </a:t>
            </a:r>
            <a:r>
              <a:rPr lang="cs-CZ" sz="2000" dirty="0"/>
              <a:t>- západní styl života, obezita, červené maso, málo vlákniny</a:t>
            </a:r>
          </a:p>
          <a:p>
            <a:r>
              <a:rPr lang="cs-CZ" sz="2000" dirty="0"/>
              <a:t>sporadická forma 80-90 %</a:t>
            </a:r>
          </a:p>
          <a:p>
            <a:r>
              <a:rPr lang="cs-CZ" sz="2000" dirty="0"/>
              <a:t>hereditární syndromy (familiární adenomatosní polypóza FAP, hereditární nepolypózní kolorektální karcinom HNPCC – Lynchův </a:t>
            </a:r>
            <a:r>
              <a:rPr lang="cs-CZ" sz="2000" dirty="0" err="1"/>
              <a:t>sy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b="1" dirty="0"/>
              <a:t>Klinické příznaky</a:t>
            </a:r>
            <a:r>
              <a:rPr lang="cs-CZ" sz="2000" dirty="0"/>
              <a:t>-</a:t>
            </a:r>
            <a:r>
              <a:rPr lang="cs-CZ" sz="2000" b="1" dirty="0"/>
              <a:t> </a:t>
            </a:r>
            <a:r>
              <a:rPr lang="cs-CZ" sz="2000" dirty="0"/>
              <a:t>dlouho bezpříznakové, </a:t>
            </a:r>
            <a:r>
              <a:rPr lang="cs-CZ" sz="2000" dirty="0" err="1"/>
              <a:t>anemizace</a:t>
            </a:r>
            <a:r>
              <a:rPr lang="cs-CZ" sz="2000" dirty="0"/>
              <a:t>, změna defekačního stereotypu, obstrukce- </a:t>
            </a:r>
            <a:r>
              <a:rPr lang="cs-CZ" sz="2000" dirty="0" err="1"/>
              <a:t>ileozní</a:t>
            </a:r>
            <a:r>
              <a:rPr lang="cs-CZ" sz="2000" dirty="0"/>
              <a:t> stav, krvácení, tenesmy, hubnutí</a:t>
            </a:r>
          </a:p>
          <a:p>
            <a:endParaRPr lang="cs-CZ" sz="2000" dirty="0"/>
          </a:p>
          <a:p>
            <a:r>
              <a:rPr lang="cs-CZ" sz="2000" b="1" dirty="0"/>
              <a:t>Diagnostika</a:t>
            </a:r>
            <a:r>
              <a:rPr lang="cs-CZ" sz="2000" dirty="0"/>
              <a:t> - vyšetření per rektum, kolonoskopie s biopsií, rektoskopie, TRUS, MR pánve, UZ břicha, RTG plic, CT hrudníku a břicha, (CT virtuální kolonoskopie), TM CEA a Ca 19-9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wjgnet.com/esps%5CPub%5C10.3748%5Cv20%5Ci22%5CWJG-20-6774-g001.jpg"/>
          <p:cNvPicPr>
            <a:picLocks noChangeAspect="1" noChangeArrowheads="1"/>
          </p:cNvPicPr>
          <p:nvPr/>
        </p:nvPicPr>
        <p:blipFill>
          <a:blip r:embed="rId2" cstate="print"/>
          <a:srcRect l="5988" t="3536" r="6905" b="53651"/>
          <a:stretch>
            <a:fillRect/>
          </a:stretch>
        </p:blipFill>
        <p:spPr bwMode="auto">
          <a:xfrm>
            <a:off x="350339" y="589326"/>
            <a:ext cx="8468520" cy="295232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6454731-F0A5-44C4-8678-98380BD7F777}"/>
              </a:ext>
            </a:extLst>
          </p:cNvPr>
          <p:cNvSpPr txBox="1"/>
          <p:nvPr/>
        </p:nvSpPr>
        <p:spPr>
          <a:xfrm>
            <a:off x="755576" y="4008546"/>
            <a:ext cx="7488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90 % adenokarcinomy, z polypů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nádory tračníku (</a:t>
            </a:r>
            <a:r>
              <a:rPr lang="cs-CZ" sz="2000" dirty="0" err="1"/>
              <a:t>colon</a:t>
            </a:r>
            <a:r>
              <a:rPr lang="cs-CZ" sz="2000" dirty="0"/>
              <a:t>) větší tendence k metastazování,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nádory rekta – lokální šíření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5C7BF8-382A-4BC2-8BEE-A19BAA5C5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0" t="61205" r="16926" b="21987"/>
          <a:stretch/>
        </p:blipFill>
        <p:spPr>
          <a:xfrm>
            <a:off x="5292080" y="4914106"/>
            <a:ext cx="3375671" cy="13502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CC4EBF-168C-4B20-BBC7-9134F28C55C9}"/>
              </a:ext>
            </a:extLst>
          </p:cNvPr>
          <p:cNvSpPr txBox="1"/>
          <p:nvPr/>
        </p:nvSpPr>
        <p:spPr>
          <a:xfrm>
            <a:off x="409748" y="5589240"/>
            <a:ext cx="473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Prediktivní molekulární markery</a:t>
            </a:r>
            <a:r>
              <a:rPr lang="cs-CZ" sz="1800" dirty="0"/>
              <a:t> u IV. stadia onemocnění – RAS, BRAF, </a:t>
            </a:r>
            <a:r>
              <a:rPr lang="cs-CZ" sz="1800" b="1" dirty="0"/>
              <a:t>MSI-H (</a:t>
            </a:r>
            <a:r>
              <a:rPr lang="cs-CZ" sz="1800" b="1" dirty="0" err="1"/>
              <a:t>dMMR</a:t>
            </a:r>
            <a:r>
              <a:rPr lang="cs-CZ" sz="1800" b="1" dirty="0"/>
              <a:t>)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9173DA-134C-4840-B221-D775D4F6186B}"/>
              </a:ext>
            </a:extLst>
          </p:cNvPr>
          <p:cNvSpPr txBox="1"/>
          <p:nvPr/>
        </p:nvSpPr>
        <p:spPr>
          <a:xfrm>
            <a:off x="5364088" y="6381328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https://pubmed.ncbi.nlm.nih.gov/15528785/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B1F37D-5E4E-47B0-8095-88F527A7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41596" r="27950" b="6579"/>
          <a:stretch/>
        </p:blipFill>
        <p:spPr>
          <a:xfrm>
            <a:off x="467544" y="1196752"/>
            <a:ext cx="8057111" cy="49685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1976B3-96F1-4403-AF1D-0304A66BEC59}"/>
              </a:ext>
            </a:extLst>
          </p:cNvPr>
          <p:cNvSpPr txBox="1"/>
          <p:nvPr/>
        </p:nvSpPr>
        <p:spPr>
          <a:xfrm>
            <a:off x="1259632" y="39537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Microsatellite</a:t>
            </a:r>
            <a:r>
              <a:rPr lang="cs-CZ" dirty="0"/>
              <a:t> instability</a:t>
            </a:r>
          </a:p>
        </p:txBody>
      </p:sp>
    </p:spTree>
    <p:extLst>
      <p:ext uri="{BB962C8B-B14F-4D97-AF65-F5344CB8AC3E}">
        <p14:creationId xmlns:p14="http://schemas.microsoft.com/office/powerpoint/2010/main" val="241999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30557F-6B6A-414A-8520-34D60276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37394" r="27697" b="28990"/>
          <a:stretch/>
        </p:blipFill>
        <p:spPr>
          <a:xfrm>
            <a:off x="228347" y="116632"/>
            <a:ext cx="8687305" cy="34563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2BAF68-91C3-4F88-B6AB-D8E767564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32768" r="27163" b="35994"/>
          <a:stretch/>
        </p:blipFill>
        <p:spPr>
          <a:xfrm>
            <a:off x="343223" y="3549221"/>
            <a:ext cx="845755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8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ubli.cz/books/151/images/pics/Obr41_travici_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087" y="129525"/>
            <a:ext cx="5395826" cy="6598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4D1CC4-8281-49C1-BBAA-8FD0399DF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7" t="37394" r="31887" b="10781"/>
          <a:stretch/>
        </p:blipFill>
        <p:spPr>
          <a:xfrm rot="5400000">
            <a:off x="877211" y="757751"/>
            <a:ext cx="645347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8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pouzou.gr/wp-content/uploads/2015/07/kolonosk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38" y="368660"/>
            <a:ext cx="7332323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bowelandkeyholeclinic.com/images/uploaded/Colonicpoly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657600" cy="2438400"/>
          </a:xfrm>
          <a:prstGeom prst="rect">
            <a:avLst/>
          </a:prstGeom>
          <a:noFill/>
        </p:spPr>
      </p:pic>
      <p:pic>
        <p:nvPicPr>
          <p:cNvPr id="44036" name="Picture 4" descr="http://myweb.tiscali.co.uk/theblackhole/allpages/e-polyps/Pedunculated%20Poly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0955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aboutcancer.com/CT_recurrent_ano_rectal_Pantanowit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56692"/>
            <a:ext cx="775614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adiation can safely cover the siteswhere rectal cancer is most likelyto recur3D reconstruction of sites of relapse in pat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30411"/>
            <a:ext cx="7987889" cy="5997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6"/>
          <p:cNvGraphicFramePr>
            <a:graphicFrameLocks noGrp="1"/>
          </p:cNvGraphicFramePr>
          <p:nvPr/>
        </p:nvGraphicFramePr>
        <p:xfrm>
          <a:off x="215999" y="320040"/>
          <a:ext cx="8712001" cy="6217920"/>
        </p:xfrm>
        <a:graphic>
          <a:graphicData uri="http://schemas.openxmlformats.org/drawingml/2006/table">
            <a:tbl>
              <a:tblPr/>
              <a:tblGrid>
                <a:gridCol w="1244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7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Rozsah šíření tumoru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Carcinoma in situ: intraepithelial or invasion of lamina propria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Submucosa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T1sm1 – infiltrace vnitřní 1/3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submukozy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T1sm2 – infiltrace střední třetiny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submukózy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T1sm3 – infiltrace zevní 1/3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submukózy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(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Annals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of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Oncology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: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Clinical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practice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guidelines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. Volume 24,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Supplement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6, </a:t>
                      </a:r>
                      <a:r>
                        <a:rPr kumimoji="0" lang="cs-CZ" altLang="cs-CZ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October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 2013)</a:t>
                      </a: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Muscularis propria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4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T3a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T3b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T3c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T3d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Subserosa/perirectal tissue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&lt;1 mm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1-5 mm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5-15 mm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15+ mm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Perforation intovisceral peritoneum(a) or invasion to other organs (b)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25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N1a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N1b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N1c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N2a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N2b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Regional lymphnodes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1LU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2-3 LU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malá deposita v okolním tuku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4-6 LU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7 a více LU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M1a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M1b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Vzdálené metastázy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1 postižený orgán nebo set LU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více než 1 postižený orgán nebo postižené peritoneum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adiation TechniqueCT scan is obtained at the time ofsimulationCT images are then importedinto the treatment planningcompu..."/>
          <p:cNvPicPr>
            <a:picLocks noChangeAspect="1" noChangeArrowheads="1"/>
          </p:cNvPicPr>
          <p:nvPr/>
        </p:nvPicPr>
        <p:blipFill rotWithShape="1">
          <a:blip r:embed="rId2" cstate="print"/>
          <a:srcRect l="13034" t="31565" r="45493" b="6315"/>
          <a:stretch/>
        </p:blipFill>
        <p:spPr bwMode="auto">
          <a:xfrm>
            <a:off x="2051720" y="188640"/>
            <a:ext cx="4464496" cy="5020603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633C17-3AF6-4E8C-A42C-6A850DFB092E}"/>
              </a:ext>
            </a:extLst>
          </p:cNvPr>
          <p:cNvSpPr txBox="1"/>
          <p:nvPr/>
        </p:nvSpPr>
        <p:spPr>
          <a:xfrm>
            <a:off x="1619672" y="4820959"/>
            <a:ext cx="4752528" cy="147732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Základní chirurgické výkony</a:t>
            </a:r>
          </a:p>
          <a:p>
            <a:pPr algn="ctr"/>
            <a:endParaRPr lang="cs-CZ" b="1" dirty="0"/>
          </a:p>
          <a:p>
            <a:pPr algn="ctr"/>
            <a:r>
              <a:rPr lang="cs-CZ" dirty="0"/>
              <a:t>TEM </a:t>
            </a:r>
            <a:r>
              <a:rPr lang="cs-CZ" dirty="0" err="1"/>
              <a:t>transanální</a:t>
            </a:r>
            <a:r>
              <a:rPr lang="cs-CZ" dirty="0"/>
              <a:t> endoskopická mikrochirurgie</a:t>
            </a:r>
          </a:p>
          <a:p>
            <a:pPr algn="ctr"/>
            <a:r>
              <a:rPr lang="cs-CZ" dirty="0"/>
              <a:t>TME totální </a:t>
            </a:r>
            <a:r>
              <a:rPr lang="cs-CZ" dirty="0" err="1"/>
              <a:t>mesorektální</a:t>
            </a:r>
            <a:r>
              <a:rPr lang="cs-CZ" dirty="0"/>
              <a:t> excize</a:t>
            </a:r>
          </a:p>
          <a:p>
            <a:pPr algn="ctr"/>
            <a:r>
              <a:rPr lang="cs-CZ" dirty="0"/>
              <a:t>APR </a:t>
            </a:r>
            <a:r>
              <a:rPr lang="cs-CZ" dirty="0" err="1"/>
              <a:t>Abdominoperitoneální</a:t>
            </a:r>
            <a:r>
              <a:rPr lang="cs-CZ" dirty="0"/>
              <a:t> resekce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251523" y="260649"/>
          <a:ext cx="8424934" cy="6264695"/>
        </p:xfrm>
        <a:graphic>
          <a:graphicData uri="http://schemas.openxmlformats.org/drawingml/2006/table">
            <a:tbl>
              <a:tblPr/>
              <a:tblGrid>
                <a:gridCol w="1236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22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Prognostická skupina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TN substage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Terapeutické možnosti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18">
                <a:tc rowSpan="2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ery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early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(2% LR v 5 letech po LE)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8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cT1 sm1 N0 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8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kální excise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(TEM) 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nutno dosáhnout R0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05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If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prognostic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signs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(cT1 sm2,3 nebo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grade nebo V1)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8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ese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(TME) (or possibly CRT)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052">
                <a:tc rowSpan="2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Early (good)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3-4% LR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F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cT1-2; cT3a (b) if middle or high, N0 (or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cN1 if high), mrf-, no EMVI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F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Surgery(TME) alone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18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If poor prognostic signs (crm+, N2)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FE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Surgery (TME) +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postop CRT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or CTa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(CRT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evaluation, if cCR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wait-and-see, organ preservation)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117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Intermediate (bad)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cT2 very low, cT3mrf- (unless cT3a(b)and mid- or high rectum, N1-2, EMVI+,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limited cT4aN0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Preop RT (5×5 Gy) or CRT followed by TME.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 CRT and cCR, wait-and-see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high risk patients for surgery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3089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Locally advanced (ugly)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cT3mrf+, cT4a,b,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lateral node+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Preop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CRT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followed by surgery (</a:t>
                      </a:r>
                      <a:r>
                        <a:rPr kumimoji="0" lang="en-US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TME+more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extended surgery if needed due to </a:t>
                      </a:r>
                      <a:r>
                        <a:rPr kumimoji="0" lang="en-US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tumour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overgrowth). 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5×5 </a:t>
                      </a:r>
                      <a:r>
                        <a:rPr kumimoji="0" lang="en-US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Gy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with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delay to surgery in elderly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or in patients with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severe </a:t>
                      </a:r>
                      <a:r>
                        <a:rPr kumimoji="0" lang="en-US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comorbidity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who cannot tolerate CRT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96" y="973629"/>
            <a:ext cx="8730208" cy="491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9C8679-802A-463A-9809-BD7359F4A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1" t="24788" r="30313" b="5178"/>
          <a:stretch/>
        </p:blipFill>
        <p:spPr>
          <a:xfrm>
            <a:off x="611560" y="332656"/>
            <a:ext cx="5151452" cy="52565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322E638-0A4C-4E93-9F9F-C91D2B9E6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012" y="332656"/>
            <a:ext cx="3205202" cy="317028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585023-5E13-449A-979D-B2EBA97A4C9D}"/>
              </a:ext>
            </a:extLst>
          </p:cNvPr>
          <p:cNvSpPr txBox="1"/>
          <p:nvPr/>
        </p:nvSpPr>
        <p:spPr>
          <a:xfrm>
            <a:off x="6228184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www.coloplast.cz</a:t>
            </a:r>
          </a:p>
        </p:txBody>
      </p:sp>
    </p:spTree>
    <p:extLst>
      <p:ext uri="{BB962C8B-B14F-4D97-AF65-F5344CB8AC3E}">
        <p14:creationId xmlns:p14="http://schemas.microsoft.com/office/powerpoint/2010/main" val="95021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3924" y="332656"/>
            <a:ext cx="478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Společné charakteristiky nádorů GIT</a:t>
            </a:r>
            <a:endParaRPr lang="en-US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0846" y="1628800"/>
            <a:ext cx="875707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200" dirty="0"/>
              <a:t> většina nádorů vzniká maligní transformací slizničního epitelu</a:t>
            </a:r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r>
              <a:rPr lang="cs-CZ" sz="2200" dirty="0"/>
              <a:t> vnější etiologické faktory - životospráva</a:t>
            </a:r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r>
              <a:rPr lang="cs-CZ" sz="2200" dirty="0"/>
              <a:t> diagnostika – endoskopie, zobrazovací metody</a:t>
            </a:r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r>
              <a:rPr lang="cs-CZ" sz="2200" dirty="0"/>
              <a:t> význam mají všechny základní typy léčby – komplexní onkologické péče</a:t>
            </a:r>
          </a:p>
          <a:p>
            <a:r>
              <a:rPr lang="cs-CZ" sz="2200" dirty="0"/>
              <a:t>  (operace, radioterapie, chemoterapie, cílená léčba)</a:t>
            </a:r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r>
              <a:rPr lang="cs-CZ" sz="2200" dirty="0"/>
              <a:t> důraz na včasný záchyt onemocnění – </a:t>
            </a:r>
            <a:r>
              <a:rPr lang="cs-CZ" sz="2200" b="1" dirty="0"/>
              <a:t>kurativní léčba – operace (resekce)</a:t>
            </a:r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r>
              <a:rPr lang="cs-CZ" sz="2200" dirty="0"/>
              <a:t> chemoterapie: 5 </a:t>
            </a:r>
            <a:r>
              <a:rPr lang="cs-CZ" sz="2200" dirty="0" err="1"/>
              <a:t>fluorouracil</a:t>
            </a:r>
            <a:endParaRPr lang="cs-CZ" sz="2200" dirty="0"/>
          </a:p>
          <a:p>
            <a:pPr>
              <a:buFont typeface="Arial" pitchFamily="34" charset="0"/>
              <a:buChar char="•"/>
            </a:pPr>
            <a:endParaRPr lang="cs-CZ" sz="2200" dirty="0"/>
          </a:p>
          <a:p>
            <a:pPr>
              <a:buFont typeface="Arial" pitchFamily="34" charset="0"/>
              <a:buChar char="•"/>
            </a:pPr>
            <a:endParaRPr lang="en-US" sz="2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E8C2B6-DD39-47A7-BA7E-E6917257972B}"/>
              </a:ext>
            </a:extLst>
          </p:cNvPr>
          <p:cNvSpPr txBox="1"/>
          <p:nvPr/>
        </p:nvSpPr>
        <p:spPr>
          <a:xfrm>
            <a:off x="611560" y="476672"/>
            <a:ext cx="79928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b="1" dirty="0"/>
              <a:t>Důraz na správnou klasifikaci onemocnění – vliv na léčebnou strategii</a:t>
            </a:r>
          </a:p>
          <a:p>
            <a:endParaRPr lang="cs-CZ" sz="2000" b="1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/>
              <a:t>chirurgie </a:t>
            </a:r>
            <a:r>
              <a:rPr lang="cs-CZ" sz="2000" dirty="0"/>
              <a:t>– lokální excize, </a:t>
            </a:r>
            <a:r>
              <a:rPr lang="cs-CZ" sz="2000" dirty="0" err="1"/>
              <a:t>hemikolektomie</a:t>
            </a:r>
            <a:r>
              <a:rPr lang="cs-CZ" sz="2000" dirty="0"/>
              <a:t>, totální </a:t>
            </a:r>
            <a:r>
              <a:rPr lang="cs-CZ" sz="2000" dirty="0" err="1"/>
              <a:t>mesorektální</a:t>
            </a:r>
            <a:r>
              <a:rPr lang="cs-CZ" sz="2000" dirty="0"/>
              <a:t> excize, </a:t>
            </a:r>
          </a:p>
          <a:p>
            <a:r>
              <a:rPr lang="cs-CZ" sz="2000" dirty="0"/>
              <a:t>	</a:t>
            </a:r>
            <a:r>
              <a:rPr lang="cs-CZ" sz="2000" dirty="0" err="1"/>
              <a:t>abdominoperineální</a:t>
            </a:r>
            <a:r>
              <a:rPr lang="cs-CZ" sz="2000" dirty="0"/>
              <a:t> resekce (</a:t>
            </a:r>
            <a:r>
              <a:rPr lang="cs-CZ" sz="2000" dirty="0" err="1"/>
              <a:t>Miles</a:t>
            </a:r>
            <a:r>
              <a:rPr lang="cs-CZ" sz="2000" dirty="0"/>
              <a:t>), </a:t>
            </a:r>
            <a:r>
              <a:rPr lang="cs-CZ" sz="2000" dirty="0" err="1"/>
              <a:t>metastazektomie</a:t>
            </a:r>
            <a:r>
              <a:rPr lang="cs-CZ" sz="2000" dirty="0"/>
              <a:t>, 	odlehčovací </a:t>
            </a:r>
            <a:r>
              <a:rPr lang="cs-CZ" sz="2000" dirty="0" err="1"/>
              <a:t>stomie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 err="1"/>
              <a:t>neoadjuvantní</a:t>
            </a:r>
            <a:r>
              <a:rPr lang="cs-CZ" sz="2000" b="1" dirty="0"/>
              <a:t> </a:t>
            </a:r>
            <a:r>
              <a:rPr lang="cs-CZ" sz="2000" b="1" dirty="0" err="1"/>
              <a:t>chemoradioterapie</a:t>
            </a:r>
            <a:r>
              <a:rPr lang="cs-CZ" sz="2000" b="1" dirty="0"/>
              <a:t> u nádorů rekta – </a:t>
            </a:r>
            <a:r>
              <a:rPr lang="cs-CZ" sz="2000" b="1" dirty="0" err="1"/>
              <a:t>RT+kapecitabin</a:t>
            </a:r>
            <a:endParaRPr lang="cs-CZ" sz="2000" b="1" dirty="0"/>
          </a:p>
          <a:p>
            <a:pPr>
              <a:buFont typeface="Arial" pitchFamily="34" charset="0"/>
              <a:buChar char="•"/>
            </a:pPr>
            <a:endParaRPr lang="cs-CZ" sz="2000" b="1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adjuvantní chemoterapie – 5 </a:t>
            </a:r>
            <a:r>
              <a:rPr lang="cs-CZ" sz="2000" dirty="0" err="1"/>
              <a:t>fluorouracil</a:t>
            </a:r>
            <a:r>
              <a:rPr lang="cs-CZ" sz="2000" dirty="0"/>
              <a:t>, kombinace (</a:t>
            </a:r>
            <a:r>
              <a:rPr lang="cs-CZ" sz="2000" dirty="0" err="1"/>
              <a:t>oxaliplatina</a:t>
            </a:r>
            <a:r>
              <a:rPr lang="cs-CZ" sz="2000" dirty="0"/>
              <a:t>, </a:t>
            </a:r>
            <a:r>
              <a:rPr lang="cs-CZ" sz="2000" dirty="0" err="1"/>
              <a:t>irinotekan</a:t>
            </a:r>
            <a:r>
              <a:rPr lang="cs-CZ" sz="2000" dirty="0"/>
              <a:t>) 6 měsíců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Biologická léčba </a:t>
            </a:r>
            <a:r>
              <a:rPr lang="cs-CZ" sz="2000" dirty="0"/>
              <a:t>– anti VEGF </a:t>
            </a:r>
            <a:r>
              <a:rPr lang="cs-CZ" sz="2000" dirty="0" err="1"/>
              <a:t>moAb</a:t>
            </a:r>
            <a:r>
              <a:rPr lang="cs-CZ" sz="2000" dirty="0"/>
              <a:t> – </a:t>
            </a:r>
            <a:r>
              <a:rPr lang="cs-CZ" sz="2000" dirty="0" err="1"/>
              <a:t>bevacizumab</a:t>
            </a:r>
            <a:r>
              <a:rPr lang="cs-CZ" sz="2000" dirty="0"/>
              <a:t>/</a:t>
            </a:r>
            <a:r>
              <a:rPr lang="cs-CZ" sz="2000" dirty="0" err="1"/>
              <a:t>aflibercept</a:t>
            </a:r>
            <a:r>
              <a:rPr lang="cs-CZ" sz="2000" dirty="0"/>
              <a:t>, anti EFGR </a:t>
            </a:r>
            <a:r>
              <a:rPr lang="cs-CZ" sz="2000" dirty="0" err="1"/>
              <a:t>moAb</a:t>
            </a:r>
            <a:r>
              <a:rPr lang="cs-CZ" sz="2000" dirty="0"/>
              <a:t> – </a:t>
            </a:r>
            <a:r>
              <a:rPr lang="cs-CZ" sz="2000" dirty="0" err="1"/>
              <a:t>cetuximab</a:t>
            </a:r>
            <a:r>
              <a:rPr lang="cs-CZ" sz="2000" dirty="0"/>
              <a:t>/</a:t>
            </a:r>
            <a:r>
              <a:rPr lang="cs-CZ" sz="2000" dirty="0" err="1"/>
              <a:t>panitumumab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Prodloužila délku života s </a:t>
            </a:r>
            <a:r>
              <a:rPr lang="cs-CZ" sz="2000" b="1" dirty="0" err="1"/>
              <a:t>mts</a:t>
            </a:r>
            <a:r>
              <a:rPr lang="cs-CZ" sz="2000" b="1" dirty="0"/>
              <a:t> o 30 měsíců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7C522F6-BC8E-401B-A077-42D99993DC96}"/>
              </a:ext>
            </a:extLst>
          </p:cNvPr>
          <p:cNvSpPr/>
          <p:nvPr/>
        </p:nvSpPr>
        <p:spPr>
          <a:xfrm>
            <a:off x="539552" y="3717032"/>
            <a:ext cx="820891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3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img.medscape.com/article/719/145/719145-fig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7953411" cy="566017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7504" y="5733256"/>
            <a:ext cx="8568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Aktivační mutace Ras  - rezistence k inhibitorům EGFR</a:t>
            </a:r>
          </a:p>
          <a:p>
            <a:pPr algn="ctr"/>
            <a:r>
              <a:rPr lang="cs-CZ" sz="1800" b="1" dirty="0"/>
              <a:t>!Nutnost vyšetřit na mutaci onkogenu RAS (KRAS,NRAS)- rezistence k léčbě </a:t>
            </a:r>
            <a:r>
              <a:rPr lang="cs-CZ" sz="1800" b="1" dirty="0" err="1"/>
              <a:t>antiEGFR</a:t>
            </a:r>
            <a:r>
              <a:rPr lang="cs-CZ" sz="1800" b="1" dirty="0"/>
              <a:t> </a:t>
            </a:r>
            <a:r>
              <a:rPr lang="cs-CZ" sz="1800" b="1" dirty="0" err="1"/>
              <a:t>moAB</a:t>
            </a:r>
            <a:r>
              <a:rPr lang="cs-CZ" sz="1800" b="1" dirty="0"/>
              <a:t>! Až u 50 % pacientů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1EACB5-684D-4667-8286-B7C99F399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0586" r="19288" b="6578"/>
          <a:stretch/>
        </p:blipFill>
        <p:spPr>
          <a:xfrm>
            <a:off x="1079612" y="242961"/>
            <a:ext cx="6984776" cy="63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7750D5-5A5A-5C78-31B6-1E528550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Hereditární syndromy</a:t>
            </a:r>
            <a:br>
              <a:rPr lang="cs-CZ" b="1" dirty="0"/>
            </a:br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D5D645-7574-4980-BEBE-817B3F075EA1}"/>
              </a:ext>
            </a:extLst>
          </p:cNvPr>
          <p:cNvSpPr txBox="1"/>
          <p:nvPr/>
        </p:nvSpPr>
        <p:spPr>
          <a:xfrm>
            <a:off x="457200" y="1495325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b="1" dirty="0"/>
              <a:t>Familiární </a:t>
            </a:r>
            <a:r>
              <a:rPr lang="cs-CZ" b="1" dirty="0" err="1"/>
              <a:t>ademotatózní</a:t>
            </a:r>
            <a:r>
              <a:rPr lang="cs-CZ" b="1" dirty="0"/>
              <a:t> polypóza FAP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dirty="0"/>
              <a:t>1-2 % nádorů, mnohočetné polypy střeva, tendence k </a:t>
            </a:r>
            <a:r>
              <a:rPr lang="cs-CZ" dirty="0" err="1"/>
              <a:t>malignizaci</a:t>
            </a:r>
            <a:r>
              <a:rPr lang="cs-CZ" dirty="0"/>
              <a:t> je jistá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dirty="0"/>
              <a:t>AD nemoc, nádorový supresorový gen APC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dirty="0"/>
              <a:t>Varianta </a:t>
            </a:r>
            <a:r>
              <a:rPr lang="cs-CZ" dirty="0" err="1"/>
              <a:t>Gardnerův</a:t>
            </a:r>
            <a:r>
              <a:rPr lang="cs-CZ" dirty="0"/>
              <a:t> syndrom- FAP + </a:t>
            </a:r>
            <a:r>
              <a:rPr lang="cs-CZ" dirty="0" err="1"/>
              <a:t>extrakolické</a:t>
            </a:r>
            <a:r>
              <a:rPr lang="cs-CZ" dirty="0"/>
              <a:t> projevy (podkožní fibromy osteomy)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b="1" dirty="0"/>
              <a:t>Hereditární nepolypózní kolorektální karcinom HNPCC (Lynchův </a:t>
            </a:r>
            <a:r>
              <a:rPr lang="cs-CZ" b="1" dirty="0" err="1"/>
              <a:t>sy</a:t>
            </a:r>
            <a:r>
              <a:rPr lang="cs-CZ" b="1" dirty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dirty="0"/>
              <a:t>Mutace MMR genů MLH1 a MSH1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dirty="0"/>
          </a:p>
        </p:txBody>
      </p:sp>
      <p:pic>
        <p:nvPicPr>
          <p:cNvPr id="3" name="Obrázek 2" descr="Obsah obrázku interiér, pečené, regál, zavřít&#10;&#10;Popis byl vytvořen automaticky">
            <a:extLst>
              <a:ext uri="{FF2B5EF4-FFF2-40B4-BE49-F238E27FC236}">
                <a16:creationId xmlns:a16="http://schemas.microsoft.com/office/drawing/2014/main" id="{B34ABEC1-0EE4-4440-A1ED-C6E264B2D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0" r="16567" b="-4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1990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CABDC30-4BD6-4622-8D15-78DC7AB5BD9A}"/>
              </a:ext>
            </a:extLst>
          </p:cNvPr>
          <p:cNvSpPr txBox="1"/>
          <p:nvPr/>
        </p:nvSpPr>
        <p:spPr>
          <a:xfrm>
            <a:off x="611560" y="404664"/>
            <a:ext cx="7992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Prognóza:  </a:t>
            </a:r>
            <a:r>
              <a:rPr lang="cs-CZ" sz="2000" dirty="0"/>
              <a:t>5-y OS u I a II stadia 90 %</a:t>
            </a:r>
          </a:p>
          <a:p>
            <a:r>
              <a:rPr lang="cs-CZ" sz="2000" dirty="0"/>
              <a:t>	5 y OS u III stadia 70 %</a:t>
            </a:r>
          </a:p>
          <a:p>
            <a:r>
              <a:rPr lang="cs-CZ" sz="2000" dirty="0"/>
              <a:t>	5 y OS u IV stadium s </a:t>
            </a:r>
            <a:r>
              <a:rPr lang="cs-CZ" sz="2000" dirty="0" err="1"/>
              <a:t>resekabilní</a:t>
            </a:r>
            <a:r>
              <a:rPr lang="cs-CZ" sz="2000" dirty="0"/>
              <a:t> </a:t>
            </a:r>
            <a:r>
              <a:rPr lang="cs-CZ" sz="2000" dirty="0" err="1"/>
              <a:t>mts</a:t>
            </a:r>
            <a:r>
              <a:rPr lang="cs-CZ" sz="2000" dirty="0"/>
              <a:t> 40 %, </a:t>
            </a:r>
          </a:p>
          <a:p>
            <a:r>
              <a:rPr lang="cs-CZ" sz="2000" dirty="0"/>
              <a:t>	</a:t>
            </a:r>
            <a:r>
              <a:rPr lang="cs-CZ" sz="2000" dirty="0" err="1"/>
              <a:t>neresekabilní</a:t>
            </a:r>
            <a:r>
              <a:rPr lang="cs-CZ" sz="2000" dirty="0"/>
              <a:t> </a:t>
            </a:r>
            <a:r>
              <a:rPr lang="cs-CZ" sz="2000" dirty="0" err="1"/>
              <a:t>mts</a:t>
            </a:r>
            <a:r>
              <a:rPr lang="cs-CZ" sz="2000" dirty="0"/>
              <a:t> medián přežití 24-30 měsíců </a:t>
            </a:r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Screening</a:t>
            </a:r>
            <a:r>
              <a:rPr lang="cs-CZ" sz="2000" dirty="0"/>
              <a:t> – od roku 2009, od 50 let- test na okultní krvácení </a:t>
            </a:r>
            <a:r>
              <a:rPr lang="cs-CZ" sz="2000" dirty="0" err="1"/>
              <a:t>iTOKS</a:t>
            </a:r>
            <a:r>
              <a:rPr lang="cs-CZ" sz="2000" dirty="0"/>
              <a:t> 1 ročně, kolonoskopie dle nálezu á 10 let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D74F4D-28D9-402B-B813-621525DD1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3419475"/>
            <a:ext cx="19050" cy="19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38A7C0B-55F8-49B6-A0EE-81B243DE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3419475"/>
            <a:ext cx="19050" cy="1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6FAC0B-05C5-49DA-9CF2-F2A39DC10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41596" r="16138" b="19185"/>
          <a:stretch/>
        </p:blipFill>
        <p:spPr>
          <a:xfrm>
            <a:off x="1110210" y="3573016"/>
            <a:ext cx="6630142" cy="269049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16C635-C103-45A3-9191-A5D106276083}"/>
              </a:ext>
            </a:extLst>
          </p:cNvPr>
          <p:cNvSpPr txBox="1"/>
          <p:nvPr/>
        </p:nvSpPr>
        <p:spPr>
          <a:xfrm>
            <a:off x="6876256" y="63813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www.kolorektum.cz</a:t>
            </a:r>
          </a:p>
        </p:txBody>
      </p:sp>
    </p:spTree>
    <p:extLst>
      <p:ext uri="{BB962C8B-B14F-4D97-AF65-F5344CB8AC3E}">
        <p14:creationId xmlns:p14="http://schemas.microsoft.com/office/powerpoint/2010/main" val="284939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49367" y="332656"/>
            <a:ext cx="2845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žaludku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96752"/>
            <a:ext cx="889147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celosvětově poměrně časté, u nás incidence klesá 13/100 000, muži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Rizikové faktory </a:t>
            </a:r>
            <a:r>
              <a:rPr lang="cs-CZ" sz="2000" dirty="0"/>
              <a:t>- strava (sůl, nitráty –konzervace, uzení), kouření,  alkohol, obezita, </a:t>
            </a:r>
          </a:p>
          <a:p>
            <a:r>
              <a:rPr lang="cs-CZ" sz="2000" dirty="0" err="1"/>
              <a:t>Helicobacter</a:t>
            </a:r>
            <a:r>
              <a:rPr lang="cs-CZ" sz="2000" dirty="0"/>
              <a:t> </a:t>
            </a:r>
            <a:r>
              <a:rPr lang="cs-CZ" sz="2000" dirty="0" err="1"/>
              <a:t>pylori</a:t>
            </a:r>
            <a:r>
              <a:rPr lang="cs-CZ" sz="2000" dirty="0"/>
              <a:t>, EBV</a:t>
            </a:r>
          </a:p>
          <a:p>
            <a:endParaRPr lang="cs-CZ" sz="2000" dirty="0"/>
          </a:p>
          <a:p>
            <a:r>
              <a:rPr lang="cs-CZ" sz="2000" dirty="0"/>
              <a:t>geneticky hereditární difuzní karcinom žaludku - mutace E </a:t>
            </a:r>
            <a:r>
              <a:rPr lang="cs-CZ" sz="2000" dirty="0" err="1"/>
              <a:t>cadherinu</a:t>
            </a:r>
            <a:r>
              <a:rPr lang="cs-CZ" sz="2000" dirty="0"/>
              <a:t> CDH-1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Symptomy</a:t>
            </a:r>
            <a:r>
              <a:rPr lang="cs-CZ" sz="2000" dirty="0"/>
              <a:t> často nespecifické (dyspepsie, jako vředová choroba), hubnutí, zvracení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Diagnostika</a:t>
            </a:r>
            <a:r>
              <a:rPr lang="cs-CZ" sz="2000" dirty="0"/>
              <a:t>-  endoskopie (</a:t>
            </a:r>
            <a:r>
              <a:rPr lang="cs-CZ" sz="2000" dirty="0" err="1"/>
              <a:t>esofagogastroskopie</a:t>
            </a:r>
            <a:r>
              <a:rPr lang="cs-CZ" sz="2000" dirty="0"/>
              <a:t>) s biopsií, RTG hrudníku,</a:t>
            </a:r>
          </a:p>
          <a:p>
            <a:r>
              <a:rPr lang="cs-CZ" sz="2000" dirty="0"/>
              <a:t> CT hrudníku a břicha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histologické typy – adenokarcinom, GIST, neuroendokrinní nádory, </a:t>
            </a:r>
            <a:r>
              <a:rPr lang="cs-CZ" sz="2000" dirty="0" err="1"/>
              <a:t>MALTom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ge Distribution0510152025&lt; 20 29-34 35-44 45-54 55-64 65-74 75-84 85+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67283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NM Stage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289192" cy="547260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FFF6BD1-A97E-414B-838E-B90A2E486CC6}"/>
              </a:ext>
            </a:extLst>
          </p:cNvPr>
          <p:cNvSpPr txBox="1"/>
          <p:nvPr/>
        </p:nvSpPr>
        <p:spPr>
          <a:xfrm>
            <a:off x="683568" y="602128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patologická uzlina v </a:t>
            </a:r>
            <a:r>
              <a:rPr lang="cs-CZ" sz="1800" dirty="0" err="1"/>
              <a:t>nadklíčku</a:t>
            </a:r>
            <a:r>
              <a:rPr lang="cs-CZ" sz="1800" dirty="0"/>
              <a:t> – </a:t>
            </a:r>
            <a:r>
              <a:rPr lang="cs-CZ" sz="1800" dirty="0" err="1"/>
              <a:t>Virchowova</a:t>
            </a:r>
            <a:r>
              <a:rPr lang="cs-CZ" sz="1800" dirty="0"/>
              <a:t> uzlina; MTS ovaria – </a:t>
            </a:r>
            <a:r>
              <a:rPr lang="cs-CZ" sz="1800" dirty="0" err="1"/>
              <a:t>Krukenbergův</a:t>
            </a:r>
            <a:r>
              <a:rPr lang="cs-CZ" sz="1800" dirty="0"/>
              <a:t> nádor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C007BE4-E038-439B-A005-DF64FE4E22C9}"/>
              </a:ext>
            </a:extLst>
          </p:cNvPr>
          <p:cNvSpPr txBox="1"/>
          <p:nvPr/>
        </p:nvSpPr>
        <p:spPr>
          <a:xfrm>
            <a:off x="539552" y="332656"/>
            <a:ext cx="85324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</a:t>
            </a:r>
            <a:r>
              <a:rPr lang="cs-CZ" sz="2000" dirty="0"/>
              <a:t>éčba se liší stádiem onemocnění a lokalitou postižení</a:t>
            </a:r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/>
              <a:t>jedinou kurativní metodou je operace </a:t>
            </a:r>
            <a:r>
              <a:rPr lang="cs-CZ" sz="2000" dirty="0"/>
              <a:t>(endoskopická, radikální gastrektomie)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/>
              <a:t>perioperační chemoterapie,  </a:t>
            </a:r>
            <a:r>
              <a:rPr lang="cs-CZ" sz="2000" dirty="0"/>
              <a:t>adjuvantní </a:t>
            </a:r>
            <a:r>
              <a:rPr lang="cs-CZ" sz="2000" dirty="0" err="1"/>
              <a:t>chemoradioterapie</a:t>
            </a:r>
            <a:r>
              <a:rPr lang="cs-CZ" sz="2000" dirty="0"/>
              <a:t> </a:t>
            </a:r>
            <a:endParaRPr lang="cs-CZ" sz="2000" b="1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důraz na podpůrnou léčbu, zajištění nutrice – </a:t>
            </a:r>
            <a:r>
              <a:rPr lang="cs-CZ" sz="2000" dirty="0" err="1"/>
              <a:t>jejunostomie</a:t>
            </a:r>
            <a:r>
              <a:rPr lang="cs-CZ" sz="2000" dirty="0"/>
              <a:t>, suplementace vit B12</a:t>
            </a:r>
            <a:endParaRPr lang="en-US" sz="2000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96993E-F7E1-4221-AADC-BAE97B00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635582"/>
            <a:ext cx="5184576" cy="38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8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gi.jhsps.org/Upload/200802291436_26430_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440668"/>
            <a:ext cx="792087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821A2-6751-45D2-93E9-105EA4F2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Nádory jícnu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52C663B-FE4E-4B2C-80D1-2AD3A5E5777A}"/>
              </a:ext>
            </a:extLst>
          </p:cNvPr>
          <p:cNvSpPr txBox="1"/>
          <p:nvPr/>
        </p:nvSpPr>
        <p:spPr>
          <a:xfrm>
            <a:off x="611560" y="1556792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Incidence 6,7/100 000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75 % pacientů tvoří muži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věkové rozmezí okolo 70.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r>
              <a:rPr lang="cs-CZ" sz="2400" dirty="0"/>
              <a:t>Histologické podtypy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/>
              <a:t>Dlaždicobuněčný</a:t>
            </a:r>
            <a:r>
              <a:rPr lang="cs-CZ" sz="2400" b="1" dirty="0"/>
              <a:t> (</a:t>
            </a:r>
            <a:r>
              <a:rPr lang="cs-CZ" sz="2400" b="1" dirty="0" err="1"/>
              <a:t>spinocelulární</a:t>
            </a:r>
            <a:r>
              <a:rPr lang="cs-CZ" sz="2400" b="1" dirty="0"/>
              <a:t>) karcinom </a:t>
            </a:r>
            <a:r>
              <a:rPr lang="cs-CZ" sz="2400" dirty="0"/>
              <a:t>– kouření, alkohol, pití horkých nápojů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Adenokarcinom</a:t>
            </a:r>
            <a:r>
              <a:rPr lang="cs-CZ" sz="2400" dirty="0"/>
              <a:t> –  refluxní choroba jícnu - </a:t>
            </a:r>
            <a:r>
              <a:rPr lang="cs-CZ" sz="2400" dirty="0" err="1"/>
              <a:t>Barretův</a:t>
            </a:r>
            <a:r>
              <a:rPr lang="cs-CZ" sz="2400" dirty="0"/>
              <a:t> jícen, zvýšená koncentrace HCL, nadváha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 rámci duplicit- u nádorů hlavy a krku, nádorů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 5-letý OS lokálně pokročilého onemocnění  5-30%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85016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078B11-6028-40BD-A31A-735ED56F6242}"/>
              </a:ext>
            </a:extLst>
          </p:cNvPr>
          <p:cNvSpPr txBox="1"/>
          <p:nvPr/>
        </p:nvSpPr>
        <p:spPr>
          <a:xfrm>
            <a:off x="755576" y="548680"/>
            <a:ext cx="7128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Cílená léčba a imunoterapie u nádorů jícnu a žaludku</a:t>
            </a:r>
          </a:p>
          <a:p>
            <a:endParaRPr lang="cs-CZ" dirty="0"/>
          </a:p>
          <a:p>
            <a:r>
              <a:rPr lang="cs-CZ" sz="1800" b="1" dirty="0" err="1"/>
              <a:t>Trastuzumab</a:t>
            </a:r>
            <a:r>
              <a:rPr lang="cs-CZ" sz="1800" b="1" dirty="0"/>
              <a:t>, </a:t>
            </a:r>
            <a:r>
              <a:rPr lang="cs-CZ" sz="1800" b="1" dirty="0" err="1"/>
              <a:t>ramucirumab</a:t>
            </a:r>
            <a:r>
              <a:rPr lang="cs-CZ" sz="1800" b="1" dirty="0"/>
              <a:t>, checkpoint inhibitory</a:t>
            </a:r>
          </a:p>
          <a:p>
            <a:endParaRPr lang="cs-CZ" sz="1800" b="1" dirty="0"/>
          </a:p>
          <a:p>
            <a:r>
              <a:rPr lang="cs-CZ" dirty="0"/>
              <a:t>Nádory žaludku a jícnu - řazeny mezi nádory s největší mutační zátěží (melanom, plíce, močový měchýř)</a:t>
            </a:r>
          </a:p>
          <a:p>
            <a:endParaRPr lang="cs-CZ" sz="1800" dirty="0"/>
          </a:p>
          <a:p>
            <a:r>
              <a:rPr lang="cs-CZ" dirty="0"/>
              <a:t>Exprese PD-L1 prognostický faktor,  u 2- 63 % pacientů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CB3C47-C11A-48FD-B149-E15E88AE8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9" t="26188" r="14262" b="28990"/>
          <a:stretch/>
        </p:blipFill>
        <p:spPr>
          <a:xfrm>
            <a:off x="1043608" y="2924944"/>
            <a:ext cx="6840760" cy="34000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C0638C-3C81-4CAB-BED2-ED7CECBC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50" t="40196" r="13775" b="52801"/>
          <a:stretch/>
        </p:blipFill>
        <p:spPr>
          <a:xfrm>
            <a:off x="7092280" y="6325038"/>
            <a:ext cx="1296144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4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igh risk of a local relapse aftersurgery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07" y="368660"/>
            <a:ext cx="8152386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32064" y="332656"/>
            <a:ext cx="3279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pankreatu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6119" y="1268760"/>
            <a:ext cx="89379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jen cca 3 % všech nádorů, ale na 3-4. místě v mortalitě, mezi 60.-80. rokem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incidence těsně kopíruje mortalitu </a:t>
            </a:r>
            <a:r>
              <a:rPr lang="cs-CZ" sz="2000" dirty="0">
                <a:sym typeface="Wingdings" panose="05000000000000000000" pitchFamily="2" charset="2"/>
              </a:rPr>
              <a:t>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Rizikové faktory</a:t>
            </a:r>
          </a:p>
          <a:p>
            <a:r>
              <a:rPr lang="cs-CZ" sz="2000" dirty="0"/>
              <a:t>kouření, alkoholismus, obezita, chronická pankreatitida, nízká hladina vit D</a:t>
            </a:r>
          </a:p>
          <a:p>
            <a:r>
              <a:rPr lang="cs-CZ" sz="2000" dirty="0"/>
              <a:t>genetické faktory – BRCA2, BRCA 1, Lynch, </a:t>
            </a:r>
            <a:r>
              <a:rPr lang="cs-CZ" sz="2000" dirty="0" err="1"/>
              <a:t>Peutz-Jeghersův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, FAP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Symptomy</a:t>
            </a:r>
          </a:p>
          <a:p>
            <a:r>
              <a:rPr lang="cs-CZ" sz="2000" dirty="0"/>
              <a:t>dlouho bezpříznakové, později nespecifické příznaky (bolest břicha, hubnutí), ikterus</a:t>
            </a:r>
          </a:p>
          <a:p>
            <a:r>
              <a:rPr lang="cs-CZ" sz="2000" dirty="0"/>
              <a:t>80 % diagnostikováno v pokročilém stadiu, inoperabilní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Nádory hlavy x těla x kaudy pankreatu</a:t>
            </a:r>
          </a:p>
          <a:p>
            <a:r>
              <a:rPr lang="cs-CZ" sz="2000" dirty="0"/>
              <a:t>Obstrukční ikterus</a:t>
            </a:r>
          </a:p>
          <a:p>
            <a:r>
              <a:rPr lang="cs-CZ" sz="2000" dirty="0"/>
              <a:t>Bolesti - infiltrace plexus </a:t>
            </a:r>
            <a:r>
              <a:rPr lang="cs-CZ" sz="2000" dirty="0" err="1"/>
              <a:t>coeliacus</a:t>
            </a:r>
            <a:endParaRPr lang="cs-CZ" sz="2000" dirty="0"/>
          </a:p>
          <a:p>
            <a:r>
              <a:rPr lang="cs-CZ" sz="2000" dirty="0"/>
              <a:t>Diabetes </a:t>
            </a:r>
            <a:r>
              <a:rPr lang="cs-CZ" sz="2000" dirty="0" err="1"/>
              <a:t>mellitus</a:t>
            </a:r>
            <a:endParaRPr lang="cs-CZ" sz="2000" dirty="0"/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759926-4074-46AD-8C33-177562B5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99" y="4470601"/>
            <a:ext cx="3901779" cy="21977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50" y="836712"/>
            <a:ext cx="878429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ancare.org.au/wp-content/uploads/2014/05/Pancreas-Anatomy-and-Canc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020" y="0"/>
            <a:ext cx="65379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cancer.gov/images/cdr/live/CDR687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47" y="116632"/>
            <a:ext cx="8724624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saude.culturamix.com/blog/wp-content/gallery/cisto-4-1/Diagram_showing_stage_T4_cancer_of_the_pancreas_CRUK_267.svg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616" y="488373"/>
            <a:ext cx="7360767" cy="5881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upload.wikimedia.org/wikipedia/commons/thumb/f/f6/MBq_cystic-carcinoma-pancreas.jpg/220px-MBq_cystic-carcinoma-pancr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7355103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clinicalgate.com/wp-content/uploads/2015/04/B9781437722321000139_f13-04-9781437722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611" y="744302"/>
            <a:ext cx="7108778" cy="536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froedtert.com/upload/MediaGallery/Albums/10/Items/pancreatic-cancer-ct-locally-advan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74" y="476672"/>
            <a:ext cx="7348851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97543" y="260648"/>
            <a:ext cx="2348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jícnu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673" y="1384315"/>
            <a:ext cx="77077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Klinické příznaky </a:t>
            </a:r>
            <a:r>
              <a:rPr lang="cs-CZ" sz="2000" dirty="0"/>
              <a:t>– polykací potíže, bolest při polykání, zvracení, hubnutí</a:t>
            </a:r>
          </a:p>
          <a:p>
            <a:r>
              <a:rPr lang="cs-CZ" sz="2000" dirty="0"/>
              <a:t>                                 Pokročilé onemocnění –píštěl (</a:t>
            </a:r>
            <a:r>
              <a:rPr lang="cs-CZ" sz="2000" dirty="0" err="1"/>
              <a:t>tracheoesophageální</a:t>
            </a:r>
            <a:r>
              <a:rPr lang="cs-CZ" sz="2000" dirty="0"/>
              <a:t>), </a:t>
            </a:r>
          </a:p>
          <a:p>
            <a:r>
              <a:rPr lang="cs-CZ" sz="2000" dirty="0"/>
              <a:t>                                                                             aspirace potravy do plic</a:t>
            </a:r>
          </a:p>
          <a:p>
            <a:endParaRPr lang="cs-CZ" sz="2000" b="1" dirty="0"/>
          </a:p>
          <a:p>
            <a:r>
              <a:rPr lang="cs-CZ" sz="2000" b="1" dirty="0"/>
              <a:t>Diagnostika</a:t>
            </a:r>
            <a:r>
              <a:rPr lang="cs-CZ" sz="2000" dirty="0"/>
              <a:t> -  endoskopie (</a:t>
            </a:r>
            <a:r>
              <a:rPr lang="cs-CZ" sz="2000" dirty="0" err="1"/>
              <a:t>esofagogastroskopie</a:t>
            </a:r>
            <a:r>
              <a:rPr lang="cs-CZ" sz="2000" dirty="0"/>
              <a:t>) s biopsií, </a:t>
            </a:r>
          </a:p>
          <a:p>
            <a:r>
              <a:rPr lang="cs-CZ" sz="2000" dirty="0"/>
              <a:t>                         RTG hrudníku (pasáž), </a:t>
            </a:r>
            <a:r>
              <a:rPr lang="cs-CZ" sz="2000" dirty="0" err="1"/>
              <a:t>endosonografie</a:t>
            </a:r>
            <a:r>
              <a:rPr lang="cs-CZ" sz="2000" dirty="0"/>
              <a:t> EUS</a:t>
            </a:r>
          </a:p>
          <a:p>
            <a:r>
              <a:rPr lang="cs-CZ" sz="2000" dirty="0"/>
              <a:t>                         CT hrudníku a PET/CT</a:t>
            </a:r>
          </a:p>
          <a:p>
            <a:endParaRPr lang="cs-CZ" sz="2000" dirty="0"/>
          </a:p>
          <a:p>
            <a:r>
              <a:rPr lang="cs-CZ" sz="2000" b="1" dirty="0"/>
              <a:t>Klinická stadia </a:t>
            </a:r>
          </a:p>
          <a:p>
            <a:r>
              <a:rPr lang="cs-CZ" sz="2000" b="1" dirty="0"/>
              <a:t>	I </a:t>
            </a:r>
            <a:r>
              <a:rPr lang="cs-CZ" sz="2000" dirty="0"/>
              <a:t>karcinom postihuje pouze sliznici</a:t>
            </a:r>
          </a:p>
          <a:p>
            <a:r>
              <a:rPr lang="cs-CZ" sz="2000" dirty="0"/>
              <a:t>	</a:t>
            </a:r>
            <a:r>
              <a:rPr lang="cs-CZ" sz="2000" b="1" dirty="0"/>
              <a:t>II</a:t>
            </a:r>
            <a:r>
              <a:rPr lang="cs-CZ" sz="2000" dirty="0"/>
              <a:t> karcinom </a:t>
            </a:r>
            <a:r>
              <a:rPr lang="cs-CZ" sz="2000" dirty="0" err="1"/>
              <a:t>invaduje</a:t>
            </a:r>
            <a:r>
              <a:rPr lang="cs-CZ" sz="2000" dirty="0"/>
              <a:t> přes svalovinu a postihuje 1-2 uzliny</a:t>
            </a:r>
          </a:p>
          <a:p>
            <a:r>
              <a:rPr lang="cs-CZ" sz="2000" dirty="0"/>
              <a:t>	</a:t>
            </a:r>
            <a:r>
              <a:rPr lang="cs-CZ" sz="2000" b="1" dirty="0"/>
              <a:t>III</a:t>
            </a:r>
            <a:r>
              <a:rPr lang="cs-CZ" sz="2000" dirty="0"/>
              <a:t> nádor postihuje okolní struktury a mnohočetné uzliny</a:t>
            </a:r>
          </a:p>
          <a:p>
            <a:r>
              <a:rPr lang="cs-CZ" sz="2000" dirty="0"/>
              <a:t>	</a:t>
            </a:r>
            <a:r>
              <a:rPr lang="cs-CZ" sz="2000" b="1" dirty="0"/>
              <a:t>IV</a:t>
            </a:r>
            <a:r>
              <a:rPr lang="cs-CZ" sz="2000" dirty="0"/>
              <a:t> metastatické onemocnění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71AE606-8164-4F50-8C51-9F1B5CD66BB6}"/>
              </a:ext>
            </a:extLst>
          </p:cNvPr>
          <p:cNvSpPr txBox="1"/>
          <p:nvPr/>
        </p:nvSpPr>
        <p:spPr>
          <a:xfrm>
            <a:off x="395536" y="332656"/>
            <a:ext cx="85689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Diagnostika</a:t>
            </a:r>
          </a:p>
          <a:p>
            <a:r>
              <a:rPr lang="cs-CZ" sz="2000" dirty="0"/>
              <a:t>UZ a CT břicha, endoskopický ultrazvuk (</a:t>
            </a:r>
            <a:r>
              <a:rPr lang="cs-CZ" sz="2000" dirty="0" err="1"/>
              <a:t>tenkojehlová</a:t>
            </a:r>
            <a:r>
              <a:rPr lang="cs-CZ" sz="2000" dirty="0"/>
              <a:t> biopsie), </a:t>
            </a:r>
            <a:r>
              <a:rPr lang="cs-CZ" sz="2000" dirty="0" err="1"/>
              <a:t>peroperační</a:t>
            </a:r>
            <a:r>
              <a:rPr lang="cs-CZ" sz="2000" dirty="0"/>
              <a:t> </a:t>
            </a:r>
            <a:r>
              <a:rPr lang="cs-CZ" sz="2000" dirty="0" err="1"/>
              <a:t>staging</a:t>
            </a:r>
            <a:r>
              <a:rPr lang="cs-CZ" sz="2000" dirty="0"/>
              <a:t>, Ca 19-9 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80 % adenokarcinomy, NET </a:t>
            </a:r>
            <a:r>
              <a:rPr lang="cs-CZ" sz="2000" dirty="0" err="1"/>
              <a:t>neuroedokrinní</a:t>
            </a:r>
            <a:r>
              <a:rPr lang="cs-CZ" sz="2000" dirty="0"/>
              <a:t> nádory pankreatu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80 % má aktivační mutaci RAS onkogenu /KRAS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Léčba dle rozsahu</a:t>
            </a:r>
            <a:r>
              <a:rPr lang="cs-CZ" sz="2000" dirty="0"/>
              <a:t>: </a:t>
            </a:r>
            <a:r>
              <a:rPr lang="cs-CZ" sz="2000" dirty="0" err="1"/>
              <a:t>resekabilní</a:t>
            </a:r>
            <a:r>
              <a:rPr lang="cs-CZ" sz="2000" dirty="0"/>
              <a:t> x lokálně pokročilý x metastatický nádor</a:t>
            </a:r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chirurgie – </a:t>
            </a:r>
            <a:r>
              <a:rPr lang="cs-CZ" sz="2000" b="1" dirty="0" err="1"/>
              <a:t>hemipankreatoduodenektomie</a:t>
            </a:r>
            <a:r>
              <a:rPr lang="cs-CZ" sz="2000" dirty="0"/>
              <a:t>, levostranná </a:t>
            </a:r>
            <a:r>
              <a:rPr lang="cs-CZ" sz="2000" dirty="0" err="1"/>
              <a:t>hemipankreatektomie</a:t>
            </a:r>
            <a:r>
              <a:rPr lang="cs-CZ" sz="2000" dirty="0"/>
              <a:t> 						a splenektomie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adjuvantní chemoterapie FOLFIRINOX, event </a:t>
            </a:r>
            <a:r>
              <a:rPr lang="cs-CZ" sz="2000" dirty="0" err="1"/>
              <a:t>Gemocitabin</a:t>
            </a:r>
            <a:r>
              <a:rPr lang="cs-CZ" sz="2000" dirty="0"/>
              <a:t> </a:t>
            </a:r>
            <a:r>
              <a:rPr lang="cs-CZ" sz="2000" b="1" dirty="0"/>
              <a:t>± radioterapie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u lokálně pokročilých definitivní </a:t>
            </a:r>
            <a:r>
              <a:rPr lang="cs-CZ" sz="2000" dirty="0" err="1"/>
              <a:t>chemoradioterapie</a:t>
            </a:r>
            <a:r>
              <a:rPr lang="cs-CZ" sz="2000" dirty="0"/>
              <a:t>, dle stavu pacienta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paliativní chemoterapie – </a:t>
            </a:r>
            <a:r>
              <a:rPr lang="cs-CZ" sz="2000" dirty="0" err="1"/>
              <a:t>monoterapie</a:t>
            </a:r>
            <a:r>
              <a:rPr lang="cs-CZ" sz="2000" dirty="0"/>
              <a:t>, nebo kombinace, dle stavu pacienta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podpůrná a symptomatická léčba (řešení ikteru, léčba bolesti, nutriční podpora)</a:t>
            </a:r>
          </a:p>
          <a:p>
            <a:r>
              <a:rPr lang="cs-CZ" sz="2000" dirty="0"/>
              <a:t>  medián přežití 13 - 20 měsíců. </a:t>
            </a:r>
          </a:p>
          <a:p>
            <a:r>
              <a:rPr lang="cs-CZ" sz="2000" dirty="0"/>
              <a:t> 40 % pacientů má v době diagnózy MTS - přežití 4-6 měsíců</a:t>
            </a: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984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43" y="548680"/>
            <a:ext cx="891231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681E5F-33FB-417C-A022-8A38087275DD}"/>
              </a:ext>
            </a:extLst>
          </p:cNvPr>
          <p:cNvSpPr txBox="1"/>
          <p:nvPr/>
        </p:nvSpPr>
        <p:spPr>
          <a:xfrm>
            <a:off x="683568" y="594928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Resekce celého duodena, hlavy pankreatu, resekce žlučového vývodu a žlučníku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50" y="836712"/>
            <a:ext cx="878429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3DE76F-9FA1-487E-A344-5BBF28887232}"/>
              </a:ext>
            </a:extLst>
          </p:cNvPr>
          <p:cNvSpPr txBox="1"/>
          <p:nvPr/>
        </p:nvSpPr>
        <p:spPr>
          <a:xfrm>
            <a:off x="755576" y="60932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Pankreatikojejunostomie</a:t>
            </a:r>
            <a:r>
              <a:rPr lang="cs-CZ" dirty="0"/>
              <a:t>, </a:t>
            </a:r>
            <a:r>
              <a:rPr lang="cs-CZ" dirty="0" err="1"/>
              <a:t>hepatikojejunostomie</a:t>
            </a:r>
            <a:r>
              <a:rPr lang="cs-CZ" dirty="0"/>
              <a:t>, </a:t>
            </a:r>
            <a:r>
              <a:rPr lang="cs-CZ" dirty="0" err="1"/>
              <a:t>gastrojejunostomie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37D2BA-BF29-4E86-8E86-79B6C649F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3683" r="27163" b="25472"/>
          <a:stretch/>
        </p:blipFill>
        <p:spPr>
          <a:xfrm>
            <a:off x="2438373" y="1988840"/>
            <a:ext cx="4267254" cy="3240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9E3BDA-50A3-44B6-A8D1-415103112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0" t="34593" r="57875" b="54202"/>
          <a:stretch/>
        </p:blipFill>
        <p:spPr>
          <a:xfrm>
            <a:off x="1187624" y="332656"/>
            <a:ext cx="7182798" cy="13681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F0EB15-885D-40FB-81E1-A0597287F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5" t="47977" r="73334" b="45798"/>
          <a:stretch/>
        </p:blipFill>
        <p:spPr>
          <a:xfrm>
            <a:off x="5436096" y="5805264"/>
            <a:ext cx="3389075" cy="5760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6E231F-E291-49BF-B4A1-259A0B8A5ECB}"/>
              </a:ext>
            </a:extLst>
          </p:cNvPr>
          <p:cNvSpPr txBox="1"/>
          <p:nvPr/>
        </p:nvSpPr>
        <p:spPr>
          <a:xfrm rot="21326112">
            <a:off x="542997" y="5549700"/>
            <a:ext cx="630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Převrat v onkologii pro veřejnost nebo ? – přečtěte si celý článek</a:t>
            </a:r>
          </a:p>
        </p:txBody>
      </p:sp>
    </p:spTree>
    <p:extLst>
      <p:ext uri="{BB962C8B-B14F-4D97-AF65-F5344CB8AC3E}">
        <p14:creationId xmlns:p14="http://schemas.microsoft.com/office/powerpoint/2010/main" val="1879838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09149" y="260648"/>
            <a:ext cx="2325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jater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980728"/>
            <a:ext cx="895257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vzácné nádory, celosvětově geografická závislost</a:t>
            </a:r>
          </a:p>
          <a:p>
            <a:r>
              <a:rPr lang="cs-CZ" sz="2000" dirty="0"/>
              <a:t>90 % hepatocelulární karcinom, 10 % </a:t>
            </a:r>
            <a:r>
              <a:rPr lang="cs-CZ" sz="2000" dirty="0" err="1"/>
              <a:t>cholangiokarcinom</a:t>
            </a:r>
            <a:r>
              <a:rPr lang="cs-CZ" sz="2000" dirty="0"/>
              <a:t>, </a:t>
            </a:r>
            <a:r>
              <a:rPr lang="cs-CZ" sz="2000" dirty="0" err="1"/>
              <a:t>hepatocholangiokarcinom</a:t>
            </a:r>
            <a:r>
              <a:rPr lang="cs-CZ" sz="2000" dirty="0"/>
              <a:t>,</a:t>
            </a:r>
          </a:p>
          <a:p>
            <a:r>
              <a:rPr lang="cs-CZ" sz="2000" dirty="0"/>
              <a:t> </a:t>
            </a:r>
            <a:r>
              <a:rPr lang="cs-CZ" sz="2000" dirty="0" err="1"/>
              <a:t>hepatoblastom</a:t>
            </a:r>
            <a:r>
              <a:rPr lang="cs-CZ" sz="2000" dirty="0"/>
              <a:t> u dětí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Rizikové faktory -</a:t>
            </a:r>
          </a:p>
          <a:p>
            <a:r>
              <a:rPr lang="cs-CZ" sz="2000" dirty="0"/>
              <a:t>cirhóza jater – alkoholická  nebo infekční, virové hepatitidy (HCV, HBV – očkování)</a:t>
            </a:r>
          </a:p>
          <a:p>
            <a:r>
              <a:rPr lang="cs-CZ" sz="2000" dirty="0"/>
              <a:t> aflatoxin, chemické karcinogeny, steroidy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Symptomy -</a:t>
            </a:r>
          </a:p>
          <a:p>
            <a:r>
              <a:rPr lang="cs-CZ" sz="2000" dirty="0"/>
              <a:t>dlouho bezpříznakové, později nespecifické, společné cirhóze, hubnutí , dyspepsie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Screening rizikových pacientů </a:t>
            </a:r>
            <a:r>
              <a:rPr lang="cs-CZ" sz="2000" dirty="0"/>
              <a:t>schopných léčby - pac s cirhózou, </a:t>
            </a:r>
            <a:r>
              <a:rPr lang="cs-CZ" sz="2000" dirty="0" err="1"/>
              <a:t>HBsAg</a:t>
            </a:r>
            <a:r>
              <a:rPr lang="cs-CZ" sz="2000" dirty="0"/>
              <a:t> pozitivní, </a:t>
            </a:r>
          </a:p>
          <a:p>
            <a:r>
              <a:rPr lang="cs-CZ" sz="2000" dirty="0"/>
              <a:t>HCV </a:t>
            </a:r>
            <a:r>
              <a:rPr lang="cs-CZ" sz="2000" dirty="0" err="1"/>
              <a:t>pozit</a:t>
            </a:r>
            <a:r>
              <a:rPr lang="cs-CZ" sz="2000" dirty="0"/>
              <a:t> a fibrózou – UZ jater á 6 měsíců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Diagnostika</a:t>
            </a:r>
          </a:p>
          <a:p>
            <a:r>
              <a:rPr lang="cs-CZ" sz="2000" dirty="0"/>
              <a:t>kontrastní CT, MR jater, funkční vyšetření jater – </a:t>
            </a:r>
            <a:r>
              <a:rPr lang="cs-CZ" sz="2000" dirty="0" err="1"/>
              <a:t>Childova-Pughova</a:t>
            </a:r>
            <a:r>
              <a:rPr lang="cs-CZ" sz="2000" dirty="0"/>
              <a:t> klasifikace</a:t>
            </a:r>
          </a:p>
          <a:p>
            <a:r>
              <a:rPr lang="cs-CZ" sz="2000" dirty="0"/>
              <a:t>CT hrudníku, scintigrafie kostí, AFP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endParaRPr lang="en-US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medthical.com/uploads/2/3/7/3/23733606/6168927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22" y="1628800"/>
            <a:ext cx="8889356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560" y="836712"/>
            <a:ext cx="7822879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0.media.tumblr.com/6a0dada59f34d0413ce7b8684b0caf36/tumblr_nfeephYEiN1u46khko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47" y="368660"/>
            <a:ext cx="8160906" cy="6120680"/>
          </a:xfrm>
          <a:prstGeom prst="rect">
            <a:avLst/>
          </a:prstGeom>
          <a:noFill/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6831FE9-35B8-43D3-8C69-06E0E8F3144C}"/>
              </a:ext>
            </a:extLst>
          </p:cNvPr>
          <p:cNvSpPr/>
          <p:nvPr/>
        </p:nvSpPr>
        <p:spPr>
          <a:xfrm>
            <a:off x="899592" y="6093296"/>
            <a:ext cx="64087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9388D3-CF98-4FC1-BDC6-5263E0734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6384" r="29525" b="9381"/>
          <a:stretch/>
        </p:blipFill>
        <p:spPr>
          <a:xfrm>
            <a:off x="827584" y="776706"/>
            <a:ext cx="7718442" cy="52445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9D159E-416E-4694-AFFC-F1D253C2EC39}"/>
              </a:ext>
            </a:extLst>
          </p:cNvPr>
          <p:cNvSpPr txBox="1"/>
          <p:nvPr/>
        </p:nvSpPr>
        <p:spPr>
          <a:xfrm>
            <a:off x="827584" y="26064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Léčba</a:t>
            </a:r>
            <a:r>
              <a:rPr lang="cs-CZ" sz="1800" dirty="0"/>
              <a:t> dle rozsahu choroby a celkového stavu pacienta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670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65155CE-F8E8-401D-9487-2C8F76EB3E2D}"/>
              </a:ext>
            </a:extLst>
          </p:cNvPr>
          <p:cNvSpPr txBox="1"/>
          <p:nvPr/>
        </p:nvSpPr>
        <p:spPr>
          <a:xfrm>
            <a:off x="323528" y="784274"/>
            <a:ext cx="4248472" cy="528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sz="2000" b="1" dirty="0"/>
              <a:t>Lokální ablativní techniky </a:t>
            </a:r>
            <a:r>
              <a:rPr lang="cs-CZ" sz="2000" dirty="0"/>
              <a:t>- radiofrekvenční ablace, perkutánní etanolová injektáž, </a:t>
            </a:r>
            <a:r>
              <a:rPr lang="cs-CZ" sz="2000" dirty="0" err="1"/>
              <a:t>transarteriální</a:t>
            </a:r>
            <a:r>
              <a:rPr lang="cs-CZ" sz="2000" dirty="0"/>
              <a:t> </a:t>
            </a:r>
            <a:r>
              <a:rPr lang="cs-CZ" sz="2000" dirty="0" err="1"/>
              <a:t>chemoembolizace</a:t>
            </a:r>
            <a:r>
              <a:rPr lang="cs-CZ" sz="2000" dirty="0"/>
              <a:t>,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sz="2000" i="1" dirty="0"/>
              <a:t>stereotaktická radioterapie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sz="2000" b="1" dirty="0"/>
              <a:t>Cílená léčba </a:t>
            </a:r>
            <a:r>
              <a:rPr lang="cs-CZ" sz="2000" dirty="0"/>
              <a:t>– </a:t>
            </a:r>
            <a:r>
              <a:rPr lang="cs-CZ" sz="2000" dirty="0" err="1"/>
              <a:t>tyrosinkinázové</a:t>
            </a:r>
            <a:r>
              <a:rPr lang="cs-CZ" sz="2000" dirty="0"/>
              <a:t> inhibitory – </a:t>
            </a:r>
            <a:r>
              <a:rPr lang="cs-CZ" sz="2000" dirty="0" err="1"/>
              <a:t>sorafenib</a:t>
            </a:r>
            <a:r>
              <a:rPr lang="cs-CZ" sz="2000" dirty="0"/>
              <a:t>, </a:t>
            </a:r>
            <a:r>
              <a:rPr lang="cs-CZ" sz="2000" dirty="0" err="1"/>
              <a:t>lenvatinib</a:t>
            </a: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sz="2000" dirty="0"/>
              <a:t>		</a:t>
            </a:r>
            <a:r>
              <a:rPr lang="cs-CZ" sz="2000" dirty="0" err="1"/>
              <a:t>regorafenib</a:t>
            </a: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cs-CZ" sz="2000" dirty="0" err="1"/>
              <a:t>chemorezistentní</a:t>
            </a:r>
            <a:r>
              <a:rPr lang="cs-CZ" sz="2000" dirty="0"/>
              <a:t> onemocnění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cs-CZ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cs-CZ" sz="15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B70E4C-7B70-4EE6-BD80-ADA9B8542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0" r="2" b="14292"/>
          <a:stretch/>
        </p:blipFill>
        <p:spPr>
          <a:xfrm>
            <a:off x="4645763" y="784274"/>
            <a:ext cx="4038600" cy="4525963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B6B79A-9977-47F0-94B7-1A49BD7BCAA4}"/>
              </a:ext>
            </a:extLst>
          </p:cNvPr>
          <p:cNvSpPr txBox="1"/>
          <p:nvPr/>
        </p:nvSpPr>
        <p:spPr>
          <a:xfrm>
            <a:off x="755577" y="5661248"/>
            <a:ext cx="792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5-ti leté přežití u kurativní léčby 70 %, u paliativní léčby 3 leté přežití 10-40 %</a:t>
            </a:r>
            <a:endParaRPr lang="en-US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00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.imgur.com/HbLxK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715" y="836712"/>
            <a:ext cx="8167015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A43BFBC-4D1F-43D1-A01F-F4022B252333}"/>
              </a:ext>
            </a:extLst>
          </p:cNvPr>
          <p:cNvSpPr txBox="1"/>
          <p:nvPr/>
        </p:nvSpPr>
        <p:spPr>
          <a:xfrm>
            <a:off x="395536" y="188640"/>
            <a:ext cx="8748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pPr algn="ctr"/>
            <a:r>
              <a:rPr lang="cs-CZ" sz="2000" b="1" dirty="0"/>
              <a:t>Resekce</a:t>
            </a:r>
            <a:r>
              <a:rPr lang="cs-CZ" sz="2000" dirty="0"/>
              <a:t>, </a:t>
            </a:r>
            <a:r>
              <a:rPr lang="cs-CZ" sz="2000" b="1" dirty="0"/>
              <a:t>transplantace</a:t>
            </a:r>
            <a:r>
              <a:rPr lang="cs-CZ" sz="2000" dirty="0"/>
              <a:t> – jediné potenciálně kurativní metody</a:t>
            </a:r>
          </a:p>
          <a:p>
            <a:pPr algn="ctr"/>
            <a:endParaRPr lang="cs-CZ" sz="2000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C0C988-8DB6-4360-B90D-D7117362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012663"/>
            <a:ext cx="4968552" cy="32415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3417565-E8B5-4D68-A881-974220097D73}"/>
              </a:ext>
            </a:extLst>
          </p:cNvPr>
          <p:cNvSpPr txBox="1"/>
          <p:nvPr/>
        </p:nvSpPr>
        <p:spPr>
          <a:xfrm>
            <a:off x="611560" y="4869160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Milánská kritéria – solitární nádor do 5 cm, až tři nádory do 3 cm, bez </a:t>
            </a:r>
            <a:r>
              <a:rPr lang="cs-CZ" sz="1600" b="0" i="0" dirty="0" err="1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makroangioinvaze</a:t>
            </a:r>
            <a:r>
              <a:rPr lang="cs-CZ" sz="16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; UCSF kritéria – solitární nádor do 6.5 cm, max. tři nádory do 4.5 cm, kdy součet průměrů nádorů nepřesahuje 8 cm, bez </a:t>
            </a:r>
            <a:r>
              <a:rPr lang="cs-CZ" sz="1600" b="0" i="0" dirty="0" err="1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makroangioinvaze</a:t>
            </a:r>
            <a:r>
              <a:rPr lang="cs-CZ" sz="16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; </a:t>
            </a:r>
          </a:p>
          <a:p>
            <a:pPr algn="just"/>
            <a:r>
              <a:rPr lang="cs-CZ" sz="16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up-to-</a:t>
            </a:r>
            <a:r>
              <a:rPr lang="cs-CZ" sz="1600" b="0" i="0" dirty="0" err="1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seven</a:t>
            </a:r>
            <a:r>
              <a:rPr lang="cs-CZ" sz="16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 kritéria – součet velikosti nádoru a počtu nádorů nepřesahuje 7. </a:t>
            </a:r>
            <a:endParaRPr 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D58E218-EB46-48F3-80B4-D5258F9F66E2}"/>
              </a:ext>
            </a:extLst>
          </p:cNvPr>
          <p:cNvSpPr txBox="1"/>
          <p:nvPr/>
        </p:nvSpPr>
        <p:spPr>
          <a:xfrm>
            <a:off x="683568" y="6237312"/>
            <a:ext cx="7920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https://www.mojezdravi.cz/zdravy-zivotni-styl/transplantace-jater-stale-vice-cekatelu-nez-darcu-lekari-umi-problem-resit-68.html</a:t>
            </a:r>
          </a:p>
        </p:txBody>
      </p:sp>
    </p:spTree>
    <p:extLst>
      <p:ext uri="{BB962C8B-B14F-4D97-AF65-F5344CB8AC3E}">
        <p14:creationId xmlns:p14="http://schemas.microsoft.com/office/powerpoint/2010/main" val="3636256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9726D0-5ED3-4164-96D2-850C762B4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23388" r="26375" b="44397"/>
          <a:stretch/>
        </p:blipFill>
        <p:spPr>
          <a:xfrm>
            <a:off x="4523957" y="4293096"/>
            <a:ext cx="3924558" cy="23662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E28F5B-32C0-4164-8CC0-ADB46DE32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34593" r="25587" b="13583"/>
          <a:stretch/>
        </p:blipFill>
        <p:spPr>
          <a:xfrm>
            <a:off x="84919" y="-24899"/>
            <a:ext cx="6215273" cy="450912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55AF741-67FC-4518-8E3D-53F56406D341}"/>
              </a:ext>
            </a:extLst>
          </p:cNvPr>
          <p:cNvSpPr/>
          <p:nvPr/>
        </p:nvSpPr>
        <p:spPr>
          <a:xfrm>
            <a:off x="409880" y="332655"/>
            <a:ext cx="5890312" cy="2520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530DF0-FDFF-4833-9B63-448EE50D0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72" t="21987" r="10625" b="27590"/>
          <a:stretch/>
        </p:blipFill>
        <p:spPr>
          <a:xfrm>
            <a:off x="6804248" y="332656"/>
            <a:ext cx="1929872" cy="9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3.bp.blogspot.com/-CWwDFvDa__0/UjAptV6YKRI/AAAAAAAAGEI/S0JYTN7Yl0o/s160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074" y="584684"/>
            <a:ext cx="7603852" cy="5688632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6954D8-A13E-4894-93ED-BB5606039661}"/>
              </a:ext>
            </a:extLst>
          </p:cNvPr>
          <p:cNvSpPr txBox="1"/>
          <p:nvPr/>
        </p:nvSpPr>
        <p:spPr>
          <a:xfrm>
            <a:off x="5652120" y="30596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Barretův</a:t>
            </a:r>
            <a:r>
              <a:rPr lang="cs-CZ" dirty="0"/>
              <a:t> jícen, metaplazie epitelu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oubor:Spinocel.jícen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931" y="476672"/>
            <a:ext cx="7208137" cy="5904656"/>
          </a:xfrm>
          <a:prstGeom prst="rect">
            <a:avLst/>
          </a:prstGeom>
          <a:noFill/>
        </p:spPr>
      </p:pic>
      <p:sp>
        <p:nvSpPr>
          <p:cNvPr id="67586" name="AutoShape 2" descr="VÃ½sledek obrÃ¡zku pro barrettÅ¯v jÃ­c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 descr="Bar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5083819" cy="40508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80112" y="1886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Barretův</a:t>
            </a:r>
            <a:r>
              <a:rPr lang="cs-CZ" dirty="0"/>
              <a:t> jícen</a:t>
            </a: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76CEE8E1-BBDF-494C-A6C7-45E084865566}"/>
              </a:ext>
            </a:extLst>
          </p:cNvPr>
          <p:cNvSpPr/>
          <p:nvPr/>
        </p:nvSpPr>
        <p:spPr>
          <a:xfrm>
            <a:off x="3419872" y="2852936"/>
            <a:ext cx="504056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eportal.chirurgie.upol.cz/portal_final/wp-content/uploads/2013/03/Image_4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512676"/>
            <a:ext cx="5832648" cy="583264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794AF6E-4486-43D1-A213-D4C27ADD1342}"/>
              </a:ext>
            </a:extLst>
          </p:cNvPr>
          <p:cNvSpPr txBox="1"/>
          <p:nvPr/>
        </p:nvSpPr>
        <p:spPr>
          <a:xfrm>
            <a:off x="6156176" y="64533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RTG pasáž jícnu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2008</Words>
  <Application>Microsoft Office PowerPoint</Application>
  <PresentationFormat>Předvádění na obrazovce (4:3)</PresentationFormat>
  <Paragraphs>301</Paragraphs>
  <Slides>61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Century Gothic</vt:lpstr>
      <vt:lpstr>Roboto</vt:lpstr>
      <vt:lpstr>Motiv sady Office</vt:lpstr>
      <vt:lpstr>Prezentace aplikace PowerPoint</vt:lpstr>
      <vt:lpstr>Prezentace aplikace PowerPoint</vt:lpstr>
      <vt:lpstr>Prezentace aplikace PowerPoint</vt:lpstr>
      <vt:lpstr>Nádory jícnu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Hereditární syndromy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Kazda</dc:creator>
  <cp:lastModifiedBy>Jana Maistryszinová</cp:lastModifiedBy>
  <cp:revision>115</cp:revision>
  <dcterms:created xsi:type="dcterms:W3CDTF">2016-03-22T20:02:22Z</dcterms:created>
  <dcterms:modified xsi:type="dcterms:W3CDTF">2022-03-22T09:16:01Z</dcterms:modified>
</cp:coreProperties>
</file>