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331" r:id="rId3"/>
    <p:sldId id="340" r:id="rId4"/>
    <p:sldId id="344" r:id="rId5"/>
    <p:sldId id="347" r:id="rId6"/>
    <p:sldId id="345" r:id="rId7"/>
    <p:sldId id="346" r:id="rId8"/>
    <p:sldId id="348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9" r:id="rId19"/>
    <p:sldId id="351" r:id="rId20"/>
    <p:sldId id="350" r:id="rId21"/>
    <p:sldId id="257" r:id="rId22"/>
    <p:sldId id="258" r:id="rId23"/>
    <p:sldId id="259" r:id="rId24"/>
    <p:sldId id="261" r:id="rId25"/>
    <p:sldId id="262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358" r:id="rId35"/>
    <p:sldId id="359" r:id="rId36"/>
    <p:sldId id="279" r:id="rId37"/>
    <p:sldId id="352" r:id="rId38"/>
    <p:sldId id="353" r:id="rId39"/>
    <p:sldId id="354" r:id="rId40"/>
    <p:sldId id="355" r:id="rId41"/>
    <p:sldId id="329" r:id="rId42"/>
    <p:sldId id="273" r:id="rId43"/>
    <p:sldId id="274" r:id="rId44"/>
    <p:sldId id="275" r:id="rId45"/>
    <p:sldId id="270" r:id="rId46"/>
    <p:sldId id="277" r:id="rId47"/>
    <p:sldId id="282" r:id="rId48"/>
    <p:sldId id="280" r:id="rId49"/>
    <p:sldId id="281" r:id="rId50"/>
    <p:sldId id="283" r:id="rId51"/>
    <p:sldId id="357" r:id="rId52"/>
    <p:sldId id="292" r:id="rId53"/>
    <p:sldId id="293" r:id="rId54"/>
    <p:sldId id="294" r:id="rId55"/>
    <p:sldId id="295" r:id="rId56"/>
    <p:sldId id="360" r:id="rId57"/>
    <p:sldId id="296" r:id="rId58"/>
    <p:sldId id="298" r:id="rId59"/>
    <p:sldId id="363" r:id="rId60"/>
    <p:sldId id="300" r:id="rId61"/>
    <p:sldId id="301" r:id="rId62"/>
    <p:sldId id="302" r:id="rId63"/>
    <p:sldId id="303" r:id="rId64"/>
    <p:sldId id="288" r:id="rId65"/>
    <p:sldId id="284" r:id="rId66"/>
    <p:sldId id="285" r:id="rId67"/>
    <p:sldId id="365" r:id="rId68"/>
    <p:sldId id="290" r:id="rId69"/>
    <p:sldId id="291" r:id="rId70"/>
    <p:sldId id="304" r:id="rId71"/>
    <p:sldId id="305" r:id="rId72"/>
    <p:sldId id="356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249" autoAdjust="0"/>
  </p:normalViewPr>
  <p:slideViewPr>
    <p:cSldViewPr snapToGrid="0" showGuides="1">
      <p:cViewPr varScale="1">
        <p:scale>
          <a:sx n="64" d="100"/>
          <a:sy n="64" d="100"/>
        </p:scale>
        <p:origin x="8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5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AF0B-FEA6-451D-B6CB-4A8C01A6EF29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819F-24F1-4B25-81D1-8FE56C0EB9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7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6. Číslice – 5-6 </a:t>
            </a:r>
            <a:r>
              <a:rPr lang="cs-CZ" dirty="0" err="1"/>
              <a:t>imunofenotyp</a:t>
            </a:r>
            <a:r>
              <a:rPr lang="cs-CZ" baseline="0" dirty="0"/>
              <a:t> leukemii a lymfomů T-b, B </a:t>
            </a:r>
            <a:r>
              <a:rPr lang="cs-CZ" baseline="0" dirty="0" err="1"/>
              <a:t>b</a:t>
            </a:r>
            <a:r>
              <a:rPr lang="cs-CZ" baseline="0" dirty="0"/>
              <a:t>, </a:t>
            </a:r>
            <a:r>
              <a:rPr lang="cs-CZ" baseline="0" dirty="0" err="1"/>
              <a:t>null</a:t>
            </a:r>
            <a:r>
              <a:rPr lang="cs-CZ" baseline="0" dirty="0"/>
              <a:t> </a:t>
            </a:r>
            <a:r>
              <a:rPr lang="cs-CZ" baseline="0" dirty="0" err="1"/>
              <a:t>bb</a:t>
            </a:r>
            <a:r>
              <a:rPr lang="cs-CZ" baseline="0" dirty="0"/>
              <a:t>, NK b, buněčný typ neurčen </a:t>
            </a:r>
          </a:p>
          <a:p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je antigen vázaný na jádra buněk v buněčném cyklu, který chybí v G0 fázi. Monoklonální protilátka MIB1 detekuje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antigen v rutinně zpracované formalinové tkáni zalité do parafinu. Detekce proliferační aktivity pomocí MIB1 protilátky je spolehlivá. Proliferační aktivita v karcinomu koreluje s gradem a s 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prognozou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1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HD MTX- selektivní neutralizační účinek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4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Monofunkční </a:t>
            </a:r>
            <a:r>
              <a:rPr lang="cs-CZ" dirty="0" err="1"/>
              <a:t>alkylancia</a:t>
            </a:r>
            <a:r>
              <a:rPr lang="cs-CZ" dirty="0"/>
              <a:t>- jedna alkylující skupina – záměna </a:t>
            </a:r>
            <a:r>
              <a:rPr lang="cs-CZ" dirty="0" err="1"/>
              <a:t>bazí</a:t>
            </a:r>
            <a:r>
              <a:rPr lang="cs-CZ" dirty="0"/>
              <a:t>, oslabení </a:t>
            </a:r>
            <a:r>
              <a:rPr lang="cs-CZ" dirty="0" err="1"/>
              <a:t>glykosidové</a:t>
            </a:r>
            <a:r>
              <a:rPr lang="cs-CZ" dirty="0"/>
              <a:t> vazby, </a:t>
            </a:r>
            <a:r>
              <a:rPr lang="cs-CZ" dirty="0" err="1"/>
              <a:t>bi</a:t>
            </a:r>
            <a:r>
              <a:rPr lang="cs-CZ" dirty="0"/>
              <a:t> </a:t>
            </a:r>
            <a:r>
              <a:rPr lang="cs-CZ" dirty="0" err="1"/>
              <a:t>čipolyfunkční</a:t>
            </a:r>
            <a:r>
              <a:rPr lang="cs-CZ" dirty="0"/>
              <a:t> </a:t>
            </a:r>
            <a:r>
              <a:rPr lang="cs-CZ" dirty="0" err="1"/>
              <a:t>alkylancia</a:t>
            </a:r>
            <a:r>
              <a:rPr lang="cs-CZ" dirty="0"/>
              <a:t> - </a:t>
            </a:r>
            <a:r>
              <a:rPr lang="cs-CZ" dirty="0" err="1"/>
              <a:t>Cross</a:t>
            </a:r>
            <a:r>
              <a:rPr lang="cs-CZ" dirty="0"/>
              <a:t> link-kovalentní vazba mezi dvěma guaniny, brání separací DNA během replikace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7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Myokard citlivý na kyslíkové radikály- nedostatek antioxidačních enzymů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76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Irinotekan</a:t>
            </a:r>
            <a:r>
              <a:rPr lang="cs-CZ" dirty="0"/>
              <a:t>- </a:t>
            </a:r>
            <a:r>
              <a:rPr lang="cs-CZ" dirty="0" err="1"/>
              <a:t>kolorektal</a:t>
            </a:r>
            <a:r>
              <a:rPr lang="cs-CZ" dirty="0"/>
              <a:t>, </a:t>
            </a:r>
            <a:r>
              <a:rPr lang="cs-CZ" dirty="0" err="1"/>
              <a:t>topotecan</a:t>
            </a:r>
            <a:r>
              <a:rPr lang="cs-CZ" dirty="0"/>
              <a:t>, </a:t>
            </a:r>
            <a:r>
              <a:rPr lang="cs-CZ" dirty="0" err="1"/>
              <a:t>ovarial</a:t>
            </a:r>
            <a:r>
              <a:rPr lang="cs-CZ" dirty="0"/>
              <a:t>, </a:t>
            </a:r>
            <a:r>
              <a:rPr lang="cs-CZ" dirty="0" err="1"/>
              <a:t>etopozid</a:t>
            </a:r>
            <a:r>
              <a:rPr lang="cs-CZ" dirty="0"/>
              <a:t> – rychle </a:t>
            </a:r>
            <a:r>
              <a:rPr lang="cs-CZ" dirty="0" err="1"/>
              <a:t>proliferujícíc</a:t>
            </a:r>
            <a:r>
              <a:rPr lang="cs-CZ" dirty="0"/>
              <a:t> nádory- SCLC, nádory varlete, sarkomy, hematologie, udržet 3 dny koncentraci v krvi- režimy 3-5 denní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76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0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Onkochirurgie</a:t>
            </a:r>
            <a:r>
              <a:rPr lang="cs-CZ" baseline="0" dirty="0"/>
              <a:t> oddělení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9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Akitace</a:t>
            </a:r>
            <a:r>
              <a:rPr lang="cs-CZ" dirty="0"/>
              <a:t> CMF, 5FU, </a:t>
            </a:r>
            <a:r>
              <a:rPr lang="cs-CZ" dirty="0" err="1"/>
              <a:t>cytosinarabinosid</a:t>
            </a:r>
            <a:r>
              <a:rPr lang="cs-CZ" dirty="0"/>
              <a:t>, AUC průběh </a:t>
            </a:r>
            <a:r>
              <a:rPr lang="cs-CZ" dirty="0" err="1"/>
              <a:t>plazamtické</a:t>
            </a:r>
            <a:r>
              <a:rPr lang="cs-CZ" baseline="0" dirty="0"/>
              <a:t> koncentrace v čase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3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90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PARP- </a:t>
            </a:r>
            <a:r>
              <a:rPr lang="cs-CZ" dirty="0" err="1"/>
              <a:t>peroxisome</a:t>
            </a:r>
            <a:r>
              <a:rPr lang="cs-CZ" baseline="0" dirty="0"/>
              <a:t> </a:t>
            </a:r>
            <a:r>
              <a:rPr lang="cs-CZ" baseline="0" dirty="0" err="1"/>
              <a:t>proliferator-activated</a:t>
            </a:r>
            <a:r>
              <a:rPr lang="cs-CZ" baseline="0" dirty="0"/>
              <a:t> receptor </a:t>
            </a:r>
            <a:r>
              <a:rPr lang="cs-CZ" baseline="0" dirty="0" err="1"/>
              <a:t>agonist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9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Adriamycin</a:t>
            </a:r>
            <a:r>
              <a:rPr lang="cs-CZ" dirty="0"/>
              <a:t> (</a:t>
            </a:r>
            <a:r>
              <a:rPr lang="cs-CZ" dirty="0" err="1"/>
              <a:t>doxorubicin</a:t>
            </a:r>
            <a:r>
              <a:rPr lang="cs-CZ" dirty="0"/>
              <a:t>), </a:t>
            </a:r>
            <a:r>
              <a:rPr lang="cs-CZ" dirty="0" err="1"/>
              <a:t>Bleomycin</a:t>
            </a:r>
            <a:r>
              <a:rPr lang="cs-CZ" dirty="0"/>
              <a:t>, </a:t>
            </a:r>
            <a:r>
              <a:rPr lang="cs-CZ" dirty="0" err="1"/>
              <a:t>vinblastin</a:t>
            </a:r>
            <a:r>
              <a:rPr lang="cs-CZ" dirty="0"/>
              <a:t>, </a:t>
            </a:r>
            <a:r>
              <a:rPr lang="cs-CZ" dirty="0" err="1"/>
              <a:t>dacarbazin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39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Vinkristin</a:t>
            </a:r>
            <a:r>
              <a:rPr lang="cs-CZ" dirty="0"/>
              <a:t>, </a:t>
            </a:r>
            <a:r>
              <a:rPr lang="cs-CZ" dirty="0" err="1"/>
              <a:t>ifosfamid</a:t>
            </a:r>
            <a:r>
              <a:rPr lang="cs-CZ" dirty="0"/>
              <a:t>, </a:t>
            </a:r>
            <a:r>
              <a:rPr lang="cs-CZ" dirty="0" err="1"/>
              <a:t>doxorubicin</a:t>
            </a:r>
            <a:r>
              <a:rPr lang="cs-CZ" dirty="0"/>
              <a:t>,</a:t>
            </a:r>
            <a:r>
              <a:rPr lang="cs-CZ" baseline="0" dirty="0"/>
              <a:t> </a:t>
            </a:r>
            <a:r>
              <a:rPr lang="cs-CZ" baseline="0" dirty="0" err="1"/>
              <a:t>etoposid</a:t>
            </a:r>
            <a:endParaRPr lang="cs-CZ" baseline="0" dirty="0"/>
          </a:p>
          <a:p>
            <a:r>
              <a:rPr lang="cs-CZ" baseline="0" dirty="0" err="1"/>
              <a:t>Vinkristin</a:t>
            </a:r>
            <a:r>
              <a:rPr lang="cs-CZ" baseline="0" dirty="0"/>
              <a:t>, </a:t>
            </a:r>
            <a:r>
              <a:rPr lang="cs-CZ" baseline="0" dirty="0" err="1"/>
              <a:t>doxorubicin</a:t>
            </a:r>
            <a:r>
              <a:rPr lang="cs-CZ" baseline="0" dirty="0"/>
              <a:t>, </a:t>
            </a:r>
            <a:r>
              <a:rPr lang="cs-CZ" baseline="0" dirty="0" err="1"/>
              <a:t>ifosfaid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9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Pemetrexed</a:t>
            </a:r>
            <a:r>
              <a:rPr lang="cs-CZ" dirty="0"/>
              <a:t>- enzymy důležité pro syntézu purinů, NSCLC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7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7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4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3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9A72-643D-4395-90DD-1140199C174D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40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chusti.kzcr.eu/pacienti/onemocneni-a-lecba/page/normotenzni-hydrocefalu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chusti.kzcr.eu/pacienti/onemocneni-a-lecba/page/normotenzni-hydrocefal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klasifikace/mk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4000" b="1" dirty="0">
                <a:latin typeface="+mn-lt"/>
              </a:rPr>
              <a:t>Příznaky nádorů, diagnostika, hodnocení rozsahu onkologických onemocnění  </a:t>
            </a:r>
            <a:br>
              <a:rPr lang="cs-CZ" sz="4000" b="1" dirty="0">
                <a:latin typeface="+mn-lt"/>
              </a:rPr>
            </a:br>
            <a:r>
              <a:rPr lang="cs-CZ" sz="4000" b="1" dirty="0">
                <a:latin typeface="+mn-lt"/>
              </a:rPr>
              <a:t>(MKN-O, TNM </a:t>
            </a:r>
            <a:r>
              <a:rPr lang="cs-CZ" sz="4000" b="1" dirty="0" err="1">
                <a:latin typeface="+mn-lt"/>
              </a:rPr>
              <a:t>staging</a:t>
            </a:r>
            <a:r>
              <a:rPr lang="cs-CZ" sz="4000" b="1" dirty="0">
                <a:latin typeface="+mn-lt"/>
              </a:rPr>
              <a:t>) </a:t>
            </a:r>
            <a:br>
              <a:rPr lang="cs-CZ" sz="4000" b="1" dirty="0">
                <a:latin typeface="+mn-lt"/>
              </a:rPr>
            </a:br>
            <a:r>
              <a:rPr lang="cs-CZ" sz="4000" b="1" dirty="0">
                <a:latin typeface="+mn-lt"/>
              </a:rPr>
              <a:t>Protinádorová chemoterapie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7968" y="4650904"/>
            <a:ext cx="9144000" cy="1655762"/>
          </a:xfrm>
        </p:spPr>
        <p:txBody>
          <a:bodyPr/>
          <a:lstStyle/>
          <a:p>
            <a:r>
              <a:rPr lang="cs-CZ" dirty="0"/>
              <a:t>MUDr. Jana Maistryszinová, Ph.D.</a:t>
            </a:r>
          </a:p>
        </p:txBody>
      </p:sp>
    </p:spTree>
    <p:extLst>
      <p:ext uri="{BB962C8B-B14F-4D97-AF65-F5344CB8AC3E}">
        <p14:creationId xmlns:p14="http://schemas.microsoft.com/office/powerpoint/2010/main" val="179881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02" y="400051"/>
            <a:ext cx="5582731" cy="457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177" y="400051"/>
            <a:ext cx="5718037" cy="4572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9701" y="5386388"/>
            <a:ext cx="1214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Syndrom horní duté žíly, mediastinální komprese nádorovou masou – non </a:t>
            </a:r>
            <a:r>
              <a:rPr lang="cs-CZ" sz="2400" dirty="0" err="1"/>
              <a:t>Hodgkinský</a:t>
            </a:r>
            <a:r>
              <a:rPr lang="cs-CZ" sz="2400" dirty="0"/>
              <a:t> lymfom</a:t>
            </a:r>
          </a:p>
        </p:txBody>
      </p:sp>
      <p:sp>
        <p:nvSpPr>
          <p:cNvPr id="7" name="Obdélník 6"/>
          <p:cNvSpPr/>
          <p:nvPr/>
        </p:nvSpPr>
        <p:spPr>
          <a:xfrm>
            <a:off x="8936736" y="2182368"/>
            <a:ext cx="829056" cy="1584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5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734" y="1768839"/>
            <a:ext cx="8478474" cy="4631962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7421504" y="3402813"/>
            <a:ext cx="848867" cy="47644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778496" y="658368"/>
            <a:ext cx="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Dg.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60704" y="548640"/>
            <a:ext cx="112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 zahájení léčby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B96EBB-AA75-4951-A81F-5F920188B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05" t="31903" r="28689" b="11895"/>
          <a:stretch/>
        </p:blipFill>
        <p:spPr>
          <a:xfrm>
            <a:off x="553230" y="277317"/>
            <a:ext cx="3860275" cy="39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77275"/>
            <a:ext cx="10001250" cy="67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/>
          <a:stretch/>
        </p:blipFill>
        <p:spPr>
          <a:xfrm>
            <a:off x="1540668" y="128587"/>
            <a:ext cx="9132095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>
          <a:xfrm>
            <a:off x="757238" y="28575"/>
            <a:ext cx="11015662" cy="6772275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9131807" y="2523745"/>
            <a:ext cx="585217" cy="32918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51136" y="2487168"/>
            <a:ext cx="13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Útlak míchy</a:t>
            </a:r>
          </a:p>
        </p:txBody>
      </p:sp>
    </p:spTree>
    <p:extLst>
      <p:ext uri="{BB962C8B-B14F-4D97-AF65-F5344CB8AC3E}">
        <p14:creationId xmlns:p14="http://schemas.microsoft.com/office/powerpoint/2010/main" val="349666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83" y="0"/>
            <a:ext cx="9829035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2880" y="6083808"/>
            <a:ext cx="35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3"/>
              </a:rPr>
              <a:t>http://nchusti.kzcr.eu/pacienti/onemocneni-a-lecba/page/normotenzni-hydrocefalus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4671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95" y="57668"/>
            <a:ext cx="6783330" cy="6742663"/>
          </a:xfrm>
          <a:prstGeom prst="rect">
            <a:avLst/>
          </a:prstGeom>
        </p:spPr>
      </p:pic>
      <p:pic>
        <p:nvPicPr>
          <p:cNvPr id="3" name="Picture 2" descr="Image result for mozkové komory 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172" y="3842238"/>
            <a:ext cx="3810000" cy="23145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424149" y="6259653"/>
            <a:ext cx="35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hlinkClick r:id="rId4"/>
              </a:rPr>
              <a:t>http://nchusti.kzcr.eu/pacienti/onemocneni-a-lecba/page/normotenzni-hydrocefalus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407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91" y="2677675"/>
            <a:ext cx="4933229" cy="36073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887693"/>
            <a:ext cx="5377921" cy="39525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/>
          <a:stretch>
            <a:fillRect/>
          </a:stretch>
        </p:blipFill>
        <p:spPr>
          <a:xfrm>
            <a:off x="5876544" y="0"/>
            <a:ext cx="5212920" cy="32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nádorů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 (expozice karcinogenům), klinické vyšetření</a:t>
            </a:r>
          </a:p>
          <a:p>
            <a:r>
              <a:rPr lang="cs-CZ" dirty="0"/>
              <a:t>Laboratorní vyšetření – tumor </a:t>
            </a:r>
            <a:r>
              <a:rPr lang="cs-CZ" dirty="0" err="1"/>
              <a:t>markery</a:t>
            </a:r>
            <a:r>
              <a:rPr lang="cs-CZ" dirty="0"/>
              <a:t> (specifický PSA/ </a:t>
            </a:r>
            <a:r>
              <a:rPr lang="cs-CZ" dirty="0" err="1"/>
              <a:t>nespec</a:t>
            </a:r>
            <a:r>
              <a:rPr lang="cs-CZ" dirty="0"/>
              <a:t>. CEA)</a:t>
            </a:r>
          </a:p>
          <a:p>
            <a:r>
              <a:rPr lang="cs-CZ" dirty="0"/>
              <a:t>Ultrazvuk, RTG, CT – solidní nádory, MR-nádory mozku</a:t>
            </a:r>
          </a:p>
          <a:p>
            <a:r>
              <a:rPr lang="cs-CZ" dirty="0"/>
              <a:t>Metody nukleární medicíny scintigrafie kostí, PET, PET/CT, PET/MR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dirty="0">
                <a:solidFill>
                  <a:srgbClr val="00B0F0"/>
                </a:solidFill>
              </a:rPr>
              <a:t>PET=pozitronová emisní tomografie</a:t>
            </a:r>
          </a:p>
          <a:p>
            <a:pPr>
              <a:buNone/>
            </a:pPr>
            <a:endParaRPr lang="cs-CZ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/>
              <a:t>Odběr tkáně biopsií, punkcí na histologické vyšetření </a:t>
            </a:r>
          </a:p>
          <a:p>
            <a:pPr>
              <a:buNone/>
            </a:pPr>
            <a:r>
              <a:rPr lang="cs-CZ" dirty="0"/>
              <a:t>Cytologické vyšetření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ETMR Pospech.jpg"/>
          <p:cNvPicPr>
            <a:picLocks noChangeAspect="1"/>
          </p:cNvPicPr>
          <p:nvPr/>
        </p:nvPicPr>
        <p:blipFill>
          <a:blip r:embed="rId2" cstate="print"/>
          <a:srcRect l="16151" t="23467" r="43031" b="19289"/>
          <a:stretch>
            <a:fillRect/>
          </a:stretch>
        </p:blipFill>
        <p:spPr>
          <a:xfrm>
            <a:off x="7712234" y="1158240"/>
            <a:ext cx="4194578" cy="47061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948416" y="1426464"/>
            <a:ext cx="914400" cy="74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 descr="jatra m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371" y="195073"/>
            <a:ext cx="3288202" cy="2438399"/>
          </a:xfrm>
          <a:prstGeom prst="rect">
            <a:avLst/>
          </a:prstGeom>
        </p:spPr>
      </p:pic>
      <p:pic>
        <p:nvPicPr>
          <p:cNvPr id="8" name="Obrázek 7" descr="mts.jpg"/>
          <p:cNvPicPr>
            <a:picLocks noChangeAspect="1"/>
          </p:cNvPicPr>
          <p:nvPr/>
        </p:nvPicPr>
        <p:blipFill>
          <a:blip r:embed="rId4" cstate="print"/>
          <a:srcRect r="26667" b="39212"/>
          <a:stretch>
            <a:fillRect/>
          </a:stretch>
        </p:blipFill>
        <p:spPr>
          <a:xfrm>
            <a:off x="329184" y="2816352"/>
            <a:ext cx="3421861" cy="2267712"/>
          </a:xfrm>
          <a:prstGeom prst="rect">
            <a:avLst/>
          </a:prstGeom>
        </p:spPr>
      </p:pic>
      <p:pic>
        <p:nvPicPr>
          <p:cNvPr id="9" name="Obrázek 8" descr="noha.jpg"/>
          <p:cNvPicPr>
            <a:picLocks noChangeAspect="1"/>
          </p:cNvPicPr>
          <p:nvPr/>
        </p:nvPicPr>
        <p:blipFill>
          <a:blip r:embed="rId5" cstate="print"/>
          <a:srcRect r="30667" b="8775"/>
          <a:stretch>
            <a:fillRect/>
          </a:stretch>
        </p:blipFill>
        <p:spPr>
          <a:xfrm rot="5400000">
            <a:off x="4095104" y="128281"/>
            <a:ext cx="3138635" cy="3301555"/>
          </a:xfrm>
          <a:prstGeom prst="rect">
            <a:avLst/>
          </a:prstGeom>
        </p:spPr>
      </p:pic>
      <p:pic>
        <p:nvPicPr>
          <p:cNvPr id="10" name="Obrázek 9" descr="scinti.jpg"/>
          <p:cNvPicPr>
            <a:picLocks noChangeAspect="1"/>
          </p:cNvPicPr>
          <p:nvPr/>
        </p:nvPicPr>
        <p:blipFill>
          <a:blip r:embed="rId6" cstate="print"/>
          <a:srcRect r="30333"/>
          <a:stretch>
            <a:fillRect/>
          </a:stretch>
        </p:blipFill>
        <p:spPr>
          <a:xfrm>
            <a:off x="4317359" y="2603945"/>
            <a:ext cx="2961264" cy="3735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Příznaky nádorových onemocnění- symptomy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1382"/>
            <a:ext cx="10515600" cy="3521322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Nádor jako příčina nespecifických obtíží</a:t>
            </a:r>
          </a:p>
          <a:p>
            <a:r>
              <a:rPr lang="cs-CZ" sz="4000" dirty="0"/>
              <a:t>Nádor jako náhlá příhoda</a:t>
            </a:r>
          </a:p>
          <a:p>
            <a:r>
              <a:rPr lang="cs-CZ" sz="4000" dirty="0"/>
              <a:t>Nádor jako náhodný asymptomatický nález</a:t>
            </a:r>
          </a:p>
          <a:p>
            <a:r>
              <a:rPr lang="cs-CZ" sz="4000" dirty="0"/>
              <a:t>Nádor se specifickými příznaky</a:t>
            </a:r>
          </a:p>
          <a:p>
            <a:endParaRPr lang="cs-CZ" sz="4000" dirty="0"/>
          </a:p>
          <a:p>
            <a:pPr>
              <a:buNone/>
            </a:pPr>
            <a:r>
              <a:rPr lang="cs-CZ" sz="4000" dirty="0"/>
              <a:t>přidružené </a:t>
            </a:r>
            <a:r>
              <a:rPr lang="cs-CZ" sz="4000" b="1" dirty="0" err="1">
                <a:solidFill>
                  <a:srgbClr val="0070C0"/>
                </a:solidFill>
              </a:rPr>
              <a:t>paraneoplastické</a:t>
            </a:r>
            <a:r>
              <a:rPr lang="cs-CZ" sz="4000" dirty="0"/>
              <a:t> příznaky</a:t>
            </a:r>
          </a:p>
        </p:txBody>
      </p:sp>
    </p:spTree>
    <p:extLst>
      <p:ext uri="{BB962C8B-B14F-4D97-AF65-F5344CB8AC3E}">
        <p14:creationId xmlns:p14="http://schemas.microsoft.com/office/powerpoint/2010/main" val="88800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nádorů dle původu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epiteliální  - KARCINOM</a:t>
            </a:r>
          </a:p>
          <a:p>
            <a:r>
              <a:rPr lang="cs-CZ" dirty="0" err="1"/>
              <a:t>mesenchymové</a:t>
            </a:r>
            <a:r>
              <a:rPr lang="cs-CZ" dirty="0"/>
              <a:t> - SARKOM</a:t>
            </a:r>
          </a:p>
          <a:p>
            <a:r>
              <a:rPr lang="cs-CZ" dirty="0"/>
              <a:t>z lymfoidní a krvetvorné tkáně – LYMFOM/LEUKÉMIE</a:t>
            </a:r>
          </a:p>
          <a:p>
            <a:r>
              <a:rPr lang="cs-CZ" dirty="0"/>
              <a:t>ze zárodečné tkáně - NON/GERMINOMY</a:t>
            </a:r>
          </a:p>
          <a:p>
            <a:r>
              <a:rPr lang="cs-CZ" dirty="0"/>
              <a:t>z </a:t>
            </a:r>
            <a:r>
              <a:rPr lang="cs-CZ" dirty="0" err="1"/>
              <a:t>neuroektodermové</a:t>
            </a:r>
            <a:r>
              <a:rPr lang="cs-CZ" dirty="0"/>
              <a:t> tkáně – nádory CNS a periferních nervů (</a:t>
            </a:r>
            <a:r>
              <a:rPr lang="cs-CZ" dirty="0" err="1"/>
              <a:t>meningeom</a:t>
            </a:r>
            <a:r>
              <a:rPr lang="cs-CZ" dirty="0"/>
              <a:t>)</a:t>
            </a:r>
          </a:p>
          <a:p>
            <a:r>
              <a:rPr lang="cs-CZ" dirty="0"/>
              <a:t>Prekancerózy – </a:t>
            </a:r>
            <a:r>
              <a:rPr lang="cs-CZ" dirty="0" err="1"/>
              <a:t>dysplázie</a:t>
            </a:r>
            <a:r>
              <a:rPr lang="cs-CZ" dirty="0"/>
              <a:t> epitelu (leukoplakie, CIN), adenomy tlustého střeva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Klasifikace zhoubných novotvarů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200" y="1573306"/>
            <a:ext cx="101211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 klasifikaci nádorů existuje řada podkladů a kritérií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Klinický a patologicko-anatomický rozsah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Histologický typ nádoru a stupeň diferenciace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Doba trvání symptomů a známek choroby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Přítomnost prediktivních či prognostických biologických znaků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Typ nádoru a posouzení rozsahu onemocnění určuje prognózu  a výběr vhodného léčebného postupu</a:t>
            </a:r>
          </a:p>
          <a:p>
            <a:pPr algn="ctr"/>
            <a:r>
              <a:rPr lang="cs-CZ" sz="2800" b="1" dirty="0">
                <a:solidFill>
                  <a:srgbClr val="0070C0"/>
                </a:solidFill>
              </a:rPr>
              <a:t>„Parametrizovaný“ popis nádoru pro klinickou praxi</a:t>
            </a:r>
          </a:p>
          <a:p>
            <a:endParaRPr lang="cs-CZ" sz="2800" dirty="0"/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676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International </a:t>
            </a:r>
            <a:r>
              <a:rPr lang="cs-CZ" b="1" dirty="0" err="1"/>
              <a:t>Classification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Diseases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sz="3600" dirty="0">
                <a:solidFill>
                  <a:srgbClr val="0070C0"/>
                </a:solidFill>
              </a:rPr>
              <a:t>International </a:t>
            </a:r>
            <a:r>
              <a:rPr lang="cs-CZ" sz="3600" dirty="0" err="1">
                <a:solidFill>
                  <a:srgbClr val="0070C0"/>
                </a:solidFill>
              </a:rPr>
              <a:t>Classification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Diseases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Oncology</a:t>
            </a:r>
            <a:r>
              <a:rPr lang="cs-CZ" sz="3600" dirty="0">
                <a:solidFill>
                  <a:srgbClr val="0070C0"/>
                </a:solidFill>
              </a:rPr>
              <a:t> – ICD-0-3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Česká verze</a:t>
            </a:r>
          </a:p>
          <a:p>
            <a:r>
              <a:rPr lang="cs-CZ" dirty="0"/>
              <a:t>Mezinárodní klasifikace nemocí MKN verze 2010 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http://www.uzis.cz/katalog/klasifikace/mkn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Mezinárodní klasifikace nemocí pro onkologii MKN-O-3, r.2004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Zhoubné  nádory jsou klasifikovány na základě </a:t>
            </a:r>
            <a:r>
              <a:rPr lang="cs-CZ" b="1" dirty="0"/>
              <a:t>topografického a morfologického kódu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306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147918"/>
            <a:ext cx="7085832" cy="35769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00" y="1330038"/>
            <a:ext cx="6729400" cy="41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3770958"/>
            <a:ext cx="5115268" cy="22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" y="70267"/>
            <a:ext cx="5448861" cy="51959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39" y="-7076"/>
            <a:ext cx="4136241" cy="5146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7653" y="4873540"/>
            <a:ext cx="4029075" cy="18415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043365" y="4873540"/>
            <a:ext cx="4029075" cy="1813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52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TNM klasifikace zhoubných novotvarů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73568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Prvořadým kritériem TNM systému je klasifikace dle anatomického rozsahu nemoci, jež je určen klinicky (popřípadě histopatologicky)</a:t>
            </a:r>
          </a:p>
          <a:p>
            <a:pPr marL="0" indent="0">
              <a:buNone/>
            </a:pPr>
            <a:r>
              <a:rPr lang="cs-CZ" dirty="0"/>
              <a:t>   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UICC- International Union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 (uicc.org)</a:t>
            </a:r>
          </a:p>
          <a:p>
            <a:r>
              <a:rPr lang="cs-CZ" dirty="0"/>
              <a:t>Vznik komise pro nomenklaturu v roce 1950 (</a:t>
            </a:r>
            <a:r>
              <a:rPr lang="cs-CZ" dirty="0" err="1"/>
              <a:t>Commitee</a:t>
            </a:r>
            <a:r>
              <a:rPr lang="cs-CZ" dirty="0"/>
              <a:t> on </a:t>
            </a:r>
            <a:r>
              <a:rPr lang="cs-CZ" dirty="0" err="1"/>
              <a:t>Tumour</a:t>
            </a:r>
            <a:r>
              <a:rPr lang="cs-CZ" dirty="0"/>
              <a:t> </a:t>
            </a:r>
            <a:r>
              <a:rPr lang="cs-CZ" dirty="0" err="1"/>
              <a:t>Nomenclature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r>
              <a:rPr lang="cs-CZ" dirty="0"/>
              <a:t>)</a:t>
            </a:r>
          </a:p>
          <a:p>
            <a:r>
              <a:rPr lang="cs-CZ" dirty="0"/>
              <a:t>1958 1. doporučení (nádor prsu a hrtanu)</a:t>
            </a:r>
          </a:p>
          <a:p>
            <a:r>
              <a:rPr lang="cs-CZ" dirty="0"/>
              <a:t>Od 5. vydání TNM je UICC klasifikace shodná s klasifikací </a:t>
            </a:r>
            <a:r>
              <a:rPr lang="cs-CZ" dirty="0" err="1"/>
              <a:t>American</a:t>
            </a:r>
            <a:r>
              <a:rPr lang="cs-CZ" dirty="0"/>
              <a:t> Joint </a:t>
            </a:r>
            <a:r>
              <a:rPr lang="cs-CZ" dirty="0" err="1"/>
              <a:t>Commitee</a:t>
            </a:r>
            <a:r>
              <a:rPr lang="cs-CZ" dirty="0"/>
              <a:t> on </a:t>
            </a:r>
            <a:r>
              <a:rPr lang="cs-CZ" dirty="0" err="1"/>
              <a:t>Cancer</a:t>
            </a:r>
            <a:r>
              <a:rPr lang="cs-CZ" dirty="0"/>
              <a:t> (AJJCC)</a:t>
            </a:r>
          </a:p>
        </p:txBody>
      </p:sp>
    </p:spTree>
    <p:extLst>
      <p:ext uri="{BB962C8B-B14F-4D97-AF65-F5344CB8AC3E}">
        <p14:creationId xmlns:p14="http://schemas.microsoft.com/office/powerpoint/2010/main" val="352357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53332"/>
            <a:ext cx="10163362" cy="67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>
          <a:xfrm>
            <a:off x="1176336" y="233362"/>
            <a:ext cx="91249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"/>
          <a:stretch>
            <a:fillRect/>
          </a:stretch>
        </p:blipFill>
        <p:spPr>
          <a:xfrm>
            <a:off x="1628253" y="235742"/>
            <a:ext cx="9646928" cy="66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9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4"/>
          <a:stretch/>
        </p:blipFill>
        <p:spPr>
          <a:xfrm>
            <a:off x="1471613" y="166688"/>
            <a:ext cx="8586787" cy="19066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2073362"/>
            <a:ext cx="2679557" cy="45748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180733"/>
            <a:ext cx="5815012" cy="40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Nádor jako příčina ne/specifických obtíží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2768"/>
            <a:ext cx="10561320" cy="460419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Ztráta váhy – za 6 měsíců 10 % váhy,  </a:t>
            </a:r>
            <a:r>
              <a:rPr lang="cs-CZ" dirty="0"/>
              <a:t>nechutenství, ztráta váhy, úbytek svalové hmoty, změny chutí</a:t>
            </a:r>
          </a:p>
          <a:p>
            <a:r>
              <a:rPr lang="cs-CZ" b="1" dirty="0"/>
              <a:t>Noční pocení a</a:t>
            </a:r>
            <a:r>
              <a:rPr lang="cs-CZ" dirty="0"/>
              <a:t> </a:t>
            </a:r>
            <a:r>
              <a:rPr lang="cs-CZ" b="1" dirty="0"/>
              <a:t>dlouhodobé </a:t>
            </a:r>
            <a:r>
              <a:rPr lang="cs-CZ" b="1" dirty="0" err="1"/>
              <a:t>subfebrilie</a:t>
            </a:r>
            <a:r>
              <a:rPr lang="cs-CZ" b="1" dirty="0"/>
              <a:t>/</a:t>
            </a:r>
            <a:r>
              <a:rPr lang="cs-CZ" b="1" dirty="0" err="1"/>
              <a:t>febrilie</a:t>
            </a:r>
            <a:r>
              <a:rPr lang="cs-CZ" dirty="0"/>
              <a:t>, především u hematologických malignit</a:t>
            </a:r>
          </a:p>
          <a:p>
            <a:r>
              <a:rPr lang="cs-CZ" b="1" dirty="0"/>
              <a:t>Zvětšení lymfatických uzlin – </a:t>
            </a:r>
            <a:r>
              <a:rPr lang="cs-CZ" dirty="0"/>
              <a:t>většinou nebolestivé</a:t>
            </a:r>
          </a:p>
          <a:p>
            <a:r>
              <a:rPr lang="cs-CZ" b="1" dirty="0"/>
              <a:t>Zvýšená únava, malátnost, </a:t>
            </a:r>
            <a:r>
              <a:rPr lang="cs-CZ" dirty="0"/>
              <a:t>poruchy spánku</a:t>
            </a:r>
          </a:p>
          <a:p>
            <a:r>
              <a:rPr lang="cs-CZ" b="1" dirty="0"/>
              <a:t>Kašel, chrapot déle než 2 týdny </a:t>
            </a:r>
            <a:r>
              <a:rPr lang="cs-CZ" dirty="0"/>
              <a:t>bez efektu léčby</a:t>
            </a:r>
          </a:p>
          <a:p>
            <a:r>
              <a:rPr lang="cs-CZ" b="1" dirty="0"/>
              <a:t>Dlouhodobá změna charakteru vyprazdňování </a:t>
            </a:r>
            <a:r>
              <a:rPr lang="cs-CZ" dirty="0"/>
              <a:t>(střídání průjmu/zácpy, potíže s močením)</a:t>
            </a:r>
          </a:p>
          <a:p>
            <a:r>
              <a:rPr lang="cs-CZ" b="1" dirty="0"/>
              <a:t>Anemie</a:t>
            </a:r>
            <a:r>
              <a:rPr lang="cs-CZ" dirty="0"/>
              <a:t>, krvácení</a:t>
            </a:r>
          </a:p>
          <a:p>
            <a:r>
              <a:rPr lang="cs-CZ" b="1" dirty="0"/>
              <a:t>Bolesti – hlava, záda, kostí, změna pohybového stereotypu</a:t>
            </a:r>
          </a:p>
          <a:p>
            <a:r>
              <a:rPr lang="cs-CZ" b="1" dirty="0"/>
              <a:t>Změny nálady, chování, povahy</a:t>
            </a:r>
          </a:p>
          <a:p>
            <a:r>
              <a:rPr lang="cs-CZ" b="1" dirty="0"/>
              <a:t>Hmatná zduření – prs, svaly, genitál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5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2" y="3090378"/>
            <a:ext cx="8216024" cy="34460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625" y="128588"/>
            <a:ext cx="11329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V praxi se volně používají následující termíny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b="1" dirty="0"/>
              <a:t>Lokalizované onemocnění </a:t>
            </a:r>
            <a:r>
              <a:rPr lang="cs-CZ" sz="2400" dirty="0"/>
              <a:t>-</a:t>
            </a:r>
            <a:r>
              <a:rPr lang="cs-CZ" sz="2400" b="1" dirty="0"/>
              <a:t> </a:t>
            </a:r>
            <a:r>
              <a:rPr lang="cs-CZ" sz="2400" dirty="0"/>
              <a:t>bez vzdálených metastáz (stadia I- III)</a:t>
            </a:r>
          </a:p>
          <a:p>
            <a:r>
              <a:rPr lang="cs-CZ" sz="2400" b="1" dirty="0"/>
              <a:t>Časný karcinom prsu </a:t>
            </a:r>
            <a:r>
              <a:rPr lang="cs-CZ" sz="2400" dirty="0"/>
              <a:t>– stadia I a II</a:t>
            </a:r>
          </a:p>
          <a:p>
            <a:r>
              <a:rPr lang="cs-CZ" sz="2400" b="1" dirty="0"/>
              <a:t>Lokálně pokročilý karcinom prsu </a:t>
            </a:r>
            <a:r>
              <a:rPr lang="cs-CZ" sz="2400" dirty="0"/>
              <a:t>– stadium III (někdy i IIB)</a:t>
            </a:r>
          </a:p>
          <a:p>
            <a:r>
              <a:rPr lang="cs-CZ" sz="2400" b="1" dirty="0"/>
              <a:t>Metastatické (diseminované) onemocnění </a:t>
            </a:r>
            <a:r>
              <a:rPr lang="cs-CZ" sz="2400" dirty="0"/>
              <a:t>– se vzdálenými metastázami (stadium IV)</a:t>
            </a:r>
          </a:p>
          <a:p>
            <a:r>
              <a:rPr lang="cs-CZ" sz="2400" b="1" dirty="0"/>
              <a:t>Generalizované onemocnění </a:t>
            </a:r>
            <a:r>
              <a:rPr lang="cs-CZ" sz="2400" dirty="0"/>
              <a:t>–jako synonymum k metastatickému onemocnění, nebo 		výskyt nádoru ve třech a více orgánových systémech (např. játra, plíce, skelet)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8625" y="6415088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https://www.grada.cz/chirurgicka-lecba-karcinomu-prsu-6441/</a:t>
            </a:r>
          </a:p>
        </p:txBody>
      </p:sp>
    </p:spTree>
    <p:extLst>
      <p:ext uri="{BB962C8B-B14F-4D97-AF65-F5344CB8AC3E}">
        <p14:creationId xmlns:p14="http://schemas.microsoft.com/office/powerpoint/2010/main" val="3721431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Protinádorová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Chirurgická léčba</a:t>
            </a:r>
          </a:p>
          <a:p>
            <a:r>
              <a:rPr lang="cs-CZ" b="1" dirty="0">
                <a:solidFill>
                  <a:schemeClr val="accent5"/>
                </a:solidFill>
              </a:rPr>
              <a:t>Systémová terapie- cytostatika, cílená terapie, imunoterapie</a:t>
            </a:r>
          </a:p>
          <a:p>
            <a:r>
              <a:rPr lang="cs-CZ" b="1" dirty="0">
                <a:solidFill>
                  <a:schemeClr val="accent5"/>
                </a:solidFill>
              </a:rPr>
              <a:t>Radioterapie</a:t>
            </a:r>
          </a:p>
          <a:p>
            <a:endParaRPr lang="cs-CZ" dirty="0"/>
          </a:p>
          <a:p>
            <a:r>
              <a:rPr lang="cs-CZ" dirty="0"/>
              <a:t>Podpůrná terapie</a:t>
            </a:r>
          </a:p>
          <a:p>
            <a:r>
              <a:rPr lang="cs-CZ" dirty="0"/>
              <a:t>Paliativní péče</a:t>
            </a:r>
          </a:p>
        </p:txBody>
      </p:sp>
    </p:spTree>
    <p:extLst>
      <p:ext uri="{BB962C8B-B14F-4D97-AF65-F5344CB8AC3E}">
        <p14:creationId xmlns:p14="http://schemas.microsoft.com/office/powerpoint/2010/main" val="1842318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/>
                </a:solidFill>
              </a:rPr>
              <a:t>Chirurgická léčba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3" y="1014413"/>
            <a:ext cx="9309898" cy="5607507"/>
          </a:xfrm>
        </p:spPr>
      </p:pic>
    </p:spTree>
    <p:extLst>
      <p:ext uri="{BB962C8B-B14F-4D97-AF65-F5344CB8AC3E}">
        <p14:creationId xmlns:p14="http://schemas.microsoft.com/office/powerpoint/2010/main" val="230776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5437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/>
              <a:t>Hodnocení radikality zákroku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RX</a:t>
            </a:r>
            <a:r>
              <a:rPr lang="cs-CZ" dirty="0"/>
              <a:t> přítomnost reziduálního nádoru nelze hodnotit</a:t>
            </a:r>
          </a:p>
          <a:p>
            <a:pPr marL="0" indent="0">
              <a:buNone/>
            </a:pPr>
            <a:r>
              <a:rPr lang="cs-CZ" b="1" dirty="0"/>
              <a:t>R0</a:t>
            </a:r>
            <a:r>
              <a:rPr lang="cs-CZ" dirty="0"/>
              <a:t> bez reziduálního nádoru</a:t>
            </a:r>
          </a:p>
          <a:p>
            <a:pPr marL="0" indent="0">
              <a:buNone/>
            </a:pPr>
            <a:r>
              <a:rPr lang="cs-CZ" b="1" dirty="0"/>
              <a:t>R1</a:t>
            </a:r>
            <a:r>
              <a:rPr lang="cs-CZ" dirty="0"/>
              <a:t> mikroskopicky reziduální nádor</a:t>
            </a:r>
          </a:p>
          <a:p>
            <a:pPr marL="0" indent="0">
              <a:buNone/>
            </a:pPr>
            <a:r>
              <a:rPr lang="cs-CZ" b="1" dirty="0"/>
              <a:t>R2</a:t>
            </a:r>
            <a:r>
              <a:rPr lang="cs-CZ" dirty="0"/>
              <a:t> makroskopicky reziduální nádor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Tumory mozku </a:t>
            </a:r>
            <a:r>
              <a:rPr lang="cs-CZ" dirty="0"/>
              <a:t>- GTR = gross tumor </a:t>
            </a:r>
            <a:r>
              <a:rPr lang="cs-CZ" dirty="0" err="1"/>
              <a:t>resection</a:t>
            </a:r>
            <a:r>
              <a:rPr lang="cs-CZ" dirty="0"/>
              <a:t>, NTR, STR = </a:t>
            </a:r>
            <a:r>
              <a:rPr lang="cs-CZ" dirty="0" err="1"/>
              <a:t>subtotal</a:t>
            </a:r>
            <a:r>
              <a:rPr lang="cs-CZ" dirty="0"/>
              <a:t> tumor </a:t>
            </a:r>
            <a:r>
              <a:rPr lang="cs-CZ" dirty="0" err="1"/>
              <a:t>resection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u="sng" dirty="0"/>
              <a:t>Sarkomy měkkých tkání </a:t>
            </a:r>
            <a:r>
              <a:rPr lang="cs-CZ" dirty="0"/>
              <a:t> – radikální resekce lem 1-2 cm, marginální resekce 0,1-2mm lem zdravé tkáně, </a:t>
            </a:r>
            <a:r>
              <a:rPr lang="cs-CZ" dirty="0" err="1"/>
              <a:t>intralezionální</a:t>
            </a:r>
            <a:r>
              <a:rPr lang="cs-CZ" dirty="0"/>
              <a:t> resekce &lt; 0,1 mm</a:t>
            </a:r>
          </a:p>
        </p:txBody>
      </p:sp>
    </p:spTree>
    <p:extLst>
      <p:ext uri="{BB962C8B-B14F-4D97-AF65-F5344CB8AC3E}">
        <p14:creationId xmlns:p14="http://schemas.microsoft.com/office/powerpoint/2010/main" val="104463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A279D-805E-4F6B-A367-5646BC9A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Chemoterapie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63748C-0614-40FA-931C-F3BB1C461ADD}"/>
              </a:ext>
            </a:extLst>
          </p:cNvPr>
          <p:cNvSpPr txBox="1"/>
          <p:nvPr/>
        </p:nvSpPr>
        <p:spPr>
          <a:xfrm>
            <a:off x="838199" y="1690688"/>
            <a:ext cx="111539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Léky s cytostatickým potenciálem, cílem je poškození DNA nádorové buňky (n.bb jsou více citlivé k </a:t>
            </a:r>
            <a:r>
              <a:rPr lang="cs-CZ" sz="2800" dirty="0" err="1"/>
              <a:t>cytototoxickým</a:t>
            </a:r>
            <a:r>
              <a:rPr lang="cs-CZ" sz="2800" dirty="0"/>
              <a:t> účinkům léčiv)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Neselektivní účinek – vede i k poškození zdravých </a:t>
            </a:r>
            <a:r>
              <a:rPr lang="cs-CZ" sz="2800" dirty="0" err="1"/>
              <a:t>proliferujících</a:t>
            </a:r>
            <a:r>
              <a:rPr lang="cs-CZ" sz="2800" dirty="0"/>
              <a:t> buněk, především GIT a krevní dřeň (</a:t>
            </a:r>
            <a:r>
              <a:rPr lang="cs-CZ" sz="2800" dirty="0" err="1"/>
              <a:t>mukostitidy</a:t>
            </a:r>
            <a:r>
              <a:rPr lang="cs-CZ" sz="2800" dirty="0"/>
              <a:t>, </a:t>
            </a:r>
            <a:r>
              <a:rPr lang="cs-CZ" sz="2800" dirty="0" err="1"/>
              <a:t>cytopenie</a:t>
            </a:r>
            <a:r>
              <a:rPr lang="cs-CZ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Pozvolný účinek na tkáně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Farmakokinetika –  zničení buněk optimálně ve fázi zdvojení genetické výbavy, před zahájením mitózy, nábor z G0 fáze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742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C7F3A9-6DE0-4C5E-A8FA-68D17D3274C8}"/>
              </a:ext>
            </a:extLst>
          </p:cNvPr>
          <p:cNvSpPr txBox="1"/>
          <p:nvPr/>
        </p:nvSpPr>
        <p:spPr>
          <a:xfrm>
            <a:off x="884420" y="329787"/>
            <a:ext cx="10643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Podávání CHT </a:t>
            </a:r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nábor nádorových buněk z G0 fáze, ale také dostatečně krátký interval před zahájením další proliferace nádorových buněk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interval 21-28 dní</a:t>
            </a:r>
            <a:r>
              <a:rPr lang="cs-CZ" sz="2800" dirty="0"/>
              <a:t>, buněčný cyklus nádorových buněk je pomalejší než zdravých – regenerace zdravých tkání včas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klinická remise –  pokles pod hranici detekce – tj.10⁹ buněk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dávkování v přepočtu na velikost povrchu těla </a:t>
            </a:r>
            <a:r>
              <a:rPr lang="cs-CZ" sz="2800" b="1" i="1" dirty="0"/>
              <a:t>body </a:t>
            </a:r>
            <a:r>
              <a:rPr lang="cs-CZ" sz="2800" b="1" i="1" dirty="0" err="1"/>
              <a:t>surface</a:t>
            </a:r>
            <a:r>
              <a:rPr lang="cs-CZ" sz="2800" b="1" i="1" dirty="0"/>
              <a:t> area </a:t>
            </a:r>
            <a:r>
              <a:rPr lang="cs-CZ" sz="2800" b="1" dirty="0"/>
              <a:t>BSA </a:t>
            </a:r>
            <a:r>
              <a:rPr lang="cs-CZ" sz="2800" dirty="0"/>
              <a:t>– množství látky/m², nebo dle průběhu plazmatické koncentrace v čase  </a:t>
            </a:r>
            <a:r>
              <a:rPr lang="cs-CZ" sz="2800" b="1" dirty="0"/>
              <a:t>AUC </a:t>
            </a:r>
            <a:r>
              <a:rPr lang="cs-CZ" sz="2800" b="1" i="1" dirty="0"/>
              <a:t>area </a:t>
            </a:r>
            <a:r>
              <a:rPr lang="cs-CZ" sz="2800" b="1" i="1" dirty="0" err="1"/>
              <a:t>under</a:t>
            </a:r>
            <a:r>
              <a:rPr lang="cs-CZ" sz="2800" b="1" i="1" dirty="0"/>
              <a:t> </a:t>
            </a:r>
            <a:r>
              <a:rPr lang="cs-CZ" sz="2800" b="1" i="1" dirty="0" err="1"/>
              <a:t>curve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18862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"/>
          <a:stretch/>
        </p:blipFill>
        <p:spPr>
          <a:xfrm>
            <a:off x="659794" y="0"/>
            <a:ext cx="102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8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1896" y="230215"/>
            <a:ext cx="10515600" cy="132556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Chemosenzitivita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92586"/>
              </p:ext>
            </p:extLst>
          </p:nvPr>
        </p:nvGraphicFramePr>
        <p:xfrm>
          <a:off x="1068832" y="1753849"/>
          <a:ext cx="10074656" cy="428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34">
                <a:tc>
                  <a:txBody>
                    <a:bodyPr/>
                    <a:lstStyle/>
                    <a:p>
                      <a:r>
                        <a:rPr lang="cs-CZ" dirty="0"/>
                        <a:t>I.skupina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IV.</a:t>
                      </a:r>
                      <a:r>
                        <a:rPr lang="cs-CZ" baseline="0" dirty="0"/>
                        <a:t> skupina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/>
                        <a:t>ALL u dětí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AML u dospělých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nádory ORL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světlobuněčný</a:t>
                      </a:r>
                      <a:r>
                        <a:rPr lang="cs-CZ" dirty="0"/>
                        <a:t> nádor ledviny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 err="1"/>
                        <a:t>Burkittův</a:t>
                      </a:r>
                      <a:r>
                        <a:rPr lang="cs-CZ" baseline="0" dirty="0"/>
                        <a:t> lymfom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NHL indolentní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karcinomy</a:t>
                      </a:r>
                      <a:r>
                        <a:rPr lang="cs-CZ" baseline="0" dirty="0"/>
                        <a:t> GIT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</a:t>
                      </a:r>
                      <a:r>
                        <a:rPr lang="cs-CZ" baseline="0" dirty="0"/>
                        <a:t> močového měchýře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Hodgkinova</a:t>
                      </a:r>
                      <a:r>
                        <a:rPr lang="cs-CZ" dirty="0"/>
                        <a:t> choroba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mnohočetný myelom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nádory 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jícnu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/>
                        <a:t>testikulární nádory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neuroblastom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maligní melanom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nemalobuněčný</a:t>
                      </a:r>
                      <a:r>
                        <a:rPr lang="cs-CZ" baseline="0" dirty="0"/>
                        <a:t> karcinom plic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Ewingův</a:t>
                      </a:r>
                      <a:r>
                        <a:rPr lang="cs-CZ" dirty="0"/>
                        <a:t> sarkom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prostaty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Karcinoid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</a:t>
                      </a:r>
                      <a:r>
                        <a:rPr lang="cs-CZ" baseline="0" dirty="0"/>
                        <a:t> pankreatu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/>
                        <a:t>retinoblastom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sarkomy</a:t>
                      </a:r>
                      <a:r>
                        <a:rPr lang="cs-CZ" baseline="0" dirty="0"/>
                        <a:t> měkkých tkání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žlučníku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Wilmsův</a:t>
                      </a:r>
                      <a:r>
                        <a:rPr lang="cs-CZ" dirty="0"/>
                        <a:t> nádor ledviny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endometria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štítné</a:t>
                      </a:r>
                      <a:r>
                        <a:rPr lang="cs-CZ" baseline="0" dirty="0"/>
                        <a:t> žlázy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podání chemoterapie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Systémová aplikace – perorálně, nitrožilně</a:t>
            </a:r>
          </a:p>
          <a:p>
            <a:r>
              <a:rPr lang="cs-CZ" dirty="0" err="1"/>
              <a:t>Intrakavitárně</a:t>
            </a:r>
            <a:r>
              <a:rPr lang="cs-CZ" dirty="0"/>
              <a:t> – tělní dutiny </a:t>
            </a:r>
          </a:p>
          <a:p>
            <a:r>
              <a:rPr lang="cs-CZ" dirty="0" err="1"/>
              <a:t>Intrathekálně</a:t>
            </a:r>
            <a:r>
              <a:rPr lang="cs-CZ" dirty="0"/>
              <a:t> – do likvorového prostoru</a:t>
            </a:r>
          </a:p>
          <a:p>
            <a:r>
              <a:rPr lang="cs-CZ" dirty="0" err="1"/>
              <a:t>Intraluminálně</a:t>
            </a:r>
            <a:r>
              <a:rPr lang="cs-CZ" dirty="0"/>
              <a:t> – instilace do močového měchýře</a:t>
            </a:r>
          </a:p>
          <a:p>
            <a:r>
              <a:rPr lang="cs-CZ" dirty="0" err="1"/>
              <a:t>Intraarteriálně</a:t>
            </a:r>
            <a:r>
              <a:rPr lang="cs-CZ" dirty="0"/>
              <a:t> – nádory jater</a:t>
            </a:r>
          </a:p>
        </p:txBody>
      </p:sp>
      <p:pic>
        <p:nvPicPr>
          <p:cNvPr id="4" name="Obrázek 3" descr="flex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921252"/>
            <a:ext cx="4586478" cy="25684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48800" y="6425184"/>
            <a:ext cx="174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www.</a:t>
            </a:r>
            <a:r>
              <a:rPr lang="cs-CZ" sz="1600" dirty="0" err="1"/>
              <a:t>is.muni.cz</a:t>
            </a:r>
            <a:endParaRPr lang="cs-CZ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91" y="386207"/>
            <a:ext cx="5438775" cy="4810125"/>
          </a:xfrm>
          <a:prstGeom prst="rect">
            <a:avLst/>
          </a:prstGeom>
          <a:noFill/>
        </p:spPr>
      </p:pic>
      <p:pic>
        <p:nvPicPr>
          <p:cNvPr id="1028" name="Picture 4" descr="http://www.linkos.cz/files/abstrakta/JOD2012/JOD2012_051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070" y="529144"/>
            <a:ext cx="3794633" cy="506547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924800" y="5681472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Maňásek: Výhody zavedení PICC (</a:t>
            </a:r>
            <a:r>
              <a:rPr lang="cs-CZ" sz="1200" dirty="0" err="1"/>
              <a:t>periferné</a:t>
            </a:r>
            <a:r>
              <a:rPr lang="cs-CZ" sz="1200" dirty="0"/>
              <a:t> implantované centrální kanyly) pro potřeby střednědobé parenterální terapie u pacientů s nádory ORL oblasti, JOD 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5" y="335291"/>
            <a:ext cx="6910389" cy="5176122"/>
          </a:xfrm>
          <a:prstGeom prst="rect">
            <a:avLst/>
          </a:prstGeom>
        </p:spPr>
      </p:pic>
      <p:sp>
        <p:nvSpPr>
          <p:cNvPr id="3" name="Šipka nahoru 2"/>
          <p:cNvSpPr/>
          <p:nvPr/>
        </p:nvSpPr>
        <p:spPr>
          <a:xfrm rot="5400000" flipV="1">
            <a:off x="7922499" y="1571470"/>
            <a:ext cx="767940" cy="270376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158162" y="1985963"/>
            <a:ext cx="338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Karcinom prsu</a:t>
            </a:r>
          </a:p>
        </p:txBody>
      </p:sp>
    </p:spTree>
    <p:extLst>
      <p:ext uri="{BB962C8B-B14F-4D97-AF65-F5344CB8AC3E}">
        <p14:creationId xmlns:p14="http://schemas.microsoft.com/office/powerpoint/2010/main" val="239287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e result for port cath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823" y="472756"/>
            <a:ext cx="6492810" cy="5196523"/>
          </a:xfrm>
          <a:prstGeom prst="rect">
            <a:avLst/>
          </a:prstGeom>
          <a:noFill/>
        </p:spPr>
      </p:pic>
      <p:pic>
        <p:nvPicPr>
          <p:cNvPr id="97284" name="Picture 4" descr="IP-S511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020" y="3155315"/>
            <a:ext cx="4089644" cy="297726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509760" y="6193536"/>
            <a:ext cx="204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www.</a:t>
            </a:r>
            <a:r>
              <a:rPr lang="cs-CZ" sz="1400" dirty="0" err="1"/>
              <a:t>arid.cz</a:t>
            </a:r>
            <a:endParaRPr lang="cs-CZ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Specifika terapie cytostatiky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Chemoterapeutika</a:t>
            </a:r>
            <a:r>
              <a:rPr lang="cs-CZ" dirty="0"/>
              <a:t> – látky s cytotoxickým účinkem,</a:t>
            </a:r>
          </a:p>
          <a:p>
            <a:pPr>
              <a:buNone/>
            </a:pPr>
            <a:r>
              <a:rPr lang="cs-CZ" dirty="0"/>
              <a:t> úzká terapeutická šíře, omezená chemická stabilita v roztoku</a:t>
            </a:r>
          </a:p>
          <a:p>
            <a:r>
              <a:rPr lang="cs-CZ" dirty="0"/>
              <a:t>Specifická příprava látek, podmínky podávání pacientům</a:t>
            </a:r>
          </a:p>
          <a:p>
            <a:r>
              <a:rPr lang="cs-CZ" dirty="0"/>
              <a:t>Individuální metabolismus látky - toxicita</a:t>
            </a:r>
          </a:p>
          <a:p>
            <a:r>
              <a:rPr lang="cs-CZ" dirty="0"/>
              <a:t>Absorpce a biologická dostupnost léčiva,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pass</a:t>
            </a:r>
            <a:r>
              <a:rPr lang="cs-CZ" i="1" dirty="0"/>
              <a:t> </a:t>
            </a:r>
            <a:r>
              <a:rPr lang="cs-CZ" i="1" dirty="0" err="1"/>
              <a:t>effect</a:t>
            </a:r>
            <a:r>
              <a:rPr lang="cs-CZ" i="1" dirty="0"/>
              <a:t> </a:t>
            </a:r>
          </a:p>
          <a:p>
            <a:r>
              <a:rPr lang="cs-CZ" dirty="0"/>
              <a:t>Biotransformace léčiva  - oxidace/redukce, hydrolytické změny, P-450. acetylace, </a:t>
            </a:r>
            <a:r>
              <a:rPr lang="cs-CZ" dirty="0" err="1"/>
              <a:t>glukurinidace</a:t>
            </a:r>
            <a:r>
              <a:rPr lang="cs-CZ" dirty="0"/>
              <a:t> v játrech    </a:t>
            </a:r>
            <a:r>
              <a:rPr lang="cs-CZ" b="1" dirty="0">
                <a:solidFill>
                  <a:schemeClr val="accent1"/>
                </a:solidFill>
              </a:rPr>
              <a:t>aktivace či inaktivace léčiva</a:t>
            </a:r>
          </a:p>
          <a:p>
            <a:r>
              <a:rPr lang="cs-CZ" dirty="0"/>
              <a:t>Syntetické látky, rostlinné alkaloidy</a:t>
            </a:r>
          </a:p>
          <a:p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4" name="Obrázek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832" y="152018"/>
            <a:ext cx="2889667" cy="21644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108491"/>
            <a:ext cx="8777288" cy="6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9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164306"/>
            <a:ext cx="8431917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89"/>
            <a:ext cx="8767763" cy="6575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29688" y="6226303"/>
            <a:ext cx="3262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Půl století protinádorové terapie a její perspektivy. P. </a:t>
            </a:r>
            <a:r>
              <a:rPr lang="cs-CZ" sz="1400" dirty="0" err="1"/>
              <a:t>Klener</a:t>
            </a:r>
            <a:endParaRPr lang="cs-CZ" sz="1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524D3D-799D-4635-8BD8-84FA849ED95D}"/>
              </a:ext>
            </a:extLst>
          </p:cNvPr>
          <p:cNvSpPr txBox="1"/>
          <p:nvPr/>
        </p:nvSpPr>
        <p:spPr>
          <a:xfrm>
            <a:off x="9633442" y="4736890"/>
            <a:ext cx="222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Methotrexat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Prednison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66020A8E-3324-48A4-81FF-9777A4B84DA7}"/>
              </a:ext>
            </a:extLst>
          </p:cNvPr>
          <p:cNvSpPr/>
          <p:nvPr/>
        </p:nvSpPr>
        <p:spPr>
          <a:xfrm rot="20144974">
            <a:off x="8716039" y="5478008"/>
            <a:ext cx="978408" cy="5247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87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4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Protinádorová systémová léčba – konvenční chemoterapie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91" y="772433"/>
            <a:ext cx="8463834" cy="6085567"/>
          </a:xfrm>
        </p:spPr>
      </p:pic>
    </p:spTree>
    <p:extLst>
      <p:ext uri="{BB962C8B-B14F-4D97-AF65-F5344CB8AC3E}">
        <p14:creationId xmlns:p14="http://schemas.microsoft.com/office/powerpoint/2010/main" val="1559125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Principy protinádorové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cs-CZ" dirty="0"/>
              <a:t>Kombinace s jiným druhem terapie- chirurgie, radioterapie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Neoadjuvantní</a:t>
            </a:r>
            <a:r>
              <a:rPr lang="cs-CZ" b="1" dirty="0">
                <a:solidFill>
                  <a:srgbClr val="00B0F0"/>
                </a:solidFill>
              </a:rPr>
              <a:t> podání </a:t>
            </a:r>
            <a:r>
              <a:rPr lang="cs-CZ" dirty="0"/>
              <a:t>(pokročilý ca prsu, tu konečníku)- zvýšení pravděpodobnosti radikality zákroku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Adjuvantní podání </a:t>
            </a:r>
            <a:r>
              <a:rPr lang="cs-CZ" dirty="0"/>
              <a:t>(po operaci- ca prsu) k likvidaci mikroskopické choroby</a:t>
            </a:r>
          </a:p>
          <a:p>
            <a:endParaRPr lang="cs-CZ" dirty="0"/>
          </a:p>
          <a:p>
            <a:r>
              <a:rPr lang="cs-CZ" dirty="0"/>
              <a:t>Kombinace více druhů cytostatik s odlišným mechanismem účinku a toxicitou – zvýšení účinnosti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9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2913"/>
            <a:ext cx="10515600" cy="5734050"/>
          </a:xfrm>
        </p:spPr>
        <p:txBody>
          <a:bodyPr/>
          <a:lstStyle/>
          <a:p>
            <a:r>
              <a:rPr lang="cs-CZ" b="1" dirty="0"/>
              <a:t>Konvenční režimy CHT  </a:t>
            </a:r>
            <a:r>
              <a:rPr lang="cs-CZ" dirty="0"/>
              <a:t>jdou do </a:t>
            </a:r>
            <a:r>
              <a:rPr lang="cs-CZ" b="1" dirty="0">
                <a:solidFill>
                  <a:srgbClr val="FF0000"/>
                </a:solidFill>
              </a:rPr>
              <a:t>maximálně tolerovatelné dávky MDT</a:t>
            </a:r>
          </a:p>
          <a:p>
            <a:endParaRPr lang="cs-CZ" b="1" dirty="0"/>
          </a:p>
          <a:p>
            <a:r>
              <a:rPr lang="cs-CZ" b="1" dirty="0"/>
              <a:t>Režimy metronomické – </a:t>
            </a:r>
            <a:r>
              <a:rPr lang="cs-CZ" dirty="0"/>
              <a:t>každodenní podání konvečního cytostatika v malé dávce (</a:t>
            </a:r>
            <a:r>
              <a:rPr lang="cs-CZ" dirty="0" err="1"/>
              <a:t>etoposid</a:t>
            </a:r>
            <a:r>
              <a:rPr lang="cs-CZ" dirty="0"/>
              <a:t>, cyklofosfamid) spolu s </a:t>
            </a:r>
            <a:r>
              <a:rPr lang="cs-CZ" dirty="0" err="1"/>
              <a:t>anitangiogenním</a:t>
            </a:r>
            <a:r>
              <a:rPr lang="cs-CZ" dirty="0"/>
              <a:t> lékem (thalidomid) a další </a:t>
            </a:r>
            <a:r>
              <a:rPr lang="cs-CZ" dirty="0" err="1"/>
              <a:t>biologikem</a:t>
            </a:r>
            <a:r>
              <a:rPr lang="cs-CZ" dirty="0"/>
              <a:t> (COX2 inhibitor- </a:t>
            </a:r>
            <a:r>
              <a:rPr lang="cs-CZ" dirty="0" err="1"/>
              <a:t>celecoxib</a:t>
            </a:r>
            <a:r>
              <a:rPr lang="cs-CZ" dirty="0"/>
              <a:t>, PARP agonista </a:t>
            </a:r>
            <a:r>
              <a:rPr lang="cs-CZ" dirty="0" err="1"/>
              <a:t>fenofibrat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 ovlivnění nádorové angiogeneze, nádorového mikroprostředí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dirty="0"/>
              <a:t>nižší toxicita, až po vyčerpání aktivní léčby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5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400049"/>
            <a:ext cx="10413805" cy="5829302"/>
          </a:xfrm>
          <a:prstGeom prst="rect">
            <a:avLst/>
          </a:prstGeom>
        </p:spPr>
      </p:pic>
      <p:pic>
        <p:nvPicPr>
          <p:cNvPr id="3" name="Obrázek 2" descr="x.jpg"/>
          <p:cNvPicPr>
            <a:picLocks noChangeAspect="1"/>
          </p:cNvPicPr>
          <p:nvPr/>
        </p:nvPicPr>
        <p:blipFill>
          <a:blip r:embed="rId4" cstate="print"/>
          <a:srcRect b="26604"/>
          <a:stretch>
            <a:fillRect/>
          </a:stretch>
        </p:blipFill>
        <p:spPr>
          <a:xfrm>
            <a:off x="192976" y="633984"/>
            <a:ext cx="4366832" cy="1755760"/>
          </a:xfrm>
          <a:prstGeom prst="rect">
            <a:avLst/>
          </a:prstGeom>
        </p:spPr>
      </p:pic>
      <p:pic>
        <p:nvPicPr>
          <p:cNvPr id="4" name="Obrázek 3" descr="x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1" y="3636264"/>
            <a:ext cx="5498592" cy="18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wing.jpg"/>
          <p:cNvPicPr>
            <a:picLocks noChangeAspect="1"/>
          </p:cNvPicPr>
          <p:nvPr/>
        </p:nvPicPr>
        <p:blipFill>
          <a:blip r:embed="rId3" cstate="print"/>
          <a:srcRect r="4337"/>
          <a:stretch>
            <a:fillRect/>
          </a:stretch>
        </p:blipFill>
        <p:spPr>
          <a:xfrm rot="5400000">
            <a:off x="2124458" y="-1075943"/>
            <a:ext cx="6857998" cy="900988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365248" y="719328"/>
            <a:ext cx="202387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626352" y="554736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9712" y="3718560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93536" y="586435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Schéma </a:t>
            </a:r>
            <a:r>
              <a:rPr lang="cs-CZ" sz="2000" b="1" dirty="0" err="1"/>
              <a:t>polychemoterapie</a:t>
            </a:r>
            <a:r>
              <a:rPr lang="cs-CZ" sz="2000" b="1" dirty="0"/>
              <a:t> u </a:t>
            </a:r>
            <a:r>
              <a:rPr lang="cs-CZ" sz="2000" b="1" dirty="0" err="1"/>
              <a:t>Ewingova</a:t>
            </a:r>
            <a:r>
              <a:rPr lang="cs-CZ" sz="2000" b="1" dirty="0"/>
              <a:t> sarkomu</a:t>
            </a:r>
          </a:p>
        </p:txBody>
      </p:sp>
    </p:spTree>
    <p:extLst>
      <p:ext uri="{BB962C8B-B14F-4D97-AF65-F5344CB8AC3E}">
        <p14:creationId xmlns:p14="http://schemas.microsoft.com/office/powerpoint/2010/main" val="36884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023" y="279027"/>
            <a:ext cx="6698610" cy="6064623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02909" y="2715919"/>
            <a:ext cx="2457450" cy="61436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060250" y="1814513"/>
            <a:ext cx="35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Sarkom měkkých tkání</a:t>
            </a:r>
          </a:p>
        </p:txBody>
      </p:sp>
    </p:spTree>
    <p:extLst>
      <p:ext uri="{BB962C8B-B14F-4D97-AF65-F5344CB8AC3E}">
        <p14:creationId xmlns:p14="http://schemas.microsoft.com/office/powerpoint/2010/main" val="1837993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856" y="194437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Mechanismus účinku cytostatik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68"/>
            <a:ext cx="10951464" cy="4689475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Inhibice enzymů nutných pro syntézu nukleových kyselin- </a:t>
            </a:r>
            <a:r>
              <a:rPr lang="cs-CZ" sz="3200" b="1" dirty="0"/>
              <a:t>antimetabolity</a:t>
            </a:r>
          </a:p>
          <a:p>
            <a:r>
              <a:rPr lang="cs-CZ" sz="3200" dirty="0"/>
              <a:t>Inkorporace falešných nukleoidů do nukleových kyselin- </a:t>
            </a:r>
            <a:r>
              <a:rPr lang="cs-CZ" sz="3200" b="1" dirty="0" err="1"/>
              <a:t>interkalační</a:t>
            </a:r>
            <a:r>
              <a:rPr lang="cs-CZ" sz="3200" b="1" dirty="0"/>
              <a:t> cytostatika</a:t>
            </a:r>
          </a:p>
          <a:p>
            <a:r>
              <a:rPr lang="cs-CZ" sz="3200" dirty="0"/>
              <a:t>Přímé poškození struktury již hotových nukleových kyselin- </a:t>
            </a:r>
            <a:r>
              <a:rPr lang="cs-CZ" sz="3200" b="1" dirty="0"/>
              <a:t>alkylační cytostatika</a:t>
            </a:r>
          </a:p>
          <a:p>
            <a:r>
              <a:rPr lang="cs-CZ" sz="3200" dirty="0"/>
              <a:t>Blokáda </a:t>
            </a:r>
            <a:r>
              <a:rPr lang="cs-CZ" sz="3200" dirty="0" err="1"/>
              <a:t>topoizomerázy</a:t>
            </a:r>
            <a:r>
              <a:rPr lang="cs-CZ" sz="3200" dirty="0"/>
              <a:t> I a II </a:t>
            </a:r>
          </a:p>
          <a:p>
            <a:r>
              <a:rPr lang="cs-CZ" sz="3200" dirty="0"/>
              <a:t>Poškození funkce </a:t>
            </a:r>
            <a:r>
              <a:rPr lang="cs-CZ" sz="3200" dirty="0" err="1"/>
              <a:t>mikrotubulárního</a:t>
            </a:r>
            <a:r>
              <a:rPr lang="cs-CZ" sz="3200" dirty="0"/>
              <a:t> systému – </a:t>
            </a:r>
            <a:r>
              <a:rPr lang="cs-CZ" sz="3200" b="1" dirty="0" err="1"/>
              <a:t>vinca</a:t>
            </a:r>
            <a:r>
              <a:rPr lang="cs-CZ" sz="3200" b="1" dirty="0"/>
              <a:t> alkaloidy, </a:t>
            </a:r>
            <a:r>
              <a:rPr lang="cs-CZ" sz="3200" b="1" dirty="0" err="1"/>
              <a:t>taxany</a:t>
            </a:r>
            <a:endParaRPr lang="cs-CZ" sz="3200" b="1" dirty="0"/>
          </a:p>
          <a:p>
            <a:r>
              <a:rPr lang="cs-CZ" sz="3200" dirty="0"/>
              <a:t>Kombinované účinky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86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A3DCA4-2B18-4F82-86B2-357F7ABF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35840" r="33483" b="9051"/>
          <a:stretch/>
        </p:blipFill>
        <p:spPr>
          <a:xfrm>
            <a:off x="929390" y="425915"/>
            <a:ext cx="10720824" cy="5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9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975" r="143" b="9357"/>
          <a:stretch/>
        </p:blipFill>
        <p:spPr>
          <a:xfrm>
            <a:off x="1234565" y="0"/>
            <a:ext cx="9991249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4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" y="0"/>
            <a:ext cx="10258227" cy="66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0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2" y="0"/>
            <a:ext cx="10241996" cy="6381751"/>
          </a:xfrm>
          <a:prstGeom prst="rect">
            <a:avLst/>
          </a:prstGeom>
        </p:spPr>
      </p:pic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F8B9F2E3-7C4A-4E93-A5AE-3CEB32200F52}"/>
              </a:ext>
            </a:extLst>
          </p:cNvPr>
          <p:cNvSpPr/>
          <p:nvPr/>
        </p:nvSpPr>
        <p:spPr>
          <a:xfrm>
            <a:off x="2953062" y="2593298"/>
            <a:ext cx="404735" cy="374754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DBCAC1-1418-4E93-8149-11816A121879}"/>
              </a:ext>
            </a:extLst>
          </p:cNvPr>
          <p:cNvSpPr txBox="1"/>
          <p:nvPr/>
        </p:nvSpPr>
        <p:spPr>
          <a:xfrm>
            <a:off x="6850504" y="4062336"/>
            <a:ext cx="5186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Antidotum</a:t>
            </a:r>
            <a:r>
              <a:rPr lang="cs-CZ" sz="2400" dirty="0"/>
              <a:t> MTX - </a:t>
            </a:r>
            <a:r>
              <a:rPr lang="cs-CZ" sz="2400" b="1" dirty="0"/>
              <a:t>LEUKOVORIN/redukovaná k. </a:t>
            </a:r>
            <a:r>
              <a:rPr lang="cs-CZ" sz="2400" b="1" dirty="0" err="1"/>
              <a:t>tetrahydrolistová</a:t>
            </a:r>
            <a:endParaRPr lang="cs-CZ" sz="2400" b="1" dirty="0"/>
          </a:p>
          <a:p>
            <a:r>
              <a:rPr lang="cs-CZ" sz="2400" dirty="0"/>
              <a:t>Porušený transport pro </a:t>
            </a:r>
            <a:r>
              <a:rPr lang="cs-CZ" sz="2400" dirty="0" err="1"/>
              <a:t>foláty</a:t>
            </a:r>
            <a:r>
              <a:rPr lang="cs-CZ" sz="2400" dirty="0"/>
              <a:t> a </a:t>
            </a:r>
            <a:r>
              <a:rPr lang="cs-CZ" sz="2400" dirty="0" err="1"/>
              <a:t>antifoláty</a:t>
            </a:r>
            <a:r>
              <a:rPr lang="cs-CZ" sz="2400" dirty="0"/>
              <a:t> v n. bb</a:t>
            </a:r>
          </a:p>
        </p:txBody>
      </p:sp>
    </p:spTree>
    <p:extLst>
      <p:ext uri="{BB962C8B-B14F-4D97-AF65-F5344CB8AC3E}">
        <p14:creationId xmlns:p14="http://schemas.microsoft.com/office/powerpoint/2010/main" val="1716152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104775"/>
            <a:ext cx="10790752" cy="635317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075031-8D5E-486A-8389-CDDA185D3427}"/>
              </a:ext>
            </a:extLst>
          </p:cNvPr>
          <p:cNvSpPr txBox="1"/>
          <p:nvPr/>
        </p:nvSpPr>
        <p:spPr>
          <a:xfrm>
            <a:off x="4332157" y="5636302"/>
            <a:ext cx="39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Neonkologická indikace</a:t>
            </a:r>
          </a:p>
        </p:txBody>
      </p:sp>
    </p:spTree>
    <p:extLst>
      <p:ext uri="{BB962C8B-B14F-4D97-AF65-F5344CB8AC3E}">
        <p14:creationId xmlns:p14="http://schemas.microsoft.com/office/powerpoint/2010/main" val="191006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C1D25-3E68-4780-BB2D-F194CD78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Analoga </a:t>
            </a:r>
            <a:r>
              <a:rPr lang="cs-CZ" b="1" dirty="0" err="1"/>
              <a:t>pyrimidinů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842C66-F06A-47F5-A68E-738A5163E69C}"/>
              </a:ext>
            </a:extLst>
          </p:cNvPr>
          <p:cNvSpPr txBox="1"/>
          <p:nvPr/>
        </p:nvSpPr>
        <p:spPr>
          <a:xfrm>
            <a:off x="389744" y="1420868"/>
            <a:ext cx="118022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Fluorované </a:t>
            </a:r>
            <a:r>
              <a:rPr lang="cs-CZ" sz="2800" b="1" dirty="0" err="1"/>
              <a:t>pyrimidiny</a:t>
            </a:r>
            <a:endParaRPr lang="cs-CZ" sz="2800" b="1" dirty="0"/>
          </a:p>
          <a:p>
            <a:r>
              <a:rPr lang="cs-CZ" sz="2800" b="1" dirty="0"/>
              <a:t>5-Fluorouracil</a:t>
            </a:r>
            <a:r>
              <a:rPr lang="cs-CZ" sz="2800" dirty="0"/>
              <a:t> </a:t>
            </a:r>
            <a:r>
              <a:rPr lang="cs-CZ" sz="2800" b="1" dirty="0"/>
              <a:t>(5-FU)</a:t>
            </a:r>
            <a:r>
              <a:rPr lang="cs-CZ" sz="2800" dirty="0"/>
              <a:t> – metabolická přeměna v buňce na 5-florouridintrifosfát a </a:t>
            </a:r>
            <a:r>
              <a:rPr lang="cs-CZ" sz="2800" dirty="0" err="1"/>
              <a:t>fluorouridindeoxymonofosfát</a:t>
            </a:r>
            <a:r>
              <a:rPr lang="cs-CZ" sz="2800" dirty="0"/>
              <a:t> – </a:t>
            </a:r>
            <a:r>
              <a:rPr lang="cs-CZ" sz="2800" dirty="0" err="1"/>
              <a:t>sy</a:t>
            </a:r>
            <a:r>
              <a:rPr lang="cs-CZ" sz="2800" dirty="0"/>
              <a:t> RNA a proteinů, vazba na </a:t>
            </a:r>
            <a:r>
              <a:rPr lang="cs-CZ" sz="2800" dirty="0" err="1"/>
              <a:t>tymidylátsyntetázu</a:t>
            </a:r>
            <a:r>
              <a:rPr lang="cs-CZ" sz="2800" dirty="0"/>
              <a:t>- defektní </a:t>
            </a:r>
            <a:r>
              <a:rPr lang="cs-CZ" sz="2800" dirty="0" err="1"/>
              <a:t>sy</a:t>
            </a:r>
            <a:r>
              <a:rPr lang="cs-CZ" sz="2800" dirty="0"/>
              <a:t> DNA</a:t>
            </a:r>
          </a:p>
          <a:p>
            <a:r>
              <a:rPr lang="cs-CZ" sz="2800" dirty="0"/>
              <a:t>GIT nádory a ca prsu</a:t>
            </a:r>
          </a:p>
          <a:p>
            <a:r>
              <a:rPr lang="cs-CZ" sz="2800" b="1" dirty="0" err="1"/>
              <a:t>Capecitabin</a:t>
            </a:r>
            <a:r>
              <a:rPr lang="cs-CZ" sz="2800" dirty="0"/>
              <a:t> – </a:t>
            </a:r>
            <a:r>
              <a:rPr lang="cs-CZ" sz="2800" dirty="0" err="1"/>
              <a:t>prodrug</a:t>
            </a:r>
            <a:r>
              <a:rPr lang="cs-CZ" sz="2800" dirty="0"/>
              <a:t> 5-FU- aktivace v nádorových bb., GIT nádory - </a:t>
            </a:r>
            <a:r>
              <a:rPr lang="cs-CZ" sz="2800" b="1" dirty="0"/>
              <a:t>per os !</a:t>
            </a:r>
          </a:p>
          <a:p>
            <a:r>
              <a:rPr lang="cs-CZ" sz="2800" b="1" dirty="0"/>
              <a:t>Analoga cytosinu </a:t>
            </a:r>
            <a:r>
              <a:rPr lang="cs-CZ" sz="2800" dirty="0"/>
              <a:t>– </a:t>
            </a:r>
            <a:r>
              <a:rPr lang="cs-CZ" sz="2800" dirty="0" err="1"/>
              <a:t>gemcitabin</a:t>
            </a:r>
            <a:r>
              <a:rPr lang="cs-CZ" sz="2800" dirty="0"/>
              <a:t>, </a:t>
            </a:r>
            <a:r>
              <a:rPr lang="cs-CZ" sz="2800" dirty="0" err="1"/>
              <a:t>cytarabin</a:t>
            </a:r>
            <a:r>
              <a:rPr lang="cs-CZ" sz="2800" dirty="0"/>
              <a:t>- ca pankreatu, žluč. cest, moč. měchýř</a:t>
            </a:r>
          </a:p>
          <a:p>
            <a:endParaRPr lang="cs-CZ" sz="2800" b="1" dirty="0"/>
          </a:p>
          <a:p>
            <a:r>
              <a:rPr lang="cs-CZ" sz="2800" b="1" dirty="0"/>
              <a:t>Purinová analoga </a:t>
            </a:r>
            <a:r>
              <a:rPr lang="cs-CZ" sz="2800" dirty="0"/>
              <a:t>– léčba hematologických malignit</a:t>
            </a:r>
          </a:p>
          <a:p>
            <a:r>
              <a:rPr lang="cs-CZ" sz="2800" b="1" dirty="0"/>
              <a:t>Analoga guaninu</a:t>
            </a:r>
            <a:r>
              <a:rPr lang="cs-CZ" sz="2800" dirty="0"/>
              <a:t>- 6-merkaptopurin, 6-thioguanin</a:t>
            </a:r>
          </a:p>
          <a:p>
            <a:r>
              <a:rPr lang="cs-CZ" sz="2800" b="1" dirty="0"/>
              <a:t>Analoga adeninu</a:t>
            </a:r>
            <a:r>
              <a:rPr lang="cs-CZ" sz="2800" dirty="0"/>
              <a:t>- </a:t>
            </a:r>
            <a:r>
              <a:rPr lang="cs-CZ" sz="2800" dirty="0" err="1"/>
              <a:t>fludarabin</a:t>
            </a:r>
            <a:r>
              <a:rPr lang="cs-CZ" sz="2800" dirty="0"/>
              <a:t>, </a:t>
            </a:r>
            <a:r>
              <a:rPr lang="cs-CZ" sz="2800" dirty="0" err="1"/>
              <a:t>kladribin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77739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3" y="114300"/>
            <a:ext cx="9405074" cy="6629400"/>
          </a:xfrm>
          <a:prstGeom prst="rect">
            <a:avLst/>
          </a:prstGeom>
        </p:spPr>
      </p:pic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1A1EC3EF-D52D-472F-9950-8DA9CE13183C}"/>
              </a:ext>
            </a:extLst>
          </p:cNvPr>
          <p:cNvSpPr/>
          <p:nvPr/>
        </p:nvSpPr>
        <p:spPr>
          <a:xfrm>
            <a:off x="6190938" y="1933731"/>
            <a:ext cx="359764" cy="31479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C23F4288-7760-4C05-AE41-545005000194}"/>
              </a:ext>
            </a:extLst>
          </p:cNvPr>
          <p:cNvSpPr/>
          <p:nvPr/>
        </p:nvSpPr>
        <p:spPr>
          <a:xfrm>
            <a:off x="6115988" y="4332157"/>
            <a:ext cx="359764" cy="31479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154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7225" y="3428982"/>
            <a:ext cx="1064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/>
              <a:t>Dihydropyrimidine</a:t>
            </a:r>
            <a:r>
              <a:rPr lang="cs-CZ" sz="2000" b="1" dirty="0"/>
              <a:t> </a:t>
            </a:r>
            <a:r>
              <a:rPr lang="cs-CZ" sz="2000" b="1" dirty="0" err="1"/>
              <a:t>dehydrogenase</a:t>
            </a:r>
            <a:r>
              <a:rPr lang="cs-CZ" sz="2000" b="1" dirty="0"/>
              <a:t> (DPD) </a:t>
            </a:r>
            <a:r>
              <a:rPr lang="cs-CZ" sz="2000" dirty="0"/>
              <a:t>– enzyme </a:t>
            </a:r>
            <a:r>
              <a:rPr lang="cs-CZ" sz="2000" dirty="0" err="1"/>
              <a:t>encoded</a:t>
            </a:r>
            <a:r>
              <a:rPr lang="cs-CZ" sz="2000" dirty="0"/>
              <a:t> by </a:t>
            </a:r>
            <a:r>
              <a:rPr lang="en-US" sz="2000" i="1" dirty="0"/>
              <a:t>DPYD</a:t>
            </a:r>
            <a:r>
              <a:rPr lang="en-US" sz="2000" dirty="0"/>
              <a:t> gene, is the rate-limiting step in pyrimidine catabolism and deactivates more than 80% of standard doses of 5FU and the oral 5FU prodrug </a:t>
            </a:r>
            <a:r>
              <a:rPr lang="en-US" sz="2000" dirty="0" err="1"/>
              <a:t>capecitabine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/>
              <a:t>True deficiency of DPD </a:t>
            </a:r>
            <a:r>
              <a:rPr lang="en-US" sz="2000" dirty="0"/>
              <a:t>affects approximately 5% of the overall population. In these patients, the lack of enzymatic activity increases the half-life of the drug, resulting in excess drug accumulation and toxicity</a:t>
            </a:r>
          </a:p>
          <a:p>
            <a:pPr algn="just"/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>
          <a:xfrm>
            <a:off x="657225" y="899742"/>
            <a:ext cx="11072813" cy="14434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57724" y="5529271"/>
            <a:ext cx="66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https://emedicine.medscape.com/article/1746057-overview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3440" y="499872"/>
            <a:ext cx="46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Pozn.  Geneticky vázaná intolerance cytostatik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1672B8-80DE-4DA3-9EA3-5D03E9DDD43D}"/>
              </a:ext>
            </a:extLst>
          </p:cNvPr>
          <p:cNvSpPr txBox="1"/>
          <p:nvPr/>
        </p:nvSpPr>
        <p:spPr>
          <a:xfrm>
            <a:off x="2113614" y="2368447"/>
            <a:ext cx="454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 LEUKEMIÍ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2157B4-3EE5-4EE5-B7CF-CF0244BB16D0}"/>
              </a:ext>
            </a:extLst>
          </p:cNvPr>
          <p:cNvSpPr txBox="1"/>
          <p:nvPr/>
        </p:nvSpPr>
        <p:spPr>
          <a:xfrm>
            <a:off x="2023672" y="5276538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GIT NÁDORY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6A17D9-4373-41C5-9875-AA33D90E2BB4}"/>
              </a:ext>
            </a:extLst>
          </p:cNvPr>
          <p:cNvSpPr/>
          <p:nvPr/>
        </p:nvSpPr>
        <p:spPr>
          <a:xfrm>
            <a:off x="657225" y="899742"/>
            <a:ext cx="11072813" cy="2069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AD5564-70DF-4A34-B51A-2E61D8FFB305}"/>
              </a:ext>
            </a:extLst>
          </p:cNvPr>
          <p:cNvSpPr/>
          <p:nvPr/>
        </p:nvSpPr>
        <p:spPr>
          <a:xfrm>
            <a:off x="657225" y="3428982"/>
            <a:ext cx="11072813" cy="26420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56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FADE7-B130-40F3-A63B-F4152E0B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25285"/>
            <a:ext cx="1101777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Poškození funkce již hotových nukleových kyselin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502743-99C3-45AC-AEB9-FA2C6EDE8BB4}"/>
              </a:ext>
            </a:extLst>
          </p:cNvPr>
          <p:cNvSpPr txBox="1"/>
          <p:nvPr/>
        </p:nvSpPr>
        <p:spPr>
          <a:xfrm>
            <a:off x="1124258" y="1543987"/>
            <a:ext cx="100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ALKYLACE, INTERKALACE, INHIBICE TOPOIZOMERÁZ, ROZŠTĚPENÍ DNA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5F93EF-DA0E-45C7-AAA0-D40C583C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55" y="2430538"/>
            <a:ext cx="5759182" cy="43021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32AB6F-636C-401F-B071-59F82B8FEE52}"/>
              </a:ext>
            </a:extLst>
          </p:cNvPr>
          <p:cNvSpPr txBox="1"/>
          <p:nvPr/>
        </p:nvSpPr>
        <p:spPr>
          <a:xfrm>
            <a:off x="704538" y="4931763"/>
            <a:ext cx="22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Cross</a:t>
            </a:r>
            <a:r>
              <a:rPr lang="cs-CZ" b="1" dirty="0"/>
              <a:t> link – zlom DNA</a:t>
            </a:r>
          </a:p>
        </p:txBody>
      </p:sp>
    </p:spTree>
    <p:extLst>
      <p:ext uri="{BB962C8B-B14F-4D97-AF65-F5344CB8AC3E}">
        <p14:creationId xmlns:p14="http://schemas.microsoft.com/office/powerpoint/2010/main" val="357021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461963"/>
            <a:ext cx="7647084" cy="5024438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7543800" y="1685925"/>
            <a:ext cx="2057400" cy="4714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887969" y="2298677"/>
            <a:ext cx="330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Generalizovaná lymfadenopatie</a:t>
            </a:r>
          </a:p>
          <a:p>
            <a:r>
              <a:rPr lang="cs-CZ" sz="1600" dirty="0"/>
              <a:t>= povšechné zvětšení mízních uzlin</a:t>
            </a:r>
          </a:p>
        </p:txBody>
      </p:sp>
    </p:spTree>
    <p:extLst>
      <p:ext uri="{BB962C8B-B14F-4D97-AF65-F5344CB8AC3E}">
        <p14:creationId xmlns:p14="http://schemas.microsoft.com/office/powerpoint/2010/main" val="3217343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9" y="35718"/>
            <a:ext cx="9433804" cy="678656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C2070-DCC6-4AA3-8EAA-040DEC697D76}"/>
              </a:ext>
            </a:extLst>
          </p:cNvPr>
          <p:cNvSpPr/>
          <p:nvPr/>
        </p:nvSpPr>
        <p:spPr>
          <a:xfrm>
            <a:off x="8724275" y="2488367"/>
            <a:ext cx="2953063" cy="524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21E7D8F-508A-4C07-8F05-2C95D8FDABED}"/>
              </a:ext>
            </a:extLst>
          </p:cNvPr>
          <p:cNvSpPr/>
          <p:nvPr/>
        </p:nvSpPr>
        <p:spPr>
          <a:xfrm>
            <a:off x="3192905" y="4886793"/>
            <a:ext cx="3207895" cy="17688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EEE960-A26E-4519-8C09-072560B58828}"/>
              </a:ext>
            </a:extLst>
          </p:cNvPr>
          <p:cNvSpPr txBox="1"/>
          <p:nvPr/>
        </p:nvSpPr>
        <p:spPr>
          <a:xfrm>
            <a:off x="6790544" y="5396460"/>
            <a:ext cx="506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Cisplatina</a:t>
            </a:r>
            <a:r>
              <a:rPr lang="cs-CZ" b="1" dirty="0">
                <a:solidFill>
                  <a:srgbClr val="FF0000"/>
                </a:solidFill>
              </a:rPr>
              <a:t>- nádory </a:t>
            </a:r>
            <a:r>
              <a:rPr lang="cs-CZ" b="1" dirty="0" err="1">
                <a:solidFill>
                  <a:srgbClr val="FF0000"/>
                </a:solidFill>
              </a:rPr>
              <a:t>germinální</a:t>
            </a:r>
            <a:r>
              <a:rPr lang="cs-CZ" b="1" dirty="0">
                <a:solidFill>
                  <a:srgbClr val="FF0000"/>
                </a:solidFill>
              </a:rPr>
              <a:t>, ORL, plic, cervix atd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28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E7E554-208B-448B-AC58-FA2DED69F234}"/>
              </a:ext>
            </a:extLst>
          </p:cNvPr>
          <p:cNvSpPr txBox="1"/>
          <p:nvPr/>
        </p:nvSpPr>
        <p:spPr>
          <a:xfrm>
            <a:off x="494674" y="1678900"/>
            <a:ext cx="112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Nekovalentní vazba mezi cytostatikem a DNA, změna terciární struktury, změna čtecího rámce - porucha replikace a transkripce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E46B1F-48AB-4DEF-B976-CC68A624850E}"/>
              </a:ext>
            </a:extLst>
          </p:cNvPr>
          <p:cNvSpPr txBox="1"/>
          <p:nvPr/>
        </p:nvSpPr>
        <p:spPr>
          <a:xfrm>
            <a:off x="494674" y="3193942"/>
            <a:ext cx="11622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Protinádorová antibiotika </a:t>
            </a:r>
            <a:r>
              <a:rPr lang="cs-CZ" sz="2400" dirty="0"/>
              <a:t>– </a:t>
            </a:r>
            <a:r>
              <a:rPr lang="cs-CZ" sz="2400" b="1" dirty="0" err="1"/>
              <a:t>doxorubicin</a:t>
            </a:r>
            <a:r>
              <a:rPr lang="cs-CZ" sz="2400" dirty="0"/>
              <a:t>, </a:t>
            </a:r>
            <a:r>
              <a:rPr lang="cs-CZ" sz="2400" dirty="0" err="1"/>
              <a:t>daunorubicin</a:t>
            </a:r>
            <a:r>
              <a:rPr lang="cs-CZ" sz="2400" dirty="0"/>
              <a:t>, </a:t>
            </a:r>
            <a:r>
              <a:rPr lang="cs-CZ" sz="2400" dirty="0" err="1"/>
              <a:t>idarubicin</a:t>
            </a:r>
            <a:r>
              <a:rPr lang="cs-CZ" sz="2400" dirty="0"/>
              <a:t>, </a:t>
            </a:r>
            <a:r>
              <a:rPr lang="cs-CZ" sz="2400" dirty="0" err="1"/>
              <a:t>epirubicin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ca prsu, sarkomy, hematologické malignity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kombinovaný účinek – </a:t>
            </a:r>
            <a:r>
              <a:rPr lang="cs-CZ" sz="2400" dirty="0" err="1"/>
              <a:t>interkalace</a:t>
            </a:r>
            <a:r>
              <a:rPr lang="cs-CZ" sz="2400" dirty="0"/>
              <a:t>, inhibice </a:t>
            </a:r>
            <a:r>
              <a:rPr lang="cs-CZ" sz="2400" dirty="0" err="1"/>
              <a:t>topoizomerázy</a:t>
            </a:r>
            <a:r>
              <a:rPr lang="cs-CZ" sz="2400" dirty="0"/>
              <a:t> II, tvorba </a:t>
            </a:r>
            <a:r>
              <a:rPr lang="cs-CZ" sz="2400" b="1" dirty="0"/>
              <a:t>kyslíkových radikálů </a:t>
            </a:r>
          </a:p>
          <a:p>
            <a:endParaRPr lang="cs-CZ" sz="2400" b="1" dirty="0"/>
          </a:p>
          <a:p>
            <a:r>
              <a:rPr lang="cs-CZ" sz="2400" b="1" dirty="0" err="1"/>
              <a:t>Kardiotoxicita</a:t>
            </a:r>
            <a:r>
              <a:rPr lang="cs-CZ" sz="2400" b="1" dirty="0"/>
              <a:t> – kumulativní dávka 450-550 mg/m²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B35580-DB57-435C-B8F6-E30F1B066579}"/>
              </a:ext>
            </a:extLst>
          </p:cNvPr>
          <p:cNvSpPr txBox="1"/>
          <p:nvPr/>
        </p:nvSpPr>
        <p:spPr>
          <a:xfrm>
            <a:off x="2278504" y="580789"/>
            <a:ext cx="611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Interkalační</a:t>
            </a:r>
            <a:r>
              <a:rPr lang="cs-CZ" sz="4400" dirty="0"/>
              <a:t> látky</a:t>
            </a:r>
          </a:p>
        </p:txBody>
      </p:sp>
    </p:spTree>
    <p:extLst>
      <p:ext uri="{BB962C8B-B14F-4D97-AF65-F5344CB8AC3E}">
        <p14:creationId xmlns:p14="http://schemas.microsoft.com/office/powerpoint/2010/main" val="1214887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971062" cy="63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1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7" y="133348"/>
            <a:ext cx="9930125" cy="63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6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6" y="182949"/>
            <a:ext cx="10058401" cy="64921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90688" y="170688"/>
            <a:ext cx="2938272" cy="648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850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609" t="18109" r="32148" b="5186"/>
          <a:stretch/>
        </p:blipFill>
        <p:spPr>
          <a:xfrm>
            <a:off x="714375" y="133617"/>
            <a:ext cx="10415588" cy="6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5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71297"/>
            <a:ext cx="9872662" cy="65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90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E5CB-8564-42F1-9DE7-69EC714A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4423" cy="134375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Rezistence k chemoterapii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6F36B9-B550-4144-A03D-07B6F669FFC4}"/>
              </a:ext>
            </a:extLst>
          </p:cNvPr>
          <p:cNvSpPr txBox="1"/>
          <p:nvPr/>
        </p:nvSpPr>
        <p:spPr>
          <a:xfrm>
            <a:off x="914399" y="1723871"/>
            <a:ext cx="10598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Primární</a:t>
            </a:r>
          </a:p>
          <a:p>
            <a:r>
              <a:rPr lang="cs-CZ" sz="2800" dirty="0"/>
              <a:t>Sekundární – vzniká až v průběhu léčby cytostatiky</a:t>
            </a:r>
          </a:p>
          <a:p>
            <a:endParaRPr lang="cs-CZ" sz="2800" dirty="0"/>
          </a:p>
          <a:p>
            <a:r>
              <a:rPr lang="cs-CZ" sz="2800" b="1" dirty="0"/>
              <a:t>Změna farmakokinetiky- </a:t>
            </a:r>
            <a:r>
              <a:rPr lang="cs-CZ" sz="2800" dirty="0"/>
              <a:t>snížená resorpce, zvýšené vylučování  z buňky, zrychlený katabolismus</a:t>
            </a:r>
          </a:p>
          <a:p>
            <a:r>
              <a:rPr lang="cs-CZ" sz="2800" b="1" dirty="0"/>
              <a:t>Změna buněčné populace</a:t>
            </a:r>
            <a:r>
              <a:rPr lang="cs-CZ" sz="2800" dirty="0"/>
              <a:t>- v G0 fázi</a:t>
            </a:r>
          </a:p>
          <a:p>
            <a:endParaRPr lang="cs-CZ" sz="2800" dirty="0"/>
          </a:p>
          <a:p>
            <a:r>
              <a:rPr lang="cs-CZ" sz="2800" b="1" dirty="0"/>
              <a:t>Mnohočetná léková rezistence MDR </a:t>
            </a:r>
            <a:r>
              <a:rPr lang="cs-CZ" sz="2800" dirty="0"/>
              <a:t>– urychlené vypuzování cytostatika z buňky, transportní proteiny rodiny ABC – P-glykoprotein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36D0572-873C-464A-85CB-7A68F2FCC3C8}"/>
              </a:ext>
            </a:extLst>
          </p:cNvPr>
          <p:cNvSpPr/>
          <p:nvPr/>
        </p:nvSpPr>
        <p:spPr>
          <a:xfrm>
            <a:off x="838200" y="4706911"/>
            <a:ext cx="10794167" cy="116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77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31" y="0"/>
            <a:ext cx="9101138" cy="68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50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9" y="885824"/>
            <a:ext cx="11146681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370521"/>
            <a:ext cx="6157913" cy="5834622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15101" y="2071688"/>
            <a:ext cx="1943100" cy="5429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943975" y="2071688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Tumor plic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29531" y="6205143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https://www.stefajir.cz/plicni-tumor-rtg</a:t>
            </a:r>
          </a:p>
        </p:txBody>
      </p:sp>
    </p:spTree>
    <p:extLst>
      <p:ext uri="{BB962C8B-B14F-4D97-AF65-F5344CB8AC3E}">
        <p14:creationId xmlns:p14="http://schemas.microsoft.com/office/powerpoint/2010/main" val="2893083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0"/>
            <a:ext cx="934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72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64" y="0"/>
            <a:ext cx="8757072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9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osoba, muž&#10;&#10;Popis byl vytvořen automaticky">
            <a:extLst>
              <a:ext uri="{FF2B5EF4-FFF2-40B4-BE49-F238E27FC236}">
                <a16:creationId xmlns:a16="http://schemas.microsoft.com/office/drawing/2014/main" id="{82883823-BC67-46E7-AE6E-065B8452E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132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C83CF-E223-4702-AC03-48547B08021D}"/>
              </a:ext>
            </a:extLst>
          </p:cNvPr>
          <p:cNvSpPr txBox="1"/>
          <p:nvPr/>
        </p:nvSpPr>
        <p:spPr>
          <a:xfrm>
            <a:off x="820535" y="494676"/>
            <a:ext cx="581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Chlazení pokožky hlavy k prevenci alopecie</a:t>
            </a:r>
          </a:p>
          <a:p>
            <a:r>
              <a:rPr lang="cs-CZ" sz="2400" dirty="0"/>
              <a:t>			</a:t>
            </a:r>
            <a:r>
              <a:rPr lang="cs-CZ" sz="2400" dirty="0" err="1"/>
              <a:t>DigniCap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4FA033-C47C-4D88-8D58-F00817B68F2A}"/>
              </a:ext>
            </a:extLst>
          </p:cNvPr>
          <p:cNvSpPr txBox="1"/>
          <p:nvPr/>
        </p:nvSpPr>
        <p:spPr>
          <a:xfrm>
            <a:off x="5561351" y="6490741"/>
            <a:ext cx="677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http://www.anti-ca.cz/terapie-proti-padani-vlasu-pri-chemoterapii</a:t>
            </a:r>
          </a:p>
        </p:txBody>
      </p:sp>
    </p:spTree>
    <p:extLst>
      <p:ext uri="{BB962C8B-B14F-4D97-AF65-F5344CB8AC3E}">
        <p14:creationId xmlns:p14="http://schemas.microsoft.com/office/powerpoint/2010/main" val="186587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cikan mbl.jpg"/>
          <p:cNvPicPr/>
          <p:nvPr/>
        </p:nvPicPr>
        <p:blipFill>
          <a:blip r:embed="rId2" cstate="print"/>
          <a:srcRect r="6848"/>
          <a:stretch>
            <a:fillRect/>
          </a:stretch>
        </p:blipFill>
        <p:spPr>
          <a:xfrm>
            <a:off x="1273302" y="623538"/>
            <a:ext cx="5822442" cy="5582190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4930141" y="3949256"/>
            <a:ext cx="1943100" cy="5429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95616" y="3938016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Nádor mozku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Nádor jako náhlá příhoda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Invazivní růst</a:t>
            </a:r>
            <a:r>
              <a:rPr lang="cs-CZ" dirty="0"/>
              <a:t> – </a:t>
            </a:r>
            <a:r>
              <a:rPr lang="cs-CZ" b="1" dirty="0">
                <a:solidFill>
                  <a:schemeClr val="accent5"/>
                </a:solidFill>
              </a:rPr>
              <a:t>obstrukce</a:t>
            </a:r>
            <a:r>
              <a:rPr lang="cs-CZ" dirty="0"/>
              <a:t> – syndrom horní duté žíly, syndrom míšního útlaku, syndrom intrakraniální hypertenze, ileus, obstrukce GIT, </a:t>
            </a:r>
            <a:r>
              <a:rPr lang="cs-CZ" dirty="0" err="1"/>
              <a:t>urotraktu</a:t>
            </a:r>
            <a:r>
              <a:rPr lang="cs-CZ" dirty="0"/>
              <a:t>, bronchů </a:t>
            </a:r>
          </a:p>
          <a:p>
            <a:endParaRPr lang="cs-CZ" dirty="0"/>
          </a:p>
          <a:p>
            <a:r>
              <a:rPr lang="cs-CZ" b="1" dirty="0" err="1"/>
              <a:t>Infiltrativní</a:t>
            </a:r>
            <a:r>
              <a:rPr lang="cs-CZ" b="1" dirty="0"/>
              <a:t> růst </a:t>
            </a:r>
            <a:r>
              <a:rPr lang="cs-CZ" dirty="0"/>
              <a:t>– </a:t>
            </a:r>
            <a:r>
              <a:rPr lang="cs-CZ" b="1" dirty="0">
                <a:solidFill>
                  <a:schemeClr val="accent5"/>
                </a:solidFill>
              </a:rPr>
              <a:t>perforace </a:t>
            </a:r>
            <a:r>
              <a:rPr lang="cs-CZ" dirty="0"/>
              <a:t>-střevo</a:t>
            </a:r>
            <a:r>
              <a:rPr lang="cs-CZ" b="1" dirty="0">
                <a:solidFill>
                  <a:schemeClr val="accent5"/>
                </a:solidFill>
              </a:rPr>
              <a:t>, výpotek </a:t>
            </a:r>
            <a:r>
              <a:rPr lang="cs-CZ" b="1" dirty="0"/>
              <a:t>– </a:t>
            </a:r>
            <a:r>
              <a:rPr lang="cs-CZ" dirty="0"/>
              <a:t>pleura, perikard, ascites</a:t>
            </a:r>
          </a:p>
          <a:p>
            <a:endParaRPr lang="cs-CZ" dirty="0"/>
          </a:p>
          <a:p>
            <a:r>
              <a:rPr lang="cs-CZ" b="1" dirty="0"/>
              <a:t>Metabolické/</a:t>
            </a:r>
            <a:r>
              <a:rPr lang="cs-CZ" b="1" dirty="0" err="1"/>
              <a:t>paraneoplastické</a:t>
            </a:r>
            <a:r>
              <a:rPr lang="cs-CZ" b="1" dirty="0"/>
              <a:t>  projevy </a:t>
            </a:r>
            <a:r>
              <a:rPr lang="cs-CZ" dirty="0"/>
              <a:t>– syndrom nádorového rozpadu, </a:t>
            </a:r>
            <a:r>
              <a:rPr lang="cs-CZ" dirty="0" err="1"/>
              <a:t>hyperviskozní</a:t>
            </a:r>
            <a:r>
              <a:rPr lang="cs-CZ" dirty="0"/>
              <a:t> syndrom, </a:t>
            </a:r>
            <a:r>
              <a:rPr lang="cs-CZ" dirty="0" err="1"/>
              <a:t>hyperkalcémie</a:t>
            </a:r>
            <a:r>
              <a:rPr lang="cs-CZ" dirty="0"/>
              <a:t>, hypertenzní krize, syndrom </a:t>
            </a:r>
            <a:r>
              <a:rPr lang="cs-CZ" dirty="0" err="1"/>
              <a:t>inadekvátní</a:t>
            </a:r>
            <a:r>
              <a:rPr lang="cs-CZ" dirty="0"/>
              <a:t> sekrece antidiuretického hormonu ADH</a:t>
            </a:r>
          </a:p>
        </p:txBody>
      </p:sp>
    </p:spTree>
    <p:extLst>
      <p:ext uri="{BB962C8B-B14F-4D97-AF65-F5344CB8AC3E}">
        <p14:creationId xmlns:p14="http://schemas.microsoft.com/office/powerpoint/2010/main" val="1260600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1861</Words>
  <Application>Microsoft Office PowerPoint</Application>
  <PresentationFormat>Širokoúhlá obrazovka</PresentationFormat>
  <Paragraphs>270</Paragraphs>
  <Slides>72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Motiv Office</vt:lpstr>
      <vt:lpstr> Příznaky nádorů, diagnostika, hodnocení rozsahu onkologických onemocnění   (MKN-O, TNM staging)  Protinádorová chemoterapie</vt:lpstr>
      <vt:lpstr>Příznaky nádorových onemocnění- symptomy</vt:lpstr>
      <vt:lpstr>Nádor jako příčina ne/specifických obtíží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Nádor jako náhlá příhoda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Diagnostika nádorů</vt:lpstr>
      <vt:lpstr>Prezentace aplikace PowerPoint</vt:lpstr>
      <vt:lpstr>Typy nádorů dle původu</vt:lpstr>
      <vt:lpstr>Klasifikace zhoubných novotvarů</vt:lpstr>
      <vt:lpstr>International Classification of Diseases  International Classification of Diseases for Oncology – ICD-0-3</vt:lpstr>
      <vt:lpstr>Prezentace aplikace PowerPoint</vt:lpstr>
      <vt:lpstr>Prezentace aplikace PowerPoint</vt:lpstr>
      <vt:lpstr>TNM klasifikace zhoubných novotvarů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Protinádorová léčba</vt:lpstr>
      <vt:lpstr>Chirurgická léčba</vt:lpstr>
      <vt:lpstr>Prezentace aplikace PowerPoint</vt:lpstr>
      <vt:lpstr>Chemoterapie</vt:lpstr>
      <vt:lpstr>Prezentace aplikace PowerPoint</vt:lpstr>
      <vt:lpstr>Prezentace aplikace PowerPoint</vt:lpstr>
      <vt:lpstr>Chemosenzitivita</vt:lpstr>
      <vt:lpstr>Způsob podání chemoterapie</vt:lpstr>
      <vt:lpstr>Prezentace aplikace PowerPoint</vt:lpstr>
      <vt:lpstr>Prezentace aplikace PowerPoint</vt:lpstr>
      <vt:lpstr>Specifika terapie cytostatiky</vt:lpstr>
      <vt:lpstr>Prezentace aplikace PowerPoint</vt:lpstr>
      <vt:lpstr>Prezentace aplikace PowerPoint</vt:lpstr>
      <vt:lpstr>Prezentace aplikace PowerPoint</vt:lpstr>
      <vt:lpstr>Protinádorová systémová léčba – konvenční chemoterapie</vt:lpstr>
      <vt:lpstr>Principy protinádorové terapie</vt:lpstr>
      <vt:lpstr>Prezentace aplikace PowerPoint</vt:lpstr>
      <vt:lpstr>Prezentace aplikace PowerPoint</vt:lpstr>
      <vt:lpstr>Prezentace aplikace PowerPoint</vt:lpstr>
      <vt:lpstr>Mechanismus účinku cytostatik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Analoga pyrimidinů</vt:lpstr>
      <vt:lpstr>Prezentace aplikace PowerPoint</vt:lpstr>
      <vt:lpstr>Prezentace aplikace PowerPoint</vt:lpstr>
      <vt:lpstr>Poškození funkce již hotových nukleových 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Rezistence k chemoterapii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klinické onkologie Rozsah onemocnění  v onkologii  (staging, MKN-O, TNM), staging, příznaky nádorů.  Protinádorová chemoterapie</dc:title>
  <dc:creator>Jana Zitterbartova</dc:creator>
  <cp:lastModifiedBy>Jana Maistryszinová</cp:lastModifiedBy>
  <cp:revision>169</cp:revision>
  <dcterms:created xsi:type="dcterms:W3CDTF">2019-02-24T08:11:00Z</dcterms:created>
  <dcterms:modified xsi:type="dcterms:W3CDTF">2022-02-22T19:14:45Z</dcterms:modified>
</cp:coreProperties>
</file>