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73" r:id="rId5"/>
    <p:sldId id="277" r:id="rId6"/>
    <p:sldId id="278" r:id="rId7"/>
    <p:sldId id="262" r:id="rId8"/>
    <p:sldId id="279" r:id="rId9"/>
    <p:sldId id="263" r:id="rId10"/>
    <p:sldId id="264" r:id="rId11"/>
    <p:sldId id="265" r:id="rId12"/>
    <p:sldId id="266" r:id="rId13"/>
    <p:sldId id="280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150" autoAdjust="0"/>
  </p:normalViewPr>
  <p:slideViewPr>
    <p:cSldViewPr snapToGrid="0">
      <p:cViewPr varScale="1">
        <p:scale>
          <a:sx n="107" d="100"/>
          <a:sy n="107" d="100"/>
        </p:scale>
        <p:origin x="128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861A1-C96F-4610-B526-7DC4A6B33F78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6CE3-3733-424F-AAC1-74A63D059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ECC6-E152-42AC-B7DC-48DBC584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2A5E1-B944-461D-BBAD-B1AACF320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6CA9-D449-414D-B951-1AB17115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58477-29EE-4120-BEA0-F59AFAA6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6771-7D33-4770-93BA-0BF33630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9F84-DA52-4567-B18B-8B2B332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845A8-5895-4543-8548-31ACD4BEE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510-93D1-4B3E-B482-5AC43E76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A19C-CFC6-43C2-8EF6-02C1F210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EE178-13C7-4385-B695-46B90AA7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FB97A3-654F-4484-A998-3DC1DE15D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A4FD0-3CE4-432C-A35F-52458C68F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FF32F-BE93-467D-86E9-F984D56E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A919-5B29-49E7-BE7E-75C4946F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CF19-4FD1-4068-8E3D-67A789A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AE5F-0A3A-4A08-A5C9-42D17EA9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30E3-349B-4C69-AB75-F9A6557BD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BF96B-2904-42A4-AD33-C568EB9A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3C191-FFC4-4084-B692-EAB2A1FB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931C-5538-42EA-85DC-EAF416DEC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0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5A7D-C8EA-4838-A45A-9524ACB1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577EA-FA73-4332-8941-D238B622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B29D1-770F-479B-BF45-35D772E8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6D634-5659-4C7E-8E89-4C1E84AC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955EE-114A-46BA-813B-42035B63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28F4-5585-4218-85CE-0C077C99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521F3-64D9-4CF5-BD1E-6004EEA48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8EBC3-4EBF-4218-AA6E-992BC0449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7C1F-6000-437D-9B1A-D8CC737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93DDF-FA52-401C-B6DD-943058A1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5C8C0-B60D-401C-BE9F-A3093739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C0D4-3CB0-440C-9357-3B7597C13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E435A-E18F-40ED-8465-77BBAA856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2C04-5112-44B8-AD9D-73049C752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F7A01-9628-4DC2-88CD-A6E41EB3B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05F01-9821-4018-B067-E3D09598D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B6F19-2838-4C91-8B55-934F1C43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F5F5C-B7C8-4C9E-A8A7-66A74506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06E54-1859-4263-8DF1-D58BA729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DFFA-8630-4DB7-9FCD-7C0B0951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DD5F7-CE13-46A1-9F0C-E535FAB7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FE0FC-DFBF-453F-A9C3-FB4912BC1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0BBE1-C583-4ACB-A99B-A48AE0F1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67A1-CCA0-49F4-89C7-9879DBAC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98703-D0AB-4BC0-B502-B214A043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45F61-D4D7-481A-8411-36B19772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3B5E-2C24-40C2-BF82-FA9433EE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441D-C461-4ABC-A5F6-193717514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FC164-0A25-4144-9470-18E1EE753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C74CA-4F8F-459A-A00B-53DBB033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78806-70F0-4A76-9908-8C0D1A49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9FF51-AC4D-434F-BD0E-F0954CE8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2C0C-101B-4940-94FB-184D99FB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1127D-FAB1-42F9-97B0-9352E8490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589E7-F56C-4F45-AE8B-DC8869EE3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017C8-7DE8-49EF-9E41-8EFB98C6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48C7E-D99B-4019-8B54-48A5AEF6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3EA3-4340-43E1-863C-2B4C6361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64D24-8ABA-4924-9197-FB996351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0FF06-AFCD-43A5-AFC0-A92D7DF15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5619-91D6-4666-99B1-1C6D43351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5E20-7445-4EFA-869E-2FA66FFDF392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EF149-5678-46B2-B716-2BFF2F19D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D5A4-771B-4C6D-96CC-6A6FB70AF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9F7C-D980-4282-908B-4DC2863FC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27BC-4433-4A30-B255-58B11EACA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plíce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42E2A-5373-4F5C-90FC-F52077DD8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Rak, </a:t>
            </a:r>
            <a:r>
              <a:rPr lang="cs-CZ" dirty="0" err="1"/>
              <a:t>Maistryszinová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Kašel</a:t>
            </a:r>
          </a:p>
          <a:p>
            <a:r>
              <a:rPr lang="cs-CZ" sz="2400" dirty="0"/>
              <a:t>Hemoptýza</a:t>
            </a:r>
          </a:p>
          <a:p>
            <a:r>
              <a:rPr lang="cs-CZ" sz="2400" dirty="0"/>
              <a:t>Bolesti na hrudi</a:t>
            </a:r>
          </a:p>
          <a:p>
            <a:r>
              <a:rPr lang="cs-CZ" sz="2400" dirty="0"/>
              <a:t>Dušnost</a:t>
            </a:r>
          </a:p>
          <a:p>
            <a:r>
              <a:rPr lang="cs-CZ" sz="2400" dirty="0"/>
              <a:t>Polykací potíže, syndrom HDŽ</a:t>
            </a:r>
          </a:p>
          <a:p>
            <a:r>
              <a:rPr lang="cs-CZ" sz="2400" dirty="0"/>
              <a:t>Opakované plicní infekce</a:t>
            </a:r>
          </a:p>
          <a:p>
            <a:endParaRPr lang="cs-CZ" sz="2400" dirty="0"/>
          </a:p>
          <a:p>
            <a:r>
              <a:rPr lang="cs-CZ" sz="2400" dirty="0"/>
              <a:t>Kachexie, slabost, únava</a:t>
            </a:r>
          </a:p>
          <a:p>
            <a:r>
              <a:rPr lang="cs-CZ" sz="2400" dirty="0"/>
              <a:t>Bolesti zad, neurologické potíže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příznaky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6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anamnéza (kouření – </a:t>
            </a:r>
            <a:r>
              <a:rPr lang="cs-CZ" sz="2400" dirty="0" err="1"/>
              <a:t>krabičkoroky</a:t>
            </a:r>
            <a:r>
              <a:rPr lang="cs-CZ" sz="2400" dirty="0"/>
              <a:t>, rodina)</a:t>
            </a:r>
          </a:p>
          <a:p>
            <a:endParaRPr lang="cs-CZ" sz="2400" dirty="0"/>
          </a:p>
          <a:p>
            <a:r>
              <a:rPr lang="cs-CZ" sz="2400" dirty="0"/>
              <a:t>biochemie, krev</a:t>
            </a:r>
          </a:p>
          <a:p>
            <a:endParaRPr lang="cs-CZ" sz="2400" dirty="0"/>
          </a:p>
          <a:p>
            <a:r>
              <a:rPr lang="cs-CZ" sz="2400" dirty="0"/>
              <a:t>CT hrudníku (RTG hrudníku může být předtím)</a:t>
            </a:r>
          </a:p>
          <a:p>
            <a:endParaRPr lang="cs-CZ" sz="2400" dirty="0"/>
          </a:p>
          <a:p>
            <a:r>
              <a:rPr lang="cs-CZ" sz="2400" dirty="0"/>
              <a:t>Biopsie (z bronchoskopie)</a:t>
            </a:r>
          </a:p>
          <a:p>
            <a:endParaRPr lang="cs-CZ" sz="2400" dirty="0"/>
          </a:p>
          <a:p>
            <a:r>
              <a:rPr lang="cs-CZ" sz="2400" dirty="0"/>
              <a:t>další vyšetření k vyloučení M1 když riziko (CT HRBR nebo PET/CT, MR mozku)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diagnostika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C63C93F-1403-4CFB-A494-723872E37FD0}"/>
              </a:ext>
            </a:extLst>
          </p:cNvPr>
          <p:cNvSpPr/>
          <p:nvPr/>
        </p:nvSpPr>
        <p:spPr>
          <a:xfrm>
            <a:off x="8259096" y="2721079"/>
            <a:ext cx="3765755" cy="985683"/>
          </a:xfrm>
          <a:prstGeom prst="wedgeRectCallout">
            <a:avLst>
              <a:gd name="adj1" fmla="val -62132"/>
              <a:gd name="adj2" fmla="val 34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pokud papilární/folikulární, tak se vyhnout jodovému kontrastu – zkazí </a:t>
            </a:r>
            <a:r>
              <a:rPr lang="cs-CZ" dirty="0" err="1"/>
              <a:t>použítí</a:t>
            </a:r>
            <a:r>
              <a:rPr lang="cs-CZ" dirty="0"/>
              <a:t> </a:t>
            </a:r>
            <a:r>
              <a:rPr lang="cs-CZ" dirty="0" err="1"/>
              <a:t>radiojodu</a:t>
            </a:r>
            <a:r>
              <a:rPr lang="cs-CZ" dirty="0"/>
              <a:t> na několik měsíců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Závisí na typu malobuněčný </a:t>
            </a:r>
            <a:r>
              <a:rPr lang="cs-CZ" sz="2400" dirty="0" err="1"/>
              <a:t>x</a:t>
            </a:r>
            <a:r>
              <a:rPr lang="cs-CZ" sz="2400" dirty="0"/>
              <a:t> nemalobuněčný</a:t>
            </a:r>
          </a:p>
          <a:p>
            <a:endParaRPr lang="cs-C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léčba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94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Časná stádia – operace, alternativou je SBRT 	(a někdy adjuvantní CHT)</a:t>
            </a:r>
          </a:p>
          <a:p>
            <a:endParaRPr lang="cs-CZ" sz="2400" dirty="0"/>
          </a:p>
          <a:p>
            <a:r>
              <a:rPr lang="cs-CZ" sz="2400" dirty="0"/>
              <a:t>Pokročilá stádia – </a:t>
            </a:r>
            <a:r>
              <a:rPr lang="cs-CZ" sz="2400" dirty="0" err="1"/>
              <a:t>chemoradioterapie</a:t>
            </a:r>
            <a:r>
              <a:rPr lang="cs-CZ" sz="2400" dirty="0"/>
              <a:t> (ale </a:t>
            </a:r>
            <a:r>
              <a:rPr lang="cs-CZ" sz="2400" dirty="0" err="1"/>
              <a:t>IIIa</a:t>
            </a:r>
            <a:r>
              <a:rPr lang="cs-CZ" sz="2400" dirty="0"/>
              <a:t> s menším N2 jdou resekovat, ale výsledky :-/)</a:t>
            </a:r>
          </a:p>
          <a:p>
            <a:pPr lvl="1"/>
            <a:r>
              <a:rPr lang="cs-CZ" sz="2000" dirty="0"/>
              <a:t>+ adjuvantní imunoterapie </a:t>
            </a:r>
            <a:r>
              <a:rPr lang="cs-CZ" sz="2000" dirty="0">
                <a:sym typeface="Wingdings" pitchFamily="2" charset="2"/>
              </a:rPr>
              <a:t>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M1 – chemoterapie, biologická léčba, imunoterapie, …</a:t>
            </a:r>
          </a:p>
          <a:p>
            <a:endParaRPr lang="cs-C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Léčba - nemalobuněčný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4">
            <a:extLst>
              <a:ext uri="{FF2B5EF4-FFF2-40B4-BE49-F238E27FC236}">
                <a16:creationId xmlns:a16="http://schemas.microsoft.com/office/drawing/2014/main" id="{72C0C715-4486-D24A-A1F0-85865B42EA18}"/>
              </a:ext>
            </a:extLst>
          </p:cNvPr>
          <p:cNvSpPr/>
          <p:nvPr/>
        </p:nvSpPr>
        <p:spPr>
          <a:xfrm>
            <a:off x="3562598" y="3610100"/>
            <a:ext cx="2766950" cy="1128156"/>
          </a:xfrm>
          <a:prstGeom prst="wedgeRectCallout">
            <a:avLst>
              <a:gd name="adj1" fmla="val -25645"/>
              <a:gd name="adj2" fmla="val -713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Dle mutací - EGFR, ALK, ROS1, BRAF, …</a:t>
            </a:r>
          </a:p>
          <a:p>
            <a:pPr algn="ctr"/>
            <a:r>
              <a:rPr lang="cs-CZ" dirty="0"/>
              <a:t>(má celkem asi jen ¼ pac)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2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Časná stádia – operace, alternativou je SBRT 	(a někdy adjuvantní CHT)</a:t>
            </a:r>
          </a:p>
          <a:p>
            <a:endParaRPr lang="cs-CZ" sz="2400" dirty="0"/>
          </a:p>
          <a:p>
            <a:r>
              <a:rPr lang="cs-CZ" sz="2400" dirty="0"/>
              <a:t>Pokročilá stádia – </a:t>
            </a:r>
            <a:r>
              <a:rPr lang="cs-CZ" sz="2400" dirty="0" err="1"/>
              <a:t>chemoradioterapie</a:t>
            </a:r>
            <a:r>
              <a:rPr lang="cs-CZ" sz="2400" dirty="0"/>
              <a:t> (ale </a:t>
            </a:r>
            <a:r>
              <a:rPr lang="cs-CZ" sz="2400" dirty="0" err="1"/>
              <a:t>IIIa</a:t>
            </a:r>
            <a:r>
              <a:rPr lang="cs-CZ" sz="2400" dirty="0"/>
              <a:t> s menším N2 jdou resekovat, ale výsledky :-/)</a:t>
            </a:r>
          </a:p>
          <a:p>
            <a:pPr lvl="1"/>
            <a:r>
              <a:rPr lang="cs-CZ" sz="2000" dirty="0"/>
              <a:t>+ adjuvantní imunoterapie </a:t>
            </a:r>
            <a:r>
              <a:rPr lang="cs-CZ" sz="2000" dirty="0">
                <a:sym typeface="Wingdings" pitchFamily="2" charset="2"/>
              </a:rPr>
              <a:t></a:t>
            </a:r>
            <a:endParaRPr lang="cs-CZ" sz="2000" dirty="0"/>
          </a:p>
          <a:p>
            <a:endParaRPr lang="cs-CZ" sz="2400" dirty="0"/>
          </a:p>
          <a:p>
            <a:r>
              <a:rPr lang="cs-CZ" sz="2400" dirty="0"/>
              <a:t>M1 – chemoterapie</a:t>
            </a:r>
          </a:p>
          <a:p>
            <a:endParaRPr lang="cs-C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Léčba - nemalobuněčný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927D95-E0F4-E645-80EB-53673554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9774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5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Chemoterapie (+ radioterapie)</a:t>
            </a:r>
          </a:p>
          <a:p>
            <a:endParaRPr lang="cs-CZ" sz="2400" dirty="0"/>
          </a:p>
          <a:p>
            <a:r>
              <a:rPr lang="cs-CZ" sz="2400" dirty="0"/>
              <a:t>PCI</a:t>
            </a:r>
          </a:p>
          <a:p>
            <a:endParaRPr lang="cs-CZ" sz="2400" dirty="0"/>
          </a:p>
          <a:p>
            <a:r>
              <a:rPr lang="cs-CZ" sz="2400" dirty="0"/>
              <a:t>Jiná léčba nic moc není</a:t>
            </a:r>
          </a:p>
          <a:p>
            <a:endParaRPr lang="cs-CZ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Léčba - malobuněčný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6D44099-4C36-794F-801B-8286DA3B7B85}"/>
              </a:ext>
            </a:extLst>
          </p:cNvPr>
          <p:cNvSpPr/>
          <p:nvPr/>
        </p:nvSpPr>
        <p:spPr>
          <a:xfrm>
            <a:off x="8360229" y="3827205"/>
            <a:ext cx="2968831" cy="1128156"/>
          </a:xfrm>
          <a:prstGeom prst="wedgeRectCallout">
            <a:avLst>
              <a:gd name="adj1" fmla="val -23928"/>
              <a:gd name="adj2" fmla="val -271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Medián přežití když neléčené: </a:t>
            </a:r>
          </a:p>
          <a:p>
            <a:r>
              <a:rPr lang="cs-CZ" dirty="0"/>
              <a:t>M0 – cca 3-4 měsíce</a:t>
            </a:r>
          </a:p>
          <a:p>
            <a:r>
              <a:rPr lang="cs-CZ" dirty="0"/>
              <a:t>M1 – cca 2 měsíce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1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časté (cca 6500/rok)</a:t>
            </a:r>
          </a:p>
          <a:p>
            <a:r>
              <a:rPr lang="cs-CZ" sz="2400" dirty="0"/>
              <a:t>Většinou špatná prognóza (nejvíc úmrtí na Ca)</a:t>
            </a:r>
          </a:p>
          <a:p>
            <a:r>
              <a:rPr lang="cs-CZ" sz="2400" dirty="0"/>
              <a:t>Časné – operace		pokročilé – </a:t>
            </a:r>
            <a:r>
              <a:rPr lang="cs-CZ" sz="2400" dirty="0" err="1"/>
              <a:t>chemoradioterapie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tl;dr</a:t>
            </a:r>
            <a:r>
              <a:rPr lang="cs-CZ" sz="3200" dirty="0"/>
              <a:t> (l)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45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cca 6500/rok</a:t>
            </a:r>
          </a:p>
          <a:p>
            <a:r>
              <a:rPr lang="cs-CZ" sz="2400" dirty="0"/>
              <a:t>častější u mužů, ale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incidence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403464-665A-7045-9390-4E450C62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609" y="0"/>
            <a:ext cx="7804391" cy="4036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D0564-DA19-EF4E-AE1F-C0C6098A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554" y="4000499"/>
            <a:ext cx="5524500" cy="2857500"/>
          </a:xfrm>
          <a:prstGeom prst="rect">
            <a:avLst/>
          </a:prstGeom>
        </p:spPr>
      </p:pic>
      <p:sp>
        <p:nvSpPr>
          <p:cNvPr id="7" name="Speech Bubble: Rectangle 4">
            <a:extLst>
              <a:ext uri="{FF2B5EF4-FFF2-40B4-BE49-F238E27FC236}">
                <a16:creationId xmlns:a16="http://schemas.microsoft.com/office/drawing/2014/main" id="{C319AA6B-36FF-B341-97C0-DEE4865815FE}"/>
              </a:ext>
            </a:extLst>
          </p:cNvPr>
          <p:cNvSpPr/>
          <p:nvPr/>
        </p:nvSpPr>
        <p:spPr>
          <a:xfrm>
            <a:off x="1745672" y="5448916"/>
            <a:ext cx="1325184" cy="612672"/>
          </a:xfrm>
          <a:prstGeom prst="wedgeRectCallout">
            <a:avLst>
              <a:gd name="adj1" fmla="val -40373"/>
              <a:gd name="adj2" fmla="val -321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Cca 80% lidí umře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9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cca 6500/rok</a:t>
            </a:r>
          </a:p>
          <a:p>
            <a:r>
              <a:rPr lang="cs-CZ" sz="2400" dirty="0"/>
              <a:t>častější u mužů, </a:t>
            </a:r>
            <a:r>
              <a:rPr lang="cs-CZ" sz="2400" b="1" dirty="0">
                <a:solidFill>
                  <a:srgbClr val="FF0000"/>
                </a:solidFill>
              </a:rPr>
              <a:t>ale</a:t>
            </a:r>
            <a:r>
              <a:rPr lang="cs-CZ" sz="2400" dirty="0"/>
              <a:t>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incidence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E7FA631-43E5-CE4F-80DF-8300CD6CD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33" y="-1"/>
            <a:ext cx="6629367" cy="3428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D8DA1-32E9-4743-9609-40A5B9662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33" y="3429017"/>
            <a:ext cx="6629367" cy="34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0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Proč špatná šance na vyléčení?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Stádia onemocnění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1928777-AEE4-4045-8F78-97A31CFB0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26" y="1306100"/>
            <a:ext cx="8208547" cy="42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Proč špatná šance na vyléčení?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Stádia onemocnění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A403D33-3722-BF48-835E-7D447A40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28256"/>
            <a:ext cx="9652000" cy="4381500"/>
          </a:xfrm>
          <a:prstGeom prst="rect">
            <a:avLst/>
          </a:prstGeom>
        </p:spPr>
      </p:pic>
      <p:sp>
        <p:nvSpPr>
          <p:cNvPr id="7" name="Speech Bubble: Rectangle 4">
            <a:extLst>
              <a:ext uri="{FF2B5EF4-FFF2-40B4-BE49-F238E27FC236}">
                <a16:creationId xmlns:a16="http://schemas.microsoft.com/office/drawing/2014/main" id="{A3D2529A-F88D-5D42-A7B4-F5A57B8CFCE7}"/>
              </a:ext>
            </a:extLst>
          </p:cNvPr>
          <p:cNvSpPr/>
          <p:nvPr/>
        </p:nvSpPr>
        <p:spPr>
          <a:xfrm>
            <a:off x="6234546" y="6250376"/>
            <a:ext cx="5391398" cy="382448"/>
          </a:xfrm>
          <a:prstGeom prst="wedgeRectCallout">
            <a:avLst>
              <a:gd name="adj1" fmla="val -34614"/>
              <a:gd name="adj2" fmla="val -237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Špatné a navíc často tomu šlo předejít … (kouření)</a:t>
            </a:r>
            <a:endParaRPr lang="en-US" dirty="0"/>
          </a:p>
        </p:txBody>
      </p:sp>
      <p:sp>
        <p:nvSpPr>
          <p:cNvPr id="8" name="Speech Bubble: Rectangle 4">
            <a:extLst>
              <a:ext uri="{FF2B5EF4-FFF2-40B4-BE49-F238E27FC236}">
                <a16:creationId xmlns:a16="http://schemas.microsoft.com/office/drawing/2014/main" id="{70866220-771D-B344-A441-52B0BDEC9E1E}"/>
              </a:ext>
            </a:extLst>
          </p:cNvPr>
          <p:cNvSpPr/>
          <p:nvPr/>
        </p:nvSpPr>
        <p:spPr>
          <a:xfrm>
            <a:off x="1511136" y="6250376"/>
            <a:ext cx="3559628" cy="382448"/>
          </a:xfrm>
          <a:prstGeom prst="wedgeRectCallout">
            <a:avLst>
              <a:gd name="adj1" fmla="val -34614"/>
              <a:gd name="adj2" fmla="val -237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Celkové 5-leté přežití je asi 15-20%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0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Kouření (RR = 10 – 20), pasivní kouření (RR = 1,5), </a:t>
            </a:r>
            <a:r>
              <a:rPr lang="cs-CZ" sz="2400" dirty="0" err="1"/>
              <a:t>exkouření</a:t>
            </a:r>
            <a:r>
              <a:rPr lang="cs-CZ" sz="2400" dirty="0"/>
              <a:t> (RR = ½ aktivního kouření)</a:t>
            </a:r>
          </a:p>
          <a:p>
            <a:r>
              <a:rPr lang="cs-CZ" sz="2400" dirty="0"/>
              <a:t>Asbest (RR = &lt;5)</a:t>
            </a:r>
          </a:p>
          <a:p>
            <a:r>
              <a:rPr lang="cs-CZ" sz="2400" dirty="0"/>
              <a:t>Ca plic v rodině</a:t>
            </a:r>
          </a:p>
          <a:p>
            <a:r>
              <a:rPr lang="cs-CZ" sz="2400" dirty="0"/>
              <a:t>Chemikálie (arsen, nikl, ..)</a:t>
            </a:r>
          </a:p>
          <a:p>
            <a:endParaRPr lang="cs-CZ" sz="2400" dirty="0"/>
          </a:p>
          <a:p>
            <a:r>
              <a:rPr lang="cs-CZ" sz="2400" dirty="0"/>
              <a:t>Radon (RR = 1,3 – 1,8)</a:t>
            </a:r>
          </a:p>
          <a:p>
            <a:endParaRPr lang="cs-CZ" sz="2400" dirty="0"/>
          </a:p>
          <a:p>
            <a:r>
              <a:rPr lang="cs-CZ" sz="2400" dirty="0" err="1"/>
              <a:t>Suplementace</a:t>
            </a:r>
            <a:r>
              <a:rPr lang="cs-CZ" sz="2400" dirty="0"/>
              <a:t> beta-karotenem</a:t>
            </a:r>
          </a:p>
          <a:p>
            <a:endParaRPr lang="cs-C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rizikové faktory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A261B54-1B5E-FD4F-B3D5-CC0F8D35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44" y="1701800"/>
            <a:ext cx="4346856" cy="4939609"/>
          </a:xfrm>
          <a:prstGeom prst="rect">
            <a:avLst/>
          </a:prstGeom>
        </p:spPr>
      </p:pic>
      <p:sp>
        <p:nvSpPr>
          <p:cNvPr id="7" name="Speech Bubble: Rectangle 4">
            <a:extLst>
              <a:ext uri="{FF2B5EF4-FFF2-40B4-BE49-F238E27FC236}">
                <a16:creationId xmlns:a16="http://schemas.microsoft.com/office/drawing/2014/main" id="{C44C06F6-B67E-934F-AD8C-80961367AF7C}"/>
              </a:ext>
            </a:extLst>
          </p:cNvPr>
          <p:cNvSpPr/>
          <p:nvPr/>
        </p:nvSpPr>
        <p:spPr>
          <a:xfrm>
            <a:off x="498764" y="5679139"/>
            <a:ext cx="2370213" cy="764897"/>
          </a:xfrm>
          <a:prstGeom prst="wedgeRectCallout">
            <a:avLst>
              <a:gd name="adj1" fmla="val -34614"/>
              <a:gd name="adj2" fmla="val -237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Ale jen asi 10% kuřáků budou mít Ca</a:t>
            </a:r>
            <a:endParaRPr lang="en-US" dirty="0"/>
          </a:p>
        </p:txBody>
      </p:sp>
      <p:sp>
        <p:nvSpPr>
          <p:cNvPr id="12" name="Speech Bubble: Rectangle 4">
            <a:extLst>
              <a:ext uri="{FF2B5EF4-FFF2-40B4-BE49-F238E27FC236}">
                <a16:creationId xmlns:a16="http://schemas.microsoft.com/office/drawing/2014/main" id="{4E91E053-440E-5F4B-AC51-678E01692022}"/>
              </a:ext>
            </a:extLst>
          </p:cNvPr>
          <p:cNvSpPr/>
          <p:nvPr/>
        </p:nvSpPr>
        <p:spPr>
          <a:xfrm>
            <a:off x="4482763" y="5772479"/>
            <a:ext cx="2568135" cy="957635"/>
          </a:xfrm>
          <a:prstGeom prst="wedgeRectCallout">
            <a:avLst>
              <a:gd name="adj1" fmla="val -34614"/>
              <a:gd name="adj2" fmla="val -237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Odskočit a říct proč karcinomy jsou častější než sarkomy…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1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Kouření (RR = 17), pasivní kouření (RR = 1,5)</a:t>
            </a:r>
          </a:p>
          <a:p>
            <a:r>
              <a:rPr lang="cs-CZ" sz="2400" dirty="0"/>
              <a:t>Ca plic v rodině</a:t>
            </a:r>
          </a:p>
          <a:p>
            <a:r>
              <a:rPr lang="cs-CZ" sz="2400" dirty="0"/>
              <a:t>Chemikálie</a:t>
            </a:r>
          </a:p>
          <a:p>
            <a:endParaRPr lang="cs-CZ" sz="2400" dirty="0"/>
          </a:p>
          <a:p>
            <a:r>
              <a:rPr lang="cs-CZ" sz="2400" dirty="0"/>
              <a:t>Radon</a:t>
            </a:r>
          </a:p>
          <a:p>
            <a:endParaRPr lang="cs-C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rizikové faktory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A261B54-1B5E-FD4F-B3D5-CC0F8D35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944" y="1701800"/>
            <a:ext cx="4346856" cy="4939609"/>
          </a:xfrm>
          <a:prstGeom prst="rect">
            <a:avLst/>
          </a:prstGeom>
        </p:spPr>
      </p:pic>
      <p:sp>
        <p:nvSpPr>
          <p:cNvPr id="7" name="Speech Bubble: Rectangle 4">
            <a:extLst>
              <a:ext uri="{FF2B5EF4-FFF2-40B4-BE49-F238E27FC236}">
                <a16:creationId xmlns:a16="http://schemas.microsoft.com/office/drawing/2014/main" id="{C44C06F6-B67E-934F-AD8C-80961367AF7C}"/>
              </a:ext>
            </a:extLst>
          </p:cNvPr>
          <p:cNvSpPr/>
          <p:nvPr/>
        </p:nvSpPr>
        <p:spPr>
          <a:xfrm>
            <a:off x="498764" y="5679139"/>
            <a:ext cx="2370213" cy="764897"/>
          </a:xfrm>
          <a:prstGeom prst="wedgeRectCallout">
            <a:avLst>
              <a:gd name="adj1" fmla="val -34614"/>
              <a:gd name="adj2" fmla="val -2370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Ale jen asi 10% kuřáků budou  mít Ca</a:t>
            </a:r>
            <a:endParaRPr lang="en-US" dirty="0"/>
          </a:p>
        </p:txBody>
      </p:sp>
      <p:pic>
        <p:nvPicPr>
          <p:cNvPr id="1026" name="Picture 2" descr="Radiace v Čechách — Téma — PORT — Česká televize">
            <a:extLst>
              <a:ext uri="{FF2B5EF4-FFF2-40B4-BE49-F238E27FC236}">
                <a16:creationId xmlns:a16="http://schemas.microsoft.com/office/drawing/2014/main" id="{10560A25-CCA8-E54F-9143-BF7E45A4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150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8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E5C4-C5EC-4DE6-BB8C-74FFF85C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2"/>
            <a:ext cx="12192000" cy="6061587"/>
          </a:xfrm>
        </p:spPr>
        <p:txBody>
          <a:bodyPr>
            <a:normAutofit/>
          </a:bodyPr>
          <a:lstStyle/>
          <a:p>
            <a:r>
              <a:rPr lang="cs-CZ" sz="2400" dirty="0"/>
              <a:t>Dva základní typy, oba nic moc</a:t>
            </a:r>
          </a:p>
          <a:p>
            <a:pPr lvl="1"/>
            <a:r>
              <a:rPr lang="cs-CZ" sz="2000" dirty="0"/>
              <a:t>Nemalobuněčné (80% všech)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Malobuněčné (20% všech), většinou M1 v době diagnózy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3CCF-31E3-42A9-B677-F5E12561E4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patologie</a:t>
            </a:r>
            <a:endParaRPr lang="en-US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9D8549-EA0E-4D28-8A88-10C5E1558E01}"/>
              </a:ext>
            </a:extLst>
          </p:cNvPr>
          <p:cNvCxnSpPr>
            <a:cxnSpLocks/>
          </p:cNvCxnSpPr>
          <p:nvPr/>
        </p:nvCxnSpPr>
        <p:spPr>
          <a:xfrm>
            <a:off x="0" y="624531"/>
            <a:ext cx="12192000" cy="0"/>
          </a:xfrm>
          <a:prstGeom prst="line">
            <a:avLst/>
          </a:prstGeom>
          <a:ln w="127000" cap="rnd"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4">
            <a:extLst>
              <a:ext uri="{FF2B5EF4-FFF2-40B4-BE49-F238E27FC236}">
                <a16:creationId xmlns:a16="http://schemas.microsoft.com/office/drawing/2014/main" id="{2ECACF68-D318-2744-B343-ABF746688024}"/>
              </a:ext>
            </a:extLst>
          </p:cNvPr>
          <p:cNvSpPr/>
          <p:nvPr/>
        </p:nvSpPr>
        <p:spPr>
          <a:xfrm>
            <a:off x="8282847" y="5740627"/>
            <a:ext cx="3765755" cy="985683"/>
          </a:xfrm>
          <a:prstGeom prst="wedgeRectCallout">
            <a:avLst>
              <a:gd name="adj1" fmla="val -58663"/>
              <a:gd name="adj2" fmla="val -345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Nemalobuněčné jde rozdělit na další typy – </a:t>
            </a:r>
            <a:r>
              <a:rPr lang="cs-CZ" dirty="0" err="1"/>
              <a:t>spinoCa</a:t>
            </a:r>
            <a:r>
              <a:rPr lang="cs-CZ" dirty="0"/>
              <a:t>, </a:t>
            </a:r>
            <a:r>
              <a:rPr lang="cs-CZ" dirty="0" err="1"/>
              <a:t>adenoCa</a:t>
            </a:r>
            <a:r>
              <a:rPr lang="cs-CZ" dirty="0"/>
              <a:t>, </a:t>
            </a:r>
            <a:r>
              <a:rPr lang="cs-CZ" dirty="0" err="1"/>
              <a:t>velkobuněčné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464</Words>
  <Application>Microsoft Macintosh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plíce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štítná žláza</dc:title>
  <dc:creator>Vladimír Rak</dc:creator>
  <cp:lastModifiedBy>Vladimír Rak</cp:lastModifiedBy>
  <cp:revision>41</cp:revision>
  <dcterms:created xsi:type="dcterms:W3CDTF">2021-02-27T19:44:49Z</dcterms:created>
  <dcterms:modified xsi:type="dcterms:W3CDTF">2021-03-13T23:01:22Z</dcterms:modified>
</cp:coreProperties>
</file>