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5" r:id="rId2"/>
  </p:sldMasterIdLst>
  <p:notesMasterIdLst>
    <p:notesMasterId r:id="rId69"/>
  </p:notesMasterIdLst>
  <p:sldIdLst>
    <p:sldId id="256" r:id="rId3"/>
    <p:sldId id="257" r:id="rId4"/>
    <p:sldId id="258" r:id="rId5"/>
    <p:sldId id="312" r:id="rId6"/>
    <p:sldId id="259" r:id="rId7"/>
    <p:sldId id="260" r:id="rId8"/>
    <p:sldId id="267" r:id="rId9"/>
    <p:sldId id="269" r:id="rId10"/>
    <p:sldId id="330" r:id="rId11"/>
    <p:sldId id="270" r:id="rId12"/>
    <p:sldId id="271" r:id="rId13"/>
    <p:sldId id="272" r:id="rId14"/>
    <p:sldId id="274" r:id="rId15"/>
    <p:sldId id="276" r:id="rId16"/>
    <p:sldId id="278" r:id="rId17"/>
    <p:sldId id="280" r:id="rId18"/>
    <p:sldId id="285" r:id="rId19"/>
    <p:sldId id="287" r:id="rId20"/>
    <p:sldId id="279" r:id="rId21"/>
    <p:sldId id="288" r:id="rId22"/>
    <p:sldId id="290" r:id="rId23"/>
    <p:sldId id="294" r:id="rId24"/>
    <p:sldId id="295" r:id="rId25"/>
    <p:sldId id="297" r:id="rId26"/>
    <p:sldId id="298" r:id="rId27"/>
    <p:sldId id="299" r:id="rId28"/>
    <p:sldId id="301" r:id="rId29"/>
    <p:sldId id="302" r:id="rId30"/>
    <p:sldId id="304" r:id="rId31"/>
    <p:sldId id="305" r:id="rId32"/>
    <p:sldId id="306" r:id="rId33"/>
    <p:sldId id="308" r:id="rId34"/>
    <p:sldId id="266" r:id="rId35"/>
    <p:sldId id="328" r:id="rId36"/>
    <p:sldId id="319" r:id="rId37"/>
    <p:sldId id="320" r:id="rId38"/>
    <p:sldId id="321" r:id="rId39"/>
    <p:sldId id="322" r:id="rId40"/>
    <p:sldId id="323" r:id="rId41"/>
    <p:sldId id="324" r:id="rId42"/>
    <p:sldId id="325" r:id="rId43"/>
    <p:sldId id="326" r:id="rId44"/>
    <p:sldId id="327" r:id="rId45"/>
    <p:sldId id="309" r:id="rId46"/>
    <p:sldId id="318" r:id="rId47"/>
    <p:sldId id="333" r:id="rId48"/>
    <p:sldId id="311" r:id="rId49"/>
    <p:sldId id="334" r:id="rId50"/>
    <p:sldId id="262" r:id="rId51"/>
    <p:sldId id="314" r:id="rId52"/>
    <p:sldId id="338" r:id="rId53"/>
    <p:sldId id="313" r:id="rId54"/>
    <p:sldId id="331" r:id="rId55"/>
    <p:sldId id="332" r:id="rId56"/>
    <p:sldId id="339" r:id="rId57"/>
    <p:sldId id="316" r:id="rId58"/>
    <p:sldId id="335" r:id="rId59"/>
    <p:sldId id="263" r:id="rId60"/>
    <p:sldId id="340" r:id="rId61"/>
    <p:sldId id="264" r:id="rId62"/>
    <p:sldId id="336" r:id="rId63"/>
    <p:sldId id="337" r:id="rId64"/>
    <p:sldId id="343" r:id="rId65"/>
    <p:sldId id="341" r:id="rId66"/>
    <p:sldId id="342" r:id="rId67"/>
    <p:sldId id="317" r:id="rId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7" d="100"/>
          <a:sy n="67" d="100"/>
        </p:scale>
        <p:origin x="96"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ACC500-28E0-4732-B4E0-0F5E5C490372}" type="datetimeFigureOut">
              <a:rPr lang="cs-CZ" smtClean="0"/>
              <a:t>03.03.2022</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26853B-4AFA-48EA-8194-B6E021E34E3F}" type="slidenum">
              <a:rPr lang="cs-CZ" smtClean="0"/>
              <a:t>‹#›</a:t>
            </a:fld>
            <a:endParaRPr lang="cs-CZ"/>
          </a:p>
        </p:txBody>
      </p:sp>
    </p:spTree>
    <p:extLst>
      <p:ext uri="{BB962C8B-B14F-4D97-AF65-F5344CB8AC3E}">
        <p14:creationId xmlns:p14="http://schemas.microsoft.com/office/powerpoint/2010/main" val="682523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Mrknout na </a:t>
            </a:r>
            <a:r>
              <a:rPr lang="cs-CZ" dirty="0" err="1"/>
              <a:t>review</a:t>
            </a:r>
            <a:r>
              <a:rPr lang="cs-CZ" dirty="0"/>
              <a:t> o </a:t>
            </a:r>
            <a:r>
              <a:rPr lang="cs-CZ" dirty="0" err="1"/>
              <a:t>mikropropagaci</a:t>
            </a:r>
            <a:r>
              <a:rPr lang="cs-CZ" dirty="0"/>
              <a:t> jablek, tam hezky shrnutý význam různých</a:t>
            </a:r>
            <a:r>
              <a:rPr lang="cs-CZ" baseline="0" dirty="0"/>
              <a:t> složek médií (třeba že cukry mají funkci zdroje uhlíku, ale i osmotickou v médiu…). Taky k čemu aktivní uhlí, kokosové mléko…</a:t>
            </a:r>
            <a:endParaRPr lang="cs-CZ" dirty="0"/>
          </a:p>
        </p:txBody>
      </p:sp>
      <p:sp>
        <p:nvSpPr>
          <p:cNvPr id="4" name="Zástupný symbol pro číslo snímku 3"/>
          <p:cNvSpPr>
            <a:spLocks noGrp="1"/>
          </p:cNvSpPr>
          <p:nvPr>
            <p:ph type="sldNum" sz="quarter" idx="10"/>
          </p:nvPr>
        </p:nvSpPr>
        <p:spPr/>
        <p:txBody>
          <a:bodyPr/>
          <a:lstStyle/>
          <a:p>
            <a:fld id="{2A04E63D-029B-49F9-9662-42335C18E919}" type="slidenum">
              <a:rPr lang="cs-CZ" smtClean="0"/>
              <a:t>22</a:t>
            </a:fld>
            <a:endParaRPr lang="cs-CZ"/>
          </a:p>
        </p:txBody>
      </p:sp>
    </p:spTree>
    <p:extLst>
      <p:ext uri="{BB962C8B-B14F-4D97-AF65-F5344CB8AC3E}">
        <p14:creationId xmlns:p14="http://schemas.microsoft.com/office/powerpoint/2010/main" val="2450046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cs-CZ"/>
              <a:t>Kliknutím lze upravit styl.</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cs-CZ"/>
              <a:t>Kliknutím lze upravit styl.</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3/3/2022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cs-CZ"/>
              <a:t>Kliknutím lze upravit styl.</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Kliknutím lze upravit styly předlohy textu.</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3/3/2022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cs-CZ"/>
              <a:t>Kliknutím lze upravit styl.</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a:t>Kliknutím lze upravit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3/3/2022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cs-CZ"/>
              <a:t>Kliknutím lze upravit styl.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Kliknutím lze upravit styly předlohy textu.</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a:t>Kliknutím lze upravit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3/3/2022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cs-CZ"/>
              <a:t>Kliknutím lze upravit styl.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Kliknutím lze upravit styly předlohy textu.</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a:t>Kliknutím lze upravit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3/3/2022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098" name="Group 2"/>
          <p:cNvGrpSpPr>
            <a:grpSpLocks/>
          </p:cNvGrpSpPr>
          <p:nvPr/>
        </p:nvGrpSpPr>
        <p:grpSpPr bwMode="auto">
          <a:xfrm>
            <a:off x="1" y="-14288"/>
            <a:ext cx="12206817" cy="6884988"/>
            <a:chOff x="0" y="-9"/>
            <a:chExt cx="5767" cy="4337"/>
          </a:xfrm>
        </p:grpSpPr>
        <p:sp>
          <p:nvSpPr>
            <p:cNvPr id="4099" name="Freeform 3"/>
            <p:cNvSpPr>
              <a:spLocks/>
            </p:cNvSpPr>
            <p:nvPr/>
          </p:nvSpPr>
          <p:spPr bwMode="hidden">
            <a:xfrm>
              <a:off x="1632" y="-5"/>
              <a:ext cx="1737" cy="4333"/>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4100" name="Freeform 4"/>
            <p:cNvSpPr>
              <a:spLocks/>
            </p:cNvSpPr>
            <p:nvPr/>
          </p:nvSpPr>
          <p:spPr bwMode="hidden">
            <a:xfrm>
              <a:off x="0" y="-7"/>
              <a:ext cx="1737" cy="4329"/>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4101" name="Freeform 5"/>
            <p:cNvSpPr>
              <a:spLocks/>
            </p:cNvSpPr>
            <p:nvPr/>
          </p:nvSpPr>
          <p:spPr bwMode="hidden">
            <a:xfrm>
              <a:off x="3744" y="-4"/>
              <a:ext cx="1739" cy="4330"/>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chemeClr val="bg1"/>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4102" name="Freeform 6"/>
            <p:cNvSpPr>
              <a:spLocks/>
            </p:cNvSpPr>
            <p:nvPr/>
          </p:nvSpPr>
          <p:spPr bwMode="hidden">
            <a:xfrm>
              <a:off x="1920" y="-9"/>
              <a:ext cx="2080" cy="4324"/>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4103" name="Freeform 7"/>
            <p:cNvSpPr>
              <a:spLocks/>
            </p:cNvSpPr>
            <p:nvPr/>
          </p:nvSpPr>
          <p:spPr bwMode="hidden">
            <a:xfrm>
              <a:off x="117" y="97"/>
              <a:ext cx="3504" cy="1536"/>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4104" name="Freeform 8"/>
            <p:cNvSpPr>
              <a:spLocks/>
            </p:cNvSpPr>
            <p:nvPr/>
          </p:nvSpPr>
          <p:spPr bwMode="hidden">
            <a:xfrm rot="2702961" flipH="1">
              <a:off x="810" y="766"/>
              <a:ext cx="2544" cy="1008"/>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4105" name="Freeform 9"/>
            <p:cNvSpPr>
              <a:spLocks/>
            </p:cNvSpPr>
            <p:nvPr/>
          </p:nvSpPr>
          <p:spPr bwMode="hidden">
            <a:xfrm>
              <a:off x="83" y="49"/>
              <a:ext cx="3504" cy="1536"/>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4106" name="Freeform 10"/>
            <p:cNvSpPr>
              <a:spLocks/>
            </p:cNvSpPr>
            <p:nvPr/>
          </p:nvSpPr>
          <p:spPr bwMode="hidden">
            <a:xfrm rot="-2895842">
              <a:off x="-984" y="1041"/>
              <a:ext cx="3504" cy="1536"/>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4107" name="Freeform 11"/>
            <p:cNvSpPr>
              <a:spLocks/>
            </p:cNvSpPr>
            <p:nvPr/>
          </p:nvSpPr>
          <p:spPr bwMode="hidden">
            <a:xfrm rot="-2305141">
              <a:off x="1331" y="913"/>
              <a:ext cx="3594" cy="17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4108" name="Freeform 12"/>
            <p:cNvSpPr>
              <a:spLocks/>
            </p:cNvSpPr>
            <p:nvPr/>
          </p:nvSpPr>
          <p:spPr bwMode="hidden">
            <a:xfrm rot="2084418" flipH="1">
              <a:off x="1859" y="865"/>
              <a:ext cx="3504" cy="1536"/>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4109" name="Freeform 13"/>
            <p:cNvSpPr>
              <a:spLocks/>
            </p:cNvSpPr>
            <p:nvPr/>
          </p:nvSpPr>
          <p:spPr bwMode="hidden">
            <a:xfrm>
              <a:off x="4250" y="-7"/>
              <a:ext cx="1089" cy="2285"/>
            </a:xfrm>
            <a:custGeom>
              <a:avLst/>
              <a:gdLst>
                <a:gd name="T0" fmla="*/ 0 w 1089"/>
                <a:gd name="T1" fmla="*/ 2265 h 2285"/>
                <a:gd name="T2" fmla="*/ 1030 w 1089"/>
                <a:gd name="T3" fmla="*/ 0 h 2285"/>
                <a:gd name="T4" fmla="*/ 1089 w 1089"/>
                <a:gd name="T5" fmla="*/ 0 h 2285"/>
                <a:gd name="T6" fmla="*/ 37 w 1089"/>
                <a:gd name="T7" fmla="*/ 2285 h 2285"/>
                <a:gd name="T8" fmla="*/ 0 w 1089"/>
                <a:gd name="T9" fmla="*/ 2265 h 2285"/>
              </a:gdLst>
              <a:ahLst/>
              <a:cxnLst>
                <a:cxn ang="0">
                  <a:pos x="T0" y="T1"/>
                </a:cxn>
                <a:cxn ang="0">
                  <a:pos x="T2" y="T3"/>
                </a:cxn>
                <a:cxn ang="0">
                  <a:pos x="T4" y="T5"/>
                </a:cxn>
                <a:cxn ang="0">
                  <a:pos x="T6" y="T7"/>
                </a:cxn>
                <a:cxn ang="0">
                  <a:pos x="T8" y="T9"/>
                </a:cxn>
              </a:cxnLst>
              <a:rect l="0" t="0" r="r" b="b"/>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4110" name="Rectangle 14"/>
            <p:cNvSpPr>
              <a:spLocks noChangeArrowheads="1"/>
            </p:cNvSpPr>
            <p:nvPr/>
          </p:nvSpPr>
          <p:spPr bwMode="invGray">
            <a:xfrm>
              <a:off x="0" y="2441"/>
              <a:ext cx="5760" cy="432"/>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4111" name="Freeform 15"/>
            <p:cNvSpPr>
              <a:spLocks/>
            </p:cNvSpPr>
            <p:nvPr/>
          </p:nvSpPr>
          <p:spPr bwMode="invGray">
            <a:xfrm>
              <a:off x="1632" y="2487"/>
              <a:ext cx="1737" cy="382"/>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4112" name="Freeform 16"/>
            <p:cNvSpPr>
              <a:spLocks/>
            </p:cNvSpPr>
            <p:nvPr/>
          </p:nvSpPr>
          <p:spPr bwMode="invGray">
            <a:xfrm>
              <a:off x="0" y="2487"/>
              <a:ext cx="1737" cy="381"/>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4113" name="Freeform 17"/>
            <p:cNvSpPr>
              <a:spLocks/>
            </p:cNvSpPr>
            <p:nvPr/>
          </p:nvSpPr>
          <p:spPr bwMode="invGray">
            <a:xfrm>
              <a:off x="3744" y="2487"/>
              <a:ext cx="1739" cy="382"/>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chemeClr val="bg1"/>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4114" name="Freeform 18"/>
            <p:cNvSpPr>
              <a:spLocks/>
            </p:cNvSpPr>
            <p:nvPr/>
          </p:nvSpPr>
          <p:spPr bwMode="invGray">
            <a:xfrm>
              <a:off x="1920" y="2487"/>
              <a:ext cx="2080" cy="381"/>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4115" name="Rectangle 19"/>
            <p:cNvSpPr>
              <a:spLocks noChangeArrowheads="1"/>
            </p:cNvSpPr>
            <p:nvPr/>
          </p:nvSpPr>
          <p:spPr bwMode="invGray">
            <a:xfrm>
              <a:off x="7" y="2456"/>
              <a:ext cx="5760" cy="432"/>
            </a:xfrm>
            <a:prstGeom prst="rect">
              <a:avLst/>
            </a:prstGeom>
            <a:solidFill>
              <a:schemeClr val="bg2">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4116" name="Freeform 20"/>
            <p:cNvSpPr>
              <a:spLocks/>
            </p:cNvSpPr>
            <p:nvPr/>
          </p:nvSpPr>
          <p:spPr bwMode="invGray">
            <a:xfrm>
              <a:off x="2583" y="2449"/>
              <a:ext cx="1036" cy="420"/>
            </a:xfrm>
            <a:custGeom>
              <a:avLst/>
              <a:gdLst>
                <a:gd name="T0" fmla="*/ 1027 w 1036"/>
                <a:gd name="T1" fmla="*/ 0 h 420"/>
                <a:gd name="T2" fmla="*/ 0 w 1036"/>
                <a:gd name="T3" fmla="*/ 417 h 420"/>
                <a:gd name="T4" fmla="*/ 24 w 1036"/>
                <a:gd name="T5" fmla="*/ 420 h 420"/>
                <a:gd name="T6" fmla="*/ 1036 w 1036"/>
                <a:gd name="T7" fmla="*/ 16 h 420"/>
                <a:gd name="T8" fmla="*/ 1027 w 1036"/>
                <a:gd name="T9" fmla="*/ 0 h 420"/>
              </a:gdLst>
              <a:ahLst/>
              <a:cxnLst>
                <a:cxn ang="0">
                  <a:pos x="T0" y="T1"/>
                </a:cxn>
                <a:cxn ang="0">
                  <a:pos x="T2" y="T3"/>
                </a:cxn>
                <a:cxn ang="0">
                  <a:pos x="T4" y="T5"/>
                </a:cxn>
                <a:cxn ang="0">
                  <a:pos x="T6" y="T7"/>
                </a:cxn>
                <a:cxn ang="0">
                  <a:pos x="T8" y="T9"/>
                </a:cxn>
              </a:cxnLst>
              <a:rect l="0" t="0" r="r" b="b"/>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4117" name="Freeform 21"/>
            <p:cNvSpPr>
              <a:spLocks/>
            </p:cNvSpPr>
            <p:nvPr/>
          </p:nvSpPr>
          <p:spPr bwMode="invGray">
            <a:xfrm rot="18897039" flipH="1">
              <a:off x="1486" y="2417"/>
              <a:ext cx="1060" cy="480"/>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4118" name="Freeform 22"/>
            <p:cNvSpPr>
              <a:spLocks/>
            </p:cNvSpPr>
            <p:nvPr/>
          </p:nvSpPr>
          <p:spPr bwMode="invGray">
            <a:xfrm rot="18897039" flipH="1">
              <a:off x="766" y="2417"/>
              <a:ext cx="1060" cy="480"/>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4119" name="Freeform 23"/>
            <p:cNvSpPr>
              <a:spLocks/>
            </p:cNvSpPr>
            <p:nvPr/>
          </p:nvSpPr>
          <p:spPr bwMode="invGray">
            <a:xfrm rot="18897039" flipH="1">
              <a:off x="31" y="2385"/>
              <a:ext cx="1034" cy="487"/>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4120" name="Freeform 24"/>
            <p:cNvSpPr>
              <a:spLocks/>
            </p:cNvSpPr>
            <p:nvPr/>
          </p:nvSpPr>
          <p:spPr bwMode="invGray">
            <a:xfrm flipH="1" flipV="1">
              <a:off x="576" y="2441"/>
              <a:ext cx="3552" cy="43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4121" name="Freeform 25"/>
            <p:cNvSpPr>
              <a:spLocks/>
            </p:cNvSpPr>
            <p:nvPr/>
          </p:nvSpPr>
          <p:spPr bwMode="invGray">
            <a:xfrm flipH="1" flipV="1">
              <a:off x="240" y="2441"/>
              <a:ext cx="1536" cy="43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4122" name="Freeform 26"/>
            <p:cNvSpPr>
              <a:spLocks/>
            </p:cNvSpPr>
            <p:nvPr/>
          </p:nvSpPr>
          <p:spPr bwMode="invGray">
            <a:xfrm flipH="1" flipV="1">
              <a:off x="3036" y="2489"/>
              <a:ext cx="1332" cy="38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4123" name="Freeform 27"/>
            <p:cNvSpPr>
              <a:spLocks/>
            </p:cNvSpPr>
            <p:nvPr/>
          </p:nvSpPr>
          <p:spPr bwMode="invGray">
            <a:xfrm flipH="1" flipV="1">
              <a:off x="3984" y="2441"/>
              <a:ext cx="1536" cy="43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4124" name="Freeform 28"/>
            <p:cNvSpPr>
              <a:spLocks/>
            </p:cNvSpPr>
            <p:nvPr/>
          </p:nvSpPr>
          <p:spPr bwMode="invGray">
            <a:xfrm flipH="1" flipV="1">
              <a:off x="3456" y="2441"/>
              <a:ext cx="2304" cy="43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4125" name="Rectangle 29"/>
            <p:cNvSpPr>
              <a:spLocks noChangeArrowheads="1"/>
            </p:cNvSpPr>
            <p:nvPr/>
          </p:nvSpPr>
          <p:spPr bwMode="invGray">
            <a:xfrm>
              <a:off x="0" y="2462"/>
              <a:ext cx="5760" cy="14"/>
            </a:xfrm>
            <a:prstGeom prst="rect">
              <a:avLst/>
            </a:prstGeom>
            <a:gradFill rotWithShape="0">
              <a:gsLst>
                <a:gs pos="0">
                  <a:schemeClr val="bg2"/>
                </a:gs>
                <a:gs pos="50000">
                  <a:schemeClr val="accent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4126" name="Rectangle 30"/>
            <p:cNvSpPr>
              <a:spLocks noChangeArrowheads="1"/>
            </p:cNvSpPr>
            <p:nvPr/>
          </p:nvSpPr>
          <p:spPr bwMode="hidden">
            <a:xfrm>
              <a:off x="0" y="2880"/>
              <a:ext cx="5760" cy="576"/>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4127" name="Rectangle 31"/>
            <p:cNvSpPr>
              <a:spLocks noChangeArrowheads="1"/>
            </p:cNvSpPr>
            <p:nvPr/>
          </p:nvSpPr>
          <p:spPr bwMode="hidden">
            <a:xfrm>
              <a:off x="0" y="3408"/>
              <a:ext cx="5760" cy="9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pic>
          <p:nvPicPr>
            <p:cNvPr id="4128" name="Picture 32" descr="BTZBUL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 y="1650"/>
              <a:ext cx="204" cy="204"/>
            </a:xfrm>
            <a:prstGeom prst="rect">
              <a:avLst/>
            </a:prstGeom>
            <a:noFill/>
            <a:extLst>
              <a:ext uri="{909E8E84-426E-40DD-AFC4-6F175D3DCCD1}">
                <a14:hiddenFill xmlns:a14="http://schemas.microsoft.com/office/drawing/2010/main">
                  <a:solidFill>
                    <a:srgbClr val="FFFFFF"/>
                  </a:solidFill>
                </a14:hiddenFill>
              </a:ext>
            </a:extLst>
          </p:spPr>
        </p:pic>
      </p:grpSp>
      <p:sp>
        <p:nvSpPr>
          <p:cNvPr id="4129" name="Rectangle 33"/>
          <p:cNvSpPr>
            <a:spLocks noGrp="1" noChangeArrowheads="1"/>
          </p:cNvSpPr>
          <p:nvPr>
            <p:ph type="ctrTitle"/>
          </p:nvPr>
        </p:nvSpPr>
        <p:spPr>
          <a:xfrm>
            <a:off x="2235200" y="2472779"/>
            <a:ext cx="9652000" cy="769441"/>
          </a:xfrm>
        </p:spPr>
        <p:txBody>
          <a:bodyPr/>
          <a:lstStyle>
            <a:lvl1pPr algn="l">
              <a:defRPr/>
            </a:lvl1pPr>
          </a:lstStyle>
          <a:p>
            <a:pPr lvl="0"/>
            <a:r>
              <a:rPr lang="zh-TW" altLang="en-US" noProof="0"/>
              <a:t>按一下以編輯母片標題樣式</a:t>
            </a:r>
          </a:p>
        </p:txBody>
      </p:sp>
      <p:sp>
        <p:nvSpPr>
          <p:cNvPr id="4130" name="Rectangle 34"/>
          <p:cNvSpPr>
            <a:spLocks noGrp="1" noChangeArrowheads="1"/>
          </p:cNvSpPr>
          <p:nvPr>
            <p:ph type="subTitle" idx="1"/>
          </p:nvPr>
        </p:nvSpPr>
        <p:spPr>
          <a:xfrm>
            <a:off x="2235200" y="4572001"/>
            <a:ext cx="8534400" cy="1679575"/>
          </a:xfrm>
        </p:spPr>
        <p:txBody>
          <a:bodyPr anchor="ctr"/>
          <a:lstStyle>
            <a:lvl1pPr marL="0" indent="0" algn="ctr">
              <a:buFontTx/>
              <a:buNone/>
              <a:defRPr/>
            </a:lvl1pPr>
          </a:lstStyle>
          <a:p>
            <a:pPr lvl="0"/>
            <a:r>
              <a:rPr lang="zh-TW" altLang="en-US" noProof="0"/>
              <a:t>按一下以編輯母片副標題樣式</a:t>
            </a:r>
          </a:p>
        </p:txBody>
      </p:sp>
      <p:sp>
        <p:nvSpPr>
          <p:cNvPr id="4131" name="Rectangle 35"/>
          <p:cNvSpPr>
            <a:spLocks noGrp="1" noChangeArrowheads="1"/>
          </p:cNvSpPr>
          <p:nvPr>
            <p:ph type="dt" sz="half" idx="2"/>
          </p:nvPr>
        </p:nvSpPr>
        <p:spPr>
          <a:xfrm>
            <a:off x="914400" y="6324600"/>
            <a:ext cx="2540000" cy="457200"/>
          </a:xfrm>
        </p:spPr>
        <p:txBody>
          <a:bodyPr/>
          <a:lstStyle>
            <a:lvl1pPr>
              <a:defRPr/>
            </a:lvl1pPr>
          </a:lstStyle>
          <a:p>
            <a:endParaRPr lang="en-US" altLang="zh-TW">
              <a:solidFill>
                <a:srgbClr val="FFFFFF"/>
              </a:solidFill>
            </a:endParaRPr>
          </a:p>
        </p:txBody>
      </p:sp>
      <p:sp>
        <p:nvSpPr>
          <p:cNvPr id="4132" name="Rectangle 36"/>
          <p:cNvSpPr>
            <a:spLocks noGrp="1" noChangeArrowheads="1"/>
          </p:cNvSpPr>
          <p:nvPr>
            <p:ph type="ftr" sz="quarter" idx="3"/>
          </p:nvPr>
        </p:nvSpPr>
        <p:spPr>
          <a:xfrm>
            <a:off x="4165600" y="6324600"/>
            <a:ext cx="3860800" cy="457200"/>
          </a:xfrm>
        </p:spPr>
        <p:txBody>
          <a:bodyPr/>
          <a:lstStyle>
            <a:lvl1pPr>
              <a:defRPr/>
            </a:lvl1pPr>
          </a:lstStyle>
          <a:p>
            <a:endParaRPr lang="en-US" altLang="zh-TW">
              <a:solidFill>
                <a:srgbClr val="FFFFFF"/>
              </a:solidFill>
            </a:endParaRPr>
          </a:p>
        </p:txBody>
      </p:sp>
      <p:sp>
        <p:nvSpPr>
          <p:cNvPr id="4133" name="Rectangle 37"/>
          <p:cNvSpPr>
            <a:spLocks noGrp="1" noChangeArrowheads="1"/>
          </p:cNvSpPr>
          <p:nvPr>
            <p:ph type="sldNum" sz="quarter" idx="4"/>
          </p:nvPr>
        </p:nvSpPr>
        <p:spPr>
          <a:xfrm>
            <a:off x="8737600" y="6324600"/>
            <a:ext cx="2540000" cy="457200"/>
          </a:xfrm>
        </p:spPr>
        <p:txBody>
          <a:bodyPr/>
          <a:lstStyle>
            <a:lvl1pPr>
              <a:defRPr/>
            </a:lvl1pPr>
          </a:lstStyle>
          <a:p>
            <a:fld id="{64F75285-B6D2-41CB-AA31-D44D7A1591C6}" type="slidenum">
              <a:rPr lang="en-US" altLang="zh-TW">
                <a:solidFill>
                  <a:srgbClr val="FFFFFF"/>
                </a:solidFill>
              </a:rPr>
              <a:pPr/>
              <a:t>‹#›</a:t>
            </a:fld>
            <a:endParaRPr lang="en-US" altLang="zh-TW">
              <a:solidFill>
                <a:srgbClr val="FFFFFF"/>
              </a:solidFill>
            </a:endParaRPr>
          </a:p>
        </p:txBody>
      </p:sp>
    </p:spTree>
    <p:extLst>
      <p:ext uri="{BB962C8B-B14F-4D97-AF65-F5344CB8AC3E}">
        <p14:creationId xmlns:p14="http://schemas.microsoft.com/office/powerpoint/2010/main" val="21394237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endParaRPr lang="en-US" altLang="zh-TW">
              <a:solidFill>
                <a:srgbClr val="FFFFFF"/>
              </a:solidFill>
            </a:endParaRPr>
          </a:p>
        </p:txBody>
      </p:sp>
      <p:sp>
        <p:nvSpPr>
          <p:cNvPr id="5" name="Zástupný symbol pro zápatí 4"/>
          <p:cNvSpPr>
            <a:spLocks noGrp="1"/>
          </p:cNvSpPr>
          <p:nvPr>
            <p:ph type="ftr" sz="quarter" idx="11"/>
          </p:nvPr>
        </p:nvSpPr>
        <p:spPr/>
        <p:txBody>
          <a:bodyPr/>
          <a:lstStyle>
            <a:lvl1pPr>
              <a:defRPr/>
            </a:lvl1pPr>
          </a:lstStyle>
          <a:p>
            <a:endParaRPr lang="en-US" altLang="zh-TW">
              <a:solidFill>
                <a:srgbClr val="FFFFFF"/>
              </a:solidFill>
            </a:endParaRPr>
          </a:p>
        </p:txBody>
      </p:sp>
      <p:sp>
        <p:nvSpPr>
          <p:cNvPr id="6" name="Zástupný symbol pro číslo snímku 5"/>
          <p:cNvSpPr>
            <a:spLocks noGrp="1"/>
          </p:cNvSpPr>
          <p:nvPr>
            <p:ph type="sldNum" sz="quarter" idx="12"/>
          </p:nvPr>
        </p:nvSpPr>
        <p:spPr/>
        <p:txBody>
          <a:bodyPr/>
          <a:lstStyle>
            <a:lvl1pPr>
              <a:defRPr/>
            </a:lvl1pPr>
          </a:lstStyle>
          <a:p>
            <a:fld id="{164255EC-C201-4E1C-B6D3-53D26124101C}" type="slidenum">
              <a:rPr lang="en-US" altLang="zh-TW">
                <a:solidFill>
                  <a:srgbClr val="FFFFFF"/>
                </a:solidFill>
              </a:rPr>
              <a:pPr/>
              <a:t>‹#›</a:t>
            </a:fld>
            <a:endParaRPr lang="en-US" altLang="zh-TW">
              <a:solidFill>
                <a:srgbClr val="FFFFFF"/>
              </a:solidFill>
            </a:endParaRPr>
          </a:p>
        </p:txBody>
      </p:sp>
    </p:spTree>
    <p:extLst>
      <p:ext uri="{BB962C8B-B14F-4D97-AF65-F5344CB8AC3E}">
        <p14:creationId xmlns:p14="http://schemas.microsoft.com/office/powerpoint/2010/main" val="3303106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1" y="2623484"/>
            <a:ext cx="10515600" cy="1938992"/>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lvl1pPr>
              <a:defRPr/>
            </a:lvl1pPr>
          </a:lstStyle>
          <a:p>
            <a:endParaRPr lang="en-US" altLang="zh-TW">
              <a:solidFill>
                <a:srgbClr val="FFFFFF"/>
              </a:solidFill>
            </a:endParaRPr>
          </a:p>
        </p:txBody>
      </p:sp>
      <p:sp>
        <p:nvSpPr>
          <p:cNvPr id="5" name="Zástupný symbol pro zápatí 4"/>
          <p:cNvSpPr>
            <a:spLocks noGrp="1"/>
          </p:cNvSpPr>
          <p:nvPr>
            <p:ph type="ftr" sz="quarter" idx="11"/>
          </p:nvPr>
        </p:nvSpPr>
        <p:spPr/>
        <p:txBody>
          <a:bodyPr/>
          <a:lstStyle>
            <a:lvl1pPr>
              <a:defRPr/>
            </a:lvl1pPr>
          </a:lstStyle>
          <a:p>
            <a:endParaRPr lang="en-US" altLang="zh-TW">
              <a:solidFill>
                <a:srgbClr val="FFFFFF"/>
              </a:solidFill>
            </a:endParaRPr>
          </a:p>
        </p:txBody>
      </p:sp>
      <p:sp>
        <p:nvSpPr>
          <p:cNvPr id="6" name="Zástupný symbol pro číslo snímku 5"/>
          <p:cNvSpPr>
            <a:spLocks noGrp="1"/>
          </p:cNvSpPr>
          <p:nvPr>
            <p:ph type="sldNum" sz="quarter" idx="12"/>
          </p:nvPr>
        </p:nvSpPr>
        <p:spPr/>
        <p:txBody>
          <a:bodyPr/>
          <a:lstStyle>
            <a:lvl1pPr>
              <a:defRPr/>
            </a:lvl1pPr>
          </a:lstStyle>
          <a:p>
            <a:fld id="{C35E06C3-8B4A-4E54-9EA0-C5A91FE69F28}" type="slidenum">
              <a:rPr lang="en-US" altLang="zh-TW">
                <a:solidFill>
                  <a:srgbClr val="FFFFFF"/>
                </a:solidFill>
              </a:rPr>
              <a:pPr/>
              <a:t>‹#›</a:t>
            </a:fld>
            <a:endParaRPr lang="en-US" altLang="zh-TW">
              <a:solidFill>
                <a:srgbClr val="FFFFFF"/>
              </a:solidFill>
            </a:endParaRPr>
          </a:p>
        </p:txBody>
      </p:sp>
    </p:spTree>
    <p:extLst>
      <p:ext uri="{BB962C8B-B14F-4D97-AF65-F5344CB8AC3E}">
        <p14:creationId xmlns:p14="http://schemas.microsoft.com/office/powerpoint/2010/main" val="88805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cs-CZ"/>
              <a:t>Kliknutím lze upravit styl.</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914400" y="1981200"/>
            <a:ext cx="508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981200"/>
            <a:ext cx="508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lvl1pPr>
              <a:defRPr/>
            </a:lvl1pPr>
          </a:lstStyle>
          <a:p>
            <a:endParaRPr lang="en-US" altLang="zh-TW">
              <a:solidFill>
                <a:srgbClr val="FFFFFF"/>
              </a:solidFill>
            </a:endParaRPr>
          </a:p>
        </p:txBody>
      </p:sp>
      <p:sp>
        <p:nvSpPr>
          <p:cNvPr id="6" name="Zástupný symbol pro zápatí 5"/>
          <p:cNvSpPr>
            <a:spLocks noGrp="1"/>
          </p:cNvSpPr>
          <p:nvPr>
            <p:ph type="ftr" sz="quarter" idx="11"/>
          </p:nvPr>
        </p:nvSpPr>
        <p:spPr/>
        <p:txBody>
          <a:bodyPr/>
          <a:lstStyle>
            <a:lvl1pPr>
              <a:defRPr/>
            </a:lvl1pPr>
          </a:lstStyle>
          <a:p>
            <a:endParaRPr lang="en-US" altLang="zh-TW">
              <a:solidFill>
                <a:srgbClr val="FFFFFF"/>
              </a:solidFill>
            </a:endParaRPr>
          </a:p>
        </p:txBody>
      </p:sp>
      <p:sp>
        <p:nvSpPr>
          <p:cNvPr id="7" name="Zástupný symbol pro číslo snímku 6"/>
          <p:cNvSpPr>
            <a:spLocks noGrp="1"/>
          </p:cNvSpPr>
          <p:nvPr>
            <p:ph type="sldNum" sz="quarter" idx="12"/>
          </p:nvPr>
        </p:nvSpPr>
        <p:spPr/>
        <p:txBody>
          <a:bodyPr/>
          <a:lstStyle>
            <a:lvl1pPr>
              <a:defRPr/>
            </a:lvl1pPr>
          </a:lstStyle>
          <a:p>
            <a:fld id="{DB7E3C16-D68A-4136-A23C-1D35D7B246A1}" type="slidenum">
              <a:rPr lang="en-US" altLang="zh-TW">
                <a:solidFill>
                  <a:srgbClr val="FFFFFF"/>
                </a:solidFill>
              </a:rPr>
              <a:pPr/>
              <a:t>‹#›</a:t>
            </a:fld>
            <a:endParaRPr lang="en-US" altLang="zh-TW">
              <a:solidFill>
                <a:srgbClr val="FFFFFF"/>
              </a:solidFill>
            </a:endParaRPr>
          </a:p>
        </p:txBody>
      </p:sp>
    </p:spTree>
    <p:extLst>
      <p:ext uri="{BB962C8B-B14F-4D97-AF65-F5344CB8AC3E}">
        <p14:creationId xmlns:p14="http://schemas.microsoft.com/office/powerpoint/2010/main" val="3089615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40317" y="643187"/>
            <a:ext cx="10515600" cy="769441"/>
          </a:xfrm>
        </p:spPr>
        <p:txBody>
          <a:bodyPr/>
          <a:lstStyle/>
          <a:p>
            <a:r>
              <a:rPr lang="cs-CZ"/>
              <a:t>Kliknutím lze upravit styl.</a:t>
            </a:r>
          </a:p>
        </p:txBody>
      </p:sp>
      <p:sp>
        <p:nvSpPr>
          <p:cNvPr id="3" name="Zástupný symbol pro text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40318" y="2505075"/>
            <a:ext cx="5158316"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71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lvl1pPr>
              <a:defRPr/>
            </a:lvl1pPr>
          </a:lstStyle>
          <a:p>
            <a:endParaRPr lang="en-US" altLang="zh-TW">
              <a:solidFill>
                <a:srgbClr val="FFFFFF"/>
              </a:solidFill>
            </a:endParaRPr>
          </a:p>
        </p:txBody>
      </p:sp>
      <p:sp>
        <p:nvSpPr>
          <p:cNvPr id="8" name="Zástupný symbol pro zápatí 7"/>
          <p:cNvSpPr>
            <a:spLocks noGrp="1"/>
          </p:cNvSpPr>
          <p:nvPr>
            <p:ph type="ftr" sz="quarter" idx="11"/>
          </p:nvPr>
        </p:nvSpPr>
        <p:spPr/>
        <p:txBody>
          <a:bodyPr/>
          <a:lstStyle>
            <a:lvl1pPr>
              <a:defRPr/>
            </a:lvl1pPr>
          </a:lstStyle>
          <a:p>
            <a:endParaRPr lang="en-US" altLang="zh-TW">
              <a:solidFill>
                <a:srgbClr val="FFFFFF"/>
              </a:solidFill>
            </a:endParaRPr>
          </a:p>
        </p:txBody>
      </p:sp>
      <p:sp>
        <p:nvSpPr>
          <p:cNvPr id="9" name="Zástupný symbol pro číslo snímku 8"/>
          <p:cNvSpPr>
            <a:spLocks noGrp="1"/>
          </p:cNvSpPr>
          <p:nvPr>
            <p:ph type="sldNum" sz="quarter" idx="12"/>
          </p:nvPr>
        </p:nvSpPr>
        <p:spPr/>
        <p:txBody>
          <a:bodyPr/>
          <a:lstStyle>
            <a:lvl1pPr>
              <a:defRPr/>
            </a:lvl1pPr>
          </a:lstStyle>
          <a:p>
            <a:fld id="{6785820C-F511-44A9-B116-565C7F50F5BE}" type="slidenum">
              <a:rPr lang="en-US" altLang="zh-TW">
                <a:solidFill>
                  <a:srgbClr val="FFFFFF"/>
                </a:solidFill>
              </a:rPr>
              <a:pPr/>
              <a:t>‹#›</a:t>
            </a:fld>
            <a:endParaRPr lang="en-US" altLang="zh-TW">
              <a:solidFill>
                <a:srgbClr val="FFFFFF"/>
              </a:solidFill>
            </a:endParaRPr>
          </a:p>
        </p:txBody>
      </p:sp>
    </p:spTree>
    <p:extLst>
      <p:ext uri="{BB962C8B-B14F-4D97-AF65-F5344CB8AC3E}">
        <p14:creationId xmlns:p14="http://schemas.microsoft.com/office/powerpoint/2010/main" val="457142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lvl1pPr>
              <a:defRPr/>
            </a:lvl1pPr>
          </a:lstStyle>
          <a:p>
            <a:endParaRPr lang="en-US" altLang="zh-TW">
              <a:solidFill>
                <a:srgbClr val="FFFFFF"/>
              </a:solidFill>
            </a:endParaRPr>
          </a:p>
        </p:txBody>
      </p:sp>
      <p:sp>
        <p:nvSpPr>
          <p:cNvPr id="4" name="Zástupný symbol pro zápatí 3"/>
          <p:cNvSpPr>
            <a:spLocks noGrp="1"/>
          </p:cNvSpPr>
          <p:nvPr>
            <p:ph type="ftr" sz="quarter" idx="11"/>
          </p:nvPr>
        </p:nvSpPr>
        <p:spPr/>
        <p:txBody>
          <a:bodyPr/>
          <a:lstStyle>
            <a:lvl1pPr>
              <a:defRPr/>
            </a:lvl1pPr>
          </a:lstStyle>
          <a:p>
            <a:endParaRPr lang="en-US" altLang="zh-TW">
              <a:solidFill>
                <a:srgbClr val="FFFFFF"/>
              </a:solidFill>
            </a:endParaRPr>
          </a:p>
        </p:txBody>
      </p:sp>
      <p:sp>
        <p:nvSpPr>
          <p:cNvPr id="5" name="Zástupný symbol pro číslo snímku 4"/>
          <p:cNvSpPr>
            <a:spLocks noGrp="1"/>
          </p:cNvSpPr>
          <p:nvPr>
            <p:ph type="sldNum" sz="quarter" idx="12"/>
          </p:nvPr>
        </p:nvSpPr>
        <p:spPr/>
        <p:txBody>
          <a:bodyPr/>
          <a:lstStyle>
            <a:lvl1pPr>
              <a:defRPr/>
            </a:lvl1pPr>
          </a:lstStyle>
          <a:p>
            <a:fld id="{409DEC01-4F8B-4BD9-9856-F20E638F84E7}" type="slidenum">
              <a:rPr lang="en-US" altLang="zh-TW">
                <a:solidFill>
                  <a:srgbClr val="FFFFFF"/>
                </a:solidFill>
              </a:rPr>
              <a:pPr/>
              <a:t>‹#›</a:t>
            </a:fld>
            <a:endParaRPr lang="en-US" altLang="zh-TW">
              <a:solidFill>
                <a:srgbClr val="FFFFFF"/>
              </a:solidFill>
            </a:endParaRPr>
          </a:p>
        </p:txBody>
      </p:sp>
    </p:spTree>
    <p:extLst>
      <p:ext uri="{BB962C8B-B14F-4D97-AF65-F5344CB8AC3E}">
        <p14:creationId xmlns:p14="http://schemas.microsoft.com/office/powerpoint/2010/main" val="33366719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a:defRPr/>
            </a:lvl1pPr>
          </a:lstStyle>
          <a:p>
            <a:endParaRPr lang="en-US" altLang="zh-TW">
              <a:solidFill>
                <a:srgbClr val="FFFFFF"/>
              </a:solidFill>
            </a:endParaRPr>
          </a:p>
        </p:txBody>
      </p:sp>
      <p:sp>
        <p:nvSpPr>
          <p:cNvPr id="3" name="Zástupný symbol pro zápatí 2"/>
          <p:cNvSpPr>
            <a:spLocks noGrp="1"/>
          </p:cNvSpPr>
          <p:nvPr>
            <p:ph type="ftr" sz="quarter" idx="11"/>
          </p:nvPr>
        </p:nvSpPr>
        <p:spPr/>
        <p:txBody>
          <a:bodyPr/>
          <a:lstStyle>
            <a:lvl1pPr>
              <a:defRPr/>
            </a:lvl1pPr>
          </a:lstStyle>
          <a:p>
            <a:endParaRPr lang="en-US" altLang="zh-TW">
              <a:solidFill>
                <a:srgbClr val="FFFFFF"/>
              </a:solidFill>
            </a:endParaRPr>
          </a:p>
        </p:txBody>
      </p:sp>
      <p:sp>
        <p:nvSpPr>
          <p:cNvPr id="4" name="Zástupný symbol pro číslo snímku 3"/>
          <p:cNvSpPr>
            <a:spLocks noGrp="1"/>
          </p:cNvSpPr>
          <p:nvPr>
            <p:ph type="sldNum" sz="quarter" idx="12"/>
          </p:nvPr>
        </p:nvSpPr>
        <p:spPr/>
        <p:txBody>
          <a:bodyPr/>
          <a:lstStyle>
            <a:lvl1pPr>
              <a:defRPr/>
            </a:lvl1pPr>
          </a:lstStyle>
          <a:p>
            <a:fld id="{B52B72F1-4260-45C5-B3BF-43A24F6F1F3E}" type="slidenum">
              <a:rPr lang="en-US" altLang="zh-TW">
                <a:solidFill>
                  <a:srgbClr val="FFFFFF"/>
                </a:solidFill>
              </a:rPr>
              <a:pPr/>
              <a:t>‹#›</a:t>
            </a:fld>
            <a:endParaRPr lang="en-US" altLang="zh-TW">
              <a:solidFill>
                <a:srgbClr val="FFFFFF"/>
              </a:solidFill>
            </a:endParaRPr>
          </a:p>
        </p:txBody>
      </p:sp>
    </p:spTree>
    <p:extLst>
      <p:ext uri="{BB962C8B-B14F-4D97-AF65-F5344CB8AC3E}">
        <p14:creationId xmlns:p14="http://schemas.microsoft.com/office/powerpoint/2010/main" val="33880191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40318" y="980182"/>
            <a:ext cx="3932767" cy="1077218"/>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lvl1pPr>
              <a:defRPr/>
            </a:lvl1pPr>
          </a:lstStyle>
          <a:p>
            <a:endParaRPr lang="en-US" altLang="zh-TW">
              <a:solidFill>
                <a:srgbClr val="FFFFFF"/>
              </a:solidFill>
            </a:endParaRPr>
          </a:p>
        </p:txBody>
      </p:sp>
      <p:sp>
        <p:nvSpPr>
          <p:cNvPr id="6" name="Zástupný symbol pro zápatí 5"/>
          <p:cNvSpPr>
            <a:spLocks noGrp="1"/>
          </p:cNvSpPr>
          <p:nvPr>
            <p:ph type="ftr" sz="quarter" idx="11"/>
          </p:nvPr>
        </p:nvSpPr>
        <p:spPr/>
        <p:txBody>
          <a:bodyPr/>
          <a:lstStyle>
            <a:lvl1pPr>
              <a:defRPr/>
            </a:lvl1pPr>
          </a:lstStyle>
          <a:p>
            <a:endParaRPr lang="en-US" altLang="zh-TW">
              <a:solidFill>
                <a:srgbClr val="FFFFFF"/>
              </a:solidFill>
            </a:endParaRPr>
          </a:p>
        </p:txBody>
      </p:sp>
      <p:sp>
        <p:nvSpPr>
          <p:cNvPr id="7" name="Zástupný symbol pro číslo snímku 6"/>
          <p:cNvSpPr>
            <a:spLocks noGrp="1"/>
          </p:cNvSpPr>
          <p:nvPr>
            <p:ph type="sldNum" sz="quarter" idx="12"/>
          </p:nvPr>
        </p:nvSpPr>
        <p:spPr/>
        <p:txBody>
          <a:bodyPr/>
          <a:lstStyle>
            <a:lvl1pPr>
              <a:defRPr/>
            </a:lvl1pPr>
          </a:lstStyle>
          <a:p>
            <a:fld id="{295384A3-EDBE-4516-9367-1342437C0C0B}" type="slidenum">
              <a:rPr lang="en-US" altLang="zh-TW">
                <a:solidFill>
                  <a:srgbClr val="FFFFFF"/>
                </a:solidFill>
              </a:rPr>
              <a:pPr/>
              <a:t>‹#›</a:t>
            </a:fld>
            <a:endParaRPr lang="en-US" altLang="zh-TW">
              <a:solidFill>
                <a:srgbClr val="FFFFFF"/>
              </a:solidFill>
            </a:endParaRPr>
          </a:p>
        </p:txBody>
      </p:sp>
    </p:spTree>
    <p:extLst>
      <p:ext uri="{BB962C8B-B14F-4D97-AF65-F5344CB8AC3E}">
        <p14:creationId xmlns:p14="http://schemas.microsoft.com/office/powerpoint/2010/main" val="17451697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40318" y="980182"/>
            <a:ext cx="3932767" cy="1077218"/>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lvl1pPr>
              <a:defRPr/>
            </a:lvl1pPr>
          </a:lstStyle>
          <a:p>
            <a:endParaRPr lang="en-US" altLang="zh-TW">
              <a:solidFill>
                <a:srgbClr val="FFFFFF"/>
              </a:solidFill>
            </a:endParaRPr>
          </a:p>
        </p:txBody>
      </p:sp>
      <p:sp>
        <p:nvSpPr>
          <p:cNvPr id="6" name="Zástupný symbol pro zápatí 5"/>
          <p:cNvSpPr>
            <a:spLocks noGrp="1"/>
          </p:cNvSpPr>
          <p:nvPr>
            <p:ph type="ftr" sz="quarter" idx="11"/>
          </p:nvPr>
        </p:nvSpPr>
        <p:spPr/>
        <p:txBody>
          <a:bodyPr/>
          <a:lstStyle>
            <a:lvl1pPr>
              <a:defRPr/>
            </a:lvl1pPr>
          </a:lstStyle>
          <a:p>
            <a:endParaRPr lang="en-US" altLang="zh-TW">
              <a:solidFill>
                <a:srgbClr val="FFFFFF"/>
              </a:solidFill>
            </a:endParaRPr>
          </a:p>
        </p:txBody>
      </p:sp>
      <p:sp>
        <p:nvSpPr>
          <p:cNvPr id="7" name="Zástupný symbol pro číslo snímku 6"/>
          <p:cNvSpPr>
            <a:spLocks noGrp="1"/>
          </p:cNvSpPr>
          <p:nvPr>
            <p:ph type="sldNum" sz="quarter" idx="12"/>
          </p:nvPr>
        </p:nvSpPr>
        <p:spPr/>
        <p:txBody>
          <a:bodyPr/>
          <a:lstStyle>
            <a:lvl1pPr>
              <a:defRPr/>
            </a:lvl1pPr>
          </a:lstStyle>
          <a:p>
            <a:fld id="{2AB6200F-3339-4B90-9C49-01D690B8AE6E}" type="slidenum">
              <a:rPr lang="en-US" altLang="zh-TW">
                <a:solidFill>
                  <a:srgbClr val="FFFFFF"/>
                </a:solidFill>
              </a:rPr>
              <a:pPr/>
              <a:t>‹#›</a:t>
            </a:fld>
            <a:endParaRPr lang="en-US" altLang="zh-TW">
              <a:solidFill>
                <a:srgbClr val="FFFFFF"/>
              </a:solidFill>
            </a:endParaRPr>
          </a:p>
        </p:txBody>
      </p:sp>
    </p:spTree>
    <p:extLst>
      <p:ext uri="{BB962C8B-B14F-4D97-AF65-F5344CB8AC3E}">
        <p14:creationId xmlns:p14="http://schemas.microsoft.com/office/powerpoint/2010/main" val="1462117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endParaRPr lang="en-US" altLang="zh-TW">
              <a:solidFill>
                <a:srgbClr val="FFFFFF"/>
              </a:solidFill>
            </a:endParaRPr>
          </a:p>
        </p:txBody>
      </p:sp>
      <p:sp>
        <p:nvSpPr>
          <p:cNvPr id="5" name="Zástupný symbol pro zápatí 4"/>
          <p:cNvSpPr>
            <a:spLocks noGrp="1"/>
          </p:cNvSpPr>
          <p:nvPr>
            <p:ph type="ftr" sz="quarter" idx="11"/>
          </p:nvPr>
        </p:nvSpPr>
        <p:spPr/>
        <p:txBody>
          <a:bodyPr/>
          <a:lstStyle>
            <a:lvl1pPr>
              <a:defRPr/>
            </a:lvl1pPr>
          </a:lstStyle>
          <a:p>
            <a:endParaRPr lang="en-US" altLang="zh-TW">
              <a:solidFill>
                <a:srgbClr val="FFFFFF"/>
              </a:solidFill>
            </a:endParaRPr>
          </a:p>
        </p:txBody>
      </p:sp>
      <p:sp>
        <p:nvSpPr>
          <p:cNvPr id="6" name="Zástupný symbol pro číslo snímku 5"/>
          <p:cNvSpPr>
            <a:spLocks noGrp="1"/>
          </p:cNvSpPr>
          <p:nvPr>
            <p:ph type="sldNum" sz="quarter" idx="12"/>
          </p:nvPr>
        </p:nvSpPr>
        <p:spPr/>
        <p:txBody>
          <a:bodyPr/>
          <a:lstStyle>
            <a:lvl1pPr>
              <a:defRPr/>
            </a:lvl1pPr>
          </a:lstStyle>
          <a:p>
            <a:fld id="{CB9DD80D-7FE5-4A8C-98AF-9FFEAFF2F33E}" type="slidenum">
              <a:rPr lang="en-US" altLang="zh-TW">
                <a:solidFill>
                  <a:srgbClr val="FFFFFF"/>
                </a:solidFill>
              </a:rPr>
              <a:pPr/>
              <a:t>‹#›</a:t>
            </a:fld>
            <a:endParaRPr lang="en-US" altLang="zh-TW">
              <a:solidFill>
                <a:srgbClr val="FFFFFF"/>
              </a:solidFill>
            </a:endParaRPr>
          </a:p>
        </p:txBody>
      </p:sp>
    </p:spTree>
    <p:extLst>
      <p:ext uri="{BB962C8B-B14F-4D97-AF65-F5344CB8AC3E}">
        <p14:creationId xmlns:p14="http://schemas.microsoft.com/office/powerpoint/2010/main" val="36165400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9212758" y="465138"/>
            <a:ext cx="1538883" cy="5630862"/>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914400" y="465138"/>
            <a:ext cx="7569200" cy="5630862"/>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endParaRPr lang="en-US" altLang="zh-TW">
              <a:solidFill>
                <a:srgbClr val="FFFFFF"/>
              </a:solidFill>
            </a:endParaRPr>
          </a:p>
        </p:txBody>
      </p:sp>
      <p:sp>
        <p:nvSpPr>
          <p:cNvPr id="5" name="Zástupný symbol pro zápatí 4"/>
          <p:cNvSpPr>
            <a:spLocks noGrp="1"/>
          </p:cNvSpPr>
          <p:nvPr>
            <p:ph type="ftr" sz="quarter" idx="11"/>
          </p:nvPr>
        </p:nvSpPr>
        <p:spPr/>
        <p:txBody>
          <a:bodyPr/>
          <a:lstStyle>
            <a:lvl1pPr>
              <a:defRPr/>
            </a:lvl1pPr>
          </a:lstStyle>
          <a:p>
            <a:endParaRPr lang="en-US" altLang="zh-TW">
              <a:solidFill>
                <a:srgbClr val="FFFFFF"/>
              </a:solidFill>
            </a:endParaRPr>
          </a:p>
        </p:txBody>
      </p:sp>
      <p:sp>
        <p:nvSpPr>
          <p:cNvPr id="6" name="Zástupný symbol pro číslo snímku 5"/>
          <p:cNvSpPr>
            <a:spLocks noGrp="1"/>
          </p:cNvSpPr>
          <p:nvPr>
            <p:ph type="sldNum" sz="quarter" idx="12"/>
          </p:nvPr>
        </p:nvSpPr>
        <p:spPr/>
        <p:txBody>
          <a:bodyPr/>
          <a:lstStyle>
            <a:lvl1pPr>
              <a:defRPr/>
            </a:lvl1pPr>
          </a:lstStyle>
          <a:p>
            <a:fld id="{D9116F4E-0AD4-4A5B-849F-CF6A5C9694F5}" type="slidenum">
              <a:rPr lang="en-US" altLang="zh-TW">
                <a:solidFill>
                  <a:srgbClr val="FFFFFF"/>
                </a:solidFill>
              </a:rPr>
              <a:pPr/>
              <a:t>‹#›</a:t>
            </a:fld>
            <a:endParaRPr lang="en-US" altLang="zh-TW">
              <a:solidFill>
                <a:srgbClr val="FFFFFF"/>
              </a:solidFill>
            </a:endParaRPr>
          </a:p>
        </p:txBody>
      </p:sp>
    </p:spTree>
    <p:extLst>
      <p:ext uri="{BB962C8B-B14F-4D97-AF65-F5344CB8AC3E}">
        <p14:creationId xmlns:p14="http://schemas.microsoft.com/office/powerpoint/2010/main" val="2676006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3/3/2022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cs-CZ"/>
              <a:t>Kliknutím lze upravit styl.</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cs-CZ"/>
              <a:t>Kliknutím lze upravit styl.</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3/3/2022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3/3/2022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3/3/2022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12192000" cy="7405688"/>
            <a:chOff x="0" y="-9"/>
            <a:chExt cx="5760" cy="4665"/>
          </a:xfrm>
        </p:grpSpPr>
        <p:sp>
          <p:nvSpPr>
            <p:cNvPr id="3075" name="Freeform 3"/>
            <p:cNvSpPr>
              <a:spLocks/>
            </p:cNvSpPr>
            <p:nvPr/>
          </p:nvSpPr>
          <p:spPr bwMode="hidden">
            <a:xfrm>
              <a:off x="1632" y="-5"/>
              <a:ext cx="1737" cy="4333"/>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3076" name="Freeform 4"/>
            <p:cNvSpPr>
              <a:spLocks/>
            </p:cNvSpPr>
            <p:nvPr/>
          </p:nvSpPr>
          <p:spPr bwMode="hidden">
            <a:xfrm>
              <a:off x="0" y="-7"/>
              <a:ext cx="1737" cy="4329"/>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3077" name="Freeform 5"/>
            <p:cNvSpPr>
              <a:spLocks/>
            </p:cNvSpPr>
            <p:nvPr/>
          </p:nvSpPr>
          <p:spPr bwMode="hidden">
            <a:xfrm>
              <a:off x="3744" y="-4"/>
              <a:ext cx="1739" cy="4330"/>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chemeClr val="bg1"/>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3078" name="Freeform 6"/>
            <p:cNvSpPr>
              <a:spLocks/>
            </p:cNvSpPr>
            <p:nvPr/>
          </p:nvSpPr>
          <p:spPr bwMode="hidden">
            <a:xfrm>
              <a:off x="1920" y="-9"/>
              <a:ext cx="2080" cy="4324"/>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3079" name="Freeform 7"/>
            <p:cNvSpPr>
              <a:spLocks/>
            </p:cNvSpPr>
            <p:nvPr/>
          </p:nvSpPr>
          <p:spPr bwMode="hidden">
            <a:xfrm>
              <a:off x="117" y="97"/>
              <a:ext cx="3504" cy="1536"/>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3080" name="Freeform 8"/>
            <p:cNvSpPr>
              <a:spLocks/>
            </p:cNvSpPr>
            <p:nvPr/>
          </p:nvSpPr>
          <p:spPr bwMode="hidden">
            <a:xfrm rot="2702961" flipH="1">
              <a:off x="810" y="766"/>
              <a:ext cx="2544" cy="1008"/>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3081" name="Freeform 9"/>
            <p:cNvSpPr>
              <a:spLocks/>
            </p:cNvSpPr>
            <p:nvPr/>
          </p:nvSpPr>
          <p:spPr bwMode="hidden">
            <a:xfrm>
              <a:off x="83" y="49"/>
              <a:ext cx="3504" cy="1536"/>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3082" name="Freeform 10"/>
            <p:cNvSpPr>
              <a:spLocks/>
            </p:cNvSpPr>
            <p:nvPr userDrawn="1"/>
          </p:nvSpPr>
          <p:spPr bwMode="hidden">
            <a:xfrm rot="-2895842">
              <a:off x="-984" y="1041"/>
              <a:ext cx="3504" cy="1536"/>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3083" name="Freeform 11"/>
            <p:cNvSpPr>
              <a:spLocks/>
            </p:cNvSpPr>
            <p:nvPr/>
          </p:nvSpPr>
          <p:spPr bwMode="hidden">
            <a:xfrm rot="-2305141">
              <a:off x="1331" y="913"/>
              <a:ext cx="3594" cy="17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3084" name="Freeform 12"/>
            <p:cNvSpPr>
              <a:spLocks/>
            </p:cNvSpPr>
            <p:nvPr/>
          </p:nvSpPr>
          <p:spPr bwMode="hidden">
            <a:xfrm rot="2084418" flipH="1">
              <a:off x="1859" y="865"/>
              <a:ext cx="3504" cy="1536"/>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3085" name="Freeform 13"/>
            <p:cNvSpPr>
              <a:spLocks/>
            </p:cNvSpPr>
            <p:nvPr/>
          </p:nvSpPr>
          <p:spPr bwMode="hidden">
            <a:xfrm>
              <a:off x="4250" y="-7"/>
              <a:ext cx="1089" cy="2285"/>
            </a:xfrm>
            <a:custGeom>
              <a:avLst/>
              <a:gdLst>
                <a:gd name="T0" fmla="*/ 0 w 1089"/>
                <a:gd name="T1" fmla="*/ 2265 h 2285"/>
                <a:gd name="T2" fmla="*/ 1030 w 1089"/>
                <a:gd name="T3" fmla="*/ 0 h 2285"/>
                <a:gd name="T4" fmla="*/ 1089 w 1089"/>
                <a:gd name="T5" fmla="*/ 0 h 2285"/>
                <a:gd name="T6" fmla="*/ 37 w 1089"/>
                <a:gd name="T7" fmla="*/ 2285 h 2285"/>
                <a:gd name="T8" fmla="*/ 0 w 1089"/>
                <a:gd name="T9" fmla="*/ 2265 h 2285"/>
              </a:gdLst>
              <a:ahLst/>
              <a:cxnLst>
                <a:cxn ang="0">
                  <a:pos x="T0" y="T1"/>
                </a:cxn>
                <a:cxn ang="0">
                  <a:pos x="T2" y="T3"/>
                </a:cxn>
                <a:cxn ang="0">
                  <a:pos x="T4" y="T5"/>
                </a:cxn>
                <a:cxn ang="0">
                  <a:pos x="T6" y="T7"/>
                </a:cxn>
                <a:cxn ang="0">
                  <a:pos x="T8" y="T9"/>
                </a:cxn>
              </a:cxnLst>
              <a:rect l="0" t="0" r="r" b="b"/>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3086" name="Rectangle 14"/>
            <p:cNvSpPr>
              <a:spLocks noChangeArrowheads="1"/>
            </p:cNvSpPr>
            <p:nvPr/>
          </p:nvSpPr>
          <p:spPr bwMode="hidden">
            <a:xfrm>
              <a:off x="0" y="3910"/>
              <a:ext cx="5760" cy="432"/>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3087" name="Freeform 15"/>
            <p:cNvSpPr>
              <a:spLocks/>
            </p:cNvSpPr>
            <p:nvPr/>
          </p:nvSpPr>
          <p:spPr bwMode="hidden">
            <a:xfrm>
              <a:off x="1632" y="3956"/>
              <a:ext cx="1737" cy="382"/>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3088" name="Freeform 16"/>
            <p:cNvSpPr>
              <a:spLocks/>
            </p:cNvSpPr>
            <p:nvPr/>
          </p:nvSpPr>
          <p:spPr bwMode="hidden">
            <a:xfrm>
              <a:off x="0" y="3956"/>
              <a:ext cx="1737" cy="381"/>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3089" name="Freeform 17"/>
            <p:cNvSpPr>
              <a:spLocks/>
            </p:cNvSpPr>
            <p:nvPr/>
          </p:nvSpPr>
          <p:spPr bwMode="hidden">
            <a:xfrm>
              <a:off x="3744" y="3956"/>
              <a:ext cx="1739" cy="382"/>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chemeClr val="bg1"/>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3090" name="Freeform 18"/>
            <p:cNvSpPr>
              <a:spLocks/>
            </p:cNvSpPr>
            <p:nvPr/>
          </p:nvSpPr>
          <p:spPr bwMode="hidden">
            <a:xfrm>
              <a:off x="1920" y="3956"/>
              <a:ext cx="2080" cy="381"/>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3091" name="Rectangle 19"/>
            <p:cNvSpPr>
              <a:spLocks noChangeArrowheads="1"/>
            </p:cNvSpPr>
            <p:nvPr/>
          </p:nvSpPr>
          <p:spPr bwMode="hidden">
            <a:xfrm>
              <a:off x="0" y="3905"/>
              <a:ext cx="5760" cy="432"/>
            </a:xfrm>
            <a:prstGeom prst="rect">
              <a:avLst/>
            </a:prstGeom>
            <a:solidFill>
              <a:schemeClr val="bg2">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3092" name="Freeform 20"/>
            <p:cNvSpPr>
              <a:spLocks/>
            </p:cNvSpPr>
            <p:nvPr/>
          </p:nvSpPr>
          <p:spPr bwMode="hidden">
            <a:xfrm>
              <a:off x="2583" y="3918"/>
              <a:ext cx="1036" cy="420"/>
            </a:xfrm>
            <a:custGeom>
              <a:avLst/>
              <a:gdLst>
                <a:gd name="T0" fmla="*/ 1027 w 1036"/>
                <a:gd name="T1" fmla="*/ 0 h 420"/>
                <a:gd name="T2" fmla="*/ 0 w 1036"/>
                <a:gd name="T3" fmla="*/ 417 h 420"/>
                <a:gd name="T4" fmla="*/ 24 w 1036"/>
                <a:gd name="T5" fmla="*/ 420 h 420"/>
                <a:gd name="T6" fmla="*/ 1036 w 1036"/>
                <a:gd name="T7" fmla="*/ 16 h 420"/>
                <a:gd name="T8" fmla="*/ 1027 w 1036"/>
                <a:gd name="T9" fmla="*/ 0 h 420"/>
              </a:gdLst>
              <a:ahLst/>
              <a:cxnLst>
                <a:cxn ang="0">
                  <a:pos x="T0" y="T1"/>
                </a:cxn>
                <a:cxn ang="0">
                  <a:pos x="T2" y="T3"/>
                </a:cxn>
                <a:cxn ang="0">
                  <a:pos x="T4" y="T5"/>
                </a:cxn>
                <a:cxn ang="0">
                  <a:pos x="T6" y="T7"/>
                </a:cxn>
                <a:cxn ang="0">
                  <a:pos x="T8" y="T9"/>
                </a:cxn>
              </a:cxnLst>
              <a:rect l="0" t="0" r="r" b="b"/>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3093" name="Freeform 21"/>
            <p:cNvSpPr>
              <a:spLocks/>
            </p:cNvSpPr>
            <p:nvPr/>
          </p:nvSpPr>
          <p:spPr bwMode="hidden">
            <a:xfrm rot="18897039" flipH="1">
              <a:off x="1486" y="3886"/>
              <a:ext cx="1060" cy="480"/>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3094" name="Freeform 22"/>
            <p:cNvSpPr>
              <a:spLocks/>
            </p:cNvSpPr>
            <p:nvPr/>
          </p:nvSpPr>
          <p:spPr bwMode="hidden">
            <a:xfrm rot="18897039" flipH="1">
              <a:off x="766" y="3886"/>
              <a:ext cx="1060" cy="480"/>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3095" name="Freeform 23"/>
            <p:cNvSpPr>
              <a:spLocks/>
            </p:cNvSpPr>
            <p:nvPr/>
          </p:nvSpPr>
          <p:spPr bwMode="hidden">
            <a:xfrm rot="18897039" flipH="1">
              <a:off x="31" y="3854"/>
              <a:ext cx="1034" cy="487"/>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3096" name="Freeform 24"/>
            <p:cNvSpPr>
              <a:spLocks/>
            </p:cNvSpPr>
            <p:nvPr/>
          </p:nvSpPr>
          <p:spPr bwMode="hidden">
            <a:xfrm flipH="1" flipV="1">
              <a:off x="576" y="3910"/>
              <a:ext cx="3552" cy="43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3097" name="Freeform 25"/>
            <p:cNvSpPr>
              <a:spLocks/>
            </p:cNvSpPr>
            <p:nvPr/>
          </p:nvSpPr>
          <p:spPr bwMode="hidden">
            <a:xfrm flipH="1" flipV="1">
              <a:off x="240" y="3910"/>
              <a:ext cx="1536" cy="43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3098" name="Freeform 26"/>
            <p:cNvSpPr>
              <a:spLocks/>
            </p:cNvSpPr>
            <p:nvPr/>
          </p:nvSpPr>
          <p:spPr bwMode="hidden">
            <a:xfrm flipH="1" flipV="1">
              <a:off x="3036" y="3958"/>
              <a:ext cx="1332" cy="38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3099" name="Freeform 27"/>
            <p:cNvSpPr>
              <a:spLocks/>
            </p:cNvSpPr>
            <p:nvPr/>
          </p:nvSpPr>
          <p:spPr bwMode="hidden">
            <a:xfrm flipH="1" flipV="1">
              <a:off x="3984" y="3910"/>
              <a:ext cx="1536" cy="43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3100" name="Freeform 28"/>
            <p:cNvSpPr>
              <a:spLocks/>
            </p:cNvSpPr>
            <p:nvPr/>
          </p:nvSpPr>
          <p:spPr bwMode="hidden">
            <a:xfrm flipH="1" flipV="1">
              <a:off x="3456" y="3910"/>
              <a:ext cx="2304" cy="43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sp>
          <p:nvSpPr>
            <p:cNvPr id="3101" name="Rectangle 29"/>
            <p:cNvSpPr>
              <a:spLocks noChangeArrowheads="1"/>
            </p:cNvSpPr>
            <p:nvPr/>
          </p:nvSpPr>
          <p:spPr bwMode="hidden">
            <a:xfrm>
              <a:off x="0" y="3931"/>
              <a:ext cx="5760" cy="14"/>
            </a:xfrm>
            <a:prstGeom prst="rect">
              <a:avLst/>
            </a:prstGeom>
            <a:gradFill rotWithShape="0">
              <a:gsLst>
                <a:gs pos="0">
                  <a:schemeClr val="bg2"/>
                </a:gs>
                <a:gs pos="50000">
                  <a:schemeClr val="accent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grpSp>
      <p:sp>
        <p:nvSpPr>
          <p:cNvPr id="3102" name="Rectangle 30"/>
          <p:cNvSpPr>
            <a:spLocks noGrp="1" noChangeArrowheads="1"/>
          </p:cNvSpPr>
          <p:nvPr>
            <p:ph type="title"/>
          </p:nvPr>
        </p:nvSpPr>
        <p:spPr bwMode="auto">
          <a:xfrm>
            <a:off x="914400" y="796381"/>
            <a:ext cx="103632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lang="zh-TW" altLang="en-US"/>
              <a:t>按一下以編輯母片標題樣式</a:t>
            </a:r>
          </a:p>
        </p:txBody>
      </p:sp>
      <p:sp>
        <p:nvSpPr>
          <p:cNvPr id="3103" name="Rectangle 31"/>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104" name="Rectangle 32"/>
          <p:cNvSpPr>
            <a:spLocks noGrp="1" noChangeArrowheads="1"/>
          </p:cNvSpPr>
          <p:nvPr>
            <p:ph type="dt" sz="half" idx="2"/>
          </p:nvPr>
        </p:nvSpPr>
        <p:spPr bwMode="auto">
          <a:xfrm>
            <a:off x="950384" y="631348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kumimoji="0" sz="1400" b="0">
                <a:solidFill>
                  <a:schemeClr val="tx1"/>
                </a:solidFill>
              </a:defRPr>
            </a:lvl1pPr>
          </a:lstStyle>
          <a:p>
            <a:pPr defTabSz="914400" fontAlgn="base">
              <a:spcBef>
                <a:spcPct val="0"/>
              </a:spcBef>
              <a:spcAft>
                <a:spcPct val="0"/>
              </a:spcAft>
            </a:pPr>
            <a:endParaRPr lang="en-US" altLang="zh-TW">
              <a:solidFill>
                <a:srgbClr val="FFFFFF"/>
              </a:solidFill>
              <a:cs typeface="Arial" panose="020B0604020202020204" pitchFamily="34" charset="0"/>
            </a:endParaRPr>
          </a:p>
        </p:txBody>
      </p:sp>
      <p:sp>
        <p:nvSpPr>
          <p:cNvPr id="3105" name="Rectangle 33"/>
          <p:cNvSpPr>
            <a:spLocks noGrp="1" noChangeArrowheads="1"/>
          </p:cNvSpPr>
          <p:nvPr>
            <p:ph type="ftr" sz="quarter" idx="3"/>
          </p:nvPr>
        </p:nvSpPr>
        <p:spPr bwMode="auto">
          <a:xfrm>
            <a:off x="4201584" y="6313488"/>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kumimoji="0" sz="1400" b="0">
                <a:solidFill>
                  <a:schemeClr val="tx1"/>
                </a:solidFill>
              </a:defRPr>
            </a:lvl1pPr>
          </a:lstStyle>
          <a:p>
            <a:pPr algn="ctr" defTabSz="914400" fontAlgn="base">
              <a:spcBef>
                <a:spcPct val="0"/>
              </a:spcBef>
              <a:spcAft>
                <a:spcPct val="0"/>
              </a:spcAft>
            </a:pPr>
            <a:endParaRPr lang="en-US" altLang="zh-TW">
              <a:solidFill>
                <a:srgbClr val="FFFFFF"/>
              </a:solidFill>
              <a:cs typeface="Arial" panose="020B0604020202020204" pitchFamily="34" charset="0"/>
            </a:endParaRPr>
          </a:p>
        </p:txBody>
      </p:sp>
      <p:sp>
        <p:nvSpPr>
          <p:cNvPr id="3106" name="Rectangle 34"/>
          <p:cNvSpPr>
            <a:spLocks noGrp="1" noChangeArrowheads="1"/>
          </p:cNvSpPr>
          <p:nvPr>
            <p:ph type="sldNum" sz="quarter" idx="4"/>
          </p:nvPr>
        </p:nvSpPr>
        <p:spPr bwMode="auto">
          <a:xfrm>
            <a:off x="8773584" y="631348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kumimoji="0" sz="1400" b="0">
                <a:solidFill>
                  <a:schemeClr val="tx1"/>
                </a:solidFill>
              </a:defRPr>
            </a:lvl1pPr>
          </a:lstStyle>
          <a:p>
            <a:pPr defTabSz="914400" fontAlgn="base">
              <a:spcBef>
                <a:spcPct val="0"/>
              </a:spcBef>
              <a:spcAft>
                <a:spcPct val="0"/>
              </a:spcAft>
            </a:pPr>
            <a:fld id="{51A0D882-63CB-441A-A418-4F1081065EB9}" type="slidenum">
              <a:rPr lang="en-US" altLang="zh-TW" smtClean="0">
                <a:solidFill>
                  <a:srgbClr val="FFFFFF"/>
                </a:solidFill>
                <a:cs typeface="Arial" panose="020B0604020202020204" pitchFamily="34" charset="0"/>
              </a:rPr>
              <a:pPr defTabSz="914400" fontAlgn="base">
                <a:spcBef>
                  <a:spcPct val="0"/>
                </a:spcBef>
                <a:spcAft>
                  <a:spcPct val="0"/>
                </a:spcAft>
              </a:pPr>
              <a:t>‹#›</a:t>
            </a:fld>
            <a:endParaRPr lang="en-US" altLang="zh-TW">
              <a:solidFill>
                <a:srgbClr val="FFFFFF"/>
              </a:solidFill>
              <a:cs typeface="Arial" panose="020B0604020202020204" pitchFamily="34" charset="0"/>
            </a:endParaRPr>
          </a:p>
        </p:txBody>
      </p:sp>
    </p:spTree>
    <p:extLst>
      <p:ext uri="{BB962C8B-B14F-4D97-AF65-F5344CB8AC3E}">
        <p14:creationId xmlns:p14="http://schemas.microsoft.com/office/powerpoint/2010/main" val="4183368249"/>
      </p:ext>
    </p:extLst>
  </p:cSld>
  <p:clrMap bg1="dk2" tx1="lt1" bg2="dk1"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rtl="0" fontAlgn="base">
        <a:spcBef>
          <a:spcPct val="0"/>
        </a:spcBef>
        <a:spcAft>
          <a:spcPct val="0"/>
        </a:spcAft>
        <a:defRPr kumimoji="1" sz="4400" kern="12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Black" panose="020B0A04020102020204" pitchFamily="34" charset="0"/>
          <a:ea typeface="新細明體" pitchFamily="18" charset="-120"/>
        </a:defRPr>
      </a:lvl2pPr>
      <a:lvl3pPr algn="ctr" rtl="0" fontAlgn="base">
        <a:spcBef>
          <a:spcPct val="0"/>
        </a:spcBef>
        <a:spcAft>
          <a:spcPct val="0"/>
        </a:spcAft>
        <a:defRPr kumimoji="1" sz="4400">
          <a:solidFill>
            <a:schemeClr val="tx2"/>
          </a:solidFill>
          <a:latin typeface="Arial Black" panose="020B0A04020102020204" pitchFamily="34" charset="0"/>
          <a:ea typeface="新細明體" pitchFamily="18" charset="-120"/>
        </a:defRPr>
      </a:lvl3pPr>
      <a:lvl4pPr algn="ctr" rtl="0" fontAlgn="base">
        <a:spcBef>
          <a:spcPct val="0"/>
        </a:spcBef>
        <a:spcAft>
          <a:spcPct val="0"/>
        </a:spcAft>
        <a:defRPr kumimoji="1" sz="4400">
          <a:solidFill>
            <a:schemeClr val="tx2"/>
          </a:solidFill>
          <a:latin typeface="Arial Black" panose="020B0A04020102020204" pitchFamily="34" charset="0"/>
          <a:ea typeface="新細明體" pitchFamily="18" charset="-120"/>
        </a:defRPr>
      </a:lvl4pPr>
      <a:lvl5pPr algn="ctr" rtl="0" fontAlgn="base">
        <a:spcBef>
          <a:spcPct val="0"/>
        </a:spcBef>
        <a:spcAft>
          <a:spcPct val="0"/>
        </a:spcAft>
        <a:defRPr kumimoji="1" sz="4400">
          <a:solidFill>
            <a:schemeClr val="tx2"/>
          </a:solidFill>
          <a:latin typeface="Arial Black" panose="020B0A04020102020204" pitchFamily="34" charset="0"/>
          <a:ea typeface="新細明體" pitchFamily="18" charset="-120"/>
        </a:defRPr>
      </a:lvl5pPr>
      <a:lvl6pPr marL="457200" algn="ctr" rtl="0" fontAlgn="base">
        <a:spcBef>
          <a:spcPct val="0"/>
        </a:spcBef>
        <a:spcAft>
          <a:spcPct val="0"/>
        </a:spcAft>
        <a:defRPr kumimoji="1" sz="4400">
          <a:solidFill>
            <a:schemeClr val="tx2"/>
          </a:solidFill>
          <a:latin typeface="Arial Black" panose="020B0A04020102020204" pitchFamily="34" charset="0"/>
          <a:ea typeface="新細明體" pitchFamily="18" charset="-120"/>
        </a:defRPr>
      </a:lvl6pPr>
      <a:lvl7pPr marL="914400" algn="ctr" rtl="0" fontAlgn="base">
        <a:spcBef>
          <a:spcPct val="0"/>
        </a:spcBef>
        <a:spcAft>
          <a:spcPct val="0"/>
        </a:spcAft>
        <a:defRPr kumimoji="1" sz="4400">
          <a:solidFill>
            <a:schemeClr val="tx2"/>
          </a:solidFill>
          <a:latin typeface="Arial Black" panose="020B0A04020102020204" pitchFamily="34" charset="0"/>
          <a:ea typeface="新細明體" pitchFamily="18" charset="-120"/>
        </a:defRPr>
      </a:lvl7pPr>
      <a:lvl8pPr marL="1371600" algn="ctr" rtl="0" fontAlgn="base">
        <a:spcBef>
          <a:spcPct val="0"/>
        </a:spcBef>
        <a:spcAft>
          <a:spcPct val="0"/>
        </a:spcAft>
        <a:defRPr kumimoji="1" sz="4400">
          <a:solidFill>
            <a:schemeClr val="tx2"/>
          </a:solidFill>
          <a:latin typeface="Arial Black" panose="020B0A04020102020204" pitchFamily="34" charset="0"/>
          <a:ea typeface="新細明體" pitchFamily="18" charset="-120"/>
        </a:defRPr>
      </a:lvl8pPr>
      <a:lvl9pPr marL="1828800" algn="ctr" rtl="0" fontAlgn="base">
        <a:spcBef>
          <a:spcPct val="0"/>
        </a:spcBef>
        <a:spcAft>
          <a:spcPct val="0"/>
        </a:spcAft>
        <a:defRPr kumimoji="1" sz="4400">
          <a:solidFill>
            <a:schemeClr val="tx2"/>
          </a:solidFill>
          <a:latin typeface="Arial Black" panose="020B0A04020102020204" pitchFamily="34" charset="0"/>
          <a:ea typeface="新細明體" pitchFamily="18" charset="-120"/>
        </a:defRPr>
      </a:lvl9pPr>
    </p:titleStyle>
    <p:bodyStyle>
      <a:lvl1pPr marL="342900" indent="-342900" algn="l" rtl="0" fontAlgn="base">
        <a:spcBef>
          <a:spcPct val="20000"/>
        </a:spcBef>
        <a:spcAft>
          <a:spcPct val="0"/>
        </a:spcAft>
        <a:buSzPct val="85000"/>
        <a:buBlip>
          <a:blip r:embed="rId13"/>
        </a:buBlip>
        <a:defRPr kumimoji="1" sz="3200" kern="1200">
          <a:solidFill>
            <a:schemeClr val="tx1"/>
          </a:solidFill>
          <a:latin typeface="+mn-lt"/>
          <a:ea typeface="+mn-ea"/>
          <a:cs typeface="+mn-cs"/>
        </a:defRPr>
      </a:lvl1pPr>
      <a:lvl2pPr marL="742950" indent="-285750" algn="l" rtl="0" fontAlgn="base">
        <a:spcBef>
          <a:spcPct val="20000"/>
        </a:spcBef>
        <a:spcAft>
          <a:spcPct val="0"/>
        </a:spcAft>
        <a:buClr>
          <a:schemeClr val="tx2"/>
        </a:buClr>
        <a:buSzPct val="70000"/>
        <a:buFont typeface="Wingdings" panose="05000000000000000000" pitchFamily="2" charset="2"/>
        <a:buChar char="l"/>
        <a:defRPr kumimoji="1" sz="2800" kern="1200">
          <a:solidFill>
            <a:schemeClr val="tx1"/>
          </a:solidFill>
          <a:latin typeface="+mn-lt"/>
          <a:ea typeface="+mn-ea"/>
          <a:cs typeface="+mn-cs"/>
        </a:defRPr>
      </a:lvl2pPr>
      <a:lvl3pPr marL="1143000" indent="-228600" algn="l" rtl="0" fontAlgn="base">
        <a:spcBef>
          <a:spcPct val="20000"/>
        </a:spcBef>
        <a:spcAft>
          <a:spcPct val="0"/>
        </a:spcAft>
        <a:buClr>
          <a:schemeClr val="hlink"/>
        </a:buClr>
        <a:buSzPct val="65000"/>
        <a:buFont typeface="Wingdings" panose="05000000000000000000" pitchFamily="2" charset="2"/>
        <a:buChar char="l"/>
        <a:defRPr kumimoji="1" sz="2400" kern="1200">
          <a:solidFill>
            <a:schemeClr val="tx1"/>
          </a:solidFill>
          <a:latin typeface="+mn-lt"/>
          <a:ea typeface="+mn-ea"/>
          <a:cs typeface="+mn-cs"/>
        </a:defRPr>
      </a:lvl3pPr>
      <a:lvl4pPr marL="1600200" indent="-228600" algn="l" rtl="0" fontAlgn="base">
        <a:spcBef>
          <a:spcPct val="20000"/>
        </a:spcBef>
        <a:spcAft>
          <a:spcPct val="0"/>
        </a:spcAft>
        <a:buClr>
          <a:schemeClr val="accent1"/>
        </a:buClr>
        <a:buSzPct val="60000"/>
        <a:buFont typeface="Wingdings" panose="05000000000000000000" pitchFamily="2" charset="2"/>
        <a:buChar char="l"/>
        <a:defRPr kumimoji="1" sz="2000" kern="1200">
          <a:solidFill>
            <a:schemeClr val="tx1"/>
          </a:solidFill>
          <a:latin typeface="+mn-lt"/>
          <a:ea typeface="+mn-ea"/>
          <a:cs typeface="+mn-cs"/>
        </a:defRPr>
      </a:lvl4pPr>
      <a:lvl5pPr marL="2057400" indent="-228600" algn="l" rtl="0" fontAlgn="base">
        <a:spcBef>
          <a:spcPct val="20000"/>
        </a:spcBef>
        <a:spcAft>
          <a:spcPct val="0"/>
        </a:spcAft>
        <a:buClr>
          <a:schemeClr val="accent2"/>
        </a:buClr>
        <a:buSzPct val="60000"/>
        <a:buFont typeface="Wingdings" panose="05000000000000000000" pitchFamily="2" charset="2"/>
        <a:buChar char="l"/>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gif"/><Relationship Id="rId1" Type="http://schemas.openxmlformats.org/officeDocument/2006/relationships/slideLayout" Target="../slideLayouts/slideLayout7.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7.xml"/><Relationship Id="rId5" Type="http://schemas.openxmlformats.org/officeDocument/2006/relationships/image" Target="../media/image25.emf"/><Relationship Id="rId4" Type="http://schemas.openxmlformats.org/officeDocument/2006/relationships/image" Target="../media/image24.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7.xml"/><Relationship Id="rId5" Type="http://schemas.openxmlformats.org/officeDocument/2006/relationships/image" Target="../media/image30.emf"/><Relationship Id="rId4" Type="http://schemas.openxmlformats.org/officeDocument/2006/relationships/image" Target="../media/image29.emf"/></Relationships>
</file>

<file path=ppt/slides/_rels/slide1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gif"/><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sciencemag.org/news/2017/02/biologists-propose-sequence-dna-all-life-earth" TargetMode="External"/><Relationship Id="rId2" Type="http://schemas.openxmlformats.org/officeDocument/2006/relationships/hyperlink" Target="https://sites.google.com/a/ualberta.ca/onekp/"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Rostlinný genom</a:t>
            </a:r>
            <a:br>
              <a:rPr lang="cs-CZ" dirty="0"/>
            </a:br>
            <a:r>
              <a:rPr lang="cs-CZ" dirty="0"/>
              <a:t>Rostlinné explantáty</a:t>
            </a:r>
          </a:p>
        </p:txBody>
      </p:sp>
      <p:sp>
        <p:nvSpPr>
          <p:cNvPr id="3" name="Podnadpis 2"/>
          <p:cNvSpPr>
            <a:spLocks noGrp="1"/>
          </p:cNvSpPr>
          <p:nvPr>
            <p:ph type="subTitle" idx="1"/>
          </p:nvPr>
        </p:nvSpPr>
        <p:spPr>
          <a:xfrm>
            <a:off x="2589213" y="5296363"/>
            <a:ext cx="8915399" cy="1126283"/>
          </a:xfrm>
        </p:spPr>
        <p:txBody>
          <a:bodyPr>
            <a:normAutofit/>
          </a:bodyPr>
          <a:lstStyle/>
          <a:p>
            <a:endParaRPr lang="cs-CZ" dirty="0"/>
          </a:p>
          <a:p>
            <a:r>
              <a:rPr lang="cs-CZ" dirty="0"/>
              <a:t>Hana </a:t>
            </a:r>
            <a:r>
              <a:rPr lang="cs-CZ" dirty="0" err="1"/>
              <a:t>Cempírková</a:t>
            </a:r>
            <a:r>
              <a:rPr lang="cs-CZ" dirty="0"/>
              <a:t>, Ph.D.</a:t>
            </a:r>
          </a:p>
        </p:txBody>
      </p:sp>
      <p:sp>
        <p:nvSpPr>
          <p:cNvPr id="4" name="Obdélník 3"/>
          <p:cNvSpPr/>
          <p:nvPr/>
        </p:nvSpPr>
        <p:spPr>
          <a:xfrm>
            <a:off x="6319695" y="1234302"/>
            <a:ext cx="4725974" cy="369332"/>
          </a:xfrm>
          <a:prstGeom prst="rect">
            <a:avLst/>
          </a:prstGeom>
        </p:spPr>
        <p:txBody>
          <a:bodyPr wrap="none">
            <a:spAutoFit/>
          </a:bodyPr>
          <a:lstStyle/>
          <a:p>
            <a:r>
              <a:rPr lang="cs-CZ" dirty="0"/>
              <a:t>Bi8670 Principy rostlinných biotechnologií</a:t>
            </a:r>
          </a:p>
        </p:txBody>
      </p:sp>
    </p:spTree>
    <p:extLst>
      <p:ext uri="{BB962C8B-B14F-4D97-AF65-F5344CB8AC3E}">
        <p14:creationId xmlns:p14="http://schemas.microsoft.com/office/powerpoint/2010/main" val="1144054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777469" y="2367259"/>
            <a:ext cx="9771961" cy="1815882"/>
          </a:xfrm>
          <a:prstGeom prst="rect">
            <a:avLst/>
          </a:prstGeom>
        </p:spPr>
        <p:txBody>
          <a:bodyPr wrap="square">
            <a:spAutoFit/>
          </a:bodyPr>
          <a:lstStyle/>
          <a:p>
            <a:r>
              <a:rPr lang="cs-CZ" sz="2800" b="1" i="0" u="none" strike="noStrike" baseline="0" dirty="0">
                <a:solidFill>
                  <a:srgbClr val="FF0000"/>
                </a:solidFill>
                <a:latin typeface="Century" panose="02040604050505020304" pitchFamily="18" charset="0"/>
              </a:rPr>
              <a:t>Explantát </a:t>
            </a:r>
            <a:r>
              <a:rPr lang="cs-CZ" sz="2800" b="1" i="0" u="none" strike="noStrike" baseline="0" dirty="0">
                <a:solidFill>
                  <a:srgbClr val="000000"/>
                </a:solidFill>
                <a:latin typeface="Century" panose="02040604050505020304" pitchFamily="18" charset="0"/>
              </a:rPr>
              <a:t>(</a:t>
            </a:r>
            <a:r>
              <a:rPr lang="cs-CZ" sz="2800" b="1" i="0" u="none" strike="noStrike" baseline="0" dirty="0">
                <a:solidFill>
                  <a:schemeClr val="tx2"/>
                </a:solidFill>
                <a:latin typeface="Century" panose="02040604050505020304" pitchFamily="18" charset="0"/>
              </a:rPr>
              <a:t>Bauer</a:t>
            </a:r>
            <a:r>
              <a:rPr lang="cs-CZ" sz="2800" b="1" i="0" u="none" strike="noStrike" baseline="0" dirty="0">
                <a:solidFill>
                  <a:srgbClr val="FFFF00"/>
                </a:solidFill>
                <a:latin typeface="Century" panose="02040604050505020304" pitchFamily="18" charset="0"/>
              </a:rPr>
              <a:t> </a:t>
            </a:r>
            <a:r>
              <a:rPr lang="cs-CZ" sz="2800" b="1" i="0" u="none" strike="noStrike" baseline="0" dirty="0">
                <a:solidFill>
                  <a:srgbClr val="000000"/>
                </a:solidFill>
                <a:latin typeface="Century" panose="02040604050505020304" pitchFamily="18" charset="0"/>
              </a:rPr>
              <a:t>1939) je každý fragment živého pletiva, celý orgán nebo soubor orgánů, který je vytržen z korelačních vztahů celku a je pěstován v umělých podmínkách. </a:t>
            </a:r>
            <a:endParaRPr lang="cs-CZ" sz="2800" b="0" i="0" u="none" strike="noStrike" baseline="0" dirty="0">
              <a:solidFill>
                <a:srgbClr val="000000"/>
              </a:solidFill>
              <a:latin typeface="Century" panose="02040604050505020304" pitchFamily="18" charset="0"/>
            </a:endParaRPr>
          </a:p>
        </p:txBody>
      </p:sp>
      <p:sp>
        <p:nvSpPr>
          <p:cNvPr id="5" name="Obdélník 4"/>
          <p:cNvSpPr/>
          <p:nvPr/>
        </p:nvSpPr>
        <p:spPr>
          <a:xfrm>
            <a:off x="4017819" y="615124"/>
            <a:ext cx="4208203" cy="707886"/>
          </a:xfrm>
          <a:prstGeom prst="rect">
            <a:avLst/>
          </a:prstGeom>
        </p:spPr>
        <p:txBody>
          <a:bodyPr wrap="none">
            <a:spAutoFit/>
          </a:bodyPr>
          <a:lstStyle/>
          <a:p>
            <a:r>
              <a:rPr lang="cs-CZ" sz="4000" b="1" i="0" u="none" strike="noStrike" baseline="0" dirty="0">
                <a:solidFill>
                  <a:schemeClr val="accent1">
                    <a:lumMod val="75000"/>
                  </a:schemeClr>
                </a:solidFill>
                <a:latin typeface="Century" panose="02040604050505020304" pitchFamily="18" charset="0"/>
              </a:rPr>
              <a:t>Definice termínů</a:t>
            </a:r>
            <a:endParaRPr lang="cs-CZ" sz="4000" b="0" i="0" u="none" strike="noStrike" baseline="0" dirty="0">
              <a:solidFill>
                <a:schemeClr val="accent1">
                  <a:lumMod val="75000"/>
                </a:schemeClr>
              </a:solidFill>
              <a:latin typeface="Century" panose="02040604050505020304" pitchFamily="18" charset="0"/>
            </a:endParaRPr>
          </a:p>
        </p:txBody>
      </p:sp>
    </p:spTree>
    <p:extLst>
      <p:ext uri="{BB962C8B-B14F-4D97-AF65-F5344CB8AC3E}">
        <p14:creationId xmlns:p14="http://schemas.microsoft.com/office/powerpoint/2010/main" val="3867050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331902" y="1413424"/>
            <a:ext cx="8828185" cy="3785652"/>
          </a:xfrm>
          <a:prstGeom prst="rect">
            <a:avLst/>
          </a:prstGeom>
        </p:spPr>
        <p:txBody>
          <a:bodyPr wrap="square">
            <a:spAutoFit/>
          </a:bodyPr>
          <a:lstStyle/>
          <a:p>
            <a:r>
              <a:rPr lang="cs-CZ" sz="2400" b="1" i="1" u="none" strike="noStrike" baseline="0" dirty="0">
                <a:solidFill>
                  <a:srgbClr val="FF0000"/>
                </a:solidFill>
                <a:latin typeface="Century" panose="02040604050505020304" pitchFamily="18" charset="0"/>
              </a:rPr>
              <a:t>ex </a:t>
            </a:r>
            <a:r>
              <a:rPr lang="cs-CZ" sz="2400" b="1" i="1" u="none" strike="noStrike" baseline="0" dirty="0" err="1">
                <a:solidFill>
                  <a:srgbClr val="FF0000"/>
                </a:solidFill>
                <a:latin typeface="Century" panose="02040604050505020304" pitchFamily="18" charset="0"/>
              </a:rPr>
              <a:t>plantare</a:t>
            </a:r>
            <a:r>
              <a:rPr lang="cs-CZ" sz="2400" b="1" i="1" u="none" strike="noStrike" baseline="0" dirty="0">
                <a:solidFill>
                  <a:srgbClr val="FF0000"/>
                </a:solidFill>
                <a:latin typeface="Century" panose="02040604050505020304" pitchFamily="18" charset="0"/>
              </a:rPr>
              <a:t> </a:t>
            </a:r>
            <a:r>
              <a:rPr lang="cs-CZ" sz="2400" b="1" i="1" u="none" strike="noStrike" baseline="0" dirty="0">
                <a:latin typeface="Century" panose="02040604050505020304" pitchFamily="18" charset="0"/>
              </a:rPr>
              <a:t> </a:t>
            </a:r>
            <a:r>
              <a:rPr lang="cs-CZ" sz="2400" i="0" u="none" strike="noStrike" baseline="0" dirty="0">
                <a:solidFill>
                  <a:srgbClr val="000000"/>
                </a:solidFill>
                <a:latin typeface="Century" panose="02040604050505020304" pitchFamily="18" charset="0"/>
              </a:rPr>
              <a:t>= pěstovat mimo</a:t>
            </a:r>
          </a:p>
          <a:p>
            <a:endParaRPr lang="cs-CZ" sz="2400" b="0" i="0" u="none" strike="noStrike" baseline="0" dirty="0">
              <a:solidFill>
                <a:srgbClr val="000000"/>
              </a:solidFill>
              <a:latin typeface="Century" panose="02040604050505020304" pitchFamily="18" charset="0"/>
            </a:endParaRPr>
          </a:p>
          <a:p>
            <a:r>
              <a:rPr lang="es-ES" sz="2400" b="1" i="1" u="none" strike="noStrike" baseline="0" dirty="0">
                <a:solidFill>
                  <a:srgbClr val="FF0000"/>
                </a:solidFill>
                <a:latin typeface="Century" panose="02040604050505020304" pitchFamily="18" charset="0"/>
              </a:rPr>
              <a:t>in vitro</a:t>
            </a:r>
            <a:r>
              <a:rPr lang="cs-CZ" sz="2400" b="1" i="1" u="none" strike="noStrike" baseline="0" dirty="0">
                <a:latin typeface="Century" panose="02040604050505020304" pitchFamily="18" charset="0"/>
              </a:rPr>
              <a:t> </a:t>
            </a:r>
            <a:r>
              <a:rPr lang="es-ES" sz="2400" i="0" u="none" strike="noStrike" baseline="0" dirty="0">
                <a:solidFill>
                  <a:srgbClr val="000000"/>
                </a:solidFill>
                <a:latin typeface="Century" panose="02040604050505020304" pitchFamily="18" charset="0"/>
              </a:rPr>
              <a:t>= ve skle, v umělých podmínkách</a:t>
            </a:r>
            <a:endParaRPr lang="cs-CZ" sz="2400" i="0" u="none" strike="noStrike" baseline="0" dirty="0">
              <a:solidFill>
                <a:srgbClr val="000000"/>
              </a:solidFill>
              <a:latin typeface="Century" panose="02040604050505020304" pitchFamily="18" charset="0"/>
            </a:endParaRPr>
          </a:p>
          <a:p>
            <a:endParaRPr lang="es-ES" sz="2400" b="0" i="0" u="none" strike="noStrike" baseline="0" dirty="0">
              <a:solidFill>
                <a:srgbClr val="000000"/>
              </a:solidFill>
              <a:latin typeface="Century" panose="02040604050505020304" pitchFamily="18" charset="0"/>
            </a:endParaRPr>
          </a:p>
          <a:p>
            <a:r>
              <a:rPr lang="cs-CZ" sz="2400" b="1" i="0" u="none" strike="noStrike" baseline="0" dirty="0">
                <a:solidFill>
                  <a:srgbClr val="FF0000"/>
                </a:solidFill>
                <a:latin typeface="Century" panose="02040604050505020304" pitchFamily="18" charset="0"/>
              </a:rPr>
              <a:t>aseptická</a:t>
            </a:r>
            <a:r>
              <a:rPr lang="cs-CZ" sz="2400" b="1" i="0" u="none" strike="noStrike" baseline="0" dirty="0">
                <a:latin typeface="Century" panose="02040604050505020304" pitchFamily="18" charset="0"/>
              </a:rPr>
              <a:t> </a:t>
            </a:r>
            <a:r>
              <a:rPr lang="cs-CZ" sz="2400" b="1" i="0" u="none" strike="noStrike" baseline="0" dirty="0">
                <a:solidFill>
                  <a:srgbClr val="FF0000"/>
                </a:solidFill>
                <a:latin typeface="Century" panose="02040604050505020304" pitchFamily="18" charset="0"/>
              </a:rPr>
              <a:t>kultura</a:t>
            </a:r>
            <a:r>
              <a:rPr lang="cs-CZ" sz="2400" b="1" i="0" u="none" strike="noStrike" baseline="0" dirty="0">
                <a:latin typeface="Century" panose="02040604050505020304" pitchFamily="18" charset="0"/>
              </a:rPr>
              <a:t> </a:t>
            </a:r>
            <a:r>
              <a:rPr lang="cs-CZ" sz="2400" i="0" u="none" strike="noStrike" baseline="0" dirty="0">
                <a:solidFill>
                  <a:srgbClr val="000000"/>
                </a:solidFill>
                <a:latin typeface="Century" panose="02040604050505020304" pitchFamily="18" charset="0"/>
              </a:rPr>
              <a:t>= bez infekce (bakterie, kvasinky, plísně)</a:t>
            </a:r>
          </a:p>
          <a:p>
            <a:endParaRPr lang="cs-CZ" sz="2400" b="0" i="0" u="none" strike="noStrike" baseline="0" dirty="0">
              <a:solidFill>
                <a:srgbClr val="000000"/>
              </a:solidFill>
              <a:latin typeface="Century" panose="02040604050505020304" pitchFamily="18" charset="0"/>
            </a:endParaRPr>
          </a:p>
          <a:p>
            <a:r>
              <a:rPr lang="cs-CZ" sz="2400" b="1" i="0" u="none" strike="noStrike" baseline="0" dirty="0">
                <a:solidFill>
                  <a:srgbClr val="FF0000"/>
                </a:solidFill>
                <a:latin typeface="Century" panose="02040604050505020304" pitchFamily="18" charset="0"/>
              </a:rPr>
              <a:t>axenická</a:t>
            </a:r>
            <a:r>
              <a:rPr lang="cs-CZ" sz="2400" b="1" i="0" u="none" strike="noStrike" baseline="0" dirty="0">
                <a:latin typeface="Century" panose="02040604050505020304" pitchFamily="18" charset="0"/>
              </a:rPr>
              <a:t> </a:t>
            </a:r>
            <a:r>
              <a:rPr lang="cs-CZ" sz="2400" b="1" i="0" u="none" strike="noStrike" baseline="0" dirty="0">
                <a:solidFill>
                  <a:srgbClr val="FF0000"/>
                </a:solidFill>
                <a:latin typeface="Century" panose="02040604050505020304" pitchFamily="18" charset="0"/>
              </a:rPr>
              <a:t>kultura </a:t>
            </a:r>
            <a:r>
              <a:rPr lang="cs-CZ" sz="2400" i="0" u="none" strike="noStrike" baseline="0" dirty="0">
                <a:solidFill>
                  <a:srgbClr val="000000"/>
                </a:solidFill>
                <a:latin typeface="Century" panose="02040604050505020304" pitchFamily="18" charset="0"/>
              </a:rPr>
              <a:t>= kultura jednoho organismu</a:t>
            </a:r>
          </a:p>
          <a:p>
            <a:endParaRPr lang="cs-CZ" sz="2400" b="0" i="0" u="none" strike="noStrike" baseline="0" dirty="0">
              <a:solidFill>
                <a:srgbClr val="000000"/>
              </a:solidFill>
              <a:latin typeface="Century" panose="02040604050505020304" pitchFamily="18" charset="0"/>
            </a:endParaRPr>
          </a:p>
          <a:p>
            <a:r>
              <a:rPr lang="cs-CZ" sz="2400" b="1" i="0" u="none" strike="noStrike" baseline="0" dirty="0">
                <a:solidFill>
                  <a:srgbClr val="FF0000"/>
                </a:solidFill>
                <a:latin typeface="Century" panose="02040604050505020304" pitchFamily="18" charset="0"/>
              </a:rPr>
              <a:t>tkáňová</a:t>
            </a:r>
            <a:r>
              <a:rPr lang="cs-CZ" sz="2400" b="1" i="0" u="none" strike="noStrike" baseline="0" dirty="0">
                <a:latin typeface="Century" panose="02040604050505020304" pitchFamily="18" charset="0"/>
              </a:rPr>
              <a:t> </a:t>
            </a:r>
            <a:r>
              <a:rPr lang="cs-CZ" sz="2400" b="1" i="0" u="none" strike="noStrike" baseline="0" dirty="0">
                <a:solidFill>
                  <a:srgbClr val="FF0000"/>
                </a:solidFill>
                <a:latin typeface="Century" panose="02040604050505020304" pitchFamily="18" charset="0"/>
              </a:rPr>
              <a:t>kultura</a:t>
            </a:r>
            <a:r>
              <a:rPr lang="cs-CZ" sz="2400" b="1" i="0" u="none" strike="noStrike" baseline="0" dirty="0">
                <a:latin typeface="Century" panose="02040604050505020304" pitchFamily="18" charset="0"/>
              </a:rPr>
              <a:t> </a:t>
            </a:r>
            <a:r>
              <a:rPr lang="cs-CZ" sz="2400" i="0" u="none" strike="noStrike" baseline="0" dirty="0">
                <a:solidFill>
                  <a:srgbClr val="000000"/>
                </a:solidFill>
                <a:latin typeface="Century" panose="02040604050505020304" pitchFamily="18" charset="0"/>
              </a:rPr>
              <a:t>= historický pojem, přeneseno z oblasti 				fyziologie živočichů </a:t>
            </a:r>
          </a:p>
        </p:txBody>
      </p:sp>
      <p:sp>
        <p:nvSpPr>
          <p:cNvPr id="5" name="Obdélník 4"/>
          <p:cNvSpPr/>
          <p:nvPr/>
        </p:nvSpPr>
        <p:spPr>
          <a:xfrm>
            <a:off x="4141387" y="623362"/>
            <a:ext cx="4208203" cy="707886"/>
          </a:xfrm>
          <a:prstGeom prst="rect">
            <a:avLst/>
          </a:prstGeom>
        </p:spPr>
        <p:txBody>
          <a:bodyPr wrap="none">
            <a:spAutoFit/>
          </a:bodyPr>
          <a:lstStyle/>
          <a:p>
            <a:r>
              <a:rPr lang="cs-CZ" sz="4000" b="1" i="0" u="none" strike="noStrike" baseline="0" dirty="0">
                <a:solidFill>
                  <a:schemeClr val="accent1">
                    <a:lumMod val="75000"/>
                  </a:schemeClr>
                </a:solidFill>
                <a:latin typeface="Century" panose="02040604050505020304" pitchFamily="18" charset="0"/>
              </a:rPr>
              <a:t>Definice termínů</a:t>
            </a:r>
            <a:endParaRPr lang="cs-CZ" sz="4000" b="0" i="0" u="none" strike="noStrike" baseline="0" dirty="0">
              <a:solidFill>
                <a:schemeClr val="accent1">
                  <a:lumMod val="75000"/>
                </a:schemeClr>
              </a:solidFill>
              <a:latin typeface="Century" panose="02040604050505020304" pitchFamily="18" charset="0"/>
            </a:endParaRPr>
          </a:p>
        </p:txBody>
      </p:sp>
    </p:spTree>
    <p:extLst>
      <p:ext uri="{BB962C8B-B14F-4D97-AF65-F5344CB8AC3E}">
        <p14:creationId xmlns:p14="http://schemas.microsoft.com/office/powerpoint/2010/main" val="4005924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629634" y="275206"/>
            <a:ext cx="6096000" cy="692497"/>
          </a:xfrm>
          <a:prstGeom prst="rect">
            <a:avLst/>
          </a:prstGeom>
        </p:spPr>
        <p:txBody>
          <a:bodyPr>
            <a:spAutoFit/>
          </a:bodyPr>
          <a:lstStyle/>
          <a:p>
            <a:endParaRPr lang="cs-CZ" sz="1100" b="0" i="0" u="none" strike="noStrike" baseline="0" dirty="0">
              <a:solidFill>
                <a:srgbClr val="000000"/>
              </a:solidFill>
              <a:latin typeface="Century" panose="02040604050505020304" pitchFamily="18" charset="0"/>
            </a:endParaRPr>
          </a:p>
          <a:p>
            <a:r>
              <a:rPr lang="cs-CZ" sz="2800" b="1" i="0" u="none" strike="noStrike" baseline="0" dirty="0">
                <a:latin typeface="Century" panose="02040604050505020304" pitchFamily="18" charset="0"/>
              </a:rPr>
              <a:t>Úrovně organizace explantátu</a:t>
            </a:r>
            <a:endParaRPr lang="cs-CZ" sz="2800" dirty="0">
              <a:latin typeface="Century" panose="02040604050505020304" pitchFamily="18" charset="0"/>
            </a:endParaRP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1297" y="1210962"/>
            <a:ext cx="9038968" cy="4382530"/>
          </a:xfrm>
          <a:prstGeom prst="rect">
            <a:avLst/>
          </a:prstGeom>
        </p:spPr>
      </p:pic>
      <p:sp>
        <p:nvSpPr>
          <p:cNvPr id="4" name="TextovéPole 3"/>
          <p:cNvSpPr txBox="1"/>
          <p:nvPr/>
        </p:nvSpPr>
        <p:spPr>
          <a:xfrm>
            <a:off x="1521297" y="4022083"/>
            <a:ext cx="1037967" cy="523220"/>
          </a:xfrm>
          <a:prstGeom prst="rect">
            <a:avLst/>
          </a:prstGeom>
          <a:solidFill>
            <a:schemeClr val="bg1"/>
          </a:solidFill>
        </p:spPr>
        <p:txBody>
          <a:bodyPr wrap="square" rtlCol="0">
            <a:spAutoFit/>
          </a:bodyPr>
          <a:lstStyle/>
          <a:p>
            <a:r>
              <a:rPr lang="cs-CZ" sz="1400" dirty="0"/>
              <a:t>Dospělá rostlina</a:t>
            </a:r>
          </a:p>
        </p:txBody>
      </p:sp>
      <p:sp>
        <p:nvSpPr>
          <p:cNvPr id="5" name="TextovéPole 4"/>
          <p:cNvSpPr txBox="1"/>
          <p:nvPr/>
        </p:nvSpPr>
        <p:spPr>
          <a:xfrm>
            <a:off x="9427436" y="4022082"/>
            <a:ext cx="1037967" cy="523220"/>
          </a:xfrm>
          <a:prstGeom prst="rect">
            <a:avLst/>
          </a:prstGeom>
          <a:solidFill>
            <a:schemeClr val="bg1"/>
          </a:solidFill>
        </p:spPr>
        <p:txBody>
          <a:bodyPr wrap="square" rtlCol="0">
            <a:spAutoFit/>
          </a:bodyPr>
          <a:lstStyle/>
          <a:p>
            <a:r>
              <a:rPr lang="cs-CZ" sz="1400" dirty="0"/>
              <a:t>Dospělá rostlina</a:t>
            </a:r>
          </a:p>
        </p:txBody>
      </p:sp>
      <p:sp>
        <p:nvSpPr>
          <p:cNvPr id="6" name="TextovéPole 5"/>
          <p:cNvSpPr txBox="1"/>
          <p:nvPr/>
        </p:nvSpPr>
        <p:spPr>
          <a:xfrm>
            <a:off x="2742797" y="1155001"/>
            <a:ext cx="1104545" cy="539942"/>
          </a:xfrm>
          <a:prstGeom prst="rect">
            <a:avLst/>
          </a:prstGeom>
          <a:solidFill>
            <a:schemeClr val="bg1"/>
          </a:solidFill>
        </p:spPr>
        <p:txBody>
          <a:bodyPr wrap="square" lIns="0" tIns="108000" rIns="0" bIns="0" rtlCol="0">
            <a:spAutoFit/>
          </a:bodyPr>
          <a:lstStyle/>
          <a:p>
            <a:r>
              <a:rPr lang="cs-CZ" sz="1400" dirty="0"/>
              <a:t>Embryo, klíční rostlina</a:t>
            </a:r>
          </a:p>
        </p:txBody>
      </p:sp>
      <p:sp>
        <p:nvSpPr>
          <p:cNvPr id="7" name="TextovéPole 6"/>
          <p:cNvSpPr txBox="1"/>
          <p:nvPr/>
        </p:nvSpPr>
        <p:spPr>
          <a:xfrm>
            <a:off x="2960506" y="2508301"/>
            <a:ext cx="669128" cy="324498"/>
          </a:xfrm>
          <a:prstGeom prst="rect">
            <a:avLst/>
          </a:prstGeom>
          <a:solidFill>
            <a:schemeClr val="bg1"/>
          </a:solidFill>
        </p:spPr>
        <p:txBody>
          <a:bodyPr wrap="square" lIns="0" tIns="108000" rIns="0" bIns="0" rtlCol="0">
            <a:spAutoFit/>
          </a:bodyPr>
          <a:lstStyle/>
          <a:p>
            <a:r>
              <a:rPr lang="cs-CZ" sz="1400" dirty="0"/>
              <a:t>Orgán</a:t>
            </a:r>
          </a:p>
        </p:txBody>
      </p:sp>
      <p:sp>
        <p:nvSpPr>
          <p:cNvPr id="8" name="TextovéPole 7"/>
          <p:cNvSpPr txBox="1"/>
          <p:nvPr/>
        </p:nvSpPr>
        <p:spPr>
          <a:xfrm>
            <a:off x="2960506" y="3666806"/>
            <a:ext cx="566478" cy="324498"/>
          </a:xfrm>
          <a:prstGeom prst="rect">
            <a:avLst/>
          </a:prstGeom>
          <a:solidFill>
            <a:schemeClr val="bg1"/>
          </a:solidFill>
        </p:spPr>
        <p:txBody>
          <a:bodyPr wrap="square" lIns="0" tIns="108000" rIns="0" bIns="0" rtlCol="0">
            <a:spAutoFit/>
          </a:bodyPr>
          <a:lstStyle/>
          <a:p>
            <a:r>
              <a:rPr lang="cs-CZ" sz="1400" dirty="0"/>
              <a:t>Pletivo</a:t>
            </a:r>
          </a:p>
        </p:txBody>
      </p:sp>
      <p:sp>
        <p:nvSpPr>
          <p:cNvPr id="9" name="TextovéPole 8"/>
          <p:cNvSpPr txBox="1"/>
          <p:nvPr/>
        </p:nvSpPr>
        <p:spPr>
          <a:xfrm>
            <a:off x="2960506" y="4795899"/>
            <a:ext cx="566478" cy="324498"/>
          </a:xfrm>
          <a:prstGeom prst="rect">
            <a:avLst/>
          </a:prstGeom>
          <a:solidFill>
            <a:schemeClr val="bg1"/>
          </a:solidFill>
        </p:spPr>
        <p:txBody>
          <a:bodyPr wrap="square" lIns="0" tIns="108000" rIns="0" bIns="0" rtlCol="0">
            <a:spAutoFit/>
          </a:bodyPr>
          <a:lstStyle/>
          <a:p>
            <a:r>
              <a:rPr lang="cs-CZ" sz="1400" dirty="0"/>
              <a:t>Buňka</a:t>
            </a:r>
          </a:p>
        </p:txBody>
      </p:sp>
      <p:pic>
        <p:nvPicPr>
          <p:cNvPr id="10" name="Obrázek 9"/>
          <p:cNvPicPr>
            <a:picLocks noChangeAspect="1"/>
          </p:cNvPicPr>
          <p:nvPr/>
        </p:nvPicPr>
        <p:blipFill>
          <a:blip r:embed="rId3"/>
          <a:stretch>
            <a:fillRect/>
          </a:stretch>
        </p:blipFill>
        <p:spPr>
          <a:xfrm>
            <a:off x="604656" y="137443"/>
            <a:ext cx="1833281" cy="1755099"/>
          </a:xfrm>
          <a:prstGeom prst="rect">
            <a:avLst/>
          </a:prstGeom>
        </p:spPr>
      </p:pic>
      <p:pic>
        <p:nvPicPr>
          <p:cNvPr id="11" name="Obrázek 10"/>
          <p:cNvPicPr>
            <a:picLocks noChangeAspect="1"/>
          </p:cNvPicPr>
          <p:nvPr/>
        </p:nvPicPr>
        <p:blipFill>
          <a:blip r:embed="rId4"/>
          <a:stretch>
            <a:fillRect/>
          </a:stretch>
        </p:blipFill>
        <p:spPr>
          <a:xfrm>
            <a:off x="9965093" y="323567"/>
            <a:ext cx="1667625" cy="2098631"/>
          </a:xfrm>
          <a:prstGeom prst="rect">
            <a:avLst/>
          </a:prstGeom>
        </p:spPr>
      </p:pic>
      <p:pic>
        <p:nvPicPr>
          <p:cNvPr id="12" name="Obrázek 11"/>
          <p:cNvPicPr>
            <a:picLocks noChangeAspect="1"/>
          </p:cNvPicPr>
          <p:nvPr/>
        </p:nvPicPr>
        <p:blipFill>
          <a:blip r:embed="rId5"/>
          <a:stretch>
            <a:fillRect/>
          </a:stretch>
        </p:blipFill>
        <p:spPr>
          <a:xfrm>
            <a:off x="9427436" y="5151175"/>
            <a:ext cx="2471700" cy="1470500"/>
          </a:xfrm>
          <a:prstGeom prst="rect">
            <a:avLst/>
          </a:prstGeom>
        </p:spPr>
      </p:pic>
      <p:pic>
        <p:nvPicPr>
          <p:cNvPr id="13" name="Obrázek 12"/>
          <p:cNvPicPr>
            <a:picLocks noChangeAspect="1"/>
          </p:cNvPicPr>
          <p:nvPr/>
        </p:nvPicPr>
        <p:blipFill>
          <a:blip r:embed="rId6"/>
          <a:stretch>
            <a:fillRect/>
          </a:stretch>
        </p:blipFill>
        <p:spPr>
          <a:xfrm>
            <a:off x="209412" y="5151175"/>
            <a:ext cx="2467917" cy="1626475"/>
          </a:xfrm>
          <a:prstGeom prst="rect">
            <a:avLst/>
          </a:prstGeom>
        </p:spPr>
      </p:pic>
      <p:sp>
        <p:nvSpPr>
          <p:cNvPr id="14" name="TextovéPole 13"/>
          <p:cNvSpPr txBox="1"/>
          <p:nvPr/>
        </p:nvSpPr>
        <p:spPr>
          <a:xfrm>
            <a:off x="3417705" y="5802163"/>
            <a:ext cx="4770705" cy="755385"/>
          </a:xfrm>
          <a:prstGeom prst="rect">
            <a:avLst/>
          </a:prstGeom>
          <a:solidFill>
            <a:schemeClr val="bg1"/>
          </a:solidFill>
        </p:spPr>
        <p:txBody>
          <a:bodyPr wrap="square" lIns="0" tIns="108000" rIns="0" bIns="0" rtlCol="0">
            <a:spAutoFit/>
          </a:bodyPr>
          <a:lstStyle/>
          <a:p>
            <a:r>
              <a:rPr lang="cs-CZ" sz="1400" dirty="0"/>
              <a:t>Buňka: mikrospory, pylová zrna, buněčné suspenze</a:t>
            </a:r>
          </a:p>
          <a:p>
            <a:endParaRPr lang="cs-CZ" sz="1400" dirty="0"/>
          </a:p>
          <a:p>
            <a:r>
              <a:rPr lang="cs-CZ" sz="1400" dirty="0"/>
              <a:t>Izolovaný protoplast</a:t>
            </a:r>
          </a:p>
        </p:txBody>
      </p:sp>
    </p:spTree>
    <p:extLst>
      <p:ext uri="{BB962C8B-B14F-4D97-AF65-F5344CB8AC3E}">
        <p14:creationId xmlns:p14="http://schemas.microsoft.com/office/powerpoint/2010/main" val="3599151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626383" y="224135"/>
            <a:ext cx="6096000" cy="1384995"/>
          </a:xfrm>
          <a:prstGeom prst="rect">
            <a:avLst/>
          </a:prstGeom>
        </p:spPr>
        <p:txBody>
          <a:bodyPr>
            <a:spAutoFit/>
          </a:bodyPr>
          <a:lstStyle/>
          <a:p>
            <a:r>
              <a:rPr lang="cs-CZ" sz="2800" b="1" i="0" u="none" strike="noStrike" baseline="0" dirty="0">
                <a:latin typeface="Century" panose="02040604050505020304" pitchFamily="18" charset="0"/>
              </a:rPr>
              <a:t>Kultivační nádoby</a:t>
            </a:r>
            <a:endParaRPr lang="cs-CZ" sz="2800" b="0" i="0" u="none" strike="noStrike" baseline="0" dirty="0">
              <a:latin typeface="Century" panose="02040604050505020304" pitchFamily="18" charset="0"/>
            </a:endParaRPr>
          </a:p>
          <a:p>
            <a:r>
              <a:rPr lang="cs-CZ" sz="2800" b="1" i="0" u="none" strike="noStrike" baseline="0" dirty="0">
                <a:latin typeface="Century" panose="02040604050505020304" pitchFamily="18" charset="0"/>
              </a:rPr>
              <a:t>pro kultury </a:t>
            </a:r>
            <a:r>
              <a:rPr lang="cs-CZ" sz="2800" b="1" i="1" u="none" strike="noStrike" baseline="0" dirty="0">
                <a:latin typeface="Century" panose="02040604050505020304" pitchFamily="18" charset="0"/>
              </a:rPr>
              <a:t>in vitro</a:t>
            </a:r>
            <a:endParaRPr lang="cs-CZ" sz="2800" b="0" i="0" u="none" strike="noStrike" baseline="0" dirty="0">
              <a:latin typeface="Century" panose="02040604050505020304" pitchFamily="18" charset="0"/>
            </a:endParaRPr>
          </a:p>
          <a:p>
            <a:r>
              <a:rPr lang="cs-CZ" sz="2800" b="1" i="0" u="none" strike="noStrike" baseline="0" dirty="0">
                <a:latin typeface="Century" panose="02040604050505020304" pitchFamily="18" charset="0"/>
              </a:rPr>
              <a:t>(sklo i plasty)</a:t>
            </a:r>
            <a:endParaRPr lang="cs-CZ" sz="2800" dirty="0">
              <a:latin typeface="Century" panose="02040604050505020304" pitchFamily="18" charset="0"/>
            </a:endParaRPr>
          </a:p>
        </p:txBody>
      </p:sp>
      <p:sp>
        <p:nvSpPr>
          <p:cNvPr id="3" name="Obdélník 2"/>
          <p:cNvSpPr/>
          <p:nvPr/>
        </p:nvSpPr>
        <p:spPr>
          <a:xfrm>
            <a:off x="773996" y="1900276"/>
            <a:ext cx="1739579" cy="369332"/>
          </a:xfrm>
          <a:prstGeom prst="rect">
            <a:avLst/>
          </a:prstGeom>
        </p:spPr>
        <p:txBody>
          <a:bodyPr wrap="none">
            <a:spAutoFit/>
          </a:bodyPr>
          <a:lstStyle/>
          <a:p>
            <a:r>
              <a:rPr lang="cs-CZ" b="0" i="0" u="none" strike="noStrike" baseline="0" dirty="0">
                <a:solidFill>
                  <a:srgbClr val="000000"/>
                </a:solidFill>
                <a:latin typeface="Century" panose="02040604050505020304" pitchFamily="18" charset="0"/>
              </a:rPr>
              <a:t>média ztužená</a:t>
            </a:r>
            <a:endParaRPr lang="cs-CZ" dirty="0">
              <a:latin typeface="Century" panose="02040604050505020304" pitchFamily="18" charset="0"/>
            </a:endParaRPr>
          </a:p>
        </p:txBody>
      </p:sp>
      <p:sp>
        <p:nvSpPr>
          <p:cNvPr id="4" name="Obdélník 3"/>
          <p:cNvSpPr/>
          <p:nvPr/>
        </p:nvSpPr>
        <p:spPr>
          <a:xfrm>
            <a:off x="3003933" y="6003271"/>
            <a:ext cx="6096000" cy="646331"/>
          </a:xfrm>
          <a:prstGeom prst="rect">
            <a:avLst/>
          </a:prstGeom>
        </p:spPr>
        <p:txBody>
          <a:bodyPr>
            <a:spAutoFit/>
          </a:bodyPr>
          <a:lstStyle/>
          <a:p>
            <a:r>
              <a:rPr lang="cs-CZ" b="1" i="0" u="none" strike="noStrike" baseline="0" dirty="0">
                <a:solidFill>
                  <a:srgbClr val="000000"/>
                </a:solidFill>
                <a:latin typeface="Century" panose="02040604050505020304" pitchFamily="18" charset="0"/>
              </a:rPr>
              <a:t>zkumavky, </a:t>
            </a:r>
            <a:r>
              <a:rPr lang="cs-CZ" b="1" i="0" u="none" strike="noStrike" baseline="0" dirty="0" err="1">
                <a:solidFill>
                  <a:srgbClr val="000000"/>
                </a:solidFill>
                <a:latin typeface="Century" panose="02040604050505020304" pitchFamily="18" charset="0"/>
              </a:rPr>
              <a:t>Petriho</a:t>
            </a:r>
            <a:r>
              <a:rPr lang="cs-CZ" b="1" i="0" u="none" strike="noStrike" baseline="0" dirty="0">
                <a:solidFill>
                  <a:srgbClr val="000000"/>
                </a:solidFill>
                <a:latin typeface="Century" panose="02040604050505020304" pitchFamily="18" charset="0"/>
              </a:rPr>
              <a:t> misky, </a:t>
            </a:r>
            <a:r>
              <a:rPr lang="cs-CZ" b="1" i="0" u="none" strike="noStrike" baseline="0" dirty="0" err="1">
                <a:solidFill>
                  <a:srgbClr val="000000"/>
                </a:solidFill>
                <a:latin typeface="Century" panose="02040604050505020304" pitchFamily="18" charset="0"/>
              </a:rPr>
              <a:t>Erlenmayerovy</a:t>
            </a:r>
            <a:r>
              <a:rPr lang="cs-CZ" b="1" i="0" u="none" strike="noStrike" baseline="0" dirty="0">
                <a:solidFill>
                  <a:srgbClr val="000000"/>
                </a:solidFill>
                <a:latin typeface="Century" panose="02040604050505020304" pitchFamily="18" charset="0"/>
              </a:rPr>
              <a:t> baňky, </a:t>
            </a:r>
            <a:endParaRPr lang="cs-CZ" b="0" i="0" u="none" strike="noStrike" baseline="0" dirty="0">
              <a:solidFill>
                <a:srgbClr val="000000"/>
              </a:solidFill>
              <a:latin typeface="Century" panose="02040604050505020304" pitchFamily="18" charset="0"/>
            </a:endParaRPr>
          </a:p>
          <a:p>
            <a:r>
              <a:rPr lang="cs-CZ" b="1" i="0" u="none" strike="noStrike" baseline="0" dirty="0">
                <a:solidFill>
                  <a:srgbClr val="000000"/>
                </a:solidFill>
                <a:latin typeface="Century" panose="02040604050505020304" pitchFamily="18" charset="0"/>
              </a:rPr>
              <a:t>zavařovací lahve, Magenta boxy</a:t>
            </a:r>
            <a:endParaRPr lang="cs-CZ" dirty="0">
              <a:latin typeface="Century" panose="02040604050505020304" pitchFamily="18" charset="0"/>
            </a:endParaRPr>
          </a:p>
        </p:txBody>
      </p:sp>
      <p:pic>
        <p:nvPicPr>
          <p:cNvPr id="5" name="Obrázek 4"/>
          <p:cNvPicPr>
            <a:picLocks noChangeAspect="1"/>
          </p:cNvPicPr>
          <p:nvPr/>
        </p:nvPicPr>
        <p:blipFill>
          <a:blip r:embed="rId2"/>
          <a:stretch>
            <a:fillRect/>
          </a:stretch>
        </p:blipFill>
        <p:spPr>
          <a:xfrm>
            <a:off x="602255" y="2427509"/>
            <a:ext cx="4280072" cy="3147496"/>
          </a:xfrm>
          <a:prstGeom prst="rect">
            <a:avLst/>
          </a:prstGeom>
        </p:spPr>
      </p:pic>
      <p:pic>
        <p:nvPicPr>
          <p:cNvPr id="6" name="Obrázek 5"/>
          <p:cNvPicPr>
            <a:picLocks noChangeAspect="1"/>
          </p:cNvPicPr>
          <p:nvPr/>
        </p:nvPicPr>
        <p:blipFill>
          <a:blip r:embed="rId3"/>
          <a:stretch>
            <a:fillRect/>
          </a:stretch>
        </p:blipFill>
        <p:spPr>
          <a:xfrm>
            <a:off x="5199249" y="605929"/>
            <a:ext cx="4674911" cy="5456124"/>
          </a:xfrm>
          <a:prstGeom prst="rect">
            <a:avLst/>
          </a:prstGeom>
        </p:spPr>
      </p:pic>
      <p:pic>
        <p:nvPicPr>
          <p:cNvPr id="7" name="Picture 4" descr="Výsledek obrázku pro petri dish plan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68373" y="3593805"/>
            <a:ext cx="1981200"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588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158155" y="633337"/>
            <a:ext cx="3711272" cy="584775"/>
          </a:xfrm>
          <a:prstGeom prst="rect">
            <a:avLst/>
          </a:prstGeom>
        </p:spPr>
        <p:txBody>
          <a:bodyPr wrap="none">
            <a:spAutoFit/>
          </a:bodyPr>
          <a:lstStyle/>
          <a:p>
            <a:r>
              <a:rPr lang="cs-CZ" sz="3200" b="1" i="0" u="none" strike="noStrike" baseline="0" dirty="0">
                <a:latin typeface="Century" panose="02040604050505020304" pitchFamily="18" charset="0"/>
              </a:rPr>
              <a:t>Suspenzní kultury</a:t>
            </a:r>
            <a:endParaRPr lang="cs-CZ" sz="3200" dirty="0">
              <a:latin typeface="Century" panose="02040604050505020304" pitchFamily="18" charset="0"/>
            </a:endParaRPr>
          </a:p>
        </p:txBody>
      </p:sp>
      <p:sp>
        <p:nvSpPr>
          <p:cNvPr id="3" name="Obdélník 2"/>
          <p:cNvSpPr/>
          <p:nvPr/>
        </p:nvSpPr>
        <p:spPr>
          <a:xfrm>
            <a:off x="1253703" y="1806437"/>
            <a:ext cx="2903359" cy="861774"/>
          </a:xfrm>
          <a:prstGeom prst="rect">
            <a:avLst/>
          </a:prstGeom>
        </p:spPr>
        <p:txBody>
          <a:bodyPr wrap="none">
            <a:spAutoFit/>
          </a:bodyPr>
          <a:lstStyle/>
          <a:p>
            <a:r>
              <a:rPr lang="cs-CZ" b="0" i="0" u="none" strike="noStrike" baseline="0" dirty="0">
                <a:solidFill>
                  <a:srgbClr val="000000"/>
                </a:solidFill>
                <a:latin typeface="Century" panose="02040604050505020304" pitchFamily="18" charset="0"/>
              </a:rPr>
              <a:t>média tekutá </a:t>
            </a:r>
          </a:p>
          <a:p>
            <a:endParaRPr lang="cs-CZ" b="0" i="0" u="none" strike="noStrike" baseline="0" dirty="0">
              <a:solidFill>
                <a:srgbClr val="000000"/>
              </a:solidFill>
              <a:latin typeface="Century" panose="02040604050505020304" pitchFamily="18" charset="0"/>
            </a:endParaRPr>
          </a:p>
          <a:p>
            <a:r>
              <a:rPr lang="cs-CZ" sz="1400" b="0" i="0" u="none" strike="noStrike" baseline="0" dirty="0">
                <a:solidFill>
                  <a:srgbClr val="000000"/>
                </a:solidFill>
                <a:latin typeface="Century" panose="02040604050505020304" pitchFamily="18" charset="0"/>
              </a:rPr>
              <a:t>(nutné</a:t>
            </a:r>
            <a:r>
              <a:rPr lang="cs-CZ" sz="1400" b="0" i="0" u="none" strike="noStrike" dirty="0">
                <a:solidFill>
                  <a:srgbClr val="000000"/>
                </a:solidFill>
                <a:latin typeface="Century" panose="02040604050505020304" pitchFamily="18" charset="0"/>
              </a:rPr>
              <a:t> zajištění provzdušňování)</a:t>
            </a:r>
            <a:endParaRPr lang="cs-CZ" sz="1400" dirty="0">
              <a:latin typeface="Century" panose="02040604050505020304" pitchFamily="18" charset="0"/>
            </a:endParaRPr>
          </a:p>
        </p:txBody>
      </p:sp>
      <p:pic>
        <p:nvPicPr>
          <p:cNvPr id="4" name="Obrázek 3"/>
          <p:cNvPicPr>
            <a:picLocks noChangeAspect="1"/>
          </p:cNvPicPr>
          <p:nvPr/>
        </p:nvPicPr>
        <p:blipFill>
          <a:blip r:embed="rId2"/>
          <a:stretch>
            <a:fillRect/>
          </a:stretch>
        </p:blipFill>
        <p:spPr>
          <a:xfrm>
            <a:off x="907166" y="2676494"/>
            <a:ext cx="3339688" cy="2507387"/>
          </a:xfrm>
          <a:prstGeom prst="rect">
            <a:avLst/>
          </a:prstGeom>
        </p:spPr>
      </p:pic>
      <p:pic>
        <p:nvPicPr>
          <p:cNvPr id="5" name="Obrázek 4"/>
          <p:cNvPicPr>
            <a:picLocks noChangeAspect="1"/>
          </p:cNvPicPr>
          <p:nvPr/>
        </p:nvPicPr>
        <p:blipFill>
          <a:blip r:embed="rId3"/>
          <a:stretch>
            <a:fillRect/>
          </a:stretch>
        </p:blipFill>
        <p:spPr>
          <a:xfrm>
            <a:off x="6621137" y="244443"/>
            <a:ext cx="3274522" cy="2410657"/>
          </a:xfrm>
          <a:prstGeom prst="rect">
            <a:avLst/>
          </a:prstGeom>
        </p:spPr>
      </p:pic>
      <p:pic>
        <p:nvPicPr>
          <p:cNvPr id="6" name="Obrázek 5"/>
          <p:cNvPicPr>
            <a:picLocks noChangeAspect="1"/>
          </p:cNvPicPr>
          <p:nvPr/>
        </p:nvPicPr>
        <p:blipFill>
          <a:blip r:embed="rId4"/>
          <a:stretch>
            <a:fillRect/>
          </a:stretch>
        </p:blipFill>
        <p:spPr>
          <a:xfrm>
            <a:off x="5199693" y="2655100"/>
            <a:ext cx="2508975" cy="3398634"/>
          </a:xfrm>
          <a:prstGeom prst="rect">
            <a:avLst/>
          </a:prstGeom>
        </p:spPr>
      </p:pic>
      <p:pic>
        <p:nvPicPr>
          <p:cNvPr id="7" name="Obrázek 6"/>
          <p:cNvPicPr>
            <a:picLocks noChangeAspect="1"/>
          </p:cNvPicPr>
          <p:nvPr/>
        </p:nvPicPr>
        <p:blipFill>
          <a:blip r:embed="rId5"/>
          <a:stretch>
            <a:fillRect/>
          </a:stretch>
        </p:blipFill>
        <p:spPr>
          <a:xfrm>
            <a:off x="8060042" y="2801038"/>
            <a:ext cx="2083353" cy="3434509"/>
          </a:xfrm>
          <a:prstGeom prst="rect">
            <a:avLst/>
          </a:prstGeom>
        </p:spPr>
      </p:pic>
      <p:sp>
        <p:nvSpPr>
          <p:cNvPr id="8" name="Obdélník 7"/>
          <p:cNvSpPr/>
          <p:nvPr/>
        </p:nvSpPr>
        <p:spPr>
          <a:xfrm>
            <a:off x="4731586" y="6003140"/>
            <a:ext cx="7827644" cy="530915"/>
          </a:xfrm>
          <a:prstGeom prst="rect">
            <a:avLst/>
          </a:prstGeom>
        </p:spPr>
        <p:txBody>
          <a:bodyPr wrap="square">
            <a:spAutoFit/>
          </a:bodyPr>
          <a:lstStyle/>
          <a:p>
            <a:endParaRPr lang="cs-CZ" sz="1050" b="0" i="0" u="none" strike="noStrike" baseline="0" dirty="0">
              <a:latin typeface="Century" panose="02040604050505020304" pitchFamily="18" charset="0"/>
            </a:endParaRPr>
          </a:p>
          <a:p>
            <a:r>
              <a:rPr lang="cs-CZ" b="1" i="0" u="none" strike="noStrike" baseline="0" dirty="0">
                <a:latin typeface="Century" panose="02040604050505020304" pitchFamily="18" charset="0"/>
              </a:rPr>
              <a:t>		laboratorní bioreaktor</a:t>
            </a:r>
            <a:endParaRPr lang="cs-CZ" dirty="0">
              <a:latin typeface="Century" panose="02040604050505020304" pitchFamily="18" charset="0"/>
            </a:endParaRPr>
          </a:p>
        </p:txBody>
      </p:sp>
      <p:sp>
        <p:nvSpPr>
          <p:cNvPr id="9" name="Obdélník 8"/>
          <p:cNvSpPr/>
          <p:nvPr/>
        </p:nvSpPr>
        <p:spPr>
          <a:xfrm>
            <a:off x="1439872" y="5183881"/>
            <a:ext cx="2444900" cy="369332"/>
          </a:xfrm>
          <a:prstGeom prst="rect">
            <a:avLst/>
          </a:prstGeom>
        </p:spPr>
        <p:txBody>
          <a:bodyPr wrap="none">
            <a:spAutoFit/>
          </a:bodyPr>
          <a:lstStyle/>
          <a:p>
            <a:r>
              <a:rPr lang="cs-CZ" b="1" i="0" u="none" strike="noStrike" baseline="0" dirty="0">
                <a:latin typeface="Century" panose="02040604050505020304" pitchFamily="18" charset="0"/>
              </a:rPr>
              <a:t>laboratorní třepačka </a:t>
            </a:r>
            <a:endParaRPr lang="cs-CZ" dirty="0">
              <a:latin typeface="Century" panose="02040604050505020304" pitchFamily="18" charset="0"/>
            </a:endParaRPr>
          </a:p>
        </p:txBody>
      </p:sp>
    </p:spTree>
    <p:extLst>
      <p:ext uri="{BB962C8B-B14F-4D97-AF65-F5344CB8AC3E}">
        <p14:creationId xmlns:p14="http://schemas.microsoft.com/office/powerpoint/2010/main" val="3341694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55064" y="624110"/>
            <a:ext cx="10305287" cy="729202"/>
          </a:xfrm>
        </p:spPr>
        <p:txBody>
          <a:bodyPr/>
          <a:lstStyle/>
          <a:p>
            <a:r>
              <a:rPr lang="cs-CZ" b="1" dirty="0"/>
              <a:t>Základní podmínky kultivace </a:t>
            </a:r>
            <a:r>
              <a:rPr lang="cs-CZ" b="1" i="1" dirty="0"/>
              <a:t>in vitro</a:t>
            </a:r>
            <a:endParaRPr lang="cs-CZ" dirty="0"/>
          </a:p>
        </p:txBody>
      </p:sp>
      <p:sp>
        <p:nvSpPr>
          <p:cNvPr id="3" name="Zástupný symbol pro obsah 2"/>
          <p:cNvSpPr>
            <a:spLocks noGrp="1"/>
          </p:cNvSpPr>
          <p:nvPr>
            <p:ph idx="1"/>
          </p:nvPr>
        </p:nvSpPr>
        <p:spPr>
          <a:xfrm>
            <a:off x="1773936" y="1837944"/>
            <a:ext cx="9730676" cy="4201294"/>
          </a:xfrm>
        </p:spPr>
        <p:txBody>
          <a:bodyPr>
            <a:normAutofit/>
          </a:bodyPr>
          <a:lstStyle/>
          <a:p>
            <a:r>
              <a:rPr lang="cs-CZ" sz="2400" dirty="0"/>
              <a:t>aseptická kultura			nutnost sterilizace a desinfekce</a:t>
            </a:r>
          </a:p>
          <a:p>
            <a:pPr marL="0" indent="0">
              <a:buNone/>
            </a:pPr>
            <a:r>
              <a:rPr lang="pt-BR" sz="2400" dirty="0"/>
              <a:t>• vhodná výživa explantátu</a:t>
            </a:r>
            <a:r>
              <a:rPr lang="cs-CZ" sz="2400" dirty="0"/>
              <a:t>     </a:t>
            </a:r>
            <a:r>
              <a:rPr lang="pt-BR" sz="2400" dirty="0"/>
              <a:t> </a:t>
            </a:r>
            <a:r>
              <a:rPr lang="cs-CZ" sz="2400" dirty="0"/>
              <a:t>		</a:t>
            </a:r>
            <a:r>
              <a:rPr lang="pt-BR" sz="2400" dirty="0"/>
              <a:t>živná média</a:t>
            </a:r>
          </a:p>
          <a:p>
            <a:pPr marL="0" indent="0">
              <a:buNone/>
            </a:pPr>
            <a:r>
              <a:rPr lang="cs-CZ" sz="2400" dirty="0"/>
              <a:t>• vhodné fyzikální podmínky</a:t>
            </a:r>
          </a:p>
          <a:p>
            <a:pPr marL="914400" lvl="2" indent="0">
              <a:buNone/>
            </a:pPr>
            <a:r>
              <a:rPr lang="cs-CZ" sz="2800" dirty="0"/>
              <a:t>– </a:t>
            </a:r>
            <a:r>
              <a:rPr lang="cs-CZ" sz="2400" dirty="0"/>
              <a:t>osvětlení</a:t>
            </a:r>
            <a:endParaRPr lang="cs-CZ" sz="2800" dirty="0"/>
          </a:p>
          <a:p>
            <a:pPr marL="914400" lvl="2" indent="0">
              <a:buNone/>
            </a:pPr>
            <a:r>
              <a:rPr lang="cs-CZ" sz="2400" dirty="0"/>
              <a:t> – teplota</a:t>
            </a:r>
          </a:p>
          <a:p>
            <a:pPr marL="914400" lvl="2" indent="0">
              <a:buNone/>
            </a:pPr>
            <a:r>
              <a:rPr lang="cs-CZ" sz="2400" dirty="0"/>
              <a:t> – koncentrace plynů</a:t>
            </a:r>
          </a:p>
          <a:p>
            <a:pPr marL="914400" lvl="2" indent="0">
              <a:buNone/>
            </a:pPr>
            <a:r>
              <a:rPr lang="cs-CZ" sz="2400" dirty="0"/>
              <a:t> – vlhkost vzduchu</a:t>
            </a:r>
          </a:p>
        </p:txBody>
      </p:sp>
      <p:sp>
        <p:nvSpPr>
          <p:cNvPr id="4" name="Šipka doprava 3"/>
          <p:cNvSpPr/>
          <p:nvPr/>
        </p:nvSpPr>
        <p:spPr>
          <a:xfrm>
            <a:off x="4901184" y="183794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Šipka doprava 4"/>
          <p:cNvSpPr/>
          <p:nvPr/>
        </p:nvSpPr>
        <p:spPr>
          <a:xfrm>
            <a:off x="6068568" y="232257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339592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Laminární box, </a:t>
            </a:r>
            <a:r>
              <a:rPr lang="cs-CZ" dirty="0" err="1"/>
              <a:t>flowbox</a:t>
            </a:r>
            <a:r>
              <a:rPr lang="cs-CZ" dirty="0"/>
              <a:t>, očkovací box</a:t>
            </a:r>
          </a:p>
        </p:txBody>
      </p:sp>
      <p:sp>
        <p:nvSpPr>
          <p:cNvPr id="3" name="Zástupný symbol pro obsah 2"/>
          <p:cNvSpPr>
            <a:spLocks noGrp="1"/>
          </p:cNvSpPr>
          <p:nvPr>
            <p:ph idx="1"/>
          </p:nvPr>
        </p:nvSpPr>
        <p:spPr/>
        <p:txBody>
          <a:bodyPr/>
          <a:lstStyle/>
          <a:p>
            <a:r>
              <a:rPr lang="cs-CZ" dirty="0"/>
              <a:t>Pro zajištění sterility prostředí</a:t>
            </a:r>
          </a:p>
          <a:p>
            <a:r>
              <a:rPr lang="cs-CZ" dirty="0"/>
              <a:t>Vzduch je veden přes HEPA filtr a plynulým laminárním prouděním směrem k uživateli</a:t>
            </a:r>
          </a:p>
          <a:p>
            <a:r>
              <a:rPr lang="cs-CZ" dirty="0"/>
              <a:t>Obvykle z nerezavějící oceli bez mezer nebo spojů, kde by se mohly usazovat spory</a:t>
            </a:r>
          </a:p>
          <a:p>
            <a:r>
              <a:rPr lang="cs-CZ" dirty="0"/>
              <a:t>Horizontální a vertikální </a:t>
            </a:r>
          </a:p>
        </p:txBody>
      </p:sp>
      <p:pic>
        <p:nvPicPr>
          <p:cNvPr id="4" name="Obrázek 3"/>
          <p:cNvPicPr>
            <a:picLocks noChangeAspect="1"/>
          </p:cNvPicPr>
          <p:nvPr/>
        </p:nvPicPr>
        <p:blipFill rotWithShape="1">
          <a:blip r:embed="rId2"/>
          <a:srcRect l="19760" t="26400" r="20086" b="27057"/>
          <a:stretch/>
        </p:blipFill>
        <p:spPr>
          <a:xfrm>
            <a:off x="3770495" y="4348750"/>
            <a:ext cx="5810110" cy="2509250"/>
          </a:xfrm>
          <a:prstGeom prst="rect">
            <a:avLst/>
          </a:prstGeom>
        </p:spPr>
      </p:pic>
      <p:sp>
        <p:nvSpPr>
          <p:cNvPr id="5" name="TextovéPole 4"/>
          <p:cNvSpPr txBox="1"/>
          <p:nvPr/>
        </p:nvSpPr>
        <p:spPr>
          <a:xfrm>
            <a:off x="9790341" y="6139822"/>
            <a:ext cx="2148840" cy="369332"/>
          </a:xfrm>
          <a:prstGeom prst="rect">
            <a:avLst/>
          </a:prstGeom>
          <a:noFill/>
        </p:spPr>
        <p:txBody>
          <a:bodyPr wrap="square" rtlCol="0">
            <a:spAutoFit/>
          </a:bodyPr>
          <a:lstStyle/>
          <a:p>
            <a:r>
              <a:rPr lang="cs-CZ" dirty="0"/>
              <a:t>Katalog firmy </a:t>
            </a:r>
            <a:r>
              <a:rPr lang="cs-CZ" dirty="0" err="1"/>
              <a:t>Gelaire</a:t>
            </a:r>
            <a:endParaRPr lang="cs-CZ" dirty="0"/>
          </a:p>
        </p:txBody>
      </p:sp>
    </p:spTree>
    <p:extLst>
      <p:ext uri="{BB962C8B-B14F-4D97-AF65-F5344CB8AC3E}">
        <p14:creationId xmlns:p14="http://schemas.microsoft.com/office/powerpoint/2010/main" val="340734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1405746"/>
            <a:ext cx="6096000" cy="892552"/>
          </a:xfrm>
          <a:prstGeom prst="rect">
            <a:avLst/>
          </a:prstGeom>
        </p:spPr>
        <p:txBody>
          <a:bodyPr>
            <a:spAutoFit/>
          </a:bodyPr>
          <a:lstStyle/>
          <a:p>
            <a:pPr algn="ctr"/>
            <a:r>
              <a:rPr lang="cs-CZ" sz="2800" b="1" i="0" u="none" strike="noStrike" baseline="0" dirty="0">
                <a:solidFill>
                  <a:srgbClr val="FF3300"/>
                </a:solidFill>
                <a:latin typeface="Calibri" panose="020F0502020204030204" pitchFamily="34" charset="0"/>
                <a:cs typeface="Calibri" panose="020F0502020204030204" pitchFamily="34" charset="0"/>
              </a:rPr>
              <a:t>Očkovací box </a:t>
            </a:r>
            <a:r>
              <a:rPr lang="cs-CZ" sz="2400" b="1" i="0" u="none" strike="noStrike" baseline="0" dirty="0">
                <a:solidFill>
                  <a:srgbClr val="0000FF"/>
                </a:solidFill>
                <a:latin typeface="Calibri" panose="020F0502020204030204" pitchFamily="34" charset="0"/>
                <a:cs typeface="Calibri" panose="020F0502020204030204" pitchFamily="34" charset="0"/>
              </a:rPr>
              <a:t>1. bezpečnostní třída</a:t>
            </a:r>
          </a:p>
          <a:p>
            <a:pPr algn="ctr"/>
            <a:r>
              <a:rPr lang="cs-CZ" sz="2400" b="1" i="0" u="none" strike="noStrike" baseline="0" dirty="0">
                <a:solidFill>
                  <a:srgbClr val="0000FF"/>
                </a:solidFill>
                <a:latin typeface="Calibri" panose="020F0502020204030204" pitchFamily="34" charset="0"/>
                <a:cs typeface="Calibri" panose="020F0502020204030204" pitchFamily="34" charset="0"/>
              </a:rPr>
              <a:t>(digestoř)</a:t>
            </a:r>
            <a:endParaRPr lang="cs-CZ" sz="2400" dirty="0">
              <a:latin typeface="Calibri" panose="020F0502020204030204" pitchFamily="34" charset="0"/>
              <a:cs typeface="Calibri" panose="020F0502020204030204" pitchFamily="34" charset="0"/>
            </a:endParaRPr>
          </a:p>
        </p:txBody>
      </p:sp>
      <p:pic>
        <p:nvPicPr>
          <p:cNvPr id="3" name="Obrázek 2"/>
          <p:cNvPicPr>
            <a:picLocks noChangeAspect="1"/>
          </p:cNvPicPr>
          <p:nvPr/>
        </p:nvPicPr>
        <p:blipFill>
          <a:blip r:embed="rId2"/>
          <a:stretch>
            <a:fillRect/>
          </a:stretch>
        </p:blipFill>
        <p:spPr>
          <a:xfrm>
            <a:off x="391733" y="2375989"/>
            <a:ext cx="3192938" cy="2838392"/>
          </a:xfrm>
          <a:prstGeom prst="rect">
            <a:avLst/>
          </a:prstGeom>
        </p:spPr>
      </p:pic>
      <p:pic>
        <p:nvPicPr>
          <p:cNvPr id="4" name="Obrázek 3"/>
          <p:cNvPicPr>
            <a:picLocks noChangeAspect="1"/>
          </p:cNvPicPr>
          <p:nvPr/>
        </p:nvPicPr>
        <p:blipFill>
          <a:blip r:embed="rId3"/>
          <a:stretch>
            <a:fillRect/>
          </a:stretch>
        </p:blipFill>
        <p:spPr>
          <a:xfrm>
            <a:off x="3350552" y="2298298"/>
            <a:ext cx="2026351" cy="3062484"/>
          </a:xfrm>
          <a:prstGeom prst="rect">
            <a:avLst/>
          </a:prstGeom>
        </p:spPr>
      </p:pic>
      <p:sp>
        <p:nvSpPr>
          <p:cNvPr id="5" name="Obdélník 4"/>
          <p:cNvSpPr/>
          <p:nvPr/>
        </p:nvSpPr>
        <p:spPr>
          <a:xfrm>
            <a:off x="711886" y="5360782"/>
            <a:ext cx="4899098" cy="369332"/>
          </a:xfrm>
          <a:prstGeom prst="rect">
            <a:avLst/>
          </a:prstGeom>
        </p:spPr>
        <p:txBody>
          <a:bodyPr wrap="none">
            <a:spAutoFit/>
          </a:bodyPr>
          <a:lstStyle/>
          <a:p>
            <a:r>
              <a:rPr lang="cs-CZ" b="1" i="0" u="none" strike="noStrike" baseline="0" dirty="0">
                <a:solidFill>
                  <a:srgbClr val="0000FF"/>
                </a:solidFill>
                <a:latin typeface="ComicSansMS-Bold"/>
              </a:rPr>
              <a:t>box nezajišťuje podmínky pro sterilní práci</a:t>
            </a:r>
            <a:endParaRPr lang="cs-CZ" dirty="0"/>
          </a:p>
        </p:txBody>
      </p:sp>
      <p:sp>
        <p:nvSpPr>
          <p:cNvPr id="6" name="Nadpis 1"/>
          <p:cNvSpPr txBox="1">
            <a:spLocks/>
          </p:cNvSpPr>
          <p:nvPr/>
        </p:nvSpPr>
        <p:spPr>
          <a:xfrm>
            <a:off x="5904535" y="1405746"/>
            <a:ext cx="6015615" cy="635235"/>
          </a:xfrm>
          <a:prstGeom prst="rect">
            <a:avLst/>
          </a:prstGeom>
        </p:spPr>
        <p:txBody>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cs-CZ" sz="2400" b="1"/>
              <a:t>Očkovací box 2. bezpečnostní třída</a:t>
            </a:r>
            <a:endParaRPr lang="cs-CZ" sz="2400" dirty="0"/>
          </a:p>
        </p:txBody>
      </p:sp>
      <p:pic>
        <p:nvPicPr>
          <p:cNvPr id="7" name="Zástupný symbol pro obsah 3"/>
          <p:cNvPicPr>
            <a:picLocks noChangeAspect="1"/>
          </p:cNvPicPr>
          <p:nvPr/>
        </p:nvPicPr>
        <p:blipFill>
          <a:blip r:embed="rId4"/>
          <a:stretch>
            <a:fillRect/>
          </a:stretch>
        </p:blipFill>
        <p:spPr>
          <a:xfrm>
            <a:off x="6223337" y="2040981"/>
            <a:ext cx="2998573" cy="3102147"/>
          </a:xfrm>
          <a:prstGeom prst="rect">
            <a:avLst/>
          </a:prstGeom>
        </p:spPr>
      </p:pic>
      <p:pic>
        <p:nvPicPr>
          <p:cNvPr id="8" name="Obrázek 7"/>
          <p:cNvPicPr>
            <a:picLocks noChangeAspect="1"/>
          </p:cNvPicPr>
          <p:nvPr/>
        </p:nvPicPr>
        <p:blipFill>
          <a:blip r:embed="rId5"/>
          <a:stretch>
            <a:fillRect/>
          </a:stretch>
        </p:blipFill>
        <p:spPr>
          <a:xfrm>
            <a:off x="9349246" y="2039019"/>
            <a:ext cx="1837737" cy="3014784"/>
          </a:xfrm>
          <a:prstGeom prst="rect">
            <a:avLst/>
          </a:prstGeom>
        </p:spPr>
      </p:pic>
      <p:sp>
        <p:nvSpPr>
          <p:cNvPr id="9" name="Obdélník 8"/>
          <p:cNvSpPr/>
          <p:nvPr/>
        </p:nvSpPr>
        <p:spPr>
          <a:xfrm>
            <a:off x="7718483" y="5143128"/>
            <a:ext cx="3134191" cy="369332"/>
          </a:xfrm>
          <a:prstGeom prst="rect">
            <a:avLst/>
          </a:prstGeom>
        </p:spPr>
        <p:txBody>
          <a:bodyPr wrap="none">
            <a:spAutoFit/>
          </a:bodyPr>
          <a:lstStyle/>
          <a:p>
            <a:r>
              <a:rPr lang="fr-FR" b="1" dirty="0">
                <a:solidFill>
                  <a:srgbClr val="0000FF"/>
                </a:solidFill>
                <a:latin typeface="ComicSansMS-Bold"/>
              </a:rPr>
              <a:t>je možné pracovat i s GMO</a:t>
            </a:r>
          </a:p>
        </p:txBody>
      </p:sp>
    </p:spTree>
    <p:extLst>
      <p:ext uri="{BB962C8B-B14F-4D97-AF65-F5344CB8AC3E}">
        <p14:creationId xmlns:p14="http://schemas.microsoft.com/office/powerpoint/2010/main" val="3380529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Očkovací box 3. bezpečnostní třída</a:t>
            </a:r>
            <a:endParaRPr lang="cs-CZ" dirty="0"/>
          </a:p>
        </p:txBody>
      </p:sp>
      <p:pic>
        <p:nvPicPr>
          <p:cNvPr id="4" name="Zástupný symbol pro obsah 3"/>
          <p:cNvPicPr>
            <a:picLocks noGrp="1" noChangeAspect="1"/>
          </p:cNvPicPr>
          <p:nvPr>
            <p:ph idx="1"/>
          </p:nvPr>
        </p:nvPicPr>
        <p:blipFill>
          <a:blip r:embed="rId2"/>
          <a:stretch>
            <a:fillRect/>
          </a:stretch>
        </p:blipFill>
        <p:spPr>
          <a:xfrm>
            <a:off x="1069848" y="1553625"/>
            <a:ext cx="4200758" cy="4444839"/>
          </a:xfrm>
          <a:prstGeom prst="rect">
            <a:avLst/>
          </a:prstGeom>
        </p:spPr>
      </p:pic>
      <p:pic>
        <p:nvPicPr>
          <p:cNvPr id="5" name="Obrázek 4"/>
          <p:cNvPicPr>
            <a:picLocks noChangeAspect="1"/>
          </p:cNvPicPr>
          <p:nvPr/>
        </p:nvPicPr>
        <p:blipFill>
          <a:blip r:embed="rId3"/>
          <a:stretch>
            <a:fillRect/>
          </a:stretch>
        </p:blipFill>
        <p:spPr>
          <a:xfrm>
            <a:off x="6318846" y="1760547"/>
            <a:ext cx="2303946" cy="4069009"/>
          </a:xfrm>
          <a:prstGeom prst="rect">
            <a:avLst/>
          </a:prstGeom>
        </p:spPr>
      </p:pic>
      <p:sp>
        <p:nvSpPr>
          <p:cNvPr id="6" name="Obdélník 5"/>
          <p:cNvSpPr/>
          <p:nvPr/>
        </p:nvSpPr>
        <p:spPr>
          <a:xfrm>
            <a:off x="2526792" y="5899415"/>
            <a:ext cx="6096000" cy="646331"/>
          </a:xfrm>
          <a:prstGeom prst="rect">
            <a:avLst/>
          </a:prstGeom>
        </p:spPr>
        <p:txBody>
          <a:bodyPr>
            <a:spAutoFit/>
          </a:bodyPr>
          <a:lstStyle/>
          <a:p>
            <a:r>
              <a:rPr lang="cs-CZ" b="1" i="0" u="none" strike="noStrike" baseline="0" dirty="0">
                <a:solidFill>
                  <a:srgbClr val="0000FF"/>
                </a:solidFill>
                <a:latin typeface="ComicSansMS-Bold"/>
              </a:rPr>
              <a:t>užití pro práci s vysoce infekčními, toxickými nebo</a:t>
            </a:r>
          </a:p>
          <a:p>
            <a:r>
              <a:rPr lang="cs-CZ" b="1" i="0" u="none" strike="noStrike" baseline="0" dirty="0">
                <a:solidFill>
                  <a:srgbClr val="0000FF"/>
                </a:solidFill>
                <a:latin typeface="ComicSansMS-Bold"/>
              </a:rPr>
              <a:t>radioaktivními materiály apod.</a:t>
            </a:r>
            <a:endParaRPr lang="cs-CZ" dirty="0"/>
          </a:p>
        </p:txBody>
      </p:sp>
    </p:spTree>
    <p:extLst>
      <p:ext uri="{BB962C8B-B14F-4D97-AF65-F5344CB8AC3E}">
        <p14:creationId xmlns:p14="http://schemas.microsoft.com/office/powerpoint/2010/main" val="1026727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94239" y="624110"/>
            <a:ext cx="8250666" cy="586534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754981" y="624110"/>
            <a:ext cx="8911687" cy="1280890"/>
          </a:xfrm>
        </p:spPr>
        <p:txBody>
          <a:bodyPr/>
          <a:lstStyle/>
          <a:p>
            <a:pPr algn="ctr"/>
            <a:r>
              <a:rPr lang="cs-CZ" b="1" dirty="0">
                <a:solidFill>
                  <a:schemeClr val="accent1">
                    <a:lumMod val="60000"/>
                    <a:lumOff val="40000"/>
                  </a:schemeClr>
                </a:solidFill>
              </a:rPr>
              <a:t>Sterilizace a desinfekce</a:t>
            </a:r>
            <a:endParaRPr lang="cs-CZ" dirty="0">
              <a:solidFill>
                <a:schemeClr val="accent1">
                  <a:lumMod val="60000"/>
                  <a:lumOff val="40000"/>
                </a:schemeClr>
              </a:solidFill>
            </a:endParaRPr>
          </a:p>
        </p:txBody>
      </p:sp>
      <p:sp>
        <p:nvSpPr>
          <p:cNvPr id="3" name="Zástupný symbol pro obsah 2"/>
          <p:cNvSpPr>
            <a:spLocks noGrp="1"/>
          </p:cNvSpPr>
          <p:nvPr>
            <p:ph idx="1"/>
          </p:nvPr>
        </p:nvSpPr>
        <p:spPr/>
        <p:txBody>
          <a:bodyPr>
            <a:normAutofit fontScale="92500" lnSpcReduction="10000"/>
          </a:bodyPr>
          <a:lstStyle/>
          <a:p>
            <a:r>
              <a:rPr lang="cs-CZ" sz="3000" b="1" dirty="0">
                <a:solidFill>
                  <a:srgbClr val="0070C0"/>
                </a:solidFill>
              </a:rPr>
              <a:t>A. Fyzikální</a:t>
            </a:r>
          </a:p>
          <a:p>
            <a:pPr marL="0" indent="0">
              <a:buNone/>
            </a:pPr>
            <a:r>
              <a:rPr lang="cs-CZ" dirty="0"/>
              <a:t>	• mechanická a elektrostatická</a:t>
            </a:r>
          </a:p>
          <a:p>
            <a:pPr marL="0" indent="0">
              <a:buNone/>
            </a:pPr>
            <a:r>
              <a:rPr lang="cs-CZ" b="1" dirty="0"/>
              <a:t>		vzduch očkovacích boxů </a:t>
            </a:r>
            <a:r>
              <a:rPr lang="cs-CZ" dirty="0"/>
              <a:t>(laminární, 2. třída)</a:t>
            </a:r>
          </a:p>
          <a:p>
            <a:pPr marL="0" indent="0">
              <a:buNone/>
            </a:pPr>
            <a:r>
              <a:rPr lang="cs-CZ" b="1" dirty="0"/>
              <a:t>		filtrace termolabilních látek </a:t>
            </a:r>
            <a:r>
              <a:rPr lang="cs-CZ" dirty="0"/>
              <a:t>- filtry:</a:t>
            </a:r>
          </a:p>
          <a:p>
            <a:pPr marL="0" indent="0">
              <a:buNone/>
            </a:pPr>
            <a:r>
              <a:rPr lang="cs-CZ" dirty="0"/>
              <a:t>			skleněné (frity G5, S4)</a:t>
            </a:r>
          </a:p>
          <a:p>
            <a:pPr marL="0" indent="0">
              <a:buNone/>
            </a:pPr>
            <a:r>
              <a:rPr lang="cs-CZ" dirty="0"/>
              <a:t>			membránové (</a:t>
            </a:r>
            <a:r>
              <a:rPr lang="cs-CZ" dirty="0" err="1"/>
              <a:t>Seitz</a:t>
            </a:r>
            <a:r>
              <a:rPr lang="cs-CZ" dirty="0"/>
              <a:t>, </a:t>
            </a:r>
            <a:r>
              <a:rPr lang="cs-CZ" dirty="0" err="1"/>
              <a:t>Millipore</a:t>
            </a:r>
            <a:r>
              <a:rPr lang="cs-CZ" dirty="0"/>
              <a:t>, </a:t>
            </a:r>
            <a:r>
              <a:rPr lang="cs-CZ" dirty="0" err="1"/>
              <a:t>Sartorius</a:t>
            </a:r>
            <a:r>
              <a:rPr lang="cs-CZ" dirty="0"/>
              <a:t>)</a:t>
            </a:r>
          </a:p>
          <a:p>
            <a:pPr marL="0" indent="0">
              <a:buNone/>
            </a:pPr>
            <a:r>
              <a:rPr lang="cs-CZ" b="1" dirty="0"/>
              <a:t>			0,22mm</a:t>
            </a:r>
          </a:p>
          <a:p>
            <a:pPr marL="0" indent="0">
              <a:buNone/>
            </a:pPr>
            <a:r>
              <a:rPr lang="cs-CZ" dirty="0"/>
              <a:t>	• UV záření (kultivační místnosti, boxy)</a:t>
            </a:r>
          </a:p>
          <a:p>
            <a:pPr marL="0" indent="0">
              <a:buNone/>
            </a:pPr>
            <a:r>
              <a:rPr lang="cs-CZ" dirty="0"/>
              <a:t>	• teplota</a:t>
            </a:r>
          </a:p>
          <a:p>
            <a:pPr marL="0" indent="0">
              <a:buNone/>
            </a:pPr>
            <a:r>
              <a:rPr lang="cs-CZ" dirty="0"/>
              <a:t>		suché nebo vlhké teplo (kahan, sušárny, autoklávy…)</a:t>
            </a:r>
          </a:p>
        </p:txBody>
      </p:sp>
    </p:spTree>
    <p:extLst>
      <p:ext uri="{BB962C8B-B14F-4D97-AF65-F5344CB8AC3E}">
        <p14:creationId xmlns:p14="http://schemas.microsoft.com/office/powerpoint/2010/main" val="7519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0070C0"/>
                </a:solidFill>
              </a:rPr>
              <a:t>DNA</a:t>
            </a:r>
          </a:p>
        </p:txBody>
      </p:sp>
      <p:pic>
        <p:nvPicPr>
          <p:cNvPr id="1028" name="Picture 4" descr="https://i0.wp.com/science-explained.com/wp-content/uploads/2013/08/D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1094" y="1335949"/>
            <a:ext cx="6060666" cy="21103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i0.wp.com/science-explained.com/wp-content/uploads/2013/08/Chromosoom_English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517" y="1441622"/>
            <a:ext cx="3360290" cy="37232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i0.wp.com/science-explained.com/wp-content/uploads/2013/08/Ce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4807" y="3832044"/>
            <a:ext cx="4344220" cy="2658813"/>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8382617" y="950245"/>
            <a:ext cx="6096000" cy="230832"/>
          </a:xfrm>
          <a:prstGeom prst="rect">
            <a:avLst/>
          </a:prstGeom>
        </p:spPr>
        <p:txBody>
          <a:bodyPr>
            <a:spAutoFit/>
          </a:bodyPr>
          <a:lstStyle/>
          <a:p>
            <a:r>
              <a:rPr lang="cs-CZ" sz="900" dirty="0"/>
              <a:t>https://science-explained.com/theory/dna-rna-and-protein/</a:t>
            </a:r>
          </a:p>
        </p:txBody>
      </p:sp>
    </p:spTree>
    <p:extLst>
      <p:ext uri="{BB962C8B-B14F-4D97-AF65-F5344CB8AC3E}">
        <p14:creationId xmlns:p14="http://schemas.microsoft.com/office/powerpoint/2010/main" val="3184643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594239" y="624110"/>
            <a:ext cx="8250666" cy="586534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p:txBody>
          <a:bodyPr/>
          <a:lstStyle/>
          <a:p>
            <a:r>
              <a:rPr lang="cs-CZ" b="1" dirty="0">
                <a:solidFill>
                  <a:schemeClr val="accent1">
                    <a:lumMod val="60000"/>
                    <a:lumOff val="40000"/>
                  </a:schemeClr>
                </a:solidFill>
              </a:rPr>
              <a:t>Sterilizace teplem</a:t>
            </a:r>
            <a:endParaRPr lang="cs-CZ" dirty="0">
              <a:solidFill>
                <a:schemeClr val="accent1">
                  <a:lumMod val="60000"/>
                  <a:lumOff val="40000"/>
                </a:schemeClr>
              </a:solidFill>
            </a:endParaRPr>
          </a:p>
        </p:txBody>
      </p:sp>
      <p:sp>
        <p:nvSpPr>
          <p:cNvPr id="5" name="Obdélník 4"/>
          <p:cNvSpPr/>
          <p:nvPr/>
        </p:nvSpPr>
        <p:spPr>
          <a:xfrm>
            <a:off x="1601788" y="1699013"/>
            <a:ext cx="6096000" cy="646331"/>
          </a:xfrm>
          <a:prstGeom prst="rect">
            <a:avLst/>
          </a:prstGeom>
        </p:spPr>
        <p:txBody>
          <a:bodyPr>
            <a:spAutoFit/>
          </a:bodyPr>
          <a:lstStyle/>
          <a:p>
            <a:r>
              <a:rPr lang="cs-CZ" b="1" i="0" u="none" strike="noStrike" baseline="0" dirty="0">
                <a:solidFill>
                  <a:srgbClr val="FF3300"/>
                </a:solidFill>
                <a:latin typeface="ComicSansMS-Bold"/>
              </a:rPr>
              <a:t>suché teplo</a:t>
            </a:r>
          </a:p>
          <a:p>
            <a:r>
              <a:rPr lang="cs-CZ" b="0" i="0" u="none" strike="noStrike" baseline="0" dirty="0">
                <a:solidFill>
                  <a:srgbClr val="000000"/>
                </a:solidFill>
                <a:latin typeface="ComicSansMS"/>
              </a:rPr>
              <a:t>120 - 170°C</a:t>
            </a:r>
            <a:endParaRPr lang="cs-CZ" dirty="0"/>
          </a:p>
        </p:txBody>
      </p:sp>
      <p:sp>
        <p:nvSpPr>
          <p:cNvPr id="8" name="TextovéPole 7"/>
          <p:cNvSpPr txBox="1"/>
          <p:nvPr/>
        </p:nvSpPr>
        <p:spPr>
          <a:xfrm>
            <a:off x="3694176" y="1690688"/>
            <a:ext cx="3867912" cy="923330"/>
          </a:xfrm>
          <a:prstGeom prst="rect">
            <a:avLst/>
          </a:prstGeom>
          <a:noFill/>
        </p:spPr>
        <p:txBody>
          <a:bodyPr wrap="square" rtlCol="0">
            <a:spAutoFit/>
          </a:bodyPr>
          <a:lstStyle/>
          <a:p>
            <a:pPr marL="285750" indent="-285750">
              <a:buFontTx/>
              <a:buChar char="-"/>
            </a:pPr>
            <a:r>
              <a:rPr lang="cs-CZ" dirty="0"/>
              <a:t>horkovzdušné sušárny</a:t>
            </a:r>
          </a:p>
          <a:p>
            <a:pPr marL="285750" indent="-285750">
              <a:buFontTx/>
              <a:buChar char="-"/>
            </a:pPr>
            <a:r>
              <a:rPr lang="cs-CZ" dirty="0"/>
              <a:t>kahan</a:t>
            </a:r>
          </a:p>
          <a:p>
            <a:pPr marL="285750" indent="-285750">
              <a:buFontTx/>
              <a:buChar char="-"/>
            </a:pPr>
            <a:r>
              <a:rPr lang="cs-CZ" dirty="0"/>
              <a:t>sterilizační přístroj</a:t>
            </a:r>
          </a:p>
        </p:txBody>
      </p:sp>
      <p:sp>
        <p:nvSpPr>
          <p:cNvPr id="9" name="TextovéPole 8"/>
          <p:cNvSpPr txBox="1"/>
          <p:nvPr/>
        </p:nvSpPr>
        <p:spPr>
          <a:xfrm>
            <a:off x="7386828" y="1829187"/>
            <a:ext cx="1380744" cy="646331"/>
          </a:xfrm>
          <a:prstGeom prst="rect">
            <a:avLst/>
          </a:prstGeom>
          <a:noFill/>
        </p:spPr>
        <p:txBody>
          <a:bodyPr wrap="square" rtlCol="0">
            <a:spAutoFit/>
          </a:bodyPr>
          <a:lstStyle/>
          <a:p>
            <a:r>
              <a:rPr lang="cs-CZ" b="1" dirty="0">
                <a:solidFill>
                  <a:srgbClr val="3333CC"/>
                </a:solidFill>
              </a:rPr>
              <a:t>sklo</a:t>
            </a:r>
          </a:p>
          <a:p>
            <a:r>
              <a:rPr lang="cs-CZ" b="1" dirty="0">
                <a:solidFill>
                  <a:srgbClr val="3333CC"/>
                </a:solidFill>
              </a:rPr>
              <a:t>nástroje</a:t>
            </a:r>
          </a:p>
        </p:txBody>
      </p:sp>
      <p:sp>
        <p:nvSpPr>
          <p:cNvPr id="10" name="Obdélník 9"/>
          <p:cNvSpPr/>
          <p:nvPr/>
        </p:nvSpPr>
        <p:spPr>
          <a:xfrm>
            <a:off x="1601788" y="3170544"/>
            <a:ext cx="1390124" cy="369332"/>
          </a:xfrm>
          <a:prstGeom prst="rect">
            <a:avLst/>
          </a:prstGeom>
        </p:spPr>
        <p:txBody>
          <a:bodyPr wrap="none">
            <a:spAutoFit/>
          </a:bodyPr>
          <a:lstStyle/>
          <a:p>
            <a:r>
              <a:rPr lang="cs-CZ" b="1" i="0" u="none" strike="noStrike" baseline="0" dirty="0">
                <a:solidFill>
                  <a:srgbClr val="FF3300"/>
                </a:solidFill>
                <a:latin typeface="ComicSansMS-Bold"/>
              </a:rPr>
              <a:t>vlhké teplo</a:t>
            </a:r>
            <a:endParaRPr lang="cs-CZ" dirty="0"/>
          </a:p>
        </p:txBody>
      </p:sp>
      <p:sp>
        <p:nvSpPr>
          <p:cNvPr id="11" name="Obdélník 10"/>
          <p:cNvSpPr/>
          <p:nvPr/>
        </p:nvSpPr>
        <p:spPr>
          <a:xfrm>
            <a:off x="3544886" y="3253478"/>
            <a:ext cx="4681603" cy="369332"/>
          </a:xfrm>
          <a:prstGeom prst="rect">
            <a:avLst/>
          </a:prstGeom>
        </p:spPr>
        <p:txBody>
          <a:bodyPr wrap="none">
            <a:spAutoFit/>
          </a:bodyPr>
          <a:lstStyle/>
          <a:p>
            <a:r>
              <a:rPr lang="cs-CZ" b="1" i="0" u="none" strike="noStrike" baseline="0" dirty="0">
                <a:solidFill>
                  <a:srgbClr val="0000FF"/>
                </a:solidFill>
                <a:latin typeface="ComicSansMS-Bold"/>
              </a:rPr>
              <a:t>voda, živná média, roztoky, filtrační papír</a:t>
            </a:r>
            <a:endParaRPr lang="cs-CZ" dirty="0"/>
          </a:p>
        </p:txBody>
      </p:sp>
      <p:sp>
        <p:nvSpPr>
          <p:cNvPr id="12" name="Obdélník 11"/>
          <p:cNvSpPr/>
          <p:nvPr/>
        </p:nvSpPr>
        <p:spPr>
          <a:xfrm>
            <a:off x="2188636" y="3754915"/>
            <a:ext cx="1505540" cy="369332"/>
          </a:xfrm>
          <a:prstGeom prst="rect">
            <a:avLst/>
          </a:prstGeom>
        </p:spPr>
        <p:txBody>
          <a:bodyPr wrap="none">
            <a:spAutoFit/>
          </a:bodyPr>
          <a:lstStyle/>
          <a:p>
            <a:r>
              <a:rPr lang="cs-CZ" b="0" i="0" u="none" strike="noStrike" baseline="0" dirty="0">
                <a:solidFill>
                  <a:srgbClr val="FF3300"/>
                </a:solidFill>
                <a:latin typeface="ComicSansMS"/>
              </a:rPr>
              <a:t>normální tlak</a:t>
            </a:r>
            <a:endParaRPr lang="cs-CZ" dirty="0"/>
          </a:p>
        </p:txBody>
      </p:sp>
      <p:sp>
        <p:nvSpPr>
          <p:cNvPr id="13" name="Obdélník 12"/>
          <p:cNvSpPr/>
          <p:nvPr/>
        </p:nvSpPr>
        <p:spPr>
          <a:xfrm>
            <a:off x="2671572" y="4216103"/>
            <a:ext cx="6096000" cy="646331"/>
          </a:xfrm>
          <a:prstGeom prst="rect">
            <a:avLst/>
          </a:prstGeom>
        </p:spPr>
        <p:txBody>
          <a:bodyPr>
            <a:spAutoFit/>
          </a:bodyPr>
          <a:lstStyle/>
          <a:p>
            <a:r>
              <a:rPr lang="cs-CZ" b="1" i="0" u="none" strike="noStrike" baseline="0" dirty="0">
                <a:latin typeface="ComicSansMS-Bold"/>
              </a:rPr>
              <a:t>- zavařovací hrnec</a:t>
            </a:r>
          </a:p>
          <a:p>
            <a:r>
              <a:rPr lang="cs-CZ" b="1" i="0" u="none" strike="noStrike" baseline="0" dirty="0">
                <a:latin typeface="ComicSansMS-Bold"/>
              </a:rPr>
              <a:t>- Kochův sterilační přístroj</a:t>
            </a:r>
            <a:endParaRPr lang="cs-CZ" dirty="0"/>
          </a:p>
        </p:txBody>
      </p:sp>
      <p:sp>
        <p:nvSpPr>
          <p:cNvPr id="14" name="TextovéPole 13"/>
          <p:cNvSpPr txBox="1"/>
          <p:nvPr/>
        </p:nvSpPr>
        <p:spPr>
          <a:xfrm>
            <a:off x="6096000" y="4539269"/>
            <a:ext cx="2581656" cy="369332"/>
          </a:xfrm>
          <a:prstGeom prst="rect">
            <a:avLst/>
          </a:prstGeom>
          <a:noFill/>
        </p:spPr>
        <p:txBody>
          <a:bodyPr wrap="square" rtlCol="0">
            <a:spAutoFit/>
          </a:bodyPr>
          <a:lstStyle/>
          <a:p>
            <a:r>
              <a:rPr lang="cs-CZ" dirty="0"/>
              <a:t>vodou chlazený plášť</a:t>
            </a:r>
          </a:p>
        </p:txBody>
      </p:sp>
      <p:sp>
        <p:nvSpPr>
          <p:cNvPr id="15" name="Obdélník 14"/>
          <p:cNvSpPr/>
          <p:nvPr/>
        </p:nvSpPr>
        <p:spPr>
          <a:xfrm>
            <a:off x="2252756" y="5040706"/>
            <a:ext cx="1441420" cy="369332"/>
          </a:xfrm>
          <a:prstGeom prst="rect">
            <a:avLst/>
          </a:prstGeom>
        </p:spPr>
        <p:txBody>
          <a:bodyPr wrap="none">
            <a:spAutoFit/>
          </a:bodyPr>
          <a:lstStyle/>
          <a:p>
            <a:r>
              <a:rPr lang="cs-CZ" b="0" i="0" u="none" strike="noStrike" baseline="0" dirty="0">
                <a:solidFill>
                  <a:srgbClr val="FF3300"/>
                </a:solidFill>
                <a:latin typeface="ComicSansMS"/>
              </a:rPr>
              <a:t>zvýšený tlak</a:t>
            </a:r>
            <a:endParaRPr lang="cs-CZ" dirty="0"/>
          </a:p>
        </p:txBody>
      </p:sp>
      <p:sp>
        <p:nvSpPr>
          <p:cNvPr id="16" name="Obdélník 15"/>
          <p:cNvSpPr/>
          <p:nvPr/>
        </p:nvSpPr>
        <p:spPr>
          <a:xfrm>
            <a:off x="2837687" y="5584737"/>
            <a:ext cx="6096000" cy="646331"/>
          </a:xfrm>
          <a:prstGeom prst="rect">
            <a:avLst/>
          </a:prstGeom>
        </p:spPr>
        <p:txBody>
          <a:bodyPr>
            <a:spAutoFit/>
          </a:bodyPr>
          <a:lstStyle/>
          <a:p>
            <a:r>
              <a:rPr lang="cs-CZ" b="1" i="0" u="none" strike="noStrike" baseline="0" dirty="0">
                <a:latin typeface="ComicSansMS-Bold"/>
              </a:rPr>
              <a:t>- tlakový hrnec</a:t>
            </a:r>
          </a:p>
          <a:p>
            <a:r>
              <a:rPr lang="cs-CZ" b="1" i="0" u="none" strike="noStrike" baseline="0" dirty="0">
                <a:latin typeface="ComicSansMS-Bold"/>
              </a:rPr>
              <a:t>- autokláv</a:t>
            </a:r>
            <a:endParaRPr lang="cs-CZ" dirty="0"/>
          </a:p>
        </p:txBody>
      </p:sp>
      <p:sp>
        <p:nvSpPr>
          <p:cNvPr id="17" name="Obdélník 16"/>
          <p:cNvSpPr/>
          <p:nvPr/>
        </p:nvSpPr>
        <p:spPr>
          <a:xfrm>
            <a:off x="5328733" y="5723237"/>
            <a:ext cx="1739579" cy="369332"/>
          </a:xfrm>
          <a:prstGeom prst="rect">
            <a:avLst/>
          </a:prstGeom>
        </p:spPr>
        <p:txBody>
          <a:bodyPr wrap="none">
            <a:spAutoFit/>
          </a:bodyPr>
          <a:lstStyle/>
          <a:p>
            <a:r>
              <a:rPr lang="cs-CZ" b="0" i="0" u="none" strike="noStrike" baseline="0" dirty="0">
                <a:latin typeface="ComicSansMS"/>
              </a:rPr>
              <a:t>100kPa, 121°C</a:t>
            </a:r>
            <a:endParaRPr lang="cs-CZ" dirty="0"/>
          </a:p>
        </p:txBody>
      </p:sp>
    </p:spTree>
    <p:extLst>
      <p:ext uri="{BB962C8B-B14F-4D97-AF65-F5344CB8AC3E}">
        <p14:creationId xmlns:p14="http://schemas.microsoft.com/office/powerpoint/2010/main" val="2108603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rotWithShape="1">
          <a:blip r:embed="rId2"/>
          <a:srcRect l="18058" t="17583" r="19003" b="8007"/>
          <a:stretch/>
        </p:blipFill>
        <p:spPr>
          <a:xfrm>
            <a:off x="1788422" y="121417"/>
            <a:ext cx="9931892" cy="6604993"/>
          </a:xfrm>
          <a:prstGeom prst="rect">
            <a:avLst/>
          </a:prstGeom>
        </p:spPr>
      </p:pic>
    </p:spTree>
    <p:extLst>
      <p:ext uri="{BB962C8B-B14F-4D97-AF65-F5344CB8AC3E}">
        <p14:creationId xmlns:p14="http://schemas.microsoft.com/office/powerpoint/2010/main" val="516915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3"/>
          <a:srcRect l="21198" t="18565" r="23010" b="7254"/>
          <a:stretch/>
        </p:blipFill>
        <p:spPr>
          <a:xfrm>
            <a:off x="1896185" y="459569"/>
            <a:ext cx="8555407" cy="6398431"/>
          </a:xfrm>
          <a:prstGeom prst="rect">
            <a:avLst/>
          </a:prstGeom>
        </p:spPr>
      </p:pic>
    </p:spTree>
    <p:extLst>
      <p:ext uri="{BB962C8B-B14F-4D97-AF65-F5344CB8AC3E}">
        <p14:creationId xmlns:p14="http://schemas.microsoft.com/office/powerpoint/2010/main" val="726723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0725" t="17935" r="22419" b="16081"/>
          <a:stretch/>
        </p:blipFill>
        <p:spPr>
          <a:xfrm>
            <a:off x="1777520" y="514383"/>
            <a:ext cx="8893528" cy="5805756"/>
          </a:xfrm>
          <a:prstGeom prst="rect">
            <a:avLst/>
          </a:prstGeom>
        </p:spPr>
      </p:pic>
    </p:spTree>
    <p:extLst>
      <p:ext uri="{BB962C8B-B14F-4D97-AF65-F5344CB8AC3E}">
        <p14:creationId xmlns:p14="http://schemas.microsoft.com/office/powerpoint/2010/main" val="4211663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00B0F0"/>
                </a:solidFill>
              </a:rPr>
              <a:t>Rostlinné hormony a růstové regulátory</a:t>
            </a:r>
          </a:p>
        </p:txBody>
      </p:sp>
      <p:pic>
        <p:nvPicPr>
          <p:cNvPr id="4" name="Zástupný symbol pro obsah 3"/>
          <p:cNvPicPr>
            <a:picLocks noGrp="1" noChangeAspect="1"/>
          </p:cNvPicPr>
          <p:nvPr>
            <p:ph idx="1"/>
          </p:nvPr>
        </p:nvPicPr>
        <p:blipFill rotWithShape="1">
          <a:blip r:embed="rId2"/>
          <a:srcRect l="11480" t="34358" r="47304" b="11447"/>
          <a:stretch/>
        </p:blipFill>
        <p:spPr>
          <a:xfrm>
            <a:off x="3474720" y="1475232"/>
            <a:ext cx="6245205" cy="4619157"/>
          </a:xfrm>
          <a:prstGeom prst="rect">
            <a:avLst/>
          </a:prstGeom>
        </p:spPr>
      </p:pic>
    </p:spTree>
    <p:extLst>
      <p:ext uri="{BB962C8B-B14F-4D97-AF65-F5344CB8AC3E}">
        <p14:creationId xmlns:p14="http://schemas.microsoft.com/office/powerpoint/2010/main" val="3450278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3090" t="22979" r="24901" b="8095"/>
          <a:stretch/>
        </p:blipFill>
        <p:spPr>
          <a:xfrm>
            <a:off x="2121409" y="145669"/>
            <a:ext cx="8521718" cy="6352556"/>
          </a:xfrm>
          <a:prstGeom prst="rect">
            <a:avLst/>
          </a:prstGeom>
        </p:spPr>
      </p:pic>
    </p:spTree>
    <p:extLst>
      <p:ext uri="{BB962C8B-B14F-4D97-AF65-F5344CB8AC3E}">
        <p14:creationId xmlns:p14="http://schemas.microsoft.com/office/powerpoint/2010/main" val="8601546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7172" t="23819" r="25374" b="27428"/>
          <a:stretch/>
        </p:blipFill>
        <p:spPr>
          <a:xfrm>
            <a:off x="1795243" y="881291"/>
            <a:ext cx="9696541" cy="5603590"/>
          </a:xfrm>
          <a:prstGeom prst="rect">
            <a:avLst/>
          </a:prstGeom>
        </p:spPr>
      </p:pic>
    </p:spTree>
    <p:extLst>
      <p:ext uri="{BB962C8B-B14F-4D97-AF65-F5344CB8AC3E}">
        <p14:creationId xmlns:p14="http://schemas.microsoft.com/office/powerpoint/2010/main" val="3458047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3083" t="18433" r="24658" b="10340"/>
          <a:stretch/>
        </p:blipFill>
        <p:spPr>
          <a:xfrm>
            <a:off x="1876926" y="163629"/>
            <a:ext cx="8296141" cy="6360374"/>
          </a:xfrm>
          <a:prstGeom prst="rect">
            <a:avLst/>
          </a:prstGeom>
        </p:spPr>
      </p:pic>
    </p:spTree>
    <p:extLst>
      <p:ext uri="{BB962C8B-B14F-4D97-AF65-F5344CB8AC3E}">
        <p14:creationId xmlns:p14="http://schemas.microsoft.com/office/powerpoint/2010/main" val="8677062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3953" t="20203" r="25032" b="8791"/>
          <a:stretch/>
        </p:blipFill>
        <p:spPr>
          <a:xfrm>
            <a:off x="1676300" y="96799"/>
            <a:ext cx="8758778" cy="6857483"/>
          </a:xfrm>
          <a:prstGeom prst="rect">
            <a:avLst/>
          </a:prstGeom>
        </p:spPr>
      </p:pic>
      <p:sp>
        <p:nvSpPr>
          <p:cNvPr id="5" name="TextovéPole 4"/>
          <p:cNvSpPr txBox="1"/>
          <p:nvPr/>
        </p:nvSpPr>
        <p:spPr>
          <a:xfrm flipH="1">
            <a:off x="2872465" y="5080439"/>
            <a:ext cx="6107931" cy="1200329"/>
          </a:xfrm>
          <a:prstGeom prst="rect">
            <a:avLst/>
          </a:prstGeom>
          <a:noFill/>
        </p:spPr>
        <p:txBody>
          <a:bodyPr wrap="square" rtlCol="0">
            <a:spAutoFit/>
          </a:bodyPr>
          <a:lstStyle/>
          <a:p>
            <a:pPr marL="285750" indent="-285750">
              <a:buFontTx/>
              <a:buChar char="-"/>
            </a:pPr>
            <a:r>
              <a:rPr lang="cs-CZ" dirty="0"/>
              <a:t>Střední poměr auxinů k cytokininům           kalus</a:t>
            </a:r>
          </a:p>
          <a:p>
            <a:pPr marL="285750" indent="-285750">
              <a:buFontTx/>
              <a:buChar char="-"/>
            </a:pPr>
            <a:r>
              <a:rPr lang="cs-CZ" dirty="0"/>
              <a:t>Vysoký poměr cytokininů k auxinům              prýt</a:t>
            </a:r>
          </a:p>
          <a:p>
            <a:pPr marL="285750" indent="-285750">
              <a:buFontTx/>
              <a:buChar char="-"/>
            </a:pPr>
            <a:r>
              <a:rPr lang="cs-CZ" dirty="0"/>
              <a:t>Vysoký poměr auxinu k cytokininům             kořeny </a:t>
            </a:r>
          </a:p>
          <a:p>
            <a:pPr marL="285750" indent="-285750">
              <a:buFontTx/>
              <a:buChar char="-"/>
            </a:pPr>
            <a:endParaRPr lang="cs-CZ" dirty="0"/>
          </a:p>
        </p:txBody>
      </p:sp>
      <p:sp>
        <p:nvSpPr>
          <p:cNvPr id="6" name="Šipka doprava 5"/>
          <p:cNvSpPr/>
          <p:nvPr/>
        </p:nvSpPr>
        <p:spPr>
          <a:xfrm>
            <a:off x="7297226" y="5196730"/>
            <a:ext cx="420414" cy="1261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Šipka doprava 6"/>
          <p:cNvSpPr/>
          <p:nvPr/>
        </p:nvSpPr>
        <p:spPr>
          <a:xfrm>
            <a:off x="7354822" y="5458344"/>
            <a:ext cx="420414" cy="1261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Šipka doprava 7"/>
          <p:cNvSpPr/>
          <p:nvPr/>
        </p:nvSpPr>
        <p:spPr>
          <a:xfrm>
            <a:off x="7336324" y="5694197"/>
            <a:ext cx="463507" cy="142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801697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2336" t="18654" r="24410" b="12995"/>
          <a:stretch/>
        </p:blipFill>
        <p:spPr>
          <a:xfrm>
            <a:off x="1578542" y="288759"/>
            <a:ext cx="8931931" cy="6448520"/>
          </a:xfrm>
          <a:prstGeom prst="rect">
            <a:avLst/>
          </a:prstGeom>
        </p:spPr>
      </p:pic>
    </p:spTree>
    <p:extLst>
      <p:ext uri="{BB962C8B-B14F-4D97-AF65-F5344CB8AC3E}">
        <p14:creationId xmlns:p14="http://schemas.microsoft.com/office/powerpoint/2010/main" val="3855873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Chloroplasty a mitochondrie</a:t>
            </a:r>
          </a:p>
        </p:txBody>
      </p:sp>
      <p:sp>
        <p:nvSpPr>
          <p:cNvPr id="3" name="Zástupný symbol pro obsah 2"/>
          <p:cNvSpPr>
            <a:spLocks noGrp="1"/>
          </p:cNvSpPr>
          <p:nvPr>
            <p:ph idx="1"/>
          </p:nvPr>
        </p:nvSpPr>
        <p:spPr>
          <a:xfrm>
            <a:off x="4613190" y="1367481"/>
            <a:ext cx="7453119" cy="3777622"/>
          </a:xfrm>
        </p:spPr>
        <p:txBody>
          <a:bodyPr/>
          <a:lstStyle/>
          <a:p>
            <a:pPr marL="0" indent="0">
              <a:buNone/>
            </a:pPr>
            <a:r>
              <a:rPr lang="cs-CZ" dirty="0">
                <a:solidFill>
                  <a:schemeClr val="accent1">
                    <a:lumMod val="60000"/>
                    <a:lumOff val="40000"/>
                  </a:schemeClr>
                </a:solidFill>
              </a:rPr>
              <a:t>Chloroplasty</a:t>
            </a:r>
          </a:p>
          <a:p>
            <a:r>
              <a:rPr lang="cs-CZ" dirty="0"/>
              <a:t>Cirkulární DNA, i další podobnosti s prokaryotickým genomem</a:t>
            </a:r>
          </a:p>
          <a:p>
            <a:r>
              <a:rPr lang="cs-CZ" dirty="0"/>
              <a:t>Velikost 120 – 160 </a:t>
            </a:r>
            <a:r>
              <a:rPr lang="cs-CZ" dirty="0" err="1"/>
              <a:t>kbp</a:t>
            </a:r>
            <a:r>
              <a:rPr lang="cs-CZ" dirty="0"/>
              <a:t>, 120 -140 genů</a:t>
            </a:r>
            <a:r>
              <a:rPr lang="en-US" dirty="0"/>
              <a:t>;</a:t>
            </a:r>
            <a:r>
              <a:rPr lang="cs-CZ" dirty="0"/>
              <a:t> syntéza proteinů a fotosyntéza (ale většina genů pro </a:t>
            </a:r>
            <a:r>
              <a:rPr lang="cs-CZ" dirty="0" err="1"/>
              <a:t>fotosynt</a:t>
            </a:r>
            <a:r>
              <a:rPr lang="cs-CZ" dirty="0"/>
              <a:t>. v jádře)</a:t>
            </a:r>
          </a:p>
          <a:p>
            <a:pPr marL="0" indent="0">
              <a:buNone/>
            </a:pPr>
            <a:r>
              <a:rPr lang="cs-CZ" dirty="0">
                <a:solidFill>
                  <a:schemeClr val="accent1">
                    <a:lumMod val="60000"/>
                    <a:lumOff val="40000"/>
                  </a:schemeClr>
                </a:solidFill>
              </a:rPr>
              <a:t>Mitochondrie</a:t>
            </a:r>
          </a:p>
          <a:p>
            <a:r>
              <a:rPr lang="cs-CZ" dirty="0"/>
              <a:t>Struktura proměnlivá, cirkulární, lineární</a:t>
            </a:r>
          </a:p>
          <a:p>
            <a:r>
              <a:rPr lang="cs-CZ" dirty="0"/>
              <a:t>Velikost 200 – 2500 </a:t>
            </a:r>
            <a:r>
              <a:rPr lang="cs-CZ" dirty="0" err="1"/>
              <a:t>kbp</a:t>
            </a:r>
            <a:r>
              <a:rPr lang="cs-CZ" dirty="0"/>
              <a:t> (větší než u živočichů), velké části nekódující DNA</a:t>
            </a:r>
            <a:r>
              <a:rPr lang="en-US" dirty="0"/>
              <a:t>;</a:t>
            </a:r>
            <a:r>
              <a:rPr lang="cs-CZ" dirty="0"/>
              <a:t> syntéza proteinů a respirační řetězec</a:t>
            </a:r>
          </a:p>
          <a:p>
            <a:endParaRPr lang="cs-CZ" dirty="0"/>
          </a:p>
        </p:txBody>
      </p:sp>
      <p:pic>
        <p:nvPicPr>
          <p:cNvPr id="2050" name="Picture 2" descr="Figure 1. Gene map of tobacco chloroplast DNA. The genome size is 155,939 bp and consists of 86,686 bp of large single copy region (LSC) and 18,571 bp of small single-copy region (SSC) and two inverted repeats (IR)s of 25,341 bp each. Genes shown on the inside of the circle are transcribed clockwise and genes on the outside are transcribed counterclockwise. Genes for tRNAs are represented by a one letter code of amino acids with anticodons. Aster- isks denote split genes. Open reading frames unique to tobacco are shown by orf plus codon number. Open reading frames of unknown function but common to chloroplast genomes are shown by ycf plus designation number. Overlapping genes are displayed by low-high boxes for downstream or inside genes. &#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7533" y="3677706"/>
            <a:ext cx="3020264" cy="31164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ýsledek obrázku pro mitochondrial genome plants"/>
          <p:cNvPicPr>
            <a:picLocks noChangeAspect="1" noChangeArrowheads="1"/>
          </p:cNvPicPr>
          <p:nvPr/>
        </p:nvPicPr>
        <p:blipFill rotWithShape="1">
          <a:blip r:embed="rId3">
            <a:extLst>
              <a:ext uri="{28A0092B-C50C-407E-A947-70E740481C1C}">
                <a14:useLocalDpi xmlns:a14="http://schemas.microsoft.com/office/drawing/2010/main" val="0"/>
              </a:ext>
            </a:extLst>
          </a:blip>
          <a:srcRect t="16010" b="6334"/>
          <a:stretch/>
        </p:blipFill>
        <p:spPr bwMode="auto">
          <a:xfrm>
            <a:off x="5337175" y="4477265"/>
            <a:ext cx="3592641" cy="209241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ýsledek obrázku pro mitochondrial genome pla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026" y="1264555"/>
            <a:ext cx="2224899" cy="1658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2728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3083" t="22635" r="24160" b="8570"/>
          <a:stretch/>
        </p:blipFill>
        <p:spPr>
          <a:xfrm>
            <a:off x="1857675" y="115504"/>
            <a:ext cx="9162478" cy="6720591"/>
          </a:xfrm>
          <a:prstGeom prst="rect">
            <a:avLst/>
          </a:prstGeom>
        </p:spPr>
      </p:pic>
    </p:spTree>
    <p:extLst>
      <p:ext uri="{BB962C8B-B14F-4D97-AF65-F5344CB8AC3E}">
        <p14:creationId xmlns:p14="http://schemas.microsoft.com/office/powerpoint/2010/main" val="29863995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2834" t="25955" r="24286" b="8569"/>
          <a:stretch/>
        </p:blipFill>
        <p:spPr>
          <a:xfrm>
            <a:off x="1694045" y="365125"/>
            <a:ext cx="9214530" cy="6417651"/>
          </a:xfrm>
          <a:prstGeom prst="rect">
            <a:avLst/>
          </a:prstGeom>
        </p:spPr>
      </p:pic>
    </p:spTree>
    <p:extLst>
      <p:ext uri="{BB962C8B-B14F-4D97-AF65-F5344CB8AC3E}">
        <p14:creationId xmlns:p14="http://schemas.microsoft.com/office/powerpoint/2010/main" val="3113087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00B0F0"/>
                </a:solidFill>
              </a:rPr>
              <a:t>Kalus a transformace</a:t>
            </a:r>
          </a:p>
        </p:txBody>
      </p:sp>
      <p:pic>
        <p:nvPicPr>
          <p:cNvPr id="2050" name="Picture 2" descr="Výsledek obrázku pro callus plant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0833" y="1381038"/>
            <a:ext cx="11090300" cy="4946274"/>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5029200" y="6397675"/>
            <a:ext cx="7315200" cy="261610"/>
          </a:xfrm>
          <a:prstGeom prst="rect">
            <a:avLst/>
          </a:prstGeom>
        </p:spPr>
        <p:txBody>
          <a:bodyPr wrap="square">
            <a:spAutoFit/>
          </a:bodyPr>
          <a:lstStyle/>
          <a:p>
            <a:r>
              <a:rPr lang="cs-CZ" sz="1100" dirty="0"/>
              <a:t>http://plantcellbiology.masters.grkraj.org/html/Plant_Growth_And_Development10-Physiology_Of_Flowering.htm</a:t>
            </a:r>
          </a:p>
        </p:txBody>
      </p:sp>
    </p:spTree>
    <p:extLst>
      <p:ext uri="{BB962C8B-B14F-4D97-AF65-F5344CB8AC3E}">
        <p14:creationId xmlns:p14="http://schemas.microsoft.com/office/powerpoint/2010/main" val="29844015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92539" y="294252"/>
            <a:ext cx="8911687" cy="1280890"/>
          </a:xfrm>
        </p:spPr>
        <p:txBody>
          <a:bodyPr/>
          <a:lstStyle/>
          <a:p>
            <a:r>
              <a:rPr lang="cs-CZ" b="1" dirty="0">
                <a:solidFill>
                  <a:srgbClr val="00B0F0"/>
                </a:solidFill>
              </a:rPr>
              <a:t>Integrace tkáňových kultur do protokolů rostlinné transformace</a:t>
            </a:r>
          </a:p>
        </p:txBody>
      </p:sp>
      <p:sp>
        <p:nvSpPr>
          <p:cNvPr id="3" name="Zástupný symbol pro obsah 2"/>
          <p:cNvSpPr>
            <a:spLocks noGrp="1"/>
          </p:cNvSpPr>
          <p:nvPr>
            <p:ph idx="1"/>
          </p:nvPr>
        </p:nvSpPr>
        <p:spPr>
          <a:xfrm>
            <a:off x="3676606" y="6392561"/>
            <a:ext cx="8915400" cy="354228"/>
          </a:xfrm>
        </p:spPr>
        <p:txBody>
          <a:bodyPr>
            <a:normAutofit lnSpcReduction="10000"/>
          </a:bodyPr>
          <a:lstStyle/>
          <a:p>
            <a:r>
              <a:rPr lang="cs-CZ" dirty="0"/>
              <a:t>Upraveno dle </a:t>
            </a:r>
            <a:r>
              <a:rPr lang="cs-CZ" dirty="0" err="1"/>
              <a:t>Slater</a:t>
            </a:r>
            <a:r>
              <a:rPr lang="cs-CZ" dirty="0"/>
              <a:t> et al. 2003 Plant biotechnology Viz obr. 2.3, str. 51, </a:t>
            </a:r>
          </a:p>
        </p:txBody>
      </p:sp>
      <p:sp>
        <p:nvSpPr>
          <p:cNvPr id="4" name="TextovéPole 3"/>
          <p:cNvSpPr txBox="1"/>
          <p:nvPr/>
        </p:nvSpPr>
        <p:spPr>
          <a:xfrm>
            <a:off x="1227437" y="2174789"/>
            <a:ext cx="2044149" cy="369332"/>
          </a:xfrm>
          <a:prstGeom prst="rect">
            <a:avLst/>
          </a:prstGeom>
          <a:noFill/>
        </p:spPr>
        <p:txBody>
          <a:bodyPr wrap="none" rtlCol="0">
            <a:spAutoFit/>
          </a:bodyPr>
          <a:lstStyle/>
          <a:p>
            <a:r>
              <a:rPr lang="cs-CZ" dirty="0"/>
              <a:t>Suspenzní kultury</a:t>
            </a:r>
          </a:p>
        </p:txBody>
      </p:sp>
      <p:sp>
        <p:nvSpPr>
          <p:cNvPr id="5" name="TextovéPole 4"/>
          <p:cNvSpPr txBox="1"/>
          <p:nvPr/>
        </p:nvSpPr>
        <p:spPr>
          <a:xfrm>
            <a:off x="3786251" y="2174789"/>
            <a:ext cx="1443024" cy="369332"/>
          </a:xfrm>
          <a:prstGeom prst="rect">
            <a:avLst/>
          </a:prstGeom>
          <a:noFill/>
        </p:spPr>
        <p:txBody>
          <a:bodyPr wrap="none" rtlCol="0">
            <a:spAutoFit/>
          </a:bodyPr>
          <a:lstStyle/>
          <a:p>
            <a:r>
              <a:rPr lang="cs-CZ" dirty="0"/>
              <a:t>protoplasty</a:t>
            </a:r>
          </a:p>
        </p:txBody>
      </p:sp>
      <p:sp>
        <p:nvSpPr>
          <p:cNvPr id="6" name="TextovéPole 5"/>
          <p:cNvSpPr txBox="1"/>
          <p:nvPr/>
        </p:nvSpPr>
        <p:spPr>
          <a:xfrm>
            <a:off x="2942110" y="3104296"/>
            <a:ext cx="734496" cy="369332"/>
          </a:xfrm>
          <a:prstGeom prst="rect">
            <a:avLst/>
          </a:prstGeom>
          <a:noFill/>
        </p:spPr>
        <p:txBody>
          <a:bodyPr wrap="none" rtlCol="0">
            <a:spAutoFit/>
          </a:bodyPr>
          <a:lstStyle/>
          <a:p>
            <a:r>
              <a:rPr lang="cs-CZ" dirty="0"/>
              <a:t>kalus</a:t>
            </a:r>
          </a:p>
        </p:txBody>
      </p:sp>
      <p:sp>
        <p:nvSpPr>
          <p:cNvPr id="7" name="TextovéPole 6"/>
          <p:cNvSpPr txBox="1"/>
          <p:nvPr/>
        </p:nvSpPr>
        <p:spPr>
          <a:xfrm>
            <a:off x="6010704" y="2987076"/>
            <a:ext cx="3148619" cy="369332"/>
          </a:xfrm>
          <a:prstGeom prst="rect">
            <a:avLst/>
          </a:prstGeom>
          <a:noFill/>
        </p:spPr>
        <p:txBody>
          <a:bodyPr wrap="none" rtlCol="0">
            <a:spAutoFit/>
          </a:bodyPr>
          <a:lstStyle/>
          <a:p>
            <a:r>
              <a:rPr lang="cs-CZ" b="1" dirty="0"/>
              <a:t>Somatická embryogeneze</a:t>
            </a:r>
          </a:p>
        </p:txBody>
      </p:sp>
      <p:sp>
        <p:nvSpPr>
          <p:cNvPr id="8" name="TextovéPole 7"/>
          <p:cNvSpPr txBox="1"/>
          <p:nvPr/>
        </p:nvSpPr>
        <p:spPr>
          <a:xfrm>
            <a:off x="6253663" y="3752664"/>
            <a:ext cx="1880643" cy="369332"/>
          </a:xfrm>
          <a:prstGeom prst="rect">
            <a:avLst/>
          </a:prstGeom>
          <a:noFill/>
        </p:spPr>
        <p:txBody>
          <a:bodyPr wrap="none" rtlCol="0">
            <a:spAutoFit/>
          </a:bodyPr>
          <a:lstStyle/>
          <a:p>
            <a:r>
              <a:rPr lang="cs-CZ" b="1" dirty="0"/>
              <a:t>Organogeneze</a:t>
            </a:r>
          </a:p>
        </p:txBody>
      </p:sp>
      <p:sp>
        <p:nvSpPr>
          <p:cNvPr id="9" name="TextovéPole 8"/>
          <p:cNvSpPr txBox="1"/>
          <p:nvPr/>
        </p:nvSpPr>
        <p:spPr>
          <a:xfrm>
            <a:off x="6321686" y="4590373"/>
            <a:ext cx="2526654" cy="369332"/>
          </a:xfrm>
          <a:prstGeom prst="rect">
            <a:avLst/>
          </a:prstGeom>
          <a:noFill/>
        </p:spPr>
        <p:txBody>
          <a:bodyPr wrap="none" rtlCol="0">
            <a:spAutoFit/>
          </a:bodyPr>
          <a:lstStyle/>
          <a:p>
            <a:r>
              <a:rPr lang="cs-CZ" b="1" dirty="0"/>
              <a:t>Přímá organogeneze</a:t>
            </a:r>
          </a:p>
        </p:txBody>
      </p:sp>
      <p:sp>
        <p:nvSpPr>
          <p:cNvPr id="10" name="TextovéPole 9"/>
          <p:cNvSpPr txBox="1"/>
          <p:nvPr/>
        </p:nvSpPr>
        <p:spPr>
          <a:xfrm>
            <a:off x="6401215" y="5554852"/>
            <a:ext cx="3155031" cy="369332"/>
          </a:xfrm>
          <a:prstGeom prst="rect">
            <a:avLst/>
          </a:prstGeom>
          <a:noFill/>
        </p:spPr>
        <p:txBody>
          <a:bodyPr wrap="none" rtlCol="0">
            <a:spAutoFit/>
          </a:bodyPr>
          <a:lstStyle/>
          <a:p>
            <a:r>
              <a:rPr lang="cs-CZ" b="1" dirty="0"/>
              <a:t>Somatická embryogeneze</a:t>
            </a:r>
          </a:p>
        </p:txBody>
      </p:sp>
      <p:sp>
        <p:nvSpPr>
          <p:cNvPr id="11" name="TextovéPole 10"/>
          <p:cNvSpPr txBox="1"/>
          <p:nvPr/>
        </p:nvSpPr>
        <p:spPr>
          <a:xfrm>
            <a:off x="2414722" y="4148780"/>
            <a:ext cx="2743059" cy="369332"/>
          </a:xfrm>
          <a:prstGeom prst="rect">
            <a:avLst/>
          </a:prstGeom>
          <a:noFill/>
        </p:spPr>
        <p:txBody>
          <a:bodyPr wrap="none" rtlCol="0">
            <a:spAutoFit/>
          </a:bodyPr>
          <a:lstStyle/>
          <a:p>
            <a:r>
              <a:rPr lang="cs-CZ" dirty="0"/>
              <a:t>Explantát (</a:t>
            </a:r>
            <a:r>
              <a:rPr lang="cs-CZ" dirty="0" err="1"/>
              <a:t>rost</a:t>
            </a:r>
            <a:r>
              <a:rPr lang="cs-CZ" dirty="0"/>
              <a:t>. pletivo)</a:t>
            </a:r>
          </a:p>
        </p:txBody>
      </p:sp>
      <p:cxnSp>
        <p:nvCxnSpPr>
          <p:cNvPr id="13" name="Přímá spojnice se šipkou 12"/>
          <p:cNvCxnSpPr>
            <a:stCxn id="4" idx="3"/>
            <a:endCxn id="5" idx="1"/>
          </p:cNvCxnSpPr>
          <p:nvPr/>
        </p:nvCxnSpPr>
        <p:spPr>
          <a:xfrm>
            <a:off x="3271586" y="2359455"/>
            <a:ext cx="5146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Přímá spojnice se šipkou 14"/>
          <p:cNvCxnSpPr/>
          <p:nvPr/>
        </p:nvCxnSpPr>
        <p:spPr>
          <a:xfrm flipH="1">
            <a:off x="3676606" y="2544121"/>
            <a:ext cx="615308" cy="6276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Přímá spojnice se šipkou 16"/>
          <p:cNvCxnSpPr>
            <a:stCxn id="6" idx="1"/>
            <a:endCxn id="4" idx="2"/>
          </p:cNvCxnSpPr>
          <p:nvPr/>
        </p:nvCxnSpPr>
        <p:spPr>
          <a:xfrm flipH="1" flipV="1">
            <a:off x="2249512" y="2544121"/>
            <a:ext cx="692598" cy="7448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Přímá spojnice se šipkou 18"/>
          <p:cNvCxnSpPr>
            <a:stCxn id="6" idx="3"/>
            <a:endCxn id="7" idx="1"/>
          </p:cNvCxnSpPr>
          <p:nvPr/>
        </p:nvCxnSpPr>
        <p:spPr>
          <a:xfrm flipV="1">
            <a:off x="3676606" y="3171742"/>
            <a:ext cx="2334098" cy="117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Přímá spojnice se šipkou 21"/>
          <p:cNvCxnSpPr>
            <a:stCxn id="6" idx="3"/>
          </p:cNvCxnSpPr>
          <p:nvPr/>
        </p:nvCxnSpPr>
        <p:spPr>
          <a:xfrm>
            <a:off x="3676606" y="3288962"/>
            <a:ext cx="2411156" cy="6483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Přímá spojnice se šipkou 25"/>
          <p:cNvCxnSpPr>
            <a:endCxn id="6" idx="2"/>
          </p:cNvCxnSpPr>
          <p:nvPr/>
        </p:nvCxnSpPr>
        <p:spPr>
          <a:xfrm flipV="1">
            <a:off x="3309358" y="3473628"/>
            <a:ext cx="0" cy="6751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Přímá spojnice se šipkou 27"/>
          <p:cNvCxnSpPr>
            <a:endCxn id="9" idx="1"/>
          </p:cNvCxnSpPr>
          <p:nvPr/>
        </p:nvCxnSpPr>
        <p:spPr>
          <a:xfrm>
            <a:off x="3309358" y="4590373"/>
            <a:ext cx="3012328" cy="184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Přímá spojnice se šipkou 29"/>
          <p:cNvCxnSpPr/>
          <p:nvPr/>
        </p:nvCxnSpPr>
        <p:spPr>
          <a:xfrm>
            <a:off x="3309358" y="4590373"/>
            <a:ext cx="2944305" cy="11491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ovéPole 30"/>
          <p:cNvSpPr txBox="1"/>
          <p:nvPr/>
        </p:nvSpPr>
        <p:spPr>
          <a:xfrm>
            <a:off x="2049186" y="1855229"/>
            <a:ext cx="543739" cy="369332"/>
          </a:xfrm>
          <a:prstGeom prst="rect">
            <a:avLst/>
          </a:prstGeom>
          <a:noFill/>
        </p:spPr>
        <p:txBody>
          <a:bodyPr wrap="none" rtlCol="0">
            <a:spAutoFit/>
          </a:bodyPr>
          <a:lstStyle/>
          <a:p>
            <a:r>
              <a:rPr lang="cs-CZ" dirty="0">
                <a:solidFill>
                  <a:schemeClr val="accent1">
                    <a:lumMod val="60000"/>
                    <a:lumOff val="40000"/>
                  </a:schemeClr>
                </a:solidFill>
              </a:rPr>
              <a:t>A,E</a:t>
            </a:r>
          </a:p>
        </p:txBody>
      </p:sp>
      <p:sp>
        <p:nvSpPr>
          <p:cNvPr id="32" name="TextovéPole 31"/>
          <p:cNvSpPr txBox="1"/>
          <p:nvPr/>
        </p:nvSpPr>
        <p:spPr>
          <a:xfrm>
            <a:off x="4093335" y="1839180"/>
            <a:ext cx="907621" cy="369332"/>
          </a:xfrm>
          <a:prstGeom prst="rect">
            <a:avLst/>
          </a:prstGeom>
          <a:noFill/>
        </p:spPr>
        <p:txBody>
          <a:bodyPr wrap="none" rtlCol="0">
            <a:spAutoFit/>
          </a:bodyPr>
          <a:lstStyle/>
          <a:p>
            <a:r>
              <a:rPr lang="cs-CZ" dirty="0">
                <a:solidFill>
                  <a:schemeClr val="accent1">
                    <a:lumMod val="60000"/>
                    <a:lumOff val="40000"/>
                  </a:schemeClr>
                </a:solidFill>
              </a:rPr>
              <a:t>A, D, E</a:t>
            </a:r>
          </a:p>
        </p:txBody>
      </p:sp>
      <p:sp>
        <p:nvSpPr>
          <p:cNvPr id="33" name="TextovéPole 32"/>
          <p:cNvSpPr txBox="1"/>
          <p:nvPr/>
        </p:nvSpPr>
        <p:spPr>
          <a:xfrm>
            <a:off x="3037488" y="2813910"/>
            <a:ext cx="553357" cy="369332"/>
          </a:xfrm>
          <a:prstGeom prst="rect">
            <a:avLst/>
          </a:prstGeom>
          <a:noFill/>
        </p:spPr>
        <p:txBody>
          <a:bodyPr wrap="none" rtlCol="0">
            <a:spAutoFit/>
          </a:bodyPr>
          <a:lstStyle/>
          <a:p>
            <a:r>
              <a:rPr lang="cs-CZ" dirty="0">
                <a:solidFill>
                  <a:schemeClr val="accent1">
                    <a:lumMod val="60000"/>
                    <a:lumOff val="40000"/>
                  </a:schemeClr>
                </a:solidFill>
              </a:rPr>
              <a:t>A,B</a:t>
            </a:r>
          </a:p>
        </p:txBody>
      </p:sp>
      <p:sp>
        <p:nvSpPr>
          <p:cNvPr id="34" name="TextovéPole 33"/>
          <p:cNvSpPr txBox="1"/>
          <p:nvPr/>
        </p:nvSpPr>
        <p:spPr>
          <a:xfrm>
            <a:off x="4566124" y="2892846"/>
            <a:ext cx="553357" cy="369332"/>
          </a:xfrm>
          <a:prstGeom prst="rect">
            <a:avLst/>
          </a:prstGeom>
          <a:noFill/>
        </p:spPr>
        <p:txBody>
          <a:bodyPr wrap="none" rtlCol="0">
            <a:spAutoFit/>
          </a:bodyPr>
          <a:lstStyle/>
          <a:p>
            <a:r>
              <a:rPr lang="cs-CZ" dirty="0">
                <a:solidFill>
                  <a:schemeClr val="accent1">
                    <a:lumMod val="60000"/>
                    <a:lumOff val="40000"/>
                  </a:schemeClr>
                </a:solidFill>
              </a:rPr>
              <a:t>A,B</a:t>
            </a:r>
          </a:p>
        </p:txBody>
      </p:sp>
      <p:sp>
        <p:nvSpPr>
          <p:cNvPr id="35" name="TextovéPole 34"/>
          <p:cNvSpPr txBox="1"/>
          <p:nvPr/>
        </p:nvSpPr>
        <p:spPr>
          <a:xfrm>
            <a:off x="4605505" y="3567858"/>
            <a:ext cx="553357" cy="369332"/>
          </a:xfrm>
          <a:prstGeom prst="rect">
            <a:avLst/>
          </a:prstGeom>
          <a:noFill/>
        </p:spPr>
        <p:txBody>
          <a:bodyPr wrap="none" rtlCol="0">
            <a:spAutoFit/>
          </a:bodyPr>
          <a:lstStyle/>
          <a:p>
            <a:r>
              <a:rPr lang="cs-CZ" dirty="0">
                <a:solidFill>
                  <a:schemeClr val="accent1">
                    <a:lumMod val="60000"/>
                    <a:lumOff val="40000"/>
                  </a:schemeClr>
                </a:solidFill>
              </a:rPr>
              <a:t>A,B</a:t>
            </a:r>
          </a:p>
        </p:txBody>
      </p:sp>
      <p:sp>
        <p:nvSpPr>
          <p:cNvPr id="36" name="TextovéPole 35"/>
          <p:cNvSpPr txBox="1"/>
          <p:nvPr/>
        </p:nvSpPr>
        <p:spPr>
          <a:xfrm>
            <a:off x="4860470" y="4619397"/>
            <a:ext cx="553357" cy="369332"/>
          </a:xfrm>
          <a:prstGeom prst="rect">
            <a:avLst/>
          </a:prstGeom>
          <a:noFill/>
        </p:spPr>
        <p:txBody>
          <a:bodyPr wrap="none" rtlCol="0">
            <a:spAutoFit/>
          </a:bodyPr>
          <a:lstStyle/>
          <a:p>
            <a:r>
              <a:rPr lang="cs-CZ" dirty="0">
                <a:solidFill>
                  <a:schemeClr val="accent1">
                    <a:lumMod val="60000"/>
                    <a:lumOff val="40000"/>
                  </a:schemeClr>
                </a:solidFill>
              </a:rPr>
              <a:t>A,B</a:t>
            </a:r>
          </a:p>
        </p:txBody>
      </p:sp>
      <p:sp>
        <p:nvSpPr>
          <p:cNvPr id="37" name="TextovéPole 36"/>
          <p:cNvSpPr txBox="1"/>
          <p:nvPr/>
        </p:nvSpPr>
        <p:spPr>
          <a:xfrm>
            <a:off x="4724277" y="5273894"/>
            <a:ext cx="553357" cy="369332"/>
          </a:xfrm>
          <a:prstGeom prst="rect">
            <a:avLst/>
          </a:prstGeom>
          <a:noFill/>
        </p:spPr>
        <p:txBody>
          <a:bodyPr wrap="none" rtlCol="0">
            <a:spAutoFit/>
          </a:bodyPr>
          <a:lstStyle/>
          <a:p>
            <a:r>
              <a:rPr lang="cs-CZ" dirty="0">
                <a:solidFill>
                  <a:schemeClr val="accent1">
                    <a:lumMod val="60000"/>
                    <a:lumOff val="40000"/>
                  </a:schemeClr>
                </a:solidFill>
              </a:rPr>
              <a:t>A,B</a:t>
            </a:r>
          </a:p>
        </p:txBody>
      </p:sp>
      <p:sp>
        <p:nvSpPr>
          <p:cNvPr id="38" name="TextovéPole 37"/>
          <p:cNvSpPr txBox="1"/>
          <p:nvPr/>
        </p:nvSpPr>
        <p:spPr>
          <a:xfrm>
            <a:off x="6212682" y="2173418"/>
            <a:ext cx="2635658" cy="369332"/>
          </a:xfrm>
          <a:prstGeom prst="rect">
            <a:avLst/>
          </a:prstGeom>
          <a:noFill/>
        </p:spPr>
        <p:txBody>
          <a:bodyPr wrap="none" rtlCol="0">
            <a:spAutoFit/>
          </a:bodyPr>
          <a:lstStyle/>
          <a:p>
            <a:r>
              <a:rPr lang="cs-CZ" i="1" dirty="0"/>
              <a:t>(Metody regenerace)</a:t>
            </a:r>
          </a:p>
        </p:txBody>
      </p:sp>
      <p:sp>
        <p:nvSpPr>
          <p:cNvPr id="39" name="TextovéPole 38"/>
          <p:cNvSpPr txBox="1"/>
          <p:nvPr/>
        </p:nvSpPr>
        <p:spPr>
          <a:xfrm>
            <a:off x="9391519" y="2778176"/>
            <a:ext cx="2613216" cy="1200329"/>
          </a:xfrm>
          <a:prstGeom prst="rect">
            <a:avLst/>
          </a:prstGeom>
          <a:noFill/>
        </p:spPr>
        <p:txBody>
          <a:bodyPr wrap="none" rtlCol="0">
            <a:spAutoFit/>
          </a:bodyPr>
          <a:lstStyle/>
          <a:p>
            <a:r>
              <a:rPr lang="cs-CZ" dirty="0">
                <a:solidFill>
                  <a:schemeClr val="accent1">
                    <a:lumMod val="60000"/>
                    <a:lumOff val="40000"/>
                  </a:schemeClr>
                </a:solidFill>
              </a:rPr>
              <a:t>A – </a:t>
            </a:r>
            <a:r>
              <a:rPr lang="cs-CZ" i="1" dirty="0" err="1">
                <a:solidFill>
                  <a:schemeClr val="accent1">
                    <a:lumMod val="60000"/>
                    <a:lumOff val="40000"/>
                  </a:schemeClr>
                </a:solidFill>
              </a:rPr>
              <a:t>Agrobacterium</a:t>
            </a:r>
            <a:endParaRPr lang="cs-CZ" i="1" dirty="0">
              <a:solidFill>
                <a:schemeClr val="accent1">
                  <a:lumMod val="60000"/>
                  <a:lumOff val="40000"/>
                </a:schemeClr>
              </a:solidFill>
            </a:endParaRPr>
          </a:p>
          <a:p>
            <a:r>
              <a:rPr lang="cs-CZ" dirty="0">
                <a:solidFill>
                  <a:schemeClr val="accent1">
                    <a:lumMod val="60000"/>
                    <a:lumOff val="40000"/>
                  </a:schemeClr>
                </a:solidFill>
              </a:rPr>
              <a:t>B - </a:t>
            </a:r>
            <a:r>
              <a:rPr lang="cs-CZ" dirty="0" err="1">
                <a:solidFill>
                  <a:schemeClr val="accent1">
                    <a:lumMod val="60000"/>
                    <a:lumOff val="40000"/>
                  </a:schemeClr>
                </a:solidFill>
              </a:rPr>
              <a:t>biolisticky</a:t>
            </a:r>
            <a:endParaRPr lang="cs-CZ" dirty="0">
              <a:solidFill>
                <a:schemeClr val="accent1">
                  <a:lumMod val="60000"/>
                  <a:lumOff val="40000"/>
                </a:schemeClr>
              </a:solidFill>
            </a:endParaRPr>
          </a:p>
          <a:p>
            <a:r>
              <a:rPr lang="cs-CZ" dirty="0">
                <a:solidFill>
                  <a:schemeClr val="accent1">
                    <a:lumMod val="60000"/>
                    <a:lumOff val="40000"/>
                  </a:schemeClr>
                </a:solidFill>
              </a:rPr>
              <a:t>D – přímý přenos DNA</a:t>
            </a:r>
          </a:p>
          <a:p>
            <a:r>
              <a:rPr lang="cs-CZ" dirty="0">
                <a:solidFill>
                  <a:schemeClr val="accent1">
                    <a:lumMod val="60000"/>
                    <a:lumOff val="40000"/>
                  </a:schemeClr>
                </a:solidFill>
              </a:rPr>
              <a:t>E - </a:t>
            </a:r>
            <a:r>
              <a:rPr lang="cs-CZ" dirty="0" err="1">
                <a:solidFill>
                  <a:schemeClr val="accent1">
                    <a:lumMod val="60000"/>
                    <a:lumOff val="40000"/>
                  </a:schemeClr>
                </a:solidFill>
              </a:rPr>
              <a:t>elektroporace</a:t>
            </a:r>
            <a:endParaRPr lang="cs-CZ" dirty="0">
              <a:solidFill>
                <a:schemeClr val="accent1">
                  <a:lumMod val="60000"/>
                  <a:lumOff val="40000"/>
                </a:schemeClr>
              </a:solidFill>
            </a:endParaRPr>
          </a:p>
        </p:txBody>
      </p:sp>
      <p:sp>
        <p:nvSpPr>
          <p:cNvPr id="40" name="TextovéPole 39"/>
          <p:cNvSpPr txBox="1"/>
          <p:nvPr/>
        </p:nvSpPr>
        <p:spPr>
          <a:xfrm>
            <a:off x="9009428" y="2176317"/>
            <a:ext cx="2792752" cy="369332"/>
          </a:xfrm>
          <a:prstGeom prst="rect">
            <a:avLst/>
          </a:prstGeom>
          <a:noFill/>
        </p:spPr>
        <p:txBody>
          <a:bodyPr wrap="none" rtlCol="0">
            <a:spAutoFit/>
          </a:bodyPr>
          <a:lstStyle/>
          <a:p>
            <a:r>
              <a:rPr lang="cs-CZ" i="1" dirty="0"/>
              <a:t>(Metody transformace)</a:t>
            </a:r>
          </a:p>
        </p:txBody>
      </p:sp>
    </p:spTree>
    <p:extLst>
      <p:ext uri="{BB962C8B-B14F-4D97-AF65-F5344CB8AC3E}">
        <p14:creationId xmlns:p14="http://schemas.microsoft.com/office/powerpoint/2010/main" val="3607094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solidFill>
                  <a:srgbClr val="00B0F0"/>
                </a:solidFill>
              </a:rPr>
              <a:t>Arabidopsis</a:t>
            </a:r>
            <a:r>
              <a:rPr lang="cs-CZ" b="1" dirty="0">
                <a:solidFill>
                  <a:srgbClr val="00B0F0"/>
                </a:solidFill>
              </a:rPr>
              <a:t> </a:t>
            </a:r>
            <a:r>
              <a:rPr lang="cs-CZ" b="1" dirty="0" err="1">
                <a:solidFill>
                  <a:srgbClr val="00B0F0"/>
                </a:solidFill>
              </a:rPr>
              <a:t>floral</a:t>
            </a:r>
            <a:r>
              <a:rPr lang="cs-CZ" b="1" dirty="0">
                <a:solidFill>
                  <a:srgbClr val="00B0F0"/>
                </a:solidFill>
              </a:rPr>
              <a:t> </a:t>
            </a:r>
            <a:r>
              <a:rPr lang="cs-CZ" b="1" dirty="0" err="1">
                <a:solidFill>
                  <a:srgbClr val="00B0F0"/>
                </a:solidFill>
              </a:rPr>
              <a:t>dip</a:t>
            </a:r>
            <a:r>
              <a:rPr lang="cs-CZ" b="1" dirty="0">
                <a:solidFill>
                  <a:srgbClr val="00B0F0"/>
                </a:solidFill>
              </a:rPr>
              <a:t> </a:t>
            </a:r>
            <a:r>
              <a:rPr lang="cs-CZ" b="1" dirty="0" err="1">
                <a:solidFill>
                  <a:srgbClr val="00B0F0"/>
                </a:solidFill>
              </a:rPr>
              <a:t>transformation</a:t>
            </a:r>
            <a:endParaRPr lang="cs-CZ" b="1" dirty="0">
              <a:solidFill>
                <a:srgbClr val="00B0F0"/>
              </a:solidFill>
            </a:endParaRPr>
          </a:p>
        </p:txBody>
      </p:sp>
      <p:sp>
        <p:nvSpPr>
          <p:cNvPr id="3" name="Zástupný symbol pro obsah 2"/>
          <p:cNvSpPr>
            <a:spLocks noGrp="1"/>
          </p:cNvSpPr>
          <p:nvPr>
            <p:ph idx="1"/>
          </p:nvPr>
        </p:nvSpPr>
        <p:spPr>
          <a:xfrm>
            <a:off x="8007178" y="2133600"/>
            <a:ext cx="3497434" cy="3777622"/>
          </a:xfrm>
        </p:spPr>
        <p:txBody>
          <a:bodyPr/>
          <a:lstStyle/>
          <a:p>
            <a:r>
              <a:rPr lang="cs-CZ" dirty="0"/>
              <a:t>Pouze </a:t>
            </a:r>
            <a:r>
              <a:rPr lang="cs-CZ" i="1" dirty="0" err="1"/>
              <a:t>Arabidopsis</a:t>
            </a:r>
            <a:r>
              <a:rPr lang="cs-CZ" dirty="0"/>
              <a:t> a některé </a:t>
            </a:r>
            <a:r>
              <a:rPr lang="cs-CZ" dirty="0" err="1"/>
              <a:t>Brassicaceae</a:t>
            </a:r>
            <a:endParaRPr lang="cs-CZ" dirty="0"/>
          </a:p>
          <a:p>
            <a:endParaRPr lang="cs-CZ" dirty="0"/>
          </a:p>
          <a:p>
            <a:r>
              <a:rPr lang="cs-CZ" dirty="0"/>
              <a:t>Princip: </a:t>
            </a:r>
            <a:r>
              <a:rPr lang="cs-CZ" i="1" dirty="0" err="1"/>
              <a:t>Agrobacterium</a:t>
            </a:r>
            <a:r>
              <a:rPr lang="cs-CZ" dirty="0"/>
              <a:t> osídlí vyvíjející se vajíčka a tam způsobí transformaci </a:t>
            </a:r>
          </a:p>
          <a:p>
            <a:r>
              <a:rPr lang="cs-CZ" dirty="0"/>
              <a:t>Velmi snadné a vysoká úspěšnost </a:t>
            </a:r>
          </a:p>
        </p:txBody>
      </p:sp>
      <p:pic>
        <p:nvPicPr>
          <p:cNvPr id="5" name="Obrázek 4"/>
          <p:cNvPicPr>
            <a:picLocks noChangeAspect="1"/>
          </p:cNvPicPr>
          <p:nvPr/>
        </p:nvPicPr>
        <p:blipFill rotWithShape="1">
          <a:blip r:embed="rId2"/>
          <a:srcRect l="15338" t="33754" r="50000" b="19160"/>
          <a:stretch/>
        </p:blipFill>
        <p:spPr>
          <a:xfrm>
            <a:off x="982834" y="1326291"/>
            <a:ext cx="6587739" cy="5033906"/>
          </a:xfrm>
          <a:prstGeom prst="rect">
            <a:avLst/>
          </a:prstGeom>
        </p:spPr>
      </p:pic>
    </p:spTree>
    <p:extLst>
      <p:ext uri="{BB962C8B-B14F-4D97-AF65-F5344CB8AC3E}">
        <p14:creationId xmlns:p14="http://schemas.microsoft.com/office/powerpoint/2010/main" val="10963331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zh-TW" b="1" dirty="0">
                <a:solidFill>
                  <a:srgbClr val="00B0F0"/>
                </a:solidFill>
              </a:rPr>
              <a:t>S</a:t>
            </a:r>
            <a:r>
              <a:rPr lang="en-US" altLang="zh-TW" b="1" dirty="0" err="1">
                <a:solidFill>
                  <a:srgbClr val="00B0F0"/>
                </a:solidFill>
              </a:rPr>
              <a:t>uspen</a:t>
            </a:r>
            <a:r>
              <a:rPr lang="cs-CZ" altLang="zh-TW" b="1" dirty="0">
                <a:solidFill>
                  <a:srgbClr val="00B0F0"/>
                </a:solidFill>
              </a:rPr>
              <a:t>zní kultury buněk</a:t>
            </a:r>
            <a:endParaRPr lang="cs-CZ" b="1" dirty="0">
              <a:solidFill>
                <a:srgbClr val="00B0F0"/>
              </a:solidFill>
            </a:endParaRPr>
          </a:p>
        </p:txBody>
      </p:sp>
      <p:sp>
        <p:nvSpPr>
          <p:cNvPr id="7" name="Rectangle 2"/>
          <p:cNvSpPr>
            <a:spLocks noChangeArrowheads="1"/>
          </p:cNvSpPr>
          <p:nvPr/>
        </p:nvSpPr>
        <p:spPr bwMode="auto">
          <a:xfrm>
            <a:off x="3048000" y="1712389"/>
            <a:ext cx="6911975" cy="161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buFontTx/>
              <a:buChar char="•"/>
            </a:pPr>
            <a:r>
              <a:rPr lang="en-US" altLang="zh-TW" dirty="0"/>
              <a:t> </a:t>
            </a:r>
            <a:r>
              <a:rPr lang="cs-CZ" altLang="zh-TW" dirty="0"/>
              <a:t>rychle se</a:t>
            </a:r>
            <a:r>
              <a:rPr lang="en-US" altLang="zh-TW" dirty="0"/>
              <a:t> </a:t>
            </a:r>
            <a:r>
              <a:rPr lang="cs-CZ" altLang="zh-TW" dirty="0"/>
              <a:t>dělící buňky</a:t>
            </a:r>
            <a:endParaRPr lang="en-US" altLang="zh-TW" dirty="0"/>
          </a:p>
          <a:p>
            <a:pPr algn="l" eaLnBrk="0" hangingPunct="0">
              <a:spcBef>
                <a:spcPct val="50000"/>
              </a:spcBef>
              <a:buFontTx/>
              <a:buChar char="•"/>
            </a:pPr>
            <a:r>
              <a:rPr lang="en-US" altLang="zh-TW" dirty="0"/>
              <a:t> </a:t>
            </a:r>
            <a:r>
              <a:rPr lang="cs-CZ" altLang="zh-TW" dirty="0"/>
              <a:t>h</a:t>
            </a:r>
            <a:r>
              <a:rPr lang="en-US" altLang="zh-TW" dirty="0" err="1"/>
              <a:t>omogen</a:t>
            </a:r>
            <a:r>
              <a:rPr lang="cs-CZ" altLang="zh-TW" dirty="0"/>
              <a:t>ní buňky nebo buněčné agregáty</a:t>
            </a:r>
            <a:r>
              <a:rPr lang="en-US" altLang="zh-TW" dirty="0"/>
              <a:t> </a:t>
            </a:r>
            <a:endParaRPr lang="en-US" altLang="zh-TW" dirty="0">
              <a:latin typeface="Times New Roman" panose="02020603050405020304" pitchFamily="18" charset="0"/>
              <a:ea typeface="細明體" pitchFamily="49" charset="-120"/>
            </a:endParaRPr>
          </a:p>
          <a:p>
            <a:pPr algn="l" eaLnBrk="0" hangingPunct="0">
              <a:spcBef>
                <a:spcPct val="50000"/>
              </a:spcBef>
              <a:buFontTx/>
              <a:buChar char="•"/>
            </a:pPr>
            <a:r>
              <a:rPr lang="en-US" altLang="zh-TW" dirty="0"/>
              <a:t> </a:t>
            </a:r>
            <a:r>
              <a:rPr lang="cs-CZ" altLang="zh-TW" dirty="0"/>
              <a:t>rozmíchání v tekutém médiu</a:t>
            </a:r>
            <a:endParaRPr lang="en-US" altLang="zh-TW" dirty="0">
              <a:latin typeface="Times New Roman" panose="02020603050405020304" pitchFamily="18" charset="0"/>
              <a:ea typeface="細明體" pitchFamily="49" charset="-120"/>
            </a:endParaRPr>
          </a:p>
          <a:p>
            <a:pPr algn="l" eaLnBrk="0" hangingPunct="0">
              <a:spcBef>
                <a:spcPct val="50000"/>
              </a:spcBef>
              <a:buFontTx/>
              <a:buChar char="•"/>
            </a:pPr>
            <a:r>
              <a:rPr lang="en-US" altLang="zh-TW" dirty="0"/>
              <a:t> </a:t>
            </a:r>
            <a:r>
              <a:rPr lang="cs-CZ" altLang="zh-TW" dirty="0"/>
              <a:t>odvození buněčné linie </a:t>
            </a:r>
            <a:r>
              <a:rPr lang="en-US" altLang="zh-TW" dirty="0"/>
              <a:t> </a:t>
            </a:r>
            <a:r>
              <a:rPr lang="cs-CZ" altLang="zh-TW" dirty="0"/>
              <a:t>(</a:t>
            </a:r>
            <a:r>
              <a:rPr lang="en-US" altLang="zh-TW" dirty="0"/>
              <a:t>“cell line”</a:t>
            </a:r>
            <a:r>
              <a:rPr lang="cs-CZ" altLang="zh-TW" dirty="0"/>
              <a:t>)</a:t>
            </a:r>
            <a:endParaRPr lang="en-US" altLang="zh-TW" dirty="0"/>
          </a:p>
        </p:txBody>
      </p:sp>
      <p:sp>
        <p:nvSpPr>
          <p:cNvPr id="10" name="Rectangle 8"/>
          <p:cNvSpPr>
            <a:spLocks noChangeArrowheads="1"/>
          </p:cNvSpPr>
          <p:nvPr/>
        </p:nvSpPr>
        <p:spPr bwMode="auto">
          <a:xfrm>
            <a:off x="3291532" y="4767089"/>
            <a:ext cx="62658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cs-CZ" altLang="zh-TW" dirty="0"/>
              <a:t>buněčné linie odvozené z jedné  buňky</a:t>
            </a:r>
            <a:endParaRPr lang="en-US" altLang="zh-TW" dirty="0"/>
          </a:p>
        </p:txBody>
      </p:sp>
      <p:sp>
        <p:nvSpPr>
          <p:cNvPr id="12" name="Obdélník 11"/>
          <p:cNvSpPr/>
          <p:nvPr/>
        </p:nvSpPr>
        <p:spPr>
          <a:xfrm>
            <a:off x="1703941" y="4231829"/>
            <a:ext cx="2408032" cy="369332"/>
          </a:xfrm>
          <a:prstGeom prst="rect">
            <a:avLst/>
          </a:prstGeom>
        </p:spPr>
        <p:txBody>
          <a:bodyPr wrap="none">
            <a:spAutoFit/>
          </a:bodyPr>
          <a:lstStyle/>
          <a:p>
            <a:pPr eaLnBrk="0" hangingPunct="0">
              <a:spcBef>
                <a:spcPct val="50000"/>
              </a:spcBef>
            </a:pPr>
            <a:r>
              <a:rPr lang="cs-CZ" altLang="zh-TW" dirty="0">
                <a:effectLst>
                  <a:outerShdw blurRad="38100" dist="38100" dir="2700000" algn="tl">
                    <a:srgbClr val="000000"/>
                  </a:outerShdw>
                </a:effectLst>
              </a:rPr>
              <a:t>klony jedné buňky</a:t>
            </a:r>
            <a:r>
              <a:rPr lang="en-US" altLang="zh-TW" dirty="0">
                <a:effectLst>
                  <a:outerShdw blurRad="38100" dist="38100" dir="2700000" algn="tl">
                    <a:srgbClr val="000000"/>
                  </a:outerShdw>
                </a:effectLst>
              </a:rPr>
              <a:t> :</a:t>
            </a:r>
            <a:r>
              <a:rPr lang="en-US" altLang="zh-TW" dirty="0"/>
              <a:t> </a:t>
            </a:r>
            <a:endParaRPr lang="en-US" altLang="zh-TW" dirty="0">
              <a:latin typeface="Times New Roman" panose="02020603050405020304" pitchFamily="18" charset="0"/>
            </a:endParaRPr>
          </a:p>
        </p:txBody>
      </p:sp>
    </p:spTree>
    <p:extLst>
      <p:ext uri="{BB962C8B-B14F-4D97-AF65-F5344CB8AC3E}">
        <p14:creationId xmlns:p14="http://schemas.microsoft.com/office/powerpoint/2010/main" val="251488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10"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altLang="zh-TW" b="1" dirty="0" err="1">
                <a:solidFill>
                  <a:srgbClr val="0070C0"/>
                </a:solidFill>
              </a:rPr>
              <a:t>Ini</a:t>
            </a:r>
            <a:r>
              <a:rPr lang="cs-CZ" altLang="zh-TW" b="1" dirty="0" err="1">
                <a:solidFill>
                  <a:srgbClr val="0070C0"/>
                </a:solidFill>
              </a:rPr>
              <a:t>ci</a:t>
            </a:r>
            <a:r>
              <a:rPr lang="en-US" altLang="zh-TW" b="1" dirty="0">
                <a:solidFill>
                  <a:srgbClr val="0070C0"/>
                </a:solidFill>
              </a:rPr>
              <a:t>a</a:t>
            </a:r>
            <a:r>
              <a:rPr lang="cs-CZ" altLang="zh-TW" b="1" dirty="0" err="1">
                <a:solidFill>
                  <a:srgbClr val="0070C0"/>
                </a:solidFill>
              </a:rPr>
              <a:t>ce</a:t>
            </a:r>
            <a:r>
              <a:rPr lang="en-US" altLang="zh-TW" b="1" dirty="0">
                <a:solidFill>
                  <a:srgbClr val="0070C0"/>
                </a:solidFill>
              </a:rPr>
              <a:t> </a:t>
            </a:r>
            <a:r>
              <a:rPr lang="en-US" altLang="zh-TW" b="1" dirty="0" err="1">
                <a:solidFill>
                  <a:srgbClr val="0070C0"/>
                </a:solidFill>
              </a:rPr>
              <a:t>suspen</a:t>
            </a:r>
            <a:r>
              <a:rPr lang="cs-CZ" altLang="zh-TW" b="1" dirty="0">
                <a:solidFill>
                  <a:srgbClr val="0070C0"/>
                </a:solidFill>
              </a:rPr>
              <a:t>z</a:t>
            </a:r>
            <a:r>
              <a:rPr lang="en-US" altLang="zh-TW" b="1" dirty="0">
                <a:solidFill>
                  <a:srgbClr val="0070C0"/>
                </a:solidFill>
              </a:rPr>
              <a:t>n</a:t>
            </a:r>
            <a:r>
              <a:rPr lang="cs-CZ" altLang="zh-TW" b="1" dirty="0">
                <a:solidFill>
                  <a:srgbClr val="0070C0"/>
                </a:solidFill>
              </a:rPr>
              <a:t>í</a:t>
            </a:r>
            <a:r>
              <a:rPr lang="en-US" altLang="zh-TW" b="1" dirty="0">
                <a:solidFill>
                  <a:srgbClr val="0070C0"/>
                </a:solidFill>
              </a:rPr>
              <a:t> </a:t>
            </a:r>
            <a:r>
              <a:rPr lang="cs-CZ" altLang="zh-TW" b="1" dirty="0">
                <a:solidFill>
                  <a:srgbClr val="0070C0"/>
                </a:solidFill>
              </a:rPr>
              <a:t>k</a:t>
            </a:r>
            <a:r>
              <a:rPr lang="en-US" altLang="zh-TW" b="1" dirty="0" err="1">
                <a:solidFill>
                  <a:srgbClr val="0070C0"/>
                </a:solidFill>
              </a:rPr>
              <a:t>ultur</a:t>
            </a:r>
            <a:r>
              <a:rPr lang="cs-CZ" altLang="zh-TW" b="1" dirty="0">
                <a:solidFill>
                  <a:srgbClr val="0070C0"/>
                </a:solidFill>
              </a:rPr>
              <a:t>y buněk</a:t>
            </a:r>
            <a:endParaRPr lang="cs-CZ" b="1" dirty="0">
              <a:solidFill>
                <a:srgbClr val="0070C0"/>
              </a:solidFill>
            </a:endParaRPr>
          </a:p>
        </p:txBody>
      </p:sp>
      <p:sp>
        <p:nvSpPr>
          <p:cNvPr id="3" name="Zástupný symbol pro obsah 2"/>
          <p:cNvSpPr>
            <a:spLocks noGrp="1"/>
          </p:cNvSpPr>
          <p:nvPr>
            <p:ph idx="1"/>
          </p:nvPr>
        </p:nvSpPr>
        <p:spPr/>
        <p:txBody>
          <a:bodyPr>
            <a:normAutofit fontScale="92500" lnSpcReduction="10000"/>
          </a:bodyPr>
          <a:lstStyle/>
          <a:p>
            <a:pPr marL="0" indent="0">
              <a:buNone/>
            </a:pPr>
            <a:r>
              <a:rPr lang="cs-CZ" altLang="zh-TW" dirty="0">
                <a:solidFill>
                  <a:schemeClr val="tx1"/>
                </a:solidFill>
              </a:rPr>
              <a:t>f</a:t>
            </a:r>
            <a:r>
              <a:rPr lang="en-US" altLang="zh-TW" dirty="0" err="1">
                <a:solidFill>
                  <a:schemeClr val="tx1"/>
                </a:solidFill>
              </a:rPr>
              <a:t>ragment</a:t>
            </a:r>
            <a:r>
              <a:rPr lang="cs-CZ" altLang="zh-TW" dirty="0">
                <a:solidFill>
                  <a:schemeClr val="tx1"/>
                </a:solidFill>
              </a:rPr>
              <a:t>y</a:t>
            </a:r>
            <a:r>
              <a:rPr lang="en-US" altLang="zh-TW" dirty="0">
                <a:solidFill>
                  <a:schemeClr val="tx1"/>
                </a:solidFill>
              </a:rPr>
              <a:t> </a:t>
            </a:r>
            <a:r>
              <a:rPr lang="cs-CZ" altLang="zh-TW" dirty="0">
                <a:solidFill>
                  <a:schemeClr val="tx1"/>
                </a:solidFill>
              </a:rPr>
              <a:t>ne</a:t>
            </a:r>
            <a:r>
              <a:rPr lang="en-US" altLang="zh-TW" dirty="0" err="1">
                <a:solidFill>
                  <a:schemeClr val="tx1"/>
                </a:solidFill>
              </a:rPr>
              <a:t>diferen</a:t>
            </a:r>
            <a:r>
              <a:rPr lang="cs-CZ" altLang="zh-TW" dirty="0" err="1">
                <a:solidFill>
                  <a:schemeClr val="tx1"/>
                </a:solidFill>
              </a:rPr>
              <a:t>covaného</a:t>
            </a:r>
            <a:r>
              <a:rPr lang="cs-CZ" altLang="zh-TW" dirty="0">
                <a:solidFill>
                  <a:schemeClr val="tx1"/>
                </a:solidFill>
              </a:rPr>
              <a:t> k</a:t>
            </a:r>
            <a:r>
              <a:rPr lang="en-US" altLang="zh-TW" dirty="0" err="1">
                <a:solidFill>
                  <a:schemeClr val="tx1"/>
                </a:solidFill>
              </a:rPr>
              <a:t>alus</a:t>
            </a:r>
            <a:r>
              <a:rPr lang="cs-CZ" altLang="zh-TW" dirty="0">
                <a:solidFill>
                  <a:schemeClr val="tx1"/>
                </a:solidFill>
              </a:rPr>
              <a:t>u</a:t>
            </a:r>
            <a:r>
              <a:rPr lang="en-US" altLang="zh-TW" dirty="0">
                <a:solidFill>
                  <a:srgbClr val="FF00FF"/>
                </a:solidFill>
              </a:rPr>
              <a:t>	2 - 3 g / 100 mL</a:t>
            </a:r>
            <a:r>
              <a:rPr lang="en-US" altLang="zh-TW" dirty="0">
                <a:solidFill>
                  <a:schemeClr val="tx1"/>
                </a:solidFill>
                <a:latin typeface="Times New Roman" panose="02020603050405020304" pitchFamily="18" charset="0"/>
              </a:rPr>
              <a:t> </a:t>
            </a:r>
          </a:p>
          <a:p>
            <a:pPr marL="0" indent="0" eaLnBrk="0" hangingPunct="0">
              <a:buNone/>
            </a:pPr>
            <a:r>
              <a:rPr lang="en-US" altLang="zh-TW" dirty="0">
                <a:solidFill>
                  <a:schemeClr val="tx1"/>
                </a:solidFill>
                <a:latin typeface="Times New Roman" panose="02020603050405020304" pitchFamily="18" charset="0"/>
              </a:rPr>
              <a:t> </a:t>
            </a:r>
            <a:r>
              <a:rPr lang="en-US" altLang="zh-TW" dirty="0">
                <a:solidFill>
                  <a:schemeClr val="tx1"/>
                </a:solidFill>
              </a:rPr>
              <a:t>             </a:t>
            </a:r>
            <a:r>
              <a:rPr lang="en-US" altLang="zh-TW" dirty="0">
                <a:solidFill>
                  <a:schemeClr val="tx1"/>
                </a:solidFill>
                <a:latin typeface="Times New Roman" panose="02020603050405020304" pitchFamily="18" charset="0"/>
              </a:rPr>
              <a:t>↓</a:t>
            </a:r>
            <a:r>
              <a:rPr lang="en-US" altLang="zh-TW" dirty="0">
                <a:solidFill>
                  <a:schemeClr val="tx1"/>
                </a:solidFill>
              </a:rPr>
              <a:t> </a:t>
            </a:r>
            <a:endParaRPr lang="en-US" altLang="zh-TW" dirty="0">
              <a:solidFill>
                <a:schemeClr val="tx1"/>
              </a:solidFill>
              <a:latin typeface="Times New Roman" panose="02020603050405020304" pitchFamily="18" charset="0"/>
            </a:endParaRPr>
          </a:p>
          <a:p>
            <a:pPr marL="0" indent="0" eaLnBrk="0" hangingPunct="0">
              <a:buNone/>
            </a:pPr>
            <a:r>
              <a:rPr lang="en-US" altLang="zh-TW" dirty="0">
                <a:solidFill>
                  <a:schemeClr val="tx1"/>
                </a:solidFill>
              </a:rPr>
              <a:t>          </a:t>
            </a:r>
            <a:r>
              <a:rPr lang="cs-CZ" altLang="zh-TW" dirty="0">
                <a:solidFill>
                  <a:schemeClr val="tx1"/>
                </a:solidFill>
              </a:rPr>
              <a:t>tekuté</a:t>
            </a:r>
            <a:r>
              <a:rPr lang="en-US" altLang="zh-TW" dirty="0">
                <a:solidFill>
                  <a:schemeClr val="tx1"/>
                </a:solidFill>
              </a:rPr>
              <a:t> medium</a:t>
            </a:r>
            <a:r>
              <a:rPr lang="en-US" altLang="zh-TW" dirty="0">
                <a:solidFill>
                  <a:schemeClr val="tx1"/>
                </a:solidFill>
                <a:latin typeface="Times New Roman" panose="02020603050405020304" pitchFamily="18" charset="0"/>
              </a:rPr>
              <a:t> </a:t>
            </a:r>
          </a:p>
          <a:p>
            <a:pPr marL="0" indent="0" eaLnBrk="0" hangingPunct="0">
              <a:lnSpc>
                <a:spcPct val="90000"/>
              </a:lnSpc>
              <a:buNone/>
            </a:pPr>
            <a:r>
              <a:rPr lang="en-US" altLang="zh-TW" dirty="0">
                <a:solidFill>
                  <a:schemeClr val="tx1"/>
                </a:solidFill>
              </a:rPr>
              <a:t>              </a:t>
            </a:r>
            <a:r>
              <a:rPr lang="en-US" altLang="zh-TW" dirty="0">
                <a:solidFill>
                  <a:schemeClr val="tx1"/>
                </a:solidFill>
                <a:latin typeface="Times New Roman" panose="02020603050405020304" pitchFamily="18" charset="0"/>
              </a:rPr>
              <a:t>↓</a:t>
            </a:r>
          </a:p>
          <a:p>
            <a:pPr marL="0" indent="0" eaLnBrk="0" hangingPunct="0">
              <a:lnSpc>
                <a:spcPct val="90000"/>
              </a:lnSpc>
              <a:buNone/>
            </a:pPr>
            <a:r>
              <a:rPr lang="en-US" altLang="zh-TW" dirty="0">
                <a:solidFill>
                  <a:schemeClr val="tx1"/>
                </a:solidFill>
              </a:rPr>
              <a:t>              </a:t>
            </a:r>
            <a:r>
              <a:rPr lang="en-US" altLang="zh-TW" dirty="0">
                <a:solidFill>
                  <a:schemeClr val="tx1"/>
                </a:solidFill>
                <a:latin typeface="Times New Roman" panose="02020603050405020304" pitchFamily="18" charset="0"/>
              </a:rPr>
              <a:t>↓</a:t>
            </a:r>
            <a:r>
              <a:rPr lang="en-US" altLang="zh-TW" dirty="0">
                <a:solidFill>
                  <a:schemeClr val="tx1"/>
                </a:solidFill>
              </a:rPr>
              <a:t>    	</a:t>
            </a:r>
            <a:r>
              <a:rPr lang="en-US" altLang="zh-TW" dirty="0">
                <a:solidFill>
                  <a:schemeClr val="tx1"/>
                </a:solidFill>
                <a:latin typeface="Times New Roman" panose="02020603050405020304" pitchFamily="18" charset="0"/>
              </a:rPr>
              <a:t> </a:t>
            </a:r>
          </a:p>
          <a:p>
            <a:pPr marL="0" indent="0" eaLnBrk="0" hangingPunct="0">
              <a:lnSpc>
                <a:spcPct val="90000"/>
              </a:lnSpc>
              <a:buNone/>
            </a:pPr>
            <a:r>
              <a:rPr lang="en-US" altLang="zh-TW" dirty="0">
                <a:solidFill>
                  <a:schemeClr val="tx1"/>
                </a:solidFill>
              </a:rPr>
              <a:t>              </a:t>
            </a:r>
            <a:r>
              <a:rPr lang="en-US" altLang="zh-TW" dirty="0">
                <a:solidFill>
                  <a:schemeClr val="tx1"/>
                </a:solidFill>
                <a:latin typeface="Times New Roman" panose="02020603050405020304" pitchFamily="18" charset="0"/>
              </a:rPr>
              <a:t>↓</a:t>
            </a:r>
            <a:r>
              <a:rPr lang="en-US" altLang="zh-TW" dirty="0">
                <a:solidFill>
                  <a:schemeClr val="tx1"/>
                </a:solidFill>
              </a:rPr>
              <a:t>					    </a:t>
            </a:r>
            <a:endParaRPr lang="en-US" altLang="zh-TW" dirty="0">
              <a:solidFill>
                <a:schemeClr val="tx1"/>
              </a:solidFill>
              <a:latin typeface="Times New Roman" panose="02020603050405020304" pitchFamily="18" charset="0"/>
            </a:endParaRPr>
          </a:p>
          <a:p>
            <a:pPr marL="0" indent="0" eaLnBrk="0" hangingPunct="0">
              <a:lnSpc>
                <a:spcPct val="90000"/>
              </a:lnSpc>
              <a:buNone/>
            </a:pPr>
            <a:r>
              <a:rPr lang="en-US" altLang="zh-TW" dirty="0">
                <a:solidFill>
                  <a:schemeClr val="tx1"/>
                </a:solidFill>
              </a:rPr>
              <a:t>          </a:t>
            </a:r>
            <a:r>
              <a:rPr lang="cs-CZ" altLang="zh-TW" dirty="0">
                <a:solidFill>
                  <a:schemeClr val="tx1"/>
                </a:solidFill>
              </a:rPr>
              <a:t>pasáže</a:t>
            </a:r>
            <a:r>
              <a:rPr lang="en-US" altLang="zh-TW" dirty="0">
                <a:solidFill>
                  <a:schemeClr val="tx1"/>
                </a:solidFill>
              </a:rPr>
              <a:t>					</a:t>
            </a:r>
            <a:r>
              <a:rPr lang="en-US" altLang="zh-TW" dirty="0">
                <a:solidFill>
                  <a:schemeClr val="tx1"/>
                </a:solidFill>
                <a:latin typeface="Times New Roman" panose="02020603050405020304" pitchFamily="18" charset="0"/>
              </a:rPr>
              <a:t> </a:t>
            </a:r>
          </a:p>
          <a:p>
            <a:pPr marL="0" indent="0" eaLnBrk="0" hangingPunct="0">
              <a:lnSpc>
                <a:spcPct val="90000"/>
              </a:lnSpc>
              <a:buNone/>
            </a:pPr>
            <a:r>
              <a:rPr lang="en-US" altLang="zh-TW" dirty="0">
                <a:solidFill>
                  <a:schemeClr val="tx1"/>
                </a:solidFill>
              </a:rPr>
              <a:t>              </a:t>
            </a:r>
            <a:r>
              <a:rPr lang="en-US" altLang="zh-TW" dirty="0">
                <a:solidFill>
                  <a:schemeClr val="tx1"/>
                </a:solidFill>
                <a:latin typeface="Times New Roman" panose="02020603050405020304" pitchFamily="18" charset="0"/>
              </a:rPr>
              <a:t>↓</a:t>
            </a:r>
          </a:p>
          <a:p>
            <a:pPr marL="0" indent="0" eaLnBrk="0" hangingPunct="0">
              <a:lnSpc>
                <a:spcPct val="90000"/>
              </a:lnSpc>
              <a:buNone/>
            </a:pPr>
            <a:r>
              <a:rPr lang="cs-CZ" altLang="zh-TW" dirty="0">
                <a:solidFill>
                  <a:schemeClr val="tx1"/>
                </a:solidFill>
                <a:latin typeface="Times New Roman" panose="02020603050405020304" pitchFamily="18" charset="0"/>
              </a:rPr>
              <a:t>     </a:t>
            </a:r>
            <a:r>
              <a:rPr lang="en-US" altLang="zh-TW" dirty="0">
                <a:solidFill>
                  <a:schemeClr val="tx1"/>
                </a:solidFill>
                <a:latin typeface="Times New Roman" panose="02020603050405020304" pitchFamily="18" charset="0"/>
              </a:rPr>
              <a:t>   </a:t>
            </a:r>
            <a:r>
              <a:rPr lang="cs-CZ" altLang="zh-TW" dirty="0">
                <a:solidFill>
                  <a:schemeClr val="tx1"/>
                </a:solidFill>
                <a:latin typeface="Times New Roman" panose="02020603050405020304" pitchFamily="18" charset="0"/>
              </a:rPr>
              <a:t>	       </a:t>
            </a:r>
            <a:r>
              <a:rPr lang="en-US" altLang="zh-TW" dirty="0">
                <a:solidFill>
                  <a:schemeClr val="tx1"/>
                </a:solidFill>
                <a:latin typeface="Times New Roman" panose="02020603050405020304" pitchFamily="18" charset="0"/>
              </a:rPr>
              <a:t>↓</a:t>
            </a:r>
          </a:p>
          <a:p>
            <a:pPr marL="0" indent="0" eaLnBrk="0" hangingPunct="0">
              <a:lnSpc>
                <a:spcPct val="90000"/>
              </a:lnSpc>
              <a:buNone/>
            </a:pPr>
            <a:r>
              <a:rPr lang="en-US" altLang="zh-TW" dirty="0">
                <a:solidFill>
                  <a:schemeClr val="tx1"/>
                </a:solidFill>
              </a:rPr>
              <a:t>              </a:t>
            </a:r>
            <a:r>
              <a:rPr lang="en-US" altLang="zh-TW" dirty="0">
                <a:solidFill>
                  <a:schemeClr val="tx1"/>
                </a:solidFill>
                <a:latin typeface="Times New Roman" panose="02020603050405020304" pitchFamily="18" charset="0"/>
              </a:rPr>
              <a:t>↓</a:t>
            </a:r>
            <a:r>
              <a:rPr lang="en-US" altLang="zh-TW" dirty="0">
                <a:solidFill>
                  <a:schemeClr val="tx1"/>
                </a:solidFill>
              </a:rPr>
              <a:t> </a:t>
            </a:r>
            <a:endParaRPr lang="en-US" altLang="zh-TW" dirty="0">
              <a:solidFill>
                <a:schemeClr val="tx1"/>
              </a:solidFill>
              <a:latin typeface="Times New Roman" panose="02020603050405020304" pitchFamily="18" charset="0"/>
            </a:endParaRPr>
          </a:p>
          <a:p>
            <a:pPr marL="0" indent="0" eaLnBrk="0" hangingPunct="0">
              <a:lnSpc>
                <a:spcPct val="90000"/>
              </a:lnSpc>
              <a:buNone/>
            </a:pPr>
            <a:r>
              <a:rPr lang="en-US" altLang="zh-TW" dirty="0">
                <a:solidFill>
                  <a:schemeClr val="tx1"/>
                </a:solidFill>
                <a:latin typeface="Times New Roman" panose="02020603050405020304" pitchFamily="18" charset="0"/>
              </a:rPr>
              <a:t> </a:t>
            </a:r>
            <a:r>
              <a:rPr lang="en-US" altLang="zh-TW" dirty="0">
                <a:solidFill>
                  <a:schemeClr val="tx1"/>
                </a:solidFill>
              </a:rPr>
              <a:t>        </a:t>
            </a:r>
            <a:r>
              <a:rPr lang="cs-CZ" altLang="zh-TW" dirty="0">
                <a:solidFill>
                  <a:schemeClr val="tx1"/>
                </a:solidFill>
              </a:rPr>
              <a:t>kultura s</a:t>
            </a:r>
            <a:r>
              <a:rPr lang="en-US" altLang="zh-TW" dirty="0" err="1">
                <a:solidFill>
                  <a:schemeClr val="tx1"/>
                </a:solidFill>
              </a:rPr>
              <a:t>uspen</a:t>
            </a:r>
            <a:r>
              <a:rPr lang="cs-CZ" altLang="zh-TW" dirty="0">
                <a:solidFill>
                  <a:schemeClr val="tx1"/>
                </a:solidFill>
              </a:rPr>
              <a:t>ze buněk</a:t>
            </a:r>
            <a:endParaRPr lang="en-US" altLang="zh-TW" dirty="0">
              <a:solidFill>
                <a:schemeClr val="tx1"/>
              </a:solidFill>
              <a:latin typeface="Times New Roman" panose="02020603050405020304" pitchFamily="18" charset="0"/>
            </a:endParaRPr>
          </a:p>
          <a:p>
            <a:endParaRPr lang="cs-CZ" dirty="0"/>
          </a:p>
        </p:txBody>
      </p:sp>
      <p:sp>
        <p:nvSpPr>
          <p:cNvPr id="4" name="Rectangle 5"/>
          <p:cNvSpPr>
            <a:spLocks noChangeArrowheads="1"/>
          </p:cNvSpPr>
          <p:nvPr/>
        </p:nvSpPr>
        <p:spPr bwMode="auto">
          <a:xfrm>
            <a:off x="5938043" y="3357563"/>
            <a:ext cx="18261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zh-TW" dirty="0" err="1">
                <a:solidFill>
                  <a:srgbClr val="0070C0"/>
                </a:solidFill>
              </a:rPr>
              <a:t>aera</a:t>
            </a:r>
            <a:r>
              <a:rPr lang="cs-CZ" altLang="zh-TW" dirty="0" err="1">
                <a:solidFill>
                  <a:srgbClr val="0070C0"/>
                </a:solidFill>
              </a:rPr>
              <a:t>ce</a:t>
            </a:r>
            <a:r>
              <a:rPr lang="en-US" altLang="zh-TW" dirty="0">
                <a:solidFill>
                  <a:srgbClr val="0070C0"/>
                </a:solidFill>
              </a:rPr>
              <a:t>   --------</a:t>
            </a:r>
          </a:p>
        </p:txBody>
      </p:sp>
      <p:sp>
        <p:nvSpPr>
          <p:cNvPr id="5" name="Rectangle 6"/>
          <p:cNvSpPr>
            <a:spLocks noChangeArrowheads="1"/>
          </p:cNvSpPr>
          <p:nvPr/>
        </p:nvSpPr>
        <p:spPr bwMode="auto">
          <a:xfrm>
            <a:off x="5866499" y="4043363"/>
            <a:ext cx="30187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cs-CZ" altLang="zh-TW" dirty="0">
                <a:solidFill>
                  <a:srgbClr val="0070C0"/>
                </a:solidFill>
              </a:rPr>
              <a:t>míchání (</a:t>
            </a:r>
            <a:r>
              <a:rPr lang="en-US" altLang="zh-TW" dirty="0" err="1">
                <a:solidFill>
                  <a:srgbClr val="0070C0"/>
                </a:solidFill>
              </a:rPr>
              <a:t>agita</a:t>
            </a:r>
            <a:r>
              <a:rPr lang="cs-CZ" altLang="zh-TW" dirty="0" err="1">
                <a:solidFill>
                  <a:srgbClr val="0070C0"/>
                </a:solidFill>
              </a:rPr>
              <a:t>ce</a:t>
            </a:r>
            <a:r>
              <a:rPr lang="cs-CZ" altLang="zh-TW" dirty="0">
                <a:solidFill>
                  <a:srgbClr val="0070C0"/>
                </a:solidFill>
              </a:rPr>
              <a:t>)</a:t>
            </a:r>
            <a:r>
              <a:rPr lang="en-US" altLang="zh-TW" dirty="0">
                <a:solidFill>
                  <a:srgbClr val="0070C0"/>
                </a:solidFill>
              </a:rPr>
              <a:t>   --------</a:t>
            </a:r>
          </a:p>
        </p:txBody>
      </p:sp>
      <p:sp>
        <p:nvSpPr>
          <p:cNvPr id="6" name="Rectangle 7"/>
          <p:cNvSpPr>
            <a:spLocks noChangeArrowheads="1"/>
          </p:cNvSpPr>
          <p:nvPr/>
        </p:nvSpPr>
        <p:spPr bwMode="auto">
          <a:xfrm>
            <a:off x="5866499" y="4748692"/>
            <a:ext cx="321915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cs-CZ" altLang="zh-TW" dirty="0">
                <a:solidFill>
                  <a:srgbClr val="0070C0"/>
                </a:solidFill>
              </a:rPr>
              <a:t>výběr malých shluků buněk</a:t>
            </a:r>
            <a:endParaRPr lang="en-US" altLang="zh-TW" dirty="0">
              <a:solidFill>
                <a:srgbClr val="0070C0"/>
              </a:solidFill>
            </a:endParaRPr>
          </a:p>
        </p:txBody>
      </p:sp>
    </p:spTree>
    <p:extLst>
      <p:ext uri="{BB962C8B-B14F-4D97-AF65-F5344CB8AC3E}">
        <p14:creationId xmlns:p14="http://schemas.microsoft.com/office/powerpoint/2010/main" val="48767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P spid="6"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ptc-001"/>
          <p:cNvPicPr>
            <a:picLocks noChangeAspect="1" noChangeArrowheads="1"/>
          </p:cNvPicPr>
          <p:nvPr/>
        </p:nvPicPr>
        <p:blipFill>
          <a:blip r:embed="rId2" cstate="print">
            <a:lum bright="-12000" contrast="12000"/>
            <a:extLst>
              <a:ext uri="{28A0092B-C50C-407E-A947-70E740481C1C}">
                <a14:useLocalDpi xmlns:a14="http://schemas.microsoft.com/office/drawing/2010/main" val="0"/>
              </a:ext>
            </a:extLst>
          </a:blip>
          <a:srcRect b="12181"/>
          <a:stretch>
            <a:fillRect/>
          </a:stretch>
        </p:blipFill>
        <p:spPr bwMode="auto">
          <a:xfrm>
            <a:off x="1634142" y="1396400"/>
            <a:ext cx="8610600" cy="5184775"/>
          </a:xfrm>
          <a:prstGeom prst="rect">
            <a:avLst/>
          </a:prstGeom>
          <a:noFill/>
          <a:extLst>
            <a:ext uri="{909E8E84-426E-40DD-AFC4-6F175D3DCCD1}">
              <a14:hiddenFill xmlns:a14="http://schemas.microsoft.com/office/drawing/2010/main">
                <a:solidFill>
                  <a:srgbClr val="FFFFFF"/>
                </a:solidFill>
              </a14:hiddenFill>
            </a:ext>
          </a:extLst>
        </p:spPr>
      </p:pic>
      <p:sp>
        <p:nvSpPr>
          <p:cNvPr id="37893" name="Freeform 5"/>
          <p:cNvSpPr>
            <a:spLocks/>
          </p:cNvSpPr>
          <p:nvPr/>
        </p:nvSpPr>
        <p:spPr bwMode="auto">
          <a:xfrm>
            <a:off x="4872038" y="2565400"/>
            <a:ext cx="990600" cy="88900"/>
          </a:xfrm>
          <a:custGeom>
            <a:avLst/>
            <a:gdLst>
              <a:gd name="T0" fmla="*/ 0 w 624"/>
              <a:gd name="T1" fmla="*/ 0 h 56"/>
              <a:gd name="T2" fmla="*/ 240 w 624"/>
              <a:gd name="T3" fmla="*/ 48 h 56"/>
              <a:gd name="T4" fmla="*/ 480 w 624"/>
              <a:gd name="T5" fmla="*/ 48 h 56"/>
              <a:gd name="T6" fmla="*/ 624 w 624"/>
              <a:gd name="T7" fmla="*/ 0 h 56"/>
            </a:gdLst>
            <a:ahLst/>
            <a:cxnLst>
              <a:cxn ang="0">
                <a:pos x="T0" y="T1"/>
              </a:cxn>
              <a:cxn ang="0">
                <a:pos x="T2" y="T3"/>
              </a:cxn>
              <a:cxn ang="0">
                <a:pos x="T4" y="T5"/>
              </a:cxn>
              <a:cxn ang="0">
                <a:pos x="T6" y="T7"/>
              </a:cxn>
            </a:cxnLst>
            <a:rect l="0" t="0" r="r" b="b"/>
            <a:pathLst>
              <a:path w="624" h="56">
                <a:moveTo>
                  <a:pt x="0" y="0"/>
                </a:moveTo>
                <a:cubicBezTo>
                  <a:pt x="80" y="20"/>
                  <a:pt x="160" y="40"/>
                  <a:pt x="240" y="48"/>
                </a:cubicBezTo>
                <a:cubicBezTo>
                  <a:pt x="320" y="56"/>
                  <a:pt x="416" y="56"/>
                  <a:pt x="480" y="48"/>
                </a:cubicBezTo>
                <a:cubicBezTo>
                  <a:pt x="544" y="40"/>
                  <a:pt x="600" y="8"/>
                  <a:pt x="624" y="0"/>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5" name="Rectangle 3"/>
          <p:cNvSpPr>
            <a:spLocks noChangeArrowheads="1"/>
          </p:cNvSpPr>
          <p:nvPr/>
        </p:nvSpPr>
        <p:spPr bwMode="auto">
          <a:xfrm>
            <a:off x="3264672" y="351264"/>
            <a:ext cx="5349541" cy="646331"/>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cs-CZ" altLang="zh-TW">
                <a:solidFill>
                  <a:srgbClr val="0070C0"/>
                </a:solidFill>
              </a:rPr>
              <a:t>Schéma Bergmannovy techniky výsevu buněk</a:t>
            </a:r>
          </a:p>
          <a:p>
            <a:pPr algn="l"/>
            <a:r>
              <a:rPr lang="cs-CZ" altLang="zh-TW">
                <a:solidFill>
                  <a:srgbClr val="0070C0"/>
                </a:solidFill>
              </a:rPr>
              <a:t>(Konar 1960) </a:t>
            </a:r>
            <a:endParaRPr lang="en-US" altLang="zh-TW">
              <a:solidFill>
                <a:srgbClr val="0070C0"/>
              </a:solidFill>
            </a:endParaRPr>
          </a:p>
        </p:txBody>
      </p:sp>
    </p:spTree>
    <p:extLst>
      <p:ext uri="{BB962C8B-B14F-4D97-AF65-F5344CB8AC3E}">
        <p14:creationId xmlns:p14="http://schemas.microsoft.com/office/powerpoint/2010/main" val="21013442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847057" y="852520"/>
            <a:ext cx="84978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zh-TW" sz="2000" dirty="0">
                <a:solidFill>
                  <a:srgbClr val="0070C0"/>
                </a:solidFill>
              </a:rPr>
              <a:t> Sigmoid</a:t>
            </a:r>
            <a:r>
              <a:rPr lang="cs-CZ" altLang="zh-TW" sz="2000" dirty="0" err="1">
                <a:solidFill>
                  <a:srgbClr val="0070C0"/>
                </a:solidFill>
              </a:rPr>
              <a:t>ální</a:t>
            </a:r>
            <a:r>
              <a:rPr lang="en-US" altLang="zh-TW" sz="2000" dirty="0">
                <a:solidFill>
                  <a:srgbClr val="0070C0"/>
                </a:solidFill>
              </a:rPr>
              <a:t> </a:t>
            </a:r>
            <a:r>
              <a:rPr lang="cs-CZ" altLang="zh-TW" sz="2000" dirty="0">
                <a:solidFill>
                  <a:srgbClr val="0070C0"/>
                </a:solidFill>
              </a:rPr>
              <a:t>růst </a:t>
            </a:r>
            <a:r>
              <a:rPr lang="en-US" altLang="zh-TW" sz="2000" dirty="0">
                <a:solidFill>
                  <a:srgbClr val="0070C0"/>
                </a:solidFill>
              </a:rPr>
              <a:t>(S): 				</a:t>
            </a:r>
          </a:p>
          <a:p>
            <a:pPr algn="l"/>
            <a:r>
              <a:rPr lang="en-US" altLang="zh-TW" sz="2000" dirty="0">
                <a:solidFill>
                  <a:srgbClr val="0070C0"/>
                </a:solidFill>
              </a:rPr>
              <a:t> Lag </a:t>
            </a:r>
            <a:r>
              <a:rPr lang="cs-CZ" altLang="zh-TW" sz="2000" dirty="0" err="1">
                <a:solidFill>
                  <a:srgbClr val="0070C0"/>
                </a:solidFill>
              </a:rPr>
              <a:t>fáz</a:t>
            </a:r>
            <a:r>
              <a:rPr lang="en-US" altLang="zh-TW" sz="2000" dirty="0">
                <a:solidFill>
                  <a:srgbClr val="0070C0"/>
                </a:solidFill>
              </a:rPr>
              <a:t>e -- </a:t>
            </a:r>
            <a:r>
              <a:rPr lang="cs-CZ" altLang="zh-TW" sz="2000" dirty="0">
                <a:solidFill>
                  <a:srgbClr val="0070C0"/>
                </a:solidFill>
              </a:rPr>
              <a:t>l</a:t>
            </a:r>
            <a:r>
              <a:rPr lang="en-US" altLang="zh-TW" sz="2000" dirty="0" err="1">
                <a:solidFill>
                  <a:srgbClr val="0070C0"/>
                </a:solidFill>
              </a:rPr>
              <a:t>ogaritmic</a:t>
            </a:r>
            <a:r>
              <a:rPr lang="cs-CZ" altLang="zh-TW" sz="2000" dirty="0" err="1">
                <a:solidFill>
                  <a:srgbClr val="0070C0"/>
                </a:solidFill>
              </a:rPr>
              <a:t>ká</a:t>
            </a:r>
            <a:r>
              <a:rPr lang="en-US" altLang="zh-TW" sz="2000" dirty="0">
                <a:solidFill>
                  <a:srgbClr val="0070C0"/>
                </a:solidFill>
              </a:rPr>
              <a:t> (log, </a:t>
            </a:r>
            <a:r>
              <a:rPr lang="en-US" altLang="zh-TW" sz="2000" dirty="0" err="1">
                <a:solidFill>
                  <a:srgbClr val="0070C0"/>
                </a:solidFill>
              </a:rPr>
              <a:t>exponen</a:t>
            </a:r>
            <a:r>
              <a:rPr lang="cs-CZ" altLang="zh-TW" sz="2000" dirty="0">
                <a:solidFill>
                  <a:srgbClr val="0070C0"/>
                </a:solidFill>
              </a:rPr>
              <a:t>c</a:t>
            </a:r>
            <a:r>
              <a:rPr lang="en-US" altLang="zh-TW" sz="2000" dirty="0" err="1">
                <a:solidFill>
                  <a:srgbClr val="0070C0"/>
                </a:solidFill>
              </a:rPr>
              <a:t>i</a:t>
            </a:r>
            <a:r>
              <a:rPr lang="cs-CZ" altLang="zh-TW" sz="2000" dirty="0" err="1">
                <a:solidFill>
                  <a:srgbClr val="0070C0"/>
                </a:solidFill>
              </a:rPr>
              <a:t>ální</a:t>
            </a:r>
            <a:r>
              <a:rPr lang="en-US" altLang="zh-TW" sz="2000" dirty="0">
                <a:solidFill>
                  <a:srgbClr val="0070C0"/>
                </a:solidFill>
              </a:rPr>
              <a:t>) -- Stationary phase </a:t>
            </a:r>
            <a:r>
              <a:rPr lang="en-US" altLang="zh-TW" sz="2000" dirty="0">
                <a:solidFill>
                  <a:srgbClr val="0070C0"/>
                </a:solidFill>
                <a:latin typeface="Times New Roman" panose="02020603050405020304" pitchFamily="18" charset="0"/>
              </a:rPr>
              <a:t> </a:t>
            </a:r>
          </a:p>
        </p:txBody>
      </p:sp>
      <p:pic>
        <p:nvPicPr>
          <p:cNvPr id="15365" name="Picture 5" descr="Growth curve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3975" y="1524000"/>
            <a:ext cx="5265738" cy="5334000"/>
          </a:xfrm>
          <a:prstGeom prst="rect">
            <a:avLst/>
          </a:prstGeom>
          <a:noFill/>
          <a:extLst>
            <a:ext uri="{909E8E84-426E-40DD-AFC4-6F175D3DCCD1}">
              <a14:hiddenFill xmlns:a14="http://schemas.microsoft.com/office/drawing/2010/main">
                <a:solidFill>
                  <a:srgbClr val="FFFFFF"/>
                </a:solidFill>
              </a14:hiddenFill>
            </a:ext>
          </a:extLst>
        </p:spPr>
      </p:pic>
      <p:sp>
        <p:nvSpPr>
          <p:cNvPr id="15366" name="Text Box 6"/>
          <p:cNvSpPr txBox="1">
            <a:spLocks noChangeArrowheads="1"/>
          </p:cNvSpPr>
          <p:nvPr/>
        </p:nvSpPr>
        <p:spPr bwMode="auto">
          <a:xfrm rot="-40272">
            <a:off x="2734383" y="3593198"/>
            <a:ext cx="641522" cy="646331"/>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zh-TW">
                <a:solidFill>
                  <a:srgbClr val="FFFF00"/>
                </a:solidFill>
              </a:rPr>
              <a:t>FW </a:t>
            </a:r>
          </a:p>
          <a:p>
            <a:pPr algn="l"/>
            <a:r>
              <a:rPr lang="en-US" altLang="zh-TW">
                <a:solidFill>
                  <a:srgbClr val="FFFF00"/>
                </a:solidFill>
              </a:rPr>
              <a:t>DW </a:t>
            </a:r>
          </a:p>
        </p:txBody>
      </p:sp>
      <p:sp>
        <p:nvSpPr>
          <p:cNvPr id="15367" name="Text Box 7"/>
          <p:cNvSpPr txBox="1">
            <a:spLocks noChangeArrowheads="1"/>
          </p:cNvSpPr>
          <p:nvPr/>
        </p:nvSpPr>
        <p:spPr bwMode="auto">
          <a:xfrm>
            <a:off x="4511675" y="5661025"/>
            <a:ext cx="651140" cy="400110"/>
          </a:xfrm>
          <a:prstGeom prst="rect">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zh-TW" sz="2000">
                <a:solidFill>
                  <a:srgbClr val="FFFF00"/>
                </a:solidFill>
              </a:rPr>
              <a:t>Lag</a:t>
            </a:r>
          </a:p>
        </p:txBody>
      </p:sp>
      <p:sp>
        <p:nvSpPr>
          <p:cNvPr id="15368" name="Text Box 8"/>
          <p:cNvSpPr txBox="1">
            <a:spLocks noChangeArrowheads="1"/>
          </p:cNvSpPr>
          <p:nvPr/>
        </p:nvSpPr>
        <p:spPr bwMode="auto">
          <a:xfrm>
            <a:off x="5562601" y="4267201"/>
            <a:ext cx="650875" cy="396875"/>
          </a:xfrm>
          <a:prstGeom prst="rect">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zh-TW" sz="2000">
                <a:solidFill>
                  <a:srgbClr val="FFFF00"/>
                </a:solidFill>
              </a:rPr>
              <a:t>Log</a:t>
            </a:r>
          </a:p>
        </p:txBody>
      </p:sp>
      <p:sp>
        <p:nvSpPr>
          <p:cNvPr id="15369" name="Text Box 9"/>
          <p:cNvSpPr txBox="1">
            <a:spLocks noChangeArrowheads="1"/>
          </p:cNvSpPr>
          <p:nvPr/>
        </p:nvSpPr>
        <p:spPr bwMode="auto">
          <a:xfrm>
            <a:off x="8040689" y="1628776"/>
            <a:ext cx="1425575" cy="396875"/>
          </a:xfrm>
          <a:prstGeom prst="rect">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zh-TW" sz="2000">
                <a:solidFill>
                  <a:srgbClr val="FFFF00"/>
                </a:solidFill>
              </a:rPr>
              <a:t>Stationary</a:t>
            </a:r>
          </a:p>
        </p:txBody>
      </p:sp>
      <p:sp>
        <p:nvSpPr>
          <p:cNvPr id="15370" name="Text Box 10"/>
          <p:cNvSpPr txBox="1">
            <a:spLocks noChangeArrowheads="1"/>
          </p:cNvSpPr>
          <p:nvPr/>
        </p:nvSpPr>
        <p:spPr bwMode="auto">
          <a:xfrm>
            <a:off x="6096001" y="5715001"/>
            <a:ext cx="1624013" cy="396875"/>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zh-TW" sz="2000">
                <a:solidFill>
                  <a:srgbClr val="FFFF00"/>
                </a:solidFill>
              </a:rPr>
              <a:t>Exponential</a:t>
            </a:r>
          </a:p>
        </p:txBody>
      </p:sp>
      <p:sp>
        <p:nvSpPr>
          <p:cNvPr id="15371" name="Text Box 11"/>
          <p:cNvSpPr txBox="1">
            <a:spLocks noChangeArrowheads="1"/>
          </p:cNvSpPr>
          <p:nvPr/>
        </p:nvSpPr>
        <p:spPr bwMode="auto">
          <a:xfrm>
            <a:off x="6553200" y="4114801"/>
            <a:ext cx="946150" cy="396875"/>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zh-TW" sz="2000">
                <a:solidFill>
                  <a:srgbClr val="FFFF00"/>
                </a:solidFill>
              </a:rPr>
              <a:t>Linear</a:t>
            </a:r>
          </a:p>
        </p:txBody>
      </p:sp>
      <p:sp>
        <p:nvSpPr>
          <p:cNvPr id="15372" name="Text Box 12"/>
          <p:cNvSpPr txBox="1">
            <a:spLocks noChangeArrowheads="1"/>
          </p:cNvSpPr>
          <p:nvPr/>
        </p:nvSpPr>
        <p:spPr bwMode="auto">
          <a:xfrm>
            <a:off x="7010401" y="2514600"/>
            <a:ext cx="1794081" cy="707886"/>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zh-TW" sz="2000">
                <a:solidFill>
                  <a:srgbClr val="FFFF00"/>
                </a:solidFill>
              </a:rPr>
              <a:t>Progressive</a:t>
            </a:r>
          </a:p>
          <a:p>
            <a:pPr algn="l"/>
            <a:r>
              <a:rPr lang="en-US" altLang="zh-TW" sz="2000">
                <a:solidFill>
                  <a:srgbClr val="FFFF00"/>
                </a:solidFill>
              </a:rPr>
              <a:t>deceleration</a:t>
            </a:r>
          </a:p>
        </p:txBody>
      </p:sp>
      <p:sp>
        <p:nvSpPr>
          <p:cNvPr id="2" name="Obdélník 1"/>
          <p:cNvSpPr/>
          <p:nvPr/>
        </p:nvSpPr>
        <p:spPr>
          <a:xfrm>
            <a:off x="1847057" y="368846"/>
            <a:ext cx="6094938" cy="461665"/>
          </a:xfrm>
          <a:prstGeom prst="rect">
            <a:avLst/>
          </a:prstGeom>
        </p:spPr>
        <p:txBody>
          <a:bodyPr wrap="none">
            <a:spAutoFit/>
          </a:bodyPr>
          <a:lstStyle/>
          <a:p>
            <a:r>
              <a:rPr lang="cs-CZ" altLang="zh-TW" sz="2400" b="1" dirty="0">
                <a:solidFill>
                  <a:srgbClr val="00B0F0"/>
                </a:solidFill>
              </a:rPr>
              <a:t>Charakter růstu</a:t>
            </a:r>
            <a:r>
              <a:rPr lang="en-US" altLang="zh-TW" sz="2400" b="1" dirty="0">
                <a:solidFill>
                  <a:srgbClr val="00B0F0"/>
                </a:solidFill>
              </a:rPr>
              <a:t> </a:t>
            </a:r>
            <a:r>
              <a:rPr lang="en-US" altLang="zh-TW" sz="2400" b="1" dirty="0" err="1">
                <a:solidFill>
                  <a:srgbClr val="00B0F0"/>
                </a:solidFill>
              </a:rPr>
              <a:t>suspen</a:t>
            </a:r>
            <a:r>
              <a:rPr lang="cs-CZ" altLang="zh-TW" sz="2400" b="1" dirty="0">
                <a:solidFill>
                  <a:srgbClr val="00B0F0"/>
                </a:solidFill>
              </a:rPr>
              <a:t>zní kultury buněk</a:t>
            </a:r>
            <a:endParaRPr lang="en-US" altLang="zh-TW" sz="2400" b="1" dirty="0">
              <a:solidFill>
                <a:srgbClr val="00B0F0"/>
              </a:solidFill>
            </a:endParaRPr>
          </a:p>
        </p:txBody>
      </p:sp>
    </p:spTree>
    <p:extLst>
      <p:ext uri="{BB962C8B-B14F-4D97-AF65-F5344CB8AC3E}">
        <p14:creationId xmlns:p14="http://schemas.microsoft.com/office/powerpoint/2010/main" val="37353093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1905000" y="838201"/>
            <a:ext cx="6248400" cy="646331"/>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zh-TW" dirty="0"/>
              <a:t> </a:t>
            </a:r>
            <a:r>
              <a:rPr lang="en-US" altLang="zh-TW" dirty="0">
                <a:solidFill>
                  <a:srgbClr val="66FF33"/>
                </a:solidFill>
              </a:rPr>
              <a:t>1. </a:t>
            </a:r>
            <a:r>
              <a:rPr lang="cs-CZ" altLang="zh-TW" dirty="0">
                <a:solidFill>
                  <a:srgbClr val="66FF33"/>
                </a:solidFill>
              </a:rPr>
              <a:t>i</a:t>
            </a:r>
            <a:r>
              <a:rPr lang="en-US" altLang="zh-TW" dirty="0" err="1">
                <a:solidFill>
                  <a:srgbClr val="66FF33"/>
                </a:solidFill>
              </a:rPr>
              <a:t>nterval</a:t>
            </a:r>
            <a:r>
              <a:rPr lang="en-US" altLang="zh-TW" dirty="0">
                <a:solidFill>
                  <a:srgbClr val="66FF33"/>
                </a:solidFill>
              </a:rPr>
              <a:t> sub</a:t>
            </a:r>
            <a:r>
              <a:rPr lang="cs-CZ" altLang="zh-TW" dirty="0">
                <a:solidFill>
                  <a:srgbClr val="66FF33"/>
                </a:solidFill>
              </a:rPr>
              <a:t>k</a:t>
            </a:r>
            <a:r>
              <a:rPr lang="en-US" altLang="zh-TW" dirty="0" err="1">
                <a:solidFill>
                  <a:srgbClr val="66FF33"/>
                </a:solidFill>
              </a:rPr>
              <a:t>ult</a:t>
            </a:r>
            <a:r>
              <a:rPr lang="cs-CZ" altLang="zh-TW" dirty="0" err="1">
                <a:solidFill>
                  <a:srgbClr val="66FF33"/>
                </a:solidFill>
              </a:rPr>
              <a:t>ivace</a:t>
            </a:r>
            <a:r>
              <a:rPr lang="en-US" altLang="zh-TW" dirty="0">
                <a:solidFill>
                  <a:srgbClr val="66FF33"/>
                </a:solidFill>
                <a:latin typeface="Times New Roman" panose="02020603050405020304" pitchFamily="18" charset="0"/>
              </a:rPr>
              <a:t> </a:t>
            </a:r>
          </a:p>
          <a:p>
            <a:pPr algn="l" eaLnBrk="0" hangingPunct="0"/>
            <a:r>
              <a:rPr lang="en-US" altLang="zh-TW" dirty="0">
                <a:latin typeface="Times New Roman" panose="02020603050405020304" pitchFamily="18" charset="0"/>
              </a:rPr>
              <a:t>     </a:t>
            </a:r>
            <a:r>
              <a:rPr lang="cs-CZ" altLang="zh-TW" dirty="0">
                <a:solidFill>
                  <a:schemeClr val="bg1">
                    <a:lumMod val="95000"/>
                  </a:schemeClr>
                </a:solidFill>
              </a:rPr>
              <a:t>pasáž ve</a:t>
            </a:r>
            <a:r>
              <a:rPr lang="en-US" altLang="zh-TW" dirty="0">
                <a:solidFill>
                  <a:schemeClr val="bg1">
                    <a:lumMod val="95000"/>
                  </a:schemeClr>
                </a:solidFill>
              </a:rPr>
              <a:t> </a:t>
            </a:r>
            <a:r>
              <a:rPr lang="en-US" altLang="zh-TW" dirty="0" err="1">
                <a:solidFill>
                  <a:srgbClr val="FF99FF"/>
                </a:solidFill>
              </a:rPr>
              <a:t>sta</a:t>
            </a:r>
            <a:r>
              <a:rPr lang="cs-CZ" altLang="zh-TW" dirty="0">
                <a:solidFill>
                  <a:srgbClr val="FF99FF"/>
                </a:solidFill>
              </a:rPr>
              <a:t>c</a:t>
            </a:r>
            <a:r>
              <a:rPr lang="en-US" altLang="zh-TW" dirty="0">
                <a:solidFill>
                  <a:srgbClr val="FF99FF"/>
                </a:solidFill>
              </a:rPr>
              <a:t>ion</a:t>
            </a:r>
            <a:r>
              <a:rPr lang="cs-CZ" altLang="zh-TW" dirty="0" err="1">
                <a:solidFill>
                  <a:srgbClr val="FF99FF"/>
                </a:solidFill>
              </a:rPr>
              <a:t>ární</a:t>
            </a:r>
            <a:r>
              <a:rPr lang="cs-CZ" altLang="zh-TW" dirty="0">
                <a:solidFill>
                  <a:srgbClr val="FF99FF"/>
                </a:solidFill>
              </a:rPr>
              <a:t> fázi</a:t>
            </a:r>
            <a:endParaRPr lang="en-US" altLang="zh-TW" dirty="0"/>
          </a:p>
        </p:txBody>
      </p:sp>
      <p:sp>
        <p:nvSpPr>
          <p:cNvPr id="16394" name="Line 10"/>
          <p:cNvSpPr>
            <a:spLocks noChangeShapeType="1"/>
          </p:cNvSpPr>
          <p:nvPr/>
        </p:nvSpPr>
        <p:spPr bwMode="auto">
          <a:xfrm>
            <a:off x="1981200" y="5867400"/>
            <a:ext cx="8077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16395" name="Line 11"/>
          <p:cNvSpPr>
            <a:spLocks noChangeShapeType="1"/>
          </p:cNvSpPr>
          <p:nvPr/>
        </p:nvSpPr>
        <p:spPr bwMode="auto">
          <a:xfrm flipV="1">
            <a:off x="1981200" y="2362200"/>
            <a:ext cx="0" cy="3505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16396" name="AutoShape 12"/>
          <p:cNvSpPr>
            <a:spLocks noChangeArrowheads="1"/>
          </p:cNvSpPr>
          <p:nvPr/>
        </p:nvSpPr>
        <p:spPr bwMode="auto">
          <a:xfrm>
            <a:off x="4648200" y="1828800"/>
            <a:ext cx="228600" cy="838200"/>
          </a:xfrm>
          <a:prstGeom prst="downArrow">
            <a:avLst>
              <a:gd name="adj1" fmla="val 50000"/>
              <a:gd name="adj2" fmla="val 91667"/>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6425" name="Group 41"/>
          <p:cNvGrpSpPr>
            <a:grpSpLocks/>
          </p:cNvGrpSpPr>
          <p:nvPr/>
        </p:nvGrpSpPr>
        <p:grpSpPr bwMode="auto">
          <a:xfrm>
            <a:off x="2133601" y="5715005"/>
            <a:ext cx="2759075" cy="792163"/>
            <a:chOff x="710" y="3600"/>
            <a:chExt cx="1738" cy="499"/>
          </a:xfrm>
        </p:grpSpPr>
        <p:sp>
          <p:nvSpPr>
            <p:cNvPr id="16406" name="Line 22"/>
            <p:cNvSpPr>
              <a:spLocks noChangeShapeType="1"/>
            </p:cNvSpPr>
            <p:nvPr/>
          </p:nvSpPr>
          <p:spPr bwMode="auto">
            <a:xfrm>
              <a:off x="768" y="3600"/>
              <a:ext cx="0" cy="24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16407" name="Line 23"/>
            <p:cNvSpPr>
              <a:spLocks noChangeShapeType="1"/>
            </p:cNvSpPr>
            <p:nvPr/>
          </p:nvSpPr>
          <p:spPr bwMode="auto">
            <a:xfrm>
              <a:off x="2448" y="3600"/>
              <a:ext cx="0" cy="24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16417" name="Text Box 33"/>
            <p:cNvSpPr txBox="1">
              <a:spLocks noChangeArrowheads="1"/>
            </p:cNvSpPr>
            <p:nvPr/>
          </p:nvSpPr>
          <p:spPr bwMode="auto">
            <a:xfrm>
              <a:off x="710" y="3866"/>
              <a:ext cx="1352" cy="23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zh-TW" dirty="0">
                  <a:latin typeface="Times New Roman" panose="02020603050405020304" pitchFamily="18" charset="0"/>
                </a:rPr>
                <a:t>                                  </a:t>
              </a:r>
            </a:p>
          </p:txBody>
        </p:sp>
      </p:grpSp>
      <p:grpSp>
        <p:nvGrpSpPr>
          <p:cNvPr id="16426" name="Group 42"/>
          <p:cNvGrpSpPr>
            <a:grpSpLocks/>
          </p:cNvGrpSpPr>
          <p:nvPr/>
        </p:nvGrpSpPr>
        <p:grpSpPr bwMode="auto">
          <a:xfrm>
            <a:off x="4943475" y="5680078"/>
            <a:ext cx="5086232" cy="827088"/>
            <a:chOff x="2496" y="3552"/>
            <a:chExt cx="2832" cy="521"/>
          </a:xfrm>
        </p:grpSpPr>
        <p:sp>
          <p:nvSpPr>
            <p:cNvPr id="16408" name="Line 24"/>
            <p:cNvSpPr>
              <a:spLocks noChangeShapeType="1"/>
            </p:cNvSpPr>
            <p:nvPr/>
          </p:nvSpPr>
          <p:spPr bwMode="auto">
            <a:xfrm>
              <a:off x="5328" y="3552"/>
              <a:ext cx="0" cy="3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16420" name="Text Box 36"/>
            <p:cNvSpPr txBox="1">
              <a:spLocks noChangeArrowheads="1"/>
            </p:cNvSpPr>
            <p:nvPr/>
          </p:nvSpPr>
          <p:spPr bwMode="auto">
            <a:xfrm>
              <a:off x="2496" y="3840"/>
              <a:ext cx="2289" cy="233"/>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zh-TW"/>
                <a:t>     </a:t>
              </a:r>
              <a:r>
                <a:rPr lang="cs-CZ" altLang="zh-TW"/>
                <a:t>dlouhý růstový cyklus</a:t>
              </a:r>
              <a:r>
                <a:rPr lang="en-US" altLang="zh-TW">
                  <a:latin typeface="Times New Roman" panose="02020603050405020304" pitchFamily="18" charset="0"/>
                </a:rPr>
                <a:t>                      </a:t>
              </a:r>
            </a:p>
          </p:txBody>
        </p:sp>
      </p:grpSp>
      <p:sp>
        <p:nvSpPr>
          <p:cNvPr id="16421" name="Text Box 37"/>
          <p:cNvSpPr txBox="1">
            <a:spLocks noChangeArrowheads="1"/>
          </p:cNvSpPr>
          <p:nvPr/>
        </p:nvSpPr>
        <p:spPr bwMode="auto">
          <a:xfrm>
            <a:off x="5029200" y="4800601"/>
            <a:ext cx="1172116" cy="58477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cs-CZ" altLang="zh-TW" sz="1600"/>
              <a:t>dlouhá</a:t>
            </a:r>
            <a:r>
              <a:rPr lang="en-US" altLang="zh-TW" sz="1600"/>
              <a:t>     </a:t>
            </a:r>
          </a:p>
          <a:p>
            <a:pPr algn="l"/>
            <a:r>
              <a:rPr lang="en-US" altLang="zh-TW" sz="1600"/>
              <a:t>lag </a:t>
            </a:r>
            <a:r>
              <a:rPr lang="cs-CZ" altLang="zh-TW" sz="1600"/>
              <a:t>fáz</a:t>
            </a:r>
            <a:r>
              <a:rPr lang="en-US" altLang="zh-TW" sz="1600"/>
              <a:t>e</a:t>
            </a:r>
          </a:p>
        </p:txBody>
      </p:sp>
      <p:sp>
        <p:nvSpPr>
          <p:cNvPr id="16427" name="AutoShape 43"/>
          <p:cNvSpPr>
            <a:spLocks noChangeArrowheads="1"/>
          </p:cNvSpPr>
          <p:nvPr/>
        </p:nvSpPr>
        <p:spPr bwMode="auto">
          <a:xfrm>
            <a:off x="9982200" y="1676400"/>
            <a:ext cx="228600" cy="838200"/>
          </a:xfrm>
          <a:prstGeom prst="downArrow">
            <a:avLst>
              <a:gd name="adj1" fmla="val 50000"/>
              <a:gd name="adj2" fmla="val 91667"/>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6436" name="Freeform 52"/>
          <p:cNvSpPr>
            <a:spLocks/>
          </p:cNvSpPr>
          <p:nvPr/>
        </p:nvSpPr>
        <p:spPr bwMode="auto">
          <a:xfrm>
            <a:off x="2209800" y="2667000"/>
            <a:ext cx="3352800" cy="2997200"/>
          </a:xfrm>
          <a:custGeom>
            <a:avLst/>
            <a:gdLst>
              <a:gd name="T0" fmla="*/ 0 w 2112"/>
              <a:gd name="T1" fmla="*/ 1872 h 1888"/>
              <a:gd name="T2" fmla="*/ 240 w 2112"/>
              <a:gd name="T3" fmla="*/ 1872 h 1888"/>
              <a:gd name="T4" fmla="*/ 480 w 2112"/>
              <a:gd name="T5" fmla="*/ 1776 h 1888"/>
              <a:gd name="T6" fmla="*/ 672 w 2112"/>
              <a:gd name="T7" fmla="*/ 1584 h 1888"/>
              <a:gd name="T8" fmla="*/ 960 w 2112"/>
              <a:gd name="T9" fmla="*/ 1008 h 1888"/>
              <a:gd name="T10" fmla="*/ 1296 w 2112"/>
              <a:gd name="T11" fmla="*/ 288 h 1888"/>
              <a:gd name="T12" fmla="*/ 1632 w 2112"/>
              <a:gd name="T13" fmla="*/ 96 h 1888"/>
              <a:gd name="T14" fmla="*/ 2112 w 2112"/>
              <a:gd name="T15" fmla="*/ 0 h 18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12" h="1888">
                <a:moveTo>
                  <a:pt x="0" y="1872"/>
                </a:moveTo>
                <a:cubicBezTo>
                  <a:pt x="80" y="1880"/>
                  <a:pt x="160" y="1888"/>
                  <a:pt x="240" y="1872"/>
                </a:cubicBezTo>
                <a:cubicBezTo>
                  <a:pt x="320" y="1856"/>
                  <a:pt x="408" y="1824"/>
                  <a:pt x="480" y="1776"/>
                </a:cubicBezTo>
                <a:cubicBezTo>
                  <a:pt x="552" y="1728"/>
                  <a:pt x="592" y="1712"/>
                  <a:pt x="672" y="1584"/>
                </a:cubicBezTo>
                <a:cubicBezTo>
                  <a:pt x="752" y="1456"/>
                  <a:pt x="856" y="1224"/>
                  <a:pt x="960" y="1008"/>
                </a:cubicBezTo>
                <a:cubicBezTo>
                  <a:pt x="1064" y="792"/>
                  <a:pt x="1184" y="440"/>
                  <a:pt x="1296" y="288"/>
                </a:cubicBezTo>
                <a:cubicBezTo>
                  <a:pt x="1408" y="136"/>
                  <a:pt x="1496" y="144"/>
                  <a:pt x="1632" y="96"/>
                </a:cubicBezTo>
                <a:cubicBezTo>
                  <a:pt x="1768" y="48"/>
                  <a:pt x="2032" y="8"/>
                  <a:pt x="2112" y="0"/>
                </a:cubicBezTo>
              </a:path>
            </a:pathLst>
          </a:custGeom>
          <a:noFill/>
          <a:ln w="5715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grpSp>
        <p:nvGrpSpPr>
          <p:cNvPr id="16440" name="Group 56"/>
          <p:cNvGrpSpPr>
            <a:grpSpLocks/>
          </p:cNvGrpSpPr>
          <p:nvPr/>
        </p:nvGrpSpPr>
        <p:grpSpPr bwMode="auto">
          <a:xfrm>
            <a:off x="4953000" y="2590800"/>
            <a:ext cx="4495800" cy="2997200"/>
            <a:chOff x="2400" y="1680"/>
            <a:chExt cx="2832" cy="1888"/>
          </a:xfrm>
        </p:grpSpPr>
        <p:sp>
          <p:nvSpPr>
            <p:cNvPr id="16414" name="Line 30"/>
            <p:cNvSpPr>
              <a:spLocks noChangeShapeType="1"/>
            </p:cNvSpPr>
            <p:nvPr/>
          </p:nvSpPr>
          <p:spPr bwMode="auto">
            <a:xfrm>
              <a:off x="2400" y="3552"/>
              <a:ext cx="720" cy="0"/>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16438" name="Freeform 54"/>
            <p:cNvSpPr>
              <a:spLocks/>
            </p:cNvSpPr>
            <p:nvPr/>
          </p:nvSpPr>
          <p:spPr bwMode="auto">
            <a:xfrm>
              <a:off x="3120" y="1680"/>
              <a:ext cx="2112" cy="1888"/>
            </a:xfrm>
            <a:custGeom>
              <a:avLst/>
              <a:gdLst>
                <a:gd name="T0" fmla="*/ 0 w 2112"/>
                <a:gd name="T1" fmla="*/ 1872 h 1888"/>
                <a:gd name="T2" fmla="*/ 240 w 2112"/>
                <a:gd name="T3" fmla="*/ 1872 h 1888"/>
                <a:gd name="T4" fmla="*/ 480 w 2112"/>
                <a:gd name="T5" fmla="*/ 1776 h 1888"/>
                <a:gd name="T6" fmla="*/ 672 w 2112"/>
                <a:gd name="T7" fmla="*/ 1584 h 1888"/>
                <a:gd name="T8" fmla="*/ 960 w 2112"/>
                <a:gd name="T9" fmla="*/ 1008 h 1888"/>
                <a:gd name="T10" fmla="*/ 1296 w 2112"/>
                <a:gd name="T11" fmla="*/ 288 h 1888"/>
                <a:gd name="T12" fmla="*/ 1632 w 2112"/>
                <a:gd name="T13" fmla="*/ 96 h 1888"/>
                <a:gd name="T14" fmla="*/ 2112 w 2112"/>
                <a:gd name="T15" fmla="*/ 0 h 18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12" h="1888">
                  <a:moveTo>
                    <a:pt x="0" y="1872"/>
                  </a:moveTo>
                  <a:cubicBezTo>
                    <a:pt x="80" y="1880"/>
                    <a:pt x="160" y="1888"/>
                    <a:pt x="240" y="1872"/>
                  </a:cubicBezTo>
                  <a:cubicBezTo>
                    <a:pt x="320" y="1856"/>
                    <a:pt x="408" y="1824"/>
                    <a:pt x="480" y="1776"/>
                  </a:cubicBezTo>
                  <a:cubicBezTo>
                    <a:pt x="552" y="1728"/>
                    <a:pt x="592" y="1712"/>
                    <a:pt x="672" y="1584"/>
                  </a:cubicBezTo>
                  <a:cubicBezTo>
                    <a:pt x="752" y="1456"/>
                    <a:pt x="856" y="1224"/>
                    <a:pt x="960" y="1008"/>
                  </a:cubicBezTo>
                  <a:cubicBezTo>
                    <a:pt x="1064" y="792"/>
                    <a:pt x="1184" y="440"/>
                    <a:pt x="1296" y="288"/>
                  </a:cubicBezTo>
                  <a:cubicBezTo>
                    <a:pt x="1408" y="136"/>
                    <a:pt x="1496" y="144"/>
                    <a:pt x="1632" y="96"/>
                  </a:cubicBezTo>
                  <a:cubicBezTo>
                    <a:pt x="1768" y="48"/>
                    <a:pt x="2032" y="8"/>
                    <a:pt x="2112" y="0"/>
                  </a:cubicBezTo>
                </a:path>
              </a:pathLst>
            </a:custGeom>
            <a:noFill/>
            <a:ln w="5715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grpSp>
      <p:grpSp>
        <p:nvGrpSpPr>
          <p:cNvPr id="16441" name="Group 57"/>
          <p:cNvGrpSpPr>
            <a:grpSpLocks/>
          </p:cNvGrpSpPr>
          <p:nvPr/>
        </p:nvGrpSpPr>
        <p:grpSpPr bwMode="auto">
          <a:xfrm>
            <a:off x="4953000" y="2590800"/>
            <a:ext cx="5715000" cy="2997200"/>
            <a:chOff x="2400" y="1680"/>
            <a:chExt cx="2832" cy="1888"/>
          </a:xfrm>
        </p:grpSpPr>
        <p:sp>
          <p:nvSpPr>
            <p:cNvPr id="16442" name="Line 58"/>
            <p:cNvSpPr>
              <a:spLocks noChangeShapeType="1"/>
            </p:cNvSpPr>
            <p:nvPr/>
          </p:nvSpPr>
          <p:spPr bwMode="auto">
            <a:xfrm>
              <a:off x="2400" y="3552"/>
              <a:ext cx="720" cy="0"/>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16443" name="Freeform 59"/>
            <p:cNvSpPr>
              <a:spLocks/>
            </p:cNvSpPr>
            <p:nvPr/>
          </p:nvSpPr>
          <p:spPr bwMode="auto">
            <a:xfrm>
              <a:off x="3120" y="1680"/>
              <a:ext cx="2112" cy="1888"/>
            </a:xfrm>
            <a:custGeom>
              <a:avLst/>
              <a:gdLst>
                <a:gd name="T0" fmla="*/ 0 w 2112"/>
                <a:gd name="T1" fmla="*/ 1872 h 1888"/>
                <a:gd name="T2" fmla="*/ 240 w 2112"/>
                <a:gd name="T3" fmla="*/ 1872 h 1888"/>
                <a:gd name="T4" fmla="*/ 480 w 2112"/>
                <a:gd name="T5" fmla="*/ 1776 h 1888"/>
                <a:gd name="T6" fmla="*/ 672 w 2112"/>
                <a:gd name="T7" fmla="*/ 1584 h 1888"/>
                <a:gd name="T8" fmla="*/ 960 w 2112"/>
                <a:gd name="T9" fmla="*/ 1008 h 1888"/>
                <a:gd name="T10" fmla="*/ 1296 w 2112"/>
                <a:gd name="T11" fmla="*/ 288 h 1888"/>
                <a:gd name="T12" fmla="*/ 1632 w 2112"/>
                <a:gd name="T13" fmla="*/ 96 h 1888"/>
                <a:gd name="T14" fmla="*/ 2112 w 2112"/>
                <a:gd name="T15" fmla="*/ 0 h 18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12" h="1888">
                  <a:moveTo>
                    <a:pt x="0" y="1872"/>
                  </a:moveTo>
                  <a:cubicBezTo>
                    <a:pt x="80" y="1880"/>
                    <a:pt x="160" y="1888"/>
                    <a:pt x="240" y="1872"/>
                  </a:cubicBezTo>
                  <a:cubicBezTo>
                    <a:pt x="320" y="1856"/>
                    <a:pt x="408" y="1824"/>
                    <a:pt x="480" y="1776"/>
                  </a:cubicBezTo>
                  <a:cubicBezTo>
                    <a:pt x="552" y="1728"/>
                    <a:pt x="592" y="1712"/>
                    <a:pt x="672" y="1584"/>
                  </a:cubicBezTo>
                  <a:cubicBezTo>
                    <a:pt x="752" y="1456"/>
                    <a:pt x="856" y="1224"/>
                    <a:pt x="960" y="1008"/>
                  </a:cubicBezTo>
                  <a:cubicBezTo>
                    <a:pt x="1064" y="792"/>
                    <a:pt x="1184" y="440"/>
                    <a:pt x="1296" y="288"/>
                  </a:cubicBezTo>
                  <a:cubicBezTo>
                    <a:pt x="1408" y="136"/>
                    <a:pt x="1496" y="144"/>
                    <a:pt x="1632" y="96"/>
                  </a:cubicBezTo>
                  <a:cubicBezTo>
                    <a:pt x="1768" y="48"/>
                    <a:pt x="2032" y="8"/>
                    <a:pt x="2112" y="0"/>
                  </a:cubicBezTo>
                </a:path>
              </a:pathLst>
            </a:custGeom>
            <a:noFill/>
            <a:ln w="5715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grpSp>
      <p:sp>
        <p:nvSpPr>
          <p:cNvPr id="16439" name="Line 55"/>
          <p:cNvSpPr>
            <a:spLocks noChangeShapeType="1"/>
          </p:cNvSpPr>
          <p:nvPr/>
        </p:nvSpPr>
        <p:spPr bwMode="auto">
          <a:xfrm>
            <a:off x="4953000" y="5562600"/>
            <a:ext cx="1295400"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16444" name="Line 60"/>
          <p:cNvSpPr>
            <a:spLocks noChangeShapeType="1"/>
          </p:cNvSpPr>
          <p:nvPr/>
        </p:nvSpPr>
        <p:spPr bwMode="auto">
          <a:xfrm flipH="1">
            <a:off x="7620000" y="1828800"/>
            <a:ext cx="1066800" cy="2362200"/>
          </a:xfrm>
          <a:prstGeom prst="line">
            <a:avLst/>
          </a:prstGeom>
          <a:noFill/>
          <a:ln w="57150">
            <a:solidFill>
              <a:srgbClr val="00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16449" name="Line 65"/>
          <p:cNvSpPr>
            <a:spLocks noChangeShapeType="1"/>
          </p:cNvSpPr>
          <p:nvPr/>
        </p:nvSpPr>
        <p:spPr bwMode="auto">
          <a:xfrm flipV="1">
            <a:off x="8229600" y="1524000"/>
            <a:ext cx="1828800" cy="2743200"/>
          </a:xfrm>
          <a:prstGeom prst="line">
            <a:avLst/>
          </a:prstGeom>
          <a:noFill/>
          <a:ln w="57150">
            <a:solidFill>
              <a:srgbClr val="66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16450" name="Rectangle 66"/>
          <p:cNvSpPr>
            <a:spLocks noChangeArrowheads="1"/>
          </p:cNvSpPr>
          <p:nvPr/>
        </p:nvSpPr>
        <p:spPr bwMode="auto">
          <a:xfrm>
            <a:off x="2135188" y="257175"/>
            <a:ext cx="2696572" cy="3693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zh-TW">
                <a:solidFill>
                  <a:srgbClr val="FFFF00"/>
                </a:solidFill>
              </a:rPr>
              <a:t> Fa</a:t>
            </a:r>
            <a:r>
              <a:rPr lang="cs-CZ" altLang="zh-TW">
                <a:solidFill>
                  <a:srgbClr val="FFFF00"/>
                </a:solidFill>
              </a:rPr>
              <a:t>k</a:t>
            </a:r>
            <a:r>
              <a:rPr lang="en-US" altLang="zh-TW">
                <a:solidFill>
                  <a:srgbClr val="FFFF00"/>
                </a:solidFill>
              </a:rPr>
              <a:t>tor</a:t>
            </a:r>
            <a:r>
              <a:rPr lang="cs-CZ" altLang="zh-TW">
                <a:solidFill>
                  <a:srgbClr val="FFFF00"/>
                </a:solidFill>
              </a:rPr>
              <a:t>y</a:t>
            </a:r>
            <a:r>
              <a:rPr lang="en-US" altLang="zh-TW">
                <a:solidFill>
                  <a:srgbClr val="FFFF00"/>
                </a:solidFill>
              </a:rPr>
              <a:t> </a:t>
            </a:r>
            <a:r>
              <a:rPr lang="cs-CZ" altLang="zh-TW">
                <a:solidFill>
                  <a:srgbClr val="FFFF00"/>
                </a:solidFill>
              </a:rPr>
              <a:t>ovlivňující růst</a:t>
            </a:r>
            <a:r>
              <a:rPr lang="en-US" altLang="zh-TW"/>
              <a:t> </a:t>
            </a:r>
          </a:p>
        </p:txBody>
      </p:sp>
    </p:spTree>
    <p:extLst>
      <p:ext uri="{BB962C8B-B14F-4D97-AF65-F5344CB8AC3E}">
        <p14:creationId xmlns:p14="http://schemas.microsoft.com/office/powerpoint/2010/main" val="1652870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524000" y="304800"/>
            <a:ext cx="9144000" cy="1295400"/>
          </a:xfrm>
        </p:spPr>
        <p:txBody>
          <a:bodyPr/>
          <a:lstStyle/>
          <a:p>
            <a:pPr algn="ctr"/>
            <a:r>
              <a:rPr lang="cs-CZ" altLang="cs-CZ" sz="3200" b="1">
                <a:latin typeface="Comic Sans MS" panose="030F0702030302020204" pitchFamily="66" charset="0"/>
              </a:rPr>
              <a:t>Charakteristika genů</a:t>
            </a:r>
          </a:p>
        </p:txBody>
      </p:sp>
      <p:sp>
        <p:nvSpPr>
          <p:cNvPr id="11267" name="Text Box 3"/>
          <p:cNvSpPr txBox="1">
            <a:spLocks noChangeArrowheads="1"/>
          </p:cNvSpPr>
          <p:nvPr/>
        </p:nvSpPr>
        <p:spPr bwMode="auto">
          <a:xfrm>
            <a:off x="2286000" y="3357563"/>
            <a:ext cx="857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r>
              <a:rPr lang="cs-CZ" altLang="cs-CZ" sz="2400">
                <a:solidFill>
                  <a:schemeClr val="tx2"/>
                </a:solidFill>
                <a:latin typeface="Comic Sans MS" panose="030F0702030302020204" pitchFamily="66" charset="0"/>
              </a:rPr>
              <a:t>gen</a:t>
            </a:r>
            <a:endParaRPr lang="cs-CZ" altLang="cs-CZ" sz="2400" b="0">
              <a:latin typeface="Comic Sans MS" panose="030F0702030302020204" pitchFamily="66" charset="0"/>
            </a:endParaRPr>
          </a:p>
        </p:txBody>
      </p:sp>
      <p:sp>
        <p:nvSpPr>
          <p:cNvPr id="11268" name="Text Box 4"/>
          <p:cNvSpPr txBox="1">
            <a:spLocks noChangeArrowheads="1"/>
          </p:cNvSpPr>
          <p:nvPr/>
        </p:nvSpPr>
        <p:spPr bwMode="auto">
          <a:xfrm>
            <a:off x="4191000" y="2112963"/>
            <a:ext cx="6567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r>
              <a:rPr lang="cs-CZ" altLang="cs-CZ" sz="2400">
                <a:solidFill>
                  <a:srgbClr val="FF0000"/>
                </a:solidFill>
                <a:latin typeface="Comic Sans MS" panose="030F0702030302020204" pitchFamily="66" charset="0"/>
              </a:rPr>
              <a:t>kódující sekvence</a:t>
            </a:r>
            <a:r>
              <a:rPr lang="cs-CZ" altLang="cs-CZ" sz="2400" b="0">
                <a:latin typeface="Comic Sans MS" panose="030F0702030302020204" pitchFamily="66" charset="0"/>
              </a:rPr>
              <a:t> (+ repetitivní DNA)</a:t>
            </a:r>
          </a:p>
        </p:txBody>
      </p:sp>
      <p:sp>
        <p:nvSpPr>
          <p:cNvPr id="11269" name="Text Box 5"/>
          <p:cNvSpPr txBox="1">
            <a:spLocks noChangeArrowheads="1"/>
          </p:cNvSpPr>
          <p:nvPr/>
        </p:nvSpPr>
        <p:spPr bwMode="auto">
          <a:xfrm>
            <a:off x="4114801" y="4119563"/>
            <a:ext cx="261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r>
              <a:rPr lang="cs-CZ" altLang="cs-CZ" sz="2400">
                <a:solidFill>
                  <a:srgbClr val="FF0000"/>
                </a:solidFill>
                <a:latin typeface="Comic Sans MS" panose="030F0702030302020204" pitchFamily="66" charset="0"/>
              </a:rPr>
              <a:t>regulační část</a:t>
            </a:r>
            <a:endParaRPr lang="cs-CZ" altLang="cs-CZ" sz="2400" b="0">
              <a:latin typeface="Comic Sans MS" panose="030F0702030302020204" pitchFamily="66" charset="0"/>
            </a:endParaRPr>
          </a:p>
        </p:txBody>
      </p:sp>
      <p:sp>
        <p:nvSpPr>
          <p:cNvPr id="11270" name="Text Box 6"/>
          <p:cNvSpPr txBox="1">
            <a:spLocks noChangeArrowheads="1"/>
          </p:cNvSpPr>
          <p:nvPr/>
        </p:nvSpPr>
        <p:spPr bwMode="auto">
          <a:xfrm>
            <a:off x="4191000" y="2667001"/>
            <a:ext cx="4343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r>
              <a:rPr lang="cs-CZ" altLang="cs-CZ" sz="2400">
                <a:latin typeface="Comic Sans MS" panose="030F0702030302020204" pitchFamily="66" charset="0"/>
              </a:rPr>
              <a:t>kódující úseky = </a:t>
            </a:r>
            <a:r>
              <a:rPr lang="cs-CZ" altLang="cs-CZ" sz="2400">
                <a:solidFill>
                  <a:schemeClr val="tx2"/>
                </a:solidFill>
                <a:latin typeface="Comic Sans MS" panose="030F0702030302020204" pitchFamily="66" charset="0"/>
              </a:rPr>
              <a:t>exony</a:t>
            </a:r>
            <a:endParaRPr lang="cs-CZ" altLang="cs-CZ" sz="2400">
              <a:latin typeface="Comic Sans MS" panose="030F0702030302020204" pitchFamily="66" charset="0"/>
            </a:endParaRPr>
          </a:p>
          <a:p>
            <a:r>
              <a:rPr lang="cs-CZ" altLang="cs-CZ" sz="2400">
                <a:latin typeface="Comic Sans MS" panose="030F0702030302020204" pitchFamily="66" charset="0"/>
              </a:rPr>
              <a:t>nekódující úseky = </a:t>
            </a:r>
            <a:r>
              <a:rPr lang="cs-CZ" altLang="cs-CZ" sz="2400">
                <a:solidFill>
                  <a:schemeClr val="tx2"/>
                </a:solidFill>
                <a:latin typeface="Comic Sans MS" panose="030F0702030302020204" pitchFamily="66" charset="0"/>
              </a:rPr>
              <a:t>introny</a:t>
            </a:r>
            <a:endParaRPr lang="cs-CZ" altLang="cs-CZ" sz="2400">
              <a:latin typeface="Comic Sans MS" panose="030F0702030302020204" pitchFamily="66" charset="0"/>
            </a:endParaRPr>
          </a:p>
          <a:p>
            <a:endParaRPr lang="cs-CZ" altLang="cs-CZ" sz="2400">
              <a:latin typeface="Comic Sans MS" panose="030F0702030302020204" pitchFamily="66" charset="0"/>
            </a:endParaRPr>
          </a:p>
        </p:txBody>
      </p:sp>
      <p:sp>
        <p:nvSpPr>
          <p:cNvPr id="11271" name="Text Box 7"/>
          <p:cNvSpPr txBox="1">
            <a:spLocks noChangeArrowheads="1"/>
          </p:cNvSpPr>
          <p:nvPr/>
        </p:nvSpPr>
        <p:spPr bwMode="auto">
          <a:xfrm>
            <a:off x="4556126" y="4618039"/>
            <a:ext cx="317976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r>
              <a:rPr lang="cs-CZ" altLang="cs-CZ" sz="2400">
                <a:solidFill>
                  <a:schemeClr val="tx2"/>
                </a:solidFill>
                <a:latin typeface="Comic Sans MS" panose="030F0702030302020204" pitchFamily="66" charset="0"/>
              </a:rPr>
              <a:t>promotor</a:t>
            </a:r>
          </a:p>
          <a:p>
            <a:r>
              <a:rPr lang="cs-CZ" altLang="cs-CZ" sz="2400">
                <a:solidFill>
                  <a:schemeClr val="tx2"/>
                </a:solidFill>
                <a:latin typeface="Comic Sans MS" panose="030F0702030302020204" pitchFamily="66" charset="0"/>
              </a:rPr>
              <a:t>zaváděcí sekvence</a:t>
            </a:r>
          </a:p>
          <a:p>
            <a:r>
              <a:rPr lang="cs-CZ" altLang="cs-CZ" sz="2400">
                <a:solidFill>
                  <a:schemeClr val="tx2"/>
                </a:solidFill>
                <a:latin typeface="Comic Sans MS" panose="030F0702030302020204" pitchFamily="66" charset="0"/>
              </a:rPr>
              <a:t>terminační sekvence</a:t>
            </a:r>
            <a:endParaRPr lang="cs-CZ" altLang="cs-CZ" sz="2400" b="0">
              <a:latin typeface="Comic Sans MS" panose="030F0702030302020204" pitchFamily="66" charset="0"/>
            </a:endParaRPr>
          </a:p>
        </p:txBody>
      </p:sp>
      <p:sp>
        <p:nvSpPr>
          <p:cNvPr id="11272" name="Line 8"/>
          <p:cNvSpPr>
            <a:spLocks noChangeShapeType="1"/>
          </p:cNvSpPr>
          <p:nvPr/>
        </p:nvSpPr>
        <p:spPr bwMode="auto">
          <a:xfrm flipV="1">
            <a:off x="3429000" y="2514600"/>
            <a:ext cx="609600" cy="990600"/>
          </a:xfrm>
          <a:prstGeom prst="line">
            <a:avLst/>
          </a:prstGeom>
          <a:noFill/>
          <a:ln w="571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273" name="Line 9"/>
          <p:cNvSpPr>
            <a:spLocks noChangeShapeType="1"/>
          </p:cNvSpPr>
          <p:nvPr/>
        </p:nvSpPr>
        <p:spPr bwMode="auto">
          <a:xfrm>
            <a:off x="3429000" y="3657600"/>
            <a:ext cx="609600" cy="685800"/>
          </a:xfrm>
          <a:prstGeom prst="line">
            <a:avLst/>
          </a:prstGeom>
          <a:noFill/>
          <a:ln w="571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127671633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ChangeArrowheads="1"/>
          </p:cNvSpPr>
          <p:nvPr/>
        </p:nvSpPr>
        <p:spPr bwMode="auto">
          <a:xfrm>
            <a:off x="1828800" y="838201"/>
            <a:ext cx="7696200" cy="646331"/>
          </a:xfrm>
          <a:prstGeom prst="rect">
            <a:avLst/>
          </a:prstGeom>
          <a:solidFill>
            <a:srgbClr val="003300"/>
          </a:solidFill>
          <a:ln>
            <a:noFill/>
          </a:ln>
          <a:effectLst>
            <a:outerShdw dist="107763" dir="2700000" algn="ctr" rotWithShape="0">
              <a:schemeClr val="bg1"/>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eaLnBrk="0" hangingPunct="0"/>
            <a:r>
              <a:rPr lang="en-US" altLang="zh-TW" dirty="0">
                <a:latin typeface="Times New Roman" panose="02020603050405020304" pitchFamily="18" charset="0"/>
              </a:rPr>
              <a:t> </a:t>
            </a:r>
            <a:r>
              <a:rPr lang="en-US" altLang="zh-TW" dirty="0"/>
              <a:t> </a:t>
            </a:r>
            <a:r>
              <a:rPr lang="en-US" altLang="zh-TW" dirty="0">
                <a:solidFill>
                  <a:srgbClr val="66FF33"/>
                </a:solidFill>
              </a:rPr>
              <a:t>1. </a:t>
            </a:r>
            <a:r>
              <a:rPr lang="cs-CZ" altLang="zh-TW" dirty="0">
                <a:solidFill>
                  <a:srgbClr val="66FF33"/>
                </a:solidFill>
              </a:rPr>
              <a:t>i</a:t>
            </a:r>
            <a:r>
              <a:rPr lang="en-US" altLang="zh-TW" dirty="0" err="1">
                <a:solidFill>
                  <a:srgbClr val="66FF33"/>
                </a:solidFill>
              </a:rPr>
              <a:t>nterval</a:t>
            </a:r>
            <a:r>
              <a:rPr lang="en-US" altLang="zh-TW" dirty="0">
                <a:solidFill>
                  <a:srgbClr val="66FF33"/>
                </a:solidFill>
              </a:rPr>
              <a:t> sub</a:t>
            </a:r>
            <a:r>
              <a:rPr lang="cs-CZ" altLang="zh-TW" dirty="0">
                <a:solidFill>
                  <a:srgbClr val="66FF33"/>
                </a:solidFill>
              </a:rPr>
              <a:t>k</a:t>
            </a:r>
            <a:r>
              <a:rPr lang="en-US" altLang="zh-TW" dirty="0" err="1">
                <a:solidFill>
                  <a:srgbClr val="66FF33"/>
                </a:solidFill>
              </a:rPr>
              <a:t>ult</a:t>
            </a:r>
            <a:r>
              <a:rPr lang="cs-CZ" altLang="zh-TW" dirty="0" err="1">
                <a:solidFill>
                  <a:srgbClr val="66FF33"/>
                </a:solidFill>
              </a:rPr>
              <a:t>ivace</a:t>
            </a:r>
            <a:r>
              <a:rPr lang="en-US" altLang="zh-TW" dirty="0">
                <a:latin typeface="Times New Roman" panose="02020603050405020304" pitchFamily="18" charset="0"/>
              </a:rPr>
              <a:t> </a:t>
            </a:r>
          </a:p>
          <a:p>
            <a:pPr algn="l" eaLnBrk="0" hangingPunct="0"/>
            <a:r>
              <a:rPr lang="en-US" altLang="zh-TW" dirty="0"/>
              <a:t>         </a:t>
            </a:r>
            <a:r>
              <a:rPr lang="cs-CZ" altLang="zh-TW" dirty="0">
                <a:solidFill>
                  <a:schemeClr val="bg1">
                    <a:lumMod val="95000"/>
                  </a:schemeClr>
                </a:solidFill>
              </a:rPr>
              <a:t>pasáž v</a:t>
            </a:r>
            <a:r>
              <a:rPr lang="en-US" altLang="zh-TW" dirty="0"/>
              <a:t> </a:t>
            </a:r>
            <a:r>
              <a:rPr lang="en-US" altLang="zh-TW" dirty="0">
                <a:solidFill>
                  <a:srgbClr val="FF33CC"/>
                </a:solidFill>
              </a:rPr>
              <a:t>log </a:t>
            </a:r>
            <a:r>
              <a:rPr lang="cs-CZ" altLang="zh-TW" dirty="0">
                <a:solidFill>
                  <a:srgbClr val="FF33CC"/>
                </a:solidFill>
              </a:rPr>
              <a:t>fázi</a:t>
            </a:r>
            <a:r>
              <a:rPr lang="en-US" altLang="zh-TW" dirty="0">
                <a:latin typeface="Times New Roman" panose="02020603050405020304" pitchFamily="18" charset="0"/>
              </a:rPr>
              <a:t> </a:t>
            </a:r>
            <a:r>
              <a:rPr lang="en-US" altLang="zh-TW" dirty="0"/>
              <a:t>  </a:t>
            </a:r>
            <a:r>
              <a:rPr lang="en-US" altLang="zh-TW" dirty="0">
                <a:solidFill>
                  <a:schemeClr val="bg1">
                    <a:lumMod val="95000"/>
                  </a:schemeClr>
                </a:solidFill>
              </a:rPr>
              <a:t>--&gt;	</a:t>
            </a:r>
            <a:r>
              <a:rPr lang="en-US" altLang="zh-TW" dirty="0"/>
              <a:t>		</a:t>
            </a:r>
          </a:p>
        </p:txBody>
      </p:sp>
      <p:sp>
        <p:nvSpPr>
          <p:cNvPr id="38918" name="Line 6"/>
          <p:cNvSpPr>
            <a:spLocks noChangeShapeType="1"/>
          </p:cNvSpPr>
          <p:nvPr/>
        </p:nvSpPr>
        <p:spPr bwMode="auto">
          <a:xfrm>
            <a:off x="2438400" y="5867400"/>
            <a:ext cx="7543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38919" name="Line 7"/>
          <p:cNvSpPr>
            <a:spLocks noChangeShapeType="1"/>
          </p:cNvSpPr>
          <p:nvPr/>
        </p:nvSpPr>
        <p:spPr bwMode="auto">
          <a:xfrm flipV="1">
            <a:off x="2438400" y="2362200"/>
            <a:ext cx="0" cy="3505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grpSp>
        <p:nvGrpSpPr>
          <p:cNvPr id="38962" name="Group 50"/>
          <p:cNvGrpSpPr>
            <a:grpSpLocks/>
          </p:cNvGrpSpPr>
          <p:nvPr/>
        </p:nvGrpSpPr>
        <p:grpSpPr bwMode="auto">
          <a:xfrm>
            <a:off x="4191000" y="1981200"/>
            <a:ext cx="228600" cy="1905000"/>
            <a:chOff x="1584" y="1248"/>
            <a:chExt cx="144" cy="1200"/>
          </a:xfrm>
        </p:grpSpPr>
        <p:sp>
          <p:nvSpPr>
            <p:cNvPr id="38920" name="AutoShape 8"/>
            <p:cNvSpPr>
              <a:spLocks noChangeArrowheads="1"/>
            </p:cNvSpPr>
            <p:nvPr/>
          </p:nvSpPr>
          <p:spPr bwMode="auto">
            <a:xfrm>
              <a:off x="1584" y="1248"/>
              <a:ext cx="144" cy="528"/>
            </a:xfrm>
            <a:prstGeom prst="downArrow">
              <a:avLst>
                <a:gd name="adj1" fmla="val 50000"/>
                <a:gd name="adj2" fmla="val 91667"/>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21" name="AutoShape 9"/>
            <p:cNvSpPr>
              <a:spLocks noChangeArrowheads="1"/>
            </p:cNvSpPr>
            <p:nvPr/>
          </p:nvSpPr>
          <p:spPr bwMode="auto">
            <a:xfrm>
              <a:off x="1584" y="1920"/>
              <a:ext cx="144" cy="528"/>
            </a:xfrm>
            <a:prstGeom prst="downArrow">
              <a:avLst>
                <a:gd name="adj1" fmla="val 50000"/>
                <a:gd name="adj2" fmla="val 91667"/>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38964" name="Group 52"/>
          <p:cNvGrpSpPr>
            <a:grpSpLocks/>
          </p:cNvGrpSpPr>
          <p:nvPr/>
        </p:nvGrpSpPr>
        <p:grpSpPr bwMode="auto">
          <a:xfrm>
            <a:off x="2667000" y="5791205"/>
            <a:ext cx="1752600" cy="715963"/>
            <a:chOff x="710" y="3648"/>
            <a:chExt cx="1018" cy="451"/>
          </a:xfrm>
        </p:grpSpPr>
        <p:sp>
          <p:nvSpPr>
            <p:cNvPr id="38947" name="Line 35"/>
            <p:cNvSpPr>
              <a:spLocks noChangeShapeType="1"/>
            </p:cNvSpPr>
            <p:nvPr/>
          </p:nvSpPr>
          <p:spPr bwMode="auto">
            <a:xfrm>
              <a:off x="768" y="3648"/>
              <a:ext cx="0" cy="192"/>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38948" name="Line 36"/>
            <p:cNvSpPr>
              <a:spLocks noChangeShapeType="1"/>
            </p:cNvSpPr>
            <p:nvPr/>
          </p:nvSpPr>
          <p:spPr bwMode="auto">
            <a:xfrm>
              <a:off x="1728" y="3648"/>
              <a:ext cx="0" cy="192"/>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38952" name="Text Box 40"/>
            <p:cNvSpPr txBox="1">
              <a:spLocks noChangeArrowheads="1"/>
            </p:cNvSpPr>
            <p:nvPr/>
          </p:nvSpPr>
          <p:spPr bwMode="auto">
            <a:xfrm>
              <a:off x="710" y="3866"/>
              <a:ext cx="744" cy="23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zh-TW">
                  <a:latin typeface="Times New Roman" panose="02020603050405020304" pitchFamily="18" charset="0"/>
                </a:rPr>
                <a:t>                   </a:t>
              </a:r>
            </a:p>
          </p:txBody>
        </p:sp>
      </p:grpSp>
      <p:grpSp>
        <p:nvGrpSpPr>
          <p:cNvPr id="38965" name="Group 53"/>
          <p:cNvGrpSpPr>
            <a:grpSpLocks/>
          </p:cNvGrpSpPr>
          <p:nvPr/>
        </p:nvGrpSpPr>
        <p:grpSpPr bwMode="auto">
          <a:xfrm>
            <a:off x="4419600" y="5791204"/>
            <a:ext cx="1219200" cy="750888"/>
            <a:chOff x="1728" y="3648"/>
            <a:chExt cx="912" cy="473"/>
          </a:xfrm>
        </p:grpSpPr>
        <p:sp>
          <p:nvSpPr>
            <p:cNvPr id="38949" name="Line 37"/>
            <p:cNvSpPr>
              <a:spLocks noChangeShapeType="1"/>
            </p:cNvSpPr>
            <p:nvPr/>
          </p:nvSpPr>
          <p:spPr bwMode="auto">
            <a:xfrm>
              <a:off x="2640" y="3648"/>
              <a:ext cx="0" cy="192"/>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38953" name="Text Box 41"/>
            <p:cNvSpPr txBox="1">
              <a:spLocks noChangeArrowheads="1"/>
            </p:cNvSpPr>
            <p:nvPr/>
          </p:nvSpPr>
          <p:spPr bwMode="auto">
            <a:xfrm>
              <a:off x="1728" y="3888"/>
              <a:ext cx="679" cy="233"/>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cs-CZ" altLang="zh-TW"/>
                <a:t>krátký</a:t>
              </a:r>
              <a:r>
                <a:rPr lang="en-US" altLang="zh-TW"/>
                <a:t> </a:t>
              </a:r>
              <a:endParaRPr lang="en-US" altLang="zh-TW">
                <a:latin typeface="Times New Roman" panose="02020603050405020304" pitchFamily="18" charset="0"/>
              </a:endParaRPr>
            </a:p>
          </p:txBody>
        </p:sp>
      </p:grpSp>
      <p:grpSp>
        <p:nvGrpSpPr>
          <p:cNvPr id="38966" name="Group 54"/>
          <p:cNvGrpSpPr>
            <a:grpSpLocks/>
          </p:cNvGrpSpPr>
          <p:nvPr/>
        </p:nvGrpSpPr>
        <p:grpSpPr bwMode="auto">
          <a:xfrm>
            <a:off x="5715001" y="5791204"/>
            <a:ext cx="1243151" cy="750888"/>
            <a:chOff x="2688" y="3648"/>
            <a:chExt cx="864" cy="473"/>
          </a:xfrm>
        </p:grpSpPr>
        <p:sp>
          <p:nvSpPr>
            <p:cNvPr id="38950" name="Line 38"/>
            <p:cNvSpPr>
              <a:spLocks noChangeShapeType="1"/>
            </p:cNvSpPr>
            <p:nvPr/>
          </p:nvSpPr>
          <p:spPr bwMode="auto">
            <a:xfrm>
              <a:off x="3552" y="3648"/>
              <a:ext cx="0" cy="192"/>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38955" name="Text Box 43"/>
            <p:cNvSpPr txBox="1">
              <a:spLocks noChangeArrowheads="1"/>
            </p:cNvSpPr>
            <p:nvPr/>
          </p:nvSpPr>
          <p:spPr bwMode="auto">
            <a:xfrm>
              <a:off x="2688" y="3888"/>
              <a:ext cx="720" cy="233"/>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zh-TW"/>
                <a:t> </a:t>
              </a:r>
              <a:r>
                <a:rPr lang="cs-CZ" altLang="zh-TW"/>
                <a:t>krátký</a:t>
              </a:r>
              <a:r>
                <a:rPr lang="en-US" altLang="zh-TW"/>
                <a:t>  </a:t>
              </a:r>
              <a:endParaRPr lang="en-US" altLang="zh-TW">
                <a:latin typeface="Times New Roman" panose="02020603050405020304" pitchFamily="18" charset="0"/>
              </a:endParaRPr>
            </a:p>
          </p:txBody>
        </p:sp>
      </p:grpSp>
      <p:sp>
        <p:nvSpPr>
          <p:cNvPr id="38956" name="Freeform 44"/>
          <p:cNvSpPr>
            <a:spLocks/>
          </p:cNvSpPr>
          <p:nvPr/>
        </p:nvSpPr>
        <p:spPr bwMode="auto">
          <a:xfrm>
            <a:off x="2819400" y="2667000"/>
            <a:ext cx="3352800" cy="2997200"/>
          </a:xfrm>
          <a:custGeom>
            <a:avLst/>
            <a:gdLst>
              <a:gd name="T0" fmla="*/ 0 w 2112"/>
              <a:gd name="T1" fmla="*/ 1872 h 1888"/>
              <a:gd name="T2" fmla="*/ 240 w 2112"/>
              <a:gd name="T3" fmla="*/ 1872 h 1888"/>
              <a:gd name="T4" fmla="*/ 480 w 2112"/>
              <a:gd name="T5" fmla="*/ 1776 h 1888"/>
              <a:gd name="T6" fmla="*/ 672 w 2112"/>
              <a:gd name="T7" fmla="*/ 1584 h 1888"/>
              <a:gd name="T8" fmla="*/ 960 w 2112"/>
              <a:gd name="T9" fmla="*/ 1008 h 1888"/>
              <a:gd name="T10" fmla="*/ 1296 w 2112"/>
              <a:gd name="T11" fmla="*/ 288 h 1888"/>
              <a:gd name="T12" fmla="*/ 1632 w 2112"/>
              <a:gd name="T13" fmla="*/ 96 h 1888"/>
              <a:gd name="T14" fmla="*/ 2112 w 2112"/>
              <a:gd name="T15" fmla="*/ 0 h 18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12" h="1888">
                <a:moveTo>
                  <a:pt x="0" y="1872"/>
                </a:moveTo>
                <a:cubicBezTo>
                  <a:pt x="80" y="1880"/>
                  <a:pt x="160" y="1888"/>
                  <a:pt x="240" y="1872"/>
                </a:cubicBezTo>
                <a:cubicBezTo>
                  <a:pt x="320" y="1856"/>
                  <a:pt x="408" y="1824"/>
                  <a:pt x="480" y="1776"/>
                </a:cubicBezTo>
                <a:cubicBezTo>
                  <a:pt x="552" y="1728"/>
                  <a:pt x="592" y="1712"/>
                  <a:pt x="672" y="1584"/>
                </a:cubicBezTo>
                <a:cubicBezTo>
                  <a:pt x="752" y="1456"/>
                  <a:pt x="856" y="1224"/>
                  <a:pt x="960" y="1008"/>
                </a:cubicBezTo>
                <a:cubicBezTo>
                  <a:pt x="1064" y="792"/>
                  <a:pt x="1184" y="440"/>
                  <a:pt x="1296" y="288"/>
                </a:cubicBezTo>
                <a:cubicBezTo>
                  <a:pt x="1408" y="136"/>
                  <a:pt x="1496" y="144"/>
                  <a:pt x="1632" y="96"/>
                </a:cubicBezTo>
                <a:cubicBezTo>
                  <a:pt x="1768" y="48"/>
                  <a:pt x="2032" y="8"/>
                  <a:pt x="2112" y="0"/>
                </a:cubicBezTo>
              </a:path>
            </a:pathLst>
          </a:custGeom>
          <a:noFill/>
          <a:ln w="5715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38957" name="Freeform 45"/>
          <p:cNvSpPr>
            <a:spLocks/>
          </p:cNvSpPr>
          <p:nvPr/>
        </p:nvSpPr>
        <p:spPr bwMode="auto">
          <a:xfrm>
            <a:off x="4038600" y="2667000"/>
            <a:ext cx="3352800" cy="2997200"/>
          </a:xfrm>
          <a:custGeom>
            <a:avLst/>
            <a:gdLst>
              <a:gd name="T0" fmla="*/ 0 w 2112"/>
              <a:gd name="T1" fmla="*/ 1872 h 1888"/>
              <a:gd name="T2" fmla="*/ 240 w 2112"/>
              <a:gd name="T3" fmla="*/ 1872 h 1888"/>
              <a:gd name="T4" fmla="*/ 480 w 2112"/>
              <a:gd name="T5" fmla="*/ 1776 h 1888"/>
              <a:gd name="T6" fmla="*/ 672 w 2112"/>
              <a:gd name="T7" fmla="*/ 1584 h 1888"/>
              <a:gd name="T8" fmla="*/ 960 w 2112"/>
              <a:gd name="T9" fmla="*/ 1008 h 1888"/>
              <a:gd name="T10" fmla="*/ 1296 w 2112"/>
              <a:gd name="T11" fmla="*/ 288 h 1888"/>
              <a:gd name="T12" fmla="*/ 1632 w 2112"/>
              <a:gd name="T13" fmla="*/ 96 h 1888"/>
              <a:gd name="T14" fmla="*/ 2112 w 2112"/>
              <a:gd name="T15" fmla="*/ 0 h 18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12" h="1888">
                <a:moveTo>
                  <a:pt x="0" y="1872"/>
                </a:moveTo>
                <a:cubicBezTo>
                  <a:pt x="80" y="1880"/>
                  <a:pt x="160" y="1888"/>
                  <a:pt x="240" y="1872"/>
                </a:cubicBezTo>
                <a:cubicBezTo>
                  <a:pt x="320" y="1856"/>
                  <a:pt x="408" y="1824"/>
                  <a:pt x="480" y="1776"/>
                </a:cubicBezTo>
                <a:cubicBezTo>
                  <a:pt x="552" y="1728"/>
                  <a:pt x="592" y="1712"/>
                  <a:pt x="672" y="1584"/>
                </a:cubicBezTo>
                <a:cubicBezTo>
                  <a:pt x="752" y="1456"/>
                  <a:pt x="856" y="1224"/>
                  <a:pt x="960" y="1008"/>
                </a:cubicBezTo>
                <a:cubicBezTo>
                  <a:pt x="1064" y="792"/>
                  <a:pt x="1184" y="440"/>
                  <a:pt x="1296" y="288"/>
                </a:cubicBezTo>
                <a:cubicBezTo>
                  <a:pt x="1408" y="136"/>
                  <a:pt x="1496" y="144"/>
                  <a:pt x="1632" y="96"/>
                </a:cubicBezTo>
                <a:cubicBezTo>
                  <a:pt x="1768" y="48"/>
                  <a:pt x="2032" y="8"/>
                  <a:pt x="2112" y="0"/>
                </a:cubicBezTo>
              </a:path>
            </a:pathLst>
          </a:custGeom>
          <a:noFill/>
          <a:ln w="5715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38958" name="Freeform 46"/>
          <p:cNvSpPr>
            <a:spLocks/>
          </p:cNvSpPr>
          <p:nvPr/>
        </p:nvSpPr>
        <p:spPr bwMode="auto">
          <a:xfrm>
            <a:off x="5181600" y="2667000"/>
            <a:ext cx="3352800" cy="2997200"/>
          </a:xfrm>
          <a:custGeom>
            <a:avLst/>
            <a:gdLst>
              <a:gd name="T0" fmla="*/ 0 w 2112"/>
              <a:gd name="T1" fmla="*/ 1872 h 1888"/>
              <a:gd name="T2" fmla="*/ 240 w 2112"/>
              <a:gd name="T3" fmla="*/ 1872 h 1888"/>
              <a:gd name="T4" fmla="*/ 480 w 2112"/>
              <a:gd name="T5" fmla="*/ 1776 h 1888"/>
              <a:gd name="T6" fmla="*/ 672 w 2112"/>
              <a:gd name="T7" fmla="*/ 1584 h 1888"/>
              <a:gd name="T8" fmla="*/ 960 w 2112"/>
              <a:gd name="T9" fmla="*/ 1008 h 1888"/>
              <a:gd name="T10" fmla="*/ 1296 w 2112"/>
              <a:gd name="T11" fmla="*/ 288 h 1888"/>
              <a:gd name="T12" fmla="*/ 1632 w 2112"/>
              <a:gd name="T13" fmla="*/ 96 h 1888"/>
              <a:gd name="T14" fmla="*/ 2112 w 2112"/>
              <a:gd name="T15" fmla="*/ 0 h 18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12" h="1888">
                <a:moveTo>
                  <a:pt x="0" y="1872"/>
                </a:moveTo>
                <a:cubicBezTo>
                  <a:pt x="80" y="1880"/>
                  <a:pt x="160" y="1888"/>
                  <a:pt x="240" y="1872"/>
                </a:cubicBezTo>
                <a:cubicBezTo>
                  <a:pt x="320" y="1856"/>
                  <a:pt x="408" y="1824"/>
                  <a:pt x="480" y="1776"/>
                </a:cubicBezTo>
                <a:cubicBezTo>
                  <a:pt x="552" y="1728"/>
                  <a:pt x="592" y="1712"/>
                  <a:pt x="672" y="1584"/>
                </a:cubicBezTo>
                <a:cubicBezTo>
                  <a:pt x="752" y="1456"/>
                  <a:pt x="856" y="1224"/>
                  <a:pt x="960" y="1008"/>
                </a:cubicBezTo>
                <a:cubicBezTo>
                  <a:pt x="1064" y="792"/>
                  <a:pt x="1184" y="440"/>
                  <a:pt x="1296" y="288"/>
                </a:cubicBezTo>
                <a:cubicBezTo>
                  <a:pt x="1408" y="136"/>
                  <a:pt x="1496" y="144"/>
                  <a:pt x="1632" y="96"/>
                </a:cubicBezTo>
                <a:cubicBezTo>
                  <a:pt x="1768" y="48"/>
                  <a:pt x="2032" y="8"/>
                  <a:pt x="2112" y="0"/>
                </a:cubicBezTo>
              </a:path>
            </a:pathLst>
          </a:custGeom>
          <a:noFill/>
          <a:ln w="5715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38959" name="Freeform 47"/>
          <p:cNvSpPr>
            <a:spLocks/>
          </p:cNvSpPr>
          <p:nvPr/>
        </p:nvSpPr>
        <p:spPr bwMode="auto">
          <a:xfrm>
            <a:off x="4419600" y="2667000"/>
            <a:ext cx="1752600" cy="1447800"/>
          </a:xfrm>
          <a:custGeom>
            <a:avLst/>
            <a:gdLst>
              <a:gd name="T0" fmla="*/ 0 w 1104"/>
              <a:gd name="T1" fmla="*/ 912 h 912"/>
              <a:gd name="T2" fmla="*/ 144 w 1104"/>
              <a:gd name="T3" fmla="*/ 576 h 912"/>
              <a:gd name="T4" fmla="*/ 240 w 1104"/>
              <a:gd name="T5" fmla="*/ 384 h 912"/>
              <a:gd name="T6" fmla="*/ 336 w 1104"/>
              <a:gd name="T7" fmla="*/ 192 h 912"/>
              <a:gd name="T8" fmla="*/ 624 w 1104"/>
              <a:gd name="T9" fmla="*/ 96 h 912"/>
              <a:gd name="T10" fmla="*/ 912 w 1104"/>
              <a:gd name="T11" fmla="*/ 48 h 912"/>
              <a:gd name="T12" fmla="*/ 1104 w 1104"/>
              <a:gd name="T13" fmla="*/ 0 h 912"/>
            </a:gdLst>
            <a:ahLst/>
            <a:cxnLst>
              <a:cxn ang="0">
                <a:pos x="T0" y="T1"/>
              </a:cxn>
              <a:cxn ang="0">
                <a:pos x="T2" y="T3"/>
              </a:cxn>
              <a:cxn ang="0">
                <a:pos x="T4" y="T5"/>
              </a:cxn>
              <a:cxn ang="0">
                <a:pos x="T6" y="T7"/>
              </a:cxn>
              <a:cxn ang="0">
                <a:pos x="T8" y="T9"/>
              </a:cxn>
              <a:cxn ang="0">
                <a:pos x="T10" y="T11"/>
              </a:cxn>
              <a:cxn ang="0">
                <a:pos x="T12" y="T13"/>
              </a:cxn>
            </a:cxnLst>
            <a:rect l="0" t="0" r="r" b="b"/>
            <a:pathLst>
              <a:path w="1104" h="912">
                <a:moveTo>
                  <a:pt x="0" y="912"/>
                </a:moveTo>
                <a:cubicBezTo>
                  <a:pt x="52" y="788"/>
                  <a:pt x="104" y="664"/>
                  <a:pt x="144" y="576"/>
                </a:cubicBezTo>
                <a:cubicBezTo>
                  <a:pt x="184" y="488"/>
                  <a:pt x="208" y="448"/>
                  <a:pt x="240" y="384"/>
                </a:cubicBezTo>
                <a:cubicBezTo>
                  <a:pt x="272" y="320"/>
                  <a:pt x="272" y="240"/>
                  <a:pt x="336" y="192"/>
                </a:cubicBezTo>
                <a:cubicBezTo>
                  <a:pt x="400" y="144"/>
                  <a:pt x="528" y="120"/>
                  <a:pt x="624" y="96"/>
                </a:cubicBezTo>
                <a:cubicBezTo>
                  <a:pt x="720" y="72"/>
                  <a:pt x="832" y="64"/>
                  <a:pt x="912" y="48"/>
                </a:cubicBezTo>
                <a:cubicBezTo>
                  <a:pt x="992" y="32"/>
                  <a:pt x="1080" y="8"/>
                  <a:pt x="1104" y="0"/>
                </a:cubicBezTo>
              </a:path>
            </a:pathLst>
          </a:custGeom>
          <a:noFill/>
          <a:ln w="5715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38960" name="Freeform 48"/>
          <p:cNvSpPr>
            <a:spLocks/>
          </p:cNvSpPr>
          <p:nvPr/>
        </p:nvSpPr>
        <p:spPr bwMode="auto">
          <a:xfrm>
            <a:off x="5638800" y="2667000"/>
            <a:ext cx="1752600" cy="1447800"/>
          </a:xfrm>
          <a:custGeom>
            <a:avLst/>
            <a:gdLst>
              <a:gd name="T0" fmla="*/ 0 w 1104"/>
              <a:gd name="T1" fmla="*/ 912 h 912"/>
              <a:gd name="T2" fmla="*/ 144 w 1104"/>
              <a:gd name="T3" fmla="*/ 576 h 912"/>
              <a:gd name="T4" fmla="*/ 240 w 1104"/>
              <a:gd name="T5" fmla="*/ 384 h 912"/>
              <a:gd name="T6" fmla="*/ 336 w 1104"/>
              <a:gd name="T7" fmla="*/ 192 h 912"/>
              <a:gd name="T8" fmla="*/ 624 w 1104"/>
              <a:gd name="T9" fmla="*/ 96 h 912"/>
              <a:gd name="T10" fmla="*/ 912 w 1104"/>
              <a:gd name="T11" fmla="*/ 48 h 912"/>
              <a:gd name="T12" fmla="*/ 1104 w 1104"/>
              <a:gd name="T13" fmla="*/ 0 h 912"/>
            </a:gdLst>
            <a:ahLst/>
            <a:cxnLst>
              <a:cxn ang="0">
                <a:pos x="T0" y="T1"/>
              </a:cxn>
              <a:cxn ang="0">
                <a:pos x="T2" y="T3"/>
              </a:cxn>
              <a:cxn ang="0">
                <a:pos x="T4" y="T5"/>
              </a:cxn>
              <a:cxn ang="0">
                <a:pos x="T6" y="T7"/>
              </a:cxn>
              <a:cxn ang="0">
                <a:pos x="T8" y="T9"/>
              </a:cxn>
              <a:cxn ang="0">
                <a:pos x="T10" y="T11"/>
              </a:cxn>
              <a:cxn ang="0">
                <a:pos x="T12" y="T13"/>
              </a:cxn>
            </a:cxnLst>
            <a:rect l="0" t="0" r="r" b="b"/>
            <a:pathLst>
              <a:path w="1104" h="912">
                <a:moveTo>
                  <a:pt x="0" y="912"/>
                </a:moveTo>
                <a:cubicBezTo>
                  <a:pt x="52" y="788"/>
                  <a:pt x="104" y="664"/>
                  <a:pt x="144" y="576"/>
                </a:cubicBezTo>
                <a:cubicBezTo>
                  <a:pt x="184" y="488"/>
                  <a:pt x="208" y="448"/>
                  <a:pt x="240" y="384"/>
                </a:cubicBezTo>
                <a:cubicBezTo>
                  <a:pt x="272" y="320"/>
                  <a:pt x="272" y="240"/>
                  <a:pt x="336" y="192"/>
                </a:cubicBezTo>
                <a:cubicBezTo>
                  <a:pt x="400" y="144"/>
                  <a:pt x="528" y="120"/>
                  <a:pt x="624" y="96"/>
                </a:cubicBezTo>
                <a:cubicBezTo>
                  <a:pt x="720" y="72"/>
                  <a:pt x="832" y="64"/>
                  <a:pt x="912" y="48"/>
                </a:cubicBezTo>
                <a:cubicBezTo>
                  <a:pt x="992" y="32"/>
                  <a:pt x="1080" y="8"/>
                  <a:pt x="1104" y="0"/>
                </a:cubicBezTo>
              </a:path>
            </a:pathLst>
          </a:custGeom>
          <a:noFill/>
          <a:ln w="5715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38945" name="Line 33"/>
          <p:cNvSpPr>
            <a:spLocks noChangeShapeType="1"/>
          </p:cNvSpPr>
          <p:nvPr/>
        </p:nvSpPr>
        <p:spPr bwMode="auto">
          <a:xfrm>
            <a:off x="4038600" y="5638800"/>
            <a:ext cx="381000" cy="0"/>
          </a:xfrm>
          <a:prstGeom prst="line">
            <a:avLst/>
          </a:prstGeom>
          <a:noFill/>
          <a:ln w="76200">
            <a:solidFill>
              <a:srgbClr val="286AA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grpSp>
        <p:nvGrpSpPr>
          <p:cNvPr id="38963" name="Group 51"/>
          <p:cNvGrpSpPr>
            <a:grpSpLocks/>
          </p:cNvGrpSpPr>
          <p:nvPr/>
        </p:nvGrpSpPr>
        <p:grpSpPr bwMode="auto">
          <a:xfrm>
            <a:off x="5410200" y="2095500"/>
            <a:ext cx="228600" cy="1905000"/>
            <a:chOff x="2592" y="1248"/>
            <a:chExt cx="144" cy="1200"/>
          </a:xfrm>
        </p:grpSpPr>
        <p:sp>
          <p:nvSpPr>
            <p:cNvPr id="38927" name="AutoShape 15"/>
            <p:cNvSpPr>
              <a:spLocks noChangeArrowheads="1"/>
            </p:cNvSpPr>
            <p:nvPr/>
          </p:nvSpPr>
          <p:spPr bwMode="auto">
            <a:xfrm>
              <a:off x="2592" y="1248"/>
              <a:ext cx="144" cy="528"/>
            </a:xfrm>
            <a:prstGeom prst="downArrow">
              <a:avLst>
                <a:gd name="adj1" fmla="val 50000"/>
                <a:gd name="adj2" fmla="val 91667"/>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28" name="AutoShape 16"/>
            <p:cNvSpPr>
              <a:spLocks noChangeArrowheads="1"/>
            </p:cNvSpPr>
            <p:nvPr/>
          </p:nvSpPr>
          <p:spPr bwMode="auto">
            <a:xfrm>
              <a:off x="2592" y="1920"/>
              <a:ext cx="144" cy="528"/>
            </a:xfrm>
            <a:prstGeom prst="downArrow">
              <a:avLst>
                <a:gd name="adj1" fmla="val 50000"/>
                <a:gd name="adj2" fmla="val 91667"/>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38946" name="Line 34"/>
          <p:cNvSpPr>
            <a:spLocks noChangeShapeType="1"/>
          </p:cNvSpPr>
          <p:nvPr/>
        </p:nvSpPr>
        <p:spPr bwMode="auto">
          <a:xfrm>
            <a:off x="5181600" y="5638800"/>
            <a:ext cx="381000" cy="0"/>
          </a:xfrm>
          <a:prstGeom prst="line">
            <a:avLst/>
          </a:prstGeom>
          <a:noFill/>
          <a:ln w="76200">
            <a:solidFill>
              <a:srgbClr val="286AA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Tree>
    <p:extLst>
      <p:ext uri="{BB962C8B-B14F-4D97-AF65-F5344CB8AC3E}">
        <p14:creationId xmlns:p14="http://schemas.microsoft.com/office/powerpoint/2010/main" val="6657153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ChangeArrowheads="1"/>
          </p:cNvSpPr>
          <p:nvPr/>
        </p:nvSpPr>
        <p:spPr bwMode="auto">
          <a:xfrm>
            <a:off x="2057400" y="227013"/>
            <a:ext cx="2824812" cy="3693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zh-TW">
                <a:solidFill>
                  <a:srgbClr val="FFFF00"/>
                </a:solidFill>
              </a:rPr>
              <a:t> </a:t>
            </a:r>
            <a:r>
              <a:rPr lang="zh-TW" altLang="zh-TW">
                <a:solidFill>
                  <a:srgbClr val="FFFF00"/>
                </a:solidFill>
              </a:rPr>
              <a:t> Faktory ovliv</a:t>
            </a:r>
            <a:r>
              <a:rPr lang="zh-TW" altLang="cs-CZ">
                <a:solidFill>
                  <a:srgbClr val="FFFF00"/>
                </a:solidFill>
              </a:rPr>
              <a:t>ň</a:t>
            </a:r>
            <a:r>
              <a:rPr lang="zh-TW" altLang="zh-TW">
                <a:solidFill>
                  <a:srgbClr val="FFFF00"/>
                </a:solidFill>
              </a:rPr>
              <a:t>ující r</a:t>
            </a:r>
            <a:r>
              <a:rPr lang="zh-TW" altLang="cs-CZ">
                <a:solidFill>
                  <a:srgbClr val="FFFF00"/>
                </a:solidFill>
              </a:rPr>
              <a:t>ů</a:t>
            </a:r>
            <a:r>
              <a:rPr lang="zh-TW" altLang="zh-TW">
                <a:solidFill>
                  <a:srgbClr val="FFFF00"/>
                </a:solidFill>
              </a:rPr>
              <a:t>st</a:t>
            </a:r>
            <a:r>
              <a:rPr lang="en-US" altLang="zh-TW">
                <a:solidFill>
                  <a:srgbClr val="FFFF00"/>
                </a:solidFill>
              </a:rPr>
              <a:t>:</a:t>
            </a:r>
            <a:r>
              <a:rPr lang="en-US" altLang="zh-TW"/>
              <a:t> </a:t>
            </a:r>
          </a:p>
        </p:txBody>
      </p:sp>
      <p:sp>
        <p:nvSpPr>
          <p:cNvPr id="17412" name="Rectangle 4"/>
          <p:cNvSpPr>
            <a:spLocks noChangeArrowheads="1"/>
          </p:cNvSpPr>
          <p:nvPr/>
        </p:nvSpPr>
        <p:spPr bwMode="auto">
          <a:xfrm>
            <a:off x="1752600" y="762001"/>
            <a:ext cx="4419600" cy="646331"/>
          </a:xfrm>
          <a:prstGeom prst="rect">
            <a:avLst/>
          </a:prstGeom>
          <a:solidFill>
            <a:srgbClr val="660066"/>
          </a:solidFill>
          <a:ln>
            <a:noFill/>
          </a:ln>
          <a:effectLst>
            <a:outerShdw dist="107763" dir="2700000" algn="ctr" rotWithShape="0">
              <a:schemeClr val="bg1"/>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r>
              <a:rPr lang="en-US" altLang="zh-TW" dirty="0"/>
              <a:t> </a:t>
            </a:r>
            <a:r>
              <a:rPr lang="en-US" altLang="zh-TW" dirty="0">
                <a:solidFill>
                  <a:schemeClr val="bg1">
                    <a:lumMod val="95000"/>
                  </a:schemeClr>
                </a:solidFill>
              </a:rPr>
              <a:t>2. </a:t>
            </a:r>
            <a:r>
              <a:rPr lang="cs-CZ" altLang="zh-TW" dirty="0">
                <a:solidFill>
                  <a:schemeClr val="bg1">
                    <a:lumMod val="95000"/>
                  </a:schemeClr>
                </a:solidFill>
              </a:rPr>
              <a:t>Hustota buněk při iniciaci</a:t>
            </a:r>
            <a:endParaRPr lang="en-US" altLang="zh-TW" dirty="0">
              <a:solidFill>
                <a:schemeClr val="bg1">
                  <a:lumMod val="95000"/>
                </a:schemeClr>
              </a:solidFill>
            </a:endParaRPr>
          </a:p>
          <a:p>
            <a:pPr algn="l"/>
            <a:r>
              <a:rPr lang="en-US" altLang="zh-TW" dirty="0"/>
              <a:t>   </a:t>
            </a:r>
            <a:r>
              <a:rPr lang="en-US" altLang="zh-TW" dirty="0">
                <a:solidFill>
                  <a:srgbClr val="66FF33"/>
                </a:solidFill>
              </a:rPr>
              <a:t>  </a:t>
            </a:r>
            <a:r>
              <a:rPr lang="cs-CZ" altLang="zh-TW" dirty="0">
                <a:solidFill>
                  <a:srgbClr val="66FF33"/>
                </a:solidFill>
              </a:rPr>
              <a:t>vysoká </a:t>
            </a:r>
            <a:r>
              <a:rPr lang="cs-CZ" altLang="zh-TW" dirty="0">
                <a:solidFill>
                  <a:schemeClr val="bg1">
                    <a:lumMod val="95000"/>
                  </a:schemeClr>
                </a:solidFill>
              </a:rPr>
              <a:t>hustota buněk</a:t>
            </a:r>
            <a:endParaRPr lang="en-US" altLang="zh-TW" dirty="0">
              <a:solidFill>
                <a:schemeClr val="bg1">
                  <a:lumMod val="95000"/>
                </a:schemeClr>
              </a:solidFill>
            </a:endParaRPr>
          </a:p>
        </p:txBody>
      </p:sp>
      <p:sp>
        <p:nvSpPr>
          <p:cNvPr id="17414" name="Line 6"/>
          <p:cNvSpPr>
            <a:spLocks noChangeShapeType="1"/>
          </p:cNvSpPr>
          <p:nvPr/>
        </p:nvSpPr>
        <p:spPr bwMode="auto">
          <a:xfrm>
            <a:off x="2667000" y="3048000"/>
            <a:ext cx="0" cy="3200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17415" name="Line 7"/>
          <p:cNvSpPr>
            <a:spLocks noChangeShapeType="1"/>
          </p:cNvSpPr>
          <p:nvPr/>
        </p:nvSpPr>
        <p:spPr bwMode="auto">
          <a:xfrm>
            <a:off x="2667000" y="6248400"/>
            <a:ext cx="6019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17416" name="Freeform 8"/>
          <p:cNvSpPr>
            <a:spLocks/>
          </p:cNvSpPr>
          <p:nvPr/>
        </p:nvSpPr>
        <p:spPr bwMode="auto">
          <a:xfrm>
            <a:off x="2971800" y="2895600"/>
            <a:ext cx="1905000" cy="2781300"/>
          </a:xfrm>
          <a:custGeom>
            <a:avLst/>
            <a:gdLst>
              <a:gd name="T0" fmla="*/ 0 w 1200"/>
              <a:gd name="T1" fmla="*/ 1728 h 1752"/>
              <a:gd name="T2" fmla="*/ 96 w 1200"/>
              <a:gd name="T3" fmla="*/ 1728 h 1752"/>
              <a:gd name="T4" fmla="*/ 240 w 1200"/>
              <a:gd name="T5" fmla="*/ 1584 h 1752"/>
              <a:gd name="T6" fmla="*/ 336 w 1200"/>
              <a:gd name="T7" fmla="*/ 1104 h 1752"/>
              <a:gd name="T8" fmla="*/ 480 w 1200"/>
              <a:gd name="T9" fmla="*/ 528 h 1752"/>
              <a:gd name="T10" fmla="*/ 672 w 1200"/>
              <a:gd name="T11" fmla="*/ 192 h 1752"/>
              <a:gd name="T12" fmla="*/ 960 w 1200"/>
              <a:gd name="T13" fmla="*/ 48 h 1752"/>
              <a:gd name="T14" fmla="*/ 1200 w 1200"/>
              <a:gd name="T15" fmla="*/ 0 h 17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0" h="1752">
                <a:moveTo>
                  <a:pt x="0" y="1728"/>
                </a:moveTo>
                <a:cubicBezTo>
                  <a:pt x="28" y="1740"/>
                  <a:pt x="56" y="1752"/>
                  <a:pt x="96" y="1728"/>
                </a:cubicBezTo>
                <a:cubicBezTo>
                  <a:pt x="136" y="1704"/>
                  <a:pt x="200" y="1688"/>
                  <a:pt x="240" y="1584"/>
                </a:cubicBezTo>
                <a:cubicBezTo>
                  <a:pt x="280" y="1480"/>
                  <a:pt x="296" y="1280"/>
                  <a:pt x="336" y="1104"/>
                </a:cubicBezTo>
                <a:cubicBezTo>
                  <a:pt x="376" y="928"/>
                  <a:pt x="424" y="680"/>
                  <a:pt x="480" y="528"/>
                </a:cubicBezTo>
                <a:cubicBezTo>
                  <a:pt x="536" y="376"/>
                  <a:pt x="592" y="272"/>
                  <a:pt x="672" y="192"/>
                </a:cubicBezTo>
                <a:cubicBezTo>
                  <a:pt x="752" y="112"/>
                  <a:pt x="872" y="80"/>
                  <a:pt x="960" y="48"/>
                </a:cubicBezTo>
                <a:cubicBezTo>
                  <a:pt x="1048" y="16"/>
                  <a:pt x="1160" y="8"/>
                  <a:pt x="1200" y="0"/>
                </a:cubicBezTo>
              </a:path>
            </a:pathLst>
          </a:custGeom>
          <a:noFill/>
          <a:ln w="571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17418" name="AutoShape 10"/>
          <p:cNvSpPr>
            <a:spLocks noChangeArrowheads="1"/>
          </p:cNvSpPr>
          <p:nvPr/>
        </p:nvSpPr>
        <p:spPr bwMode="auto">
          <a:xfrm rot="50414">
            <a:off x="3048000" y="4876801"/>
            <a:ext cx="228600" cy="531813"/>
          </a:xfrm>
          <a:prstGeom prst="downArrow">
            <a:avLst>
              <a:gd name="adj1" fmla="val 50000"/>
              <a:gd name="adj2" fmla="val 58160"/>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7419" name="Group 11"/>
          <p:cNvGrpSpPr>
            <a:grpSpLocks/>
          </p:cNvGrpSpPr>
          <p:nvPr/>
        </p:nvGrpSpPr>
        <p:grpSpPr bwMode="auto">
          <a:xfrm>
            <a:off x="2819400" y="3124200"/>
            <a:ext cx="5715000" cy="2997200"/>
            <a:chOff x="2400" y="1680"/>
            <a:chExt cx="2832" cy="1888"/>
          </a:xfrm>
        </p:grpSpPr>
        <p:sp>
          <p:nvSpPr>
            <p:cNvPr id="17420" name="Line 12"/>
            <p:cNvSpPr>
              <a:spLocks noChangeShapeType="1"/>
            </p:cNvSpPr>
            <p:nvPr/>
          </p:nvSpPr>
          <p:spPr bwMode="auto">
            <a:xfrm>
              <a:off x="2400" y="3552"/>
              <a:ext cx="720" cy="0"/>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17421" name="Freeform 13"/>
            <p:cNvSpPr>
              <a:spLocks/>
            </p:cNvSpPr>
            <p:nvPr/>
          </p:nvSpPr>
          <p:spPr bwMode="auto">
            <a:xfrm>
              <a:off x="3120" y="1680"/>
              <a:ext cx="2112" cy="1888"/>
            </a:xfrm>
            <a:custGeom>
              <a:avLst/>
              <a:gdLst>
                <a:gd name="T0" fmla="*/ 0 w 2112"/>
                <a:gd name="T1" fmla="*/ 1872 h 1888"/>
                <a:gd name="T2" fmla="*/ 240 w 2112"/>
                <a:gd name="T3" fmla="*/ 1872 h 1888"/>
                <a:gd name="T4" fmla="*/ 480 w 2112"/>
                <a:gd name="T5" fmla="*/ 1776 h 1888"/>
                <a:gd name="T6" fmla="*/ 672 w 2112"/>
                <a:gd name="T7" fmla="*/ 1584 h 1888"/>
                <a:gd name="T8" fmla="*/ 960 w 2112"/>
                <a:gd name="T9" fmla="*/ 1008 h 1888"/>
                <a:gd name="T10" fmla="*/ 1296 w 2112"/>
                <a:gd name="T11" fmla="*/ 288 h 1888"/>
                <a:gd name="T12" fmla="*/ 1632 w 2112"/>
                <a:gd name="T13" fmla="*/ 96 h 1888"/>
                <a:gd name="T14" fmla="*/ 2112 w 2112"/>
                <a:gd name="T15" fmla="*/ 0 h 18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12" h="1888">
                  <a:moveTo>
                    <a:pt x="0" y="1872"/>
                  </a:moveTo>
                  <a:cubicBezTo>
                    <a:pt x="80" y="1880"/>
                    <a:pt x="160" y="1888"/>
                    <a:pt x="240" y="1872"/>
                  </a:cubicBezTo>
                  <a:cubicBezTo>
                    <a:pt x="320" y="1856"/>
                    <a:pt x="408" y="1824"/>
                    <a:pt x="480" y="1776"/>
                  </a:cubicBezTo>
                  <a:cubicBezTo>
                    <a:pt x="552" y="1728"/>
                    <a:pt x="592" y="1712"/>
                    <a:pt x="672" y="1584"/>
                  </a:cubicBezTo>
                  <a:cubicBezTo>
                    <a:pt x="752" y="1456"/>
                    <a:pt x="856" y="1224"/>
                    <a:pt x="960" y="1008"/>
                  </a:cubicBezTo>
                  <a:cubicBezTo>
                    <a:pt x="1064" y="792"/>
                    <a:pt x="1184" y="440"/>
                    <a:pt x="1296" y="288"/>
                  </a:cubicBezTo>
                  <a:cubicBezTo>
                    <a:pt x="1408" y="136"/>
                    <a:pt x="1496" y="144"/>
                    <a:pt x="1632" y="96"/>
                  </a:cubicBezTo>
                  <a:cubicBezTo>
                    <a:pt x="1768" y="48"/>
                    <a:pt x="2032" y="8"/>
                    <a:pt x="2112" y="0"/>
                  </a:cubicBezTo>
                </a:path>
              </a:pathLst>
            </a:custGeom>
            <a:noFill/>
            <a:ln w="5715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grpSp>
      <p:sp>
        <p:nvSpPr>
          <p:cNvPr id="17422" name="AutoShape 14"/>
          <p:cNvSpPr>
            <a:spLocks noChangeArrowheads="1"/>
          </p:cNvSpPr>
          <p:nvPr/>
        </p:nvSpPr>
        <p:spPr bwMode="auto">
          <a:xfrm rot="-8667">
            <a:off x="4572000" y="5334001"/>
            <a:ext cx="228600" cy="531813"/>
          </a:xfrm>
          <a:prstGeom prst="downArrow">
            <a:avLst>
              <a:gd name="adj1" fmla="val 50000"/>
              <a:gd name="adj2" fmla="val 58160"/>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7424" name="Rectangle 16"/>
          <p:cNvSpPr>
            <a:spLocks noChangeArrowheads="1"/>
          </p:cNvSpPr>
          <p:nvPr/>
        </p:nvSpPr>
        <p:spPr bwMode="auto">
          <a:xfrm>
            <a:off x="6456364" y="835026"/>
            <a:ext cx="2951449" cy="646331"/>
          </a:xfrm>
          <a:prstGeom prst="rect">
            <a:avLst/>
          </a:prstGeom>
          <a:solidFill>
            <a:srgbClr val="0000CC"/>
          </a:solidFill>
          <a:ln>
            <a:noFill/>
          </a:ln>
          <a:effectLst>
            <a:outerShdw dist="107763" dir="2700000" algn="ctr" rotWithShape="0">
              <a:schemeClr val="bg1"/>
            </a:outer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l" eaLnBrk="0" hangingPunct="0"/>
            <a:r>
              <a:rPr lang="cs-CZ" altLang="zh-TW" dirty="0">
                <a:solidFill>
                  <a:srgbClr val="66FF33"/>
                </a:solidFill>
              </a:rPr>
              <a:t>nízká počáteční</a:t>
            </a:r>
            <a:r>
              <a:rPr lang="en-US" altLang="zh-TW" dirty="0"/>
              <a:t> </a:t>
            </a:r>
            <a:r>
              <a:rPr lang="cs-CZ" altLang="zh-TW" dirty="0">
                <a:solidFill>
                  <a:schemeClr val="bg1">
                    <a:lumMod val="95000"/>
                  </a:schemeClr>
                </a:solidFill>
              </a:rPr>
              <a:t>hustota </a:t>
            </a:r>
          </a:p>
          <a:p>
            <a:pPr algn="l" eaLnBrk="0" hangingPunct="0"/>
            <a:r>
              <a:rPr lang="cs-CZ" altLang="zh-TW" dirty="0">
                <a:solidFill>
                  <a:schemeClr val="bg1">
                    <a:lumMod val="95000"/>
                  </a:schemeClr>
                </a:solidFill>
              </a:rPr>
              <a:t>buněk</a:t>
            </a:r>
            <a:r>
              <a:rPr lang="en-US" altLang="zh-TW" dirty="0">
                <a:solidFill>
                  <a:schemeClr val="bg1">
                    <a:lumMod val="95000"/>
                  </a:schemeClr>
                </a:solidFill>
              </a:rPr>
              <a:t> --&gt;</a:t>
            </a:r>
            <a:r>
              <a:rPr lang="en-US" altLang="zh-TW" dirty="0">
                <a:solidFill>
                  <a:schemeClr val="bg1">
                    <a:lumMod val="95000"/>
                  </a:schemeClr>
                </a:solidFill>
                <a:latin typeface="Times New Roman" panose="02020603050405020304" pitchFamily="18" charset="0"/>
              </a:rPr>
              <a:t>  </a:t>
            </a:r>
            <a:endParaRPr lang="en-US" altLang="zh-TW" dirty="0">
              <a:solidFill>
                <a:schemeClr val="bg1">
                  <a:lumMod val="95000"/>
                </a:schemeClr>
              </a:solidFill>
            </a:endParaRPr>
          </a:p>
        </p:txBody>
      </p:sp>
      <p:sp>
        <p:nvSpPr>
          <p:cNvPr id="17425" name="Rectangle 17"/>
          <p:cNvSpPr>
            <a:spLocks noChangeArrowheads="1"/>
          </p:cNvSpPr>
          <p:nvPr/>
        </p:nvSpPr>
        <p:spPr bwMode="auto">
          <a:xfrm>
            <a:off x="1752600" y="1676400"/>
            <a:ext cx="4419600" cy="784830"/>
          </a:xfrm>
          <a:prstGeom prst="rect">
            <a:avLst/>
          </a:prstGeom>
          <a:solidFill>
            <a:srgbClr val="66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zh-TW" dirty="0">
                <a:solidFill>
                  <a:srgbClr val="FF99FF"/>
                </a:solidFill>
              </a:rPr>
              <a:t>           </a:t>
            </a:r>
            <a:r>
              <a:rPr lang="cs-CZ" altLang="zh-TW" dirty="0">
                <a:solidFill>
                  <a:srgbClr val="FF99FF"/>
                </a:solidFill>
              </a:rPr>
              <a:t>krátká</a:t>
            </a:r>
            <a:r>
              <a:rPr lang="en-US" altLang="zh-TW" dirty="0">
                <a:solidFill>
                  <a:srgbClr val="FF99FF"/>
                </a:solidFill>
              </a:rPr>
              <a:t> lag </a:t>
            </a:r>
            <a:r>
              <a:rPr lang="cs-CZ" altLang="zh-TW" dirty="0" err="1">
                <a:solidFill>
                  <a:srgbClr val="FF99FF"/>
                </a:solidFill>
              </a:rPr>
              <a:t>fáz</a:t>
            </a:r>
            <a:r>
              <a:rPr lang="en-US" altLang="zh-TW" dirty="0">
                <a:solidFill>
                  <a:srgbClr val="FF99FF"/>
                </a:solidFill>
              </a:rPr>
              <a:t>e</a:t>
            </a:r>
          </a:p>
          <a:p>
            <a:pPr algn="l">
              <a:spcBef>
                <a:spcPct val="50000"/>
              </a:spcBef>
            </a:pPr>
            <a:r>
              <a:rPr lang="en-US" altLang="zh-TW" dirty="0">
                <a:solidFill>
                  <a:srgbClr val="FF99FF"/>
                </a:solidFill>
              </a:rPr>
              <a:t>    </a:t>
            </a:r>
            <a:r>
              <a:rPr lang="cs-CZ" altLang="zh-TW" dirty="0">
                <a:solidFill>
                  <a:srgbClr val="FF99FF"/>
                </a:solidFill>
              </a:rPr>
              <a:t>málo buněčných dělení</a:t>
            </a:r>
            <a:endParaRPr lang="en-US" altLang="zh-TW" dirty="0">
              <a:solidFill>
                <a:srgbClr val="FF99FF"/>
              </a:solidFill>
            </a:endParaRPr>
          </a:p>
        </p:txBody>
      </p:sp>
      <p:sp>
        <p:nvSpPr>
          <p:cNvPr id="17426" name="Rectangle 18"/>
          <p:cNvSpPr>
            <a:spLocks noChangeArrowheads="1"/>
          </p:cNvSpPr>
          <p:nvPr/>
        </p:nvSpPr>
        <p:spPr bwMode="auto">
          <a:xfrm>
            <a:off x="6324600" y="1676400"/>
            <a:ext cx="4038600" cy="784830"/>
          </a:xfrm>
          <a:prstGeom prst="rect">
            <a:avLst/>
          </a:prstGeom>
          <a:solidFill>
            <a:srgbClr val="0000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cs-CZ" altLang="zh-TW" dirty="0">
                <a:solidFill>
                  <a:schemeClr val="bg1">
                    <a:lumMod val="95000"/>
                  </a:schemeClr>
                </a:solidFill>
              </a:rPr>
              <a:t>dlouhá</a:t>
            </a:r>
            <a:r>
              <a:rPr lang="en-US" altLang="zh-TW" dirty="0">
                <a:solidFill>
                  <a:schemeClr val="bg1">
                    <a:lumMod val="95000"/>
                  </a:schemeClr>
                </a:solidFill>
              </a:rPr>
              <a:t> lag </a:t>
            </a:r>
            <a:r>
              <a:rPr lang="cs-CZ" altLang="zh-TW" dirty="0">
                <a:solidFill>
                  <a:schemeClr val="bg1">
                    <a:lumMod val="95000"/>
                  </a:schemeClr>
                </a:solidFill>
              </a:rPr>
              <a:t>fáze</a:t>
            </a:r>
            <a:endParaRPr lang="en-US" altLang="zh-TW" dirty="0">
              <a:solidFill>
                <a:schemeClr val="bg1">
                  <a:lumMod val="95000"/>
                </a:schemeClr>
              </a:solidFill>
            </a:endParaRPr>
          </a:p>
          <a:p>
            <a:pPr algn="l" eaLnBrk="0" hangingPunct="0">
              <a:spcBef>
                <a:spcPct val="50000"/>
              </a:spcBef>
            </a:pPr>
            <a:r>
              <a:rPr lang="cs-CZ" altLang="zh-TW" dirty="0">
                <a:solidFill>
                  <a:schemeClr val="bg1">
                    <a:lumMod val="95000"/>
                  </a:schemeClr>
                </a:solidFill>
              </a:rPr>
              <a:t>dlouhý</a:t>
            </a:r>
            <a:r>
              <a:rPr lang="en-US" altLang="zh-TW" dirty="0">
                <a:solidFill>
                  <a:schemeClr val="bg1">
                    <a:lumMod val="95000"/>
                  </a:schemeClr>
                </a:solidFill>
              </a:rPr>
              <a:t> </a:t>
            </a:r>
            <a:r>
              <a:rPr lang="en-US" altLang="zh-TW" dirty="0" err="1">
                <a:solidFill>
                  <a:schemeClr val="bg1">
                    <a:lumMod val="95000"/>
                  </a:schemeClr>
                </a:solidFill>
              </a:rPr>
              <a:t>exponen</a:t>
            </a:r>
            <a:r>
              <a:rPr lang="cs-CZ" altLang="zh-TW" dirty="0" err="1">
                <a:solidFill>
                  <a:schemeClr val="bg1">
                    <a:lumMod val="95000"/>
                  </a:schemeClr>
                </a:solidFill>
              </a:rPr>
              <a:t>ciální</a:t>
            </a:r>
            <a:r>
              <a:rPr lang="cs-CZ" altLang="zh-TW" dirty="0">
                <a:solidFill>
                  <a:schemeClr val="bg1">
                    <a:lumMod val="95000"/>
                  </a:schemeClr>
                </a:solidFill>
              </a:rPr>
              <a:t> růst</a:t>
            </a:r>
            <a:endParaRPr lang="en-US" altLang="zh-TW" dirty="0">
              <a:solidFill>
                <a:schemeClr val="bg1">
                  <a:lumMod val="95000"/>
                </a:schemeClr>
              </a:solidFill>
            </a:endParaRPr>
          </a:p>
        </p:txBody>
      </p:sp>
    </p:spTree>
    <p:extLst>
      <p:ext uri="{BB962C8B-B14F-4D97-AF65-F5344CB8AC3E}">
        <p14:creationId xmlns:p14="http://schemas.microsoft.com/office/powerpoint/2010/main" val="15449840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3359150" y="1557338"/>
            <a:ext cx="4572000" cy="369332"/>
          </a:xfrm>
          <a:prstGeom prst="rect">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zh-TW" dirty="0">
                <a:latin typeface="Times New Roman" panose="02020603050405020304" pitchFamily="18" charset="0"/>
              </a:rPr>
              <a:t> </a:t>
            </a:r>
            <a:r>
              <a:rPr lang="en-US" altLang="zh-TW" dirty="0">
                <a:solidFill>
                  <a:schemeClr val="bg1">
                    <a:lumMod val="95000"/>
                  </a:schemeClr>
                </a:solidFill>
              </a:rPr>
              <a:t> </a:t>
            </a:r>
            <a:r>
              <a:rPr lang="cs-CZ" altLang="zh-TW" dirty="0">
                <a:solidFill>
                  <a:schemeClr val="bg1">
                    <a:lumMod val="95000"/>
                  </a:schemeClr>
                </a:solidFill>
              </a:rPr>
              <a:t>k</a:t>
            </a:r>
            <a:r>
              <a:rPr lang="en-US" altLang="zh-TW" dirty="0" err="1">
                <a:solidFill>
                  <a:schemeClr val="bg1">
                    <a:lumMod val="95000"/>
                  </a:schemeClr>
                </a:solidFill>
              </a:rPr>
              <a:t>ritic</a:t>
            </a:r>
            <a:r>
              <a:rPr lang="cs-CZ" altLang="zh-TW" dirty="0" err="1">
                <a:solidFill>
                  <a:schemeClr val="bg1">
                    <a:lumMod val="95000"/>
                  </a:schemeClr>
                </a:solidFill>
              </a:rPr>
              <a:t>ká</a:t>
            </a:r>
            <a:r>
              <a:rPr lang="en-US" altLang="zh-TW" dirty="0">
                <a:solidFill>
                  <a:schemeClr val="bg1">
                    <a:lumMod val="95000"/>
                  </a:schemeClr>
                </a:solidFill>
              </a:rPr>
              <a:t> </a:t>
            </a:r>
            <a:r>
              <a:rPr lang="en-US" altLang="zh-TW" dirty="0" err="1">
                <a:solidFill>
                  <a:schemeClr val="bg1">
                    <a:lumMod val="95000"/>
                  </a:schemeClr>
                </a:solidFill>
              </a:rPr>
              <a:t>ini</a:t>
            </a:r>
            <a:r>
              <a:rPr lang="cs-CZ" altLang="zh-TW" dirty="0">
                <a:solidFill>
                  <a:schemeClr val="bg1">
                    <a:lumMod val="95000"/>
                  </a:schemeClr>
                </a:solidFill>
              </a:rPr>
              <a:t>c</a:t>
            </a:r>
            <a:r>
              <a:rPr lang="en-US" altLang="zh-TW" dirty="0" err="1">
                <a:solidFill>
                  <a:schemeClr val="bg1">
                    <a:lumMod val="95000"/>
                  </a:schemeClr>
                </a:solidFill>
              </a:rPr>
              <a:t>i</a:t>
            </a:r>
            <a:r>
              <a:rPr lang="cs-CZ" altLang="zh-TW" dirty="0">
                <a:solidFill>
                  <a:schemeClr val="bg1">
                    <a:lumMod val="95000"/>
                  </a:schemeClr>
                </a:solidFill>
              </a:rPr>
              <a:t>á</a:t>
            </a:r>
            <a:r>
              <a:rPr lang="en-US" altLang="zh-TW" dirty="0">
                <a:solidFill>
                  <a:schemeClr val="bg1">
                    <a:lumMod val="95000"/>
                  </a:schemeClr>
                </a:solidFill>
              </a:rPr>
              <a:t>l</a:t>
            </a:r>
            <a:r>
              <a:rPr lang="cs-CZ" altLang="zh-TW" dirty="0">
                <a:solidFill>
                  <a:schemeClr val="bg1">
                    <a:lumMod val="95000"/>
                  </a:schemeClr>
                </a:solidFill>
              </a:rPr>
              <a:t>ní hustota</a:t>
            </a:r>
            <a:r>
              <a:rPr lang="en-US" altLang="zh-TW" dirty="0">
                <a:solidFill>
                  <a:schemeClr val="bg1">
                    <a:lumMod val="95000"/>
                  </a:schemeClr>
                </a:solidFill>
              </a:rPr>
              <a:t>  --&gt;</a:t>
            </a:r>
            <a:r>
              <a:rPr lang="en-US" altLang="zh-TW" dirty="0">
                <a:solidFill>
                  <a:schemeClr val="bg1">
                    <a:lumMod val="95000"/>
                  </a:schemeClr>
                </a:solidFill>
                <a:latin typeface="Times New Roman" panose="02020603050405020304" pitchFamily="18" charset="0"/>
              </a:rPr>
              <a:t> </a:t>
            </a:r>
          </a:p>
        </p:txBody>
      </p:sp>
      <p:sp>
        <p:nvSpPr>
          <p:cNvPr id="40963" name="Rectangle 3"/>
          <p:cNvSpPr>
            <a:spLocks noChangeArrowheads="1"/>
          </p:cNvSpPr>
          <p:nvPr/>
        </p:nvSpPr>
        <p:spPr bwMode="auto">
          <a:xfrm>
            <a:off x="2057400" y="227013"/>
            <a:ext cx="2760692" cy="3693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zh-TW">
                <a:solidFill>
                  <a:srgbClr val="FFFF00"/>
                </a:solidFill>
              </a:rPr>
              <a:t> </a:t>
            </a:r>
            <a:r>
              <a:rPr lang="zh-TW" altLang="zh-TW">
                <a:solidFill>
                  <a:srgbClr val="FFFF00"/>
                </a:solidFill>
              </a:rPr>
              <a:t>Faktory ovliv</a:t>
            </a:r>
            <a:r>
              <a:rPr lang="zh-TW" altLang="cs-CZ">
                <a:solidFill>
                  <a:srgbClr val="FFFF00"/>
                </a:solidFill>
              </a:rPr>
              <a:t>ň</a:t>
            </a:r>
            <a:r>
              <a:rPr lang="zh-TW" altLang="zh-TW">
                <a:solidFill>
                  <a:srgbClr val="FFFF00"/>
                </a:solidFill>
              </a:rPr>
              <a:t>uj</a:t>
            </a:r>
            <a:r>
              <a:rPr lang="zh-TW" altLang="cs-CZ">
                <a:solidFill>
                  <a:srgbClr val="FFFF00"/>
                </a:solidFill>
              </a:rPr>
              <a:t>í</a:t>
            </a:r>
            <a:r>
              <a:rPr lang="zh-TW" altLang="zh-TW">
                <a:solidFill>
                  <a:srgbClr val="FFFF00"/>
                </a:solidFill>
              </a:rPr>
              <a:t>c</a:t>
            </a:r>
            <a:r>
              <a:rPr lang="zh-TW" altLang="cs-CZ">
                <a:solidFill>
                  <a:srgbClr val="FFFF00"/>
                </a:solidFill>
              </a:rPr>
              <a:t>í</a:t>
            </a:r>
            <a:r>
              <a:rPr lang="zh-TW" altLang="zh-TW">
                <a:solidFill>
                  <a:srgbClr val="FFFF00"/>
                </a:solidFill>
              </a:rPr>
              <a:t> r</a:t>
            </a:r>
            <a:r>
              <a:rPr lang="zh-TW" altLang="cs-CZ">
                <a:solidFill>
                  <a:srgbClr val="FFFF00"/>
                </a:solidFill>
              </a:rPr>
              <a:t>ů</a:t>
            </a:r>
            <a:r>
              <a:rPr lang="zh-TW" altLang="zh-TW">
                <a:solidFill>
                  <a:srgbClr val="FFFF00"/>
                </a:solidFill>
              </a:rPr>
              <a:t>st: </a:t>
            </a:r>
            <a:endParaRPr lang="en-US" altLang="zh-TW">
              <a:solidFill>
                <a:srgbClr val="FFFF00"/>
              </a:solidFill>
            </a:endParaRPr>
          </a:p>
        </p:txBody>
      </p:sp>
      <p:sp>
        <p:nvSpPr>
          <p:cNvPr id="40964" name="Rectangle 4"/>
          <p:cNvSpPr>
            <a:spLocks noChangeArrowheads="1"/>
          </p:cNvSpPr>
          <p:nvPr/>
        </p:nvSpPr>
        <p:spPr bwMode="auto">
          <a:xfrm>
            <a:off x="2057401" y="912813"/>
            <a:ext cx="3066865" cy="369332"/>
          </a:xfrm>
          <a:prstGeom prst="rect">
            <a:avLst/>
          </a:prstGeom>
          <a:solidFill>
            <a:srgbClr val="003300"/>
          </a:solidFill>
          <a:ln>
            <a:noFill/>
          </a:ln>
          <a:effectLst>
            <a:outerShdw dist="107763" dir="2700000" algn="ctr" rotWithShape="0">
              <a:schemeClr val="bg1"/>
            </a:outer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l"/>
            <a:r>
              <a:rPr lang="en-US" altLang="zh-TW" dirty="0">
                <a:solidFill>
                  <a:schemeClr val="bg1">
                    <a:lumMod val="95000"/>
                  </a:schemeClr>
                </a:solidFill>
              </a:rPr>
              <a:t> 2. </a:t>
            </a:r>
            <a:r>
              <a:rPr lang="en-US" altLang="zh-TW" dirty="0" err="1">
                <a:solidFill>
                  <a:schemeClr val="bg1">
                    <a:lumMod val="95000"/>
                  </a:schemeClr>
                </a:solidFill>
              </a:rPr>
              <a:t>Ini</a:t>
            </a:r>
            <a:r>
              <a:rPr lang="cs-CZ" altLang="zh-TW" dirty="0">
                <a:solidFill>
                  <a:schemeClr val="bg1">
                    <a:lumMod val="95000"/>
                  </a:schemeClr>
                </a:solidFill>
              </a:rPr>
              <a:t>c</a:t>
            </a:r>
            <a:r>
              <a:rPr lang="en-US" altLang="zh-TW" dirty="0" err="1">
                <a:solidFill>
                  <a:schemeClr val="bg1">
                    <a:lumMod val="95000"/>
                  </a:schemeClr>
                </a:solidFill>
              </a:rPr>
              <a:t>i</a:t>
            </a:r>
            <a:r>
              <a:rPr lang="cs-CZ" altLang="zh-TW" dirty="0" err="1">
                <a:solidFill>
                  <a:schemeClr val="bg1">
                    <a:lumMod val="95000"/>
                  </a:schemeClr>
                </a:solidFill>
              </a:rPr>
              <a:t>ální</a:t>
            </a:r>
            <a:r>
              <a:rPr lang="cs-CZ" altLang="zh-TW" dirty="0">
                <a:solidFill>
                  <a:schemeClr val="bg1">
                    <a:lumMod val="95000"/>
                  </a:schemeClr>
                </a:solidFill>
              </a:rPr>
              <a:t> hustota buněk</a:t>
            </a:r>
            <a:r>
              <a:rPr lang="en-US" altLang="zh-TW" dirty="0">
                <a:solidFill>
                  <a:schemeClr val="bg1">
                    <a:lumMod val="95000"/>
                  </a:schemeClr>
                </a:solidFill>
              </a:rPr>
              <a:t> </a:t>
            </a:r>
          </a:p>
        </p:txBody>
      </p:sp>
      <p:sp>
        <p:nvSpPr>
          <p:cNvPr id="40965" name="Text Box 5"/>
          <p:cNvSpPr txBox="1">
            <a:spLocks noChangeArrowheads="1"/>
          </p:cNvSpPr>
          <p:nvPr/>
        </p:nvSpPr>
        <p:spPr bwMode="auto">
          <a:xfrm>
            <a:off x="3124201" y="2286001"/>
            <a:ext cx="4070345" cy="2819233"/>
          </a:xfrm>
          <a:prstGeom prst="rect">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en-US" altLang="zh-TW" dirty="0"/>
          </a:p>
          <a:p>
            <a:pPr algn="l">
              <a:lnSpc>
                <a:spcPct val="120000"/>
              </a:lnSpc>
            </a:pPr>
            <a:r>
              <a:rPr lang="cs-CZ" altLang="zh-TW" dirty="0">
                <a:solidFill>
                  <a:schemeClr val="bg1">
                    <a:lumMod val="95000"/>
                  </a:schemeClr>
                </a:solidFill>
              </a:rPr>
              <a:t>obecně</a:t>
            </a:r>
            <a:r>
              <a:rPr lang="en-US" altLang="zh-TW" dirty="0">
                <a:solidFill>
                  <a:schemeClr val="bg1">
                    <a:lumMod val="95000"/>
                  </a:schemeClr>
                </a:solidFill>
              </a:rPr>
              <a:t> </a:t>
            </a:r>
            <a:r>
              <a:rPr lang="en-US" altLang="zh-TW" dirty="0"/>
              <a:t>  </a:t>
            </a:r>
            <a:r>
              <a:rPr lang="en-US" altLang="zh-TW" dirty="0">
                <a:solidFill>
                  <a:srgbClr val="FFFF00"/>
                </a:solidFill>
              </a:rPr>
              <a:t>0.5 – 2.5 </a:t>
            </a:r>
            <a:r>
              <a:rPr lang="cs-CZ" altLang="zh-TW" dirty="0">
                <a:solidFill>
                  <a:srgbClr val="FFFF00"/>
                </a:solidFill>
              </a:rPr>
              <a:t>x</a:t>
            </a:r>
            <a:r>
              <a:rPr lang="en-US" altLang="zh-TW" dirty="0">
                <a:solidFill>
                  <a:srgbClr val="FFFF00"/>
                </a:solidFill>
              </a:rPr>
              <a:t> 10</a:t>
            </a:r>
            <a:r>
              <a:rPr lang="en-US" altLang="zh-TW" sz="3200" baseline="30000" dirty="0">
                <a:solidFill>
                  <a:srgbClr val="FFFF00"/>
                </a:solidFill>
              </a:rPr>
              <a:t>5</a:t>
            </a:r>
            <a:r>
              <a:rPr lang="en-US" altLang="zh-TW" dirty="0">
                <a:solidFill>
                  <a:srgbClr val="FFFF00"/>
                </a:solidFill>
              </a:rPr>
              <a:t> </a:t>
            </a:r>
            <a:r>
              <a:rPr lang="cs-CZ" altLang="zh-TW" dirty="0">
                <a:solidFill>
                  <a:srgbClr val="FFFF00"/>
                </a:solidFill>
              </a:rPr>
              <a:t>buněk</a:t>
            </a:r>
            <a:r>
              <a:rPr lang="en-US" altLang="zh-TW" dirty="0">
                <a:solidFill>
                  <a:srgbClr val="FFFF00"/>
                </a:solidFill>
              </a:rPr>
              <a:t> / m</a:t>
            </a:r>
            <a:r>
              <a:rPr lang="cs-CZ" altLang="zh-TW" dirty="0">
                <a:solidFill>
                  <a:srgbClr val="FFFF00"/>
                </a:solidFill>
              </a:rPr>
              <a:t>l</a:t>
            </a:r>
            <a:endParaRPr lang="en-US" altLang="zh-TW" dirty="0">
              <a:solidFill>
                <a:srgbClr val="FFFF00"/>
              </a:solidFill>
            </a:endParaRPr>
          </a:p>
          <a:p>
            <a:pPr algn="l">
              <a:lnSpc>
                <a:spcPct val="120000"/>
              </a:lnSpc>
            </a:pPr>
            <a:endParaRPr lang="en-US" altLang="zh-TW" dirty="0"/>
          </a:p>
          <a:p>
            <a:pPr algn="l">
              <a:lnSpc>
                <a:spcPct val="120000"/>
              </a:lnSpc>
            </a:pPr>
            <a:r>
              <a:rPr lang="en-US" altLang="zh-TW" dirty="0"/>
              <a:t>		         </a:t>
            </a:r>
            <a:r>
              <a:rPr lang="en-US" altLang="zh-TW" dirty="0">
                <a:solidFill>
                  <a:schemeClr val="bg1">
                    <a:lumMod val="95000"/>
                  </a:schemeClr>
                </a:solidFill>
              </a:rPr>
              <a:t>4 – 6 </a:t>
            </a:r>
            <a:r>
              <a:rPr lang="cs-CZ" altLang="zh-TW" dirty="0">
                <a:solidFill>
                  <a:schemeClr val="bg1">
                    <a:lumMod val="95000"/>
                  </a:schemeClr>
                </a:solidFill>
              </a:rPr>
              <a:t>dělení</a:t>
            </a:r>
            <a:endParaRPr lang="en-US" altLang="zh-TW" dirty="0">
              <a:solidFill>
                <a:schemeClr val="bg1">
                  <a:lumMod val="95000"/>
                </a:schemeClr>
              </a:solidFill>
            </a:endParaRPr>
          </a:p>
          <a:p>
            <a:pPr algn="l">
              <a:lnSpc>
                <a:spcPct val="120000"/>
              </a:lnSpc>
            </a:pPr>
            <a:endParaRPr lang="en-US" altLang="zh-TW" dirty="0"/>
          </a:p>
          <a:p>
            <a:pPr algn="l">
              <a:lnSpc>
                <a:spcPct val="120000"/>
              </a:lnSpc>
            </a:pPr>
            <a:r>
              <a:rPr lang="en-US" altLang="zh-TW" dirty="0"/>
              <a:t>	</a:t>
            </a:r>
            <a:r>
              <a:rPr lang="en-US" altLang="zh-TW" dirty="0">
                <a:solidFill>
                  <a:srgbClr val="FFFF00"/>
                </a:solidFill>
              </a:rPr>
              <a:t>	1 – 4 </a:t>
            </a:r>
            <a:r>
              <a:rPr lang="cs-CZ" altLang="zh-TW" dirty="0">
                <a:solidFill>
                  <a:srgbClr val="FFFF00"/>
                </a:solidFill>
              </a:rPr>
              <a:t>x</a:t>
            </a:r>
            <a:r>
              <a:rPr lang="en-US" altLang="zh-TW" dirty="0">
                <a:solidFill>
                  <a:srgbClr val="FFFF00"/>
                </a:solidFill>
              </a:rPr>
              <a:t> 10</a:t>
            </a:r>
            <a:r>
              <a:rPr lang="en-US" altLang="zh-TW" sz="3200" baseline="30000" dirty="0">
                <a:solidFill>
                  <a:srgbClr val="FFFF00"/>
                </a:solidFill>
              </a:rPr>
              <a:t>6</a:t>
            </a:r>
            <a:r>
              <a:rPr lang="en-US" altLang="zh-TW" dirty="0">
                <a:solidFill>
                  <a:srgbClr val="FFFF00"/>
                </a:solidFill>
              </a:rPr>
              <a:t> </a:t>
            </a:r>
            <a:r>
              <a:rPr lang="cs-CZ" altLang="zh-TW" dirty="0">
                <a:solidFill>
                  <a:srgbClr val="FFFF00"/>
                </a:solidFill>
              </a:rPr>
              <a:t>buněk</a:t>
            </a:r>
            <a:r>
              <a:rPr lang="en-US" altLang="zh-TW" dirty="0">
                <a:solidFill>
                  <a:srgbClr val="FFFF00"/>
                </a:solidFill>
              </a:rPr>
              <a:t> / m</a:t>
            </a:r>
            <a:r>
              <a:rPr lang="cs-CZ" altLang="zh-TW" dirty="0">
                <a:solidFill>
                  <a:srgbClr val="FFFF00"/>
                </a:solidFill>
              </a:rPr>
              <a:t>l</a:t>
            </a:r>
            <a:endParaRPr lang="en-US" altLang="zh-TW" dirty="0">
              <a:solidFill>
                <a:srgbClr val="FFFF00"/>
              </a:solidFill>
            </a:endParaRPr>
          </a:p>
          <a:p>
            <a:pPr algn="l">
              <a:lnSpc>
                <a:spcPct val="120000"/>
              </a:lnSpc>
            </a:pPr>
            <a:endParaRPr lang="en-US" altLang="zh-TW" dirty="0">
              <a:solidFill>
                <a:srgbClr val="FFFF00"/>
              </a:solidFill>
            </a:endParaRPr>
          </a:p>
          <a:p>
            <a:pPr algn="l">
              <a:lnSpc>
                <a:spcPct val="120000"/>
              </a:lnSpc>
            </a:pPr>
            <a:endParaRPr lang="en-US" altLang="zh-TW" dirty="0">
              <a:solidFill>
                <a:srgbClr val="66FF33"/>
              </a:solidFill>
            </a:endParaRPr>
          </a:p>
        </p:txBody>
      </p:sp>
      <p:sp>
        <p:nvSpPr>
          <p:cNvPr id="40966" name="AutoShape 6"/>
          <p:cNvSpPr>
            <a:spLocks noChangeArrowheads="1"/>
          </p:cNvSpPr>
          <p:nvPr/>
        </p:nvSpPr>
        <p:spPr bwMode="auto">
          <a:xfrm>
            <a:off x="4355757" y="3101546"/>
            <a:ext cx="228600" cy="838200"/>
          </a:xfrm>
          <a:prstGeom prst="downArrow">
            <a:avLst>
              <a:gd name="adj1" fmla="val 50000"/>
              <a:gd name="adj2" fmla="val 91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16816479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9" name="AutoShape 3"/>
          <p:cNvSpPr>
            <a:spLocks noChangeArrowheads="1"/>
          </p:cNvSpPr>
          <p:nvPr/>
        </p:nvSpPr>
        <p:spPr bwMode="auto">
          <a:xfrm>
            <a:off x="2133600" y="228600"/>
            <a:ext cx="7543800" cy="457200"/>
          </a:xfrm>
          <a:prstGeom prst="homePlate">
            <a:avLst>
              <a:gd name="adj" fmla="val 257507"/>
            </a:avLst>
          </a:prstGeom>
          <a:solidFill>
            <a:srgbClr val="008000"/>
          </a:solidFill>
          <a:ln w="9525">
            <a:solidFill>
              <a:srgbClr val="99FF33"/>
            </a:solidFill>
            <a:miter lim="800000"/>
            <a:headEnd/>
            <a:tailEnd/>
          </a:ln>
          <a:effectLst>
            <a:outerShdw dist="107763" dir="2700000" algn="ctr" rotWithShape="0">
              <a:srgbClr val="00CC00"/>
            </a:outerShdw>
          </a:effectLst>
        </p:spPr>
        <p:txBody>
          <a:bodyPr wrap="none" anchor="ctr"/>
          <a:lstStyle/>
          <a:p>
            <a:pPr defTabSz="914400" fontAlgn="base">
              <a:spcBef>
                <a:spcPct val="0"/>
              </a:spcBef>
              <a:spcAft>
                <a:spcPct val="0"/>
              </a:spcAft>
            </a:pPr>
            <a:r>
              <a:rPr kumimoji="1" lang="en-US" altLang="zh-TW" sz="2000" b="1">
                <a:solidFill>
                  <a:srgbClr val="FFFFFF"/>
                </a:solidFill>
                <a:cs typeface="Arial" panose="020B0604020202020204" pitchFamily="34" charset="0"/>
              </a:rPr>
              <a:t> </a:t>
            </a:r>
            <a:r>
              <a:rPr kumimoji="1" lang="en-US" altLang="zh-TW" sz="2800" b="1">
                <a:solidFill>
                  <a:srgbClr val="FFFF00"/>
                </a:solidFill>
                <a:cs typeface="Arial" panose="020B0604020202020204" pitchFamily="34" charset="0"/>
              </a:rPr>
              <a:t> </a:t>
            </a:r>
            <a:r>
              <a:rPr kumimoji="1" lang="cs-CZ" altLang="zh-TW" sz="2800" b="1">
                <a:solidFill>
                  <a:srgbClr val="FFFF00"/>
                </a:solidFill>
                <a:cs typeface="Arial" panose="020B0604020202020204" pitchFamily="34" charset="0"/>
              </a:rPr>
              <a:t>Použití kultur rostlinných buněk</a:t>
            </a:r>
            <a:endParaRPr kumimoji="1" lang="en-US" altLang="zh-TW" sz="2800" b="1">
              <a:solidFill>
                <a:srgbClr val="FFFF00"/>
              </a:solidFill>
              <a:cs typeface="Arial" panose="020B0604020202020204" pitchFamily="34" charset="0"/>
            </a:endParaRPr>
          </a:p>
        </p:txBody>
      </p:sp>
      <p:sp>
        <p:nvSpPr>
          <p:cNvPr id="24587" name="Text Box 11"/>
          <p:cNvSpPr txBox="1">
            <a:spLocks noChangeArrowheads="1"/>
          </p:cNvSpPr>
          <p:nvPr/>
        </p:nvSpPr>
        <p:spPr bwMode="auto">
          <a:xfrm>
            <a:off x="3733801" y="1166813"/>
            <a:ext cx="3446463" cy="45720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kumimoji="1" lang="en-US" altLang="zh-TW" sz="2400" b="1">
                <a:solidFill>
                  <a:srgbClr val="000068"/>
                </a:solidFill>
                <a:effectLst>
                  <a:outerShdw blurRad="38100" dist="38100" dir="2700000" algn="tl">
                    <a:srgbClr val="000000"/>
                  </a:outerShdw>
                </a:effectLst>
                <a:cs typeface="Arial" panose="020B0604020202020204" pitchFamily="34" charset="0"/>
              </a:rPr>
              <a:t>    </a:t>
            </a:r>
            <a:r>
              <a:rPr kumimoji="1" lang="cs-CZ" altLang="zh-TW" sz="2400" b="1">
                <a:solidFill>
                  <a:srgbClr val="0000EC"/>
                </a:solidFill>
                <a:effectLst>
                  <a:outerShdw blurRad="38100" dist="38100" dir="2700000" algn="tl">
                    <a:srgbClr val="000000"/>
                  </a:outerShdw>
                </a:effectLst>
                <a:cs typeface="Arial" panose="020B0604020202020204" pitchFamily="34" charset="0"/>
              </a:rPr>
              <a:t>s</a:t>
            </a:r>
            <a:r>
              <a:rPr kumimoji="1" lang="en-US" altLang="zh-TW" sz="2400" b="1">
                <a:solidFill>
                  <a:srgbClr val="0000EC"/>
                </a:solidFill>
                <a:effectLst>
                  <a:outerShdw blurRad="38100" dist="38100" dir="2700000" algn="tl">
                    <a:srgbClr val="000000"/>
                  </a:outerShdw>
                </a:effectLst>
                <a:cs typeface="Arial" panose="020B0604020202020204" pitchFamily="34" charset="0"/>
              </a:rPr>
              <a:t>uspen</a:t>
            </a:r>
            <a:r>
              <a:rPr kumimoji="1" lang="cs-CZ" altLang="zh-TW" sz="2400" b="1">
                <a:solidFill>
                  <a:srgbClr val="0000EC"/>
                </a:solidFill>
                <a:effectLst>
                  <a:outerShdw blurRad="38100" dist="38100" dir="2700000" algn="tl">
                    <a:srgbClr val="000000"/>
                  </a:outerShdw>
                </a:effectLst>
                <a:cs typeface="Arial" panose="020B0604020202020204" pitchFamily="34" charset="0"/>
              </a:rPr>
              <a:t>z</a:t>
            </a:r>
            <a:r>
              <a:rPr kumimoji="1" lang="en-US" altLang="zh-TW" sz="2400" b="1">
                <a:solidFill>
                  <a:srgbClr val="0000EC"/>
                </a:solidFill>
                <a:effectLst>
                  <a:outerShdw blurRad="38100" dist="38100" dir="2700000" algn="tl">
                    <a:srgbClr val="000000"/>
                  </a:outerShdw>
                </a:effectLst>
                <a:cs typeface="Arial" panose="020B0604020202020204" pitchFamily="34" charset="0"/>
              </a:rPr>
              <a:t>n</a:t>
            </a:r>
            <a:r>
              <a:rPr kumimoji="1" lang="cs-CZ" altLang="zh-TW" sz="2400" b="1">
                <a:solidFill>
                  <a:srgbClr val="0000EC"/>
                </a:solidFill>
                <a:effectLst>
                  <a:outerShdw blurRad="38100" dist="38100" dir="2700000" algn="tl">
                    <a:srgbClr val="000000"/>
                  </a:outerShdw>
                </a:effectLst>
                <a:cs typeface="Arial" panose="020B0604020202020204" pitchFamily="34" charset="0"/>
              </a:rPr>
              <a:t>í</a:t>
            </a:r>
            <a:r>
              <a:rPr kumimoji="1" lang="en-US" altLang="zh-TW" sz="2400" b="1">
                <a:solidFill>
                  <a:srgbClr val="0000EC"/>
                </a:solidFill>
                <a:effectLst>
                  <a:outerShdw blurRad="38100" dist="38100" dir="2700000" algn="tl">
                    <a:srgbClr val="000000"/>
                  </a:outerShdw>
                </a:effectLst>
                <a:cs typeface="Arial" panose="020B0604020202020204" pitchFamily="34" charset="0"/>
              </a:rPr>
              <a:t> </a:t>
            </a:r>
            <a:r>
              <a:rPr kumimoji="1" lang="cs-CZ" altLang="zh-TW" sz="2400" b="1">
                <a:solidFill>
                  <a:srgbClr val="0000EC"/>
                </a:solidFill>
                <a:effectLst>
                  <a:outerShdw blurRad="38100" dist="38100" dir="2700000" algn="tl">
                    <a:srgbClr val="000000"/>
                  </a:outerShdw>
                </a:effectLst>
                <a:cs typeface="Arial" panose="020B0604020202020204" pitchFamily="34" charset="0"/>
              </a:rPr>
              <a:t>k</a:t>
            </a:r>
            <a:r>
              <a:rPr kumimoji="1" lang="en-US" altLang="zh-TW" sz="2400" b="1">
                <a:solidFill>
                  <a:srgbClr val="0000EC"/>
                </a:solidFill>
                <a:effectLst>
                  <a:outerShdw blurRad="38100" dist="38100" dir="2700000" algn="tl">
                    <a:srgbClr val="000000"/>
                  </a:outerShdw>
                </a:effectLst>
                <a:cs typeface="Arial" panose="020B0604020202020204" pitchFamily="34" charset="0"/>
              </a:rPr>
              <a:t>ultur</a:t>
            </a:r>
            <a:r>
              <a:rPr kumimoji="1" lang="cs-CZ" altLang="zh-TW" sz="2400" b="1">
                <a:solidFill>
                  <a:srgbClr val="0000EC"/>
                </a:solidFill>
                <a:effectLst>
                  <a:outerShdw blurRad="38100" dist="38100" dir="2700000" algn="tl">
                    <a:srgbClr val="000000"/>
                  </a:outerShdw>
                </a:effectLst>
                <a:cs typeface="Arial" panose="020B0604020202020204" pitchFamily="34" charset="0"/>
              </a:rPr>
              <a:t>a</a:t>
            </a:r>
            <a:r>
              <a:rPr kumimoji="1" lang="en-US" altLang="zh-TW" sz="2400" b="1">
                <a:solidFill>
                  <a:srgbClr val="0000EC"/>
                </a:solidFill>
                <a:effectLst>
                  <a:outerShdw blurRad="38100" dist="38100" dir="2700000" algn="tl">
                    <a:srgbClr val="000000"/>
                  </a:outerShdw>
                </a:effectLst>
                <a:cs typeface="Arial" panose="020B0604020202020204" pitchFamily="34" charset="0"/>
              </a:rPr>
              <a:t>   </a:t>
            </a:r>
            <a:r>
              <a:rPr kumimoji="1" lang="en-US" altLang="zh-TW" sz="2400" b="1">
                <a:solidFill>
                  <a:srgbClr val="000068"/>
                </a:solidFill>
                <a:effectLst>
                  <a:outerShdw blurRad="38100" dist="38100" dir="2700000" algn="tl">
                    <a:srgbClr val="000000"/>
                  </a:outerShdw>
                </a:effectLst>
                <a:cs typeface="Arial" panose="020B0604020202020204" pitchFamily="34" charset="0"/>
              </a:rPr>
              <a:t> </a:t>
            </a:r>
          </a:p>
        </p:txBody>
      </p:sp>
      <p:grpSp>
        <p:nvGrpSpPr>
          <p:cNvPr id="24603" name="Group 27"/>
          <p:cNvGrpSpPr>
            <a:grpSpLocks/>
          </p:cNvGrpSpPr>
          <p:nvPr/>
        </p:nvGrpSpPr>
        <p:grpSpPr bwMode="auto">
          <a:xfrm>
            <a:off x="1774826" y="1412875"/>
            <a:ext cx="2328863" cy="1517650"/>
            <a:chOff x="144" y="1056"/>
            <a:chExt cx="1467" cy="956"/>
          </a:xfrm>
        </p:grpSpPr>
        <p:sp>
          <p:nvSpPr>
            <p:cNvPr id="24581" name="Text Box 5"/>
            <p:cNvSpPr txBox="1">
              <a:spLocks noChangeArrowheads="1"/>
            </p:cNvSpPr>
            <p:nvPr/>
          </p:nvSpPr>
          <p:spPr bwMode="auto">
            <a:xfrm>
              <a:off x="144" y="1488"/>
              <a:ext cx="1467" cy="524"/>
            </a:xfrm>
            <a:prstGeom prst="rect">
              <a:avLst/>
            </a:prstGeom>
            <a:solidFill>
              <a:schemeClr val="hlink"/>
            </a:solidFill>
            <a:ln w="9525">
              <a:solidFill>
                <a:schemeClr val="folHlink"/>
              </a:solidFill>
              <a:miter lim="800000"/>
              <a:headEnd/>
              <a:tailEnd/>
            </a:ln>
            <a:effectLst>
              <a:outerShdw dist="56796" dir="3806097" algn="ctr" rotWithShape="0">
                <a:schemeClr val="folHlink"/>
              </a:outerShdw>
            </a:effectLst>
          </p:spPr>
          <p:txBody>
            <a:bodyPr wrap="none">
              <a:spAutoFit/>
            </a:bodyPr>
            <a:lstStyle/>
            <a:p>
              <a:pPr defTabSz="914400" fontAlgn="base">
                <a:spcBef>
                  <a:spcPct val="0"/>
                </a:spcBef>
                <a:spcAft>
                  <a:spcPct val="0"/>
                </a:spcAft>
              </a:pPr>
              <a:r>
                <a:rPr kumimoji="1" lang="cs-CZ" altLang="zh-TW" sz="2400" b="1">
                  <a:solidFill>
                    <a:srgbClr val="0000EC"/>
                  </a:solidFill>
                  <a:cs typeface="Arial" panose="020B0604020202020204" pitchFamily="34" charset="0"/>
                </a:rPr>
                <a:t>somatická </a:t>
              </a:r>
            </a:p>
            <a:p>
              <a:pPr defTabSz="914400" fontAlgn="base">
                <a:spcBef>
                  <a:spcPct val="0"/>
                </a:spcBef>
                <a:spcAft>
                  <a:spcPct val="0"/>
                </a:spcAft>
              </a:pPr>
              <a:r>
                <a:rPr kumimoji="1" lang="cs-CZ" altLang="zh-TW" sz="2400" b="1">
                  <a:solidFill>
                    <a:srgbClr val="0000EC"/>
                  </a:solidFill>
                  <a:cs typeface="Arial" panose="020B0604020202020204" pitchFamily="34" charset="0"/>
                </a:rPr>
                <a:t>e</a:t>
              </a:r>
              <a:r>
                <a:rPr kumimoji="1" lang="en-US" altLang="zh-TW" sz="2400" b="1">
                  <a:solidFill>
                    <a:srgbClr val="0000EC"/>
                  </a:solidFill>
                  <a:cs typeface="Arial" panose="020B0604020202020204" pitchFamily="34" charset="0"/>
                </a:rPr>
                <a:t>mbryogene</a:t>
              </a:r>
              <a:r>
                <a:rPr kumimoji="1" lang="cs-CZ" altLang="zh-TW" sz="2400" b="1">
                  <a:solidFill>
                    <a:srgbClr val="0000EC"/>
                  </a:solidFill>
                  <a:cs typeface="Arial" panose="020B0604020202020204" pitchFamily="34" charset="0"/>
                </a:rPr>
                <a:t>ze</a:t>
              </a:r>
              <a:endParaRPr kumimoji="1" lang="en-US" altLang="zh-TW" sz="2400" b="1">
                <a:solidFill>
                  <a:srgbClr val="0000EC"/>
                </a:solidFill>
                <a:cs typeface="Arial" panose="020B0604020202020204" pitchFamily="34" charset="0"/>
              </a:endParaRPr>
            </a:p>
          </p:txBody>
        </p:sp>
        <p:sp>
          <p:nvSpPr>
            <p:cNvPr id="24591" name="AutoShape 15"/>
            <p:cNvSpPr>
              <a:spLocks noChangeArrowheads="1"/>
            </p:cNvSpPr>
            <p:nvPr/>
          </p:nvSpPr>
          <p:spPr bwMode="auto">
            <a:xfrm rot="2487805" flipH="1">
              <a:off x="864" y="1056"/>
              <a:ext cx="192" cy="336"/>
            </a:xfrm>
            <a:prstGeom prst="downArrow">
              <a:avLst>
                <a:gd name="adj1" fmla="val 50000"/>
                <a:gd name="adj2" fmla="val 43750"/>
              </a:avLst>
            </a:prstGeom>
            <a:solidFill>
              <a:schemeClr va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grpSp>
      <p:grpSp>
        <p:nvGrpSpPr>
          <p:cNvPr id="24604" name="Group 28"/>
          <p:cNvGrpSpPr>
            <a:grpSpLocks/>
          </p:cNvGrpSpPr>
          <p:nvPr/>
        </p:nvGrpSpPr>
        <p:grpSpPr bwMode="auto">
          <a:xfrm>
            <a:off x="1774825" y="3141663"/>
            <a:ext cx="2286000" cy="1446212"/>
            <a:chOff x="0" y="1968"/>
            <a:chExt cx="1440" cy="911"/>
          </a:xfrm>
        </p:grpSpPr>
        <p:sp>
          <p:nvSpPr>
            <p:cNvPr id="24582" name="Text Box 6"/>
            <p:cNvSpPr txBox="1">
              <a:spLocks noChangeArrowheads="1"/>
            </p:cNvSpPr>
            <p:nvPr/>
          </p:nvSpPr>
          <p:spPr bwMode="auto">
            <a:xfrm>
              <a:off x="0" y="2591"/>
              <a:ext cx="1440" cy="288"/>
            </a:xfrm>
            <a:prstGeom prst="rect">
              <a:avLst/>
            </a:prstGeom>
            <a:solidFill>
              <a:schemeClr val="hlink"/>
            </a:solidFill>
            <a:ln>
              <a:noFill/>
            </a:ln>
            <a:effectLst>
              <a:outerShdw dist="80322" dir="4293903" algn="ctr" rotWithShape="0">
                <a:schemeClr val="folHlink"/>
              </a:outer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914400" fontAlgn="base">
                <a:spcBef>
                  <a:spcPct val="0"/>
                </a:spcBef>
                <a:spcAft>
                  <a:spcPct val="0"/>
                </a:spcAft>
              </a:pPr>
              <a:r>
                <a:rPr kumimoji="1" lang="cs-CZ" altLang="zh-TW" sz="2400" b="1">
                  <a:solidFill>
                    <a:srgbClr val="0000EC"/>
                  </a:solidFill>
                  <a:cs typeface="Arial" panose="020B0604020202020204" pitchFamily="34" charset="0"/>
                </a:rPr>
                <a:t>umělá</a:t>
              </a:r>
              <a:r>
                <a:rPr kumimoji="1" lang="en-US" altLang="zh-TW" sz="2400" b="1">
                  <a:solidFill>
                    <a:srgbClr val="0000EC"/>
                  </a:solidFill>
                  <a:cs typeface="Arial" panose="020B0604020202020204" pitchFamily="34" charset="0"/>
                </a:rPr>
                <a:t> se</a:t>
              </a:r>
              <a:r>
                <a:rPr kumimoji="1" lang="cs-CZ" altLang="zh-TW" sz="2400" b="1">
                  <a:solidFill>
                    <a:srgbClr val="0000EC"/>
                  </a:solidFill>
                  <a:cs typeface="Arial" panose="020B0604020202020204" pitchFamily="34" charset="0"/>
                </a:rPr>
                <a:t>m</a:t>
              </a:r>
              <a:r>
                <a:rPr kumimoji="1" lang="en-US" altLang="zh-TW" sz="2400" b="1">
                  <a:solidFill>
                    <a:srgbClr val="0000EC"/>
                  </a:solidFill>
                  <a:cs typeface="Arial" panose="020B0604020202020204" pitchFamily="34" charset="0"/>
                </a:rPr>
                <a:t>e</a:t>
              </a:r>
              <a:r>
                <a:rPr kumimoji="1" lang="cs-CZ" altLang="zh-TW" sz="2400" b="1">
                  <a:solidFill>
                    <a:srgbClr val="0000EC"/>
                  </a:solidFill>
                  <a:cs typeface="Arial" panose="020B0604020202020204" pitchFamily="34" charset="0"/>
                </a:rPr>
                <a:t>na</a:t>
              </a:r>
              <a:endParaRPr kumimoji="1" lang="en-US" altLang="zh-TW" sz="2400" b="1">
                <a:solidFill>
                  <a:srgbClr val="0000EC"/>
                </a:solidFill>
                <a:cs typeface="Arial" panose="020B0604020202020204" pitchFamily="34" charset="0"/>
              </a:endParaRPr>
            </a:p>
          </p:txBody>
        </p:sp>
        <p:sp>
          <p:nvSpPr>
            <p:cNvPr id="24592" name="AutoShape 16"/>
            <p:cNvSpPr>
              <a:spLocks noChangeArrowheads="1"/>
            </p:cNvSpPr>
            <p:nvPr/>
          </p:nvSpPr>
          <p:spPr bwMode="auto">
            <a:xfrm>
              <a:off x="576" y="1968"/>
              <a:ext cx="192" cy="528"/>
            </a:xfrm>
            <a:prstGeom prst="downArrow">
              <a:avLst>
                <a:gd name="adj1" fmla="val 50000"/>
                <a:gd name="adj2" fmla="val 68750"/>
              </a:avLst>
            </a:prstGeom>
            <a:solidFill>
              <a:schemeClr va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grpSp>
      <p:grpSp>
        <p:nvGrpSpPr>
          <p:cNvPr id="24605" name="Group 29"/>
          <p:cNvGrpSpPr>
            <a:grpSpLocks/>
          </p:cNvGrpSpPr>
          <p:nvPr/>
        </p:nvGrpSpPr>
        <p:grpSpPr bwMode="auto">
          <a:xfrm>
            <a:off x="3581401" y="1828800"/>
            <a:ext cx="1946275" cy="1752600"/>
            <a:chOff x="1296" y="1152"/>
            <a:chExt cx="1226" cy="1104"/>
          </a:xfrm>
        </p:grpSpPr>
        <p:sp>
          <p:nvSpPr>
            <p:cNvPr id="24583" name="Text Box 7"/>
            <p:cNvSpPr txBox="1">
              <a:spLocks noChangeArrowheads="1"/>
            </p:cNvSpPr>
            <p:nvPr/>
          </p:nvSpPr>
          <p:spPr bwMode="auto">
            <a:xfrm>
              <a:off x="1296" y="1968"/>
              <a:ext cx="1226" cy="288"/>
            </a:xfrm>
            <a:prstGeom prst="rect">
              <a:avLst/>
            </a:prstGeom>
            <a:solidFill>
              <a:srgbClr val="0000FF"/>
            </a:solidFill>
            <a:ln>
              <a:noFill/>
            </a:ln>
            <a:effectLst>
              <a:outerShdw dist="127000" dir="3187806" algn="ctr" rotWithShape="0">
                <a:srgbClr val="3366CC"/>
              </a:outer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914400" fontAlgn="base">
                <a:spcBef>
                  <a:spcPct val="0"/>
                </a:spcBef>
                <a:spcAft>
                  <a:spcPct val="0"/>
                </a:spcAft>
              </a:pPr>
              <a:r>
                <a:rPr kumimoji="1" lang="cs-CZ" altLang="zh-TW" sz="2400" b="1">
                  <a:solidFill>
                    <a:srgbClr val="FFFFFF"/>
                  </a:solidFill>
                  <a:cs typeface="Arial" panose="020B0604020202020204" pitchFamily="34" charset="0"/>
                </a:rPr>
                <a:t>m</a:t>
              </a:r>
              <a:r>
                <a:rPr kumimoji="1" lang="en-US" altLang="zh-TW" sz="2400" b="1">
                  <a:solidFill>
                    <a:srgbClr val="FFFFFF"/>
                  </a:solidFill>
                  <a:cs typeface="Arial" panose="020B0604020202020204" pitchFamily="34" charset="0"/>
                </a:rPr>
                <a:t>utagene</a:t>
              </a:r>
              <a:r>
                <a:rPr kumimoji="1" lang="cs-CZ" altLang="zh-TW" sz="2400" b="1">
                  <a:solidFill>
                    <a:srgbClr val="FFFFFF"/>
                  </a:solidFill>
                  <a:cs typeface="Arial" panose="020B0604020202020204" pitchFamily="34" charset="0"/>
                </a:rPr>
                <a:t>ze</a:t>
              </a:r>
              <a:endParaRPr kumimoji="1" lang="en-US" altLang="zh-TW" sz="2400" b="1">
                <a:solidFill>
                  <a:srgbClr val="FFFFFF"/>
                </a:solidFill>
                <a:cs typeface="Arial" panose="020B0604020202020204" pitchFamily="34" charset="0"/>
              </a:endParaRPr>
            </a:p>
          </p:txBody>
        </p:sp>
        <p:sp>
          <p:nvSpPr>
            <p:cNvPr id="24593" name="AutoShape 17"/>
            <p:cNvSpPr>
              <a:spLocks noChangeArrowheads="1"/>
            </p:cNvSpPr>
            <p:nvPr/>
          </p:nvSpPr>
          <p:spPr bwMode="auto">
            <a:xfrm>
              <a:off x="1920" y="1152"/>
              <a:ext cx="192" cy="672"/>
            </a:xfrm>
            <a:prstGeom prst="downArrow">
              <a:avLst>
                <a:gd name="adj1" fmla="val 50000"/>
                <a:gd name="adj2" fmla="val 87500"/>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grpSp>
      <p:grpSp>
        <p:nvGrpSpPr>
          <p:cNvPr id="24606" name="Group 30"/>
          <p:cNvGrpSpPr>
            <a:grpSpLocks/>
          </p:cNvGrpSpPr>
          <p:nvPr/>
        </p:nvGrpSpPr>
        <p:grpSpPr bwMode="auto">
          <a:xfrm>
            <a:off x="3962400" y="3733800"/>
            <a:ext cx="1200150" cy="1524000"/>
            <a:chOff x="1536" y="2352"/>
            <a:chExt cx="756" cy="960"/>
          </a:xfrm>
        </p:grpSpPr>
        <p:sp>
          <p:nvSpPr>
            <p:cNvPr id="24584" name="Text Box 8"/>
            <p:cNvSpPr txBox="1">
              <a:spLocks noChangeArrowheads="1"/>
            </p:cNvSpPr>
            <p:nvPr/>
          </p:nvSpPr>
          <p:spPr bwMode="auto">
            <a:xfrm>
              <a:off x="1536" y="3024"/>
              <a:ext cx="756" cy="288"/>
            </a:xfrm>
            <a:prstGeom prst="rect">
              <a:avLst/>
            </a:prstGeom>
            <a:solidFill>
              <a:srgbClr val="0000FF"/>
            </a:solidFill>
            <a:ln>
              <a:noFill/>
            </a:ln>
            <a:effectLst>
              <a:outerShdw dist="137372" dir="3378596" algn="ctr" rotWithShape="0">
                <a:srgbClr val="3366CC"/>
              </a:outer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914400" fontAlgn="base">
                <a:spcBef>
                  <a:spcPct val="0"/>
                </a:spcBef>
                <a:spcAft>
                  <a:spcPct val="0"/>
                </a:spcAft>
              </a:pPr>
              <a:r>
                <a:rPr kumimoji="1" lang="cs-CZ" altLang="zh-TW" sz="2400" b="1">
                  <a:solidFill>
                    <a:srgbClr val="FFFFFF"/>
                  </a:solidFill>
                  <a:cs typeface="Arial" panose="020B0604020202020204" pitchFamily="34" charset="0"/>
                </a:rPr>
                <a:t>m</a:t>
              </a:r>
              <a:r>
                <a:rPr kumimoji="1" lang="en-US" altLang="zh-TW" sz="2400" b="1">
                  <a:solidFill>
                    <a:srgbClr val="FFFFFF"/>
                  </a:solidFill>
                  <a:cs typeface="Arial" panose="020B0604020202020204" pitchFamily="34" charset="0"/>
                </a:rPr>
                <a:t>utant</a:t>
              </a:r>
            </a:p>
          </p:txBody>
        </p:sp>
        <p:sp>
          <p:nvSpPr>
            <p:cNvPr id="24594" name="AutoShape 18"/>
            <p:cNvSpPr>
              <a:spLocks noChangeArrowheads="1"/>
            </p:cNvSpPr>
            <p:nvPr/>
          </p:nvSpPr>
          <p:spPr bwMode="auto">
            <a:xfrm>
              <a:off x="1872" y="2352"/>
              <a:ext cx="192" cy="576"/>
            </a:xfrm>
            <a:prstGeom prst="downArrow">
              <a:avLst>
                <a:gd name="adj1" fmla="val 50000"/>
                <a:gd name="adj2" fmla="val 75000"/>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grpSp>
      <p:grpSp>
        <p:nvGrpSpPr>
          <p:cNvPr id="24607" name="Group 31"/>
          <p:cNvGrpSpPr>
            <a:grpSpLocks/>
          </p:cNvGrpSpPr>
          <p:nvPr/>
        </p:nvGrpSpPr>
        <p:grpSpPr bwMode="auto">
          <a:xfrm>
            <a:off x="6240464" y="1844675"/>
            <a:ext cx="1843087" cy="1066800"/>
            <a:chOff x="2976" y="1152"/>
            <a:chExt cx="1161" cy="672"/>
          </a:xfrm>
        </p:grpSpPr>
        <p:sp>
          <p:nvSpPr>
            <p:cNvPr id="24585" name="Text Box 9"/>
            <p:cNvSpPr txBox="1">
              <a:spLocks noChangeArrowheads="1"/>
            </p:cNvSpPr>
            <p:nvPr/>
          </p:nvSpPr>
          <p:spPr bwMode="auto">
            <a:xfrm>
              <a:off x="2976" y="1536"/>
              <a:ext cx="1161" cy="288"/>
            </a:xfrm>
            <a:prstGeom prst="rect">
              <a:avLst/>
            </a:prstGeom>
            <a:solidFill>
              <a:schemeClr val="tx2"/>
            </a:solidFill>
            <a:ln>
              <a:noFill/>
            </a:ln>
            <a:effectLst>
              <a:outerShdw dist="107763" dir="2700000" algn="ctr" rotWithShape="0">
                <a:schemeClr val="hlink"/>
              </a:outer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914400" fontAlgn="base">
                <a:spcBef>
                  <a:spcPct val="0"/>
                </a:spcBef>
                <a:spcAft>
                  <a:spcPct val="0"/>
                </a:spcAft>
              </a:pPr>
              <a:r>
                <a:rPr kumimoji="1" lang="cs-CZ" altLang="zh-TW" sz="2400" b="1">
                  <a:solidFill>
                    <a:srgbClr val="000068"/>
                  </a:solidFill>
                  <a:cs typeface="Arial" panose="020B0604020202020204" pitchFamily="34" charset="0"/>
                </a:rPr>
                <a:t>p</a:t>
              </a:r>
              <a:r>
                <a:rPr kumimoji="1" lang="en-US" altLang="zh-TW" sz="2400" b="1">
                  <a:solidFill>
                    <a:srgbClr val="000068"/>
                  </a:solidFill>
                  <a:cs typeface="Arial" panose="020B0604020202020204" pitchFamily="34" charset="0"/>
                </a:rPr>
                <a:t>rotoplast</a:t>
              </a:r>
              <a:r>
                <a:rPr kumimoji="1" lang="cs-CZ" altLang="zh-TW" sz="2400" b="1">
                  <a:solidFill>
                    <a:srgbClr val="000068"/>
                  </a:solidFill>
                  <a:cs typeface="Arial" panose="020B0604020202020204" pitchFamily="34" charset="0"/>
                </a:rPr>
                <a:t>y</a:t>
              </a:r>
              <a:endParaRPr kumimoji="1" lang="en-US" altLang="zh-TW" sz="2400" b="1">
                <a:solidFill>
                  <a:srgbClr val="000068"/>
                </a:solidFill>
                <a:cs typeface="Arial" panose="020B0604020202020204" pitchFamily="34" charset="0"/>
              </a:endParaRPr>
            </a:p>
          </p:txBody>
        </p:sp>
        <p:sp>
          <p:nvSpPr>
            <p:cNvPr id="24595" name="AutoShape 19"/>
            <p:cNvSpPr>
              <a:spLocks noChangeArrowheads="1"/>
            </p:cNvSpPr>
            <p:nvPr/>
          </p:nvSpPr>
          <p:spPr bwMode="auto">
            <a:xfrm>
              <a:off x="3312" y="1152"/>
              <a:ext cx="144" cy="240"/>
            </a:xfrm>
            <a:prstGeom prst="downArrow">
              <a:avLst>
                <a:gd name="adj1" fmla="val 50000"/>
                <a:gd name="adj2" fmla="val 41667"/>
              </a:avLst>
            </a:prstGeom>
            <a:solidFill>
              <a:schemeClr val="tx2"/>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grpSp>
      <p:grpSp>
        <p:nvGrpSpPr>
          <p:cNvPr id="24608" name="Group 32"/>
          <p:cNvGrpSpPr>
            <a:grpSpLocks/>
          </p:cNvGrpSpPr>
          <p:nvPr/>
        </p:nvGrpSpPr>
        <p:grpSpPr bwMode="auto">
          <a:xfrm>
            <a:off x="6350002" y="3124202"/>
            <a:ext cx="1792287" cy="1363663"/>
            <a:chOff x="3040" y="1968"/>
            <a:chExt cx="1129" cy="859"/>
          </a:xfrm>
        </p:grpSpPr>
        <p:sp>
          <p:nvSpPr>
            <p:cNvPr id="24586" name="Text Box 10"/>
            <p:cNvSpPr txBox="1">
              <a:spLocks noChangeArrowheads="1"/>
            </p:cNvSpPr>
            <p:nvPr/>
          </p:nvSpPr>
          <p:spPr bwMode="auto">
            <a:xfrm>
              <a:off x="3040" y="2304"/>
              <a:ext cx="1129" cy="523"/>
            </a:xfrm>
            <a:prstGeom prst="rect">
              <a:avLst/>
            </a:prstGeom>
            <a:solidFill>
              <a:schemeClr val="tx2"/>
            </a:solidFill>
            <a:ln>
              <a:noFill/>
            </a:ln>
            <a:effectLst>
              <a:outerShdw dist="107763" dir="2700000" algn="ctr" rotWithShape="0">
                <a:schemeClr val="hlink"/>
              </a:outer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defTabSz="914400" fontAlgn="base">
                <a:spcBef>
                  <a:spcPct val="0"/>
                </a:spcBef>
                <a:spcAft>
                  <a:spcPct val="0"/>
                </a:spcAft>
              </a:pPr>
              <a:r>
                <a:rPr kumimoji="1" lang="en-US" altLang="zh-TW" sz="2400" b="1">
                  <a:solidFill>
                    <a:srgbClr val="000068"/>
                  </a:solidFill>
                  <a:cs typeface="Arial" panose="020B0604020202020204" pitchFamily="34" charset="0"/>
                </a:rPr>
                <a:t>modifi</a:t>
              </a:r>
              <a:r>
                <a:rPr kumimoji="1" lang="cs-CZ" altLang="zh-TW" sz="2400" b="1">
                  <a:solidFill>
                    <a:srgbClr val="000068"/>
                  </a:solidFill>
                  <a:cs typeface="Arial" panose="020B0604020202020204" pitchFamily="34" charset="0"/>
                </a:rPr>
                <a:t>k</a:t>
              </a:r>
              <a:r>
                <a:rPr kumimoji="1" lang="en-US" altLang="zh-TW" sz="2400" b="1">
                  <a:solidFill>
                    <a:srgbClr val="000068"/>
                  </a:solidFill>
                  <a:cs typeface="Arial" panose="020B0604020202020204" pitchFamily="34" charset="0"/>
                </a:rPr>
                <a:t>a</a:t>
              </a:r>
              <a:r>
                <a:rPr kumimoji="1" lang="cs-CZ" altLang="zh-TW" sz="2400" b="1">
                  <a:solidFill>
                    <a:srgbClr val="000068"/>
                  </a:solidFill>
                  <a:cs typeface="Arial" panose="020B0604020202020204" pitchFamily="34" charset="0"/>
                </a:rPr>
                <a:t>ce</a:t>
              </a:r>
            </a:p>
            <a:p>
              <a:pPr algn="ctr" defTabSz="914400" fontAlgn="base">
                <a:spcBef>
                  <a:spcPct val="0"/>
                </a:spcBef>
                <a:spcAft>
                  <a:spcPct val="0"/>
                </a:spcAft>
              </a:pPr>
              <a:r>
                <a:rPr kumimoji="1" lang="cs-CZ" altLang="zh-TW" sz="2400" b="1">
                  <a:solidFill>
                    <a:srgbClr val="000068"/>
                  </a:solidFill>
                  <a:cs typeface="Arial" panose="020B0604020202020204" pitchFamily="34" charset="0"/>
                </a:rPr>
                <a:t>buněk</a:t>
              </a:r>
              <a:endParaRPr kumimoji="1" lang="en-US" altLang="zh-TW" sz="2400" b="1">
                <a:solidFill>
                  <a:srgbClr val="000068"/>
                </a:solidFill>
                <a:cs typeface="Arial" panose="020B0604020202020204" pitchFamily="34" charset="0"/>
              </a:endParaRPr>
            </a:p>
          </p:txBody>
        </p:sp>
        <p:sp>
          <p:nvSpPr>
            <p:cNvPr id="24596" name="AutoShape 20"/>
            <p:cNvSpPr>
              <a:spLocks noChangeArrowheads="1"/>
            </p:cNvSpPr>
            <p:nvPr/>
          </p:nvSpPr>
          <p:spPr bwMode="auto">
            <a:xfrm>
              <a:off x="3312" y="1968"/>
              <a:ext cx="144" cy="240"/>
            </a:xfrm>
            <a:prstGeom prst="downArrow">
              <a:avLst>
                <a:gd name="adj1" fmla="val 50000"/>
                <a:gd name="adj2" fmla="val 41667"/>
              </a:avLst>
            </a:prstGeom>
            <a:solidFill>
              <a:schemeClr val="tx2"/>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grpSp>
      <p:grpSp>
        <p:nvGrpSpPr>
          <p:cNvPr id="24609" name="Group 33"/>
          <p:cNvGrpSpPr>
            <a:grpSpLocks/>
          </p:cNvGrpSpPr>
          <p:nvPr/>
        </p:nvGrpSpPr>
        <p:grpSpPr bwMode="auto">
          <a:xfrm>
            <a:off x="7319964" y="4868863"/>
            <a:ext cx="1774825" cy="1217612"/>
            <a:chOff x="3648" y="2976"/>
            <a:chExt cx="1118" cy="767"/>
          </a:xfrm>
        </p:grpSpPr>
        <p:sp>
          <p:nvSpPr>
            <p:cNvPr id="24580" name="Text Box 4"/>
            <p:cNvSpPr txBox="1">
              <a:spLocks noChangeArrowheads="1"/>
            </p:cNvSpPr>
            <p:nvPr/>
          </p:nvSpPr>
          <p:spPr bwMode="auto">
            <a:xfrm>
              <a:off x="3648" y="3455"/>
              <a:ext cx="1118" cy="288"/>
            </a:xfrm>
            <a:prstGeom prst="rect">
              <a:avLst/>
            </a:prstGeom>
            <a:solidFill>
              <a:srgbClr val="9900FF"/>
            </a:solidFill>
            <a:ln>
              <a:noFill/>
            </a:ln>
            <a:effectLst>
              <a:outerShdw dist="107763" dir="2700000" algn="ctr" rotWithShape="0">
                <a:srgbClr val="FF66FF"/>
              </a:outer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914400" fontAlgn="base">
                <a:spcBef>
                  <a:spcPct val="0"/>
                </a:spcBef>
                <a:spcAft>
                  <a:spcPct val="0"/>
                </a:spcAft>
              </a:pPr>
              <a:r>
                <a:rPr kumimoji="1" lang="en-US" altLang="zh-TW" sz="2400" b="1">
                  <a:solidFill>
                    <a:srgbClr val="66FF33"/>
                  </a:solidFill>
                  <a:cs typeface="Arial" panose="020B0604020202020204" pitchFamily="34" charset="0"/>
                </a:rPr>
                <a:t>f</a:t>
              </a:r>
              <a:r>
                <a:rPr kumimoji="1" lang="cs-CZ" altLang="zh-TW" sz="2400" b="1">
                  <a:solidFill>
                    <a:srgbClr val="66FF33"/>
                  </a:solidFill>
                  <a:cs typeface="Arial" panose="020B0604020202020204" pitchFamily="34" charset="0"/>
                </a:rPr>
                <a:t>úze buněk</a:t>
              </a:r>
              <a:endParaRPr kumimoji="1" lang="en-US" altLang="zh-TW" sz="2400" b="1">
                <a:solidFill>
                  <a:srgbClr val="66FF33"/>
                </a:solidFill>
                <a:cs typeface="Arial" panose="020B0604020202020204" pitchFamily="34" charset="0"/>
              </a:endParaRPr>
            </a:p>
          </p:txBody>
        </p:sp>
        <p:sp>
          <p:nvSpPr>
            <p:cNvPr id="24597" name="AutoShape 21"/>
            <p:cNvSpPr>
              <a:spLocks noChangeArrowheads="1"/>
            </p:cNvSpPr>
            <p:nvPr/>
          </p:nvSpPr>
          <p:spPr bwMode="auto">
            <a:xfrm>
              <a:off x="3984" y="2976"/>
              <a:ext cx="144" cy="336"/>
            </a:xfrm>
            <a:prstGeom prst="downArrow">
              <a:avLst>
                <a:gd name="adj1" fmla="val 50000"/>
                <a:gd name="adj2" fmla="val 58333"/>
              </a:avLst>
            </a:prstGeom>
            <a:solidFill>
              <a:srgbClr val="9900FF"/>
            </a:solidFill>
            <a:ln w="9525">
              <a:solidFill>
                <a:srgbClr val="FF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grpSp>
      <p:sp>
        <p:nvSpPr>
          <p:cNvPr id="24598" name="AutoShape 22"/>
          <p:cNvSpPr>
            <a:spLocks noChangeArrowheads="1"/>
          </p:cNvSpPr>
          <p:nvPr/>
        </p:nvSpPr>
        <p:spPr bwMode="auto">
          <a:xfrm>
            <a:off x="5791200" y="1828800"/>
            <a:ext cx="228600" cy="3581400"/>
          </a:xfrm>
          <a:prstGeom prst="downArrow">
            <a:avLst>
              <a:gd name="adj1" fmla="val 50000"/>
              <a:gd name="adj2" fmla="val 391667"/>
            </a:avLst>
          </a:prstGeom>
          <a:solidFill>
            <a:srgbClr val="9900FF"/>
          </a:solidFill>
          <a:ln w="9525">
            <a:solidFill>
              <a:srgbClr val="FF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grpSp>
        <p:nvGrpSpPr>
          <p:cNvPr id="24610" name="Group 34"/>
          <p:cNvGrpSpPr>
            <a:grpSpLocks/>
          </p:cNvGrpSpPr>
          <p:nvPr/>
        </p:nvGrpSpPr>
        <p:grpSpPr bwMode="auto">
          <a:xfrm>
            <a:off x="4572001" y="4868863"/>
            <a:ext cx="2132013" cy="1217612"/>
            <a:chOff x="1920" y="3024"/>
            <a:chExt cx="1343" cy="767"/>
          </a:xfrm>
        </p:grpSpPr>
        <p:sp>
          <p:nvSpPr>
            <p:cNvPr id="24588" name="Text Box 12"/>
            <p:cNvSpPr txBox="1">
              <a:spLocks noChangeArrowheads="1"/>
            </p:cNvSpPr>
            <p:nvPr/>
          </p:nvSpPr>
          <p:spPr bwMode="auto">
            <a:xfrm>
              <a:off x="1920" y="3503"/>
              <a:ext cx="1343" cy="288"/>
            </a:xfrm>
            <a:prstGeom prst="rect">
              <a:avLst/>
            </a:prstGeom>
            <a:solidFill>
              <a:srgbClr val="9900FF"/>
            </a:solidFill>
            <a:ln>
              <a:noFill/>
            </a:ln>
            <a:effectLst>
              <a:outerShdw dist="107763" dir="2700000" algn="ctr" rotWithShape="0">
                <a:srgbClr val="FF66FF"/>
              </a:outer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914400" fontAlgn="base">
                <a:spcBef>
                  <a:spcPct val="0"/>
                </a:spcBef>
                <a:spcAft>
                  <a:spcPct val="0"/>
                </a:spcAft>
              </a:pPr>
              <a:r>
                <a:rPr kumimoji="1" lang="en-US" altLang="zh-TW" sz="2400" b="1">
                  <a:solidFill>
                    <a:srgbClr val="66FF33"/>
                  </a:solidFill>
                  <a:cs typeface="Arial" panose="020B0604020202020204" pitchFamily="34" charset="0"/>
                </a:rPr>
                <a:t>transfer</a:t>
              </a:r>
              <a:r>
                <a:rPr kumimoji="1" lang="cs-CZ" altLang="zh-TW" sz="2400" b="1">
                  <a:solidFill>
                    <a:srgbClr val="66FF33"/>
                  </a:solidFill>
                  <a:cs typeface="Arial" panose="020B0604020202020204" pitchFamily="34" charset="0"/>
                </a:rPr>
                <a:t> g</a:t>
              </a:r>
              <a:r>
                <a:rPr kumimoji="1" lang="en-US" altLang="zh-TW" sz="2400" b="1">
                  <a:solidFill>
                    <a:srgbClr val="66FF33"/>
                  </a:solidFill>
                  <a:cs typeface="Arial" panose="020B0604020202020204" pitchFamily="34" charset="0"/>
                </a:rPr>
                <a:t>en</a:t>
              </a:r>
              <a:r>
                <a:rPr kumimoji="1" lang="cs-CZ" altLang="zh-TW" sz="2400" b="1">
                  <a:solidFill>
                    <a:srgbClr val="66FF33"/>
                  </a:solidFill>
                  <a:cs typeface="Arial" panose="020B0604020202020204" pitchFamily="34" charset="0"/>
                </a:rPr>
                <a:t>ů</a:t>
              </a:r>
              <a:endParaRPr kumimoji="1" lang="en-US" altLang="zh-TW" sz="2400" b="1">
                <a:solidFill>
                  <a:srgbClr val="00FFFF"/>
                </a:solidFill>
                <a:cs typeface="Arial" panose="020B0604020202020204" pitchFamily="34" charset="0"/>
              </a:endParaRPr>
            </a:p>
          </p:txBody>
        </p:sp>
        <p:sp>
          <p:nvSpPr>
            <p:cNvPr id="24599" name="AutoShape 23"/>
            <p:cNvSpPr>
              <a:spLocks noChangeArrowheads="1"/>
            </p:cNvSpPr>
            <p:nvPr/>
          </p:nvSpPr>
          <p:spPr bwMode="auto">
            <a:xfrm>
              <a:off x="3024" y="3024"/>
              <a:ext cx="144" cy="336"/>
            </a:xfrm>
            <a:prstGeom prst="downArrow">
              <a:avLst>
                <a:gd name="adj1" fmla="val 50000"/>
                <a:gd name="adj2" fmla="val 58333"/>
              </a:avLst>
            </a:prstGeom>
            <a:solidFill>
              <a:srgbClr val="9900FF"/>
            </a:solidFill>
            <a:ln w="9525">
              <a:solidFill>
                <a:srgbClr val="FF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grpSp>
      <p:grpSp>
        <p:nvGrpSpPr>
          <p:cNvPr id="24611" name="Group 35"/>
          <p:cNvGrpSpPr>
            <a:grpSpLocks/>
          </p:cNvGrpSpPr>
          <p:nvPr/>
        </p:nvGrpSpPr>
        <p:grpSpPr bwMode="auto">
          <a:xfrm>
            <a:off x="8464550" y="1557339"/>
            <a:ext cx="1911349" cy="1897063"/>
            <a:chOff x="4567" y="1008"/>
            <a:chExt cx="1204" cy="1195"/>
          </a:xfrm>
        </p:grpSpPr>
        <p:sp>
          <p:nvSpPr>
            <p:cNvPr id="24589" name="Text Box 13"/>
            <p:cNvSpPr txBox="1">
              <a:spLocks noChangeArrowheads="1"/>
            </p:cNvSpPr>
            <p:nvPr/>
          </p:nvSpPr>
          <p:spPr bwMode="auto">
            <a:xfrm>
              <a:off x="4567" y="1680"/>
              <a:ext cx="1204" cy="523"/>
            </a:xfrm>
            <a:prstGeom prst="rect">
              <a:avLst/>
            </a:prstGeom>
            <a:solidFill>
              <a:srgbClr val="663300"/>
            </a:solidFill>
            <a:ln>
              <a:noFill/>
            </a:ln>
            <a:effectLst>
              <a:outerShdw dist="107763" dir="2700000" algn="ctr" rotWithShape="0">
                <a:srgbClr val="3366CC"/>
              </a:outer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defTabSz="914400" fontAlgn="base">
                <a:spcBef>
                  <a:spcPct val="0"/>
                </a:spcBef>
                <a:spcAft>
                  <a:spcPct val="0"/>
                </a:spcAft>
              </a:pPr>
              <a:r>
                <a:rPr kumimoji="1" lang="cs-CZ" altLang="zh-TW" sz="2400" b="1">
                  <a:solidFill>
                    <a:srgbClr val="FFFF00"/>
                  </a:solidFill>
                  <a:cs typeface="Arial" panose="020B0604020202020204" pitchFamily="34" charset="0"/>
                </a:rPr>
                <a:t>s</a:t>
              </a:r>
              <a:r>
                <a:rPr kumimoji="1" lang="en-US" altLang="zh-TW" sz="2400" b="1">
                  <a:solidFill>
                    <a:srgbClr val="FFFF00"/>
                  </a:solidFill>
                  <a:cs typeface="Arial" panose="020B0604020202020204" pitchFamily="34" charset="0"/>
                </a:rPr>
                <a:t>e</a:t>
              </a:r>
              <a:r>
                <a:rPr kumimoji="1" lang="cs-CZ" altLang="zh-TW" sz="2400" b="1">
                  <a:solidFill>
                    <a:srgbClr val="FFFF00"/>
                  </a:solidFill>
                  <a:cs typeface="Arial" panose="020B0604020202020204" pitchFamily="34" charset="0"/>
                </a:rPr>
                <a:t>ku</a:t>
              </a:r>
              <a:r>
                <a:rPr kumimoji="1" lang="en-US" altLang="zh-TW" sz="2400" b="1">
                  <a:solidFill>
                    <a:srgbClr val="FFFF00"/>
                  </a:solidFill>
                  <a:cs typeface="Arial" panose="020B0604020202020204" pitchFamily="34" charset="0"/>
                </a:rPr>
                <a:t>nd</a:t>
              </a:r>
              <a:r>
                <a:rPr kumimoji="1" lang="cs-CZ" altLang="zh-TW" sz="2400" b="1">
                  <a:solidFill>
                    <a:srgbClr val="FFFF00"/>
                  </a:solidFill>
                  <a:cs typeface="Arial" panose="020B0604020202020204" pitchFamily="34" charset="0"/>
                </a:rPr>
                <a:t>á</a:t>
              </a:r>
              <a:r>
                <a:rPr kumimoji="1" lang="en-US" altLang="zh-TW" sz="2400" b="1">
                  <a:solidFill>
                    <a:srgbClr val="FFFF00"/>
                  </a:solidFill>
                  <a:cs typeface="Arial" panose="020B0604020202020204" pitchFamily="34" charset="0"/>
                </a:rPr>
                <a:t>r</a:t>
              </a:r>
              <a:r>
                <a:rPr kumimoji="1" lang="cs-CZ" altLang="zh-TW" sz="2400" b="1">
                  <a:solidFill>
                    <a:srgbClr val="FFFF00"/>
                  </a:solidFill>
                  <a:cs typeface="Arial" panose="020B0604020202020204" pitchFamily="34" charset="0"/>
                </a:rPr>
                <a:t>ní</a:t>
              </a:r>
              <a:r>
                <a:rPr kumimoji="1" lang="en-US" altLang="zh-TW" sz="2400" b="1">
                  <a:solidFill>
                    <a:srgbClr val="FFFF00"/>
                  </a:solidFill>
                  <a:cs typeface="Arial" panose="020B0604020202020204" pitchFamily="34" charset="0"/>
                </a:rPr>
                <a:t> </a:t>
              </a:r>
            </a:p>
            <a:p>
              <a:pPr algn="ctr" defTabSz="914400" fontAlgn="base">
                <a:spcBef>
                  <a:spcPct val="0"/>
                </a:spcBef>
                <a:spcAft>
                  <a:spcPct val="0"/>
                </a:spcAft>
              </a:pPr>
              <a:r>
                <a:rPr kumimoji="1" lang="en-US" altLang="zh-TW" sz="2400" b="1">
                  <a:solidFill>
                    <a:srgbClr val="FFFF00"/>
                  </a:solidFill>
                  <a:cs typeface="Arial" panose="020B0604020202020204" pitchFamily="34" charset="0"/>
                </a:rPr>
                <a:t>metabolit</a:t>
              </a:r>
              <a:r>
                <a:rPr kumimoji="1" lang="cs-CZ" altLang="zh-TW" sz="2400" b="1">
                  <a:solidFill>
                    <a:srgbClr val="FFFF00"/>
                  </a:solidFill>
                  <a:cs typeface="Arial" panose="020B0604020202020204" pitchFamily="34" charset="0"/>
                </a:rPr>
                <a:t>y</a:t>
              </a:r>
              <a:endParaRPr kumimoji="1" lang="en-US" altLang="zh-TW" sz="2400" b="1">
                <a:solidFill>
                  <a:srgbClr val="FFFF00"/>
                </a:solidFill>
                <a:cs typeface="Arial" panose="020B0604020202020204" pitchFamily="34" charset="0"/>
              </a:endParaRPr>
            </a:p>
          </p:txBody>
        </p:sp>
        <p:sp>
          <p:nvSpPr>
            <p:cNvPr id="24600" name="AutoShape 24"/>
            <p:cNvSpPr>
              <a:spLocks noChangeArrowheads="1"/>
            </p:cNvSpPr>
            <p:nvPr/>
          </p:nvSpPr>
          <p:spPr bwMode="auto">
            <a:xfrm rot="-1767595">
              <a:off x="4752" y="1008"/>
              <a:ext cx="144" cy="576"/>
            </a:xfrm>
            <a:prstGeom prst="downArrow">
              <a:avLst>
                <a:gd name="adj1" fmla="val 50000"/>
                <a:gd name="adj2" fmla="val 100000"/>
              </a:avLst>
            </a:prstGeom>
            <a:solidFill>
              <a:srgbClr val="663300"/>
            </a:solidFill>
            <a:ln w="9525">
              <a:solidFill>
                <a:srgbClr val="00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grpSp>
      <p:grpSp>
        <p:nvGrpSpPr>
          <p:cNvPr id="24612" name="Group 36"/>
          <p:cNvGrpSpPr>
            <a:grpSpLocks/>
          </p:cNvGrpSpPr>
          <p:nvPr/>
        </p:nvGrpSpPr>
        <p:grpSpPr bwMode="auto">
          <a:xfrm>
            <a:off x="8535990" y="3644902"/>
            <a:ext cx="1911351" cy="1516063"/>
            <a:chOff x="4584" y="2304"/>
            <a:chExt cx="1204" cy="955"/>
          </a:xfrm>
        </p:grpSpPr>
        <p:sp>
          <p:nvSpPr>
            <p:cNvPr id="24590" name="Text Box 14"/>
            <p:cNvSpPr txBox="1">
              <a:spLocks noChangeArrowheads="1"/>
            </p:cNvSpPr>
            <p:nvPr/>
          </p:nvSpPr>
          <p:spPr bwMode="auto">
            <a:xfrm>
              <a:off x="4584" y="2736"/>
              <a:ext cx="1204" cy="523"/>
            </a:xfrm>
            <a:prstGeom prst="rect">
              <a:avLst/>
            </a:prstGeom>
            <a:solidFill>
              <a:srgbClr val="663300"/>
            </a:solidFill>
            <a:ln>
              <a:noFill/>
            </a:ln>
            <a:effectLst>
              <a:outerShdw dist="107763" dir="2700000" algn="ctr" rotWithShape="0">
                <a:srgbClr val="3366CC"/>
              </a:outer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defTabSz="914400" fontAlgn="base">
                <a:spcBef>
                  <a:spcPct val="0"/>
                </a:spcBef>
                <a:spcAft>
                  <a:spcPct val="0"/>
                </a:spcAft>
              </a:pPr>
              <a:r>
                <a:rPr kumimoji="1" lang="cs-CZ" altLang="zh-TW" sz="2400" b="1">
                  <a:solidFill>
                    <a:srgbClr val="FFFF00"/>
                  </a:solidFill>
                  <a:cs typeface="Arial" panose="020B0604020202020204" pitchFamily="34" charset="0"/>
                </a:rPr>
                <a:t>s</a:t>
              </a:r>
              <a:r>
                <a:rPr kumimoji="1" lang="en-US" altLang="zh-TW" sz="2400" b="1">
                  <a:solidFill>
                    <a:srgbClr val="FFFF00"/>
                  </a:solidFill>
                  <a:cs typeface="Arial" panose="020B0604020202020204" pitchFamily="34" charset="0"/>
                </a:rPr>
                <a:t>e</a:t>
              </a:r>
              <a:r>
                <a:rPr kumimoji="1" lang="cs-CZ" altLang="zh-TW" sz="2400" b="1">
                  <a:solidFill>
                    <a:srgbClr val="FFFF00"/>
                  </a:solidFill>
                  <a:cs typeface="Arial" panose="020B0604020202020204" pitchFamily="34" charset="0"/>
                </a:rPr>
                <a:t>ku</a:t>
              </a:r>
              <a:r>
                <a:rPr kumimoji="1" lang="en-US" altLang="zh-TW" sz="2400" b="1">
                  <a:solidFill>
                    <a:srgbClr val="FFFF00"/>
                  </a:solidFill>
                  <a:cs typeface="Arial" panose="020B0604020202020204" pitchFamily="34" charset="0"/>
                </a:rPr>
                <a:t>nd</a:t>
              </a:r>
              <a:r>
                <a:rPr kumimoji="1" lang="cs-CZ" altLang="zh-TW" sz="2400" b="1">
                  <a:solidFill>
                    <a:srgbClr val="FFFF00"/>
                  </a:solidFill>
                  <a:cs typeface="Arial" panose="020B0604020202020204" pitchFamily="34" charset="0"/>
                </a:rPr>
                <a:t>á</a:t>
              </a:r>
              <a:r>
                <a:rPr kumimoji="1" lang="en-US" altLang="zh-TW" sz="2400" b="1">
                  <a:solidFill>
                    <a:srgbClr val="FFFF00"/>
                  </a:solidFill>
                  <a:cs typeface="Arial" panose="020B0604020202020204" pitchFamily="34" charset="0"/>
                </a:rPr>
                <a:t>r</a:t>
              </a:r>
              <a:r>
                <a:rPr kumimoji="1" lang="cs-CZ" altLang="zh-TW" sz="2400" b="1">
                  <a:solidFill>
                    <a:srgbClr val="FFFF00"/>
                  </a:solidFill>
                  <a:cs typeface="Arial" panose="020B0604020202020204" pitchFamily="34" charset="0"/>
                </a:rPr>
                <a:t>ní</a:t>
              </a:r>
              <a:r>
                <a:rPr kumimoji="1" lang="en-US" altLang="zh-TW" sz="2400" b="1">
                  <a:solidFill>
                    <a:srgbClr val="FFFF00"/>
                  </a:solidFill>
                  <a:cs typeface="Arial" panose="020B0604020202020204" pitchFamily="34" charset="0"/>
                </a:rPr>
                <a:t> </a:t>
              </a:r>
            </a:p>
            <a:p>
              <a:pPr algn="ctr" defTabSz="914400" fontAlgn="base">
                <a:spcBef>
                  <a:spcPct val="0"/>
                </a:spcBef>
                <a:spcAft>
                  <a:spcPct val="0"/>
                </a:spcAft>
              </a:pPr>
              <a:r>
                <a:rPr kumimoji="1" lang="en-US" altLang="zh-TW" sz="2400" b="1">
                  <a:solidFill>
                    <a:srgbClr val="FFFF00"/>
                  </a:solidFill>
                  <a:cs typeface="Arial" panose="020B0604020202020204" pitchFamily="34" charset="0"/>
                </a:rPr>
                <a:t>produ</a:t>
              </a:r>
              <a:r>
                <a:rPr kumimoji="1" lang="cs-CZ" altLang="zh-TW" sz="2400" b="1">
                  <a:solidFill>
                    <a:srgbClr val="FFFF00"/>
                  </a:solidFill>
                  <a:cs typeface="Arial" panose="020B0604020202020204" pitchFamily="34" charset="0"/>
                </a:rPr>
                <a:t>k</a:t>
              </a:r>
              <a:r>
                <a:rPr kumimoji="1" lang="en-US" altLang="zh-TW" sz="2400" b="1">
                  <a:solidFill>
                    <a:srgbClr val="FFFF00"/>
                  </a:solidFill>
                  <a:cs typeface="Arial" panose="020B0604020202020204" pitchFamily="34" charset="0"/>
                </a:rPr>
                <a:t>t</a:t>
              </a:r>
              <a:r>
                <a:rPr kumimoji="1" lang="cs-CZ" altLang="zh-TW" sz="2400" b="1">
                  <a:solidFill>
                    <a:srgbClr val="FFFF00"/>
                  </a:solidFill>
                  <a:cs typeface="Arial" panose="020B0604020202020204" pitchFamily="34" charset="0"/>
                </a:rPr>
                <a:t>y</a:t>
              </a:r>
              <a:endParaRPr kumimoji="1" lang="en-US" altLang="zh-TW" sz="2400" b="1">
                <a:solidFill>
                  <a:srgbClr val="FFFF00"/>
                </a:solidFill>
                <a:cs typeface="Arial" panose="020B0604020202020204" pitchFamily="34" charset="0"/>
              </a:endParaRPr>
            </a:p>
          </p:txBody>
        </p:sp>
        <p:sp>
          <p:nvSpPr>
            <p:cNvPr id="24602" name="AutoShape 26"/>
            <p:cNvSpPr>
              <a:spLocks noChangeArrowheads="1"/>
            </p:cNvSpPr>
            <p:nvPr/>
          </p:nvSpPr>
          <p:spPr bwMode="auto">
            <a:xfrm>
              <a:off x="5040" y="2304"/>
              <a:ext cx="144" cy="336"/>
            </a:xfrm>
            <a:prstGeom prst="downArrow">
              <a:avLst>
                <a:gd name="adj1" fmla="val 50000"/>
                <a:gd name="adj2" fmla="val 58333"/>
              </a:avLst>
            </a:prstGeom>
            <a:solidFill>
              <a:srgbClr val="663300"/>
            </a:solidFill>
            <a:ln w="9525">
              <a:solidFill>
                <a:srgbClr val="00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cs-CZ" sz="2400" b="1">
                <a:solidFill>
                  <a:srgbClr val="00FFFF"/>
                </a:solidFill>
                <a:cs typeface="Arial" panose="020B0604020202020204" pitchFamily="34" charset="0"/>
              </a:endParaRPr>
            </a:p>
          </p:txBody>
        </p:sp>
      </p:grpSp>
    </p:spTree>
    <p:extLst>
      <p:ext uri="{BB962C8B-B14F-4D97-AF65-F5344CB8AC3E}">
        <p14:creationId xmlns:p14="http://schemas.microsoft.com/office/powerpoint/2010/main" val="3829919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95144" y="461055"/>
            <a:ext cx="8911687" cy="1280890"/>
          </a:xfrm>
        </p:spPr>
        <p:txBody>
          <a:bodyPr/>
          <a:lstStyle/>
          <a:p>
            <a:r>
              <a:rPr lang="cs-CZ" b="1" dirty="0">
                <a:solidFill>
                  <a:srgbClr val="00B0F0"/>
                </a:solidFill>
              </a:rPr>
              <a:t>Rostlinné buněčné (suspenzní) kultury a tvorba sekundárních metabolitů</a:t>
            </a:r>
          </a:p>
        </p:txBody>
      </p:sp>
      <p:sp>
        <p:nvSpPr>
          <p:cNvPr id="5" name="TextovéPole 4"/>
          <p:cNvSpPr txBox="1"/>
          <p:nvPr/>
        </p:nvSpPr>
        <p:spPr>
          <a:xfrm>
            <a:off x="630936" y="1749397"/>
            <a:ext cx="3328416" cy="646331"/>
          </a:xfrm>
          <a:prstGeom prst="rect">
            <a:avLst/>
          </a:prstGeom>
          <a:noFill/>
        </p:spPr>
        <p:txBody>
          <a:bodyPr wrap="square" rtlCol="0">
            <a:spAutoFit/>
          </a:bodyPr>
          <a:lstStyle/>
          <a:p>
            <a:pPr algn="ctr"/>
            <a:r>
              <a:rPr lang="cs-CZ" dirty="0"/>
              <a:t>Část rostliny</a:t>
            </a:r>
          </a:p>
          <a:p>
            <a:pPr algn="ctr"/>
            <a:r>
              <a:rPr lang="cs-CZ" dirty="0"/>
              <a:t>(list, stonek, kořen, embryo)</a:t>
            </a:r>
          </a:p>
        </p:txBody>
      </p:sp>
      <p:sp>
        <p:nvSpPr>
          <p:cNvPr id="6" name="TextovéPole 5"/>
          <p:cNvSpPr txBox="1"/>
          <p:nvPr/>
        </p:nvSpPr>
        <p:spPr>
          <a:xfrm>
            <a:off x="3413531" y="2511515"/>
            <a:ext cx="3328416" cy="646331"/>
          </a:xfrm>
          <a:prstGeom prst="rect">
            <a:avLst/>
          </a:prstGeom>
          <a:noFill/>
        </p:spPr>
        <p:txBody>
          <a:bodyPr wrap="square" rtlCol="0">
            <a:spAutoFit/>
          </a:bodyPr>
          <a:lstStyle/>
          <a:p>
            <a:pPr algn="ctr"/>
            <a:r>
              <a:rPr lang="cs-CZ" dirty="0"/>
              <a:t>Kalusová kultura</a:t>
            </a:r>
          </a:p>
          <a:p>
            <a:pPr algn="ctr"/>
            <a:r>
              <a:rPr lang="cs-CZ" dirty="0"/>
              <a:t>(na pevném médiu)</a:t>
            </a:r>
          </a:p>
        </p:txBody>
      </p:sp>
      <p:sp>
        <p:nvSpPr>
          <p:cNvPr id="7" name="TextovéPole 6"/>
          <p:cNvSpPr txBox="1"/>
          <p:nvPr/>
        </p:nvSpPr>
        <p:spPr>
          <a:xfrm>
            <a:off x="6058621" y="3040922"/>
            <a:ext cx="3328416" cy="646331"/>
          </a:xfrm>
          <a:prstGeom prst="rect">
            <a:avLst/>
          </a:prstGeom>
          <a:noFill/>
        </p:spPr>
        <p:txBody>
          <a:bodyPr wrap="square" rtlCol="0">
            <a:spAutoFit/>
          </a:bodyPr>
          <a:lstStyle/>
          <a:p>
            <a:pPr algn="ctr"/>
            <a:r>
              <a:rPr lang="cs-CZ" dirty="0"/>
              <a:t>Suspenzní kultura</a:t>
            </a:r>
          </a:p>
          <a:p>
            <a:pPr algn="ctr"/>
            <a:r>
              <a:rPr lang="cs-CZ" dirty="0"/>
              <a:t>(v tekutém médiu)</a:t>
            </a:r>
          </a:p>
        </p:txBody>
      </p:sp>
      <p:sp>
        <p:nvSpPr>
          <p:cNvPr id="8" name="TextovéPole 7"/>
          <p:cNvSpPr txBox="1"/>
          <p:nvPr/>
        </p:nvSpPr>
        <p:spPr>
          <a:xfrm>
            <a:off x="7722829" y="3908758"/>
            <a:ext cx="3328416" cy="369332"/>
          </a:xfrm>
          <a:prstGeom prst="rect">
            <a:avLst/>
          </a:prstGeom>
          <a:noFill/>
        </p:spPr>
        <p:txBody>
          <a:bodyPr wrap="square" rtlCol="0">
            <a:spAutoFit/>
          </a:bodyPr>
          <a:lstStyle/>
          <a:p>
            <a:pPr algn="ctr"/>
            <a:r>
              <a:rPr lang="cs-CZ" dirty="0"/>
              <a:t>Bioreaktor</a:t>
            </a:r>
          </a:p>
        </p:txBody>
      </p:sp>
      <p:sp>
        <p:nvSpPr>
          <p:cNvPr id="11" name="Šipka doprava 10"/>
          <p:cNvSpPr/>
          <p:nvPr/>
        </p:nvSpPr>
        <p:spPr>
          <a:xfrm>
            <a:off x="2834640" y="2494962"/>
            <a:ext cx="841248" cy="6537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Šipka doprava 11"/>
          <p:cNvSpPr/>
          <p:nvPr/>
        </p:nvSpPr>
        <p:spPr>
          <a:xfrm>
            <a:off x="5747725" y="3096309"/>
            <a:ext cx="841248" cy="6537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Šipka doprava 12"/>
          <p:cNvSpPr/>
          <p:nvPr/>
        </p:nvSpPr>
        <p:spPr>
          <a:xfrm>
            <a:off x="7722829" y="3766532"/>
            <a:ext cx="841248" cy="6537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4" name="Zástupný symbol pro obsah 3"/>
          <p:cNvPicPr>
            <a:picLocks noGrp="1" noChangeAspect="1"/>
          </p:cNvPicPr>
          <p:nvPr>
            <p:ph idx="1"/>
          </p:nvPr>
        </p:nvPicPr>
        <p:blipFill rotWithShape="1">
          <a:blip r:embed="rId2"/>
          <a:srcRect l="23325" t="19196" r="24428" b="12718"/>
          <a:stretch/>
        </p:blipFill>
        <p:spPr>
          <a:xfrm>
            <a:off x="1225524" y="3687253"/>
            <a:ext cx="3218231" cy="2359066"/>
          </a:xfrm>
          <a:prstGeom prst="rect">
            <a:avLst/>
          </a:prstGeom>
        </p:spPr>
      </p:pic>
      <p:pic>
        <p:nvPicPr>
          <p:cNvPr id="15" name="Zástupný symbol pro obsah 3"/>
          <p:cNvPicPr>
            <a:picLocks noChangeAspect="1"/>
          </p:cNvPicPr>
          <p:nvPr/>
        </p:nvPicPr>
        <p:blipFill rotWithShape="1">
          <a:blip r:embed="rId3"/>
          <a:srcRect l="22616" t="17305" r="24665" b="11667"/>
          <a:stretch/>
        </p:blipFill>
        <p:spPr>
          <a:xfrm>
            <a:off x="4543536" y="4309656"/>
            <a:ext cx="3362606" cy="2548344"/>
          </a:xfrm>
          <a:prstGeom prst="rect">
            <a:avLst/>
          </a:prstGeom>
        </p:spPr>
      </p:pic>
    </p:spTree>
    <p:extLst>
      <p:ext uri="{BB962C8B-B14F-4D97-AF65-F5344CB8AC3E}">
        <p14:creationId xmlns:p14="http://schemas.microsoft.com/office/powerpoint/2010/main" val="14990429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026" name="Picture 2" descr="Výsledek obrázku pro immobilization cells pl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0759" y="837297"/>
            <a:ext cx="9533853" cy="5687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400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rotWithShape="1">
          <a:blip r:embed="rId2"/>
          <a:srcRect l="9976" t="17199" r="17200" b="8934"/>
          <a:stretch/>
        </p:blipFill>
        <p:spPr>
          <a:xfrm>
            <a:off x="1481328" y="624110"/>
            <a:ext cx="10395640" cy="5931189"/>
          </a:xfrm>
          <a:prstGeom prst="rect">
            <a:avLst/>
          </a:prstGeom>
        </p:spPr>
      </p:pic>
    </p:spTree>
    <p:extLst>
      <p:ext uri="{BB962C8B-B14F-4D97-AF65-F5344CB8AC3E}">
        <p14:creationId xmlns:p14="http://schemas.microsoft.com/office/powerpoint/2010/main" val="41121716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00B0F0"/>
                </a:solidFill>
              </a:rPr>
              <a:t>Orgánové kultury</a:t>
            </a:r>
          </a:p>
        </p:txBody>
      </p:sp>
      <p:sp>
        <p:nvSpPr>
          <p:cNvPr id="3" name="Zástupný symbol pro obsah 2"/>
          <p:cNvSpPr>
            <a:spLocks noGrp="1"/>
          </p:cNvSpPr>
          <p:nvPr>
            <p:ph idx="1"/>
          </p:nvPr>
        </p:nvSpPr>
        <p:spPr>
          <a:xfrm>
            <a:off x="1743051" y="1905000"/>
            <a:ext cx="8915400" cy="3777622"/>
          </a:xfrm>
        </p:spPr>
        <p:txBody>
          <a:bodyPr>
            <a:normAutofit/>
          </a:bodyPr>
          <a:lstStyle/>
          <a:p>
            <a:endParaRPr lang="cs-CZ" sz="2400" dirty="0"/>
          </a:p>
          <a:p>
            <a:r>
              <a:rPr lang="cs-CZ" sz="2400" dirty="0"/>
              <a:t>„</a:t>
            </a:r>
            <a:r>
              <a:rPr lang="cs-CZ" sz="2400" b="1" dirty="0" err="1"/>
              <a:t>hairy</a:t>
            </a:r>
            <a:r>
              <a:rPr lang="cs-CZ" sz="2400" b="1" dirty="0"/>
              <a:t> </a:t>
            </a:r>
            <a:r>
              <a:rPr lang="cs-CZ" sz="2400" b="1" dirty="0" err="1"/>
              <a:t>roots</a:t>
            </a:r>
            <a:r>
              <a:rPr lang="cs-CZ" sz="2400" dirty="0"/>
              <a:t>“ kultury získané pomocí infekcí bakterie</a:t>
            </a:r>
            <a:r>
              <a:rPr lang="en-US" sz="2400" dirty="0"/>
              <a:t> </a:t>
            </a:r>
            <a:r>
              <a:rPr lang="en-US" sz="2400" i="1" dirty="0"/>
              <a:t>Agrobacterium </a:t>
            </a:r>
            <a:r>
              <a:rPr lang="en-US" sz="2400" i="1" dirty="0" err="1"/>
              <a:t>rhizogenes</a:t>
            </a:r>
            <a:r>
              <a:rPr lang="en-US" sz="2400" i="1" dirty="0"/>
              <a:t> </a:t>
            </a:r>
            <a:r>
              <a:rPr lang="en-US" sz="2400" dirty="0"/>
              <a:t> </a:t>
            </a:r>
            <a:endParaRPr lang="cs-CZ" sz="2400" dirty="0"/>
          </a:p>
          <a:p>
            <a:pPr lvl="1"/>
            <a:r>
              <a:rPr lang="cs-CZ" sz="2000" dirty="0"/>
              <a:t>Rostou bez rostlinných hormonů a mají rychlost růstu podobnou buněčným suspenzím</a:t>
            </a:r>
          </a:p>
          <a:p>
            <a:pPr lvl="1"/>
            <a:r>
              <a:rPr lang="cs-CZ" sz="2000" dirty="0"/>
              <a:t>Jsou dobrými producenty kořenových sekundárních metabolitů</a:t>
            </a:r>
          </a:p>
          <a:p>
            <a:r>
              <a:rPr lang="cs-CZ" sz="2400" b="1" dirty="0"/>
              <a:t>Prýtové kultury </a:t>
            </a:r>
            <a:r>
              <a:rPr lang="cs-CZ" sz="2400" dirty="0"/>
              <a:t>mohou produkovat sekundární metabolity syntetizované v nadzemních částech rostlin, např. esenciální oleje, terpenoidy, alkaloidy apod.</a:t>
            </a:r>
          </a:p>
        </p:txBody>
      </p:sp>
    </p:spTree>
    <p:extLst>
      <p:ext uri="{BB962C8B-B14F-4D97-AF65-F5344CB8AC3E}">
        <p14:creationId xmlns:p14="http://schemas.microsoft.com/office/powerpoint/2010/main" val="10376192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916E3A0C-4D3C-49B9-AC4A-35563C7033EA}"/>
              </a:ext>
            </a:extLst>
          </p:cNvPr>
          <p:cNvSpPr>
            <a:spLocks noGrp="1"/>
          </p:cNvSpPr>
          <p:nvPr>
            <p:ph type="title"/>
          </p:nvPr>
        </p:nvSpPr>
        <p:spPr/>
        <p:txBody>
          <a:bodyPr/>
          <a:lstStyle/>
          <a:p>
            <a:r>
              <a:rPr lang="cs-CZ" dirty="0"/>
              <a:t>Regenerace rostlinných buněk</a:t>
            </a:r>
          </a:p>
        </p:txBody>
      </p:sp>
      <p:sp>
        <p:nvSpPr>
          <p:cNvPr id="5" name="Zástupný text 4">
            <a:extLst>
              <a:ext uri="{FF2B5EF4-FFF2-40B4-BE49-F238E27FC236}">
                <a16:creationId xmlns:a16="http://schemas.microsoft.com/office/drawing/2014/main" id="{FF13F77C-94D0-4B83-8E05-7EBB8D10CDF0}"/>
              </a:ext>
            </a:extLst>
          </p:cNvPr>
          <p:cNvSpPr>
            <a:spLocks noGrp="1"/>
          </p:cNvSpPr>
          <p:nvPr>
            <p:ph type="body" idx="1"/>
          </p:nvPr>
        </p:nvSpPr>
        <p:spPr/>
        <p:txBody>
          <a:bodyPr/>
          <a:lstStyle/>
          <a:p>
            <a:endParaRPr lang="cs-CZ"/>
          </a:p>
        </p:txBody>
      </p:sp>
    </p:spTree>
    <p:extLst>
      <p:ext uri="{BB962C8B-B14F-4D97-AF65-F5344CB8AC3E}">
        <p14:creationId xmlns:p14="http://schemas.microsoft.com/office/powerpoint/2010/main" val="41461184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Totipotence </a:t>
            </a:r>
          </a:p>
        </p:txBody>
      </p:sp>
      <p:sp>
        <p:nvSpPr>
          <p:cNvPr id="3" name="Zástupný symbol pro obsah 2"/>
          <p:cNvSpPr>
            <a:spLocks noGrp="1"/>
          </p:cNvSpPr>
          <p:nvPr>
            <p:ph idx="1"/>
          </p:nvPr>
        </p:nvSpPr>
        <p:spPr/>
        <p:txBody>
          <a:bodyPr/>
          <a:lstStyle/>
          <a:p>
            <a:endParaRPr lang="cs-CZ" dirty="0"/>
          </a:p>
        </p:txBody>
      </p:sp>
      <p:pic>
        <p:nvPicPr>
          <p:cNvPr id="4" name="Obrázek 3"/>
          <p:cNvPicPr>
            <a:picLocks noChangeAspect="1"/>
          </p:cNvPicPr>
          <p:nvPr/>
        </p:nvPicPr>
        <p:blipFill rotWithShape="1">
          <a:blip r:embed="rId2"/>
          <a:srcRect l="9525" t="18750" r="33250" b="53457"/>
          <a:stretch/>
        </p:blipFill>
        <p:spPr>
          <a:xfrm>
            <a:off x="1746504" y="1728216"/>
            <a:ext cx="9513916" cy="2606040"/>
          </a:xfrm>
          <a:prstGeom prst="rect">
            <a:avLst/>
          </a:prstGeom>
        </p:spPr>
      </p:pic>
    </p:spTree>
    <p:extLst>
      <p:ext uri="{BB962C8B-B14F-4D97-AF65-F5344CB8AC3E}">
        <p14:creationId xmlns:p14="http://schemas.microsoft.com/office/powerpoint/2010/main" val="2792621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Struktura genu a genová exprese</a:t>
            </a:r>
          </a:p>
        </p:txBody>
      </p:sp>
      <p:pic>
        <p:nvPicPr>
          <p:cNvPr id="3074" name="Picture 2" descr="http://www.phschool.com/science/biology_place/biocoach/transcription/images/gen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2159" y="1356283"/>
            <a:ext cx="3810000" cy="8667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phschool.com/science/biology_place/biocoach/transcription/images/procoli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446" y="3185890"/>
            <a:ext cx="4326369" cy="1696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phschool.com/science/biology_place/biocoach/transcription/images/eunotco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4440" y="3185890"/>
            <a:ext cx="5248275" cy="274320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291235" y="2662289"/>
            <a:ext cx="1721708" cy="369332"/>
          </a:xfrm>
          <a:prstGeom prst="rect">
            <a:avLst/>
          </a:prstGeom>
          <a:noFill/>
        </p:spPr>
        <p:txBody>
          <a:bodyPr wrap="square" rtlCol="0">
            <a:spAutoFit/>
          </a:bodyPr>
          <a:lstStyle/>
          <a:p>
            <a:r>
              <a:rPr lang="en-US" dirty="0" err="1"/>
              <a:t>Prokarytota</a:t>
            </a:r>
            <a:endParaRPr lang="cs-CZ" dirty="0"/>
          </a:p>
        </p:txBody>
      </p:sp>
      <p:sp>
        <p:nvSpPr>
          <p:cNvPr id="9" name="TextovéPole 8"/>
          <p:cNvSpPr txBox="1"/>
          <p:nvPr/>
        </p:nvSpPr>
        <p:spPr>
          <a:xfrm>
            <a:off x="8142159" y="2637173"/>
            <a:ext cx="1721708" cy="369332"/>
          </a:xfrm>
          <a:prstGeom prst="rect">
            <a:avLst/>
          </a:prstGeom>
          <a:noFill/>
        </p:spPr>
        <p:txBody>
          <a:bodyPr wrap="square" rtlCol="0">
            <a:spAutoFit/>
          </a:bodyPr>
          <a:lstStyle/>
          <a:p>
            <a:r>
              <a:rPr lang="en-US" dirty="0" err="1"/>
              <a:t>Eukaryota</a:t>
            </a:r>
            <a:endParaRPr lang="cs-CZ" dirty="0"/>
          </a:p>
        </p:txBody>
      </p:sp>
    </p:spTree>
    <p:extLst>
      <p:ext uri="{BB962C8B-B14F-4D97-AF65-F5344CB8AC3E}">
        <p14:creationId xmlns:p14="http://schemas.microsoft.com/office/powerpoint/2010/main" val="32346777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4" name="Obrázek 3"/>
          <p:cNvPicPr>
            <a:picLocks noChangeAspect="1"/>
          </p:cNvPicPr>
          <p:nvPr/>
        </p:nvPicPr>
        <p:blipFill rotWithShape="1">
          <a:blip r:embed="rId2"/>
          <a:srcRect l="10860" t="19041" r="33864" b="10519"/>
          <a:stretch/>
        </p:blipFill>
        <p:spPr>
          <a:xfrm>
            <a:off x="1582543" y="423012"/>
            <a:ext cx="8387218" cy="6011976"/>
          </a:xfrm>
          <a:prstGeom prst="rect">
            <a:avLst/>
          </a:prstGeom>
        </p:spPr>
      </p:pic>
    </p:spTree>
    <p:extLst>
      <p:ext uri="{BB962C8B-B14F-4D97-AF65-F5344CB8AC3E}">
        <p14:creationId xmlns:p14="http://schemas.microsoft.com/office/powerpoint/2010/main" val="440541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951516-B633-403D-90D9-951666AB7665}"/>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A8F3158A-A399-4B63-85D0-EB750CE9460A}"/>
              </a:ext>
            </a:extLst>
          </p:cNvPr>
          <p:cNvSpPr>
            <a:spLocks noGrp="1"/>
          </p:cNvSpPr>
          <p:nvPr>
            <p:ph idx="1"/>
          </p:nvPr>
        </p:nvSpPr>
        <p:spPr/>
        <p:txBody>
          <a:bodyPr/>
          <a:lstStyle/>
          <a:p>
            <a:endParaRPr lang="cs-CZ"/>
          </a:p>
        </p:txBody>
      </p:sp>
      <p:pic>
        <p:nvPicPr>
          <p:cNvPr id="4098" name="Picture 2" descr="Meristematic Tissue Vector Illustration Labeled Educational Plant Structure  Stock Illustration - Download Image Now - iStock">
            <a:extLst>
              <a:ext uri="{FF2B5EF4-FFF2-40B4-BE49-F238E27FC236}">
                <a16:creationId xmlns:a16="http://schemas.microsoft.com/office/drawing/2014/main" id="{C5CF53E1-39F6-4C7B-92F5-1F645FBE2A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5188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10266" t="21678" r="33532" b="8333"/>
          <a:stretch/>
        </p:blipFill>
        <p:spPr>
          <a:xfrm>
            <a:off x="2424332" y="690169"/>
            <a:ext cx="7914143" cy="5543721"/>
          </a:xfrm>
          <a:prstGeom prst="rect">
            <a:avLst/>
          </a:prstGeom>
        </p:spPr>
      </p:pic>
    </p:spTree>
    <p:extLst>
      <p:ext uri="{BB962C8B-B14F-4D97-AF65-F5344CB8AC3E}">
        <p14:creationId xmlns:p14="http://schemas.microsoft.com/office/powerpoint/2010/main" val="33759819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cs-CZ" altLang="cs-CZ" dirty="0" err="1"/>
              <a:t>Rekalcitrance</a:t>
            </a:r>
            <a:endParaRPr lang="cs-CZ" altLang="cs-CZ" dirty="0"/>
          </a:p>
        </p:txBody>
      </p:sp>
      <p:sp>
        <p:nvSpPr>
          <p:cNvPr id="47107" name="Rectangle 3"/>
          <p:cNvSpPr>
            <a:spLocks noGrp="1" noChangeArrowheads="1"/>
          </p:cNvSpPr>
          <p:nvPr>
            <p:ph type="body" idx="1"/>
          </p:nvPr>
        </p:nvSpPr>
        <p:spPr>
          <a:xfrm>
            <a:off x="1912556" y="1411224"/>
            <a:ext cx="8915400" cy="3777622"/>
          </a:xfrm>
        </p:spPr>
        <p:txBody>
          <a:bodyPr/>
          <a:lstStyle/>
          <a:p>
            <a:pPr>
              <a:buFontTx/>
              <a:buNone/>
            </a:pPr>
            <a:r>
              <a:rPr lang="cs-CZ" altLang="cs-CZ" dirty="0"/>
              <a:t>Nežádoucí a většinou ireverzibilní stav nastávající u kultur </a:t>
            </a:r>
            <a:r>
              <a:rPr lang="cs-CZ" altLang="cs-CZ" i="1" dirty="0"/>
              <a:t>in vitro</a:t>
            </a:r>
            <a:r>
              <a:rPr lang="cs-CZ" altLang="cs-CZ" dirty="0"/>
              <a:t>, kdy</a:t>
            </a:r>
          </a:p>
          <a:p>
            <a:pPr>
              <a:buFontTx/>
              <a:buNone/>
            </a:pPr>
            <a:r>
              <a:rPr lang="cs-CZ" altLang="cs-CZ" dirty="0"/>
              <a:t>	buňky, pletiva nebo orgány ustrnou ve vývoji i růstu a ač jsou živé, nereagují ani na změněné kultivační podmínky (</a:t>
            </a:r>
            <a:r>
              <a:rPr lang="cs-CZ" altLang="cs-CZ" i="1" dirty="0" err="1"/>
              <a:t>recalcitro</a:t>
            </a:r>
            <a:r>
              <a:rPr lang="cs-CZ" altLang="cs-CZ" i="1" dirty="0"/>
              <a:t> </a:t>
            </a:r>
            <a:r>
              <a:rPr lang="cs-CZ" altLang="cs-CZ" dirty="0"/>
              <a:t>= přístup odpírám, vyhazuji – o koni). </a:t>
            </a:r>
          </a:p>
        </p:txBody>
      </p:sp>
      <p:sp>
        <p:nvSpPr>
          <p:cNvPr id="4" name="Rectangle 2"/>
          <p:cNvSpPr txBox="1">
            <a:spLocks noChangeArrowheads="1"/>
          </p:cNvSpPr>
          <p:nvPr/>
        </p:nvSpPr>
        <p:spPr>
          <a:xfrm>
            <a:off x="640080" y="3300035"/>
            <a:ext cx="7772400" cy="1143000"/>
          </a:xfrm>
          <a:prstGeom prst="rect">
            <a:avLst/>
          </a:prstGeom>
        </p:spPr>
        <p:txBody>
          <a:bodyPr vert="horz" lIns="91440" tIns="45720" rIns="91440" bIns="45720" rtlCol="0" anchor="t">
            <a:normAutofit fontScale="92500"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cs-CZ" altLang="cs-CZ" sz="4000" dirty="0" err="1"/>
              <a:t>Rekalcitrantní</a:t>
            </a:r>
            <a:r>
              <a:rPr lang="cs-CZ" altLang="cs-CZ" sz="4000" dirty="0"/>
              <a:t> genotypy</a:t>
            </a:r>
            <a:br>
              <a:rPr lang="cs-CZ" altLang="cs-CZ" sz="4000" dirty="0"/>
            </a:br>
            <a:endParaRPr lang="cs-CZ" altLang="cs-CZ" sz="4000" dirty="0"/>
          </a:p>
        </p:txBody>
      </p:sp>
      <p:sp>
        <p:nvSpPr>
          <p:cNvPr id="5" name="Rectangle 3"/>
          <p:cNvSpPr txBox="1">
            <a:spLocks noChangeArrowheads="1"/>
          </p:cNvSpPr>
          <p:nvPr/>
        </p:nvSpPr>
        <p:spPr>
          <a:xfrm>
            <a:off x="1565084" y="3994760"/>
            <a:ext cx="10308468" cy="39624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lvl="1">
              <a:buFontTx/>
              <a:buNone/>
            </a:pPr>
            <a:r>
              <a:rPr lang="cs-CZ" altLang="cs-CZ" sz="3600" dirty="0"/>
              <a:t>Příčiny</a:t>
            </a:r>
          </a:p>
          <a:p>
            <a:pPr lvl="1"/>
            <a:r>
              <a:rPr lang="cs-CZ" altLang="cs-CZ" dirty="0"/>
              <a:t>jsou spatřovány v ekologické konstituci rostlinného materiálu (donora), manipulacích </a:t>
            </a:r>
            <a:r>
              <a:rPr lang="cs-CZ" altLang="cs-CZ" i="1" dirty="0"/>
              <a:t>in vitro</a:t>
            </a:r>
            <a:r>
              <a:rPr lang="cs-CZ" altLang="cs-CZ" dirty="0"/>
              <a:t> a stresorech </a:t>
            </a:r>
            <a:r>
              <a:rPr lang="cs-CZ" altLang="cs-CZ" i="1" dirty="0"/>
              <a:t>in vitro</a:t>
            </a:r>
            <a:r>
              <a:rPr lang="cs-CZ" altLang="cs-CZ" dirty="0"/>
              <a:t>. Vážný problém v biotechnologii. </a:t>
            </a:r>
          </a:p>
          <a:p>
            <a:pPr lvl="1">
              <a:buFontTx/>
              <a:buNone/>
            </a:pPr>
            <a:r>
              <a:rPr lang="cs-CZ" altLang="cs-CZ" sz="3600" dirty="0"/>
              <a:t>Hypotéza: neexistují</a:t>
            </a:r>
          </a:p>
          <a:p>
            <a:pPr lvl="4">
              <a:buFontTx/>
              <a:buNone/>
            </a:pPr>
            <a:r>
              <a:rPr lang="cs-CZ" altLang="cs-CZ" sz="2800" dirty="0"/>
              <a:t>(jen zatím nevíme jak na to)</a:t>
            </a:r>
          </a:p>
          <a:p>
            <a:pPr lvl="1">
              <a:buFontTx/>
              <a:buNone/>
            </a:pPr>
            <a:endParaRPr lang="cs-CZ" altLang="cs-CZ" dirty="0"/>
          </a:p>
          <a:p>
            <a:pPr lvl="1"/>
            <a:endParaRPr lang="cs-CZ" altLang="cs-CZ" dirty="0"/>
          </a:p>
          <a:p>
            <a:endParaRPr lang="cs-CZ" altLang="cs-CZ" dirty="0"/>
          </a:p>
          <a:p>
            <a:pPr lvl="4">
              <a:buFontTx/>
              <a:buNone/>
            </a:pPr>
            <a:endParaRPr lang="cs-CZ" altLang="cs-CZ" sz="2800" dirty="0"/>
          </a:p>
        </p:txBody>
      </p:sp>
    </p:spTree>
    <p:extLst>
      <p:ext uri="{BB962C8B-B14F-4D97-AF65-F5344CB8AC3E}">
        <p14:creationId xmlns:p14="http://schemas.microsoft.com/office/powerpoint/2010/main" val="11566553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2368296" y="653422"/>
            <a:ext cx="7772400"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cs-CZ" altLang="cs-CZ" sz="3200" b="1" dirty="0" err="1">
                <a:solidFill>
                  <a:srgbClr val="00B0F0"/>
                </a:solidFill>
              </a:rPr>
              <a:t>Somaklonální</a:t>
            </a:r>
            <a:r>
              <a:rPr lang="cs-CZ" altLang="cs-CZ" sz="3200" b="1" dirty="0">
                <a:solidFill>
                  <a:srgbClr val="00B0F0"/>
                </a:solidFill>
              </a:rPr>
              <a:t> variabilita</a:t>
            </a: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59016" y="1558678"/>
            <a:ext cx="4533900" cy="4114800"/>
          </a:xfrm>
          <a:prstGeom prst="rect">
            <a:avLst/>
          </a:prstGeom>
        </p:spPr>
      </p:pic>
      <p:sp>
        <p:nvSpPr>
          <p:cNvPr id="7" name="Text Box 4"/>
          <p:cNvSpPr txBox="1">
            <a:spLocks noChangeArrowheads="1"/>
          </p:cNvSpPr>
          <p:nvPr/>
        </p:nvSpPr>
        <p:spPr bwMode="auto">
          <a:xfrm>
            <a:off x="1764792" y="5673478"/>
            <a:ext cx="2160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dirty="0" err="1"/>
              <a:t>Rhododendron</a:t>
            </a:r>
            <a:endParaRPr lang="cs-CZ" altLang="cs-CZ" dirty="0"/>
          </a:p>
        </p:txBody>
      </p:sp>
      <p:sp>
        <p:nvSpPr>
          <p:cNvPr id="8" name="Text Box 5"/>
          <p:cNvSpPr txBox="1">
            <a:spLocks noChangeArrowheads="1"/>
          </p:cNvSpPr>
          <p:nvPr/>
        </p:nvSpPr>
        <p:spPr bwMode="auto">
          <a:xfrm>
            <a:off x="6016751" y="4179125"/>
            <a:ext cx="527037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altLang="cs-CZ" dirty="0"/>
              <a:t>Příčiny zvyšující SV:</a:t>
            </a:r>
          </a:p>
          <a:p>
            <a:r>
              <a:rPr lang="cs-CZ" altLang="cs-CZ" dirty="0"/>
              <a:t>Dlouhá expozice fytohormony </a:t>
            </a:r>
            <a:r>
              <a:rPr lang="cs-CZ" altLang="cs-CZ" dirty="0">
                <a:solidFill>
                  <a:srgbClr val="FF3300"/>
                </a:solidFill>
              </a:rPr>
              <a:t>(!2,4-D)</a:t>
            </a:r>
          </a:p>
          <a:p>
            <a:r>
              <a:rPr lang="cs-CZ" altLang="cs-CZ" dirty="0"/>
              <a:t>Dlouhé intervaly mezi subkulturami</a:t>
            </a:r>
          </a:p>
          <a:p>
            <a:r>
              <a:rPr lang="cs-CZ" altLang="cs-CZ" dirty="0"/>
              <a:t>Větší riziko při tvorbě adventivních než při množení z axilárních pupenů (a meristémů)</a:t>
            </a:r>
          </a:p>
        </p:txBody>
      </p:sp>
      <p:sp>
        <p:nvSpPr>
          <p:cNvPr id="9" name="Obdélník 8"/>
          <p:cNvSpPr/>
          <p:nvPr/>
        </p:nvSpPr>
        <p:spPr>
          <a:xfrm>
            <a:off x="5510054" y="1339222"/>
            <a:ext cx="6096000" cy="1200329"/>
          </a:xfrm>
          <a:prstGeom prst="rect">
            <a:avLst/>
          </a:prstGeom>
        </p:spPr>
        <p:txBody>
          <a:bodyPr>
            <a:spAutoFit/>
          </a:bodyPr>
          <a:lstStyle/>
          <a:p>
            <a:r>
              <a:rPr lang="cs-CZ" dirty="0" err="1"/>
              <a:t>Def</a:t>
            </a:r>
            <a:r>
              <a:rPr lang="cs-CZ" dirty="0"/>
              <a:t>. : Fenotypová variabilita </a:t>
            </a:r>
            <a:r>
              <a:rPr lang="cs-CZ" b="1" dirty="0"/>
              <a:t>genetického</a:t>
            </a:r>
            <a:r>
              <a:rPr lang="cs-CZ" dirty="0"/>
              <a:t> nebo </a:t>
            </a:r>
            <a:r>
              <a:rPr lang="cs-CZ" b="1" dirty="0"/>
              <a:t>epigenetického</a:t>
            </a:r>
            <a:r>
              <a:rPr lang="cs-CZ" dirty="0"/>
              <a:t> původu, zejména u rostlin odvozených z buněčných kultur </a:t>
            </a:r>
            <a:r>
              <a:rPr lang="cs-CZ" i="1" dirty="0"/>
              <a:t>in vitro</a:t>
            </a:r>
            <a:r>
              <a:rPr lang="cs-CZ" dirty="0"/>
              <a:t>. …. vysoký výskyt odchylek od původního fenotypu</a:t>
            </a:r>
          </a:p>
        </p:txBody>
      </p:sp>
      <p:pic>
        <p:nvPicPr>
          <p:cNvPr id="10" name="Obrázek 9"/>
          <p:cNvPicPr>
            <a:picLocks noChangeAspect="1"/>
          </p:cNvPicPr>
          <p:nvPr/>
        </p:nvPicPr>
        <p:blipFill rotWithShape="1">
          <a:blip r:embed="rId3"/>
          <a:srcRect l="56024" t="33867" r="22001" b="45467"/>
          <a:stretch/>
        </p:blipFill>
        <p:spPr>
          <a:xfrm>
            <a:off x="6830568" y="2650678"/>
            <a:ext cx="2679192" cy="1417320"/>
          </a:xfrm>
          <a:prstGeom prst="rect">
            <a:avLst/>
          </a:prstGeom>
        </p:spPr>
      </p:pic>
    </p:spTree>
    <p:extLst>
      <p:ext uri="{BB962C8B-B14F-4D97-AF65-F5344CB8AC3E}">
        <p14:creationId xmlns:p14="http://schemas.microsoft.com/office/powerpoint/2010/main" val="31635863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2135CE-4DA2-48FD-A595-E50C4498942E}"/>
              </a:ext>
            </a:extLst>
          </p:cNvPr>
          <p:cNvSpPr>
            <a:spLocks noGrp="1"/>
          </p:cNvSpPr>
          <p:nvPr>
            <p:ph type="title"/>
          </p:nvPr>
        </p:nvSpPr>
        <p:spPr/>
        <p:txBody>
          <a:bodyPr/>
          <a:lstStyle/>
          <a:p>
            <a:r>
              <a:rPr lang="cs-CZ" dirty="0" err="1"/>
              <a:t>Somaklonální</a:t>
            </a:r>
            <a:r>
              <a:rPr lang="cs-CZ" dirty="0"/>
              <a:t> variabilita</a:t>
            </a:r>
          </a:p>
        </p:txBody>
      </p:sp>
      <p:sp>
        <p:nvSpPr>
          <p:cNvPr id="3" name="Zástupný obsah 2">
            <a:extLst>
              <a:ext uri="{FF2B5EF4-FFF2-40B4-BE49-F238E27FC236}">
                <a16:creationId xmlns:a16="http://schemas.microsoft.com/office/drawing/2014/main" id="{F0766482-2F81-480E-B9D7-8D5A6A4B822D}"/>
              </a:ext>
            </a:extLst>
          </p:cNvPr>
          <p:cNvSpPr>
            <a:spLocks noGrp="1"/>
          </p:cNvSpPr>
          <p:nvPr>
            <p:ph idx="1"/>
          </p:nvPr>
        </p:nvSpPr>
        <p:spPr/>
        <p:txBody>
          <a:bodyPr/>
          <a:lstStyle/>
          <a:p>
            <a:endParaRPr lang="cs-CZ"/>
          </a:p>
        </p:txBody>
      </p:sp>
      <p:pic>
        <p:nvPicPr>
          <p:cNvPr id="5122" name="Picture 2" descr="Navsari Agricultural University Kiosk">
            <a:extLst>
              <a:ext uri="{FF2B5EF4-FFF2-40B4-BE49-F238E27FC236}">
                <a16:creationId xmlns:a16="http://schemas.microsoft.com/office/drawing/2014/main" id="{10C7D91D-1641-4CD2-94E4-45586695CC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963" y="1858557"/>
            <a:ext cx="10349649" cy="3777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4288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rotWithShape="1">
          <a:blip r:embed="rId2"/>
          <a:srcRect l="9375" t="18268" r="34525" b="9866"/>
          <a:stretch/>
        </p:blipFill>
        <p:spPr>
          <a:xfrm>
            <a:off x="1840399" y="308987"/>
            <a:ext cx="8510763" cy="6132756"/>
          </a:xfrm>
          <a:prstGeom prst="rect">
            <a:avLst/>
          </a:prstGeom>
        </p:spPr>
      </p:pic>
    </p:spTree>
    <p:extLst>
      <p:ext uri="{BB962C8B-B14F-4D97-AF65-F5344CB8AC3E}">
        <p14:creationId xmlns:p14="http://schemas.microsoft.com/office/powerpoint/2010/main" val="7510908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4454BD-D469-4661-9C47-DEF3617CBCD7}"/>
              </a:ext>
            </a:extLst>
          </p:cNvPr>
          <p:cNvSpPr>
            <a:spLocks noGrp="1"/>
          </p:cNvSpPr>
          <p:nvPr>
            <p:ph type="title"/>
          </p:nvPr>
        </p:nvSpPr>
        <p:spPr/>
        <p:txBody>
          <a:bodyPr/>
          <a:lstStyle/>
          <a:p>
            <a:r>
              <a:rPr lang="cs-CZ" dirty="0"/>
              <a:t>„Embryo </a:t>
            </a:r>
            <a:r>
              <a:rPr lang="cs-CZ" dirty="0" err="1"/>
              <a:t>rescue</a:t>
            </a:r>
            <a:r>
              <a:rPr lang="cs-CZ" dirty="0"/>
              <a:t>“</a:t>
            </a:r>
          </a:p>
        </p:txBody>
      </p:sp>
      <p:sp>
        <p:nvSpPr>
          <p:cNvPr id="3" name="Zástupný obsah 2">
            <a:extLst>
              <a:ext uri="{FF2B5EF4-FFF2-40B4-BE49-F238E27FC236}">
                <a16:creationId xmlns:a16="http://schemas.microsoft.com/office/drawing/2014/main" id="{4A91F897-7BB7-43B6-B5FB-8A4B814B5F8E}"/>
              </a:ext>
            </a:extLst>
          </p:cNvPr>
          <p:cNvSpPr>
            <a:spLocks noGrp="1"/>
          </p:cNvSpPr>
          <p:nvPr>
            <p:ph idx="1"/>
          </p:nvPr>
        </p:nvSpPr>
        <p:spPr/>
        <p:txBody>
          <a:bodyPr/>
          <a:lstStyle/>
          <a:p>
            <a:pPr marL="0" indent="0">
              <a:buNone/>
            </a:pPr>
            <a:endParaRPr lang="cs-CZ" dirty="0"/>
          </a:p>
        </p:txBody>
      </p:sp>
      <p:pic>
        <p:nvPicPr>
          <p:cNvPr id="1026" name="Picture 2" descr="Figure 3 from Improved in vitro Vitis vinifera L. embryo development of F1  progeny of &amp;amp;#39;Delight&amp;amp;#39; × &amp;amp;#39;Ruby seedless&amp;amp;#39; using putrescine and marker-assisted  selection | Semantic Scholar">
            <a:extLst>
              <a:ext uri="{FF2B5EF4-FFF2-40B4-BE49-F238E27FC236}">
                <a16:creationId xmlns:a16="http://schemas.microsoft.com/office/drawing/2014/main" id="{77D0A19A-60E9-434E-9281-F78FCD9DEC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064" y="1579249"/>
            <a:ext cx="4789050" cy="4886324"/>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0353DBC6-8FE6-4A53-B3A5-3E1CAE789394}"/>
              </a:ext>
            </a:extLst>
          </p:cNvPr>
          <p:cNvSpPr txBox="1"/>
          <p:nvPr/>
        </p:nvSpPr>
        <p:spPr>
          <a:xfrm>
            <a:off x="373064" y="5911222"/>
            <a:ext cx="6093618" cy="923330"/>
          </a:xfrm>
          <a:prstGeom prst="rect">
            <a:avLst/>
          </a:prstGeom>
          <a:solidFill>
            <a:schemeClr val="bg2">
              <a:lumMod val="90000"/>
            </a:schemeClr>
          </a:solidFill>
        </p:spPr>
        <p:txBody>
          <a:bodyPr wrap="square">
            <a:spAutoFit/>
          </a:bodyPr>
          <a:lstStyle/>
          <a:p>
            <a:pPr algn="l"/>
            <a:r>
              <a:rPr lang="en-US" b="1" i="0" dirty="0">
                <a:solidFill>
                  <a:srgbClr val="2E3743"/>
                </a:solidFill>
                <a:effectLst/>
                <a:latin typeface="Roboto Slab"/>
              </a:rPr>
              <a:t>Improved in vitro Vitis vinifera L. embryo development of F1 progeny of ‘Delight’ × ‘Ruby seedless’ using putrescine and marker-assisted selection</a:t>
            </a:r>
          </a:p>
        </p:txBody>
      </p:sp>
      <p:pic>
        <p:nvPicPr>
          <p:cNvPr id="1028" name="Picture 4" descr="Embryo culture technique: To overcome barriers of distantly related  crosses. : Plantlet">
            <a:extLst>
              <a:ext uri="{FF2B5EF4-FFF2-40B4-BE49-F238E27FC236}">
                <a16:creationId xmlns:a16="http://schemas.microsoft.com/office/drawing/2014/main" id="{029986F9-CF86-4800-BE73-383C380A8C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7788" y="1579249"/>
            <a:ext cx="5391150" cy="353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8571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rotWithShape="1">
          <a:blip r:embed="rId2"/>
          <a:srcRect l="10125" t="20133" r="33775" b="10800"/>
          <a:stretch/>
        </p:blipFill>
        <p:spPr>
          <a:xfrm>
            <a:off x="2013453" y="509198"/>
            <a:ext cx="8704641" cy="6028080"/>
          </a:xfrm>
          <a:prstGeom prst="rect">
            <a:avLst/>
          </a:prstGeom>
        </p:spPr>
      </p:pic>
    </p:spTree>
    <p:extLst>
      <p:ext uri="{BB962C8B-B14F-4D97-AF65-F5344CB8AC3E}">
        <p14:creationId xmlns:p14="http://schemas.microsoft.com/office/powerpoint/2010/main" val="21379687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9847D2-C6B0-477E-88D1-7DFEC84C167A}"/>
              </a:ext>
            </a:extLst>
          </p:cNvPr>
          <p:cNvSpPr>
            <a:spLocks noGrp="1"/>
          </p:cNvSpPr>
          <p:nvPr>
            <p:ph type="title"/>
          </p:nvPr>
        </p:nvSpPr>
        <p:spPr/>
        <p:txBody>
          <a:bodyPr/>
          <a:lstStyle/>
          <a:p>
            <a:r>
              <a:rPr lang="cs-CZ" dirty="0"/>
              <a:t>Somatická embryogeneze</a:t>
            </a:r>
          </a:p>
        </p:txBody>
      </p:sp>
      <p:sp>
        <p:nvSpPr>
          <p:cNvPr id="3" name="Zástupný obsah 2">
            <a:extLst>
              <a:ext uri="{FF2B5EF4-FFF2-40B4-BE49-F238E27FC236}">
                <a16:creationId xmlns:a16="http://schemas.microsoft.com/office/drawing/2014/main" id="{12FAB8D4-E790-454B-8FA5-99E61B1C2141}"/>
              </a:ext>
            </a:extLst>
          </p:cNvPr>
          <p:cNvSpPr>
            <a:spLocks noGrp="1"/>
          </p:cNvSpPr>
          <p:nvPr>
            <p:ph idx="1"/>
          </p:nvPr>
        </p:nvSpPr>
        <p:spPr/>
        <p:txBody>
          <a:bodyPr/>
          <a:lstStyle/>
          <a:p>
            <a:endParaRPr lang="cs-CZ"/>
          </a:p>
        </p:txBody>
      </p:sp>
      <p:pic>
        <p:nvPicPr>
          <p:cNvPr id="6146" name="Picture 2" descr="Observations on Somatic Embryogenesis in Coffea arabica L. | IntechOpen">
            <a:extLst>
              <a:ext uri="{FF2B5EF4-FFF2-40B4-BE49-F238E27FC236}">
                <a16:creationId xmlns:a16="http://schemas.microsoft.com/office/drawing/2014/main" id="{A8630097-62D0-4524-9BAD-077D98809B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7488" y="1346674"/>
            <a:ext cx="8125990" cy="5068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153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0070C0"/>
                </a:solidFill>
              </a:rPr>
              <a:t>Rostlinný genom, </a:t>
            </a:r>
            <a:r>
              <a:rPr lang="cs-CZ" b="1" dirty="0" err="1">
                <a:solidFill>
                  <a:srgbClr val="0070C0"/>
                </a:solidFill>
              </a:rPr>
              <a:t>sekvenace</a:t>
            </a:r>
            <a:endParaRPr lang="cs-CZ" b="1" dirty="0">
              <a:solidFill>
                <a:srgbClr val="0070C0"/>
              </a:solidFill>
            </a:endParaRPr>
          </a:p>
        </p:txBody>
      </p:sp>
      <p:sp>
        <p:nvSpPr>
          <p:cNvPr id="3" name="Zástupný symbol pro obsah 2"/>
          <p:cNvSpPr>
            <a:spLocks noGrp="1"/>
          </p:cNvSpPr>
          <p:nvPr>
            <p:ph idx="1"/>
          </p:nvPr>
        </p:nvSpPr>
        <p:spPr/>
        <p:txBody>
          <a:bodyPr/>
          <a:lstStyle/>
          <a:p>
            <a:r>
              <a:rPr lang="cs-CZ" dirty="0"/>
              <a:t>2000 - k</a:t>
            </a:r>
            <a:r>
              <a:rPr lang="en-US" dirty="0" err="1"/>
              <a:t>omplet</a:t>
            </a:r>
            <a:r>
              <a:rPr lang="cs-CZ" dirty="0"/>
              <a:t>ní </a:t>
            </a:r>
            <a:r>
              <a:rPr lang="cs-CZ" dirty="0" err="1"/>
              <a:t>sekvenace</a:t>
            </a:r>
            <a:r>
              <a:rPr lang="cs-CZ" dirty="0"/>
              <a:t> genomu </a:t>
            </a:r>
            <a:r>
              <a:rPr lang="cs-CZ" i="1" dirty="0" err="1"/>
              <a:t>Arabidopsis</a:t>
            </a:r>
            <a:r>
              <a:rPr lang="cs-CZ" dirty="0"/>
              <a:t> </a:t>
            </a:r>
            <a:r>
              <a:rPr lang="cs-CZ" i="1" dirty="0" err="1"/>
              <a:t>thalliana</a:t>
            </a:r>
            <a:endParaRPr lang="cs-CZ" i="1" dirty="0"/>
          </a:p>
          <a:p>
            <a:r>
              <a:rPr lang="cs-CZ" dirty="0"/>
              <a:t>Od r. 2012 </a:t>
            </a:r>
            <a:r>
              <a:rPr lang="cs-CZ" b="1" dirty="0"/>
              <a:t>-1000 Plant </a:t>
            </a:r>
            <a:r>
              <a:rPr lang="cs-CZ" b="1" dirty="0" err="1"/>
              <a:t>Genomes</a:t>
            </a:r>
            <a:r>
              <a:rPr lang="cs-CZ" b="1" dirty="0"/>
              <a:t> Project </a:t>
            </a:r>
            <a:r>
              <a:rPr lang="cs-CZ" dirty="0"/>
              <a:t>(iniciováno na University </a:t>
            </a:r>
            <a:r>
              <a:rPr lang="cs-CZ" dirty="0" err="1"/>
              <a:t>of</a:t>
            </a:r>
            <a:r>
              <a:rPr lang="cs-CZ" dirty="0"/>
              <a:t> Alberta, </a:t>
            </a:r>
            <a:r>
              <a:rPr lang="cs-CZ" dirty="0" err="1"/>
              <a:t>Canada</a:t>
            </a:r>
            <a:r>
              <a:rPr lang="cs-CZ" dirty="0"/>
              <a:t>)</a:t>
            </a:r>
          </a:p>
          <a:p>
            <a:pPr lvl="1"/>
            <a:r>
              <a:rPr lang="cs-CZ" dirty="0">
                <a:hlinkClick r:id="rId2"/>
              </a:rPr>
              <a:t>https://sites.google.com/a/ualberta.ca/onekp/</a:t>
            </a:r>
            <a:endParaRPr lang="cs-CZ" dirty="0"/>
          </a:p>
          <a:p>
            <a:pPr marL="457200" lvl="1" indent="0">
              <a:buNone/>
            </a:pPr>
            <a:endParaRPr lang="cs-CZ" dirty="0"/>
          </a:p>
          <a:p>
            <a:r>
              <a:rPr lang="cs-CZ" dirty="0"/>
              <a:t>2017 (workshop v </a:t>
            </a:r>
            <a:r>
              <a:rPr lang="cs-CZ" dirty="0" err="1"/>
              <a:t>China</a:t>
            </a:r>
            <a:r>
              <a:rPr lang="cs-CZ" dirty="0"/>
              <a:t> </a:t>
            </a:r>
            <a:r>
              <a:rPr lang="cs-CZ" dirty="0" err="1"/>
              <a:t>National</a:t>
            </a:r>
            <a:r>
              <a:rPr lang="cs-CZ" dirty="0"/>
              <a:t> </a:t>
            </a:r>
            <a:r>
              <a:rPr lang="cs-CZ" dirty="0" err="1"/>
              <a:t>GeneBank</a:t>
            </a:r>
            <a:r>
              <a:rPr lang="cs-CZ" dirty="0"/>
              <a:t>) - rámci  </a:t>
            </a:r>
            <a:r>
              <a:rPr lang="cs-CZ" dirty="0">
                <a:hlinkClick r:id="rId3"/>
              </a:rPr>
              <a:t>“</a:t>
            </a:r>
            <a:r>
              <a:rPr lang="cs-CZ" b="1" dirty="0" err="1">
                <a:hlinkClick r:id="rId3"/>
              </a:rPr>
              <a:t>Earth</a:t>
            </a:r>
            <a:r>
              <a:rPr lang="cs-CZ" b="1" dirty="0">
                <a:hlinkClick r:id="rId3"/>
              </a:rPr>
              <a:t> </a:t>
            </a:r>
            <a:r>
              <a:rPr lang="cs-CZ" b="1" dirty="0" err="1">
                <a:hlinkClick r:id="rId3"/>
              </a:rPr>
              <a:t>BioGenome</a:t>
            </a:r>
            <a:r>
              <a:rPr lang="cs-CZ" b="1" dirty="0">
                <a:hlinkClick r:id="rId3"/>
              </a:rPr>
              <a:t> Project (EBP)</a:t>
            </a:r>
            <a:r>
              <a:rPr lang="cs-CZ" b="1" dirty="0"/>
              <a:t>“ </a:t>
            </a:r>
            <a:r>
              <a:rPr lang="cs-CZ" dirty="0"/>
              <a:t>se plánuje </a:t>
            </a:r>
            <a:r>
              <a:rPr lang="cs-CZ" dirty="0" err="1"/>
              <a:t>sekvenace</a:t>
            </a:r>
            <a:r>
              <a:rPr lang="cs-CZ" dirty="0"/>
              <a:t> </a:t>
            </a:r>
            <a:r>
              <a:rPr lang="cs-CZ" b="1" dirty="0"/>
              <a:t>10 tis. rostlinných genomů </a:t>
            </a:r>
            <a:r>
              <a:rPr lang="cs-CZ" dirty="0"/>
              <a:t>(http://www.sciencemag.org/</a:t>
            </a:r>
            <a:r>
              <a:rPr lang="cs-CZ" dirty="0" err="1"/>
              <a:t>news</a:t>
            </a:r>
            <a:r>
              <a:rPr lang="cs-CZ" dirty="0"/>
              <a:t>/2017/07/plant-scientists-plan-massive-effort-sequence-10000-genomes)</a:t>
            </a:r>
          </a:p>
        </p:txBody>
      </p:sp>
    </p:spTree>
    <p:extLst>
      <p:ext uri="{BB962C8B-B14F-4D97-AF65-F5344CB8AC3E}">
        <p14:creationId xmlns:p14="http://schemas.microsoft.com/office/powerpoint/2010/main" val="42501511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p:cNvPicPr>
            <a:picLocks noGrp="1" noChangeAspect="1"/>
          </p:cNvPicPr>
          <p:nvPr>
            <p:ph idx="1"/>
          </p:nvPr>
        </p:nvPicPr>
        <p:blipFill rotWithShape="1">
          <a:blip r:embed="rId2"/>
          <a:srcRect l="10839" t="18561" r="34031" b="9565"/>
          <a:stretch/>
        </p:blipFill>
        <p:spPr>
          <a:xfrm>
            <a:off x="6044183" y="2436571"/>
            <a:ext cx="4919473" cy="3607613"/>
          </a:xfrm>
          <a:prstGeom prst="rect">
            <a:avLst/>
          </a:prstGeom>
        </p:spPr>
      </p:pic>
      <p:pic>
        <p:nvPicPr>
          <p:cNvPr id="4" name="Obrázek 3"/>
          <p:cNvPicPr>
            <a:picLocks noChangeAspect="1"/>
          </p:cNvPicPr>
          <p:nvPr/>
        </p:nvPicPr>
        <p:blipFill rotWithShape="1">
          <a:blip r:embed="rId3"/>
          <a:srcRect l="10424" t="19733" r="34001" b="18400"/>
          <a:stretch/>
        </p:blipFill>
        <p:spPr>
          <a:xfrm>
            <a:off x="1106424" y="1591056"/>
            <a:ext cx="4848133" cy="3035808"/>
          </a:xfrm>
          <a:prstGeom prst="rect">
            <a:avLst/>
          </a:prstGeom>
        </p:spPr>
      </p:pic>
      <p:sp>
        <p:nvSpPr>
          <p:cNvPr id="6" name="Nadpis 5"/>
          <p:cNvSpPr>
            <a:spLocks noGrp="1"/>
          </p:cNvSpPr>
          <p:nvPr>
            <p:ph type="title"/>
          </p:nvPr>
        </p:nvSpPr>
        <p:spPr/>
        <p:txBody>
          <a:bodyPr/>
          <a:lstStyle/>
          <a:p>
            <a:endParaRPr lang="cs-CZ"/>
          </a:p>
        </p:txBody>
      </p:sp>
    </p:spTree>
    <p:extLst>
      <p:ext uri="{BB962C8B-B14F-4D97-AF65-F5344CB8AC3E}">
        <p14:creationId xmlns:p14="http://schemas.microsoft.com/office/powerpoint/2010/main" val="26441111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859193-18D3-471F-9899-2C959B940583}"/>
              </a:ext>
            </a:extLst>
          </p:cNvPr>
          <p:cNvSpPr>
            <a:spLocks noGrp="1"/>
          </p:cNvSpPr>
          <p:nvPr>
            <p:ph type="title"/>
          </p:nvPr>
        </p:nvSpPr>
        <p:spPr/>
        <p:txBody>
          <a:bodyPr/>
          <a:lstStyle/>
          <a:p>
            <a:r>
              <a:rPr lang="cs-CZ" dirty="0" err="1"/>
              <a:t>Endospermové</a:t>
            </a:r>
            <a:r>
              <a:rPr lang="cs-CZ" dirty="0"/>
              <a:t> kultury</a:t>
            </a:r>
          </a:p>
        </p:txBody>
      </p:sp>
      <p:sp>
        <p:nvSpPr>
          <p:cNvPr id="3" name="Zástupný obsah 2">
            <a:extLst>
              <a:ext uri="{FF2B5EF4-FFF2-40B4-BE49-F238E27FC236}">
                <a16:creationId xmlns:a16="http://schemas.microsoft.com/office/drawing/2014/main" id="{B6CA17EF-D972-4DDB-A4C7-78796DC59831}"/>
              </a:ext>
            </a:extLst>
          </p:cNvPr>
          <p:cNvSpPr>
            <a:spLocks noGrp="1"/>
          </p:cNvSpPr>
          <p:nvPr>
            <p:ph idx="1"/>
          </p:nvPr>
        </p:nvSpPr>
        <p:spPr/>
        <p:txBody>
          <a:bodyPr/>
          <a:lstStyle/>
          <a:p>
            <a:r>
              <a:rPr lang="cs-CZ" dirty="0"/>
              <a:t> Endosperm vyjmut z nezralého semena a pěstován na vhodném médiu bez embrya</a:t>
            </a:r>
          </a:p>
          <a:p>
            <a:r>
              <a:rPr lang="cs-CZ" dirty="0"/>
              <a:t> vytvoří se kalus, který může regenerovat přímou organogenezí nebo přes SE</a:t>
            </a:r>
          </a:p>
          <a:p>
            <a:r>
              <a:rPr lang="cs-CZ" dirty="0"/>
              <a:t> nové rostliny jsou triploidní s novými vlastnostmi</a:t>
            </a:r>
          </a:p>
        </p:txBody>
      </p:sp>
      <p:pic>
        <p:nvPicPr>
          <p:cNvPr id="2050" name="Picture 2" descr="Snímek 1">
            <a:extLst>
              <a:ext uri="{FF2B5EF4-FFF2-40B4-BE49-F238E27FC236}">
                <a16:creationId xmlns:a16="http://schemas.microsoft.com/office/drawing/2014/main" id="{092F93AB-B8B4-4DF8-A131-C20D437E2C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9237" y="3758043"/>
            <a:ext cx="3228975" cy="2993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4777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D921967-0DD5-4851-BA4E-EDF588D2067B}"/>
              </a:ext>
            </a:extLst>
          </p:cNvPr>
          <p:cNvSpPr>
            <a:spLocks noGrp="1"/>
          </p:cNvSpPr>
          <p:nvPr>
            <p:ph type="title"/>
          </p:nvPr>
        </p:nvSpPr>
        <p:spPr/>
        <p:txBody>
          <a:bodyPr/>
          <a:lstStyle/>
          <a:p>
            <a:r>
              <a:rPr lang="cs-CZ" dirty="0"/>
              <a:t>Prašníkové kultury</a:t>
            </a:r>
          </a:p>
        </p:txBody>
      </p:sp>
      <p:sp>
        <p:nvSpPr>
          <p:cNvPr id="3" name="Zástupný obsah 2">
            <a:extLst>
              <a:ext uri="{FF2B5EF4-FFF2-40B4-BE49-F238E27FC236}">
                <a16:creationId xmlns:a16="http://schemas.microsoft.com/office/drawing/2014/main" id="{29AEDABE-3CC6-4C18-81F8-8A6D03A4EF88}"/>
              </a:ext>
            </a:extLst>
          </p:cNvPr>
          <p:cNvSpPr>
            <a:spLocks noGrp="1"/>
          </p:cNvSpPr>
          <p:nvPr>
            <p:ph idx="1"/>
          </p:nvPr>
        </p:nvSpPr>
        <p:spPr/>
        <p:txBody>
          <a:bodyPr/>
          <a:lstStyle/>
          <a:p>
            <a:r>
              <a:rPr lang="cs-CZ" dirty="0"/>
              <a:t> </a:t>
            </a:r>
          </a:p>
        </p:txBody>
      </p:sp>
      <p:pic>
        <p:nvPicPr>
          <p:cNvPr id="3074" name="Picture 2" descr="anther-culture-4-638 - Study Solutions">
            <a:extLst>
              <a:ext uri="{FF2B5EF4-FFF2-40B4-BE49-F238E27FC236}">
                <a16:creationId xmlns:a16="http://schemas.microsoft.com/office/drawing/2014/main" id="{D91EF4D4-3AED-4AFE-8393-B349429B07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388" y="1741173"/>
            <a:ext cx="6076950" cy="45624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equence of plant regeneration from anther culture in S. commersonii.... |  Download Scientific Diagram">
            <a:extLst>
              <a:ext uri="{FF2B5EF4-FFF2-40B4-BE49-F238E27FC236}">
                <a16:creationId xmlns:a16="http://schemas.microsoft.com/office/drawing/2014/main" id="{EE62F340-6FAE-4A45-9A85-108D0F7D09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7738" y="48576"/>
            <a:ext cx="4961363" cy="3777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0167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95013E-9B11-44F4-90D5-D4FA4A8B9A2D}"/>
              </a:ext>
            </a:extLst>
          </p:cNvPr>
          <p:cNvSpPr>
            <a:spLocks noGrp="1"/>
          </p:cNvSpPr>
          <p:nvPr>
            <p:ph type="title"/>
          </p:nvPr>
        </p:nvSpPr>
        <p:spPr/>
        <p:txBody>
          <a:bodyPr/>
          <a:lstStyle/>
          <a:p>
            <a:r>
              <a:rPr lang="cs-CZ" dirty="0"/>
              <a:t>Kultury vajíček</a:t>
            </a:r>
            <a:r>
              <a:rPr lang="cs-CZ"/>
              <a:t>, semeníků </a:t>
            </a:r>
            <a:r>
              <a:rPr lang="cs-CZ" dirty="0"/>
              <a:t>(ovule, ovary </a:t>
            </a:r>
            <a:r>
              <a:rPr lang="cs-CZ" dirty="0" err="1"/>
              <a:t>culture</a:t>
            </a:r>
            <a:r>
              <a:rPr lang="cs-CZ" dirty="0"/>
              <a:t>)</a:t>
            </a:r>
          </a:p>
        </p:txBody>
      </p:sp>
      <p:sp>
        <p:nvSpPr>
          <p:cNvPr id="3" name="Zástupný obsah 2">
            <a:extLst>
              <a:ext uri="{FF2B5EF4-FFF2-40B4-BE49-F238E27FC236}">
                <a16:creationId xmlns:a16="http://schemas.microsoft.com/office/drawing/2014/main" id="{CA654A49-1029-483B-82D3-68864D229E4B}"/>
              </a:ext>
            </a:extLst>
          </p:cNvPr>
          <p:cNvSpPr>
            <a:spLocks noGrp="1"/>
          </p:cNvSpPr>
          <p:nvPr>
            <p:ph idx="1"/>
          </p:nvPr>
        </p:nvSpPr>
        <p:spPr>
          <a:xfrm>
            <a:off x="2592925" y="2133600"/>
            <a:ext cx="8915400" cy="3777622"/>
          </a:xfrm>
        </p:spPr>
        <p:txBody>
          <a:bodyPr/>
          <a:lstStyle/>
          <a:p>
            <a:r>
              <a:rPr lang="cs-CZ" dirty="0"/>
              <a:t>Méně časté než prašníkové kultury (tam, kde prašníkové nejdou)</a:t>
            </a:r>
          </a:p>
          <a:p>
            <a:endParaRPr lang="cs-CZ" dirty="0"/>
          </a:p>
        </p:txBody>
      </p:sp>
      <p:pic>
        <p:nvPicPr>
          <p:cNvPr id="1026" name="Picture 2" descr="What is Ovary Culture? Meaning, Principle and Method - Biology Reader">
            <a:extLst>
              <a:ext uri="{FF2B5EF4-FFF2-40B4-BE49-F238E27FC236}">
                <a16:creationId xmlns:a16="http://schemas.microsoft.com/office/drawing/2014/main" id="{40C73017-D6C8-45E6-BB57-81E7135CC5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2649"/>
          <a:stretch/>
        </p:blipFill>
        <p:spPr bwMode="auto">
          <a:xfrm>
            <a:off x="355979" y="3185890"/>
            <a:ext cx="3810000" cy="23576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low chart for the in vitro sugar beet gynogenesis protocol employed |  Download Scientific Diagram">
            <a:extLst>
              <a:ext uri="{FF2B5EF4-FFF2-40B4-BE49-F238E27FC236}">
                <a16:creationId xmlns:a16="http://schemas.microsoft.com/office/drawing/2014/main" id="{4B755B4D-2172-44C9-91A4-39EB000B60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8213" y="3015622"/>
            <a:ext cx="7257328" cy="3670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4829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E58B1E-17EA-4C64-8F72-4AE987ECD4E3}"/>
              </a:ext>
            </a:extLst>
          </p:cNvPr>
          <p:cNvSpPr>
            <a:spLocks noGrp="1"/>
          </p:cNvSpPr>
          <p:nvPr>
            <p:ph type="title"/>
          </p:nvPr>
        </p:nvSpPr>
        <p:spPr/>
        <p:txBody>
          <a:bodyPr/>
          <a:lstStyle/>
          <a:p>
            <a:r>
              <a:rPr lang="cs-CZ" dirty="0"/>
              <a:t>Protoplastové kultury</a:t>
            </a:r>
          </a:p>
        </p:txBody>
      </p:sp>
      <p:sp>
        <p:nvSpPr>
          <p:cNvPr id="3" name="Zástupný obsah 2">
            <a:extLst>
              <a:ext uri="{FF2B5EF4-FFF2-40B4-BE49-F238E27FC236}">
                <a16:creationId xmlns:a16="http://schemas.microsoft.com/office/drawing/2014/main" id="{8DC1625F-65A2-400B-A02C-196895022E67}"/>
              </a:ext>
            </a:extLst>
          </p:cNvPr>
          <p:cNvSpPr>
            <a:spLocks noGrp="1"/>
          </p:cNvSpPr>
          <p:nvPr>
            <p:ph idx="1"/>
          </p:nvPr>
        </p:nvSpPr>
        <p:spPr/>
        <p:txBody>
          <a:bodyPr/>
          <a:lstStyle/>
          <a:p>
            <a:endParaRPr lang="cs-CZ" dirty="0"/>
          </a:p>
        </p:txBody>
      </p:sp>
      <p:sp>
        <p:nvSpPr>
          <p:cNvPr id="4" name="AutoShape 2" descr="CSIR-UGC NET - Protoplast culture Offered by Unacademy">
            <a:extLst>
              <a:ext uri="{FF2B5EF4-FFF2-40B4-BE49-F238E27FC236}">
                <a16:creationId xmlns:a16="http://schemas.microsoft.com/office/drawing/2014/main" id="{BE3875CC-FB5B-455E-A725-BE8555D3B2A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8" name="Obrázek 7">
            <a:extLst>
              <a:ext uri="{FF2B5EF4-FFF2-40B4-BE49-F238E27FC236}">
                <a16:creationId xmlns:a16="http://schemas.microsoft.com/office/drawing/2014/main" id="{DF74FD99-B7CF-490F-A896-4D649668C106}"/>
              </a:ext>
            </a:extLst>
          </p:cNvPr>
          <p:cNvPicPr>
            <a:picLocks noChangeAspect="1"/>
          </p:cNvPicPr>
          <p:nvPr/>
        </p:nvPicPr>
        <p:blipFill rotWithShape="1">
          <a:blip r:embed="rId2"/>
          <a:srcRect l="58945" t="27767" r="4492" b="41871"/>
          <a:stretch/>
        </p:blipFill>
        <p:spPr>
          <a:xfrm>
            <a:off x="2171699" y="1905000"/>
            <a:ext cx="9160216" cy="4276725"/>
          </a:xfrm>
          <a:prstGeom prst="rect">
            <a:avLst/>
          </a:prstGeom>
        </p:spPr>
      </p:pic>
    </p:spTree>
    <p:extLst>
      <p:ext uri="{BB962C8B-B14F-4D97-AF65-F5344CB8AC3E}">
        <p14:creationId xmlns:p14="http://schemas.microsoft.com/office/powerpoint/2010/main" val="21319886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DBFC01-87AC-4625-BCBB-0F77176E5B45}"/>
              </a:ext>
            </a:extLst>
          </p:cNvPr>
          <p:cNvSpPr>
            <a:spLocks noGrp="1"/>
          </p:cNvSpPr>
          <p:nvPr>
            <p:ph type="title"/>
          </p:nvPr>
        </p:nvSpPr>
        <p:spPr>
          <a:xfrm>
            <a:off x="1687669" y="624110"/>
            <a:ext cx="4137059" cy="1280890"/>
          </a:xfrm>
        </p:spPr>
        <p:txBody>
          <a:bodyPr>
            <a:normAutofit/>
          </a:bodyPr>
          <a:lstStyle/>
          <a:p>
            <a:r>
              <a:rPr lang="cs-CZ" sz="3200"/>
              <a:t>Fúze protoplastů</a:t>
            </a:r>
          </a:p>
        </p:txBody>
      </p:sp>
      <p:sp>
        <p:nvSpPr>
          <p:cNvPr id="3" name="Zástupný obsah 2">
            <a:extLst>
              <a:ext uri="{FF2B5EF4-FFF2-40B4-BE49-F238E27FC236}">
                <a16:creationId xmlns:a16="http://schemas.microsoft.com/office/drawing/2014/main" id="{8420C595-88BD-4E69-91F4-19DDCD7C7538}"/>
              </a:ext>
            </a:extLst>
          </p:cNvPr>
          <p:cNvSpPr>
            <a:spLocks noGrp="1"/>
          </p:cNvSpPr>
          <p:nvPr>
            <p:ph idx="1"/>
          </p:nvPr>
        </p:nvSpPr>
        <p:spPr>
          <a:xfrm>
            <a:off x="1683956" y="2133600"/>
            <a:ext cx="4140772" cy="3777622"/>
          </a:xfrm>
        </p:spPr>
        <p:txBody>
          <a:bodyPr>
            <a:normAutofit/>
          </a:bodyPr>
          <a:lstStyle/>
          <a:p>
            <a:r>
              <a:rPr lang="cs-CZ" dirty="0">
                <a:solidFill>
                  <a:srgbClr val="000000"/>
                </a:solidFill>
              </a:rPr>
              <a:t> spontánní</a:t>
            </a:r>
          </a:p>
          <a:p>
            <a:r>
              <a:rPr lang="cs-CZ" dirty="0">
                <a:solidFill>
                  <a:srgbClr val="000000"/>
                </a:solidFill>
              </a:rPr>
              <a:t> indukovaná (chemicky, elektrickým polem - </a:t>
            </a:r>
            <a:r>
              <a:rPr lang="cs-CZ" dirty="0" err="1">
                <a:solidFill>
                  <a:srgbClr val="000000"/>
                </a:solidFill>
              </a:rPr>
              <a:t>elektroporace</a:t>
            </a:r>
            <a:r>
              <a:rPr lang="cs-CZ" dirty="0">
                <a:solidFill>
                  <a:srgbClr val="000000"/>
                </a:solidFill>
              </a:rPr>
              <a:t>)</a:t>
            </a:r>
          </a:p>
        </p:txBody>
      </p:sp>
      <p:pic>
        <p:nvPicPr>
          <p:cNvPr id="8194" name="Picture 2" descr="Protoplast fusion">
            <a:extLst>
              <a:ext uri="{FF2B5EF4-FFF2-40B4-BE49-F238E27FC236}">
                <a16:creationId xmlns:a16="http://schemas.microsoft.com/office/drawing/2014/main" id="{131B6551-E3DE-4F03-925E-21E3DA88AA8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1916" y="1224618"/>
            <a:ext cx="5987175" cy="449038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Plant Protoplast Fusion by Electroporation">
            <a:extLst>
              <a:ext uri="{FF2B5EF4-FFF2-40B4-BE49-F238E27FC236}">
                <a16:creationId xmlns:a16="http://schemas.microsoft.com/office/drawing/2014/main" id="{6242F0FE-2E0F-42B1-8360-B75B7DDA5F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2" y="4214814"/>
            <a:ext cx="2611754" cy="2176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4410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026" name="Picture 2" descr="Výsledek obrázku pro plant in vitro carnivoro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5039" y="786384"/>
            <a:ext cx="714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425696" y="5548884"/>
            <a:ext cx="4946904" cy="523220"/>
          </a:xfrm>
          <a:prstGeom prst="rect">
            <a:avLst/>
          </a:prstGeom>
          <a:noFill/>
        </p:spPr>
        <p:txBody>
          <a:bodyPr wrap="square" rtlCol="0">
            <a:spAutoFit/>
          </a:bodyPr>
          <a:lstStyle/>
          <a:p>
            <a:r>
              <a:rPr lang="cs-CZ" sz="2800" b="1" dirty="0"/>
              <a:t>Děkuji za pozornost</a:t>
            </a:r>
          </a:p>
        </p:txBody>
      </p:sp>
    </p:spTree>
    <p:extLst>
      <p:ext uri="{BB962C8B-B14F-4D97-AF65-F5344CB8AC3E}">
        <p14:creationId xmlns:p14="http://schemas.microsoft.com/office/powerpoint/2010/main" val="2876033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2504304" y="1655806"/>
            <a:ext cx="6865680" cy="496860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2592925" y="514382"/>
            <a:ext cx="8911687" cy="1280890"/>
          </a:xfrm>
        </p:spPr>
        <p:txBody>
          <a:bodyPr/>
          <a:lstStyle/>
          <a:p>
            <a:pPr algn="ctr"/>
            <a:r>
              <a:rPr lang="cs-CZ" dirty="0"/>
              <a:t>Rostlinné biotechnologie a propojení technik</a:t>
            </a:r>
          </a:p>
        </p:txBody>
      </p:sp>
      <p:pic>
        <p:nvPicPr>
          <p:cNvPr id="4098" name="Picture 2" descr="Figure 3: Functional genomic analyses were applied by the Plant Biotechnology Unit to determine how and when oil and toxins are produced in developing seeds and to identify possible impacts on the strategies for Jatropha genetic improvemen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32670" y="2652552"/>
            <a:ext cx="5921719" cy="3876264"/>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3043324" y="1856906"/>
            <a:ext cx="6096000" cy="523220"/>
          </a:xfrm>
          <a:prstGeom prst="rect">
            <a:avLst/>
          </a:prstGeom>
        </p:spPr>
        <p:txBody>
          <a:bodyPr>
            <a:spAutoFit/>
          </a:bodyPr>
          <a:lstStyle/>
          <a:p>
            <a:r>
              <a:rPr lang="cs-CZ" sz="1400" i="1" dirty="0">
                <a:solidFill>
                  <a:srgbClr val="111111"/>
                </a:solidFill>
                <a:latin typeface="Rosalind Serif"/>
              </a:rPr>
              <a:t>J</a:t>
            </a:r>
            <a:r>
              <a:rPr lang="en-US" sz="1400" i="1" dirty="0" err="1">
                <a:solidFill>
                  <a:srgbClr val="111111"/>
                </a:solidFill>
                <a:latin typeface="Rosalind Serif"/>
              </a:rPr>
              <a:t>atropha</a:t>
            </a:r>
            <a:r>
              <a:rPr lang="en-US" sz="1400" i="1" dirty="0">
                <a:solidFill>
                  <a:srgbClr val="111111"/>
                </a:solidFill>
                <a:latin typeface="Rosalind Serif"/>
              </a:rPr>
              <a:t> </a:t>
            </a:r>
            <a:r>
              <a:rPr lang="en-US" sz="1400" i="1" dirty="0" err="1">
                <a:solidFill>
                  <a:srgbClr val="111111"/>
                </a:solidFill>
                <a:latin typeface="Rosalind Serif"/>
              </a:rPr>
              <a:t>curcas</a:t>
            </a:r>
            <a:r>
              <a:rPr lang="en-US" sz="1400" dirty="0">
                <a:solidFill>
                  <a:srgbClr val="111111"/>
                </a:solidFill>
                <a:latin typeface="Rosalind Serif"/>
              </a:rPr>
              <a:t>, a biofuel crop: Functional genomics for understanding metabolic pathways and genetic improvement</a:t>
            </a:r>
            <a:r>
              <a:rPr lang="cs-CZ" sz="1400" dirty="0">
                <a:solidFill>
                  <a:srgbClr val="111111"/>
                </a:solidFill>
                <a:latin typeface="Rosalind Serif"/>
              </a:rPr>
              <a:t> (</a:t>
            </a:r>
            <a:r>
              <a:rPr lang="cs-CZ" sz="1400" dirty="0" err="1">
                <a:solidFill>
                  <a:srgbClr val="111111"/>
                </a:solidFill>
                <a:latin typeface="Rosalind Serif"/>
              </a:rPr>
              <a:t>Maghluly</a:t>
            </a:r>
            <a:r>
              <a:rPr lang="cs-CZ" sz="1400" dirty="0">
                <a:solidFill>
                  <a:srgbClr val="111111"/>
                </a:solidFill>
                <a:latin typeface="Rosalind Serif"/>
              </a:rPr>
              <a:t> et </a:t>
            </a:r>
            <a:r>
              <a:rPr lang="cs-CZ" sz="1400" dirty="0" err="1">
                <a:solidFill>
                  <a:srgbClr val="111111"/>
                </a:solidFill>
                <a:latin typeface="Rosalind Serif"/>
              </a:rPr>
              <a:t>Laimer</a:t>
            </a:r>
            <a:r>
              <a:rPr lang="cs-CZ" sz="1400" dirty="0">
                <a:solidFill>
                  <a:srgbClr val="111111"/>
                </a:solidFill>
                <a:latin typeface="Rosalind Serif"/>
              </a:rPr>
              <a:t> 2013)</a:t>
            </a:r>
            <a:endParaRPr lang="en-US" sz="1400" b="0" i="0" dirty="0">
              <a:solidFill>
                <a:srgbClr val="111111"/>
              </a:solidFill>
              <a:effectLst/>
              <a:latin typeface="Rosalind Serif"/>
            </a:endParaRPr>
          </a:p>
        </p:txBody>
      </p:sp>
    </p:spTree>
    <p:extLst>
      <p:ext uri="{BB962C8B-B14F-4D97-AF65-F5344CB8AC3E}">
        <p14:creationId xmlns:p14="http://schemas.microsoft.com/office/powerpoint/2010/main" val="3246437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ctrTitle"/>
          </p:nvPr>
        </p:nvSpPr>
        <p:spPr/>
        <p:txBody>
          <a:bodyPr>
            <a:normAutofit fontScale="90000"/>
          </a:bodyPr>
          <a:lstStyle/>
          <a:p>
            <a:r>
              <a:rPr lang="cs-CZ" b="1" dirty="0">
                <a:solidFill>
                  <a:srgbClr val="0070C0"/>
                </a:solidFill>
              </a:rPr>
              <a:t>Rostlinné explantáty</a:t>
            </a:r>
            <a:br>
              <a:rPr lang="cs-CZ" b="1" dirty="0">
                <a:solidFill>
                  <a:srgbClr val="0070C0"/>
                </a:solidFill>
              </a:rPr>
            </a:br>
            <a:r>
              <a:rPr lang="cs-CZ" b="1" i="1" dirty="0">
                <a:solidFill>
                  <a:srgbClr val="0070C0"/>
                </a:solidFill>
              </a:rPr>
              <a:t>In vitro </a:t>
            </a:r>
            <a:r>
              <a:rPr lang="cs-CZ" b="1" dirty="0">
                <a:solidFill>
                  <a:srgbClr val="0070C0"/>
                </a:solidFill>
              </a:rPr>
              <a:t>rostlinné kultury</a:t>
            </a:r>
            <a:br>
              <a:rPr lang="cs-CZ" b="1" dirty="0">
                <a:solidFill>
                  <a:srgbClr val="0070C0"/>
                </a:solidFill>
              </a:rPr>
            </a:br>
            <a:r>
              <a:rPr lang="cs-CZ" b="1" dirty="0">
                <a:solidFill>
                  <a:srgbClr val="0070C0"/>
                </a:solidFill>
              </a:rPr>
              <a:t>Rostlinné tkáňové kultury</a:t>
            </a:r>
          </a:p>
        </p:txBody>
      </p:sp>
      <p:sp>
        <p:nvSpPr>
          <p:cNvPr id="5" name="Podnadpis 4"/>
          <p:cNvSpPr>
            <a:spLocks noGrp="1"/>
          </p:cNvSpPr>
          <p:nvPr>
            <p:ph type="subTitle" idx="1"/>
          </p:nvPr>
        </p:nvSpPr>
        <p:spPr/>
        <p:txBody>
          <a:bodyPr/>
          <a:lstStyle/>
          <a:p>
            <a:endParaRPr lang="cs-CZ"/>
          </a:p>
        </p:txBody>
      </p:sp>
    </p:spTree>
    <p:extLst>
      <p:ext uri="{BB962C8B-B14F-4D97-AF65-F5344CB8AC3E}">
        <p14:creationId xmlns:p14="http://schemas.microsoft.com/office/powerpoint/2010/main" val="3630552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1026" name="Picture 2" descr="http://cdn.biologydiscussion.com/wp-content/uploads/2016/10/image-6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9212" y="604502"/>
            <a:ext cx="6497250" cy="542102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846126" y="6139822"/>
            <a:ext cx="6096000" cy="338554"/>
          </a:xfrm>
          <a:prstGeom prst="rect">
            <a:avLst/>
          </a:prstGeom>
        </p:spPr>
        <p:txBody>
          <a:bodyPr>
            <a:spAutoFit/>
          </a:bodyPr>
          <a:lstStyle/>
          <a:p>
            <a:r>
              <a:rPr lang="cs-CZ" sz="800" dirty="0"/>
              <a:t>http://www.biologydiscussion.com/cell/plant-cell/top-10-applications-of-plant-cell-and-tissue-culture-biotechnology/61263</a:t>
            </a:r>
          </a:p>
        </p:txBody>
      </p:sp>
    </p:spTree>
    <p:extLst>
      <p:ext uri="{BB962C8B-B14F-4D97-AF65-F5344CB8AC3E}">
        <p14:creationId xmlns:p14="http://schemas.microsoft.com/office/powerpoint/2010/main" val="1598640639"/>
      </p:ext>
    </p:extLst>
  </p:cSld>
  <p:clrMapOvr>
    <a:masterClrMapping/>
  </p:clrMapOvr>
</p:sld>
</file>

<file path=ppt/theme/theme1.xml><?xml version="1.0" encoding="utf-8"?>
<a:theme xmlns:a="http://schemas.openxmlformats.org/drawingml/2006/main" name="Stébla">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Network Blitz">
  <a:themeElements>
    <a:clrScheme name="">
      <a:dk1>
        <a:srgbClr val="000044"/>
      </a:dk1>
      <a:lt1>
        <a:srgbClr val="FFFFFF"/>
      </a:lt1>
      <a:dk2>
        <a:srgbClr val="000060"/>
      </a:dk2>
      <a:lt2>
        <a:srgbClr val="FFCC00"/>
      </a:lt2>
      <a:accent1>
        <a:srgbClr val="59971B"/>
      </a:accent1>
      <a:accent2>
        <a:srgbClr val="1A446E"/>
      </a:accent2>
      <a:accent3>
        <a:srgbClr val="AAAAB6"/>
      </a:accent3>
      <a:accent4>
        <a:srgbClr val="DADADA"/>
      </a:accent4>
      <a:accent5>
        <a:srgbClr val="B5C9AB"/>
      </a:accent5>
      <a:accent6>
        <a:srgbClr val="163D63"/>
      </a:accent6>
      <a:hlink>
        <a:srgbClr val="F98D43"/>
      </a:hlink>
      <a:folHlink>
        <a:srgbClr val="CC3300"/>
      </a:folHlink>
    </a:clrScheme>
    <a:fontScheme name="Network Blitz">
      <a:majorFont>
        <a:latin typeface="Arial Black"/>
        <a:ea typeface="新細明體"/>
        <a:cs typeface=""/>
      </a:majorFont>
      <a:minorFont>
        <a:latin typeface="Arial"/>
        <a:ea typeface="新細明體"/>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rgbClr val="00FFFF"/>
          </a:solidFill>
          <a:prstDash val="solid"/>
          <a:round/>
          <a:headEnd type="none" w="med" len="med"/>
          <a:tailEnd type="none" w="med" len="med"/>
        </a:ln>
        <a:effectLst>
          <a:outerShdw dist="107763" dir="2700000" algn="ctr" rotWithShape="0">
            <a:srgbClr val="00FFFF">
              <a:alpha val="50000"/>
            </a:srgbClr>
          </a:outer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2400" b="1" i="0" u="none" strike="noStrike" cap="none" normalizeH="0" baseline="0" smtClean="0">
            <a:ln>
              <a:noFill/>
            </a:ln>
            <a:solidFill>
              <a:srgbClr val="00FFFF"/>
            </a:solidFill>
            <a:effectLst/>
            <a:latin typeface="Arial" panose="020B0604020202020204" pitchFamily="34" charset="0"/>
            <a:ea typeface="新細明體" pitchFamily="18" charset="-120"/>
            <a:cs typeface="Arial" panose="020B0604020202020204" pitchFamily="34" charset="0"/>
          </a:defRPr>
        </a:defPPr>
      </a:lstStyle>
    </a:spDef>
    <a:lnDef>
      <a:spPr bwMode="auto">
        <a:xfrm>
          <a:off x="0" y="0"/>
          <a:ext cx="1" cy="1"/>
        </a:xfrm>
        <a:custGeom>
          <a:avLst/>
          <a:gdLst/>
          <a:ahLst/>
          <a:cxnLst/>
          <a:rect l="0" t="0" r="0" b="0"/>
          <a:pathLst/>
        </a:custGeom>
        <a:solidFill>
          <a:schemeClr val="bg1"/>
        </a:solidFill>
        <a:ln w="9525" cap="flat" cmpd="sng" algn="ctr">
          <a:solidFill>
            <a:srgbClr val="00FFFF"/>
          </a:solidFill>
          <a:prstDash val="solid"/>
          <a:round/>
          <a:headEnd type="none" w="med" len="med"/>
          <a:tailEnd type="none" w="med" len="med"/>
        </a:ln>
        <a:effectLst>
          <a:outerShdw dist="107763" dir="2700000" algn="ctr" rotWithShape="0">
            <a:srgbClr val="00FFFF">
              <a:alpha val="50000"/>
            </a:srgbClr>
          </a:outer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2400" b="1" i="0" u="none" strike="noStrike" cap="none" normalizeH="0" baseline="0" smtClean="0">
            <a:ln>
              <a:noFill/>
            </a:ln>
            <a:solidFill>
              <a:srgbClr val="00FFFF"/>
            </a:solidFill>
            <a:effectLst/>
            <a:latin typeface="Arial" panose="020B0604020202020204" pitchFamily="34" charset="0"/>
            <a:ea typeface="新細明體" pitchFamily="18" charset="-120"/>
            <a:cs typeface="Arial" panose="020B0604020202020204" pitchFamily="34" charset="0"/>
          </a:defRPr>
        </a:defPPr>
      </a:lstStyle>
    </a:lnDef>
  </a:objectDefaults>
  <a:extraClrSchemeLst>
    <a:extraClrScheme>
      <a:clrScheme name="Network Blitz 1">
        <a:dk1>
          <a:srgbClr val="000044"/>
        </a:dk1>
        <a:lt1>
          <a:srgbClr val="FFFFFF"/>
        </a:lt1>
        <a:dk2>
          <a:srgbClr val="000066"/>
        </a:dk2>
        <a:lt2>
          <a:srgbClr val="FFCC00"/>
        </a:lt2>
        <a:accent1>
          <a:srgbClr val="9CE157"/>
        </a:accent1>
        <a:accent2>
          <a:srgbClr val="2663A0"/>
        </a:accent2>
        <a:accent3>
          <a:srgbClr val="AAAAB8"/>
        </a:accent3>
        <a:accent4>
          <a:srgbClr val="DADADA"/>
        </a:accent4>
        <a:accent5>
          <a:srgbClr val="CBEEB4"/>
        </a:accent5>
        <a:accent6>
          <a:srgbClr val="215991"/>
        </a:accent6>
        <a:hlink>
          <a:srgbClr val="F98D43"/>
        </a:hlink>
        <a:folHlink>
          <a:srgbClr val="CC3300"/>
        </a:folHlink>
      </a:clrScheme>
      <a:clrMap bg1="dk2" tx1="lt1" bg2="dk1" tx2="lt2" accent1="accent1" accent2="accent2" accent3="accent3" accent4="accent4" accent5="accent5" accent6="accent6" hlink="hlink" folHlink="folHlink"/>
    </a:extraClrScheme>
    <a:extraClrScheme>
      <a:clrScheme name="Network Blitz 2">
        <a:dk1>
          <a:srgbClr val="000066"/>
        </a:dk1>
        <a:lt1>
          <a:srgbClr val="9CC2E8"/>
        </a:lt1>
        <a:dk2>
          <a:srgbClr val="4D4D4D"/>
        </a:dk2>
        <a:lt2>
          <a:srgbClr val="7DAFE1"/>
        </a:lt2>
        <a:accent1>
          <a:srgbClr val="26D2E4"/>
        </a:accent1>
        <a:accent2>
          <a:srgbClr val="D0E2F4"/>
        </a:accent2>
        <a:accent3>
          <a:srgbClr val="CBDDF2"/>
        </a:accent3>
        <a:accent4>
          <a:srgbClr val="000056"/>
        </a:accent4>
        <a:accent5>
          <a:srgbClr val="ACE5EF"/>
        </a:accent5>
        <a:accent6>
          <a:srgbClr val="BCCDDD"/>
        </a:accent6>
        <a:hlink>
          <a:srgbClr val="003366"/>
        </a:hlink>
        <a:folHlink>
          <a:srgbClr val="666699"/>
        </a:folHlink>
      </a:clrScheme>
      <a:clrMap bg1="lt1" tx1="dk1" bg2="lt2" tx2="dk2" accent1="accent1" accent2="accent2" accent3="accent3" accent4="accent4" accent5="accent5" accent6="accent6" hlink="hlink" folHlink="folHlink"/>
    </a:extraClrScheme>
    <a:extraClrScheme>
      <a:clrScheme name="Network Blitz 3">
        <a:dk1>
          <a:srgbClr val="000000"/>
        </a:dk1>
        <a:lt1>
          <a:srgbClr val="EAEAEA"/>
        </a:lt1>
        <a:dk2>
          <a:srgbClr val="333333"/>
        </a:dk2>
        <a:lt2>
          <a:srgbClr val="DDDDDD"/>
        </a:lt2>
        <a:accent1>
          <a:srgbClr val="C0C0C0"/>
        </a:accent1>
        <a:accent2>
          <a:srgbClr val="FFFFFF"/>
        </a:accent2>
        <a:accent3>
          <a:srgbClr val="F3F3F3"/>
        </a:accent3>
        <a:accent4>
          <a:srgbClr val="000000"/>
        </a:accent4>
        <a:accent5>
          <a:srgbClr val="DCDCDC"/>
        </a:accent5>
        <a:accent6>
          <a:srgbClr val="E7E7E7"/>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Network Blitz 4">
        <a:dk1>
          <a:srgbClr val="002E2D"/>
        </a:dk1>
        <a:lt1>
          <a:srgbClr val="FFFFFF"/>
        </a:lt1>
        <a:dk2>
          <a:srgbClr val="005250"/>
        </a:dk2>
        <a:lt2>
          <a:srgbClr val="FFCC00"/>
        </a:lt2>
        <a:accent1>
          <a:srgbClr val="9CE157"/>
        </a:accent1>
        <a:accent2>
          <a:srgbClr val="00817E"/>
        </a:accent2>
        <a:accent3>
          <a:srgbClr val="AAB3B3"/>
        </a:accent3>
        <a:accent4>
          <a:srgbClr val="DADADA"/>
        </a:accent4>
        <a:accent5>
          <a:srgbClr val="CBEEB4"/>
        </a:accent5>
        <a:accent6>
          <a:srgbClr val="007472"/>
        </a:accent6>
        <a:hlink>
          <a:srgbClr val="FFFF99"/>
        </a:hlink>
        <a:folHlink>
          <a:srgbClr val="CCCC00"/>
        </a:folHlink>
      </a:clrScheme>
      <a:clrMap bg1="dk2" tx1="lt1" bg2="dk1" tx2="lt2" accent1="accent1" accent2="accent2" accent3="accent3" accent4="accent4" accent5="accent5" accent6="accent6" hlink="hlink" folHlink="folHlink"/>
    </a:extraClrScheme>
    <a:extraClrScheme>
      <a:clrScheme name="Network Blitz 5">
        <a:dk1>
          <a:srgbClr val="291A4C"/>
        </a:dk1>
        <a:lt1>
          <a:srgbClr val="FFFFFF"/>
        </a:lt1>
        <a:dk2>
          <a:srgbClr val="3B256B"/>
        </a:dk2>
        <a:lt2>
          <a:srgbClr val="FFCC00"/>
        </a:lt2>
        <a:accent1>
          <a:srgbClr val="6EBFCA"/>
        </a:accent1>
        <a:accent2>
          <a:srgbClr val="56369C"/>
        </a:accent2>
        <a:accent3>
          <a:srgbClr val="AFACBA"/>
        </a:accent3>
        <a:accent4>
          <a:srgbClr val="DADADA"/>
        </a:accent4>
        <a:accent5>
          <a:srgbClr val="BADCE1"/>
        </a:accent5>
        <a:accent6>
          <a:srgbClr val="4D308D"/>
        </a:accent6>
        <a:hlink>
          <a:srgbClr val="CCCCFF"/>
        </a:hlink>
        <a:folHlink>
          <a:srgbClr val="666699"/>
        </a:folHlink>
      </a:clrScheme>
      <a:clrMap bg1="dk2" tx1="lt1" bg2="dk1" tx2="lt2" accent1="accent1" accent2="accent2" accent3="accent3" accent4="accent4" accent5="accent5" accent6="accent6" hlink="hlink" folHlink="folHlink"/>
    </a:extraClrScheme>
    <a:extraClrScheme>
      <a:clrScheme name="Network Blitz 6">
        <a:dk1>
          <a:srgbClr val="511D30"/>
        </a:dk1>
        <a:lt1>
          <a:srgbClr val="FFFFFF"/>
        </a:lt1>
        <a:dk2>
          <a:srgbClr val="6D2740"/>
        </a:dk2>
        <a:lt2>
          <a:srgbClr val="FDD409"/>
        </a:lt2>
        <a:accent1>
          <a:srgbClr val="FDB83B"/>
        </a:accent1>
        <a:accent2>
          <a:srgbClr val="9D395D"/>
        </a:accent2>
        <a:accent3>
          <a:srgbClr val="BAACAF"/>
        </a:accent3>
        <a:accent4>
          <a:srgbClr val="DADADA"/>
        </a:accent4>
        <a:accent5>
          <a:srgbClr val="FED8AF"/>
        </a:accent5>
        <a:accent6>
          <a:srgbClr val="8E3353"/>
        </a:accent6>
        <a:hlink>
          <a:srgbClr val="FF99CC"/>
        </a:hlink>
        <a:folHlink>
          <a:srgbClr val="D60093"/>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905</TotalTime>
  <Words>1654</Words>
  <Application>Microsoft Office PowerPoint</Application>
  <PresentationFormat>Širokoúhlá obrazovka</PresentationFormat>
  <Paragraphs>290</Paragraphs>
  <Slides>66</Slides>
  <Notes>1</Notes>
  <HiddenSlides>0</HiddenSlides>
  <MMClips>0</MMClips>
  <ScaleCrop>false</ScaleCrop>
  <HeadingPairs>
    <vt:vector size="6" baseType="variant">
      <vt:variant>
        <vt:lpstr>Použitá písma</vt:lpstr>
      </vt:variant>
      <vt:variant>
        <vt:i4>13</vt:i4>
      </vt:variant>
      <vt:variant>
        <vt:lpstr>Motiv</vt:lpstr>
      </vt:variant>
      <vt:variant>
        <vt:i4>2</vt:i4>
      </vt:variant>
      <vt:variant>
        <vt:lpstr>Nadpisy snímků</vt:lpstr>
      </vt:variant>
      <vt:variant>
        <vt:i4>66</vt:i4>
      </vt:variant>
    </vt:vector>
  </HeadingPairs>
  <TitlesOfParts>
    <vt:vector size="81" baseType="lpstr">
      <vt:lpstr>Arial</vt:lpstr>
      <vt:lpstr>Arial Black</vt:lpstr>
      <vt:lpstr>Calibri</vt:lpstr>
      <vt:lpstr>Century</vt:lpstr>
      <vt:lpstr>Century Gothic</vt:lpstr>
      <vt:lpstr>Comic Sans MS</vt:lpstr>
      <vt:lpstr>ComicSansMS</vt:lpstr>
      <vt:lpstr>ComicSansMS-Bold</vt:lpstr>
      <vt:lpstr>Roboto Slab</vt:lpstr>
      <vt:lpstr>Rosalind Serif</vt:lpstr>
      <vt:lpstr>Times New Roman</vt:lpstr>
      <vt:lpstr>Wingdings</vt:lpstr>
      <vt:lpstr>Wingdings 3</vt:lpstr>
      <vt:lpstr>Stébla</vt:lpstr>
      <vt:lpstr>Network Blitz</vt:lpstr>
      <vt:lpstr>Rostlinný genom Rostlinné explantáty</vt:lpstr>
      <vt:lpstr>DNA</vt:lpstr>
      <vt:lpstr>Chloroplasty a mitochondrie</vt:lpstr>
      <vt:lpstr>Charakteristika genů</vt:lpstr>
      <vt:lpstr>Struktura genu a genová exprese</vt:lpstr>
      <vt:lpstr>Rostlinný genom, sekvenace</vt:lpstr>
      <vt:lpstr>Rostlinné biotechnologie a propojení technik</vt:lpstr>
      <vt:lpstr>Rostlinné explantáty In vitro rostlinné kultury Rostlinné tkáňové kultury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Základní podmínky kultivace in vitro</vt:lpstr>
      <vt:lpstr>Laminární box, flowbox, očkovací box</vt:lpstr>
      <vt:lpstr>Prezentace aplikace PowerPoint</vt:lpstr>
      <vt:lpstr>Očkovací box 3. bezpečnostní třída</vt:lpstr>
      <vt:lpstr>Sterilizace a desinfekce</vt:lpstr>
      <vt:lpstr>Sterilizace teplem</vt:lpstr>
      <vt:lpstr>Prezentace aplikace PowerPoint</vt:lpstr>
      <vt:lpstr>Prezentace aplikace PowerPoint</vt:lpstr>
      <vt:lpstr>Prezentace aplikace PowerPoint</vt:lpstr>
      <vt:lpstr>Rostlinné hormony a růstové regulátory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Kalus a transformace</vt:lpstr>
      <vt:lpstr>Integrace tkáňových kultur do protokolů rostlinné transformace</vt:lpstr>
      <vt:lpstr>Arabidopsis floral dip transformation</vt:lpstr>
      <vt:lpstr>Suspenzní kultury buněk</vt:lpstr>
      <vt:lpstr>Iniciace suspenzní kultury buněk</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Rostlinné buněčné (suspenzní) kultury a tvorba sekundárních metabolitů</vt:lpstr>
      <vt:lpstr>Prezentace aplikace PowerPoint</vt:lpstr>
      <vt:lpstr>Prezentace aplikace PowerPoint</vt:lpstr>
      <vt:lpstr>Orgánové kultury</vt:lpstr>
      <vt:lpstr>Regenerace rostlinných buněk</vt:lpstr>
      <vt:lpstr>Totipotence </vt:lpstr>
      <vt:lpstr>Prezentace aplikace PowerPoint</vt:lpstr>
      <vt:lpstr>Prezentace aplikace PowerPoint</vt:lpstr>
      <vt:lpstr>Prezentace aplikace PowerPoint</vt:lpstr>
      <vt:lpstr>Rekalcitrance</vt:lpstr>
      <vt:lpstr>Prezentace aplikace PowerPoint</vt:lpstr>
      <vt:lpstr>Somaklonální variabilita</vt:lpstr>
      <vt:lpstr>Prezentace aplikace PowerPoint</vt:lpstr>
      <vt:lpstr>„Embryo rescue“</vt:lpstr>
      <vt:lpstr>Prezentace aplikace PowerPoint</vt:lpstr>
      <vt:lpstr>Somatická embryogeneze</vt:lpstr>
      <vt:lpstr>Prezentace aplikace PowerPoint</vt:lpstr>
      <vt:lpstr>Endospermové kultury</vt:lpstr>
      <vt:lpstr>Prašníkové kultury</vt:lpstr>
      <vt:lpstr>Kultury vajíček, semeníků (ovule, ovary culture)</vt:lpstr>
      <vt:lpstr>Protoplastové kultury</vt:lpstr>
      <vt:lpstr>Fúze protoplastů</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Rostlinný genom Rostlinné explantáty</dc:title>
  <dc:creator>Admin</dc:creator>
  <cp:lastModifiedBy>Hana Cempírková</cp:lastModifiedBy>
  <cp:revision>64</cp:revision>
  <dcterms:created xsi:type="dcterms:W3CDTF">2018-01-02T11:02:19Z</dcterms:created>
  <dcterms:modified xsi:type="dcterms:W3CDTF">2022-03-03T10:31:53Z</dcterms:modified>
</cp:coreProperties>
</file>