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1" r:id="rId3"/>
    <p:sldId id="259" r:id="rId4"/>
    <p:sldId id="260" r:id="rId5"/>
    <p:sldId id="258" r:id="rId6"/>
    <p:sldId id="262" r:id="rId7"/>
    <p:sldId id="263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409F-EE10-4893-A536-64673A732C09}" type="datetimeFigureOut">
              <a:rPr lang="cs-CZ" smtClean="0"/>
              <a:t>18.01.2018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AE6EB5C-87F1-4B44-99DE-7706E09C18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8981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409F-EE10-4893-A536-64673A732C09}" type="datetimeFigureOut">
              <a:rPr lang="cs-CZ" smtClean="0"/>
              <a:t>18.01.2018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AE6EB5C-87F1-4B44-99DE-7706E09C18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35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409F-EE10-4893-A536-64673A732C09}" type="datetimeFigureOut">
              <a:rPr lang="cs-CZ" smtClean="0"/>
              <a:t>18.01.2018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AE6EB5C-87F1-4B44-99DE-7706E09C18E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9976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409F-EE10-4893-A536-64673A732C09}" type="datetimeFigureOut">
              <a:rPr lang="cs-CZ" smtClean="0"/>
              <a:t>18.01.2018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E6EB5C-87F1-4B44-99DE-7706E09C18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7039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409F-EE10-4893-A536-64673A732C09}" type="datetimeFigureOut">
              <a:rPr lang="cs-CZ" smtClean="0"/>
              <a:t>18.01.2018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E6EB5C-87F1-4B44-99DE-7706E09C18E4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6025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409F-EE10-4893-A536-64673A732C09}" type="datetimeFigureOut">
              <a:rPr lang="cs-CZ" smtClean="0"/>
              <a:t>18.01.2018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E6EB5C-87F1-4B44-99DE-7706E09C18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1541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409F-EE10-4893-A536-64673A732C09}" type="datetimeFigureOut">
              <a:rPr lang="cs-CZ" smtClean="0"/>
              <a:t>18.01.2018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B5C-87F1-4B44-99DE-7706E09C18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3237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409F-EE10-4893-A536-64673A732C09}" type="datetimeFigureOut">
              <a:rPr lang="cs-CZ" smtClean="0"/>
              <a:t>18.01.2018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B5C-87F1-4B44-99DE-7706E09C18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1403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409F-EE10-4893-A536-64673A732C09}" type="datetimeFigureOut">
              <a:rPr lang="cs-CZ" smtClean="0"/>
              <a:t>18.01.2018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B5C-87F1-4B44-99DE-7706E09C18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013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409F-EE10-4893-A536-64673A732C09}" type="datetimeFigureOut">
              <a:rPr lang="cs-CZ" smtClean="0"/>
              <a:t>18.01.2018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AE6EB5C-87F1-4B44-99DE-7706E09C18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34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409F-EE10-4893-A536-64673A732C09}" type="datetimeFigureOut">
              <a:rPr lang="cs-CZ" smtClean="0"/>
              <a:t>18.01.2018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AE6EB5C-87F1-4B44-99DE-7706E09C18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298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409F-EE10-4893-A536-64673A732C09}" type="datetimeFigureOut">
              <a:rPr lang="cs-CZ" smtClean="0"/>
              <a:t>18.01.2018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AE6EB5C-87F1-4B44-99DE-7706E09C18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4367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409F-EE10-4893-A536-64673A732C09}" type="datetimeFigureOut">
              <a:rPr lang="cs-CZ" smtClean="0"/>
              <a:t>18.01.2018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B5C-87F1-4B44-99DE-7706E09C18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8630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409F-EE10-4893-A536-64673A732C09}" type="datetimeFigureOut">
              <a:rPr lang="cs-CZ" smtClean="0"/>
              <a:t>18.01.2018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B5C-87F1-4B44-99DE-7706E09C18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8695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409F-EE10-4893-A536-64673A732C09}" type="datetimeFigureOut">
              <a:rPr lang="cs-CZ" smtClean="0"/>
              <a:t>18.01.2018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B5C-87F1-4B44-99DE-7706E09C18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223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409F-EE10-4893-A536-64673A732C09}" type="datetimeFigureOut">
              <a:rPr lang="cs-CZ" smtClean="0"/>
              <a:t>18.01.2018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E6EB5C-87F1-4B44-99DE-7706E09C18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154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6409F-EE10-4893-A536-64673A732C09}" type="datetimeFigureOut">
              <a:rPr lang="cs-CZ" smtClean="0"/>
              <a:t>18.01.2018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AE6EB5C-87F1-4B44-99DE-7706E09C18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97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Metody transformace II.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3227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3476" t="16401" r="25299" b="13467"/>
          <a:stretch/>
        </p:blipFill>
        <p:spPr>
          <a:xfrm>
            <a:off x="411481" y="1372242"/>
            <a:ext cx="6647687" cy="5119595"/>
          </a:xfrm>
          <a:prstGeom prst="rect">
            <a:avLst/>
          </a:prstGeom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696813" y="272095"/>
            <a:ext cx="8911687" cy="1280890"/>
          </a:xfrm>
        </p:spPr>
        <p:txBody>
          <a:bodyPr/>
          <a:lstStyle/>
          <a:p>
            <a:r>
              <a:rPr lang="cs-CZ" dirty="0" smtClean="0"/>
              <a:t>Bombardování </a:t>
            </a:r>
            <a:r>
              <a:rPr lang="cs-CZ" dirty="0" err="1" smtClean="0"/>
              <a:t>mikroprojektily</a:t>
            </a:r>
            <a:r>
              <a:rPr lang="cs-CZ" dirty="0" smtClean="0"/>
              <a:t> (</a:t>
            </a:r>
            <a:r>
              <a:rPr lang="cs-CZ" dirty="0" err="1" smtClean="0"/>
              <a:t>biolistická</a:t>
            </a:r>
            <a:r>
              <a:rPr lang="cs-CZ" dirty="0" smtClean="0"/>
              <a:t> metoda)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978332" y="2133600"/>
            <a:ext cx="4131628" cy="37776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Klein 1987</a:t>
            </a:r>
          </a:p>
          <a:p>
            <a:r>
              <a:rPr lang="cs-CZ" dirty="0" smtClean="0"/>
              <a:t>Výhody: účinné a snadno proveditelné, přenesení DNA do většího množství buněk najednou, aplikovatelné na různý materiál (buňky, pyl, meristém, embrya a somatická embrya), pak snazší regenerace, aplikovatelné na velké množství rostlin (dvoj- i jednoděložné)</a:t>
            </a:r>
          </a:p>
          <a:p>
            <a:r>
              <a:rPr lang="cs-CZ" dirty="0" smtClean="0"/>
              <a:t>Nevýhody: integrace velkého množství kopií DNA do chromozómu, drahé vybavení, poškození buněk/pletiv díky </a:t>
            </a:r>
            <a:r>
              <a:rPr lang="cs-CZ" dirty="0" err="1" smtClean="0"/>
              <a:t>nektrolovatelné</a:t>
            </a:r>
            <a:r>
              <a:rPr lang="cs-CZ" dirty="0" smtClean="0"/>
              <a:t> rychlosti částic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312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Elektroporace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64" y="1905000"/>
            <a:ext cx="6074027" cy="4511230"/>
          </a:xfrm>
          <a:prstGeom prst="rect">
            <a:avLst/>
          </a:prstGeom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6521132" y="2133600"/>
            <a:ext cx="4789996" cy="37776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Výhody: efektivní transformace, zisk velkého množství transformovaných buněk, produkce transformantů s nízkým množstvím kopií transgenu, elektroporované buňky mají stejný fyziologický stav jako před el., nízké množství mrtvých buněk, nízké náklady, nevyžaduje specialistu</a:t>
            </a:r>
          </a:p>
          <a:p>
            <a:r>
              <a:rPr lang="cs-CZ" smtClean="0"/>
              <a:t>Nevýhody: vyžaduje protoplasty, problémy s regenerací rostlin z protoplastů, zvyšování genetické variability v rost. regenerovaných z protoplastů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8030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202835" cy="1280890"/>
          </a:xfrm>
        </p:spPr>
        <p:txBody>
          <a:bodyPr/>
          <a:lstStyle/>
          <a:p>
            <a:r>
              <a:rPr lang="cs-CZ" dirty="0" err="1" smtClean="0"/>
              <a:t>Mikroinjekce</a:t>
            </a:r>
            <a:r>
              <a:rPr lang="cs-CZ" dirty="0" smtClean="0"/>
              <a:t> DNA do protoplastů, jádra</a:t>
            </a:r>
            <a:endParaRPr lang="cs-CZ" dirty="0"/>
          </a:p>
        </p:txBody>
      </p:sp>
      <p:pic>
        <p:nvPicPr>
          <p:cNvPr id="1026" name="Picture 2" descr="Microinjection pro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07" y="1332928"/>
            <a:ext cx="4914900" cy="512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6202711" y="1905000"/>
            <a:ext cx="5174044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Výhody: optimalizování množství DNA, přesné přesunutí DNA (lze dokonce přímo do jádra), vhodné i na malé objekty (mikrospory, kalus, proembrya…)</a:t>
            </a:r>
          </a:p>
          <a:p>
            <a:r>
              <a:rPr lang="cs-CZ" smtClean="0"/>
              <a:t>Nevýhody: jedna mikroinjekce=1 DNA do jedné buňky, nutné zkušenosti a zručnost při mikroinjekci, složité vybavení, požadavek regeneračního procesu pro mikroinjektované buňky</a:t>
            </a:r>
            <a:endParaRPr lang="cs-CZ" dirty="0"/>
          </a:p>
        </p:txBody>
      </p:sp>
      <p:pic>
        <p:nvPicPr>
          <p:cNvPr id="1028" name="Picture 4" descr="Výsledek obrázku pro liposome mediated gene transf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407" y="4656172"/>
            <a:ext cx="3648329" cy="20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683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Lipozómy</a:t>
            </a:r>
            <a:r>
              <a:rPr lang="cs-CZ" dirty="0" smtClean="0"/>
              <a:t> uzavírající DNA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51960" y="2133600"/>
            <a:ext cx="7252652" cy="3777622"/>
          </a:xfrm>
        </p:spPr>
        <p:txBody>
          <a:bodyPr/>
          <a:lstStyle/>
          <a:p>
            <a:r>
              <a:rPr lang="cs-CZ" dirty="0" smtClean="0"/>
              <a:t>Výhody: jednoduchost, dlouhodobá stabilita, ochrana DNA před degradací</a:t>
            </a:r>
          </a:p>
          <a:p>
            <a:endParaRPr lang="cs-CZ" dirty="0"/>
          </a:p>
          <a:p>
            <a:r>
              <a:rPr lang="cs-CZ" dirty="0" smtClean="0"/>
              <a:t>Nevýhody: problémy s regenerací z protoplastů</a:t>
            </a:r>
            <a:endParaRPr lang="cs-CZ" dirty="0"/>
          </a:p>
        </p:txBody>
      </p:sp>
      <p:pic>
        <p:nvPicPr>
          <p:cNvPr id="2050" name="Picture 2" descr="clip_image034_thumb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87" y="1526860"/>
            <a:ext cx="2714625" cy="49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liposome mediated gene transf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447" y="3676650"/>
            <a:ext cx="485775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5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Transformace pomocí </a:t>
            </a:r>
            <a:r>
              <a:rPr lang="cs-CZ" dirty="0" err="1" smtClean="0"/>
              <a:t>polyethylen</a:t>
            </a:r>
            <a:r>
              <a:rPr lang="cs-CZ" dirty="0" smtClean="0"/>
              <a:t> glykolu (PEG – </a:t>
            </a:r>
            <a:r>
              <a:rPr lang="cs-CZ" dirty="0" err="1" smtClean="0"/>
              <a:t>mediated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3074" name="Picture 2" descr="Výsledek obrázku pro peg mediated transform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7" y="2057400"/>
            <a:ext cx="5295268" cy="397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ek obrázku pro peg mediated transform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679" y="20574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556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b="1" dirty="0"/>
              <a:t>Methods to Transfer Foreign Genes to Plants</a:t>
            </a:r>
          </a:p>
        </p:txBody>
      </p:sp>
      <p:pic>
        <p:nvPicPr>
          <p:cNvPr id="4098" name="Picture 2" descr="media/image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258" y="2816184"/>
            <a:ext cx="2729470" cy="309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878711" y="6140450"/>
            <a:ext cx="4647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solidFill>
                  <a:srgbClr val="999999"/>
                </a:solidFill>
                <a:effectLst/>
                <a:latin typeface="Times New Roman" panose="02020603050405020304" pitchFamily="18" charset="0"/>
              </a:rPr>
              <a:t>Screening regimen for transgenic plants by PCR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499360" y="1979783"/>
            <a:ext cx="9460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https://www.intechopen.com/books/transgenic-plants-advances-and-limitations/methods-to-transfer-foreign-genes-to-plants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6026285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206</TotalTime>
  <Words>243</Words>
  <Application>Microsoft Office PowerPoint</Application>
  <PresentationFormat>Širokoúhlá obrazovka</PresentationFormat>
  <Paragraphs>19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Times New Roman</vt:lpstr>
      <vt:lpstr>Wingdings 3</vt:lpstr>
      <vt:lpstr>Stébla</vt:lpstr>
      <vt:lpstr>Metody transformace II.</vt:lpstr>
      <vt:lpstr>Bombardování mikroprojektily (biolistická metoda)</vt:lpstr>
      <vt:lpstr>Elektroporace</vt:lpstr>
      <vt:lpstr>Mikroinjekce DNA do protoplastů, jádra</vt:lpstr>
      <vt:lpstr>Lipozómy uzavírající DNA</vt:lpstr>
      <vt:lpstr>Transformace pomocí polyethylen glykolu (PEG – mediated)</vt:lpstr>
      <vt:lpstr>Methods to Transfer Foreign Genes to Plants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transformace II.</dc:title>
  <dc:creator>cempirkova</dc:creator>
  <cp:lastModifiedBy>cempirkova</cp:lastModifiedBy>
  <cp:revision>11</cp:revision>
  <dcterms:created xsi:type="dcterms:W3CDTF">2018-01-18T10:51:45Z</dcterms:created>
  <dcterms:modified xsi:type="dcterms:W3CDTF">2018-01-18T14:18:08Z</dcterms:modified>
</cp:coreProperties>
</file>