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71" r:id="rId4"/>
    <p:sldId id="280" r:id="rId5"/>
    <p:sldId id="258" r:id="rId6"/>
    <p:sldId id="260" r:id="rId7"/>
    <p:sldId id="259" r:id="rId8"/>
    <p:sldId id="261" r:id="rId9"/>
    <p:sldId id="263" r:id="rId10"/>
    <p:sldId id="274" r:id="rId11"/>
    <p:sldId id="279" r:id="rId12"/>
    <p:sldId id="264" r:id="rId13"/>
    <p:sldId id="265" r:id="rId14"/>
    <p:sldId id="268" r:id="rId15"/>
    <p:sldId id="266" r:id="rId16"/>
    <p:sldId id="275" r:id="rId17"/>
    <p:sldId id="269" r:id="rId18"/>
    <p:sldId id="277" r:id="rId19"/>
    <p:sldId id="278" r:id="rId20"/>
    <p:sldId id="272" r:id="rId21"/>
    <p:sldId id="273" r:id="rId22"/>
    <p:sldId id="276" r:id="rId23"/>
    <p:sldId id="270" r:id="rId24"/>
    <p:sldId id="267" r:id="rId25"/>
    <p:sldId id="281"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46" autoAdjust="0"/>
  </p:normalViewPr>
  <p:slideViewPr>
    <p:cSldViewPr snapToGrid="0">
      <p:cViewPr varScale="1">
        <p:scale>
          <a:sx n="66" d="100"/>
          <a:sy n="66" d="100"/>
        </p:scale>
        <p:origin x="6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57F3C-168B-468D-A87C-BD93DDFA2CFF}" type="datetimeFigureOut">
              <a:rPr lang="cs-CZ" smtClean="0"/>
              <a:t>21.03.2018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F39D1-9DD4-41D0-A8F2-418DA28F7538}" type="slidenum">
              <a:rPr lang="cs-CZ" smtClean="0"/>
              <a:t>‹#›</a:t>
            </a:fld>
            <a:endParaRPr lang="cs-CZ"/>
          </a:p>
        </p:txBody>
      </p:sp>
    </p:spTree>
    <p:extLst>
      <p:ext uri="{BB962C8B-B14F-4D97-AF65-F5344CB8AC3E}">
        <p14:creationId xmlns:p14="http://schemas.microsoft.com/office/powerpoint/2010/main" val="345490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91F39D1-9DD4-41D0-A8F2-418DA28F7538}" type="slidenum">
              <a:rPr lang="cs-CZ" smtClean="0"/>
              <a:t>2</a:t>
            </a:fld>
            <a:endParaRPr lang="cs-CZ"/>
          </a:p>
        </p:txBody>
      </p:sp>
    </p:spTree>
    <p:extLst>
      <p:ext uri="{BB962C8B-B14F-4D97-AF65-F5344CB8AC3E}">
        <p14:creationId xmlns:p14="http://schemas.microsoft.com/office/powerpoint/2010/main" val="312407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fld id="{113020A6-B2E2-44EA-9D4E-500DD1428650}" type="slidenum">
              <a:rPr lang="en-US" altLang="cs-CZ" sz="1200" smtClean="0"/>
              <a:pPr/>
              <a:t>6</a:t>
            </a:fld>
            <a:endParaRPr lang="en-US" altLang="cs-CZ"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altLang="cs-CZ" i="1" smtClean="0"/>
              <a:t>In the natural situation </a:t>
            </a:r>
            <a:endParaRPr lang="en-US" altLang="cs-CZ" smtClean="0"/>
          </a:p>
          <a:p>
            <a:r>
              <a:rPr lang="en-US" altLang="cs-CZ" smtClean="0"/>
              <a:t>The cultivated potato is ‘tetraploid’ (every chromosome occurs 4 times) and therefore naturally contains 4 </a:t>
            </a:r>
            <a:r>
              <a:rPr lang="en-US" altLang="cs-CZ" i="1" smtClean="0"/>
              <a:t>gbss </a:t>
            </a:r>
            <a:r>
              <a:rPr lang="en-US" altLang="cs-CZ" smtClean="0"/>
              <a:t>genes. When </a:t>
            </a:r>
            <a:r>
              <a:rPr lang="en-US" altLang="cs-CZ" i="1" smtClean="0"/>
              <a:t>gbss </a:t>
            </a:r>
            <a:r>
              <a:rPr lang="en-US" altLang="cs-CZ" smtClean="0"/>
              <a:t>genes are expressed, first an RNA copy is made from these genes (an RNA copy is made from DNA). Then, the copy is transported to another place in the cell, where the various amino acids are put together based on the building block order of the RNA copy, to form the GBSS enzyme. The synthesized enzyme can then start its work and produce amylose. </a:t>
            </a:r>
          </a:p>
          <a:p>
            <a:r>
              <a:rPr lang="en-US" altLang="cs-CZ" i="1" smtClean="0"/>
              <a:t>In the Amflora potato </a:t>
            </a:r>
            <a:endParaRPr lang="en-US" altLang="cs-CZ" smtClean="0"/>
          </a:p>
          <a:p>
            <a:r>
              <a:rPr lang="en-US" altLang="cs-CZ" smtClean="0"/>
              <a:t>This process is interrupted in the Amflora potato. The additional copy of the </a:t>
            </a:r>
            <a:r>
              <a:rPr lang="en-US" altLang="cs-CZ" i="1" smtClean="0"/>
              <a:t>gbss </a:t>
            </a:r>
            <a:r>
              <a:rPr lang="en-US" altLang="cs-CZ" smtClean="0"/>
              <a:t>gene initiates a pathway that breaks up the RNA copies that have been made. And without RNA copies, no GBSS enzyme can be formed. As a result, no more amylose is synthesized. </a:t>
            </a:r>
          </a:p>
        </p:txBody>
      </p:sp>
    </p:spTree>
    <p:extLst>
      <p:ext uri="{BB962C8B-B14F-4D97-AF65-F5344CB8AC3E}">
        <p14:creationId xmlns:p14="http://schemas.microsoft.com/office/powerpoint/2010/main" val="1921684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Zinc</a:t>
            </a:r>
            <a:r>
              <a:rPr lang="cs-CZ" dirty="0" smtClean="0"/>
              <a:t> </a:t>
            </a:r>
            <a:r>
              <a:rPr lang="cs-CZ" dirty="0" err="1" smtClean="0"/>
              <a:t>finger</a:t>
            </a:r>
            <a:r>
              <a:rPr lang="cs-CZ" dirty="0" smtClean="0"/>
              <a:t> – proteinový motiv, který</a:t>
            </a:r>
            <a:r>
              <a:rPr lang="cs-CZ" baseline="0" dirty="0" smtClean="0"/>
              <a:t> tvoří </a:t>
            </a:r>
            <a:r>
              <a:rPr lang="cs-CZ" baseline="0" dirty="0" err="1" smtClean="0"/>
              <a:t>kompatktní</a:t>
            </a:r>
            <a:r>
              <a:rPr lang="cs-CZ" baseline="0" dirty="0" smtClean="0"/>
              <a:t> globulární strukturu s navázaným jedním nebo více zinkovými ionty, </a:t>
            </a:r>
            <a:endParaRPr lang="cs-CZ" dirty="0"/>
          </a:p>
        </p:txBody>
      </p:sp>
      <p:sp>
        <p:nvSpPr>
          <p:cNvPr id="4" name="Zástupný symbol pro číslo snímku 3"/>
          <p:cNvSpPr>
            <a:spLocks noGrp="1"/>
          </p:cNvSpPr>
          <p:nvPr>
            <p:ph type="sldNum" sz="quarter" idx="10"/>
          </p:nvPr>
        </p:nvSpPr>
        <p:spPr/>
        <p:txBody>
          <a:bodyPr/>
          <a:lstStyle/>
          <a:p>
            <a:fld id="{691F39D1-9DD4-41D0-A8F2-418DA28F7538}" type="slidenum">
              <a:rPr lang="cs-CZ" smtClean="0"/>
              <a:t>14</a:t>
            </a:fld>
            <a:endParaRPr lang="cs-CZ"/>
          </a:p>
        </p:txBody>
      </p:sp>
    </p:spTree>
    <p:extLst>
      <p:ext uri="{BB962C8B-B14F-4D97-AF65-F5344CB8AC3E}">
        <p14:creationId xmlns:p14="http://schemas.microsoft.com/office/powerpoint/2010/main" val="3300027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Fokl</a:t>
            </a:r>
            <a:r>
              <a:rPr lang="cs-CZ" dirty="0" smtClean="0"/>
              <a:t> je endonukleáza</a:t>
            </a:r>
            <a:endParaRPr lang="cs-CZ" dirty="0"/>
          </a:p>
        </p:txBody>
      </p:sp>
      <p:sp>
        <p:nvSpPr>
          <p:cNvPr id="4" name="Zástupný symbol pro číslo snímku 3"/>
          <p:cNvSpPr>
            <a:spLocks noGrp="1"/>
          </p:cNvSpPr>
          <p:nvPr>
            <p:ph type="sldNum" sz="quarter" idx="10"/>
          </p:nvPr>
        </p:nvSpPr>
        <p:spPr/>
        <p:txBody>
          <a:bodyPr/>
          <a:lstStyle/>
          <a:p>
            <a:fld id="{691F39D1-9DD4-41D0-A8F2-418DA28F7538}" type="slidenum">
              <a:rPr lang="cs-CZ" smtClean="0"/>
              <a:t>15</a:t>
            </a:fld>
            <a:endParaRPr lang="cs-CZ"/>
          </a:p>
        </p:txBody>
      </p:sp>
    </p:spTree>
    <p:extLst>
      <p:ext uri="{BB962C8B-B14F-4D97-AF65-F5344CB8AC3E}">
        <p14:creationId xmlns:p14="http://schemas.microsoft.com/office/powerpoint/2010/main" val="354229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91F39D1-9DD4-41D0-A8F2-418DA28F7538}" type="slidenum">
              <a:rPr lang="cs-CZ" smtClean="0"/>
              <a:t>17</a:t>
            </a:fld>
            <a:endParaRPr lang="cs-CZ"/>
          </a:p>
        </p:txBody>
      </p:sp>
    </p:spTree>
    <p:extLst>
      <p:ext uri="{BB962C8B-B14F-4D97-AF65-F5344CB8AC3E}">
        <p14:creationId xmlns:p14="http://schemas.microsoft.com/office/powerpoint/2010/main" val="743076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GT – gene </a:t>
            </a:r>
            <a:r>
              <a:rPr lang="cs-CZ" dirty="0" err="1" smtClean="0"/>
              <a:t>targeting</a:t>
            </a:r>
            <a:endParaRPr lang="cs-CZ" dirty="0"/>
          </a:p>
        </p:txBody>
      </p:sp>
      <p:sp>
        <p:nvSpPr>
          <p:cNvPr id="4" name="Zástupný symbol pro číslo snímku 3"/>
          <p:cNvSpPr>
            <a:spLocks noGrp="1"/>
          </p:cNvSpPr>
          <p:nvPr>
            <p:ph type="sldNum" sz="quarter" idx="10"/>
          </p:nvPr>
        </p:nvSpPr>
        <p:spPr/>
        <p:txBody>
          <a:bodyPr/>
          <a:lstStyle/>
          <a:p>
            <a:fld id="{691F39D1-9DD4-41D0-A8F2-418DA28F7538}" type="slidenum">
              <a:rPr lang="cs-CZ" smtClean="0"/>
              <a:t>19</a:t>
            </a:fld>
            <a:endParaRPr lang="cs-CZ"/>
          </a:p>
        </p:txBody>
      </p:sp>
    </p:spTree>
    <p:extLst>
      <p:ext uri="{BB962C8B-B14F-4D97-AF65-F5344CB8AC3E}">
        <p14:creationId xmlns:p14="http://schemas.microsoft.com/office/powerpoint/2010/main" val="48979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61DE3FC3-DBD0-4881-A6AF-056DFFB74D37}" type="datetimeFigureOut">
              <a:rPr lang="cs-CZ" smtClean="0"/>
              <a:t>21.03.2018</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196071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61DE3FC3-DBD0-4881-A6AF-056DFFB74D37}" type="datetimeFigureOut">
              <a:rPr lang="cs-CZ" smtClean="0"/>
              <a:t>21.03.2018</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131040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61DE3FC3-DBD0-4881-A6AF-056DFFB74D37}" type="datetimeFigureOut">
              <a:rPr lang="cs-CZ" smtClean="0"/>
              <a:t>21.03.2018</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76075E-E5B7-44F1-A942-64721245D6C6}"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3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61DE3FC3-DBD0-4881-A6AF-056DFFB74D37}" type="datetimeFigureOut">
              <a:rPr lang="cs-CZ" smtClean="0"/>
              <a:t>21.03.2018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1568386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61DE3FC3-DBD0-4881-A6AF-056DFFB74D37}" type="datetimeFigureOut">
              <a:rPr lang="cs-CZ" smtClean="0"/>
              <a:t>21.03.2018</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76075E-E5B7-44F1-A942-64721245D6C6}"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5395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61DE3FC3-DBD0-4881-A6AF-056DFFB74D37}" type="datetimeFigureOut">
              <a:rPr lang="cs-CZ" smtClean="0"/>
              <a:t>21.03.2018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2763867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1DE3FC3-DBD0-4881-A6AF-056DFFB74D37}" type="datetimeFigureOut">
              <a:rPr lang="cs-CZ" smtClean="0"/>
              <a:t>21.03.2018</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2680145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1DE3FC3-DBD0-4881-A6AF-056DFFB74D37}" type="datetimeFigureOut">
              <a:rPr lang="cs-CZ" smtClean="0"/>
              <a:t>21.03.2018</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39784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1DE3FC3-DBD0-4881-A6AF-056DFFB74D37}" type="datetimeFigureOut">
              <a:rPr lang="cs-CZ" smtClean="0"/>
              <a:t>21.03.2018</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2984222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61DE3FC3-DBD0-4881-A6AF-056DFFB74D37}" type="datetimeFigureOut">
              <a:rPr lang="cs-CZ" smtClean="0"/>
              <a:t>21.03.2018</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214100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61DE3FC3-DBD0-4881-A6AF-056DFFB74D37}" type="datetimeFigureOut">
              <a:rPr lang="cs-CZ" smtClean="0"/>
              <a:t>21.03.2018</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92722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61DE3FC3-DBD0-4881-A6AF-056DFFB74D37}" type="datetimeFigureOut">
              <a:rPr lang="cs-CZ" smtClean="0"/>
              <a:t>21.03.2018</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420368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61DE3FC3-DBD0-4881-A6AF-056DFFB74D37}" type="datetimeFigureOut">
              <a:rPr lang="cs-CZ" smtClean="0"/>
              <a:t>21.03.2018</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354256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E3FC3-DBD0-4881-A6AF-056DFFB74D37}" type="datetimeFigureOut">
              <a:rPr lang="cs-CZ" smtClean="0"/>
              <a:t>21.03.2018</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1678108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1DE3FC3-DBD0-4881-A6AF-056DFFB74D37}" type="datetimeFigureOut">
              <a:rPr lang="cs-CZ" smtClean="0"/>
              <a:t>21.03.2018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89917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1DE3FC3-DBD0-4881-A6AF-056DFFB74D37}" type="datetimeFigureOut">
              <a:rPr lang="cs-CZ" smtClean="0"/>
              <a:t>21.03.2018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76075E-E5B7-44F1-A942-64721245D6C6}" type="slidenum">
              <a:rPr lang="cs-CZ" smtClean="0"/>
              <a:t>‹#›</a:t>
            </a:fld>
            <a:endParaRPr lang="cs-CZ"/>
          </a:p>
        </p:txBody>
      </p:sp>
    </p:spTree>
    <p:extLst>
      <p:ext uri="{BB962C8B-B14F-4D97-AF65-F5344CB8AC3E}">
        <p14:creationId xmlns:p14="http://schemas.microsoft.com/office/powerpoint/2010/main" val="214324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1DE3FC3-DBD0-4881-A6AF-056DFFB74D37}" type="datetimeFigureOut">
              <a:rPr lang="cs-CZ" smtClean="0"/>
              <a:t>21.03.2018</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76075E-E5B7-44F1-A942-64721245D6C6}" type="slidenum">
              <a:rPr lang="cs-CZ" smtClean="0"/>
              <a:t>‹#›</a:t>
            </a:fld>
            <a:endParaRPr lang="cs-CZ"/>
          </a:p>
        </p:txBody>
      </p:sp>
    </p:spTree>
    <p:extLst>
      <p:ext uri="{BB962C8B-B14F-4D97-AF65-F5344CB8AC3E}">
        <p14:creationId xmlns:p14="http://schemas.microsoft.com/office/powerpoint/2010/main" val="1104568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biotrin.cz/novinky-v-oblasti-nbt-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ddgene.org/" TargetMode="External"/><Relationship Id="rId2" Type="http://schemas.openxmlformats.org/officeDocument/2006/relationships/hyperlink" Target="https://www.sigmaaldrich.com/catalog/product/sigma/crisprpl?lang=en&amp;region=CZ" TargetMode="External"/><Relationship Id="rId1" Type="http://schemas.openxmlformats.org/officeDocument/2006/relationships/slideLayout" Target="../slideLayouts/slideLayout2.xml"/><Relationship Id="rId4" Type="http://schemas.openxmlformats.org/officeDocument/2006/relationships/hyperlink" Target="https://www.addgene.org/crispr/plant/"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89213" y="3353843"/>
            <a:ext cx="8915399" cy="2262781"/>
          </a:xfrm>
        </p:spPr>
        <p:txBody>
          <a:bodyPr/>
          <a:lstStyle/>
          <a:p>
            <a:r>
              <a:rPr lang="cs-CZ" dirty="0" smtClean="0"/>
              <a:t>Nové metody, editace genomu</a:t>
            </a:r>
            <a:endParaRPr lang="cs-CZ" dirty="0"/>
          </a:p>
        </p:txBody>
      </p:sp>
      <p:pic>
        <p:nvPicPr>
          <p:cNvPr id="1026" name="Picture 2" descr="Výsledek obrázku pro genome edi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013" y="440176"/>
            <a:ext cx="476250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089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0070C0"/>
                </a:solidFill>
              </a:rPr>
              <a:t>Agro-infiltrace</a:t>
            </a:r>
            <a:endParaRPr lang="cs-CZ" b="1" dirty="0">
              <a:solidFill>
                <a:srgbClr val="0070C0"/>
              </a:solidFill>
            </a:endParaRPr>
          </a:p>
        </p:txBody>
      </p:sp>
      <p:sp>
        <p:nvSpPr>
          <p:cNvPr id="3" name="Zástupný symbol pro obsah 2"/>
          <p:cNvSpPr>
            <a:spLocks noGrp="1"/>
          </p:cNvSpPr>
          <p:nvPr>
            <p:ph idx="1"/>
          </p:nvPr>
        </p:nvSpPr>
        <p:spPr/>
        <p:txBody>
          <a:bodyPr/>
          <a:lstStyle/>
          <a:p>
            <a:r>
              <a:rPr lang="cs-CZ" dirty="0" smtClean="0"/>
              <a:t>přímá </a:t>
            </a:r>
            <a:r>
              <a:rPr lang="cs-CZ" dirty="0" smtClean="0"/>
              <a:t>aplikace suspenze </a:t>
            </a:r>
            <a:r>
              <a:rPr lang="cs-CZ" dirty="0" err="1" smtClean="0"/>
              <a:t>Agrobacteria</a:t>
            </a:r>
            <a:r>
              <a:rPr lang="cs-CZ" dirty="0" smtClean="0"/>
              <a:t> </a:t>
            </a:r>
            <a:r>
              <a:rPr lang="cs-CZ" dirty="0" smtClean="0"/>
              <a:t>do rostlinných pletiv (např. listů) pomocí injekční stříkačky nebo pomocí </a:t>
            </a:r>
            <a:r>
              <a:rPr lang="cs-CZ" dirty="0" smtClean="0"/>
              <a:t>vakua (do listu nebo celé rostliny)</a:t>
            </a:r>
          </a:p>
          <a:p>
            <a:r>
              <a:rPr lang="cs-CZ" dirty="0" smtClean="0"/>
              <a:t>Suspenze </a:t>
            </a:r>
            <a:r>
              <a:rPr lang="cs-CZ" dirty="0" err="1" smtClean="0"/>
              <a:t>Agrobacteria</a:t>
            </a:r>
            <a:r>
              <a:rPr lang="cs-CZ" dirty="0" smtClean="0"/>
              <a:t> proniká přes </a:t>
            </a:r>
            <a:r>
              <a:rPr lang="cs-CZ" dirty="0" err="1" smtClean="0"/>
              <a:t>stomata</a:t>
            </a:r>
            <a:r>
              <a:rPr lang="cs-CZ" dirty="0" smtClean="0"/>
              <a:t> do mezibuněčných prostor</a:t>
            </a:r>
          </a:p>
          <a:p>
            <a:r>
              <a:rPr lang="cs-CZ" dirty="0" smtClean="0"/>
              <a:t>Aplikace: tvorba protilátek, vakcíny, produkce proteinů,… vhodná metoda pro průmyslové využití</a:t>
            </a:r>
            <a:endParaRPr lang="cs-CZ" dirty="0" smtClean="0"/>
          </a:p>
          <a:p>
            <a:endParaRPr lang="cs-CZ" dirty="0"/>
          </a:p>
        </p:txBody>
      </p:sp>
      <p:pic>
        <p:nvPicPr>
          <p:cNvPr id="1026" name="Picture 2" descr="Výsledek obrázku pro agro infil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310" y="3923217"/>
            <a:ext cx="6370950" cy="267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846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00B0F0"/>
                </a:solidFill>
              </a:rPr>
              <a:t>Reverse-</a:t>
            </a:r>
            <a:r>
              <a:rPr lang="cs-CZ" b="1" dirty="0" err="1" smtClean="0">
                <a:solidFill>
                  <a:srgbClr val="00B0F0"/>
                </a:solidFill>
              </a:rPr>
              <a:t>breeding</a:t>
            </a:r>
            <a:endParaRPr lang="cs-CZ" b="1" dirty="0">
              <a:solidFill>
                <a:srgbClr val="00B0F0"/>
              </a:solidFill>
            </a:endParaRPr>
          </a:p>
        </p:txBody>
      </p:sp>
      <p:sp>
        <p:nvSpPr>
          <p:cNvPr id="3" name="Zástupný symbol pro obsah 2"/>
          <p:cNvSpPr>
            <a:spLocks noGrp="1"/>
          </p:cNvSpPr>
          <p:nvPr>
            <p:ph idx="1"/>
          </p:nvPr>
        </p:nvSpPr>
        <p:spPr>
          <a:xfrm>
            <a:off x="2589212" y="1556084"/>
            <a:ext cx="8915400" cy="3777622"/>
          </a:xfrm>
        </p:spPr>
        <p:txBody>
          <a:bodyPr/>
          <a:lstStyle/>
          <a:p>
            <a:r>
              <a:rPr lang="cs-CZ" dirty="0" smtClean="0"/>
              <a:t>zahrnuje </a:t>
            </a:r>
            <a:r>
              <a:rPr lang="cs-CZ" dirty="0"/>
              <a:t>dva nezbytné kroky: </a:t>
            </a:r>
            <a:r>
              <a:rPr lang="cs-CZ" b="1" dirty="0" err="1"/>
              <a:t>suprese</a:t>
            </a:r>
            <a:r>
              <a:rPr lang="cs-CZ" b="1" dirty="0"/>
              <a:t> crossoverové rekombinace</a:t>
            </a:r>
            <a:r>
              <a:rPr lang="cs-CZ" dirty="0"/>
              <a:t> v selektované rostlině následovaná </a:t>
            </a:r>
            <a:r>
              <a:rPr lang="cs-CZ" b="1" dirty="0"/>
              <a:t>regenerací </a:t>
            </a:r>
            <a:r>
              <a:rPr lang="cs-CZ" b="1" dirty="0" smtClean="0"/>
              <a:t>dvojitých </a:t>
            </a:r>
            <a:r>
              <a:rPr lang="cs-CZ" b="1" dirty="0"/>
              <a:t>haploidů</a:t>
            </a:r>
            <a:r>
              <a:rPr lang="cs-CZ" dirty="0"/>
              <a:t> ze </a:t>
            </a:r>
            <a:r>
              <a:rPr lang="cs-CZ" dirty="0" err="1"/>
              <a:t>spór</a:t>
            </a:r>
            <a:r>
              <a:rPr lang="cs-CZ" dirty="0"/>
              <a:t>, které obsahují nerekombinantní chromosomy (https://www.ncbi.nlm.nih.gov/</a:t>
            </a:r>
            <a:r>
              <a:rPr lang="cs-CZ" dirty="0" err="1"/>
              <a:t>pmc</a:t>
            </a:r>
            <a:r>
              <a:rPr lang="cs-CZ" dirty="0"/>
              <a:t>/</a:t>
            </a:r>
            <a:r>
              <a:rPr lang="cs-CZ" dirty="0" err="1"/>
              <a:t>articles</a:t>
            </a:r>
            <a:r>
              <a:rPr lang="cs-CZ" dirty="0"/>
              <a:t>/PMC2784905/)</a:t>
            </a:r>
          </a:p>
          <a:p>
            <a:endParaRPr lang="cs-CZ" u="sng" dirty="0"/>
          </a:p>
          <a:p>
            <a:endParaRPr lang="cs-CZ" dirty="0"/>
          </a:p>
        </p:txBody>
      </p:sp>
      <p:pic>
        <p:nvPicPr>
          <p:cNvPr id="2050" name="Picture 2" descr="Výsledek obrázku pro reverse breeding"/>
          <p:cNvPicPr>
            <a:picLocks noChangeAspect="1" noChangeArrowheads="1"/>
          </p:cNvPicPr>
          <p:nvPr/>
        </p:nvPicPr>
        <p:blipFill rotWithShape="1">
          <a:blip r:embed="rId2">
            <a:extLst>
              <a:ext uri="{28A0092B-C50C-407E-A947-70E740481C1C}">
                <a14:useLocalDpi xmlns:a14="http://schemas.microsoft.com/office/drawing/2010/main" val="0"/>
              </a:ext>
            </a:extLst>
          </a:blip>
          <a:srcRect t="6772"/>
          <a:stretch/>
        </p:blipFill>
        <p:spPr bwMode="auto">
          <a:xfrm>
            <a:off x="3651265" y="3320715"/>
            <a:ext cx="4354759" cy="30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52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4"/>
          <p:cNvSpPr>
            <a:spLocks noGrp="1" noChangeArrowheads="1"/>
          </p:cNvSpPr>
          <p:nvPr>
            <p:ph type="title"/>
          </p:nvPr>
        </p:nvSpPr>
        <p:spPr>
          <a:noFill/>
        </p:spPr>
        <p:txBody>
          <a:bodyPr/>
          <a:lstStyle/>
          <a:p>
            <a:r>
              <a:rPr lang="cs-CZ" altLang="cs-CZ" sz="3200" b="1" dirty="0" smtClean="0">
                <a:solidFill>
                  <a:srgbClr val="0000FF"/>
                </a:solidFill>
                <a:latin typeface="Arial" panose="020B0604020202020204" pitchFamily="34" charset="0"/>
                <a:cs typeface="Arial" panose="020B0604020202020204" pitchFamily="34" charset="0"/>
              </a:rPr>
              <a:t>Metoda </a:t>
            </a:r>
            <a:r>
              <a:rPr lang="cs-CZ" altLang="cs-CZ" sz="3200" b="1" dirty="0">
                <a:solidFill>
                  <a:srgbClr val="0000FF"/>
                </a:solidFill>
                <a:latin typeface="Arial" panose="020B0604020202020204" pitchFamily="34" charset="0"/>
                <a:cs typeface="Arial" panose="020B0604020202020204" pitchFamily="34" charset="0"/>
              </a:rPr>
              <a:t>roubování</a:t>
            </a:r>
            <a:r>
              <a:rPr lang="cs-CZ" altLang="cs-CZ" sz="3200" dirty="0">
                <a:latin typeface="Arial" panose="020B0604020202020204" pitchFamily="34" charset="0"/>
                <a:cs typeface="Arial" panose="020B0604020202020204" pitchFamily="34" charset="0"/>
              </a:rPr>
              <a:t> (</a:t>
            </a:r>
            <a:r>
              <a:rPr lang="cs-CZ" altLang="cs-CZ" sz="3200" dirty="0" err="1">
                <a:latin typeface="Arial" panose="020B0604020202020204" pitchFamily="34" charset="0"/>
                <a:cs typeface="Arial" panose="020B0604020202020204" pitchFamily="34" charset="0"/>
              </a:rPr>
              <a:t>grafting</a:t>
            </a:r>
            <a:r>
              <a:rPr lang="cs-CZ" altLang="cs-CZ" sz="3200" dirty="0">
                <a:latin typeface="Arial" panose="020B0604020202020204" pitchFamily="34" charset="0"/>
                <a:cs typeface="Arial" panose="020B0604020202020204" pitchFamily="34" charset="0"/>
              </a:rPr>
              <a:t>) </a:t>
            </a:r>
            <a:endParaRPr lang="cs-CZ" altLang="cs-CZ" sz="3200" b="1" dirty="0">
              <a:solidFill>
                <a:srgbClr val="0000FF"/>
              </a:solidFill>
              <a:latin typeface="Arial" panose="020B0604020202020204" pitchFamily="34" charset="0"/>
              <a:cs typeface="Arial" panose="020B0604020202020204" pitchFamily="34" charset="0"/>
            </a:endParaRPr>
          </a:p>
        </p:txBody>
      </p:sp>
      <p:sp>
        <p:nvSpPr>
          <p:cNvPr id="68610" name="Rectangle 3"/>
          <p:cNvSpPr>
            <a:spLocks noGrp="1" noChangeArrowheads="1"/>
          </p:cNvSpPr>
          <p:nvPr>
            <p:ph idx="1"/>
          </p:nvPr>
        </p:nvSpPr>
        <p:spPr>
          <a:xfrm>
            <a:off x="2209800" y="1981200"/>
            <a:ext cx="8134350" cy="4616450"/>
          </a:xfrm>
        </p:spPr>
        <p:txBody>
          <a:bodyPr/>
          <a:lstStyle/>
          <a:p>
            <a:r>
              <a:rPr lang="cs-CZ" altLang="cs-CZ" sz="2400" dirty="0" smtClean="0">
                <a:latin typeface="Arial" panose="020B0604020202020204" pitchFamily="34" charset="0"/>
                <a:cs typeface="Arial" panose="020B0604020202020204" pitchFamily="34" charset="0"/>
              </a:rPr>
              <a:t>vhodná </a:t>
            </a:r>
            <a:r>
              <a:rPr lang="cs-CZ" altLang="cs-CZ" sz="2400" dirty="0">
                <a:latin typeface="Arial" panose="020B0604020202020204" pitchFamily="34" charset="0"/>
                <a:cs typeface="Arial" panose="020B0604020202020204" pitchFamily="34" charset="0"/>
              </a:rPr>
              <a:t>všude tam, kde </a:t>
            </a:r>
            <a:r>
              <a:rPr lang="cs-CZ" altLang="cs-CZ" sz="2400" dirty="0" err="1">
                <a:latin typeface="Arial" panose="020B0604020202020204" pitchFamily="34" charset="0"/>
                <a:cs typeface="Arial" panose="020B0604020202020204" pitchFamily="34" charset="0"/>
              </a:rPr>
              <a:t>transgenem</a:t>
            </a:r>
            <a:r>
              <a:rPr lang="cs-CZ" altLang="cs-CZ" sz="2400" dirty="0">
                <a:latin typeface="Arial" panose="020B0604020202020204" pitchFamily="34" charset="0"/>
                <a:cs typeface="Arial" panose="020B0604020202020204" pitchFamily="34" charset="0"/>
              </a:rPr>
              <a:t> vnesené vlastnosti jsou výhodné pro kořeny - např. necitlivost na choroby nebo kořenové škůdce a roubování se vyplatí (u révy, broskví, jabloní apod.)</a:t>
            </a:r>
          </a:p>
          <a:p>
            <a:r>
              <a:rPr lang="cs-CZ" altLang="cs-CZ" sz="2400" dirty="0">
                <a:latin typeface="Arial" panose="020B0604020202020204" pitchFamily="34" charset="0"/>
                <a:cs typeface="Arial" panose="020B0604020202020204" pitchFamily="34" charset="0"/>
              </a:rPr>
              <a:t>vyloučí se tím </a:t>
            </a:r>
            <a:r>
              <a:rPr lang="cs-CZ" altLang="cs-CZ" sz="2400" b="1" dirty="0">
                <a:solidFill>
                  <a:srgbClr val="0000FF"/>
                </a:solidFill>
                <a:latin typeface="Arial" panose="020B0604020202020204" pitchFamily="34" charset="0"/>
                <a:cs typeface="Arial" panose="020B0604020202020204" pitchFamily="34" charset="0"/>
              </a:rPr>
              <a:t>šíření </a:t>
            </a:r>
            <a:r>
              <a:rPr lang="cs-CZ" altLang="cs-CZ" sz="2400" b="1" dirty="0" err="1">
                <a:solidFill>
                  <a:srgbClr val="0000FF"/>
                </a:solidFill>
                <a:latin typeface="Arial" panose="020B0604020202020204" pitchFamily="34" charset="0"/>
                <a:cs typeface="Arial" panose="020B0604020202020204" pitchFamily="34" charset="0"/>
              </a:rPr>
              <a:t>transgenu</a:t>
            </a:r>
            <a:r>
              <a:rPr lang="cs-CZ" altLang="cs-CZ" sz="2400" b="1" dirty="0">
                <a:solidFill>
                  <a:srgbClr val="0000FF"/>
                </a:solidFill>
                <a:latin typeface="Arial" panose="020B0604020202020204" pitchFamily="34" charset="0"/>
                <a:cs typeface="Arial" panose="020B0604020202020204" pitchFamily="34" charset="0"/>
              </a:rPr>
              <a:t> pylem a semeny</a:t>
            </a:r>
            <a:r>
              <a:rPr lang="cs-CZ" altLang="cs-CZ" sz="2400" dirty="0">
                <a:latin typeface="Arial" panose="020B0604020202020204" pitchFamily="34" charset="0"/>
                <a:cs typeface="Arial" panose="020B0604020202020204" pitchFamily="34" charset="0"/>
              </a:rPr>
              <a:t>, neboť semena a plody nejsou transgenní („geneticky modifikované„)</a:t>
            </a:r>
          </a:p>
          <a:p>
            <a:r>
              <a:rPr lang="cs-CZ" altLang="cs-CZ" sz="2400" dirty="0">
                <a:latin typeface="Arial" panose="020B0604020202020204" pitchFamily="34" charset="0"/>
                <a:cs typeface="Arial" panose="020B0604020202020204" pitchFamily="34" charset="0"/>
              </a:rPr>
              <a:t>takto byl připraven např. </a:t>
            </a:r>
            <a:r>
              <a:rPr lang="cs-CZ" altLang="cs-CZ" sz="2400" b="1" dirty="0" err="1">
                <a:solidFill>
                  <a:srgbClr val="0000FF"/>
                </a:solidFill>
                <a:latin typeface="Arial" panose="020B0604020202020204" pitchFamily="34" charset="0"/>
                <a:cs typeface="Arial" panose="020B0604020202020204" pitchFamily="34" charset="0"/>
              </a:rPr>
              <a:t>eukalypt</a:t>
            </a:r>
            <a:r>
              <a:rPr lang="cs-CZ" altLang="cs-CZ" sz="2400" dirty="0">
                <a:solidFill>
                  <a:srgbClr val="0000FF"/>
                </a:solidFill>
                <a:latin typeface="Arial" panose="020B0604020202020204" pitchFamily="34" charset="0"/>
                <a:cs typeface="Arial" panose="020B0604020202020204" pitchFamily="34" charset="0"/>
              </a:rPr>
              <a:t> </a:t>
            </a:r>
            <a:r>
              <a:rPr lang="cs-CZ" altLang="cs-CZ" sz="2400" dirty="0">
                <a:latin typeface="Arial" panose="020B0604020202020204" pitchFamily="34" charset="0"/>
                <a:cs typeface="Arial" panose="020B0604020202020204" pitchFamily="34" charset="0"/>
              </a:rPr>
              <a:t>rostoucí v půdě         s vysokým obsahem solí. Podnož byla transgenní </a:t>
            </a:r>
            <a:r>
              <a:rPr lang="cs-CZ" altLang="cs-CZ" sz="2400" b="1" dirty="0" err="1">
                <a:solidFill>
                  <a:srgbClr val="0000FF"/>
                </a:solidFill>
                <a:latin typeface="Arial" panose="020B0604020202020204" pitchFamily="34" charset="0"/>
                <a:cs typeface="Arial" panose="020B0604020202020204" pitchFamily="34" charset="0"/>
              </a:rPr>
              <a:t>halotolerantní</a:t>
            </a:r>
            <a:r>
              <a:rPr lang="cs-CZ" altLang="cs-CZ" sz="2400" dirty="0">
                <a:latin typeface="Arial" panose="020B0604020202020204" pitchFamily="34" charset="0"/>
                <a:cs typeface="Arial" panose="020B0604020202020204" pitchFamily="34" charset="0"/>
              </a:rPr>
              <a:t> a na ní naroubován běžný </a:t>
            </a:r>
            <a:r>
              <a:rPr lang="cs-CZ" altLang="cs-CZ" sz="2400" dirty="0" err="1">
                <a:latin typeface="Arial" panose="020B0604020202020204" pitchFamily="34" charset="0"/>
                <a:cs typeface="Arial" panose="020B0604020202020204" pitchFamily="34" charset="0"/>
              </a:rPr>
              <a:t>eukalypt</a:t>
            </a:r>
            <a:r>
              <a:rPr lang="cs-CZ" altLang="cs-CZ"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70201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3"/>
          <p:cNvSpPr>
            <a:spLocks noGrp="1"/>
          </p:cNvSpPr>
          <p:nvPr>
            <p:ph type="title"/>
          </p:nvPr>
        </p:nvSpPr>
        <p:spPr/>
        <p:txBody>
          <a:bodyPr>
            <a:normAutofit fontScale="90000"/>
          </a:bodyPr>
          <a:lstStyle/>
          <a:p>
            <a:r>
              <a:rPr lang="cs-CZ" altLang="cs-CZ" b="1" dirty="0" smtClean="0">
                <a:solidFill>
                  <a:srgbClr val="0000FF"/>
                </a:solidFill>
                <a:latin typeface="Arial" panose="020B0604020202020204" pitchFamily="34" charset="0"/>
                <a:cs typeface="Arial" panose="020B0604020202020204" pitchFamily="34" charset="0"/>
              </a:rPr>
              <a:t>Ú</a:t>
            </a:r>
            <a:r>
              <a:rPr lang="it-IT" altLang="cs-CZ" b="1" dirty="0" smtClean="0">
                <a:solidFill>
                  <a:srgbClr val="0000FF"/>
                </a:solidFill>
                <a:latin typeface="Arial" panose="020B0604020202020204" pitchFamily="34" charset="0"/>
                <a:cs typeface="Arial" panose="020B0604020202020204" pitchFamily="34" charset="0"/>
              </a:rPr>
              <a:t>prava genů</a:t>
            </a:r>
            <a:r>
              <a:rPr lang="cs-CZ" altLang="cs-CZ" b="1" dirty="0" smtClean="0">
                <a:solidFill>
                  <a:srgbClr val="0000FF"/>
                </a:solidFill>
                <a:latin typeface="Arial" panose="020B0604020202020204" pitchFamily="34" charset="0"/>
                <a:cs typeface="Arial" panose="020B0604020202020204" pitchFamily="34" charset="0"/>
              </a:rPr>
              <a:t> – ODM (</a:t>
            </a:r>
            <a:r>
              <a:rPr lang="cs-CZ" altLang="cs-CZ" b="1" dirty="0" err="1" smtClean="0">
                <a:solidFill>
                  <a:srgbClr val="0000FF"/>
                </a:solidFill>
                <a:latin typeface="Arial" panose="020B0604020202020204" pitchFamily="34" charset="0"/>
                <a:cs typeface="Arial" panose="020B0604020202020204" pitchFamily="34" charset="0"/>
              </a:rPr>
              <a:t>oligonucleotide</a:t>
            </a:r>
            <a:r>
              <a:rPr lang="cs-CZ" altLang="cs-CZ" b="1" dirty="0" smtClean="0">
                <a:solidFill>
                  <a:srgbClr val="0000FF"/>
                </a:solidFill>
                <a:latin typeface="Arial" panose="020B0604020202020204" pitchFamily="34" charset="0"/>
                <a:cs typeface="Arial" panose="020B0604020202020204" pitchFamily="34" charset="0"/>
              </a:rPr>
              <a:t> </a:t>
            </a:r>
            <a:r>
              <a:rPr lang="cs-CZ" altLang="cs-CZ" b="1" dirty="0" err="1" smtClean="0">
                <a:solidFill>
                  <a:srgbClr val="0000FF"/>
                </a:solidFill>
                <a:latin typeface="Arial" panose="020B0604020202020204" pitchFamily="34" charset="0"/>
                <a:cs typeface="Arial" panose="020B0604020202020204" pitchFamily="34" charset="0"/>
              </a:rPr>
              <a:t>directed</a:t>
            </a:r>
            <a:r>
              <a:rPr lang="cs-CZ" altLang="cs-CZ" b="1" dirty="0" smtClean="0">
                <a:solidFill>
                  <a:srgbClr val="0000FF"/>
                </a:solidFill>
                <a:latin typeface="Arial" panose="020B0604020202020204" pitchFamily="34" charset="0"/>
                <a:cs typeface="Arial" panose="020B0604020202020204" pitchFamily="34" charset="0"/>
              </a:rPr>
              <a:t> </a:t>
            </a:r>
            <a:r>
              <a:rPr lang="cs-CZ" altLang="cs-CZ" b="1" dirty="0" err="1" smtClean="0">
                <a:solidFill>
                  <a:srgbClr val="0000FF"/>
                </a:solidFill>
                <a:latin typeface="Arial" panose="020B0604020202020204" pitchFamily="34" charset="0"/>
                <a:cs typeface="Arial" panose="020B0604020202020204" pitchFamily="34" charset="0"/>
              </a:rPr>
              <a:t>mutagenesis</a:t>
            </a:r>
            <a:r>
              <a:rPr lang="cs-CZ" altLang="cs-CZ" b="1" dirty="0" smtClean="0">
                <a:solidFill>
                  <a:srgbClr val="0000FF"/>
                </a:solidFill>
                <a:latin typeface="Arial" panose="020B0604020202020204" pitchFamily="34" charset="0"/>
                <a:cs typeface="Arial" panose="020B0604020202020204" pitchFamily="34" charset="0"/>
              </a:rPr>
              <a:t>) </a:t>
            </a:r>
            <a:br>
              <a:rPr lang="cs-CZ" altLang="cs-CZ" b="1" dirty="0" smtClean="0">
                <a:solidFill>
                  <a:srgbClr val="0000FF"/>
                </a:solidFill>
                <a:latin typeface="Arial" panose="020B0604020202020204" pitchFamily="34" charset="0"/>
                <a:cs typeface="Arial" panose="020B0604020202020204" pitchFamily="34" charset="0"/>
              </a:rPr>
            </a:br>
            <a:endParaRPr lang="cs-CZ" altLang="cs-CZ" dirty="0" smtClean="0"/>
          </a:p>
        </p:txBody>
      </p:sp>
      <p:sp>
        <p:nvSpPr>
          <p:cNvPr id="69635" name="Zástupný symbol pro obsah 4"/>
          <p:cNvSpPr>
            <a:spLocks noGrp="1"/>
          </p:cNvSpPr>
          <p:nvPr>
            <p:ph idx="1"/>
          </p:nvPr>
        </p:nvSpPr>
        <p:spPr/>
        <p:txBody>
          <a:bodyPr>
            <a:normAutofit/>
          </a:bodyPr>
          <a:lstStyle/>
          <a:p>
            <a:r>
              <a:rPr lang="cs-CZ" altLang="cs-CZ" sz="2400" dirty="0">
                <a:latin typeface="Arial" panose="020B0604020202020204" pitchFamily="34" charset="0"/>
                <a:cs typeface="Arial" panose="020B0604020202020204" pitchFamily="34" charset="0"/>
              </a:rPr>
              <a:t>nedochází k vnesení cizorodých genů, ale pouze ke </a:t>
            </a:r>
            <a:r>
              <a:rPr lang="cs-CZ" altLang="cs-CZ" sz="2400" dirty="0">
                <a:solidFill>
                  <a:srgbClr val="0000FF"/>
                </a:solidFill>
                <a:latin typeface="Arial" panose="020B0604020202020204" pitchFamily="34" charset="0"/>
                <a:cs typeface="Arial" panose="020B0604020202020204" pitchFamily="34" charset="0"/>
              </a:rPr>
              <a:t>změně několika nukleotidů </a:t>
            </a:r>
            <a:r>
              <a:rPr lang="cs-CZ" altLang="cs-CZ" sz="2400" dirty="0">
                <a:latin typeface="Arial" panose="020B0604020202020204" pitchFamily="34" charset="0"/>
                <a:cs typeface="Arial" panose="020B0604020202020204" pitchFamily="34" charset="0"/>
              </a:rPr>
              <a:t>v rostlinné DNA</a:t>
            </a:r>
          </a:p>
          <a:p>
            <a:r>
              <a:rPr lang="cs-CZ" altLang="cs-CZ" sz="2400" dirty="0">
                <a:latin typeface="Arial" panose="020B0604020202020204" pitchFamily="34" charset="0"/>
                <a:cs typeface="Arial" panose="020B0604020202020204" pitchFamily="34" charset="0"/>
              </a:rPr>
              <a:t>2015 - firma </a:t>
            </a:r>
            <a:r>
              <a:rPr lang="cs-CZ" altLang="cs-CZ" sz="2400" dirty="0" err="1">
                <a:latin typeface="Arial" panose="020B0604020202020204" pitchFamily="34" charset="0"/>
                <a:cs typeface="Arial" panose="020B0604020202020204" pitchFamily="34" charset="0"/>
              </a:rPr>
              <a:t>Cibus</a:t>
            </a:r>
            <a:r>
              <a:rPr lang="cs-CZ" altLang="cs-CZ" sz="2400" dirty="0">
                <a:latin typeface="Arial" panose="020B0604020202020204" pitchFamily="34" charset="0"/>
                <a:cs typeface="Arial" panose="020B0604020202020204" pitchFamily="34" charset="0"/>
              </a:rPr>
              <a:t> (USA) - herbicidně tolerantní </a:t>
            </a:r>
            <a:r>
              <a:rPr lang="cs-CZ" altLang="cs-CZ" sz="2400" dirty="0" smtClean="0">
                <a:latin typeface="Arial" panose="020B0604020202020204" pitchFamily="34" charset="0"/>
                <a:cs typeface="Arial" panose="020B0604020202020204" pitchFamily="34" charset="0"/>
              </a:rPr>
              <a:t>řepka v USA a Kanadě (změna jediné báze, vyskytuje se u divokých </a:t>
            </a:r>
            <a:r>
              <a:rPr lang="cs-CZ" altLang="cs-CZ" sz="2400" dirty="0">
                <a:latin typeface="Arial" panose="020B0604020202020204" pitchFamily="34" charset="0"/>
                <a:cs typeface="Arial" panose="020B0604020202020204" pitchFamily="34" charset="0"/>
              </a:rPr>
              <a:t>příbuzných) </a:t>
            </a:r>
            <a:endParaRPr lang="cs-CZ" altLang="cs-CZ" sz="2400" dirty="0" smtClean="0">
              <a:latin typeface="Arial" panose="020B0604020202020204" pitchFamily="34" charset="0"/>
              <a:cs typeface="Arial" panose="020B0604020202020204" pitchFamily="34" charset="0"/>
            </a:endParaRPr>
          </a:p>
          <a:p>
            <a:pPr lvl="2"/>
            <a:r>
              <a:rPr lang="cs-CZ" altLang="cs-CZ" sz="2000" dirty="0" smtClean="0">
                <a:latin typeface="Arial" panose="020B0604020202020204" pitchFamily="34" charset="0"/>
                <a:cs typeface="Arial" panose="020B0604020202020204" pitchFamily="34" charset="0"/>
              </a:rPr>
              <a:t>riziko</a:t>
            </a:r>
            <a:r>
              <a:rPr lang="cs-CZ" altLang="cs-CZ" sz="2000" dirty="0">
                <a:latin typeface="Arial" panose="020B0604020202020204" pitchFamily="34" charset="0"/>
                <a:cs typeface="Arial" panose="020B0604020202020204" pitchFamily="34" charset="0"/>
              </a:rPr>
              <a:t>: možnost potencionální nechtěné změny </a:t>
            </a:r>
            <a:r>
              <a:rPr lang="cs-CZ" altLang="cs-CZ" sz="2000" dirty="0" smtClean="0">
                <a:latin typeface="Arial" panose="020B0604020202020204" pitchFamily="34" charset="0"/>
                <a:cs typeface="Arial" panose="020B0604020202020204" pitchFamily="34" charset="0"/>
              </a:rPr>
              <a:t>v genech</a:t>
            </a:r>
            <a:endParaRPr lang="cs-CZ" altLang="cs-CZ" sz="2000" dirty="0">
              <a:latin typeface="Arial" panose="020B0604020202020204" pitchFamily="34" charset="0"/>
              <a:cs typeface="Arial" panose="020B0604020202020204" pitchFamily="34" charset="0"/>
            </a:endParaRPr>
          </a:p>
          <a:p>
            <a:endParaRPr lang="cs-CZ" altLang="cs-CZ" sz="2400" dirty="0" smtClean="0">
              <a:latin typeface="Arial" panose="020B0604020202020204" pitchFamily="34" charset="0"/>
              <a:cs typeface="Arial" panose="020B0604020202020204" pitchFamily="34" charset="0"/>
            </a:endParaRPr>
          </a:p>
          <a:p>
            <a:r>
              <a:rPr lang="cs-CZ" altLang="cs-CZ" sz="2400" dirty="0">
                <a:latin typeface="Arial" panose="020B0604020202020204" pitchFamily="34" charset="0"/>
                <a:cs typeface="Arial" panose="020B0604020202020204" pitchFamily="34" charset="0"/>
              </a:rPr>
              <a:t> </a:t>
            </a:r>
            <a:r>
              <a:rPr lang="cs-CZ" altLang="cs-CZ" sz="2400" dirty="0" smtClean="0">
                <a:latin typeface="Arial" panose="020B0604020202020204" pitchFamily="34" charset="0"/>
                <a:cs typeface="Arial" panose="020B0604020202020204" pitchFamily="34" charset="0"/>
              </a:rPr>
              <a:t>nejasná legislativa v </a:t>
            </a:r>
            <a:r>
              <a:rPr lang="cs-CZ" altLang="cs-CZ" sz="2400" dirty="0" smtClean="0">
                <a:latin typeface="Arial" panose="020B0604020202020204" pitchFamily="34" charset="0"/>
                <a:cs typeface="Arial" panose="020B0604020202020204" pitchFamily="34" charset="0"/>
              </a:rPr>
              <a:t>EU (</a:t>
            </a:r>
            <a:r>
              <a:rPr lang="cs-CZ" altLang="cs-CZ" sz="2400" dirty="0" smtClean="0">
                <a:latin typeface="Arial" panose="020B0604020202020204" pitchFamily="34" charset="0"/>
                <a:cs typeface="Arial" panose="020B0604020202020204" pitchFamily="34" charset="0"/>
              </a:rPr>
              <a:t>také </a:t>
            </a:r>
            <a:r>
              <a:rPr lang="cs-CZ" altLang="cs-CZ" sz="2400" dirty="0" smtClean="0">
                <a:latin typeface="Arial" panose="020B0604020202020204" pitchFamily="34" charset="0"/>
                <a:cs typeface="Arial" panose="020B0604020202020204" pitchFamily="34" charset="0"/>
              </a:rPr>
              <a:t>ostatní nové metody)</a:t>
            </a:r>
            <a:endParaRPr lang="cs-CZ" altLang="cs-CZ" sz="2400" dirty="0" smtClean="0">
              <a:latin typeface="Arial" panose="020B0604020202020204" pitchFamily="34" charset="0"/>
              <a:cs typeface="Arial" panose="020B0604020202020204" pitchFamily="34" charset="0"/>
            </a:endParaRPr>
          </a:p>
          <a:p>
            <a:pPr marL="914400" lvl="2" indent="0">
              <a:buNone/>
            </a:pPr>
            <a:endParaRPr lang="cs-CZ" altLang="cs-CZ"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16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10971" y="302364"/>
            <a:ext cx="10524099" cy="1325563"/>
          </a:xfrm>
        </p:spPr>
        <p:txBody>
          <a:bodyPr>
            <a:normAutofit fontScale="90000"/>
          </a:bodyPr>
          <a:lstStyle/>
          <a:p>
            <a:r>
              <a:rPr lang="cs-CZ" sz="3600" b="1" dirty="0" err="1" smtClean="0">
                <a:solidFill>
                  <a:srgbClr val="00B0F0"/>
                </a:solidFill>
              </a:rPr>
              <a:t>Zinc</a:t>
            </a:r>
            <a:r>
              <a:rPr lang="cs-CZ" sz="3600" b="1" dirty="0" smtClean="0">
                <a:solidFill>
                  <a:srgbClr val="00B0F0"/>
                </a:solidFill>
              </a:rPr>
              <a:t> </a:t>
            </a:r>
            <a:r>
              <a:rPr lang="cs-CZ" sz="3600" b="1" dirty="0" err="1" smtClean="0">
                <a:solidFill>
                  <a:srgbClr val="00B0F0"/>
                </a:solidFill>
              </a:rPr>
              <a:t>finger</a:t>
            </a:r>
            <a:r>
              <a:rPr lang="cs-CZ" sz="3600" b="1" dirty="0" smtClean="0">
                <a:solidFill>
                  <a:srgbClr val="00B0F0"/>
                </a:solidFill>
              </a:rPr>
              <a:t> </a:t>
            </a:r>
            <a:r>
              <a:rPr lang="cs-CZ" sz="3600" b="1" dirty="0" err="1" smtClean="0">
                <a:solidFill>
                  <a:srgbClr val="00B0F0"/>
                </a:solidFill>
              </a:rPr>
              <a:t>nucleases</a:t>
            </a:r>
            <a:r>
              <a:rPr lang="cs-CZ" sz="3600" b="1" dirty="0" smtClean="0">
                <a:solidFill>
                  <a:srgbClr val="00B0F0"/>
                </a:solidFill>
              </a:rPr>
              <a:t> (ZFN)</a:t>
            </a:r>
            <a:br>
              <a:rPr lang="cs-CZ" sz="3600" b="1" dirty="0" smtClean="0">
                <a:solidFill>
                  <a:srgbClr val="00B0F0"/>
                </a:solidFill>
              </a:rPr>
            </a:br>
            <a:r>
              <a:rPr lang="cs-CZ" sz="3600" b="1" dirty="0" smtClean="0">
                <a:solidFill>
                  <a:srgbClr val="00B0F0"/>
                </a:solidFill>
              </a:rPr>
              <a:t> a </a:t>
            </a:r>
            <a:r>
              <a:rPr lang="en-US" sz="3600" b="1" dirty="0" smtClean="0">
                <a:solidFill>
                  <a:srgbClr val="00B0F0"/>
                </a:solidFill>
              </a:rPr>
              <a:t>Transcription </a:t>
            </a:r>
            <a:r>
              <a:rPr lang="en-US" sz="3600" b="1" dirty="0">
                <a:solidFill>
                  <a:srgbClr val="00B0F0"/>
                </a:solidFill>
              </a:rPr>
              <a:t>activator-like effector nucleases</a:t>
            </a:r>
            <a:r>
              <a:rPr lang="en-US" sz="3600" dirty="0">
                <a:solidFill>
                  <a:srgbClr val="00B0F0"/>
                </a:solidFill>
              </a:rPr>
              <a:t> (</a:t>
            </a:r>
            <a:r>
              <a:rPr lang="en-US" sz="3600" b="1" dirty="0">
                <a:solidFill>
                  <a:srgbClr val="00B0F0"/>
                </a:solidFill>
              </a:rPr>
              <a:t>TALEN</a:t>
            </a:r>
            <a:r>
              <a:rPr lang="en-US" sz="3600" dirty="0">
                <a:solidFill>
                  <a:srgbClr val="00B0F0"/>
                </a:solidFill>
              </a:rPr>
              <a:t>)</a:t>
            </a:r>
            <a:endParaRPr lang="cs-CZ" sz="3600" dirty="0">
              <a:solidFill>
                <a:srgbClr val="00B0F0"/>
              </a:solidFill>
            </a:endParaRPr>
          </a:p>
        </p:txBody>
      </p:sp>
      <p:sp>
        <p:nvSpPr>
          <p:cNvPr id="3" name="Zástupný symbol pro obsah 2"/>
          <p:cNvSpPr>
            <a:spLocks noGrp="1"/>
          </p:cNvSpPr>
          <p:nvPr>
            <p:ph idx="1"/>
          </p:nvPr>
        </p:nvSpPr>
        <p:spPr>
          <a:xfrm>
            <a:off x="838200" y="1995746"/>
            <a:ext cx="10515600" cy="4351338"/>
          </a:xfrm>
        </p:spPr>
        <p:txBody>
          <a:bodyPr>
            <a:normAutofit/>
          </a:bodyPr>
          <a:lstStyle/>
          <a:p>
            <a:r>
              <a:rPr lang="cs-CZ" sz="2000" dirty="0" smtClean="0"/>
              <a:t>Restrikční enzymy, které dokáží rozřezat specifické úseky DNA</a:t>
            </a:r>
          </a:p>
          <a:p>
            <a:r>
              <a:rPr lang="cs-CZ" sz="2000" dirty="0" smtClean="0"/>
              <a:t>Indukují DSB – double-</a:t>
            </a:r>
            <a:r>
              <a:rPr lang="cs-CZ" sz="2000" dirty="0" err="1" smtClean="0"/>
              <a:t>strand</a:t>
            </a:r>
            <a:r>
              <a:rPr lang="cs-CZ" sz="2000" dirty="0" smtClean="0"/>
              <a:t> </a:t>
            </a:r>
            <a:r>
              <a:rPr lang="cs-CZ" sz="2000" dirty="0" err="1" smtClean="0"/>
              <a:t>breaks</a:t>
            </a:r>
            <a:endParaRPr lang="cs-CZ" sz="2000" dirty="0" smtClean="0"/>
          </a:p>
          <a:p>
            <a:r>
              <a:rPr lang="cs-CZ" sz="2000" dirty="0"/>
              <a:t>p</a:t>
            </a:r>
            <a:r>
              <a:rPr lang="cs-CZ" sz="2000" dirty="0" smtClean="0"/>
              <a:t>řirozená oprava DSB v buňkách pomocí </a:t>
            </a:r>
          </a:p>
          <a:p>
            <a:pPr lvl="1"/>
            <a:r>
              <a:rPr lang="cs-CZ" sz="1800" dirty="0" smtClean="0">
                <a:solidFill>
                  <a:srgbClr val="FF0000"/>
                </a:solidFill>
              </a:rPr>
              <a:t>NHEJ</a:t>
            </a:r>
            <a:r>
              <a:rPr lang="cs-CZ" sz="1800" dirty="0" smtClean="0"/>
              <a:t> (</a:t>
            </a:r>
            <a:r>
              <a:rPr lang="cs-CZ" sz="1800" dirty="0"/>
              <a:t>Non-</a:t>
            </a:r>
            <a:r>
              <a:rPr lang="cs-CZ" sz="1800" dirty="0" err="1"/>
              <a:t>homologous</a:t>
            </a:r>
            <a:r>
              <a:rPr lang="cs-CZ" sz="1800" dirty="0"/>
              <a:t> end </a:t>
            </a:r>
            <a:r>
              <a:rPr lang="cs-CZ" sz="1800" dirty="0" err="1" smtClean="0"/>
              <a:t>joining</a:t>
            </a:r>
            <a:r>
              <a:rPr lang="cs-CZ" sz="1800" dirty="0" smtClean="0"/>
              <a:t>) – spojení volných konců, </a:t>
            </a:r>
            <a:r>
              <a:rPr lang="cs-CZ" sz="1800" dirty="0" err="1" smtClean="0"/>
              <a:t>ikdyž</a:t>
            </a:r>
            <a:r>
              <a:rPr lang="cs-CZ" sz="1800" dirty="0"/>
              <a:t> </a:t>
            </a:r>
            <a:r>
              <a:rPr lang="cs-CZ" sz="1800" dirty="0" smtClean="0"/>
              <a:t>se sekvence málo nebo vůbec nepřekrývají, porušení genu</a:t>
            </a:r>
          </a:p>
          <a:p>
            <a:pPr lvl="1"/>
            <a:r>
              <a:rPr lang="cs-CZ" sz="1800" dirty="0" smtClean="0">
                <a:solidFill>
                  <a:srgbClr val="FF0000"/>
                </a:solidFill>
              </a:rPr>
              <a:t>HDR</a:t>
            </a:r>
            <a:r>
              <a:rPr lang="cs-CZ" sz="1800" dirty="0" smtClean="0"/>
              <a:t> (Homology </a:t>
            </a:r>
            <a:r>
              <a:rPr lang="cs-CZ" sz="1800" dirty="0" err="1" smtClean="0"/>
              <a:t>Directed</a:t>
            </a:r>
            <a:r>
              <a:rPr lang="cs-CZ" sz="1800" dirty="0" smtClean="0"/>
              <a:t> </a:t>
            </a:r>
            <a:r>
              <a:rPr lang="cs-CZ" sz="1800" dirty="0" err="1" smtClean="0"/>
              <a:t>Repair</a:t>
            </a:r>
            <a:r>
              <a:rPr lang="cs-CZ" sz="1800" dirty="0" smtClean="0"/>
              <a:t>) – vložení nebo změna specificky</a:t>
            </a:r>
          </a:p>
          <a:p>
            <a:r>
              <a:rPr lang="cs-CZ" sz="2000" dirty="0" smtClean="0">
                <a:solidFill>
                  <a:srgbClr val="FF0000"/>
                </a:solidFill>
              </a:rPr>
              <a:t>Deaktivace</a:t>
            </a:r>
            <a:r>
              <a:rPr lang="cs-CZ" sz="2000" dirty="0" smtClean="0"/>
              <a:t> genu nebo </a:t>
            </a:r>
            <a:r>
              <a:rPr lang="cs-CZ" sz="2000" dirty="0" smtClean="0">
                <a:solidFill>
                  <a:srgbClr val="FF0000"/>
                </a:solidFill>
              </a:rPr>
              <a:t>vložení nového </a:t>
            </a:r>
            <a:r>
              <a:rPr lang="cs-CZ" sz="2000" dirty="0" smtClean="0"/>
              <a:t>genu </a:t>
            </a:r>
            <a:endParaRPr lang="cs-CZ" sz="2000" dirty="0"/>
          </a:p>
        </p:txBody>
      </p:sp>
      <p:pic>
        <p:nvPicPr>
          <p:cNvPr id="1026" name="Picture 2" descr="Výsledek obrázku pro ZF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41" y="4844127"/>
            <a:ext cx="4721714" cy="20138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tal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3020" y="4514628"/>
            <a:ext cx="38481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ýsledek obrázku pro zinc fing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70" y="302364"/>
            <a:ext cx="1538859" cy="152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08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TALEN vs. ZFN</a:t>
            </a:r>
            <a:endParaRPr lang="cs-CZ"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600" y="1632995"/>
            <a:ext cx="5708754" cy="4452828"/>
          </a:xfrm>
        </p:spPr>
      </p:pic>
      <p:sp>
        <p:nvSpPr>
          <p:cNvPr id="3" name="Obdélník 2"/>
          <p:cNvSpPr/>
          <p:nvPr/>
        </p:nvSpPr>
        <p:spPr>
          <a:xfrm>
            <a:off x="7916515" y="2583321"/>
            <a:ext cx="3401518" cy="2031325"/>
          </a:xfrm>
          <a:prstGeom prst="rect">
            <a:avLst/>
          </a:prstGeom>
        </p:spPr>
        <p:txBody>
          <a:bodyPr wrap="square">
            <a:spAutoFit/>
          </a:bodyPr>
          <a:lstStyle/>
          <a:p>
            <a:pPr marL="285750" indent="-285750">
              <a:buFontTx/>
              <a:buChar char="-"/>
            </a:pPr>
            <a:r>
              <a:rPr lang="cs-CZ" dirty="0" smtClean="0">
                <a:solidFill>
                  <a:srgbClr val="000000"/>
                </a:solidFill>
                <a:latin typeface="Times New Roman" panose="02020603050405020304" pitchFamily="18" charset="0"/>
              </a:rPr>
              <a:t>„cílení“ (</a:t>
            </a:r>
            <a:r>
              <a:rPr lang="cs-CZ" dirty="0" err="1" smtClean="0">
                <a:solidFill>
                  <a:srgbClr val="000000"/>
                </a:solidFill>
                <a:latin typeface="Times New Roman" panose="02020603050405020304" pitchFamily="18" charset="0"/>
              </a:rPr>
              <a:t>targeting</a:t>
            </a:r>
            <a:r>
              <a:rPr lang="cs-CZ" dirty="0" smtClean="0">
                <a:solidFill>
                  <a:srgbClr val="000000"/>
                </a:solidFill>
                <a:latin typeface="Times New Roman" panose="02020603050405020304" pitchFamily="18" charset="0"/>
              </a:rPr>
              <a:t>) je založeno na modulárních, proteinově založených rozeznávacích doménách</a:t>
            </a:r>
          </a:p>
          <a:p>
            <a:pPr marL="285750" indent="-285750">
              <a:buFontTx/>
              <a:buChar char="-"/>
            </a:pPr>
            <a:r>
              <a:rPr lang="cs-CZ" dirty="0" smtClean="0">
                <a:solidFill>
                  <a:srgbClr val="000000"/>
                </a:solidFill>
                <a:latin typeface="Times New Roman" panose="02020603050405020304" pitchFamily="18" charset="0"/>
              </a:rPr>
              <a:t>Jeden proteinový monomer se váže na jeden nukleotid = vysoká specificita (TALEN)</a:t>
            </a:r>
            <a:endParaRPr lang="en-US" dirty="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88057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00B0F0"/>
                </a:solidFill>
              </a:rPr>
              <a:t>CRISPR/Cas9</a:t>
            </a:r>
            <a:endParaRPr lang="cs-CZ" b="1" dirty="0">
              <a:solidFill>
                <a:srgbClr val="00B0F0"/>
              </a:solidFill>
            </a:endParaRPr>
          </a:p>
        </p:txBody>
      </p:sp>
      <p:sp>
        <p:nvSpPr>
          <p:cNvPr id="3" name="Zástupný symbol pro obsah 2"/>
          <p:cNvSpPr>
            <a:spLocks noGrp="1"/>
          </p:cNvSpPr>
          <p:nvPr>
            <p:ph idx="1"/>
          </p:nvPr>
        </p:nvSpPr>
        <p:spPr/>
        <p:txBody>
          <a:bodyPr>
            <a:normAutofit lnSpcReduction="10000"/>
          </a:bodyPr>
          <a:lstStyle/>
          <a:p>
            <a:r>
              <a:rPr lang="cs-CZ" dirty="0"/>
              <a:t>segmenty nahromaděných pravidelně rozmístěných krátkých </a:t>
            </a:r>
            <a:r>
              <a:rPr lang="cs-CZ" dirty="0" err="1"/>
              <a:t>palindromických</a:t>
            </a:r>
            <a:r>
              <a:rPr lang="cs-CZ" dirty="0"/>
              <a:t> repetic (</a:t>
            </a:r>
            <a:r>
              <a:rPr lang="cs-CZ" b="1" dirty="0" err="1"/>
              <a:t>C</a:t>
            </a:r>
            <a:r>
              <a:rPr lang="cs-CZ" dirty="0" err="1"/>
              <a:t>lustered</a:t>
            </a:r>
            <a:r>
              <a:rPr lang="cs-CZ" dirty="0"/>
              <a:t> </a:t>
            </a:r>
            <a:r>
              <a:rPr lang="cs-CZ" b="1" dirty="0" err="1"/>
              <a:t>R</a:t>
            </a:r>
            <a:r>
              <a:rPr lang="cs-CZ" dirty="0" err="1"/>
              <a:t>egularly</a:t>
            </a:r>
            <a:r>
              <a:rPr lang="cs-CZ" dirty="0"/>
              <a:t> </a:t>
            </a:r>
            <a:r>
              <a:rPr lang="cs-CZ" b="1" dirty="0" err="1"/>
              <a:t>I</a:t>
            </a:r>
            <a:r>
              <a:rPr lang="cs-CZ" dirty="0" err="1"/>
              <a:t>nterspaced</a:t>
            </a:r>
            <a:r>
              <a:rPr lang="cs-CZ" dirty="0"/>
              <a:t> </a:t>
            </a:r>
            <a:r>
              <a:rPr lang="cs-CZ" b="1" dirty="0" err="1"/>
              <a:t>S</a:t>
            </a:r>
            <a:r>
              <a:rPr lang="cs-CZ" dirty="0" err="1"/>
              <a:t>hort</a:t>
            </a:r>
            <a:r>
              <a:rPr lang="cs-CZ" dirty="0"/>
              <a:t> </a:t>
            </a:r>
            <a:r>
              <a:rPr lang="cs-CZ" b="1" dirty="0" err="1"/>
              <a:t>P</a:t>
            </a:r>
            <a:r>
              <a:rPr lang="cs-CZ" dirty="0" err="1"/>
              <a:t>alindromic</a:t>
            </a:r>
            <a:r>
              <a:rPr lang="cs-CZ" dirty="0"/>
              <a:t> </a:t>
            </a:r>
            <a:r>
              <a:rPr lang="cs-CZ" b="1" dirty="0" err="1" smtClean="0"/>
              <a:t>R</a:t>
            </a:r>
            <a:r>
              <a:rPr lang="cs-CZ" dirty="0" err="1" smtClean="0"/>
              <a:t>epeats</a:t>
            </a:r>
            <a:r>
              <a:rPr lang="cs-CZ" dirty="0" smtClean="0"/>
              <a:t>)</a:t>
            </a:r>
          </a:p>
          <a:p>
            <a:r>
              <a:rPr lang="cs-CZ" dirty="0" smtClean="0"/>
              <a:t>jsou </a:t>
            </a:r>
            <a:r>
              <a:rPr lang="cs-CZ" dirty="0"/>
              <a:t>to úseky prokaryotické DNA obsahující krátké repetice nukleotidů. Každá z repetic je následována krátkými segmenty tzv. </a:t>
            </a:r>
            <a:r>
              <a:rPr lang="cs-CZ" dirty="0" err="1"/>
              <a:t>spacer</a:t>
            </a:r>
            <a:r>
              <a:rPr lang="cs-CZ" dirty="0"/>
              <a:t> DNA, získanými při předchozích setkáních s příslušnými bakteriálními viry nebo </a:t>
            </a:r>
            <a:r>
              <a:rPr lang="cs-CZ" dirty="0" err="1"/>
              <a:t>plazmidy</a:t>
            </a:r>
            <a:r>
              <a:rPr lang="cs-CZ" dirty="0" smtClean="0"/>
              <a:t>.</a:t>
            </a:r>
          </a:p>
          <a:p>
            <a:r>
              <a:rPr lang="cs-CZ" dirty="0"/>
              <a:t>prokaryotický imunitní systém, zajišťující rezistenci vůči cizím genetickým </a:t>
            </a:r>
            <a:r>
              <a:rPr lang="cs-CZ" dirty="0" smtClean="0"/>
              <a:t>elementům</a:t>
            </a:r>
            <a:r>
              <a:rPr lang="cs-CZ" dirty="0"/>
              <a:t>, jako jsou </a:t>
            </a:r>
            <a:r>
              <a:rPr lang="cs-CZ" dirty="0" err="1"/>
              <a:t>plazmidy</a:t>
            </a:r>
            <a:r>
              <a:rPr lang="cs-CZ" dirty="0"/>
              <a:t> nebo </a:t>
            </a:r>
            <a:r>
              <a:rPr lang="cs-CZ" dirty="0" smtClean="0"/>
              <a:t>fágy</a:t>
            </a:r>
          </a:p>
          <a:p>
            <a:r>
              <a:rPr lang="cs-CZ" dirty="0"/>
              <a:t> Cas9 je nukleáza, enzym, specializovaný pro stříhání </a:t>
            </a:r>
            <a:r>
              <a:rPr lang="cs-CZ" dirty="0" smtClean="0"/>
              <a:t>DNA</a:t>
            </a:r>
          </a:p>
          <a:p>
            <a:r>
              <a:rPr lang="cs-CZ" dirty="0" err="1" smtClean="0"/>
              <a:t>gRNA</a:t>
            </a:r>
            <a:r>
              <a:rPr lang="cs-CZ" dirty="0" smtClean="0"/>
              <a:t> je naváděcí RNA se sekvencí nukleotidů odpovídající sekvenci na DNA, kterou chceme upravit</a:t>
            </a:r>
            <a:endParaRPr lang="cs-CZ" dirty="0"/>
          </a:p>
        </p:txBody>
      </p:sp>
    </p:spTree>
    <p:extLst>
      <p:ext uri="{BB962C8B-B14F-4D97-AF65-F5344CB8AC3E}">
        <p14:creationId xmlns:p14="http://schemas.microsoft.com/office/powerpoint/2010/main" val="279906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CRISPR/Cas9</a:t>
            </a:r>
            <a:endParaRPr lang="cs-CZ" dirty="0"/>
          </a:p>
        </p:txBody>
      </p:sp>
      <p:sp>
        <p:nvSpPr>
          <p:cNvPr id="3" name="Zástupný symbol pro obsah 2"/>
          <p:cNvSpPr>
            <a:spLocks noGrp="1"/>
          </p:cNvSpPr>
          <p:nvPr>
            <p:ph idx="1"/>
          </p:nvPr>
        </p:nvSpPr>
        <p:spPr/>
        <p:txBody>
          <a:bodyPr/>
          <a:lstStyle/>
          <a:p>
            <a:endParaRPr lang="cs-CZ"/>
          </a:p>
        </p:txBody>
      </p:sp>
      <p:pic>
        <p:nvPicPr>
          <p:cNvPr id="2050" name="Picture 2" descr="Výsledek obrázku pro cris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52" y="1266259"/>
            <a:ext cx="5054379" cy="5220378"/>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219740" y="6486637"/>
            <a:ext cx="6096000" cy="261610"/>
          </a:xfrm>
          <a:prstGeom prst="rect">
            <a:avLst/>
          </a:prstGeom>
        </p:spPr>
        <p:txBody>
          <a:bodyPr>
            <a:spAutoFit/>
          </a:bodyPr>
          <a:lstStyle/>
          <a:p>
            <a:r>
              <a:rPr lang="cs-CZ" sz="1100" dirty="0"/>
              <a:t>https://www.cambridge.org/core/journals/mrs-bulletin/news/crispr-implications-for-materials-science</a:t>
            </a:r>
          </a:p>
        </p:txBody>
      </p:sp>
      <p:pic>
        <p:nvPicPr>
          <p:cNvPr id="2052" name="Picture 4" descr="Výsledek obrázku pro cris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743" y="562973"/>
            <a:ext cx="5380886" cy="5309560"/>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p:cNvSpPr/>
          <p:nvPr/>
        </p:nvSpPr>
        <p:spPr>
          <a:xfrm>
            <a:off x="9694506" y="562973"/>
            <a:ext cx="979714" cy="39808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16653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63716" y="223371"/>
            <a:ext cx="8911687" cy="1280890"/>
          </a:xfrm>
        </p:spPr>
        <p:txBody>
          <a:bodyPr/>
          <a:lstStyle/>
          <a:p>
            <a:r>
              <a:rPr lang="cs-CZ" dirty="0" smtClean="0"/>
              <a:t>Základní postup pro editování genu pomocí CRISPR/Cas9 v rostlinách</a:t>
            </a:r>
            <a:endParaRPr lang="cs-CZ" dirty="0"/>
          </a:p>
        </p:txBody>
      </p:sp>
      <p:sp>
        <p:nvSpPr>
          <p:cNvPr id="3" name="Zástupný symbol pro obsah 2"/>
          <p:cNvSpPr>
            <a:spLocks noGrp="1"/>
          </p:cNvSpPr>
          <p:nvPr>
            <p:ph idx="1"/>
          </p:nvPr>
        </p:nvSpPr>
        <p:spPr/>
        <p:txBody>
          <a:bodyPr/>
          <a:lstStyle/>
          <a:p>
            <a:endParaRPr lang="cs-CZ"/>
          </a:p>
        </p:txBody>
      </p:sp>
      <p:pic>
        <p:nvPicPr>
          <p:cNvPr id="1026" name="Picture 2" descr="Fig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255" y="1504261"/>
            <a:ext cx="7872541" cy="494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872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 planta gene </a:t>
            </a:r>
            <a:r>
              <a:rPr lang="cs-CZ" dirty="0" err="1" smtClean="0"/>
              <a:t>targeting</a:t>
            </a:r>
            <a:endParaRPr lang="cs-CZ" dirty="0"/>
          </a:p>
        </p:txBody>
      </p:sp>
      <p:pic>
        <p:nvPicPr>
          <p:cNvPr id="2050" name="Picture 2" descr="http://www.botanik.kit.edu/molbio/img/content/Forschung_Figure_1_G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1523" y="1639357"/>
            <a:ext cx="5326354" cy="4362856"/>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7442718" y="1905000"/>
            <a:ext cx="4323184" cy="2893100"/>
          </a:xfrm>
          <a:prstGeom prst="rect">
            <a:avLst/>
          </a:prstGeom>
        </p:spPr>
        <p:txBody>
          <a:bodyPr wrap="square">
            <a:spAutoFit/>
          </a:bodyPr>
          <a:lstStyle/>
          <a:p>
            <a:r>
              <a:rPr lang="en-US" sz="1400" b="1" dirty="0">
                <a:solidFill>
                  <a:srgbClr val="000000"/>
                </a:solidFill>
                <a:latin typeface="Verdana" panose="020B0604030504040204" pitchFamily="34" charset="0"/>
              </a:rPr>
              <a:t>Principle of the in planta gene targeting system.</a:t>
            </a:r>
            <a:r>
              <a:rPr lang="en-US" sz="1400" dirty="0">
                <a:solidFill>
                  <a:srgbClr val="000000"/>
                </a:solidFill>
                <a:latin typeface="Verdana" panose="020B0604030504040204" pitchFamily="34" charset="0"/>
              </a:rPr>
              <a:t> Upon expression of the stably transformed CRISPR/</a:t>
            </a:r>
            <a:r>
              <a:rPr lang="en-US" sz="1400" dirty="0" err="1">
                <a:solidFill>
                  <a:srgbClr val="000000"/>
                </a:solidFill>
                <a:latin typeface="Verdana" panose="020B0604030504040204" pitchFamily="34" charset="0"/>
              </a:rPr>
              <a:t>Cas</a:t>
            </a:r>
            <a:r>
              <a:rPr lang="en-US" sz="1400" dirty="0">
                <a:solidFill>
                  <a:srgbClr val="000000"/>
                </a:solidFill>
                <a:latin typeface="Verdana" panose="020B0604030504040204" pitchFamily="34" charset="0"/>
              </a:rPr>
              <a:t> nuclease, three DSBs are introduced: one is formed in the desired target locus, activating it for homologous recombination (HR). The other two the so-called GT vector, which is located on the same T-DNA as the nuclease. The transgene on the GT vector then integrates into the activated target locus by HR, using the flanking homologies. The result is a site-specific and heritable integration of the transgene.</a:t>
            </a:r>
            <a:endParaRPr lang="cs-CZ" sz="1400" dirty="0"/>
          </a:p>
        </p:txBody>
      </p:sp>
      <p:sp>
        <p:nvSpPr>
          <p:cNvPr id="5" name="Obdélník 4"/>
          <p:cNvSpPr/>
          <p:nvPr/>
        </p:nvSpPr>
        <p:spPr>
          <a:xfrm>
            <a:off x="7277877" y="6488668"/>
            <a:ext cx="4958409" cy="369332"/>
          </a:xfrm>
          <a:prstGeom prst="rect">
            <a:avLst/>
          </a:prstGeom>
        </p:spPr>
        <p:txBody>
          <a:bodyPr wrap="none">
            <a:spAutoFit/>
          </a:bodyPr>
          <a:lstStyle/>
          <a:p>
            <a:r>
              <a:rPr lang="cs-CZ" dirty="0"/>
              <a:t>http://www.botanik.kit.edu/molbio/15.php</a:t>
            </a:r>
          </a:p>
        </p:txBody>
      </p:sp>
    </p:spTree>
    <p:extLst>
      <p:ext uri="{BB962C8B-B14F-4D97-AF65-F5344CB8AC3E}">
        <p14:creationId xmlns:p14="http://schemas.microsoft.com/office/powerpoint/2010/main" val="312038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95550" y="260350"/>
            <a:ext cx="7772400" cy="908050"/>
          </a:xfrm>
        </p:spPr>
        <p:txBody>
          <a:bodyPr>
            <a:normAutofit fontScale="90000"/>
          </a:bodyPr>
          <a:lstStyle/>
          <a:p>
            <a:r>
              <a:rPr lang="cs-CZ" altLang="cs-CZ" sz="3600" b="1" dirty="0">
                <a:solidFill>
                  <a:srgbClr val="0000FF"/>
                </a:solidFill>
                <a:latin typeface="Arial" panose="020B0604020202020204" pitchFamily="34" charset="0"/>
                <a:cs typeface="Arial" panose="020B0604020202020204" pitchFamily="34" charset="0"/>
              </a:rPr>
              <a:t>Nové metody </a:t>
            </a:r>
            <a:r>
              <a:rPr lang="cs-CZ" altLang="cs-CZ" sz="3600" b="1" dirty="0" smtClean="0">
                <a:solidFill>
                  <a:srgbClr val="0000FF"/>
                </a:solidFill>
                <a:latin typeface="Arial" panose="020B0604020202020204" pitchFamily="34" charset="0"/>
                <a:cs typeface="Arial" panose="020B0604020202020204" pitchFamily="34" charset="0"/>
              </a:rPr>
              <a:t>šlechtění</a:t>
            </a:r>
            <a:br>
              <a:rPr lang="cs-CZ" altLang="cs-CZ" sz="3600" b="1" dirty="0" smtClean="0">
                <a:solidFill>
                  <a:srgbClr val="0000FF"/>
                </a:solidFill>
                <a:latin typeface="Arial" panose="020B0604020202020204" pitchFamily="34" charset="0"/>
                <a:cs typeface="Arial" panose="020B0604020202020204" pitchFamily="34" charset="0"/>
              </a:rPr>
            </a:br>
            <a:r>
              <a:rPr lang="cs-CZ" altLang="cs-CZ" sz="3600" b="1" dirty="0" smtClean="0">
                <a:solidFill>
                  <a:srgbClr val="002060"/>
                </a:solidFill>
                <a:latin typeface="Arial" panose="020B0604020202020204" pitchFamily="34" charset="0"/>
                <a:cs typeface="Arial" panose="020B0604020202020204" pitchFamily="34" charset="0"/>
              </a:rPr>
              <a:t>„</a:t>
            </a:r>
            <a:r>
              <a:rPr lang="cs-CZ" b="1" cap="all" dirty="0" smtClean="0"/>
              <a:t>NEW </a:t>
            </a:r>
            <a:r>
              <a:rPr lang="cs-CZ" b="1" cap="all" dirty="0"/>
              <a:t>PLANT-BREEDING </a:t>
            </a:r>
            <a:r>
              <a:rPr lang="cs-CZ" b="1" cap="all" dirty="0" smtClean="0"/>
              <a:t>TECHNIQUES“</a:t>
            </a:r>
            <a:r>
              <a:rPr lang="cs-CZ" b="1" cap="all" dirty="0"/>
              <a:t/>
            </a:r>
            <a:br>
              <a:rPr lang="cs-CZ" b="1" cap="all" dirty="0"/>
            </a:br>
            <a:endParaRPr lang="cs-CZ" altLang="cs-CZ" sz="3600" b="1" dirty="0">
              <a:solidFill>
                <a:srgbClr val="0000FF"/>
              </a:solidFill>
              <a:latin typeface="Arial" panose="020B0604020202020204" pitchFamily="34" charset="0"/>
              <a:cs typeface="Arial" panose="020B0604020202020204" pitchFamily="34" charset="0"/>
            </a:endParaRPr>
          </a:p>
        </p:txBody>
      </p:sp>
      <p:sp>
        <p:nvSpPr>
          <p:cNvPr id="60419" name="Rectangle 3"/>
          <p:cNvSpPr>
            <a:spLocks noGrp="1" noChangeArrowheads="1"/>
          </p:cNvSpPr>
          <p:nvPr>
            <p:ph idx="1"/>
          </p:nvPr>
        </p:nvSpPr>
        <p:spPr>
          <a:xfrm>
            <a:off x="2088535" y="1503946"/>
            <a:ext cx="8064500" cy="4248150"/>
          </a:xfrm>
        </p:spPr>
        <p:txBody>
          <a:bodyPr>
            <a:normAutofit fontScale="92500" lnSpcReduction="20000"/>
          </a:bodyPr>
          <a:lstStyle/>
          <a:p>
            <a:pPr>
              <a:buFont typeface="Monotype Sorts" pitchFamily="2" charset="2"/>
              <a:buNone/>
            </a:pPr>
            <a:r>
              <a:rPr lang="cs-CZ" altLang="cs-CZ" sz="2400" dirty="0">
                <a:latin typeface="Arial" panose="020B0604020202020204" pitchFamily="34" charset="0"/>
                <a:cs typeface="Arial" panose="020B0604020202020204" pitchFamily="34" charset="0"/>
              </a:rPr>
              <a:t>odstraňují nevýhodu všech způsobů vzniku </a:t>
            </a:r>
            <a:r>
              <a:rPr lang="cs-CZ" altLang="cs-CZ" sz="2400" dirty="0" err="1">
                <a:latin typeface="Arial" panose="020B0604020202020204" pitchFamily="34" charset="0"/>
                <a:cs typeface="Arial" panose="020B0604020202020204" pitchFamily="34" charset="0"/>
              </a:rPr>
              <a:t>transgeneze</a:t>
            </a:r>
            <a:r>
              <a:rPr lang="cs-CZ" altLang="cs-CZ" sz="2400" dirty="0">
                <a:latin typeface="Arial" panose="020B0604020202020204" pitchFamily="34" charset="0"/>
                <a:cs typeface="Arial" panose="020B0604020202020204" pitchFamily="34" charset="0"/>
              </a:rPr>
              <a:t>, tj. cílí na přesné místo na molekule DNA, kde buď vyvolá mutaci, nebo umožní vložení genu  </a:t>
            </a:r>
          </a:p>
          <a:p>
            <a:r>
              <a:rPr lang="cs-CZ" altLang="cs-CZ" sz="2400" b="1" dirty="0" err="1" smtClean="0">
                <a:solidFill>
                  <a:srgbClr val="002060"/>
                </a:solidFill>
                <a:latin typeface="Arial" panose="020B0604020202020204" pitchFamily="34" charset="0"/>
                <a:cs typeface="Arial" panose="020B0604020202020204" pitchFamily="34" charset="0"/>
              </a:rPr>
              <a:t>cisgeneze</a:t>
            </a:r>
            <a:r>
              <a:rPr lang="cs-CZ" altLang="cs-CZ" sz="2400" dirty="0" smtClean="0">
                <a:latin typeface="Arial" panose="020B0604020202020204" pitchFamily="34" charset="0"/>
                <a:cs typeface="Arial" panose="020B0604020202020204" pitchFamily="34" charset="0"/>
              </a:rPr>
              <a:t>  </a:t>
            </a:r>
            <a:r>
              <a:rPr lang="cs-CZ" altLang="cs-CZ" sz="2400" dirty="0">
                <a:latin typeface="Arial" panose="020B0604020202020204" pitchFamily="34" charset="0"/>
                <a:cs typeface="Arial" panose="020B0604020202020204" pitchFamily="34" charset="0"/>
              </a:rPr>
              <a:t>= vkládání genu jako při </a:t>
            </a:r>
            <a:r>
              <a:rPr lang="cs-CZ" altLang="cs-CZ" sz="2400" dirty="0" err="1">
                <a:latin typeface="Arial" panose="020B0604020202020204" pitchFamily="34" charset="0"/>
                <a:cs typeface="Arial" panose="020B0604020202020204" pitchFamily="34" charset="0"/>
              </a:rPr>
              <a:t>transgenezi</a:t>
            </a:r>
            <a:r>
              <a:rPr lang="cs-CZ" altLang="cs-CZ" sz="2400" dirty="0">
                <a:latin typeface="Arial" panose="020B0604020202020204" pitchFamily="34" charset="0"/>
                <a:cs typeface="Arial" panose="020B0604020202020204" pitchFamily="34" charset="0"/>
              </a:rPr>
              <a:t>, ale jde o gen vlastního druhu, nebo druhu, se kterým se odrůda kříží </a:t>
            </a:r>
          </a:p>
          <a:p>
            <a:r>
              <a:rPr lang="cs-CZ" altLang="cs-CZ" sz="2400" b="1" dirty="0" err="1" smtClean="0">
                <a:solidFill>
                  <a:srgbClr val="002060"/>
                </a:solidFill>
                <a:latin typeface="Arial" panose="020B0604020202020204" pitchFamily="34" charset="0"/>
                <a:cs typeface="Arial" panose="020B0604020202020204" pitchFamily="34" charset="0"/>
              </a:rPr>
              <a:t>Intrageneze</a:t>
            </a:r>
            <a:r>
              <a:rPr lang="cs-CZ" altLang="cs-CZ" sz="2400" b="1" dirty="0" smtClean="0">
                <a:solidFill>
                  <a:srgbClr val="0000FF"/>
                </a:solidFill>
                <a:latin typeface="Arial" panose="020B0604020202020204" pitchFamily="34" charset="0"/>
                <a:cs typeface="Arial" panose="020B0604020202020204" pitchFamily="34" charset="0"/>
              </a:rPr>
              <a:t> </a:t>
            </a:r>
            <a:r>
              <a:rPr lang="cs-CZ" altLang="cs-CZ" sz="2400" dirty="0" smtClean="0">
                <a:solidFill>
                  <a:schemeClr val="tx1"/>
                </a:solidFill>
                <a:latin typeface="Arial" panose="020B0604020202020204" pitchFamily="34" charset="0"/>
                <a:cs typeface="Arial" panose="020B0604020202020204" pitchFamily="34" charset="0"/>
              </a:rPr>
              <a:t>= gen vlastního druhu, jen nové kombinace díky in vitro manipulaci funkčních genetických jednotek</a:t>
            </a:r>
            <a:endParaRPr lang="cs-CZ" altLang="cs-CZ" sz="2400" dirty="0">
              <a:solidFill>
                <a:schemeClr val="tx1"/>
              </a:solidFill>
              <a:latin typeface="Arial" panose="020B0604020202020204" pitchFamily="34" charset="0"/>
              <a:cs typeface="Arial" panose="020B0604020202020204" pitchFamily="34" charset="0"/>
            </a:endParaRPr>
          </a:p>
          <a:p>
            <a:r>
              <a:rPr lang="cs-CZ" altLang="cs-CZ" sz="2400" b="1" dirty="0" smtClean="0">
                <a:solidFill>
                  <a:srgbClr val="002060"/>
                </a:solidFill>
                <a:latin typeface="Arial" panose="020B0604020202020204" pitchFamily="34" charset="0"/>
                <a:cs typeface="Arial" panose="020B0604020202020204" pitchFamily="34" charset="0"/>
              </a:rPr>
              <a:t>ODM</a:t>
            </a:r>
            <a:r>
              <a:rPr lang="cs-CZ" altLang="cs-CZ" sz="2400" dirty="0" smtClean="0">
                <a:solidFill>
                  <a:srgbClr val="0000FF"/>
                </a:solidFill>
                <a:latin typeface="Arial" panose="020B0604020202020204" pitchFamily="34" charset="0"/>
                <a:cs typeface="Arial" panose="020B0604020202020204" pitchFamily="34" charset="0"/>
              </a:rPr>
              <a:t> </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oligonukleotidem</a:t>
            </a:r>
            <a:r>
              <a:rPr lang="cs-CZ" altLang="cs-CZ" sz="2400" dirty="0">
                <a:latin typeface="Arial" panose="020B0604020202020204" pitchFamily="34" charset="0"/>
                <a:cs typeface="Arial" panose="020B0604020202020204" pitchFamily="34" charset="0"/>
              </a:rPr>
              <a:t> řízená </a:t>
            </a:r>
            <a:r>
              <a:rPr lang="cs-CZ" altLang="cs-CZ" sz="2400" dirty="0" smtClean="0">
                <a:latin typeface="Arial" panose="020B0604020202020204" pitchFamily="34" charset="0"/>
                <a:cs typeface="Arial" panose="020B0604020202020204" pitchFamily="34" charset="0"/>
              </a:rPr>
              <a:t>mutageneze</a:t>
            </a:r>
          </a:p>
          <a:p>
            <a:r>
              <a:rPr lang="cs-CZ" altLang="cs-CZ" sz="2400" b="1" dirty="0" smtClean="0">
                <a:solidFill>
                  <a:srgbClr val="002060"/>
                </a:solidFill>
                <a:latin typeface="Arial" panose="020B0604020202020204" pitchFamily="34" charset="0"/>
                <a:cs typeface="Arial" panose="020B0604020202020204" pitchFamily="34" charset="0"/>
              </a:rPr>
              <a:t>Agro-infiltrace</a:t>
            </a:r>
          </a:p>
          <a:p>
            <a:r>
              <a:rPr lang="cs-CZ" altLang="cs-CZ" sz="2400" b="1" dirty="0" smtClean="0">
                <a:solidFill>
                  <a:srgbClr val="002060"/>
                </a:solidFill>
                <a:latin typeface="Arial" panose="020B0604020202020204" pitchFamily="34" charset="0"/>
                <a:cs typeface="Arial" panose="020B0604020202020204" pitchFamily="34" charset="0"/>
              </a:rPr>
              <a:t>Reverse-</a:t>
            </a:r>
            <a:r>
              <a:rPr lang="cs-CZ" altLang="cs-CZ" sz="2400" b="1" dirty="0" err="1" smtClean="0">
                <a:solidFill>
                  <a:srgbClr val="002060"/>
                </a:solidFill>
                <a:latin typeface="Arial" panose="020B0604020202020204" pitchFamily="34" charset="0"/>
                <a:cs typeface="Arial" panose="020B0604020202020204" pitchFamily="34" charset="0"/>
              </a:rPr>
              <a:t>breeding</a:t>
            </a:r>
            <a:r>
              <a:rPr lang="cs-CZ" altLang="cs-CZ" sz="2400" dirty="0" smtClean="0">
                <a:latin typeface="Arial" panose="020B0604020202020204" pitchFamily="34" charset="0"/>
                <a:cs typeface="Arial" panose="020B0604020202020204" pitchFamily="34" charset="0"/>
              </a:rPr>
              <a:t> </a:t>
            </a:r>
          </a:p>
          <a:p>
            <a:r>
              <a:rPr lang="it-IT" altLang="cs-CZ" sz="2400" b="1" dirty="0" smtClean="0">
                <a:solidFill>
                  <a:srgbClr val="0000FF"/>
                </a:solidFill>
                <a:latin typeface="Arial" panose="020B0604020202020204" pitchFamily="34" charset="0"/>
                <a:cs typeface="Arial" panose="020B0604020202020204" pitchFamily="34" charset="0"/>
              </a:rPr>
              <a:t>gene </a:t>
            </a:r>
            <a:r>
              <a:rPr lang="it-IT" altLang="cs-CZ" sz="2400" b="1" dirty="0">
                <a:solidFill>
                  <a:srgbClr val="0000FF"/>
                </a:solidFill>
                <a:latin typeface="Arial" panose="020B0604020202020204" pitchFamily="34" charset="0"/>
                <a:cs typeface="Arial" panose="020B0604020202020204" pitchFamily="34" charset="0"/>
              </a:rPr>
              <a:t>editing</a:t>
            </a:r>
            <a:r>
              <a:rPr lang="it-IT" altLang="cs-CZ" sz="2400" dirty="0">
                <a:latin typeface="Arial" panose="020B0604020202020204" pitchFamily="34" charset="0"/>
                <a:cs typeface="Arial" panose="020B0604020202020204" pitchFamily="34" charset="0"/>
              </a:rPr>
              <a:t>, tj. editace, </a:t>
            </a:r>
            <a:r>
              <a:rPr lang="it-IT" altLang="cs-CZ" sz="2400" b="1" dirty="0">
                <a:solidFill>
                  <a:srgbClr val="0000FF"/>
                </a:solidFill>
                <a:latin typeface="Arial" panose="020B0604020202020204" pitchFamily="34" charset="0"/>
                <a:cs typeface="Arial" panose="020B0604020202020204" pitchFamily="34" charset="0"/>
              </a:rPr>
              <a:t>úprava genů</a:t>
            </a:r>
            <a:r>
              <a:rPr lang="cs-CZ" altLang="cs-CZ" sz="2400" b="1" dirty="0">
                <a:solidFill>
                  <a:srgbClr val="0000FF"/>
                </a:solidFill>
                <a:latin typeface="Arial" panose="020B0604020202020204" pitchFamily="34" charset="0"/>
                <a:cs typeface="Arial" panose="020B0604020202020204" pitchFamily="34" charset="0"/>
              </a:rPr>
              <a:t> </a:t>
            </a:r>
            <a:r>
              <a:rPr lang="cs-CZ" altLang="cs-CZ" sz="2400" dirty="0" smtClean="0">
                <a:solidFill>
                  <a:schemeClr val="tx1"/>
                </a:solidFill>
                <a:latin typeface="Arial" panose="020B0604020202020204" pitchFamily="34" charset="0"/>
                <a:cs typeface="Arial" panose="020B0604020202020204" pitchFamily="34" charset="0"/>
              </a:rPr>
              <a:t>(</a:t>
            </a:r>
            <a:r>
              <a:rPr lang="cs-CZ" altLang="cs-CZ" sz="2400" dirty="0" err="1" smtClean="0">
                <a:solidFill>
                  <a:schemeClr val="tx1"/>
                </a:solidFill>
                <a:latin typeface="Arial" panose="020B0604020202020204" pitchFamily="34" charset="0"/>
                <a:cs typeface="Arial" panose="020B0604020202020204" pitchFamily="34" charset="0"/>
              </a:rPr>
              <a:t>Zinc-finger</a:t>
            </a:r>
            <a:r>
              <a:rPr lang="cs-CZ" altLang="cs-CZ" sz="2400" dirty="0" smtClean="0">
                <a:solidFill>
                  <a:schemeClr val="tx1"/>
                </a:solidFill>
                <a:latin typeface="Arial" panose="020B0604020202020204" pitchFamily="34" charset="0"/>
                <a:cs typeface="Arial" panose="020B0604020202020204" pitchFamily="34" charset="0"/>
              </a:rPr>
              <a:t>, TALEN, CRISPR)</a:t>
            </a:r>
            <a:endParaRPr lang="cs-CZ" altLang="cs-CZ" sz="2400" dirty="0">
              <a:solidFill>
                <a:schemeClr val="tx1"/>
              </a:solidFill>
              <a:latin typeface="Arial" panose="020B0604020202020204" pitchFamily="34" charset="0"/>
              <a:cs typeface="Arial" panose="020B0604020202020204" pitchFamily="34" charset="0"/>
            </a:endParaRPr>
          </a:p>
          <a:p>
            <a:pPr>
              <a:buFont typeface="Monotype Sorts" pitchFamily="2" charset="2"/>
              <a:buNone/>
            </a:pPr>
            <a:endParaRPr lang="cs-CZ" alt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56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797365"/>
            <a:ext cx="8911687" cy="1280890"/>
          </a:xfrm>
        </p:spPr>
        <p:txBody>
          <a:bodyPr/>
          <a:lstStyle/>
          <a:p>
            <a:r>
              <a:rPr lang="en-US" b="1" dirty="0">
                <a:solidFill>
                  <a:srgbClr val="00B0F0"/>
                </a:solidFill>
              </a:rPr>
              <a:t>Waxy </a:t>
            </a:r>
            <a:r>
              <a:rPr lang="en-US" b="1" dirty="0" smtClean="0">
                <a:solidFill>
                  <a:srgbClr val="00B0F0"/>
                </a:solidFill>
              </a:rPr>
              <a:t>Corn</a:t>
            </a:r>
            <a:r>
              <a:rPr lang="cs-CZ" b="1" dirty="0" smtClean="0">
                <a:solidFill>
                  <a:srgbClr val="00B0F0"/>
                </a:solidFill>
              </a:rPr>
              <a:t> – kukuřice vosková</a:t>
            </a:r>
            <a:r>
              <a:rPr lang="en-US" b="1" dirty="0" smtClean="0">
                <a:solidFill>
                  <a:srgbClr val="00B0F0"/>
                </a:solidFill>
              </a:rPr>
              <a:t> </a:t>
            </a:r>
            <a:endParaRPr lang="cs-CZ" b="1" dirty="0">
              <a:solidFill>
                <a:srgbClr val="00B0F0"/>
              </a:solidFill>
            </a:endParaRPr>
          </a:p>
        </p:txBody>
      </p:sp>
      <p:sp>
        <p:nvSpPr>
          <p:cNvPr id="3" name="Zástupný symbol pro obsah 2"/>
          <p:cNvSpPr>
            <a:spLocks noGrp="1"/>
          </p:cNvSpPr>
          <p:nvPr>
            <p:ph idx="1"/>
          </p:nvPr>
        </p:nvSpPr>
        <p:spPr/>
        <p:txBody>
          <a:bodyPr/>
          <a:lstStyle/>
          <a:p>
            <a:r>
              <a:rPr lang="cs-CZ" dirty="0" smtClean="0"/>
              <a:t>Přirozeně se vyskytující mutace, gen recesivní, proto není v populaci častý</a:t>
            </a:r>
          </a:p>
          <a:p>
            <a:r>
              <a:rPr lang="cs-CZ" dirty="0" smtClean="0"/>
              <a:t>První plodina s upraveným genomem pomocí </a:t>
            </a:r>
            <a:r>
              <a:rPr lang="en-US" dirty="0" smtClean="0"/>
              <a:t>CRISPR-cas9 </a:t>
            </a:r>
            <a:r>
              <a:rPr lang="cs-CZ" dirty="0" smtClean="0"/>
              <a:t>(společnost DuPont Pioneer, USA) </a:t>
            </a:r>
          </a:p>
          <a:p>
            <a:r>
              <a:rPr lang="cs-CZ" dirty="0" smtClean="0"/>
              <a:t>Inaktivace genu vedoucí k vysokému obsahu amylopektinu (normální kukuřice obsahuje 75% amylopektinu a 25% </a:t>
            </a:r>
            <a:r>
              <a:rPr lang="cs-CZ" dirty="0" err="1" smtClean="0"/>
              <a:t>amylosy</a:t>
            </a:r>
            <a:r>
              <a:rPr lang="cs-CZ" dirty="0" smtClean="0"/>
              <a:t>, delece v genu vede k obsahu 97% amylopektinu)</a:t>
            </a:r>
            <a:r>
              <a:rPr lang="en-US" dirty="0" smtClean="0"/>
              <a:t>.</a:t>
            </a:r>
            <a:endParaRPr lang="cs-CZ" dirty="0" smtClean="0"/>
          </a:p>
          <a:p>
            <a:r>
              <a:rPr lang="cs-CZ" dirty="0" smtClean="0"/>
              <a:t>Mohla by se využívat jako jídlo i pro nepotravinářské účely (lepidla)</a:t>
            </a:r>
          </a:p>
          <a:p>
            <a:r>
              <a:rPr lang="cs-CZ" dirty="0" smtClean="0"/>
              <a:t>V dubnu 2016 v USA povoleno, protože neobsahuje cizí geny</a:t>
            </a:r>
            <a:r>
              <a:rPr lang="en-US" dirty="0" smtClean="0"/>
              <a:t>.</a:t>
            </a:r>
            <a:endParaRPr lang="cs-CZ" dirty="0" smtClean="0"/>
          </a:p>
          <a:p>
            <a:pPr marL="0" indent="0">
              <a:buNone/>
            </a:pPr>
            <a:r>
              <a:rPr lang="en-US" dirty="0" smtClean="0"/>
              <a:t> </a:t>
            </a:r>
            <a:endParaRPr lang="cs-CZ" dirty="0"/>
          </a:p>
          <a:p>
            <a:pPr marL="0" indent="0">
              <a:buNone/>
            </a:pPr>
            <a:endParaRPr lang="cs-CZ" dirty="0"/>
          </a:p>
        </p:txBody>
      </p:sp>
    </p:spTree>
    <p:extLst>
      <p:ext uri="{BB962C8B-B14F-4D97-AF65-F5344CB8AC3E}">
        <p14:creationId xmlns:p14="http://schemas.microsoft.com/office/powerpoint/2010/main" val="2754712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Novinky v oblasti </a:t>
            </a:r>
            <a:r>
              <a:rPr lang="cs-CZ" dirty="0" smtClean="0"/>
              <a:t>NBT, www.biotrin.cz</a:t>
            </a:r>
            <a:endParaRPr lang="cs-CZ" dirty="0"/>
          </a:p>
        </p:txBody>
      </p:sp>
      <p:sp>
        <p:nvSpPr>
          <p:cNvPr id="3" name="Zástupný symbol pro obsah 2"/>
          <p:cNvSpPr>
            <a:spLocks noGrp="1"/>
          </p:cNvSpPr>
          <p:nvPr>
            <p:ph idx="1"/>
          </p:nvPr>
        </p:nvSpPr>
        <p:spPr/>
        <p:txBody>
          <a:bodyPr/>
          <a:lstStyle/>
          <a:p>
            <a:r>
              <a:rPr lang="cs-CZ" dirty="0">
                <a:hlinkClick r:id="rId2"/>
              </a:rPr>
              <a:t>http://www.biotrin.cz/novinky-v-oblasti-nbt-i</a:t>
            </a:r>
            <a:r>
              <a:rPr lang="cs-CZ" dirty="0" smtClean="0">
                <a:hlinkClick r:id="rId2"/>
              </a:rPr>
              <a:t>/</a:t>
            </a:r>
            <a:r>
              <a:rPr lang="cs-CZ" dirty="0" smtClean="0"/>
              <a:t> - článek 13.2.2018</a:t>
            </a:r>
            <a:endParaRPr lang="cs-CZ" dirty="0"/>
          </a:p>
          <a:p>
            <a:endParaRPr lang="cs-CZ" dirty="0"/>
          </a:p>
        </p:txBody>
      </p:sp>
    </p:spTree>
    <p:extLst>
      <p:ext uri="{BB962C8B-B14F-4D97-AF65-F5344CB8AC3E}">
        <p14:creationId xmlns:p14="http://schemas.microsoft.com/office/powerpoint/2010/main" val="3114645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Off-site</a:t>
            </a:r>
            <a:r>
              <a:rPr lang="cs-CZ" dirty="0" smtClean="0"/>
              <a:t> </a:t>
            </a:r>
            <a:r>
              <a:rPr lang="cs-CZ" dirty="0" err="1" smtClean="0"/>
              <a:t>effects</a:t>
            </a:r>
            <a:endParaRPr lang="cs-CZ" dirty="0"/>
          </a:p>
        </p:txBody>
      </p:sp>
      <p:sp>
        <p:nvSpPr>
          <p:cNvPr id="3" name="Zástupný symbol pro obsah 2"/>
          <p:cNvSpPr>
            <a:spLocks noGrp="1"/>
          </p:cNvSpPr>
          <p:nvPr>
            <p:ph idx="1"/>
          </p:nvPr>
        </p:nvSpPr>
        <p:spPr/>
        <p:txBody>
          <a:bodyPr/>
          <a:lstStyle/>
          <a:p>
            <a:r>
              <a:rPr lang="cs-CZ" dirty="0" smtClean="0"/>
              <a:t>Mutace uvedené do nespecifických míst s podobnou (ale ne identickou) homologií k cílovým místům</a:t>
            </a:r>
          </a:p>
          <a:p>
            <a:r>
              <a:rPr lang="cs-CZ" dirty="0" smtClean="0"/>
              <a:t>Je obtížné je identifikovat a vyžadují </a:t>
            </a:r>
            <a:r>
              <a:rPr lang="cs-CZ" dirty="0" err="1" smtClean="0"/>
              <a:t>sekvenaci</a:t>
            </a:r>
            <a:r>
              <a:rPr lang="cs-CZ" dirty="0" smtClean="0"/>
              <a:t> genomu a hledání změn v místech, která se podobají sekvencí cílové </a:t>
            </a:r>
            <a:r>
              <a:rPr lang="cs-CZ" dirty="0" err="1" smtClean="0"/>
              <a:t>gRNA</a:t>
            </a:r>
            <a:endParaRPr lang="cs-CZ" dirty="0"/>
          </a:p>
        </p:txBody>
      </p:sp>
    </p:spTree>
    <p:extLst>
      <p:ext uri="{BB962C8B-B14F-4D97-AF65-F5344CB8AC3E}">
        <p14:creationId xmlns:p14="http://schemas.microsoft.com/office/powerpoint/2010/main" val="79097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3074" name="Picture 2" descr="https://www.broadinstitute.org/files/generic-page/images/2017/CRISPR-social-media-graph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217" y="884842"/>
            <a:ext cx="8265411" cy="464929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2733338" y="5661712"/>
            <a:ext cx="5619167" cy="369332"/>
          </a:xfrm>
          <a:prstGeom prst="rect">
            <a:avLst/>
          </a:prstGeom>
        </p:spPr>
        <p:txBody>
          <a:bodyPr wrap="none">
            <a:spAutoFit/>
          </a:bodyPr>
          <a:lstStyle/>
          <a:p>
            <a:r>
              <a:rPr lang="cs-CZ" dirty="0"/>
              <a:t>https://www.broadinstitute.org/research-highlights-crispr</a:t>
            </a:r>
          </a:p>
        </p:txBody>
      </p:sp>
    </p:spTree>
    <p:extLst>
      <p:ext uri="{BB962C8B-B14F-4D97-AF65-F5344CB8AC3E}">
        <p14:creationId xmlns:p14="http://schemas.microsoft.com/office/powerpoint/2010/main" val="2428814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CRISPR - dostupnost</a:t>
            </a:r>
            <a:endParaRPr lang="cs-CZ" dirty="0"/>
          </a:p>
        </p:txBody>
      </p:sp>
      <p:sp>
        <p:nvSpPr>
          <p:cNvPr id="3" name="Zástupný symbol pro obsah 2"/>
          <p:cNvSpPr>
            <a:spLocks noGrp="1"/>
          </p:cNvSpPr>
          <p:nvPr>
            <p:ph idx="1"/>
          </p:nvPr>
        </p:nvSpPr>
        <p:spPr/>
        <p:txBody>
          <a:bodyPr/>
          <a:lstStyle/>
          <a:p>
            <a:r>
              <a:rPr lang="cs-CZ" dirty="0" smtClean="0"/>
              <a:t>Sigma-</a:t>
            </a:r>
            <a:r>
              <a:rPr lang="cs-CZ" dirty="0" err="1" smtClean="0"/>
              <a:t>Aldrich</a:t>
            </a:r>
            <a:r>
              <a:rPr lang="cs-CZ" dirty="0" smtClean="0"/>
              <a:t>: CRISPR </a:t>
            </a:r>
            <a:r>
              <a:rPr lang="cs-CZ" dirty="0" err="1" smtClean="0"/>
              <a:t>Plants</a:t>
            </a:r>
            <a:r>
              <a:rPr lang="cs-CZ" dirty="0" smtClean="0"/>
              <a:t>: </a:t>
            </a:r>
            <a:r>
              <a:rPr lang="cs-CZ" dirty="0" smtClean="0">
                <a:hlinkClick r:id="rId2"/>
              </a:rPr>
              <a:t>https</a:t>
            </a:r>
            <a:r>
              <a:rPr lang="cs-CZ" dirty="0">
                <a:hlinkClick r:id="rId2"/>
              </a:rPr>
              <a:t>://</a:t>
            </a:r>
            <a:r>
              <a:rPr lang="cs-CZ" dirty="0" smtClean="0">
                <a:hlinkClick r:id="rId2"/>
              </a:rPr>
              <a:t>www.sigmaaldrich.com/catalog/product/sigma/crisprpl?lang=en&amp;region=CZ</a:t>
            </a:r>
            <a:endParaRPr lang="cs-CZ" dirty="0" smtClean="0"/>
          </a:p>
          <a:p>
            <a:pPr marL="0" indent="0">
              <a:buNone/>
            </a:pPr>
            <a:r>
              <a:rPr lang="cs-CZ" dirty="0" smtClean="0"/>
              <a:t>      (soubor </a:t>
            </a:r>
            <a:r>
              <a:rPr lang="cs-CZ" dirty="0" err="1" smtClean="0"/>
              <a:t>crisprproductinfo</a:t>
            </a:r>
            <a:r>
              <a:rPr lang="cs-CZ" dirty="0" smtClean="0"/>
              <a:t> sigma.pdf)</a:t>
            </a:r>
          </a:p>
          <a:p>
            <a:endParaRPr lang="cs-CZ" dirty="0"/>
          </a:p>
          <a:p>
            <a:r>
              <a:rPr lang="cs-CZ" dirty="0" smtClean="0">
                <a:hlinkClick r:id="rId3"/>
              </a:rPr>
              <a:t>www.addgene.org</a:t>
            </a:r>
            <a:r>
              <a:rPr lang="cs-CZ" dirty="0" smtClean="0"/>
              <a:t> (nezisková organizace pro sdílení </a:t>
            </a:r>
            <a:r>
              <a:rPr lang="cs-CZ" dirty="0" err="1" smtClean="0"/>
              <a:t>plasmidů</a:t>
            </a:r>
            <a:r>
              <a:rPr lang="cs-CZ" dirty="0"/>
              <a:t>): </a:t>
            </a:r>
            <a:r>
              <a:rPr lang="cs-CZ" dirty="0">
                <a:hlinkClick r:id="rId4"/>
              </a:rPr>
              <a:t>https://www.addgene.org/crispr/plant</a:t>
            </a:r>
            <a:r>
              <a:rPr lang="cs-CZ" dirty="0" smtClean="0">
                <a:hlinkClick r:id="rId4"/>
              </a:rPr>
              <a:t>/</a:t>
            </a:r>
            <a:endParaRPr lang="cs-CZ" dirty="0" smtClean="0"/>
          </a:p>
          <a:p>
            <a:endParaRPr lang="cs-CZ" dirty="0"/>
          </a:p>
        </p:txBody>
      </p:sp>
    </p:spTree>
    <p:extLst>
      <p:ext uri="{BB962C8B-B14F-4D97-AF65-F5344CB8AC3E}">
        <p14:creationId xmlns:p14="http://schemas.microsoft.com/office/powerpoint/2010/main" val="1226312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ýsledek obrázku pro crispr j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664" y="1493603"/>
            <a:ext cx="5715000" cy="383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01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18826" t="19048" r="35944" b="37959"/>
          <a:stretch/>
        </p:blipFill>
        <p:spPr>
          <a:xfrm>
            <a:off x="1558213" y="761084"/>
            <a:ext cx="9413408" cy="5033226"/>
          </a:xfrm>
          <a:prstGeom prst="rect">
            <a:avLst/>
          </a:prstGeom>
        </p:spPr>
      </p:pic>
      <p:sp>
        <p:nvSpPr>
          <p:cNvPr id="5" name="Obdélník 4"/>
          <p:cNvSpPr/>
          <p:nvPr/>
        </p:nvSpPr>
        <p:spPr>
          <a:xfrm>
            <a:off x="3480318" y="2649894"/>
            <a:ext cx="7315200" cy="214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1558212" y="2864498"/>
            <a:ext cx="9237305" cy="214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558212" y="3079102"/>
            <a:ext cx="1987422" cy="214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30443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074" name="Picture 2" descr="Výsledek obrázku pro reverse bree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175" y="760397"/>
            <a:ext cx="9874673" cy="544649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9711891" y="210844"/>
            <a:ext cx="2271562" cy="369332"/>
          </a:xfrm>
          <a:prstGeom prst="rect">
            <a:avLst/>
          </a:prstGeom>
          <a:noFill/>
        </p:spPr>
        <p:txBody>
          <a:bodyPr wrap="square" rtlCol="0">
            <a:spAutoFit/>
          </a:bodyPr>
          <a:lstStyle/>
          <a:p>
            <a:r>
              <a:rPr lang="cs-CZ" dirty="0" smtClean="0"/>
              <a:t>(</a:t>
            </a:r>
            <a:r>
              <a:rPr lang="cs-CZ" dirty="0" err="1" smtClean="0"/>
              <a:t>Cardi</a:t>
            </a:r>
            <a:r>
              <a:rPr lang="cs-CZ" dirty="0" smtClean="0"/>
              <a:t> et al. 2017)</a:t>
            </a:r>
            <a:endParaRPr lang="cs-CZ" dirty="0"/>
          </a:p>
        </p:txBody>
      </p:sp>
    </p:spTree>
    <p:extLst>
      <p:ext uri="{BB962C8B-B14F-4D97-AF65-F5344CB8AC3E}">
        <p14:creationId xmlns:p14="http://schemas.microsoft.com/office/powerpoint/2010/main" val="27636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cs-CZ" altLang="cs-CZ" sz="3600" b="1">
                <a:solidFill>
                  <a:srgbClr val="0000FF"/>
                </a:solidFill>
                <a:latin typeface="Arial" panose="020B0604020202020204" pitchFamily="34" charset="0"/>
                <a:cs typeface="Arial" panose="020B0604020202020204" pitchFamily="34" charset="0"/>
              </a:rPr>
              <a:t>Příklady cisgeneze</a:t>
            </a:r>
          </a:p>
        </p:txBody>
      </p:sp>
      <p:sp>
        <p:nvSpPr>
          <p:cNvPr id="61443" name="Rectangle 3"/>
          <p:cNvSpPr>
            <a:spLocks noGrp="1" noChangeArrowheads="1"/>
          </p:cNvSpPr>
          <p:nvPr>
            <p:ph idx="1"/>
          </p:nvPr>
        </p:nvSpPr>
        <p:spPr/>
        <p:txBody>
          <a:bodyPr/>
          <a:lstStyle/>
          <a:p>
            <a:r>
              <a:rPr lang="cs-CZ" altLang="cs-CZ" sz="2400" b="1">
                <a:solidFill>
                  <a:srgbClr val="0000FF"/>
                </a:solidFill>
                <a:latin typeface="Arial" panose="020B0604020202020204" pitchFamily="34" charset="0"/>
                <a:cs typeface="Arial" panose="020B0604020202020204" pitchFamily="34" charset="0"/>
              </a:rPr>
              <a:t>brambor Amflora</a:t>
            </a:r>
            <a:r>
              <a:rPr lang="cs-CZ" altLang="cs-CZ" sz="2400">
                <a:latin typeface="Arial" panose="020B0604020202020204" pitchFamily="34" charset="0"/>
                <a:cs typeface="Arial" panose="020B0604020202020204" pitchFamily="34" charset="0"/>
              </a:rPr>
              <a:t>, u nás již pěstovaný, byl připraven vložením jednoho vlastního genu v opačné sekvenci. Tím se vyřadil gen pro syntézu amylosy, takže škrob se skládá pouze z amylopektinu</a:t>
            </a:r>
          </a:p>
          <a:p>
            <a:endParaRPr lang="cs-CZ" altLang="cs-CZ" sz="2400">
              <a:latin typeface="Arial" panose="020B0604020202020204" pitchFamily="34" charset="0"/>
              <a:cs typeface="Arial" panose="020B0604020202020204" pitchFamily="34" charset="0"/>
            </a:endParaRPr>
          </a:p>
          <a:p>
            <a:r>
              <a:rPr lang="cs-CZ" altLang="cs-CZ" sz="2400" b="1">
                <a:solidFill>
                  <a:srgbClr val="0000FF"/>
                </a:solidFill>
                <a:latin typeface="Arial" panose="020B0604020202020204" pitchFamily="34" charset="0"/>
                <a:cs typeface="Arial" panose="020B0604020202020204" pitchFamily="34" charset="0"/>
              </a:rPr>
              <a:t>brambor necitlivý na hnilobu</a:t>
            </a:r>
            <a:r>
              <a:rPr lang="cs-CZ" altLang="cs-CZ" sz="2400">
                <a:latin typeface="Arial" panose="020B0604020202020204" pitchFamily="34" charset="0"/>
                <a:cs typeface="Arial" panose="020B0604020202020204" pitchFamily="34" charset="0"/>
              </a:rPr>
              <a:t> byl vyšlechtěn díky genu přenesenému z jeho peruánského divokého příbuzného</a:t>
            </a:r>
          </a:p>
        </p:txBody>
      </p:sp>
    </p:spTree>
    <p:extLst>
      <p:ext uri="{BB962C8B-B14F-4D97-AF65-F5344CB8AC3E}">
        <p14:creationId xmlns:p14="http://schemas.microsoft.com/office/powerpoint/2010/main" val="3684574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640013" y="493155"/>
            <a:ext cx="5472112" cy="792163"/>
          </a:xfrm>
        </p:spPr>
        <p:txBody>
          <a:bodyPr/>
          <a:lstStyle/>
          <a:p>
            <a:r>
              <a:rPr lang="cs-CZ" altLang="cs-CZ" sz="3200" b="1" dirty="0" err="1">
                <a:solidFill>
                  <a:srgbClr val="0000FF"/>
                </a:solidFill>
                <a:latin typeface="Arial" panose="020B0604020202020204" pitchFamily="34" charset="0"/>
                <a:cs typeface="Arial" panose="020B0604020202020204" pitchFamily="34" charset="0"/>
              </a:rPr>
              <a:t>Amflora</a:t>
            </a:r>
            <a:r>
              <a:rPr lang="cs-CZ" altLang="cs-CZ" sz="3200" b="1" dirty="0">
                <a:solidFill>
                  <a:srgbClr val="0000FF"/>
                </a:solidFill>
                <a:latin typeface="Arial" panose="020B0604020202020204" pitchFamily="34" charset="0"/>
                <a:cs typeface="Arial" panose="020B0604020202020204" pitchFamily="34" charset="0"/>
              </a:rPr>
              <a:t> – GM brambor</a:t>
            </a:r>
          </a:p>
        </p:txBody>
      </p:sp>
      <p:sp>
        <p:nvSpPr>
          <p:cNvPr id="63491" name="Rectangle 3"/>
          <p:cNvSpPr>
            <a:spLocks noGrp="1" noChangeArrowheads="1"/>
          </p:cNvSpPr>
          <p:nvPr>
            <p:ph idx="1"/>
          </p:nvPr>
        </p:nvSpPr>
        <p:spPr>
          <a:xfrm>
            <a:off x="1919289" y="1333412"/>
            <a:ext cx="8281987" cy="5545137"/>
          </a:xfrm>
        </p:spPr>
        <p:txBody>
          <a:bodyPr/>
          <a:lstStyle/>
          <a:p>
            <a:r>
              <a:rPr lang="cs-CZ" altLang="cs-CZ" sz="2400">
                <a:latin typeface="Arial" panose="020B0604020202020204" pitchFamily="34" charset="0"/>
                <a:cs typeface="Arial" panose="020B0604020202020204" pitchFamily="34" charset="0"/>
              </a:rPr>
              <a:t>běžné brambory produkují směs škrobů </a:t>
            </a:r>
            <a:r>
              <a:rPr lang="cs-CZ" altLang="cs-CZ" sz="2400">
                <a:solidFill>
                  <a:srgbClr val="0000FF"/>
                </a:solidFill>
                <a:latin typeface="Arial" panose="020B0604020202020204" pitchFamily="34" charset="0"/>
                <a:cs typeface="Arial" panose="020B0604020202020204" pitchFamily="34" charset="0"/>
              </a:rPr>
              <a:t>amylopektinu a amylózy</a:t>
            </a:r>
            <a:endParaRPr lang="cs-CZ" altLang="cs-CZ" sz="2400">
              <a:latin typeface="Arial" panose="020B0604020202020204" pitchFamily="34" charset="0"/>
              <a:cs typeface="Arial" panose="020B0604020202020204" pitchFamily="34" charset="0"/>
            </a:endParaRPr>
          </a:p>
          <a:p>
            <a:r>
              <a:rPr lang="cs-CZ" altLang="cs-CZ" sz="2400">
                <a:solidFill>
                  <a:srgbClr val="0000FF"/>
                </a:solidFill>
                <a:latin typeface="Arial" panose="020B0604020202020204" pitchFamily="34" charset="0"/>
                <a:cs typeface="Arial" panose="020B0604020202020204" pitchFamily="34" charset="0"/>
              </a:rPr>
              <a:t>Amflora</a:t>
            </a:r>
            <a:r>
              <a:rPr lang="cs-CZ" altLang="cs-CZ" sz="2400">
                <a:latin typeface="Arial" panose="020B0604020202020204" pitchFamily="34" charset="0"/>
                <a:cs typeface="Arial" panose="020B0604020202020204" pitchFamily="34" charset="0"/>
              </a:rPr>
              <a:t> produkuje čistý </a:t>
            </a:r>
            <a:r>
              <a:rPr lang="cs-CZ" altLang="cs-CZ" sz="2400">
                <a:solidFill>
                  <a:srgbClr val="0000FF"/>
                </a:solidFill>
                <a:latin typeface="Arial" panose="020B0604020202020204" pitchFamily="34" charset="0"/>
                <a:cs typeface="Arial" panose="020B0604020202020204" pitchFamily="34" charset="0"/>
              </a:rPr>
              <a:t>amylopektin</a:t>
            </a:r>
          </a:p>
          <a:p>
            <a:r>
              <a:rPr lang="cs-CZ" altLang="cs-CZ" sz="2400">
                <a:latin typeface="Arial" panose="020B0604020202020204" pitchFamily="34" charset="0"/>
                <a:cs typeface="Arial" panose="020B0604020202020204" pitchFamily="34" charset="0"/>
              </a:rPr>
              <a:t>použití v potravinách se nepředpokládá</a:t>
            </a:r>
          </a:p>
          <a:p>
            <a:r>
              <a:rPr lang="cs-CZ" altLang="cs-CZ" sz="2400">
                <a:latin typeface="Arial" panose="020B0604020202020204" pitchFamily="34" charset="0"/>
                <a:cs typeface="Arial" panose="020B0604020202020204" pitchFamily="34" charset="0"/>
              </a:rPr>
              <a:t>u </a:t>
            </a:r>
            <a:r>
              <a:rPr lang="cs-CZ" altLang="cs-CZ" sz="2400">
                <a:solidFill>
                  <a:srgbClr val="0000FF"/>
                </a:solidFill>
                <a:latin typeface="Arial" panose="020B0604020202020204" pitchFamily="34" charset="0"/>
                <a:cs typeface="Arial" panose="020B0604020202020204" pitchFamily="34" charset="0"/>
              </a:rPr>
              <a:t>technických aplikací</a:t>
            </a:r>
            <a:r>
              <a:rPr lang="cs-CZ" altLang="cs-CZ" sz="2400">
                <a:latin typeface="Arial" panose="020B0604020202020204" pitchFamily="34" charset="0"/>
                <a:cs typeface="Arial" panose="020B0604020202020204" pitchFamily="34" charset="0"/>
              </a:rPr>
              <a:t> – v papírenském, textilním průmyslu a u lepidel -  je čistý amylopektin výhodnější, ale oddělovat tyto dvě složky škrobu je nehospodárné </a:t>
            </a:r>
          </a:p>
          <a:p>
            <a:r>
              <a:rPr lang="cs-CZ" altLang="cs-CZ" sz="2400">
                <a:latin typeface="Arial" panose="020B0604020202020204" pitchFamily="34" charset="0"/>
                <a:cs typeface="Arial" panose="020B0604020202020204" pitchFamily="34" charset="0"/>
              </a:rPr>
              <a:t>vysoce kvalitní </a:t>
            </a:r>
            <a:r>
              <a:rPr lang="cs-CZ" altLang="cs-CZ" sz="2400">
                <a:solidFill>
                  <a:srgbClr val="0000FF"/>
                </a:solidFill>
                <a:latin typeface="Arial" panose="020B0604020202020204" pitchFamily="34" charset="0"/>
                <a:cs typeface="Arial" panose="020B0604020202020204" pitchFamily="34" charset="0"/>
              </a:rPr>
              <a:t>škrob Amflory</a:t>
            </a:r>
            <a:r>
              <a:rPr lang="cs-CZ" altLang="cs-CZ" sz="2400">
                <a:latin typeface="Arial" panose="020B0604020202020204" pitchFamily="34" charset="0"/>
                <a:cs typeface="Arial" panose="020B0604020202020204" pitchFamily="34" charset="0"/>
              </a:rPr>
              <a:t> optimalizuje průmyslové procesy:</a:t>
            </a:r>
          </a:p>
          <a:p>
            <a:pPr lvl="1"/>
            <a:r>
              <a:rPr lang="cs-CZ" altLang="cs-CZ">
                <a:latin typeface="Arial" panose="020B0604020202020204" pitchFamily="34" charset="0"/>
                <a:cs typeface="Arial" panose="020B0604020202020204" pitchFamily="34" charset="0"/>
              </a:rPr>
              <a:t>papíru dává vyšší lesk</a:t>
            </a:r>
          </a:p>
          <a:p>
            <a:pPr lvl="1"/>
            <a:r>
              <a:rPr lang="cs-CZ" altLang="cs-CZ">
                <a:latin typeface="Arial" panose="020B0604020202020204" pitchFamily="34" charset="0"/>
                <a:cs typeface="Arial" panose="020B0604020202020204" pitchFamily="34" charset="0"/>
              </a:rPr>
              <a:t>prodlužuje dobu, v průběhu které mohou být lepidla zpracována</a:t>
            </a:r>
          </a:p>
          <a:p>
            <a:r>
              <a:rPr lang="cs-CZ" altLang="cs-CZ" sz="2400">
                <a:latin typeface="Arial" panose="020B0604020202020204" pitchFamily="34" charset="0"/>
                <a:cs typeface="Arial" panose="020B0604020202020204" pitchFamily="34" charset="0"/>
              </a:rPr>
              <a:t>snižuje se tím spotřeba energie, přísad a surovin (voda)</a:t>
            </a:r>
          </a:p>
        </p:txBody>
      </p:sp>
    </p:spTree>
    <p:extLst>
      <p:ext uri="{BB962C8B-B14F-4D97-AF65-F5344CB8AC3E}">
        <p14:creationId xmlns:p14="http://schemas.microsoft.com/office/powerpoint/2010/main" val="326068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cs-CZ" altLang="cs-CZ" sz="3200" b="1">
                <a:solidFill>
                  <a:srgbClr val="0000FF"/>
                </a:solidFill>
                <a:latin typeface="Arial" panose="020B0604020202020204" pitchFamily="34" charset="0"/>
                <a:cs typeface="Arial" panose="020B0604020202020204" pitchFamily="34" charset="0"/>
              </a:rPr>
              <a:t>Amflora – GM brambor</a:t>
            </a:r>
          </a:p>
        </p:txBody>
      </p:sp>
      <p:sp>
        <p:nvSpPr>
          <p:cNvPr id="62467" name="Rectangle 3"/>
          <p:cNvSpPr>
            <a:spLocks noGrp="1" noChangeArrowheads="1"/>
          </p:cNvSpPr>
          <p:nvPr>
            <p:ph idx="1"/>
          </p:nvPr>
        </p:nvSpPr>
        <p:spPr>
          <a:xfrm>
            <a:off x="2208214" y="2743200"/>
            <a:ext cx="8135937" cy="4114800"/>
          </a:xfrm>
        </p:spPr>
        <p:txBody>
          <a:bodyPr/>
          <a:lstStyle/>
          <a:p>
            <a:r>
              <a:rPr lang="cs-CZ" altLang="cs-CZ" sz="2000" dirty="0" err="1">
                <a:solidFill>
                  <a:srgbClr val="0000FF"/>
                </a:solidFill>
                <a:latin typeface="Arial" panose="020B0604020202020204" pitchFamily="34" charset="0"/>
                <a:cs typeface="Arial" panose="020B0604020202020204" pitchFamily="34" charset="0"/>
              </a:rPr>
              <a:t>Ludwigshafen</a:t>
            </a:r>
            <a:r>
              <a:rPr lang="cs-CZ" altLang="cs-CZ" sz="2000" dirty="0">
                <a:solidFill>
                  <a:srgbClr val="0000FF"/>
                </a:solidFill>
                <a:latin typeface="Arial" panose="020B0604020202020204" pitchFamily="34" charset="0"/>
                <a:cs typeface="Arial" panose="020B0604020202020204" pitchFamily="34" charset="0"/>
              </a:rPr>
              <a:t>, Německo - 2. březen 2010</a:t>
            </a:r>
            <a:r>
              <a:rPr lang="cs-CZ" altLang="cs-CZ" sz="2000" dirty="0">
                <a:latin typeface="Arial" panose="020B0604020202020204" pitchFamily="34" charset="0"/>
                <a:cs typeface="Arial" panose="020B0604020202020204" pitchFamily="34" charset="0"/>
              </a:rPr>
              <a:t> – Evropská komise povolila </a:t>
            </a:r>
            <a:r>
              <a:rPr lang="cs-CZ" altLang="cs-CZ" sz="2000" dirty="0" err="1">
                <a:latin typeface="Arial" panose="020B0604020202020204" pitchFamily="34" charset="0"/>
                <a:cs typeface="Arial" panose="020B0604020202020204" pitchFamily="34" charset="0"/>
              </a:rPr>
              <a:t>Amfloru</a:t>
            </a:r>
            <a:r>
              <a:rPr lang="cs-CZ" altLang="cs-CZ" sz="2000" dirty="0">
                <a:latin typeface="Arial" panose="020B0604020202020204" pitchFamily="34" charset="0"/>
                <a:cs typeface="Arial" panose="020B0604020202020204" pitchFamily="34" charset="0"/>
              </a:rPr>
              <a:t>, geneticky </a:t>
            </a:r>
            <a:r>
              <a:rPr lang="cs-CZ" altLang="cs-CZ" sz="2000" dirty="0" smtClean="0">
                <a:latin typeface="Arial" panose="020B0604020202020204" pitchFamily="34" charset="0"/>
                <a:cs typeface="Arial" panose="020B0604020202020204" pitchFamily="34" charset="0"/>
              </a:rPr>
              <a:t>modifikovanou </a:t>
            </a:r>
            <a:r>
              <a:rPr lang="cs-CZ" altLang="cs-CZ" sz="2000" dirty="0">
                <a:latin typeface="Arial" panose="020B0604020202020204" pitchFamily="34" charset="0"/>
                <a:cs typeface="Arial" panose="020B0604020202020204" pitchFamily="34" charset="0"/>
              </a:rPr>
              <a:t>bramboru </a:t>
            </a:r>
            <a:r>
              <a:rPr lang="cs-CZ" altLang="cs-CZ" sz="2000" dirty="0" smtClean="0">
                <a:latin typeface="Arial" panose="020B0604020202020204" pitchFamily="34" charset="0"/>
                <a:cs typeface="Arial" panose="020B0604020202020204" pitchFamily="34" charset="0"/>
              </a:rPr>
              <a:t>firmy BASF </a:t>
            </a:r>
            <a:r>
              <a:rPr lang="cs-CZ" altLang="cs-CZ" sz="2000" dirty="0">
                <a:latin typeface="Arial" panose="020B0604020202020204" pitchFamily="34" charset="0"/>
                <a:cs typeface="Arial" panose="020B0604020202020204" pitchFamily="34" charset="0"/>
              </a:rPr>
              <a:t>s optimalizovaným obsahem škrobu, pro komerční použití v Evropě </a:t>
            </a:r>
          </a:p>
          <a:p>
            <a:r>
              <a:rPr lang="cs-CZ" altLang="cs-CZ" sz="2000" dirty="0">
                <a:latin typeface="Arial" panose="020B0604020202020204" pitchFamily="34" charset="0"/>
                <a:cs typeface="Arial" panose="020B0604020202020204" pitchFamily="34" charset="0"/>
              </a:rPr>
              <a:t>žádost o schválení </a:t>
            </a:r>
            <a:r>
              <a:rPr lang="cs-CZ" altLang="cs-CZ" sz="2000" dirty="0" err="1">
                <a:latin typeface="Arial" panose="020B0604020202020204" pitchFamily="34" charset="0"/>
                <a:cs typeface="Arial" panose="020B0604020202020204" pitchFamily="34" charset="0"/>
              </a:rPr>
              <a:t>Amflory</a:t>
            </a:r>
            <a:r>
              <a:rPr lang="cs-CZ" altLang="cs-CZ" sz="2000" dirty="0">
                <a:latin typeface="Arial" panose="020B0604020202020204" pitchFamily="34" charset="0"/>
                <a:cs typeface="Arial" panose="020B0604020202020204" pitchFamily="34" charset="0"/>
              </a:rPr>
              <a:t> byla ve Švédsku podána již v roce </a:t>
            </a:r>
            <a:r>
              <a:rPr lang="cs-CZ" altLang="cs-CZ" sz="2000" dirty="0">
                <a:solidFill>
                  <a:srgbClr val="0000FF"/>
                </a:solidFill>
                <a:latin typeface="Arial" panose="020B0604020202020204" pitchFamily="34" charset="0"/>
                <a:cs typeface="Arial" panose="020B0604020202020204" pitchFamily="34" charset="0"/>
              </a:rPr>
              <a:t>1996</a:t>
            </a:r>
            <a:r>
              <a:rPr lang="cs-CZ" altLang="cs-CZ" sz="2000" dirty="0">
                <a:latin typeface="Arial" panose="020B0604020202020204" pitchFamily="34" charset="0"/>
                <a:cs typeface="Arial" panose="020B0604020202020204" pitchFamily="34" charset="0"/>
              </a:rPr>
              <a:t>. </a:t>
            </a:r>
          </a:p>
          <a:p>
            <a:r>
              <a:rPr lang="cs-CZ" altLang="cs-CZ" sz="2000" dirty="0">
                <a:latin typeface="Arial" panose="020B0604020202020204" pitchFamily="34" charset="0"/>
                <a:cs typeface="Arial" panose="020B0604020202020204" pitchFamily="34" charset="0"/>
              </a:rPr>
              <a:t>Odrůda této brambory tak </a:t>
            </a:r>
            <a:r>
              <a:rPr lang="cs-CZ" altLang="cs-CZ" sz="2000" dirty="0" smtClean="0">
                <a:latin typeface="Arial" panose="020B0604020202020204" pitchFamily="34" charset="0"/>
                <a:cs typeface="Arial" panose="020B0604020202020204" pitchFamily="34" charset="0"/>
              </a:rPr>
              <a:t>mohla být používána </a:t>
            </a:r>
            <a:r>
              <a:rPr lang="cs-CZ" altLang="cs-CZ" sz="2000" dirty="0">
                <a:latin typeface="Arial" panose="020B0604020202020204" pitchFamily="34" charset="0"/>
                <a:cs typeface="Arial" panose="020B0604020202020204" pitchFamily="34" charset="0"/>
              </a:rPr>
              <a:t>pro výrobu průmyslového škrobu.</a:t>
            </a:r>
          </a:p>
          <a:p>
            <a:r>
              <a:rPr lang="cs-CZ" altLang="cs-CZ" sz="2000" dirty="0">
                <a:latin typeface="Arial" panose="020B0604020202020204" pitchFamily="34" charset="0"/>
                <a:cs typeface="Arial" panose="020B0604020202020204" pitchFamily="34" charset="0"/>
              </a:rPr>
              <a:t>Evropská agentura pro bezpečnost potravin (EFSA) při několika příležitostech v průběhu schvalovacího procesu opakovaně </a:t>
            </a:r>
            <a:r>
              <a:rPr lang="cs-CZ" altLang="cs-CZ" sz="2000" b="1" dirty="0">
                <a:solidFill>
                  <a:srgbClr val="0000FF"/>
                </a:solidFill>
                <a:latin typeface="Arial" panose="020B0604020202020204" pitchFamily="34" charset="0"/>
                <a:cs typeface="Arial" panose="020B0604020202020204" pitchFamily="34" charset="0"/>
              </a:rPr>
              <a:t>zdůraznila bezpečnost</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Amflory</a:t>
            </a:r>
            <a:r>
              <a:rPr lang="cs-CZ" altLang="cs-CZ" sz="2000" dirty="0">
                <a:latin typeface="Arial" panose="020B0604020202020204" pitchFamily="34" charset="0"/>
                <a:cs typeface="Arial" panose="020B0604020202020204" pitchFamily="34" charset="0"/>
              </a:rPr>
              <a:t> pro lidi, zvířata a životní prostředí.</a:t>
            </a:r>
          </a:p>
        </p:txBody>
      </p:sp>
      <p:pic>
        <p:nvPicPr>
          <p:cNvPr id="62468" name="Picture 4" descr="Amfl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3" y="260350"/>
            <a:ext cx="23812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390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351088" y="188913"/>
            <a:ext cx="7772400" cy="908050"/>
          </a:xfrm>
        </p:spPr>
        <p:txBody>
          <a:bodyPr/>
          <a:lstStyle/>
          <a:p>
            <a:r>
              <a:rPr lang="cs-CZ" altLang="cs-CZ" sz="3200" b="1">
                <a:solidFill>
                  <a:srgbClr val="0000FF"/>
                </a:solidFill>
                <a:latin typeface="Arial" panose="020B0604020202020204" pitchFamily="34" charset="0"/>
                <a:cs typeface="Arial" panose="020B0604020202020204" pitchFamily="34" charset="0"/>
              </a:rPr>
              <a:t>Amflora v ČR</a:t>
            </a:r>
          </a:p>
        </p:txBody>
      </p:sp>
      <p:sp>
        <p:nvSpPr>
          <p:cNvPr id="65539" name="Rectangle 3"/>
          <p:cNvSpPr>
            <a:spLocks noGrp="1" noChangeArrowheads="1"/>
          </p:cNvSpPr>
          <p:nvPr>
            <p:ph idx="1"/>
          </p:nvPr>
        </p:nvSpPr>
        <p:spPr>
          <a:xfrm>
            <a:off x="2208213" y="1412875"/>
            <a:ext cx="8280400" cy="4114800"/>
          </a:xfrm>
        </p:spPr>
        <p:txBody>
          <a:bodyPr>
            <a:normAutofit lnSpcReduction="10000"/>
          </a:bodyPr>
          <a:lstStyle/>
          <a:p>
            <a:r>
              <a:rPr lang="cs-CZ" altLang="cs-CZ" sz="2000" dirty="0">
                <a:latin typeface="Arial" panose="020B0604020202020204" pitchFamily="34" charset="0"/>
                <a:cs typeface="Arial" panose="020B0604020202020204" pitchFamily="34" charset="0"/>
              </a:rPr>
              <a:t>první sklizeň </a:t>
            </a:r>
            <a:r>
              <a:rPr lang="cs-CZ" altLang="cs-CZ" sz="2000" dirty="0">
                <a:solidFill>
                  <a:srgbClr val="0000FF"/>
                </a:solidFill>
                <a:latin typeface="Arial" panose="020B0604020202020204" pitchFamily="34" charset="0"/>
                <a:cs typeface="Arial" panose="020B0604020202020204" pitchFamily="34" charset="0"/>
              </a:rPr>
              <a:t>26.10. 2010</a:t>
            </a:r>
            <a:r>
              <a:rPr lang="cs-CZ" altLang="cs-CZ" sz="2000" dirty="0">
                <a:latin typeface="Arial" panose="020B0604020202020204" pitchFamily="34" charset="0"/>
                <a:cs typeface="Arial" panose="020B0604020202020204" pitchFamily="34" charset="0"/>
              </a:rPr>
              <a:t> (150 ha polí)</a:t>
            </a:r>
          </a:p>
          <a:p>
            <a:r>
              <a:rPr lang="cs-CZ" altLang="cs-CZ" sz="2000" dirty="0">
                <a:latin typeface="Arial" panose="020B0604020202020204" pitchFamily="34" charset="0"/>
                <a:cs typeface="Arial" panose="020B0604020202020204" pitchFamily="34" charset="0"/>
              </a:rPr>
              <a:t>3 zemědělské podniky a zároveň vlastníci škrobárny v </a:t>
            </a:r>
            <a:r>
              <a:rPr lang="cs-CZ" altLang="cs-CZ" sz="2000" dirty="0" smtClean="0">
                <a:latin typeface="Arial" panose="020B0604020202020204" pitchFamily="34" charset="0"/>
                <a:cs typeface="Arial" panose="020B0604020202020204" pitchFamily="34" charset="0"/>
              </a:rPr>
              <a:t>Hodíškově </a:t>
            </a:r>
            <a:r>
              <a:rPr lang="cs-CZ" altLang="cs-CZ" sz="2000" dirty="0">
                <a:latin typeface="Arial" panose="020B0604020202020204" pitchFamily="34" charset="0"/>
                <a:cs typeface="Arial" panose="020B0604020202020204" pitchFamily="34" charset="0"/>
              </a:rPr>
              <a:t>v kraji Vysočina</a:t>
            </a:r>
          </a:p>
          <a:p>
            <a:r>
              <a:rPr lang="cs-CZ" altLang="cs-CZ" sz="2000" dirty="0">
                <a:latin typeface="Arial" panose="020B0604020202020204" pitchFamily="34" charset="0"/>
                <a:cs typeface="Arial" panose="020B0604020202020204" pitchFamily="34" charset="0"/>
              </a:rPr>
              <a:t>celkem mělo být vyrobeno cca 1.000 tun škrobu. </a:t>
            </a:r>
          </a:p>
          <a:p>
            <a:r>
              <a:rPr lang="cs-CZ" altLang="cs-CZ" sz="2000" dirty="0">
                <a:latin typeface="Arial" panose="020B0604020202020204" pitchFamily="34" charset="0"/>
                <a:cs typeface="Arial" panose="020B0604020202020204" pitchFamily="34" charset="0"/>
              </a:rPr>
              <a:t>98% amylopektinu (místo původních 80% amylopektinu: 20% amylózy) </a:t>
            </a:r>
          </a:p>
          <a:p>
            <a:r>
              <a:rPr lang="cs-CZ" altLang="cs-CZ" sz="2000" dirty="0">
                <a:latin typeface="Arial" panose="020B0604020202020204" pitchFamily="34" charset="0"/>
                <a:cs typeface="Arial" panose="020B0604020202020204" pitchFamily="34" charset="0"/>
              </a:rPr>
              <a:t>pěstování </a:t>
            </a:r>
            <a:r>
              <a:rPr lang="cs-CZ" altLang="cs-CZ" sz="2000" dirty="0" err="1">
                <a:latin typeface="Arial" panose="020B0604020202020204" pitchFamily="34" charset="0"/>
                <a:cs typeface="Arial" panose="020B0604020202020204" pitchFamily="34" charset="0"/>
              </a:rPr>
              <a:t>Amflory</a:t>
            </a:r>
            <a:r>
              <a:rPr lang="cs-CZ" altLang="cs-CZ" sz="2000" dirty="0">
                <a:latin typeface="Arial" panose="020B0604020202020204" pitchFamily="34" charset="0"/>
                <a:cs typeface="Arial" panose="020B0604020202020204" pitchFamily="34" charset="0"/>
              </a:rPr>
              <a:t> se nijak neliší od klasických agronomických postupů</a:t>
            </a:r>
          </a:p>
          <a:p>
            <a:r>
              <a:rPr lang="cs-CZ" altLang="cs-CZ" sz="2000" dirty="0" smtClean="0">
                <a:latin typeface="Arial" panose="020B0604020202020204" pitchFamily="34" charset="0"/>
                <a:cs typeface="Arial" panose="020B0604020202020204" pitchFamily="34" charset="0"/>
              </a:rPr>
              <a:t>Staženo z evropského trhu 2012</a:t>
            </a:r>
          </a:p>
          <a:p>
            <a:r>
              <a:rPr lang="cs-CZ" altLang="cs-CZ" sz="2000" dirty="0" smtClean="0">
                <a:latin typeface="Arial" panose="020B0604020202020204" pitchFamily="34" charset="0"/>
                <a:cs typeface="Arial" panose="020B0604020202020204" pitchFamily="34" charset="0"/>
              </a:rPr>
              <a:t>2013 EU zrušila schválení </a:t>
            </a:r>
            <a:r>
              <a:rPr lang="cs-CZ" altLang="cs-CZ" sz="2000" dirty="0" err="1" smtClean="0">
                <a:latin typeface="Arial" panose="020B0604020202020204" pitchFamily="34" charset="0"/>
                <a:cs typeface="Arial" panose="020B0604020202020204" pitchFamily="34" charset="0"/>
              </a:rPr>
              <a:t>Amflory</a:t>
            </a:r>
            <a:r>
              <a:rPr lang="cs-CZ" altLang="cs-CZ" sz="2000" dirty="0" smtClean="0">
                <a:latin typeface="Arial" panose="020B0604020202020204" pitchFamily="34" charset="0"/>
                <a:cs typeface="Arial" panose="020B0604020202020204" pitchFamily="34" charset="0"/>
              </a:rPr>
              <a:t> </a:t>
            </a:r>
          </a:p>
          <a:p>
            <a:pPr marL="0" indent="0">
              <a:buNone/>
            </a:pPr>
            <a:r>
              <a:rPr lang="cs-CZ" altLang="cs-CZ" sz="2000" dirty="0" smtClean="0">
                <a:latin typeface="Arial" panose="020B0604020202020204" pitchFamily="34" charset="0"/>
                <a:cs typeface="Arial" panose="020B0604020202020204" pitchFamily="34" charset="0"/>
              </a:rPr>
              <a:t>pro pěstování v EU</a:t>
            </a:r>
            <a:endParaRPr lang="cs-CZ" altLang="cs-CZ" sz="2000" dirty="0">
              <a:latin typeface="Arial" panose="020B0604020202020204" pitchFamily="34" charset="0"/>
              <a:cs typeface="Arial" panose="020B0604020202020204" pitchFamily="34" charset="0"/>
            </a:endParaRPr>
          </a:p>
        </p:txBody>
      </p:sp>
      <p:pic>
        <p:nvPicPr>
          <p:cNvPr id="65540" name="Picture 4" descr="amflo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471" y="3997025"/>
            <a:ext cx="39243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994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019768" y="496056"/>
            <a:ext cx="7772400" cy="1295400"/>
          </a:xfrm>
        </p:spPr>
        <p:txBody>
          <a:bodyPr/>
          <a:lstStyle/>
          <a:p>
            <a:r>
              <a:rPr lang="cs-CZ" altLang="cs-CZ" sz="3200" b="1" dirty="0" smtClean="0">
                <a:solidFill>
                  <a:srgbClr val="0000FF"/>
                </a:solidFill>
                <a:latin typeface="Arial" panose="020B0604020202020204" pitchFamily="34" charset="0"/>
                <a:cs typeface="Arial" panose="020B0604020202020204" pitchFamily="34" charset="0"/>
              </a:rPr>
              <a:t>Cílená </a:t>
            </a:r>
            <a:r>
              <a:rPr lang="cs-CZ" altLang="cs-CZ" sz="3200" b="1" dirty="0">
                <a:solidFill>
                  <a:srgbClr val="0000FF"/>
                </a:solidFill>
                <a:latin typeface="Arial" panose="020B0604020202020204" pitchFamily="34" charset="0"/>
                <a:cs typeface="Arial" panose="020B0604020202020204" pitchFamily="34" charset="0"/>
              </a:rPr>
              <a:t>metylace promotoru</a:t>
            </a:r>
          </a:p>
        </p:txBody>
      </p:sp>
      <p:sp>
        <p:nvSpPr>
          <p:cNvPr id="67587" name="Rectangle 3"/>
          <p:cNvSpPr>
            <a:spLocks noGrp="1" noChangeArrowheads="1"/>
          </p:cNvSpPr>
          <p:nvPr>
            <p:ph idx="1"/>
          </p:nvPr>
        </p:nvSpPr>
        <p:spPr>
          <a:xfrm>
            <a:off x="1023111" y="1555750"/>
            <a:ext cx="6830708" cy="4248150"/>
          </a:xfrm>
        </p:spPr>
        <p:txBody>
          <a:bodyPr>
            <a:normAutofit fontScale="92500" lnSpcReduction="10000"/>
          </a:bodyPr>
          <a:lstStyle/>
          <a:p>
            <a:pPr>
              <a:spcBef>
                <a:spcPct val="25000"/>
              </a:spcBef>
              <a:spcAft>
                <a:spcPct val="25000"/>
              </a:spcAft>
            </a:pPr>
            <a:r>
              <a:rPr lang="cs-CZ" altLang="cs-CZ" sz="2000" dirty="0">
                <a:latin typeface="Arial" panose="020B0604020202020204" pitchFamily="34" charset="0"/>
                <a:cs typeface="Arial" panose="020B0604020202020204" pitchFamily="34" charset="0"/>
              </a:rPr>
              <a:t>metoda </a:t>
            </a:r>
            <a:r>
              <a:rPr lang="cs-CZ" altLang="cs-CZ" sz="2000" b="1" dirty="0" err="1">
                <a:solidFill>
                  <a:srgbClr val="0000FF"/>
                </a:solidFill>
                <a:latin typeface="Arial" panose="020B0604020202020204" pitchFamily="34" charset="0"/>
                <a:cs typeface="Arial" panose="020B0604020202020204" pitchFamily="34" charset="0"/>
              </a:rPr>
              <a:t>RdDM</a:t>
            </a:r>
            <a:r>
              <a:rPr lang="cs-CZ" altLang="cs-CZ" sz="2000" dirty="0">
                <a:latin typeface="Arial" panose="020B0604020202020204" pitchFamily="34" charset="0"/>
                <a:cs typeface="Arial" panose="020B0604020202020204" pitchFamily="34" charset="0"/>
              </a:rPr>
              <a:t> (na RNA závislá </a:t>
            </a:r>
            <a:r>
              <a:rPr lang="cs-CZ" altLang="cs-CZ" sz="2000" dirty="0" err="1">
                <a:latin typeface="Arial" panose="020B0604020202020204" pitchFamily="34" charset="0"/>
                <a:cs typeface="Arial" panose="020B0604020202020204" pitchFamily="34" charset="0"/>
              </a:rPr>
              <a:t>methylace</a:t>
            </a:r>
            <a:r>
              <a:rPr lang="cs-CZ" altLang="cs-CZ" sz="2000" dirty="0">
                <a:latin typeface="Arial" panose="020B0604020202020204" pitchFamily="34" charset="0"/>
                <a:cs typeface="Arial" panose="020B0604020202020204" pitchFamily="34" charset="0"/>
              </a:rPr>
              <a:t> DNA) umožňuje umlčet nežádoucí gen - spočívá ve „vypnutí genu" navázáním </a:t>
            </a:r>
            <a:r>
              <a:rPr lang="cs-CZ" altLang="cs-CZ" sz="2000" dirty="0" err="1">
                <a:latin typeface="Arial" panose="020B0604020202020204" pitchFamily="34" charset="0"/>
                <a:cs typeface="Arial" panose="020B0604020202020204" pitchFamily="34" charset="0"/>
              </a:rPr>
              <a:t>methyl</a:t>
            </a:r>
            <a:r>
              <a:rPr lang="cs-CZ" altLang="cs-CZ" sz="2000" dirty="0">
                <a:latin typeface="Arial" panose="020B0604020202020204" pitchFamily="34" charset="0"/>
                <a:cs typeface="Arial" panose="020B0604020202020204" pitchFamily="34" charset="0"/>
              </a:rPr>
              <a:t>-skupin na promotor příslušného genu, tedy na regulační úsek, který „spouští„ expresi </a:t>
            </a:r>
            <a:r>
              <a:rPr lang="cs-CZ" altLang="cs-CZ" sz="2000" dirty="0" smtClean="0">
                <a:latin typeface="Arial" panose="020B0604020202020204" pitchFamily="34" charset="0"/>
                <a:cs typeface="Arial" panose="020B0604020202020204" pitchFamily="34" charset="0"/>
              </a:rPr>
              <a:t>genu (epigenetický proces)</a:t>
            </a:r>
            <a:endParaRPr lang="cs-CZ" altLang="cs-CZ" sz="2000" dirty="0">
              <a:latin typeface="Arial" panose="020B0604020202020204" pitchFamily="34" charset="0"/>
              <a:cs typeface="Arial" panose="020B0604020202020204" pitchFamily="34" charset="0"/>
            </a:endParaRPr>
          </a:p>
          <a:p>
            <a:pPr>
              <a:spcBef>
                <a:spcPct val="25000"/>
              </a:spcBef>
              <a:spcAft>
                <a:spcPct val="25000"/>
              </a:spcAft>
            </a:pPr>
            <a:r>
              <a:rPr lang="cs-CZ" altLang="cs-CZ" sz="2000" dirty="0">
                <a:latin typeface="Arial" panose="020B0604020202020204" pitchFamily="34" charset="0"/>
                <a:cs typeface="Arial" panose="020B0604020202020204" pitchFamily="34" charset="0"/>
              </a:rPr>
              <a:t>Cílenou </a:t>
            </a:r>
            <a:r>
              <a:rPr lang="cs-CZ" altLang="cs-CZ" sz="2000" dirty="0" err="1">
                <a:latin typeface="Arial" panose="020B0604020202020204" pitchFamily="34" charset="0"/>
                <a:cs typeface="Arial" panose="020B0604020202020204" pitchFamily="34" charset="0"/>
              </a:rPr>
              <a:t>methylaci</a:t>
            </a:r>
            <a:r>
              <a:rPr lang="cs-CZ" altLang="cs-CZ" sz="2000" dirty="0">
                <a:latin typeface="Arial" panose="020B0604020202020204" pitchFamily="34" charset="0"/>
                <a:cs typeface="Arial" panose="020B0604020202020204" pitchFamily="34" charset="0"/>
              </a:rPr>
              <a:t> vyvolá RNA se sekvencí odpovídající promotoru, který má být „uspán". Aby v buňce vznikla, je do ní vložen syntetický gen s příslušnou sekvencí, který požadovanou RNA kóduje. Přechodným stupněm je tedy transgenní rostlina.</a:t>
            </a:r>
          </a:p>
          <a:p>
            <a:pPr>
              <a:spcBef>
                <a:spcPct val="25000"/>
              </a:spcBef>
              <a:spcAft>
                <a:spcPct val="25000"/>
              </a:spcAft>
            </a:pPr>
            <a:r>
              <a:rPr lang="cs-CZ" altLang="cs-CZ" sz="2000" dirty="0" err="1">
                <a:latin typeface="Arial" panose="020B0604020202020204" pitchFamily="34" charset="0"/>
                <a:cs typeface="Arial" panose="020B0604020202020204" pitchFamily="34" charset="0"/>
              </a:rPr>
              <a:t>Methylovaný</a:t>
            </a:r>
            <a:r>
              <a:rPr lang="cs-CZ" altLang="cs-CZ" sz="2000" dirty="0">
                <a:latin typeface="Arial" panose="020B0604020202020204" pitchFamily="34" charset="0"/>
                <a:cs typeface="Arial" panose="020B0604020202020204" pitchFamily="34" charset="0"/>
              </a:rPr>
              <a:t> nefunkční promotor se dědí, kdežto </a:t>
            </a:r>
            <a:r>
              <a:rPr lang="cs-CZ" altLang="cs-CZ" sz="2000" dirty="0" err="1">
                <a:latin typeface="Arial" panose="020B0604020202020204" pitchFamily="34" charset="0"/>
                <a:cs typeface="Arial" panose="020B0604020202020204" pitchFamily="34" charset="0"/>
              </a:rPr>
              <a:t>transgen</a:t>
            </a:r>
            <a:r>
              <a:rPr lang="cs-CZ" altLang="cs-CZ" sz="2000" dirty="0">
                <a:latin typeface="Arial" panose="020B0604020202020204" pitchFamily="34" charset="0"/>
                <a:cs typeface="Arial" panose="020B0604020202020204" pitchFamily="34" charset="0"/>
              </a:rPr>
              <a:t> se odstraní. </a:t>
            </a:r>
          </a:p>
          <a:p>
            <a:pPr>
              <a:spcBef>
                <a:spcPct val="25000"/>
              </a:spcBef>
              <a:spcAft>
                <a:spcPct val="25000"/>
              </a:spcAft>
            </a:pPr>
            <a:r>
              <a:rPr lang="cs-CZ" altLang="cs-CZ" sz="2000" dirty="0">
                <a:latin typeface="Arial" panose="020B0604020202020204" pitchFamily="34" charset="0"/>
                <a:cs typeface="Arial" panose="020B0604020202020204" pitchFamily="34" charset="0"/>
              </a:rPr>
              <a:t>Potomstvo má tak „uspaný" nežádoucí gen, ale </a:t>
            </a:r>
            <a:r>
              <a:rPr lang="cs-CZ" altLang="cs-CZ" sz="2000" b="1" dirty="0">
                <a:solidFill>
                  <a:srgbClr val="0000FF"/>
                </a:solidFill>
                <a:latin typeface="Arial" panose="020B0604020202020204" pitchFamily="34" charset="0"/>
                <a:cs typeface="Arial" panose="020B0604020202020204" pitchFamily="34" charset="0"/>
              </a:rPr>
              <a:t>není transgenní</a:t>
            </a:r>
            <a:r>
              <a:rPr lang="cs-CZ" altLang="cs-CZ" sz="2000" dirty="0">
                <a:solidFill>
                  <a:srgbClr val="0000FF"/>
                </a:solidFill>
                <a:latin typeface="Arial" panose="020B0604020202020204" pitchFamily="34" charset="0"/>
                <a:cs typeface="Arial" panose="020B0604020202020204" pitchFamily="34" charset="0"/>
              </a:rPr>
              <a:t>.</a:t>
            </a:r>
          </a:p>
        </p:txBody>
      </p:sp>
      <p:pic>
        <p:nvPicPr>
          <p:cNvPr id="2050" name="Picture 2" descr="http://www.eurekaselect.com/images/graphical-abstract/cg/16/1/0005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525" y="1220782"/>
            <a:ext cx="4083050" cy="3460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8797480" y="4835046"/>
            <a:ext cx="3296095" cy="369332"/>
          </a:xfrm>
          <a:prstGeom prst="rect">
            <a:avLst/>
          </a:prstGeom>
          <a:noFill/>
        </p:spPr>
        <p:txBody>
          <a:bodyPr wrap="none" rtlCol="0">
            <a:spAutoFit/>
          </a:bodyPr>
          <a:lstStyle/>
          <a:p>
            <a:r>
              <a:rPr lang="cs-CZ" dirty="0" err="1" smtClean="0"/>
              <a:t>siRNA</a:t>
            </a:r>
            <a:r>
              <a:rPr lang="cs-CZ" dirty="0" smtClean="0"/>
              <a:t> - </a:t>
            </a:r>
            <a:r>
              <a:rPr lang="cs-CZ" dirty="0" err="1"/>
              <a:t>small</a:t>
            </a:r>
            <a:r>
              <a:rPr lang="cs-CZ" dirty="0"/>
              <a:t> </a:t>
            </a:r>
            <a:r>
              <a:rPr lang="cs-CZ" dirty="0" err="1"/>
              <a:t>interfering</a:t>
            </a:r>
            <a:r>
              <a:rPr lang="cs-CZ" dirty="0"/>
              <a:t> RNA</a:t>
            </a:r>
          </a:p>
        </p:txBody>
      </p:sp>
      <p:sp>
        <p:nvSpPr>
          <p:cNvPr id="3" name="Obdélník 2"/>
          <p:cNvSpPr/>
          <p:nvPr/>
        </p:nvSpPr>
        <p:spPr>
          <a:xfrm>
            <a:off x="8010525" y="4334005"/>
            <a:ext cx="4083050" cy="346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20314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533</TotalTime>
  <Words>1172</Words>
  <Application>Microsoft Office PowerPoint</Application>
  <PresentationFormat>Širokoúhlá obrazovka</PresentationFormat>
  <Paragraphs>112</Paragraphs>
  <Slides>25</Slides>
  <Notes>6</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25</vt:i4>
      </vt:variant>
    </vt:vector>
  </HeadingPairs>
  <TitlesOfParts>
    <vt:vector size="33" baseType="lpstr">
      <vt:lpstr>Arial</vt:lpstr>
      <vt:lpstr>Calibri</vt:lpstr>
      <vt:lpstr>Century Gothic</vt:lpstr>
      <vt:lpstr>Monotype Sorts</vt:lpstr>
      <vt:lpstr>Times New Roman</vt:lpstr>
      <vt:lpstr>Verdana</vt:lpstr>
      <vt:lpstr>Wingdings 3</vt:lpstr>
      <vt:lpstr>Stébla</vt:lpstr>
      <vt:lpstr>Nové metody, editace genomu</vt:lpstr>
      <vt:lpstr>Nové metody šlechtění „NEW PLANT-BREEDING TECHNIQUES“ </vt:lpstr>
      <vt:lpstr>Prezentace aplikace PowerPoint</vt:lpstr>
      <vt:lpstr>Prezentace aplikace PowerPoint</vt:lpstr>
      <vt:lpstr>Příklady cisgeneze</vt:lpstr>
      <vt:lpstr>Amflora – GM brambor</vt:lpstr>
      <vt:lpstr>Amflora – GM brambor</vt:lpstr>
      <vt:lpstr>Amflora v ČR</vt:lpstr>
      <vt:lpstr>Cílená metylace promotoru</vt:lpstr>
      <vt:lpstr>Agro-infiltrace</vt:lpstr>
      <vt:lpstr>Reverse-breeding</vt:lpstr>
      <vt:lpstr>Metoda roubování (grafting) </vt:lpstr>
      <vt:lpstr>Úprava genů – ODM (oligonucleotide directed mutagenesis)  </vt:lpstr>
      <vt:lpstr>Zinc finger nucleases (ZFN)  a Transcription activator-like effector nucleases (TALEN)</vt:lpstr>
      <vt:lpstr>TALEN vs. ZFN</vt:lpstr>
      <vt:lpstr>CRISPR/Cas9</vt:lpstr>
      <vt:lpstr>CRISPR/Cas9</vt:lpstr>
      <vt:lpstr>Základní postup pro editování genu pomocí CRISPR/Cas9 v rostlinách</vt:lpstr>
      <vt:lpstr>In planta gene targeting</vt:lpstr>
      <vt:lpstr>Waxy Corn – kukuřice vosková </vt:lpstr>
      <vt:lpstr>Novinky v oblasti NBT, www.biotrin.cz</vt:lpstr>
      <vt:lpstr>Off-site effects</vt:lpstr>
      <vt:lpstr>Prezentace aplikace PowerPoint</vt:lpstr>
      <vt:lpstr>CRISPR - dostupnost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Nové metody, editace genomu</dc:title>
  <dc:creator>cempirkova</dc:creator>
  <cp:lastModifiedBy>cempirkova</cp:lastModifiedBy>
  <cp:revision>41</cp:revision>
  <dcterms:created xsi:type="dcterms:W3CDTF">2018-01-08T08:42:28Z</dcterms:created>
  <dcterms:modified xsi:type="dcterms:W3CDTF">2018-03-21T21:04:50Z</dcterms:modified>
</cp:coreProperties>
</file>