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56" r:id="rId2"/>
    <p:sldId id="295" r:id="rId3"/>
    <p:sldId id="287" r:id="rId4"/>
    <p:sldId id="286" r:id="rId5"/>
    <p:sldId id="257" r:id="rId6"/>
    <p:sldId id="258" r:id="rId7"/>
    <p:sldId id="259" r:id="rId8"/>
    <p:sldId id="260" r:id="rId9"/>
    <p:sldId id="261" r:id="rId10"/>
    <p:sldId id="292" r:id="rId11"/>
    <p:sldId id="262" r:id="rId12"/>
    <p:sldId id="263" r:id="rId13"/>
    <p:sldId id="264" r:id="rId14"/>
    <p:sldId id="296" r:id="rId15"/>
    <p:sldId id="265" r:id="rId16"/>
    <p:sldId id="267" r:id="rId17"/>
    <p:sldId id="266" r:id="rId18"/>
    <p:sldId id="291" r:id="rId19"/>
    <p:sldId id="300" r:id="rId20"/>
    <p:sldId id="269" r:id="rId21"/>
    <p:sldId id="270" r:id="rId22"/>
    <p:sldId id="271" r:id="rId23"/>
    <p:sldId id="272" r:id="rId24"/>
    <p:sldId id="297" r:id="rId25"/>
    <p:sldId id="273" r:id="rId26"/>
    <p:sldId id="278" r:id="rId27"/>
    <p:sldId id="279" r:id="rId28"/>
    <p:sldId id="280" r:id="rId29"/>
    <p:sldId id="281" r:id="rId30"/>
    <p:sldId id="293" r:id="rId31"/>
    <p:sldId id="282" r:id="rId32"/>
    <p:sldId id="283" r:id="rId33"/>
    <p:sldId id="284" r:id="rId34"/>
    <p:sldId id="285" r:id="rId35"/>
    <p:sldId id="298" r:id="rId36"/>
    <p:sldId id="299" r:id="rId37"/>
    <p:sldId id="29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011" autoAdjust="0"/>
  </p:normalViewPr>
  <p:slideViewPr>
    <p:cSldViewPr snapToGrid="0">
      <p:cViewPr varScale="1">
        <p:scale>
          <a:sx n="54" d="100"/>
          <a:sy n="54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553DE-F0AE-4B1D-BF69-DAAA0536A72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63C793-D6BF-44B9-BB4F-E595395807F5}">
      <dgm:prSet/>
      <dgm:spPr/>
      <dgm:t>
        <a:bodyPr/>
        <a:lstStyle/>
        <a:p>
          <a:r>
            <a:rPr lang="cs-CZ" b="1"/>
            <a:t>Transformace jaderného genomu</a:t>
          </a:r>
          <a:endParaRPr lang="en-US"/>
        </a:p>
      </dgm:t>
    </dgm:pt>
    <dgm:pt modelId="{66803BED-E380-422B-BB13-AC662C42B8D8}" type="parTrans" cxnId="{67F74B4E-C9E0-4407-BAA7-76A91ED7FC41}">
      <dgm:prSet/>
      <dgm:spPr/>
      <dgm:t>
        <a:bodyPr/>
        <a:lstStyle/>
        <a:p>
          <a:endParaRPr lang="en-US"/>
        </a:p>
      </dgm:t>
    </dgm:pt>
    <dgm:pt modelId="{C9AADA36-780E-4BA4-8FA2-5B276FE0FB53}" type="sibTrans" cxnId="{67F74B4E-C9E0-4407-BAA7-76A91ED7FC41}">
      <dgm:prSet/>
      <dgm:spPr/>
      <dgm:t>
        <a:bodyPr/>
        <a:lstStyle/>
        <a:p>
          <a:endParaRPr lang="en-US"/>
        </a:p>
      </dgm:t>
    </dgm:pt>
    <dgm:pt modelId="{12737E21-9527-481C-8AA4-F4130DA61D8E}">
      <dgm:prSet/>
      <dgm:spPr/>
      <dgm:t>
        <a:bodyPr/>
        <a:lstStyle/>
        <a:p>
          <a:r>
            <a:rPr lang="cs-CZ"/>
            <a:t>Výhody: </a:t>
          </a:r>
          <a:endParaRPr lang="en-US"/>
        </a:p>
      </dgm:t>
    </dgm:pt>
    <dgm:pt modelId="{609CA712-5AC2-4DB8-8311-7CB5AAC7C40C}" type="parTrans" cxnId="{984414FF-C1A8-4373-BA9C-E34AD6AC514E}">
      <dgm:prSet/>
      <dgm:spPr/>
      <dgm:t>
        <a:bodyPr/>
        <a:lstStyle/>
        <a:p>
          <a:endParaRPr lang="en-US"/>
        </a:p>
      </dgm:t>
    </dgm:pt>
    <dgm:pt modelId="{406AE073-5C6A-4C2D-AE8C-532089B1DDAB}" type="sibTrans" cxnId="{984414FF-C1A8-4373-BA9C-E34AD6AC514E}">
      <dgm:prSet/>
      <dgm:spPr/>
      <dgm:t>
        <a:bodyPr/>
        <a:lstStyle/>
        <a:p>
          <a:endParaRPr lang="en-US"/>
        </a:p>
      </dgm:t>
    </dgm:pt>
    <dgm:pt modelId="{E83083F1-DCF8-4BF3-8EB4-A9BE55A162C7}">
      <dgm:prSet/>
      <dgm:spPr/>
      <dgm:t>
        <a:bodyPr/>
        <a:lstStyle/>
        <a:p>
          <a:r>
            <a:rPr lang="cs-CZ"/>
            <a:t>Rutinní proces (</a:t>
          </a:r>
          <a:r>
            <a:rPr lang="cs-CZ" i="1"/>
            <a:t>Agrobacterium</a:t>
          </a:r>
          <a:r>
            <a:rPr lang="cs-CZ"/>
            <a:t> nebo mikroprojektilové bombardování)</a:t>
          </a:r>
          <a:endParaRPr lang="en-US"/>
        </a:p>
      </dgm:t>
    </dgm:pt>
    <dgm:pt modelId="{4863C212-1BAA-4EF8-B8C5-FD51AFD1A8C8}" type="parTrans" cxnId="{B19173B2-A5EB-457A-B7BB-168278FFAE6A}">
      <dgm:prSet/>
      <dgm:spPr/>
      <dgm:t>
        <a:bodyPr/>
        <a:lstStyle/>
        <a:p>
          <a:endParaRPr lang="en-US"/>
        </a:p>
      </dgm:t>
    </dgm:pt>
    <dgm:pt modelId="{1CAC5D59-5650-40DF-AFFD-F0704E4252FD}" type="sibTrans" cxnId="{B19173B2-A5EB-457A-B7BB-168278FFAE6A}">
      <dgm:prSet/>
      <dgm:spPr/>
      <dgm:t>
        <a:bodyPr/>
        <a:lstStyle/>
        <a:p>
          <a:endParaRPr lang="en-US"/>
        </a:p>
      </dgm:t>
    </dgm:pt>
    <dgm:pt modelId="{953F5597-146B-440E-9A37-06D66431E474}">
      <dgm:prSet/>
      <dgm:spPr/>
      <dgm:t>
        <a:bodyPr/>
        <a:lstStyle/>
        <a:p>
          <a:r>
            <a:rPr lang="cs-CZ"/>
            <a:t>Výběr stabilní transgenní linie</a:t>
          </a:r>
          <a:endParaRPr lang="en-US"/>
        </a:p>
      </dgm:t>
    </dgm:pt>
    <dgm:pt modelId="{5B8E1688-3F5A-40A6-8EDF-0FA64DE484C5}" type="parTrans" cxnId="{63167327-3ACD-44D2-AA40-DE7B4A8DE7FB}">
      <dgm:prSet/>
      <dgm:spPr/>
      <dgm:t>
        <a:bodyPr/>
        <a:lstStyle/>
        <a:p>
          <a:endParaRPr lang="en-US"/>
        </a:p>
      </dgm:t>
    </dgm:pt>
    <dgm:pt modelId="{B35B6F7F-1E33-4A97-A7EB-8DF3207CC955}" type="sibTrans" cxnId="{63167327-3ACD-44D2-AA40-DE7B4A8DE7FB}">
      <dgm:prSet/>
      <dgm:spPr/>
      <dgm:t>
        <a:bodyPr/>
        <a:lstStyle/>
        <a:p>
          <a:endParaRPr lang="en-US"/>
        </a:p>
      </dgm:t>
    </dgm:pt>
    <dgm:pt modelId="{0A1E33FB-7516-4D55-B289-0EC7B600A331}">
      <dgm:prSet/>
      <dgm:spPr/>
      <dgm:t>
        <a:bodyPr/>
        <a:lstStyle/>
        <a:p>
          <a:r>
            <a:rPr lang="cs-CZ"/>
            <a:t>Semenné banky</a:t>
          </a:r>
          <a:endParaRPr lang="en-US"/>
        </a:p>
      </dgm:t>
    </dgm:pt>
    <dgm:pt modelId="{ABBC3794-9FB3-4C0F-88C0-283F914D693C}" type="parTrans" cxnId="{BA616B58-BD78-4CA3-A365-EE452BEF49AC}">
      <dgm:prSet/>
      <dgm:spPr/>
      <dgm:t>
        <a:bodyPr/>
        <a:lstStyle/>
        <a:p>
          <a:endParaRPr lang="en-US"/>
        </a:p>
      </dgm:t>
    </dgm:pt>
    <dgm:pt modelId="{8C59CAEB-0FC0-41DA-A815-82D856CFC5C8}" type="sibTrans" cxnId="{BA616B58-BD78-4CA3-A365-EE452BEF49AC}">
      <dgm:prSet/>
      <dgm:spPr/>
      <dgm:t>
        <a:bodyPr/>
        <a:lstStyle/>
        <a:p>
          <a:endParaRPr lang="en-US"/>
        </a:p>
      </dgm:t>
    </dgm:pt>
    <dgm:pt modelId="{BB474021-3E64-44EB-83BE-59793D5E672E}">
      <dgm:prSet/>
      <dgm:spPr/>
      <dgm:t>
        <a:bodyPr/>
        <a:lstStyle/>
        <a:p>
          <a:r>
            <a:rPr lang="cs-CZ"/>
            <a:t>Nevýhody:</a:t>
          </a:r>
          <a:endParaRPr lang="en-US"/>
        </a:p>
      </dgm:t>
    </dgm:pt>
    <dgm:pt modelId="{0A415D28-3C5E-4183-A944-3E7907CF20E3}" type="parTrans" cxnId="{51824BBB-7CF5-4EF6-B699-2619D0CC6F2F}">
      <dgm:prSet/>
      <dgm:spPr/>
      <dgm:t>
        <a:bodyPr/>
        <a:lstStyle/>
        <a:p>
          <a:endParaRPr lang="en-US"/>
        </a:p>
      </dgm:t>
    </dgm:pt>
    <dgm:pt modelId="{EFFFB1DF-F364-4113-A83B-204413C218B5}" type="sibTrans" cxnId="{51824BBB-7CF5-4EF6-B699-2619D0CC6F2F}">
      <dgm:prSet/>
      <dgm:spPr/>
      <dgm:t>
        <a:bodyPr/>
        <a:lstStyle/>
        <a:p>
          <a:endParaRPr lang="en-US"/>
        </a:p>
      </dgm:t>
    </dgm:pt>
    <dgm:pt modelId="{46B2E059-2580-480E-8E53-F77D07365D29}">
      <dgm:prSet/>
      <dgm:spPr/>
      <dgm:t>
        <a:bodyPr/>
        <a:lstStyle/>
        <a:p>
          <a:r>
            <a:rPr lang="cs-CZ"/>
            <a:t>Časová náročnost (transformace – regenerace – analýza transgennů – selekce – rozmnožení)</a:t>
          </a:r>
          <a:endParaRPr lang="en-US"/>
        </a:p>
      </dgm:t>
    </dgm:pt>
    <dgm:pt modelId="{D2526528-438F-4198-B78F-6A11C2901AA7}" type="parTrans" cxnId="{7132D621-6D90-4D66-9DC0-343E7952F7C3}">
      <dgm:prSet/>
      <dgm:spPr/>
      <dgm:t>
        <a:bodyPr/>
        <a:lstStyle/>
        <a:p>
          <a:endParaRPr lang="en-US"/>
        </a:p>
      </dgm:t>
    </dgm:pt>
    <dgm:pt modelId="{7DFA43EC-A3C5-4099-AB0F-49639D8B94E7}" type="sibTrans" cxnId="{7132D621-6D90-4D66-9DC0-343E7952F7C3}">
      <dgm:prSet/>
      <dgm:spPr/>
      <dgm:t>
        <a:bodyPr/>
        <a:lstStyle/>
        <a:p>
          <a:endParaRPr lang="en-US"/>
        </a:p>
      </dgm:t>
    </dgm:pt>
    <dgm:pt modelId="{42DD7E28-00E8-4F42-B952-0B5B8D47D357}">
      <dgm:prSet/>
      <dgm:spPr/>
      <dgm:t>
        <a:bodyPr/>
        <a:lstStyle/>
        <a:p>
          <a:r>
            <a:rPr lang="cs-CZ"/>
            <a:t>Nepředvídatelné epigenetické jevy (např. posttranskripční umlčování genů, poziční efekty) – mohou odstranit nové techniky editace genomu</a:t>
          </a:r>
          <a:endParaRPr lang="en-US"/>
        </a:p>
      </dgm:t>
    </dgm:pt>
    <dgm:pt modelId="{12DD98C0-732D-4BCD-95A5-4B2FE2637FFE}" type="parTrans" cxnId="{F9BDB557-121D-43A5-8DAE-880B0D21D197}">
      <dgm:prSet/>
      <dgm:spPr/>
      <dgm:t>
        <a:bodyPr/>
        <a:lstStyle/>
        <a:p>
          <a:endParaRPr lang="en-US"/>
        </a:p>
      </dgm:t>
    </dgm:pt>
    <dgm:pt modelId="{518994E8-6D6A-4D2A-903E-CF598C03E9C6}" type="sibTrans" cxnId="{F9BDB557-121D-43A5-8DAE-880B0D21D197}">
      <dgm:prSet/>
      <dgm:spPr/>
      <dgm:t>
        <a:bodyPr/>
        <a:lstStyle/>
        <a:p>
          <a:endParaRPr lang="en-US"/>
        </a:p>
      </dgm:t>
    </dgm:pt>
    <dgm:pt modelId="{D9DC1E39-0EE5-4D1D-91EA-B4CD466D2DC2}">
      <dgm:prSet/>
      <dgm:spPr/>
      <dgm:t>
        <a:bodyPr/>
        <a:lstStyle/>
        <a:p>
          <a:r>
            <a:rPr lang="cs-CZ"/>
            <a:t>Možné rozšíření transgenů křížením s příbuznými druhy</a:t>
          </a:r>
          <a:endParaRPr lang="en-US"/>
        </a:p>
      </dgm:t>
    </dgm:pt>
    <dgm:pt modelId="{1FB3CFF4-4C25-431E-AEFE-DA25E4C49B22}" type="parTrans" cxnId="{F010D55A-7DF7-4524-87BB-6AAE74462BFB}">
      <dgm:prSet/>
      <dgm:spPr/>
      <dgm:t>
        <a:bodyPr/>
        <a:lstStyle/>
        <a:p>
          <a:endParaRPr lang="en-US"/>
        </a:p>
      </dgm:t>
    </dgm:pt>
    <dgm:pt modelId="{225EE6B8-5AB8-46F1-894F-B56561E8CE9E}" type="sibTrans" cxnId="{F010D55A-7DF7-4524-87BB-6AAE74462BFB}">
      <dgm:prSet/>
      <dgm:spPr/>
      <dgm:t>
        <a:bodyPr/>
        <a:lstStyle/>
        <a:p>
          <a:endParaRPr lang="en-US"/>
        </a:p>
      </dgm:t>
    </dgm:pt>
    <dgm:pt modelId="{4885515E-CD79-416C-9F19-4BB771BB0B79}" type="pres">
      <dgm:prSet presAssocID="{859553DE-F0AE-4B1D-BF69-DAAA0536A724}" presName="linear" presStyleCnt="0">
        <dgm:presLayoutVars>
          <dgm:dir/>
          <dgm:animLvl val="lvl"/>
          <dgm:resizeHandles val="exact"/>
        </dgm:presLayoutVars>
      </dgm:prSet>
      <dgm:spPr/>
    </dgm:pt>
    <dgm:pt modelId="{89175BD9-DEFB-4228-BEFE-41AA8BDCA512}" type="pres">
      <dgm:prSet presAssocID="{4F63C793-D6BF-44B9-BB4F-E595395807F5}" presName="parentLin" presStyleCnt="0"/>
      <dgm:spPr/>
    </dgm:pt>
    <dgm:pt modelId="{1D780AA5-9DB8-4B5B-9A20-2B719FB59F1D}" type="pres">
      <dgm:prSet presAssocID="{4F63C793-D6BF-44B9-BB4F-E595395807F5}" presName="parentLeftMargin" presStyleLbl="node1" presStyleIdx="0" presStyleCnt="3"/>
      <dgm:spPr/>
    </dgm:pt>
    <dgm:pt modelId="{DCB55432-9585-46CA-8648-BA43091CE1C8}" type="pres">
      <dgm:prSet presAssocID="{4F63C793-D6BF-44B9-BB4F-E595395807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777D00-AFB9-4FC8-A9AB-E9E0180A77D2}" type="pres">
      <dgm:prSet presAssocID="{4F63C793-D6BF-44B9-BB4F-E595395807F5}" presName="negativeSpace" presStyleCnt="0"/>
      <dgm:spPr/>
    </dgm:pt>
    <dgm:pt modelId="{CCFAD7F4-EA6F-4B12-8F98-2082F8CB9E17}" type="pres">
      <dgm:prSet presAssocID="{4F63C793-D6BF-44B9-BB4F-E595395807F5}" presName="childText" presStyleLbl="conFgAcc1" presStyleIdx="0" presStyleCnt="3">
        <dgm:presLayoutVars>
          <dgm:bulletEnabled val="1"/>
        </dgm:presLayoutVars>
      </dgm:prSet>
      <dgm:spPr/>
    </dgm:pt>
    <dgm:pt modelId="{7AB7CC7D-5BAA-4AAD-B42A-C3700F47B16C}" type="pres">
      <dgm:prSet presAssocID="{C9AADA36-780E-4BA4-8FA2-5B276FE0FB53}" presName="spaceBetweenRectangles" presStyleCnt="0"/>
      <dgm:spPr/>
    </dgm:pt>
    <dgm:pt modelId="{72520785-0A0F-44AF-90C7-D01E36AF442E}" type="pres">
      <dgm:prSet presAssocID="{12737E21-9527-481C-8AA4-F4130DA61D8E}" presName="parentLin" presStyleCnt="0"/>
      <dgm:spPr/>
    </dgm:pt>
    <dgm:pt modelId="{CCDE2B0E-0D02-4D97-A01C-C3F094638CFD}" type="pres">
      <dgm:prSet presAssocID="{12737E21-9527-481C-8AA4-F4130DA61D8E}" presName="parentLeftMargin" presStyleLbl="node1" presStyleIdx="0" presStyleCnt="3"/>
      <dgm:spPr/>
    </dgm:pt>
    <dgm:pt modelId="{73FDE804-BF57-4FB3-BD09-7DB3271A1D1C}" type="pres">
      <dgm:prSet presAssocID="{12737E21-9527-481C-8AA4-F4130DA61D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7C63BB-8D44-4319-BEFA-A24623E0948C}" type="pres">
      <dgm:prSet presAssocID="{12737E21-9527-481C-8AA4-F4130DA61D8E}" presName="negativeSpace" presStyleCnt="0"/>
      <dgm:spPr/>
    </dgm:pt>
    <dgm:pt modelId="{47CC5AE5-F6C4-4D21-B175-2C8098FBAD44}" type="pres">
      <dgm:prSet presAssocID="{12737E21-9527-481C-8AA4-F4130DA61D8E}" presName="childText" presStyleLbl="conFgAcc1" presStyleIdx="1" presStyleCnt="3">
        <dgm:presLayoutVars>
          <dgm:bulletEnabled val="1"/>
        </dgm:presLayoutVars>
      </dgm:prSet>
      <dgm:spPr/>
    </dgm:pt>
    <dgm:pt modelId="{F7F38C02-D403-40EB-B19D-6CBFEE0D794A}" type="pres">
      <dgm:prSet presAssocID="{406AE073-5C6A-4C2D-AE8C-532089B1DDAB}" presName="spaceBetweenRectangles" presStyleCnt="0"/>
      <dgm:spPr/>
    </dgm:pt>
    <dgm:pt modelId="{38D586F9-E426-4F60-B697-DF1391BA2C88}" type="pres">
      <dgm:prSet presAssocID="{BB474021-3E64-44EB-83BE-59793D5E672E}" presName="parentLin" presStyleCnt="0"/>
      <dgm:spPr/>
    </dgm:pt>
    <dgm:pt modelId="{D3965A43-0E6F-44A5-AC61-4C07525A63C1}" type="pres">
      <dgm:prSet presAssocID="{BB474021-3E64-44EB-83BE-59793D5E672E}" presName="parentLeftMargin" presStyleLbl="node1" presStyleIdx="1" presStyleCnt="3"/>
      <dgm:spPr/>
    </dgm:pt>
    <dgm:pt modelId="{EAF07579-8F51-466D-83D0-2E4B4213898F}" type="pres">
      <dgm:prSet presAssocID="{BB474021-3E64-44EB-83BE-59793D5E67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5C2D01-0982-46E7-9964-D6495D6A2303}" type="pres">
      <dgm:prSet presAssocID="{BB474021-3E64-44EB-83BE-59793D5E672E}" presName="negativeSpace" presStyleCnt="0"/>
      <dgm:spPr/>
    </dgm:pt>
    <dgm:pt modelId="{3162FB50-4960-4B1B-8E29-248E8CC8C3CA}" type="pres">
      <dgm:prSet presAssocID="{BB474021-3E64-44EB-83BE-59793D5E67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F8F70C-5C5D-4CF3-98F7-75BDB531DF4B}" type="presOf" srcId="{D9DC1E39-0EE5-4D1D-91EA-B4CD466D2DC2}" destId="{3162FB50-4960-4B1B-8E29-248E8CC8C3CA}" srcOrd="0" destOrd="2" presId="urn:microsoft.com/office/officeart/2005/8/layout/list1"/>
    <dgm:cxn modelId="{7132D621-6D90-4D66-9DC0-343E7952F7C3}" srcId="{BB474021-3E64-44EB-83BE-59793D5E672E}" destId="{46B2E059-2580-480E-8E53-F77D07365D29}" srcOrd="0" destOrd="0" parTransId="{D2526528-438F-4198-B78F-6A11C2901AA7}" sibTransId="{7DFA43EC-A3C5-4099-AB0F-49639D8B94E7}"/>
    <dgm:cxn modelId="{63167327-3ACD-44D2-AA40-DE7B4A8DE7FB}" srcId="{12737E21-9527-481C-8AA4-F4130DA61D8E}" destId="{953F5597-146B-440E-9A37-06D66431E474}" srcOrd="1" destOrd="0" parTransId="{5B8E1688-3F5A-40A6-8EDF-0FA64DE484C5}" sibTransId="{B35B6F7F-1E33-4A97-A7EB-8DF3207CC955}"/>
    <dgm:cxn modelId="{9F213C29-E155-40F7-8509-C6ED9825C577}" type="presOf" srcId="{46B2E059-2580-480E-8E53-F77D07365D29}" destId="{3162FB50-4960-4B1B-8E29-248E8CC8C3CA}" srcOrd="0" destOrd="0" presId="urn:microsoft.com/office/officeart/2005/8/layout/list1"/>
    <dgm:cxn modelId="{261CE83E-502A-4E1A-AA32-62A38D571FE4}" type="presOf" srcId="{BB474021-3E64-44EB-83BE-59793D5E672E}" destId="{D3965A43-0E6F-44A5-AC61-4C07525A63C1}" srcOrd="0" destOrd="0" presId="urn:microsoft.com/office/officeart/2005/8/layout/list1"/>
    <dgm:cxn modelId="{CA826363-F2A7-4769-86AD-70191200DD68}" type="presOf" srcId="{4F63C793-D6BF-44B9-BB4F-E595395807F5}" destId="{1D780AA5-9DB8-4B5B-9A20-2B719FB59F1D}" srcOrd="0" destOrd="0" presId="urn:microsoft.com/office/officeart/2005/8/layout/list1"/>
    <dgm:cxn modelId="{2306FB6B-2685-4886-8F39-AC9023778C05}" type="presOf" srcId="{953F5597-146B-440E-9A37-06D66431E474}" destId="{47CC5AE5-F6C4-4D21-B175-2C8098FBAD44}" srcOrd="0" destOrd="1" presId="urn:microsoft.com/office/officeart/2005/8/layout/list1"/>
    <dgm:cxn modelId="{67F74B4E-C9E0-4407-BAA7-76A91ED7FC41}" srcId="{859553DE-F0AE-4B1D-BF69-DAAA0536A724}" destId="{4F63C793-D6BF-44B9-BB4F-E595395807F5}" srcOrd="0" destOrd="0" parTransId="{66803BED-E380-422B-BB13-AC662C42B8D8}" sibTransId="{C9AADA36-780E-4BA4-8FA2-5B276FE0FB53}"/>
    <dgm:cxn modelId="{F9BDB557-121D-43A5-8DAE-880B0D21D197}" srcId="{BB474021-3E64-44EB-83BE-59793D5E672E}" destId="{42DD7E28-00E8-4F42-B952-0B5B8D47D357}" srcOrd="1" destOrd="0" parTransId="{12DD98C0-732D-4BCD-95A5-4B2FE2637FFE}" sibTransId="{518994E8-6D6A-4D2A-903E-CF598C03E9C6}"/>
    <dgm:cxn modelId="{BA616B58-BD78-4CA3-A365-EE452BEF49AC}" srcId="{12737E21-9527-481C-8AA4-F4130DA61D8E}" destId="{0A1E33FB-7516-4D55-B289-0EC7B600A331}" srcOrd="2" destOrd="0" parTransId="{ABBC3794-9FB3-4C0F-88C0-283F914D693C}" sibTransId="{8C59CAEB-0FC0-41DA-A815-82D856CFC5C8}"/>
    <dgm:cxn modelId="{F010D55A-7DF7-4524-87BB-6AAE74462BFB}" srcId="{BB474021-3E64-44EB-83BE-59793D5E672E}" destId="{D9DC1E39-0EE5-4D1D-91EA-B4CD466D2DC2}" srcOrd="2" destOrd="0" parTransId="{1FB3CFF4-4C25-431E-AEFE-DA25E4C49B22}" sibTransId="{225EE6B8-5AB8-46F1-894F-B56561E8CE9E}"/>
    <dgm:cxn modelId="{722C5FA3-9C0A-4A16-B193-2DA385D93093}" type="presOf" srcId="{4F63C793-D6BF-44B9-BB4F-E595395807F5}" destId="{DCB55432-9585-46CA-8648-BA43091CE1C8}" srcOrd="1" destOrd="0" presId="urn:microsoft.com/office/officeart/2005/8/layout/list1"/>
    <dgm:cxn modelId="{8C3873AA-EB8F-4BE5-BD38-B29F43FD113B}" type="presOf" srcId="{12737E21-9527-481C-8AA4-F4130DA61D8E}" destId="{CCDE2B0E-0D02-4D97-A01C-C3F094638CFD}" srcOrd="0" destOrd="0" presId="urn:microsoft.com/office/officeart/2005/8/layout/list1"/>
    <dgm:cxn modelId="{B19173B2-A5EB-457A-B7BB-168278FFAE6A}" srcId="{12737E21-9527-481C-8AA4-F4130DA61D8E}" destId="{E83083F1-DCF8-4BF3-8EB4-A9BE55A162C7}" srcOrd="0" destOrd="0" parTransId="{4863C212-1BAA-4EF8-B8C5-FD51AFD1A8C8}" sibTransId="{1CAC5D59-5650-40DF-AFFD-F0704E4252FD}"/>
    <dgm:cxn modelId="{FE445FB3-408F-447B-9883-202C50A6CCA0}" type="presOf" srcId="{42DD7E28-00E8-4F42-B952-0B5B8D47D357}" destId="{3162FB50-4960-4B1B-8E29-248E8CC8C3CA}" srcOrd="0" destOrd="1" presId="urn:microsoft.com/office/officeart/2005/8/layout/list1"/>
    <dgm:cxn modelId="{C96FE0B7-EBD5-4462-B4A8-F75B1CC9DEC7}" type="presOf" srcId="{E83083F1-DCF8-4BF3-8EB4-A9BE55A162C7}" destId="{47CC5AE5-F6C4-4D21-B175-2C8098FBAD44}" srcOrd="0" destOrd="0" presId="urn:microsoft.com/office/officeart/2005/8/layout/list1"/>
    <dgm:cxn modelId="{527C11BB-CA66-43F9-B0FE-BEF2896C8B61}" type="presOf" srcId="{BB474021-3E64-44EB-83BE-59793D5E672E}" destId="{EAF07579-8F51-466D-83D0-2E4B4213898F}" srcOrd="1" destOrd="0" presId="urn:microsoft.com/office/officeart/2005/8/layout/list1"/>
    <dgm:cxn modelId="{51824BBB-7CF5-4EF6-B699-2619D0CC6F2F}" srcId="{859553DE-F0AE-4B1D-BF69-DAAA0536A724}" destId="{BB474021-3E64-44EB-83BE-59793D5E672E}" srcOrd="2" destOrd="0" parTransId="{0A415D28-3C5E-4183-A944-3E7907CF20E3}" sibTransId="{EFFFB1DF-F364-4113-A83B-204413C218B5}"/>
    <dgm:cxn modelId="{7736F0C1-DB34-4BFB-8AEC-A0E35F08EB23}" type="presOf" srcId="{859553DE-F0AE-4B1D-BF69-DAAA0536A724}" destId="{4885515E-CD79-416C-9F19-4BB771BB0B79}" srcOrd="0" destOrd="0" presId="urn:microsoft.com/office/officeart/2005/8/layout/list1"/>
    <dgm:cxn modelId="{271E71DD-61EA-40F2-98C5-2F6DB5E826ED}" type="presOf" srcId="{12737E21-9527-481C-8AA4-F4130DA61D8E}" destId="{73FDE804-BF57-4FB3-BD09-7DB3271A1D1C}" srcOrd="1" destOrd="0" presId="urn:microsoft.com/office/officeart/2005/8/layout/list1"/>
    <dgm:cxn modelId="{1B912CF3-B5E2-468B-B434-FC18CF2DB849}" type="presOf" srcId="{0A1E33FB-7516-4D55-B289-0EC7B600A331}" destId="{47CC5AE5-F6C4-4D21-B175-2C8098FBAD44}" srcOrd="0" destOrd="2" presId="urn:microsoft.com/office/officeart/2005/8/layout/list1"/>
    <dgm:cxn modelId="{984414FF-C1A8-4373-BA9C-E34AD6AC514E}" srcId="{859553DE-F0AE-4B1D-BF69-DAAA0536A724}" destId="{12737E21-9527-481C-8AA4-F4130DA61D8E}" srcOrd="1" destOrd="0" parTransId="{609CA712-5AC2-4DB8-8311-7CB5AAC7C40C}" sibTransId="{406AE073-5C6A-4C2D-AE8C-532089B1DDAB}"/>
    <dgm:cxn modelId="{692262E4-A530-45C1-90F0-665DA49D1B3E}" type="presParOf" srcId="{4885515E-CD79-416C-9F19-4BB771BB0B79}" destId="{89175BD9-DEFB-4228-BEFE-41AA8BDCA512}" srcOrd="0" destOrd="0" presId="urn:microsoft.com/office/officeart/2005/8/layout/list1"/>
    <dgm:cxn modelId="{970CB683-41D8-4B32-A6FA-11C0AC70D03C}" type="presParOf" srcId="{89175BD9-DEFB-4228-BEFE-41AA8BDCA512}" destId="{1D780AA5-9DB8-4B5B-9A20-2B719FB59F1D}" srcOrd="0" destOrd="0" presId="urn:microsoft.com/office/officeart/2005/8/layout/list1"/>
    <dgm:cxn modelId="{65AD839F-EC22-46A4-BAB2-1B4554CCCA8B}" type="presParOf" srcId="{89175BD9-DEFB-4228-BEFE-41AA8BDCA512}" destId="{DCB55432-9585-46CA-8648-BA43091CE1C8}" srcOrd="1" destOrd="0" presId="urn:microsoft.com/office/officeart/2005/8/layout/list1"/>
    <dgm:cxn modelId="{AE23CF51-C0F5-4829-94BB-52D637B90F65}" type="presParOf" srcId="{4885515E-CD79-416C-9F19-4BB771BB0B79}" destId="{48777D00-AFB9-4FC8-A9AB-E9E0180A77D2}" srcOrd="1" destOrd="0" presId="urn:microsoft.com/office/officeart/2005/8/layout/list1"/>
    <dgm:cxn modelId="{2C4DB740-D0B4-4F72-8D5A-1EDA6AA5742F}" type="presParOf" srcId="{4885515E-CD79-416C-9F19-4BB771BB0B79}" destId="{CCFAD7F4-EA6F-4B12-8F98-2082F8CB9E17}" srcOrd="2" destOrd="0" presId="urn:microsoft.com/office/officeart/2005/8/layout/list1"/>
    <dgm:cxn modelId="{6FBA4066-4AD9-42C0-9535-24E11966F168}" type="presParOf" srcId="{4885515E-CD79-416C-9F19-4BB771BB0B79}" destId="{7AB7CC7D-5BAA-4AAD-B42A-C3700F47B16C}" srcOrd="3" destOrd="0" presId="urn:microsoft.com/office/officeart/2005/8/layout/list1"/>
    <dgm:cxn modelId="{B4598FC8-541C-4102-B97C-B7CCCB7F1062}" type="presParOf" srcId="{4885515E-CD79-416C-9F19-4BB771BB0B79}" destId="{72520785-0A0F-44AF-90C7-D01E36AF442E}" srcOrd="4" destOrd="0" presId="urn:microsoft.com/office/officeart/2005/8/layout/list1"/>
    <dgm:cxn modelId="{47319C10-4976-41E9-A9E6-126FCCAA94AD}" type="presParOf" srcId="{72520785-0A0F-44AF-90C7-D01E36AF442E}" destId="{CCDE2B0E-0D02-4D97-A01C-C3F094638CFD}" srcOrd="0" destOrd="0" presId="urn:microsoft.com/office/officeart/2005/8/layout/list1"/>
    <dgm:cxn modelId="{0FF51D66-45FC-4DF3-858B-406497BBA8FF}" type="presParOf" srcId="{72520785-0A0F-44AF-90C7-D01E36AF442E}" destId="{73FDE804-BF57-4FB3-BD09-7DB3271A1D1C}" srcOrd="1" destOrd="0" presId="urn:microsoft.com/office/officeart/2005/8/layout/list1"/>
    <dgm:cxn modelId="{F88AE463-B5AE-461E-AA41-DAA927B8A453}" type="presParOf" srcId="{4885515E-CD79-416C-9F19-4BB771BB0B79}" destId="{697C63BB-8D44-4319-BEFA-A24623E0948C}" srcOrd="5" destOrd="0" presId="urn:microsoft.com/office/officeart/2005/8/layout/list1"/>
    <dgm:cxn modelId="{6D687B88-2014-4182-9A51-26DD5D75214C}" type="presParOf" srcId="{4885515E-CD79-416C-9F19-4BB771BB0B79}" destId="{47CC5AE5-F6C4-4D21-B175-2C8098FBAD44}" srcOrd="6" destOrd="0" presId="urn:microsoft.com/office/officeart/2005/8/layout/list1"/>
    <dgm:cxn modelId="{E690D854-4B15-407E-8689-F5697716E506}" type="presParOf" srcId="{4885515E-CD79-416C-9F19-4BB771BB0B79}" destId="{F7F38C02-D403-40EB-B19D-6CBFEE0D794A}" srcOrd="7" destOrd="0" presId="urn:microsoft.com/office/officeart/2005/8/layout/list1"/>
    <dgm:cxn modelId="{F1E49CCA-56AE-4094-A650-C3E6F0588C71}" type="presParOf" srcId="{4885515E-CD79-416C-9F19-4BB771BB0B79}" destId="{38D586F9-E426-4F60-B697-DF1391BA2C88}" srcOrd="8" destOrd="0" presId="urn:microsoft.com/office/officeart/2005/8/layout/list1"/>
    <dgm:cxn modelId="{22892B4E-F745-43A3-BD96-63810AB15B7D}" type="presParOf" srcId="{38D586F9-E426-4F60-B697-DF1391BA2C88}" destId="{D3965A43-0E6F-44A5-AC61-4C07525A63C1}" srcOrd="0" destOrd="0" presId="urn:microsoft.com/office/officeart/2005/8/layout/list1"/>
    <dgm:cxn modelId="{62B89651-A1DE-439E-B169-1E42079AE479}" type="presParOf" srcId="{38D586F9-E426-4F60-B697-DF1391BA2C88}" destId="{EAF07579-8F51-466D-83D0-2E4B4213898F}" srcOrd="1" destOrd="0" presId="urn:microsoft.com/office/officeart/2005/8/layout/list1"/>
    <dgm:cxn modelId="{28A818B8-FB32-4083-975E-743FF9956B9A}" type="presParOf" srcId="{4885515E-CD79-416C-9F19-4BB771BB0B79}" destId="{885C2D01-0982-46E7-9964-D6495D6A2303}" srcOrd="9" destOrd="0" presId="urn:microsoft.com/office/officeart/2005/8/layout/list1"/>
    <dgm:cxn modelId="{2EC2FC52-6D4D-45BB-B429-CD7899323C26}" type="presParOf" srcId="{4885515E-CD79-416C-9F19-4BB771BB0B79}" destId="{3162FB50-4960-4B1B-8E29-248E8CC8C3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BA423-849A-4E5C-A293-B01F8253B6F5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B8F5BF9-FE93-4DA1-9270-F4D6A97C3A5C}">
      <dgm:prSet/>
      <dgm:spPr/>
      <dgm:t>
        <a:bodyPr/>
        <a:lstStyle/>
        <a:p>
          <a:r>
            <a:rPr lang="cs-CZ"/>
            <a:t>Produkce v </a:t>
          </a:r>
          <a:r>
            <a:rPr lang="cs-CZ" b="1"/>
            <a:t>listech </a:t>
          </a:r>
          <a:endParaRPr lang="en-US"/>
        </a:p>
      </dgm:t>
    </dgm:pt>
    <dgm:pt modelId="{DE0490DF-3F50-4C5A-94C3-1F8454A07838}" type="parTrans" cxnId="{44409F78-1E80-4271-830C-CB33E92C7DFC}">
      <dgm:prSet/>
      <dgm:spPr/>
      <dgm:t>
        <a:bodyPr/>
        <a:lstStyle/>
        <a:p>
          <a:endParaRPr lang="en-US"/>
        </a:p>
      </dgm:t>
    </dgm:pt>
    <dgm:pt modelId="{C80749AB-C923-4F3B-A493-069E2DC3936E}" type="sibTrans" cxnId="{44409F78-1E80-4271-830C-CB33E92C7DFC}">
      <dgm:prSet/>
      <dgm:spPr/>
      <dgm:t>
        <a:bodyPr/>
        <a:lstStyle/>
        <a:p>
          <a:endParaRPr lang="en-US"/>
        </a:p>
      </dgm:t>
    </dgm:pt>
    <dgm:pt modelId="{D4BCE48A-86C2-4E72-9F1A-5CE6BB38A980}">
      <dgm:prSet/>
      <dgm:spPr/>
      <dgm:t>
        <a:bodyPr/>
        <a:lstStyle/>
        <a:p>
          <a:r>
            <a:rPr lang="cs-CZ"/>
            <a:t>velká biomasa a možná znemožnění kvetení (zabránění šíření transgenního pylu)</a:t>
          </a:r>
          <a:endParaRPr lang="en-US"/>
        </a:p>
      </dgm:t>
    </dgm:pt>
    <dgm:pt modelId="{24392DF0-B05F-4EE4-B60B-49AAA1747118}" type="parTrans" cxnId="{A5170223-6E3C-4DFE-B162-DDCD3744F8BE}">
      <dgm:prSet/>
      <dgm:spPr/>
      <dgm:t>
        <a:bodyPr/>
        <a:lstStyle/>
        <a:p>
          <a:endParaRPr lang="en-US"/>
        </a:p>
      </dgm:t>
    </dgm:pt>
    <dgm:pt modelId="{6381E0D1-E652-47C6-AF23-6C2687701CEE}" type="sibTrans" cxnId="{A5170223-6E3C-4DFE-B162-DDCD3744F8BE}">
      <dgm:prSet/>
      <dgm:spPr/>
      <dgm:t>
        <a:bodyPr/>
        <a:lstStyle/>
        <a:p>
          <a:endParaRPr lang="en-US"/>
        </a:p>
      </dgm:t>
    </dgm:pt>
    <dgm:pt modelId="{20E08CDB-626D-43B4-A930-9B51FF550E60}">
      <dgm:prSet/>
      <dgm:spPr/>
      <dgm:t>
        <a:bodyPr/>
        <a:lstStyle/>
        <a:p>
          <a:r>
            <a:rPr lang="cs-CZ"/>
            <a:t>Problém se stabilitou ve vodním prostředí</a:t>
          </a:r>
          <a:endParaRPr lang="en-US"/>
        </a:p>
      </dgm:t>
    </dgm:pt>
    <dgm:pt modelId="{3B310B1D-5675-48CD-A576-B62A47870737}" type="parTrans" cxnId="{07EE784F-D4AE-4D53-B239-55C2A40DAE78}">
      <dgm:prSet/>
      <dgm:spPr/>
      <dgm:t>
        <a:bodyPr/>
        <a:lstStyle/>
        <a:p>
          <a:endParaRPr lang="en-US"/>
        </a:p>
      </dgm:t>
    </dgm:pt>
    <dgm:pt modelId="{4E3F47AB-DEDF-4A3C-8D53-ECEFEDF91898}" type="sibTrans" cxnId="{07EE784F-D4AE-4D53-B239-55C2A40DAE78}">
      <dgm:prSet/>
      <dgm:spPr/>
      <dgm:t>
        <a:bodyPr/>
        <a:lstStyle/>
        <a:p>
          <a:endParaRPr lang="en-US"/>
        </a:p>
      </dgm:t>
    </dgm:pt>
    <dgm:pt modelId="{DAD4871D-0A2C-41D5-8B94-BF270392565B}">
      <dgm:prSet/>
      <dgm:spPr/>
      <dgm:t>
        <a:bodyPr/>
        <a:lstStyle/>
        <a:p>
          <a:r>
            <a:rPr lang="cs-CZ"/>
            <a:t>Např. tabák (</a:t>
          </a:r>
          <a:r>
            <a:rPr lang="cs-CZ" i="1"/>
            <a:t>Nicotiana tabacum </a:t>
          </a:r>
          <a:r>
            <a:rPr lang="cs-CZ"/>
            <a:t>L.), vojtěška (</a:t>
          </a:r>
          <a:r>
            <a:rPr lang="cs-CZ" i="1"/>
            <a:t>Medicago sativa </a:t>
          </a:r>
          <a:r>
            <a:rPr lang="cs-CZ"/>
            <a:t>L.)</a:t>
          </a:r>
          <a:endParaRPr lang="en-US"/>
        </a:p>
      </dgm:t>
    </dgm:pt>
    <dgm:pt modelId="{7A504DC0-F91D-4227-8C56-52B8D9F9D589}" type="parTrans" cxnId="{83F2E8F3-3F29-4749-8066-31B73D1BDDCC}">
      <dgm:prSet/>
      <dgm:spPr/>
      <dgm:t>
        <a:bodyPr/>
        <a:lstStyle/>
        <a:p>
          <a:endParaRPr lang="en-US"/>
        </a:p>
      </dgm:t>
    </dgm:pt>
    <dgm:pt modelId="{4BB3CF49-B8E5-43AF-B638-747FB75F016B}" type="sibTrans" cxnId="{83F2E8F3-3F29-4749-8066-31B73D1BDDCC}">
      <dgm:prSet/>
      <dgm:spPr/>
      <dgm:t>
        <a:bodyPr/>
        <a:lstStyle/>
        <a:p>
          <a:endParaRPr lang="en-US"/>
        </a:p>
      </dgm:t>
    </dgm:pt>
    <dgm:pt modelId="{C61DF42D-4E01-44DB-9AEB-584BFA9FB289}">
      <dgm:prSet/>
      <dgm:spPr/>
      <dgm:t>
        <a:bodyPr/>
        <a:lstStyle/>
        <a:p>
          <a:r>
            <a:rPr lang="cs-CZ"/>
            <a:t>Produkce v </a:t>
          </a:r>
          <a:r>
            <a:rPr lang="cs-CZ" b="1"/>
            <a:t>semenech</a:t>
          </a:r>
          <a:endParaRPr lang="en-US"/>
        </a:p>
      </dgm:t>
    </dgm:pt>
    <dgm:pt modelId="{DB68FD65-3152-4991-988A-A808DA0F0209}" type="parTrans" cxnId="{55A079E5-0C38-4F5C-AF2D-86D9EF9866ED}">
      <dgm:prSet/>
      <dgm:spPr/>
      <dgm:t>
        <a:bodyPr/>
        <a:lstStyle/>
        <a:p>
          <a:endParaRPr lang="en-US"/>
        </a:p>
      </dgm:t>
    </dgm:pt>
    <dgm:pt modelId="{D1C05083-D28F-4ACA-B6A5-51FE7CAF8A5C}" type="sibTrans" cxnId="{55A079E5-0C38-4F5C-AF2D-86D9EF9866ED}">
      <dgm:prSet/>
      <dgm:spPr/>
      <dgm:t>
        <a:bodyPr/>
        <a:lstStyle/>
        <a:p>
          <a:endParaRPr lang="en-US"/>
        </a:p>
      </dgm:t>
    </dgm:pt>
    <dgm:pt modelId="{EED99E49-75A8-40A6-8476-79DF6DA34E6B}">
      <dgm:prSet/>
      <dgm:spPr/>
      <dgm:t>
        <a:bodyPr/>
        <a:lstStyle/>
        <a:p>
          <a:r>
            <a:rPr lang="cs-CZ"/>
            <a:t>Dlouhodobé skladování</a:t>
          </a:r>
          <a:endParaRPr lang="en-US"/>
        </a:p>
      </dgm:t>
    </dgm:pt>
    <dgm:pt modelId="{ECBBE471-51F9-4F3D-935F-A01AFC31BA7B}" type="parTrans" cxnId="{EC64050C-B7E9-405E-9CBE-057494BDE650}">
      <dgm:prSet/>
      <dgm:spPr/>
      <dgm:t>
        <a:bodyPr/>
        <a:lstStyle/>
        <a:p>
          <a:endParaRPr lang="en-US"/>
        </a:p>
      </dgm:t>
    </dgm:pt>
    <dgm:pt modelId="{241A5570-FEF4-4611-B306-4160BC0C548A}" type="sibTrans" cxnId="{EC64050C-B7E9-405E-9CBE-057494BDE650}">
      <dgm:prSet/>
      <dgm:spPr/>
      <dgm:t>
        <a:bodyPr/>
        <a:lstStyle/>
        <a:p>
          <a:endParaRPr lang="en-US"/>
        </a:p>
      </dgm:t>
    </dgm:pt>
    <dgm:pt modelId="{0AB9A203-79B0-4CD8-BC8A-FB77395F59AB}">
      <dgm:prSet/>
      <dgm:spPr/>
      <dgm:t>
        <a:bodyPr/>
        <a:lstStyle/>
        <a:p>
          <a:r>
            <a:rPr lang="cs-CZ"/>
            <a:t>Jednodušší zpracování (jednoduchý proteom, nepřítomnost fenolických látek)</a:t>
          </a:r>
          <a:endParaRPr lang="en-US"/>
        </a:p>
      </dgm:t>
    </dgm:pt>
    <dgm:pt modelId="{DF0C26E3-7AAE-4A45-A54E-4AB5230508E7}" type="parTrans" cxnId="{D64DD17D-53CD-4203-B793-39B6DF67AB2F}">
      <dgm:prSet/>
      <dgm:spPr/>
      <dgm:t>
        <a:bodyPr/>
        <a:lstStyle/>
        <a:p>
          <a:endParaRPr lang="en-US"/>
        </a:p>
      </dgm:t>
    </dgm:pt>
    <dgm:pt modelId="{59CEADAC-9F88-4002-AF7A-BF087AF0026A}" type="sibTrans" cxnId="{D64DD17D-53CD-4203-B793-39B6DF67AB2F}">
      <dgm:prSet/>
      <dgm:spPr/>
      <dgm:t>
        <a:bodyPr/>
        <a:lstStyle/>
        <a:p>
          <a:endParaRPr lang="en-US"/>
        </a:p>
      </dgm:t>
    </dgm:pt>
    <dgm:pt modelId="{D60104E7-E44A-4ED5-AD81-22E086A982C4}">
      <dgm:prSet/>
      <dgm:spPr/>
      <dgm:t>
        <a:bodyPr/>
        <a:lstStyle/>
        <a:p>
          <a:r>
            <a:rPr lang="cs-CZ"/>
            <a:t>Nižší výtěžky (biomasa listů vs. biomasa semen)</a:t>
          </a:r>
          <a:endParaRPr lang="en-US"/>
        </a:p>
      </dgm:t>
    </dgm:pt>
    <dgm:pt modelId="{E752E10F-2005-48B3-8015-7A172653F2C8}" type="parTrans" cxnId="{3057E2B2-E931-41A5-A145-A83CBE878BD2}">
      <dgm:prSet/>
      <dgm:spPr/>
      <dgm:t>
        <a:bodyPr/>
        <a:lstStyle/>
        <a:p>
          <a:endParaRPr lang="en-US"/>
        </a:p>
      </dgm:t>
    </dgm:pt>
    <dgm:pt modelId="{0D606855-EB45-47FD-8B93-208F515CB001}" type="sibTrans" cxnId="{3057E2B2-E931-41A5-A145-A83CBE878BD2}">
      <dgm:prSet/>
      <dgm:spPr/>
      <dgm:t>
        <a:bodyPr/>
        <a:lstStyle/>
        <a:p>
          <a:endParaRPr lang="en-US"/>
        </a:p>
      </dgm:t>
    </dgm:pt>
    <dgm:pt modelId="{D3A5DB36-E76C-4E94-A52E-DA833EAD5B47}">
      <dgm:prSet/>
      <dgm:spPr/>
      <dgm:t>
        <a:bodyPr/>
        <a:lstStyle/>
        <a:p>
          <a:r>
            <a:rPr lang="cs-CZ"/>
            <a:t>Problémy s legislativou (transport GMO semen je regulován, musely by se nejdřív rozdrtit – ztrácí se výhoda dlouhodobého skladování)</a:t>
          </a:r>
          <a:endParaRPr lang="en-US"/>
        </a:p>
      </dgm:t>
    </dgm:pt>
    <dgm:pt modelId="{34285214-CC43-4D70-B11B-3F216E2B57CC}" type="parTrans" cxnId="{7B374941-BA0E-4311-86ED-F6BADCF404AD}">
      <dgm:prSet/>
      <dgm:spPr/>
      <dgm:t>
        <a:bodyPr/>
        <a:lstStyle/>
        <a:p>
          <a:endParaRPr lang="en-US"/>
        </a:p>
      </dgm:t>
    </dgm:pt>
    <dgm:pt modelId="{5583D829-4B85-42EC-AF4A-3F251778CD79}" type="sibTrans" cxnId="{7B374941-BA0E-4311-86ED-F6BADCF404AD}">
      <dgm:prSet/>
      <dgm:spPr/>
      <dgm:t>
        <a:bodyPr/>
        <a:lstStyle/>
        <a:p>
          <a:endParaRPr lang="en-US"/>
        </a:p>
      </dgm:t>
    </dgm:pt>
    <dgm:pt modelId="{BE89A7CA-ACEE-4728-99DC-B00044BACD64}">
      <dgm:prSet/>
      <dgm:spPr/>
      <dgm:t>
        <a:bodyPr/>
        <a:lstStyle/>
        <a:p>
          <a:r>
            <a:rPr lang="cs-CZ"/>
            <a:t>Např. kukuřice, ječmen, sója, brambory, rajčata</a:t>
          </a:r>
          <a:endParaRPr lang="en-US"/>
        </a:p>
      </dgm:t>
    </dgm:pt>
    <dgm:pt modelId="{D5AA306F-0836-4CFB-9645-15BEDF01B121}" type="parTrans" cxnId="{CF41DCEB-FBFD-45B3-A79C-1CBA2BD22F47}">
      <dgm:prSet/>
      <dgm:spPr/>
      <dgm:t>
        <a:bodyPr/>
        <a:lstStyle/>
        <a:p>
          <a:endParaRPr lang="en-US"/>
        </a:p>
      </dgm:t>
    </dgm:pt>
    <dgm:pt modelId="{E35E74DE-8699-42EA-9FAB-5E09B81313D2}" type="sibTrans" cxnId="{CF41DCEB-FBFD-45B3-A79C-1CBA2BD22F47}">
      <dgm:prSet/>
      <dgm:spPr/>
      <dgm:t>
        <a:bodyPr/>
        <a:lstStyle/>
        <a:p>
          <a:endParaRPr lang="en-US"/>
        </a:p>
      </dgm:t>
    </dgm:pt>
    <dgm:pt modelId="{8B4E52E3-8C4E-4DCC-8A6D-4CE6E9942F45}" type="pres">
      <dgm:prSet presAssocID="{35DBA423-849A-4E5C-A293-B01F8253B6F5}" presName="linear" presStyleCnt="0">
        <dgm:presLayoutVars>
          <dgm:dir/>
          <dgm:animLvl val="lvl"/>
          <dgm:resizeHandles val="exact"/>
        </dgm:presLayoutVars>
      </dgm:prSet>
      <dgm:spPr/>
    </dgm:pt>
    <dgm:pt modelId="{4F7796B2-746F-4BE4-961F-1EECDF866D49}" type="pres">
      <dgm:prSet presAssocID="{4B8F5BF9-FE93-4DA1-9270-F4D6A97C3A5C}" presName="parentLin" presStyleCnt="0"/>
      <dgm:spPr/>
    </dgm:pt>
    <dgm:pt modelId="{62580C43-1718-44B3-BC1F-381C97D6E9BC}" type="pres">
      <dgm:prSet presAssocID="{4B8F5BF9-FE93-4DA1-9270-F4D6A97C3A5C}" presName="parentLeftMargin" presStyleLbl="node1" presStyleIdx="0" presStyleCnt="2"/>
      <dgm:spPr/>
    </dgm:pt>
    <dgm:pt modelId="{0B12585C-D439-46F1-A52F-B6A37598D5EF}" type="pres">
      <dgm:prSet presAssocID="{4B8F5BF9-FE93-4DA1-9270-F4D6A97C3A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C122DB-4BE7-45FF-9012-A0D6F9E3181E}" type="pres">
      <dgm:prSet presAssocID="{4B8F5BF9-FE93-4DA1-9270-F4D6A97C3A5C}" presName="negativeSpace" presStyleCnt="0"/>
      <dgm:spPr/>
    </dgm:pt>
    <dgm:pt modelId="{88A0DDEA-13BD-4896-87A5-84C6C31B58BA}" type="pres">
      <dgm:prSet presAssocID="{4B8F5BF9-FE93-4DA1-9270-F4D6A97C3A5C}" presName="childText" presStyleLbl="conFgAcc1" presStyleIdx="0" presStyleCnt="2">
        <dgm:presLayoutVars>
          <dgm:bulletEnabled val="1"/>
        </dgm:presLayoutVars>
      </dgm:prSet>
      <dgm:spPr/>
    </dgm:pt>
    <dgm:pt modelId="{3FB37E04-A995-4B52-8ECD-DF8A765AE6BB}" type="pres">
      <dgm:prSet presAssocID="{C80749AB-C923-4F3B-A493-069E2DC3936E}" presName="spaceBetweenRectangles" presStyleCnt="0"/>
      <dgm:spPr/>
    </dgm:pt>
    <dgm:pt modelId="{F54F55F8-C631-4655-850C-1AB5BFAD3569}" type="pres">
      <dgm:prSet presAssocID="{C61DF42D-4E01-44DB-9AEB-584BFA9FB289}" presName="parentLin" presStyleCnt="0"/>
      <dgm:spPr/>
    </dgm:pt>
    <dgm:pt modelId="{A8FBB6BB-B4E0-4C2E-8341-43586683AF34}" type="pres">
      <dgm:prSet presAssocID="{C61DF42D-4E01-44DB-9AEB-584BFA9FB289}" presName="parentLeftMargin" presStyleLbl="node1" presStyleIdx="0" presStyleCnt="2"/>
      <dgm:spPr/>
    </dgm:pt>
    <dgm:pt modelId="{C72A35DD-03DD-4B4B-B357-98F03565F6D5}" type="pres">
      <dgm:prSet presAssocID="{C61DF42D-4E01-44DB-9AEB-584BFA9FB2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B75436-99D0-46CA-AABC-B182728F4313}" type="pres">
      <dgm:prSet presAssocID="{C61DF42D-4E01-44DB-9AEB-584BFA9FB289}" presName="negativeSpace" presStyleCnt="0"/>
      <dgm:spPr/>
    </dgm:pt>
    <dgm:pt modelId="{98AC173F-BDE8-4EE8-8CD8-9484CDBEACBE}" type="pres">
      <dgm:prSet presAssocID="{C61DF42D-4E01-44DB-9AEB-584BFA9FB28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C64050C-B7E9-405E-9CBE-057494BDE650}" srcId="{C61DF42D-4E01-44DB-9AEB-584BFA9FB289}" destId="{EED99E49-75A8-40A6-8476-79DF6DA34E6B}" srcOrd="0" destOrd="0" parTransId="{ECBBE471-51F9-4F3D-935F-A01AFC31BA7B}" sibTransId="{241A5570-FEF4-4611-B306-4160BC0C548A}"/>
    <dgm:cxn modelId="{7916A420-0C55-4316-8554-BC9F1D065898}" type="presOf" srcId="{C61DF42D-4E01-44DB-9AEB-584BFA9FB289}" destId="{C72A35DD-03DD-4B4B-B357-98F03565F6D5}" srcOrd="1" destOrd="0" presId="urn:microsoft.com/office/officeart/2005/8/layout/list1"/>
    <dgm:cxn modelId="{A5170223-6E3C-4DFE-B162-DDCD3744F8BE}" srcId="{4B8F5BF9-FE93-4DA1-9270-F4D6A97C3A5C}" destId="{D4BCE48A-86C2-4E72-9F1A-5CE6BB38A980}" srcOrd="0" destOrd="0" parTransId="{24392DF0-B05F-4EE4-B60B-49AAA1747118}" sibTransId="{6381E0D1-E652-47C6-AF23-6C2687701CEE}"/>
    <dgm:cxn modelId="{19B8562C-E402-49D4-A5C3-5B204BE6FC95}" type="presOf" srcId="{20E08CDB-626D-43B4-A930-9B51FF550E60}" destId="{88A0DDEA-13BD-4896-87A5-84C6C31B58BA}" srcOrd="0" destOrd="1" presId="urn:microsoft.com/office/officeart/2005/8/layout/list1"/>
    <dgm:cxn modelId="{0BAFF938-BCAF-4E02-9991-FBADFF14CFC6}" type="presOf" srcId="{35DBA423-849A-4E5C-A293-B01F8253B6F5}" destId="{8B4E52E3-8C4E-4DCC-8A6D-4CE6E9942F45}" srcOrd="0" destOrd="0" presId="urn:microsoft.com/office/officeart/2005/8/layout/list1"/>
    <dgm:cxn modelId="{5444EB5B-DCCE-4FE3-A721-96C8082364C5}" type="presOf" srcId="{D3A5DB36-E76C-4E94-A52E-DA833EAD5B47}" destId="{98AC173F-BDE8-4EE8-8CD8-9484CDBEACBE}" srcOrd="0" destOrd="3" presId="urn:microsoft.com/office/officeart/2005/8/layout/list1"/>
    <dgm:cxn modelId="{7B374941-BA0E-4311-86ED-F6BADCF404AD}" srcId="{C61DF42D-4E01-44DB-9AEB-584BFA9FB289}" destId="{D3A5DB36-E76C-4E94-A52E-DA833EAD5B47}" srcOrd="3" destOrd="0" parTransId="{34285214-CC43-4D70-B11B-3F216E2B57CC}" sibTransId="{5583D829-4B85-42EC-AF4A-3F251778CD79}"/>
    <dgm:cxn modelId="{6C597D6D-A271-47FC-ADA4-472966FFBD93}" type="presOf" srcId="{4B8F5BF9-FE93-4DA1-9270-F4D6A97C3A5C}" destId="{0B12585C-D439-46F1-A52F-B6A37598D5EF}" srcOrd="1" destOrd="0" presId="urn:microsoft.com/office/officeart/2005/8/layout/list1"/>
    <dgm:cxn modelId="{07EE784F-D4AE-4D53-B239-55C2A40DAE78}" srcId="{4B8F5BF9-FE93-4DA1-9270-F4D6A97C3A5C}" destId="{20E08CDB-626D-43B4-A930-9B51FF550E60}" srcOrd="1" destOrd="0" parTransId="{3B310B1D-5675-48CD-A576-B62A47870737}" sibTransId="{4E3F47AB-DEDF-4A3C-8D53-ECEFEDF91898}"/>
    <dgm:cxn modelId="{B1CF6050-F89B-4E63-A8DE-738CA7287745}" type="presOf" srcId="{0AB9A203-79B0-4CD8-BC8A-FB77395F59AB}" destId="{98AC173F-BDE8-4EE8-8CD8-9484CDBEACBE}" srcOrd="0" destOrd="1" presId="urn:microsoft.com/office/officeart/2005/8/layout/list1"/>
    <dgm:cxn modelId="{C22EAE53-68CD-4313-B499-FE7D6D09F6D8}" type="presOf" srcId="{EED99E49-75A8-40A6-8476-79DF6DA34E6B}" destId="{98AC173F-BDE8-4EE8-8CD8-9484CDBEACBE}" srcOrd="0" destOrd="0" presId="urn:microsoft.com/office/officeart/2005/8/layout/list1"/>
    <dgm:cxn modelId="{1EA42056-CB32-4590-A1CE-3EB4F9EACDF7}" type="presOf" srcId="{4B8F5BF9-FE93-4DA1-9270-F4D6A97C3A5C}" destId="{62580C43-1718-44B3-BC1F-381C97D6E9BC}" srcOrd="0" destOrd="0" presId="urn:microsoft.com/office/officeart/2005/8/layout/list1"/>
    <dgm:cxn modelId="{44409F78-1E80-4271-830C-CB33E92C7DFC}" srcId="{35DBA423-849A-4E5C-A293-B01F8253B6F5}" destId="{4B8F5BF9-FE93-4DA1-9270-F4D6A97C3A5C}" srcOrd="0" destOrd="0" parTransId="{DE0490DF-3F50-4C5A-94C3-1F8454A07838}" sibTransId="{C80749AB-C923-4F3B-A493-069E2DC3936E}"/>
    <dgm:cxn modelId="{D64DD17D-53CD-4203-B793-39B6DF67AB2F}" srcId="{C61DF42D-4E01-44DB-9AEB-584BFA9FB289}" destId="{0AB9A203-79B0-4CD8-BC8A-FB77395F59AB}" srcOrd="1" destOrd="0" parTransId="{DF0C26E3-7AAE-4A45-A54E-4AB5230508E7}" sibTransId="{59CEADAC-9F88-4002-AF7A-BF087AF0026A}"/>
    <dgm:cxn modelId="{3AB7E481-FA59-4A6B-9343-5B64C4936AD9}" type="presOf" srcId="{BE89A7CA-ACEE-4728-99DC-B00044BACD64}" destId="{98AC173F-BDE8-4EE8-8CD8-9484CDBEACBE}" srcOrd="0" destOrd="4" presId="urn:microsoft.com/office/officeart/2005/8/layout/list1"/>
    <dgm:cxn modelId="{99DD97B1-580A-4B10-B88F-7454471B4C64}" type="presOf" srcId="{D60104E7-E44A-4ED5-AD81-22E086A982C4}" destId="{98AC173F-BDE8-4EE8-8CD8-9484CDBEACBE}" srcOrd="0" destOrd="2" presId="urn:microsoft.com/office/officeart/2005/8/layout/list1"/>
    <dgm:cxn modelId="{3057E2B2-E931-41A5-A145-A83CBE878BD2}" srcId="{C61DF42D-4E01-44DB-9AEB-584BFA9FB289}" destId="{D60104E7-E44A-4ED5-AD81-22E086A982C4}" srcOrd="2" destOrd="0" parTransId="{E752E10F-2005-48B3-8015-7A172653F2C8}" sibTransId="{0D606855-EB45-47FD-8B93-208F515CB001}"/>
    <dgm:cxn modelId="{B5F2FCDE-F12B-4E5B-B2E9-F2A9FBE746F5}" type="presOf" srcId="{D4BCE48A-86C2-4E72-9F1A-5CE6BB38A980}" destId="{88A0DDEA-13BD-4896-87A5-84C6C31B58BA}" srcOrd="0" destOrd="0" presId="urn:microsoft.com/office/officeart/2005/8/layout/list1"/>
    <dgm:cxn modelId="{55A079E5-0C38-4F5C-AF2D-86D9EF9866ED}" srcId="{35DBA423-849A-4E5C-A293-B01F8253B6F5}" destId="{C61DF42D-4E01-44DB-9AEB-584BFA9FB289}" srcOrd="1" destOrd="0" parTransId="{DB68FD65-3152-4991-988A-A808DA0F0209}" sibTransId="{D1C05083-D28F-4ACA-B6A5-51FE7CAF8A5C}"/>
    <dgm:cxn modelId="{29EAC8E6-18C8-432F-9CF0-DB2CD44E2441}" type="presOf" srcId="{DAD4871D-0A2C-41D5-8B94-BF270392565B}" destId="{88A0DDEA-13BD-4896-87A5-84C6C31B58BA}" srcOrd="0" destOrd="2" presId="urn:microsoft.com/office/officeart/2005/8/layout/list1"/>
    <dgm:cxn modelId="{CF41DCEB-FBFD-45B3-A79C-1CBA2BD22F47}" srcId="{C61DF42D-4E01-44DB-9AEB-584BFA9FB289}" destId="{BE89A7CA-ACEE-4728-99DC-B00044BACD64}" srcOrd="4" destOrd="0" parTransId="{D5AA306F-0836-4CFB-9645-15BEDF01B121}" sibTransId="{E35E74DE-8699-42EA-9FAB-5E09B81313D2}"/>
    <dgm:cxn modelId="{83F2E8F3-3F29-4749-8066-31B73D1BDDCC}" srcId="{4B8F5BF9-FE93-4DA1-9270-F4D6A97C3A5C}" destId="{DAD4871D-0A2C-41D5-8B94-BF270392565B}" srcOrd="2" destOrd="0" parTransId="{7A504DC0-F91D-4227-8C56-52B8D9F9D589}" sibTransId="{4BB3CF49-B8E5-43AF-B638-747FB75F016B}"/>
    <dgm:cxn modelId="{32A794F9-DB26-494C-A975-1B9E46C1DC34}" type="presOf" srcId="{C61DF42D-4E01-44DB-9AEB-584BFA9FB289}" destId="{A8FBB6BB-B4E0-4C2E-8341-43586683AF34}" srcOrd="0" destOrd="0" presId="urn:microsoft.com/office/officeart/2005/8/layout/list1"/>
    <dgm:cxn modelId="{E613E213-3632-4FDE-A123-C27262364DA9}" type="presParOf" srcId="{8B4E52E3-8C4E-4DCC-8A6D-4CE6E9942F45}" destId="{4F7796B2-746F-4BE4-961F-1EECDF866D49}" srcOrd="0" destOrd="0" presId="urn:microsoft.com/office/officeart/2005/8/layout/list1"/>
    <dgm:cxn modelId="{E1A7D977-1138-45F7-8BE8-0795DF43FB83}" type="presParOf" srcId="{4F7796B2-746F-4BE4-961F-1EECDF866D49}" destId="{62580C43-1718-44B3-BC1F-381C97D6E9BC}" srcOrd="0" destOrd="0" presId="urn:microsoft.com/office/officeart/2005/8/layout/list1"/>
    <dgm:cxn modelId="{4A487F20-E128-4466-B4C8-5182F51B6422}" type="presParOf" srcId="{4F7796B2-746F-4BE4-961F-1EECDF866D49}" destId="{0B12585C-D439-46F1-A52F-B6A37598D5EF}" srcOrd="1" destOrd="0" presId="urn:microsoft.com/office/officeart/2005/8/layout/list1"/>
    <dgm:cxn modelId="{C834432B-BD2F-487E-8F62-B9A947636A54}" type="presParOf" srcId="{8B4E52E3-8C4E-4DCC-8A6D-4CE6E9942F45}" destId="{06C122DB-4BE7-45FF-9012-A0D6F9E3181E}" srcOrd="1" destOrd="0" presId="urn:microsoft.com/office/officeart/2005/8/layout/list1"/>
    <dgm:cxn modelId="{1F60E3C6-B2EE-4B70-A3B2-EAB24BE14A9D}" type="presParOf" srcId="{8B4E52E3-8C4E-4DCC-8A6D-4CE6E9942F45}" destId="{88A0DDEA-13BD-4896-87A5-84C6C31B58BA}" srcOrd="2" destOrd="0" presId="urn:microsoft.com/office/officeart/2005/8/layout/list1"/>
    <dgm:cxn modelId="{F5C553FB-8B20-469C-AF2A-D69B937D6780}" type="presParOf" srcId="{8B4E52E3-8C4E-4DCC-8A6D-4CE6E9942F45}" destId="{3FB37E04-A995-4B52-8ECD-DF8A765AE6BB}" srcOrd="3" destOrd="0" presId="urn:microsoft.com/office/officeart/2005/8/layout/list1"/>
    <dgm:cxn modelId="{FD009D02-4B3C-4495-AF29-CA6013C80453}" type="presParOf" srcId="{8B4E52E3-8C4E-4DCC-8A6D-4CE6E9942F45}" destId="{F54F55F8-C631-4655-850C-1AB5BFAD3569}" srcOrd="4" destOrd="0" presId="urn:microsoft.com/office/officeart/2005/8/layout/list1"/>
    <dgm:cxn modelId="{4D3CC2D4-C20B-4B3A-B13C-7DA121FC72E0}" type="presParOf" srcId="{F54F55F8-C631-4655-850C-1AB5BFAD3569}" destId="{A8FBB6BB-B4E0-4C2E-8341-43586683AF34}" srcOrd="0" destOrd="0" presId="urn:microsoft.com/office/officeart/2005/8/layout/list1"/>
    <dgm:cxn modelId="{57B7B7DF-EF8F-4881-A0EF-FB2D797D69B4}" type="presParOf" srcId="{F54F55F8-C631-4655-850C-1AB5BFAD3569}" destId="{C72A35DD-03DD-4B4B-B357-98F03565F6D5}" srcOrd="1" destOrd="0" presId="urn:microsoft.com/office/officeart/2005/8/layout/list1"/>
    <dgm:cxn modelId="{5FFB6579-8A1B-425E-AD72-2BD357607368}" type="presParOf" srcId="{8B4E52E3-8C4E-4DCC-8A6D-4CE6E9942F45}" destId="{32B75436-99D0-46CA-AABC-B182728F4313}" srcOrd="5" destOrd="0" presId="urn:microsoft.com/office/officeart/2005/8/layout/list1"/>
    <dgm:cxn modelId="{93D882EE-7085-4360-B524-8FC151842665}" type="presParOf" srcId="{8B4E52E3-8C4E-4DCC-8A6D-4CE6E9942F45}" destId="{98AC173F-BDE8-4EE8-8CD8-9484CDBEAC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466B5-A892-459F-B115-4536778EB42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EF826D-9EC8-48B7-B087-8D8291BA4816}">
      <dgm:prSet/>
      <dgm:spPr/>
      <dgm:t>
        <a:bodyPr/>
        <a:lstStyle/>
        <a:p>
          <a:r>
            <a:rPr lang="cs-CZ" b="1"/>
            <a:t>Transformace chloroplastového genomu</a:t>
          </a:r>
          <a:endParaRPr lang="en-US"/>
        </a:p>
      </dgm:t>
    </dgm:pt>
    <dgm:pt modelId="{F0047468-9205-4DC9-90C1-E68400518594}" type="parTrans" cxnId="{DFF5E978-295E-435F-9C78-5179B246DEC7}">
      <dgm:prSet/>
      <dgm:spPr/>
      <dgm:t>
        <a:bodyPr/>
        <a:lstStyle/>
        <a:p>
          <a:endParaRPr lang="en-US"/>
        </a:p>
      </dgm:t>
    </dgm:pt>
    <dgm:pt modelId="{7CA2F365-F14F-476F-B378-861AA9EF2475}" type="sibTrans" cxnId="{DFF5E978-295E-435F-9C78-5179B246DEC7}">
      <dgm:prSet/>
      <dgm:spPr/>
      <dgm:t>
        <a:bodyPr/>
        <a:lstStyle/>
        <a:p>
          <a:endParaRPr lang="en-US"/>
        </a:p>
      </dgm:t>
    </dgm:pt>
    <dgm:pt modelId="{E0835E2C-CF76-4274-A8F8-5F8EFF84AB27}">
      <dgm:prSet/>
      <dgm:spPr/>
      <dgm:t>
        <a:bodyPr/>
        <a:lstStyle/>
        <a:p>
          <a:r>
            <a:rPr lang="cs-CZ"/>
            <a:t>Výhody:</a:t>
          </a:r>
          <a:endParaRPr lang="en-US"/>
        </a:p>
      </dgm:t>
    </dgm:pt>
    <dgm:pt modelId="{2ED7A78A-BDA6-4863-8151-325346BC8F27}" type="parTrans" cxnId="{CC61EA2E-053A-4EBD-AE7C-5698C67B91B4}">
      <dgm:prSet/>
      <dgm:spPr/>
      <dgm:t>
        <a:bodyPr/>
        <a:lstStyle/>
        <a:p>
          <a:endParaRPr lang="en-US"/>
        </a:p>
      </dgm:t>
    </dgm:pt>
    <dgm:pt modelId="{E6E8039B-79B7-4663-9733-845E7CC85A22}" type="sibTrans" cxnId="{CC61EA2E-053A-4EBD-AE7C-5698C67B91B4}">
      <dgm:prSet/>
      <dgm:spPr/>
      <dgm:t>
        <a:bodyPr/>
        <a:lstStyle/>
        <a:p>
          <a:endParaRPr lang="en-US"/>
        </a:p>
      </dgm:t>
    </dgm:pt>
    <dgm:pt modelId="{464EBB56-A353-446D-946A-05239081C952}">
      <dgm:prSet/>
      <dgm:spPr/>
      <dgm:t>
        <a:bodyPr/>
        <a:lstStyle/>
        <a:p>
          <a:r>
            <a:rPr lang="cs-CZ"/>
            <a:t>Velké množství chloroplastů vs. jedno jádro (větší množství přenesených transgenů v buňce)</a:t>
          </a:r>
          <a:endParaRPr lang="en-US"/>
        </a:p>
      </dgm:t>
    </dgm:pt>
    <dgm:pt modelId="{23403BFE-A05C-4908-BFEC-DBB9C62E850D}" type="parTrans" cxnId="{391F4EE6-C685-4FBE-A069-1425C2C2DF48}">
      <dgm:prSet/>
      <dgm:spPr/>
      <dgm:t>
        <a:bodyPr/>
        <a:lstStyle/>
        <a:p>
          <a:endParaRPr lang="en-US"/>
        </a:p>
      </dgm:t>
    </dgm:pt>
    <dgm:pt modelId="{3E3FB2F1-3ACB-4201-B146-4C7F6F2F1FD2}" type="sibTrans" cxnId="{391F4EE6-C685-4FBE-A069-1425C2C2DF48}">
      <dgm:prSet/>
      <dgm:spPr/>
      <dgm:t>
        <a:bodyPr/>
        <a:lstStyle/>
        <a:p>
          <a:endParaRPr lang="en-US"/>
        </a:p>
      </dgm:t>
    </dgm:pt>
    <dgm:pt modelId="{1E0CC3EC-5EB5-4046-B1B5-9809D077135D}">
      <dgm:prSet/>
      <dgm:spPr/>
      <dgm:t>
        <a:bodyPr/>
        <a:lstStyle/>
        <a:p>
          <a:r>
            <a:rPr lang="cs-CZ"/>
            <a:t>Není riziko epigenetických problémů</a:t>
          </a:r>
          <a:endParaRPr lang="en-US"/>
        </a:p>
      </dgm:t>
    </dgm:pt>
    <dgm:pt modelId="{4907ECC5-22F7-4DD3-BB28-E9DA4DFDE313}" type="parTrans" cxnId="{BF8B8051-F941-404D-A209-AE10B0113DFD}">
      <dgm:prSet/>
      <dgm:spPr/>
      <dgm:t>
        <a:bodyPr/>
        <a:lstStyle/>
        <a:p>
          <a:endParaRPr lang="en-US"/>
        </a:p>
      </dgm:t>
    </dgm:pt>
    <dgm:pt modelId="{A26E09CC-F772-466C-B7C3-CDF3933A0AFA}" type="sibTrans" cxnId="{BF8B8051-F941-404D-A209-AE10B0113DFD}">
      <dgm:prSet/>
      <dgm:spPr/>
      <dgm:t>
        <a:bodyPr/>
        <a:lstStyle/>
        <a:p>
          <a:endParaRPr lang="en-US"/>
        </a:p>
      </dgm:t>
    </dgm:pt>
    <dgm:pt modelId="{F0840F21-5137-4110-9DE6-F1CEF1A8923F}">
      <dgm:prSet/>
      <dgm:spPr/>
      <dgm:t>
        <a:bodyPr/>
        <a:lstStyle/>
        <a:p>
          <a:r>
            <a:rPr lang="cs-CZ"/>
            <a:t>Exprese více proteinů z jediného transkriptu (díky původu chloroplastů z bakterií)</a:t>
          </a:r>
          <a:endParaRPr lang="en-US"/>
        </a:p>
      </dgm:t>
    </dgm:pt>
    <dgm:pt modelId="{4F9EAA8F-8CEF-4261-BDCC-E7C2EC22A69D}" type="parTrans" cxnId="{65BA26AD-B592-4521-B62E-1B9C302D1297}">
      <dgm:prSet/>
      <dgm:spPr/>
      <dgm:t>
        <a:bodyPr/>
        <a:lstStyle/>
        <a:p>
          <a:endParaRPr lang="en-US"/>
        </a:p>
      </dgm:t>
    </dgm:pt>
    <dgm:pt modelId="{960C0E2F-9385-42C2-86B7-163B3D16E75E}" type="sibTrans" cxnId="{65BA26AD-B592-4521-B62E-1B9C302D1297}">
      <dgm:prSet/>
      <dgm:spPr/>
      <dgm:t>
        <a:bodyPr/>
        <a:lstStyle/>
        <a:p>
          <a:endParaRPr lang="en-US"/>
        </a:p>
      </dgm:t>
    </dgm:pt>
    <dgm:pt modelId="{C5BFCE09-BA0A-4731-8922-2EE84E66EDAC}">
      <dgm:prSet/>
      <dgm:spPr/>
      <dgm:t>
        <a:bodyPr/>
        <a:lstStyle/>
        <a:p>
          <a:r>
            <a:rPr lang="cs-CZ"/>
            <a:t>Chloroplasty nejsou obsaženy v pylu, takže se omezuje možný přenos do dalších rostlin křížením</a:t>
          </a:r>
          <a:endParaRPr lang="en-US"/>
        </a:p>
      </dgm:t>
    </dgm:pt>
    <dgm:pt modelId="{77438DB1-399D-40B3-8137-81776B1C4A4A}" type="parTrans" cxnId="{75C4CCD1-F00B-48F0-82FA-6E775A8704AE}">
      <dgm:prSet/>
      <dgm:spPr/>
      <dgm:t>
        <a:bodyPr/>
        <a:lstStyle/>
        <a:p>
          <a:endParaRPr lang="en-US"/>
        </a:p>
      </dgm:t>
    </dgm:pt>
    <dgm:pt modelId="{AE3FBB1E-83E8-4890-A56D-D029F3CE5D90}" type="sibTrans" cxnId="{75C4CCD1-F00B-48F0-82FA-6E775A8704AE}">
      <dgm:prSet/>
      <dgm:spPr/>
      <dgm:t>
        <a:bodyPr/>
        <a:lstStyle/>
        <a:p>
          <a:endParaRPr lang="en-US"/>
        </a:p>
      </dgm:t>
    </dgm:pt>
    <dgm:pt modelId="{77EEFFB7-B0BB-45C0-916F-BFA694AA061C}">
      <dgm:prSet/>
      <dgm:spPr/>
      <dgm:t>
        <a:bodyPr/>
        <a:lstStyle/>
        <a:p>
          <a:r>
            <a:rPr lang="cs-CZ"/>
            <a:t>Nevýhody:</a:t>
          </a:r>
          <a:endParaRPr lang="en-US"/>
        </a:p>
      </dgm:t>
    </dgm:pt>
    <dgm:pt modelId="{B03B408B-DE43-48BF-9B94-8FBF25D745A8}" type="parTrans" cxnId="{A170FB67-B34C-40BD-B134-7BC5BC689E93}">
      <dgm:prSet/>
      <dgm:spPr/>
      <dgm:t>
        <a:bodyPr/>
        <a:lstStyle/>
        <a:p>
          <a:endParaRPr lang="en-US"/>
        </a:p>
      </dgm:t>
    </dgm:pt>
    <dgm:pt modelId="{BE8CA29F-F141-4AFC-97D6-31B01935C3E6}" type="sibTrans" cxnId="{A170FB67-B34C-40BD-B134-7BC5BC689E93}">
      <dgm:prSet/>
      <dgm:spPr/>
      <dgm:t>
        <a:bodyPr/>
        <a:lstStyle/>
        <a:p>
          <a:endParaRPr lang="en-US"/>
        </a:p>
      </dgm:t>
    </dgm:pt>
    <dgm:pt modelId="{3857555C-FE19-494A-A2D0-92A46F176C3A}">
      <dgm:prSet/>
      <dgm:spPr/>
      <dgm:t>
        <a:bodyPr/>
        <a:lstStyle/>
        <a:p>
          <a:r>
            <a:rPr lang="cs-CZ"/>
            <a:t>Obtížnější transformace chloroplastů</a:t>
          </a:r>
          <a:endParaRPr lang="en-US"/>
        </a:p>
      </dgm:t>
    </dgm:pt>
    <dgm:pt modelId="{0853ABCA-478D-44AA-8F70-71475EF10B43}" type="parTrans" cxnId="{13406BCB-85EC-4BB0-A515-865087B0170D}">
      <dgm:prSet/>
      <dgm:spPr/>
      <dgm:t>
        <a:bodyPr/>
        <a:lstStyle/>
        <a:p>
          <a:endParaRPr lang="en-US"/>
        </a:p>
      </dgm:t>
    </dgm:pt>
    <dgm:pt modelId="{12FE80C2-1FC9-42C6-AF89-6D3F4C4C039E}" type="sibTrans" cxnId="{13406BCB-85EC-4BB0-A515-865087B0170D}">
      <dgm:prSet/>
      <dgm:spPr/>
      <dgm:t>
        <a:bodyPr/>
        <a:lstStyle/>
        <a:p>
          <a:endParaRPr lang="en-US"/>
        </a:p>
      </dgm:t>
    </dgm:pt>
    <dgm:pt modelId="{43955456-1A8D-4E0D-8E62-22519E2E1BA9}">
      <dgm:prSet/>
      <dgm:spPr/>
      <dgm:t>
        <a:bodyPr/>
        <a:lstStyle/>
        <a:p>
          <a:r>
            <a:rPr lang="cs-CZ"/>
            <a:t>Chybí posttranslační modifikace</a:t>
          </a:r>
          <a:endParaRPr lang="en-US"/>
        </a:p>
      </dgm:t>
    </dgm:pt>
    <dgm:pt modelId="{51DEB312-1C96-488A-8C97-EBCE2D8B04DF}" type="parTrans" cxnId="{EED530AD-BBC4-43A5-8707-D63F1E18EBBC}">
      <dgm:prSet/>
      <dgm:spPr/>
      <dgm:t>
        <a:bodyPr/>
        <a:lstStyle/>
        <a:p>
          <a:endParaRPr lang="en-US"/>
        </a:p>
      </dgm:t>
    </dgm:pt>
    <dgm:pt modelId="{D83A00D4-0E8A-453C-B193-0F9566B37B1F}" type="sibTrans" cxnId="{EED530AD-BBC4-43A5-8707-D63F1E18EBBC}">
      <dgm:prSet/>
      <dgm:spPr/>
      <dgm:t>
        <a:bodyPr/>
        <a:lstStyle/>
        <a:p>
          <a:endParaRPr lang="en-US"/>
        </a:p>
      </dgm:t>
    </dgm:pt>
    <dgm:pt modelId="{C1B976E1-E46B-4607-8086-222F1997AF66}" type="pres">
      <dgm:prSet presAssocID="{0B6466B5-A892-459F-B115-4536778EB429}" presName="linear" presStyleCnt="0">
        <dgm:presLayoutVars>
          <dgm:dir/>
          <dgm:animLvl val="lvl"/>
          <dgm:resizeHandles val="exact"/>
        </dgm:presLayoutVars>
      </dgm:prSet>
      <dgm:spPr/>
    </dgm:pt>
    <dgm:pt modelId="{020F8B34-0A4C-4DB5-A343-1638DBDEDF07}" type="pres">
      <dgm:prSet presAssocID="{02EF826D-9EC8-48B7-B087-8D8291BA4816}" presName="parentLin" presStyleCnt="0"/>
      <dgm:spPr/>
    </dgm:pt>
    <dgm:pt modelId="{5191BF5F-A1DC-4B86-BA04-B984CF5BB03C}" type="pres">
      <dgm:prSet presAssocID="{02EF826D-9EC8-48B7-B087-8D8291BA4816}" presName="parentLeftMargin" presStyleLbl="node1" presStyleIdx="0" presStyleCnt="3"/>
      <dgm:spPr/>
    </dgm:pt>
    <dgm:pt modelId="{8BE9A380-91B4-46B1-9520-EE98F2CE1701}" type="pres">
      <dgm:prSet presAssocID="{02EF826D-9EC8-48B7-B087-8D8291BA48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9F1001-62B5-40DD-9242-F566EA828BC7}" type="pres">
      <dgm:prSet presAssocID="{02EF826D-9EC8-48B7-B087-8D8291BA4816}" presName="negativeSpace" presStyleCnt="0"/>
      <dgm:spPr/>
    </dgm:pt>
    <dgm:pt modelId="{5C5ED796-38D7-4DA2-8E8E-8DC574802D5F}" type="pres">
      <dgm:prSet presAssocID="{02EF826D-9EC8-48B7-B087-8D8291BA4816}" presName="childText" presStyleLbl="conFgAcc1" presStyleIdx="0" presStyleCnt="3">
        <dgm:presLayoutVars>
          <dgm:bulletEnabled val="1"/>
        </dgm:presLayoutVars>
      </dgm:prSet>
      <dgm:spPr/>
    </dgm:pt>
    <dgm:pt modelId="{FBDA34D7-5CD5-4138-94D2-D2F1BD536BC5}" type="pres">
      <dgm:prSet presAssocID="{7CA2F365-F14F-476F-B378-861AA9EF2475}" presName="spaceBetweenRectangles" presStyleCnt="0"/>
      <dgm:spPr/>
    </dgm:pt>
    <dgm:pt modelId="{F1F215E0-C7CC-41BE-B3FF-4443A90B621B}" type="pres">
      <dgm:prSet presAssocID="{E0835E2C-CF76-4274-A8F8-5F8EFF84AB27}" presName="parentLin" presStyleCnt="0"/>
      <dgm:spPr/>
    </dgm:pt>
    <dgm:pt modelId="{3AA89418-C8DD-4E70-BDA5-EED02B3AA8F4}" type="pres">
      <dgm:prSet presAssocID="{E0835E2C-CF76-4274-A8F8-5F8EFF84AB27}" presName="parentLeftMargin" presStyleLbl="node1" presStyleIdx="0" presStyleCnt="3"/>
      <dgm:spPr/>
    </dgm:pt>
    <dgm:pt modelId="{D1180B8D-9795-43F3-AB51-16346A1563B0}" type="pres">
      <dgm:prSet presAssocID="{E0835E2C-CF76-4274-A8F8-5F8EFF84AB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11005C-A651-4ADE-880A-9C6A492AD6A7}" type="pres">
      <dgm:prSet presAssocID="{E0835E2C-CF76-4274-A8F8-5F8EFF84AB27}" presName="negativeSpace" presStyleCnt="0"/>
      <dgm:spPr/>
    </dgm:pt>
    <dgm:pt modelId="{1BC472D3-BC87-4B5D-918D-9CA695706DA8}" type="pres">
      <dgm:prSet presAssocID="{E0835E2C-CF76-4274-A8F8-5F8EFF84AB27}" presName="childText" presStyleLbl="conFgAcc1" presStyleIdx="1" presStyleCnt="3">
        <dgm:presLayoutVars>
          <dgm:bulletEnabled val="1"/>
        </dgm:presLayoutVars>
      </dgm:prSet>
      <dgm:spPr/>
    </dgm:pt>
    <dgm:pt modelId="{A5FF132A-BD75-4A8A-8983-EE0C07895D24}" type="pres">
      <dgm:prSet presAssocID="{E6E8039B-79B7-4663-9733-845E7CC85A22}" presName="spaceBetweenRectangles" presStyleCnt="0"/>
      <dgm:spPr/>
    </dgm:pt>
    <dgm:pt modelId="{C93517F8-69EC-41A0-9940-4BCC04E9D626}" type="pres">
      <dgm:prSet presAssocID="{77EEFFB7-B0BB-45C0-916F-BFA694AA061C}" presName="parentLin" presStyleCnt="0"/>
      <dgm:spPr/>
    </dgm:pt>
    <dgm:pt modelId="{8E983C12-7F66-43E8-8244-A9B9467E03B0}" type="pres">
      <dgm:prSet presAssocID="{77EEFFB7-B0BB-45C0-916F-BFA694AA061C}" presName="parentLeftMargin" presStyleLbl="node1" presStyleIdx="1" presStyleCnt="3"/>
      <dgm:spPr/>
    </dgm:pt>
    <dgm:pt modelId="{24E01A5E-F7B6-47E8-9622-445E4221A278}" type="pres">
      <dgm:prSet presAssocID="{77EEFFB7-B0BB-45C0-916F-BFA694AA06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9F4BE7-4A77-48A3-8C0F-7801623FD760}" type="pres">
      <dgm:prSet presAssocID="{77EEFFB7-B0BB-45C0-916F-BFA694AA061C}" presName="negativeSpace" presStyleCnt="0"/>
      <dgm:spPr/>
    </dgm:pt>
    <dgm:pt modelId="{F394914B-075C-4D50-BC05-EB272101291A}" type="pres">
      <dgm:prSet presAssocID="{77EEFFB7-B0BB-45C0-916F-BFA694AA06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92C404-5C9C-454B-AEA9-2081D3AC045C}" type="presOf" srcId="{77EEFFB7-B0BB-45C0-916F-BFA694AA061C}" destId="{8E983C12-7F66-43E8-8244-A9B9467E03B0}" srcOrd="0" destOrd="0" presId="urn:microsoft.com/office/officeart/2005/8/layout/list1"/>
    <dgm:cxn modelId="{7FD54114-69E8-4855-905A-9D9A0DDC1654}" type="presOf" srcId="{0B6466B5-A892-459F-B115-4536778EB429}" destId="{C1B976E1-E46B-4607-8086-222F1997AF66}" srcOrd="0" destOrd="0" presId="urn:microsoft.com/office/officeart/2005/8/layout/list1"/>
    <dgm:cxn modelId="{CC61EA2E-053A-4EBD-AE7C-5698C67B91B4}" srcId="{0B6466B5-A892-459F-B115-4536778EB429}" destId="{E0835E2C-CF76-4274-A8F8-5F8EFF84AB27}" srcOrd="1" destOrd="0" parTransId="{2ED7A78A-BDA6-4863-8151-325346BC8F27}" sibTransId="{E6E8039B-79B7-4663-9733-845E7CC85A22}"/>
    <dgm:cxn modelId="{84292E65-A2AE-446A-B845-5F5C1A914B00}" type="presOf" srcId="{F0840F21-5137-4110-9DE6-F1CEF1A8923F}" destId="{1BC472D3-BC87-4B5D-918D-9CA695706DA8}" srcOrd="0" destOrd="2" presId="urn:microsoft.com/office/officeart/2005/8/layout/list1"/>
    <dgm:cxn modelId="{A170FB67-B34C-40BD-B134-7BC5BC689E93}" srcId="{0B6466B5-A892-459F-B115-4536778EB429}" destId="{77EEFFB7-B0BB-45C0-916F-BFA694AA061C}" srcOrd="2" destOrd="0" parTransId="{B03B408B-DE43-48BF-9B94-8FBF25D745A8}" sibTransId="{BE8CA29F-F141-4AFC-97D6-31B01935C3E6}"/>
    <dgm:cxn modelId="{BEB7A16A-636A-4F6E-8232-58304824F08A}" type="presOf" srcId="{E0835E2C-CF76-4274-A8F8-5F8EFF84AB27}" destId="{D1180B8D-9795-43F3-AB51-16346A1563B0}" srcOrd="1" destOrd="0" presId="urn:microsoft.com/office/officeart/2005/8/layout/list1"/>
    <dgm:cxn modelId="{BF8B8051-F941-404D-A209-AE10B0113DFD}" srcId="{E0835E2C-CF76-4274-A8F8-5F8EFF84AB27}" destId="{1E0CC3EC-5EB5-4046-B1B5-9809D077135D}" srcOrd="1" destOrd="0" parTransId="{4907ECC5-22F7-4DD3-BB28-E9DA4DFDE313}" sibTransId="{A26E09CC-F772-466C-B7C3-CDF3933A0AFA}"/>
    <dgm:cxn modelId="{DFF5E978-295E-435F-9C78-5179B246DEC7}" srcId="{0B6466B5-A892-459F-B115-4536778EB429}" destId="{02EF826D-9EC8-48B7-B087-8D8291BA4816}" srcOrd="0" destOrd="0" parTransId="{F0047468-9205-4DC9-90C1-E68400518594}" sibTransId="{7CA2F365-F14F-476F-B378-861AA9EF2475}"/>
    <dgm:cxn modelId="{83CF4482-41E5-4930-8643-87F8BD005998}" type="presOf" srcId="{02EF826D-9EC8-48B7-B087-8D8291BA4816}" destId="{5191BF5F-A1DC-4B86-BA04-B984CF5BB03C}" srcOrd="0" destOrd="0" presId="urn:microsoft.com/office/officeart/2005/8/layout/list1"/>
    <dgm:cxn modelId="{BF2B9B8C-5430-4D3B-B28C-ED51580D59CB}" type="presOf" srcId="{E0835E2C-CF76-4274-A8F8-5F8EFF84AB27}" destId="{3AA89418-C8DD-4E70-BDA5-EED02B3AA8F4}" srcOrd="0" destOrd="0" presId="urn:microsoft.com/office/officeart/2005/8/layout/list1"/>
    <dgm:cxn modelId="{A122898E-A7DB-43C4-8D0D-1057AAD798C0}" type="presOf" srcId="{77EEFFB7-B0BB-45C0-916F-BFA694AA061C}" destId="{24E01A5E-F7B6-47E8-9622-445E4221A278}" srcOrd="1" destOrd="0" presId="urn:microsoft.com/office/officeart/2005/8/layout/list1"/>
    <dgm:cxn modelId="{0B296794-3EA6-4FD9-A7A6-85C0AF1D49C1}" type="presOf" srcId="{3857555C-FE19-494A-A2D0-92A46F176C3A}" destId="{F394914B-075C-4D50-BC05-EB272101291A}" srcOrd="0" destOrd="0" presId="urn:microsoft.com/office/officeart/2005/8/layout/list1"/>
    <dgm:cxn modelId="{65BA26AD-B592-4521-B62E-1B9C302D1297}" srcId="{E0835E2C-CF76-4274-A8F8-5F8EFF84AB27}" destId="{F0840F21-5137-4110-9DE6-F1CEF1A8923F}" srcOrd="2" destOrd="0" parTransId="{4F9EAA8F-8CEF-4261-BDCC-E7C2EC22A69D}" sibTransId="{960C0E2F-9385-42C2-86B7-163B3D16E75E}"/>
    <dgm:cxn modelId="{EED530AD-BBC4-43A5-8707-D63F1E18EBBC}" srcId="{77EEFFB7-B0BB-45C0-916F-BFA694AA061C}" destId="{43955456-1A8D-4E0D-8E62-22519E2E1BA9}" srcOrd="1" destOrd="0" parTransId="{51DEB312-1C96-488A-8C97-EBCE2D8B04DF}" sibTransId="{D83A00D4-0E8A-453C-B193-0F9566B37B1F}"/>
    <dgm:cxn modelId="{024DB0C1-021C-4EE3-A4F4-813BBFCF6EC4}" type="presOf" srcId="{02EF826D-9EC8-48B7-B087-8D8291BA4816}" destId="{8BE9A380-91B4-46B1-9520-EE98F2CE1701}" srcOrd="1" destOrd="0" presId="urn:microsoft.com/office/officeart/2005/8/layout/list1"/>
    <dgm:cxn modelId="{13406BCB-85EC-4BB0-A515-865087B0170D}" srcId="{77EEFFB7-B0BB-45C0-916F-BFA694AA061C}" destId="{3857555C-FE19-494A-A2D0-92A46F176C3A}" srcOrd="0" destOrd="0" parTransId="{0853ABCA-478D-44AA-8F70-71475EF10B43}" sibTransId="{12FE80C2-1FC9-42C6-AF89-6D3F4C4C039E}"/>
    <dgm:cxn modelId="{EFB7EACB-C618-4B23-8BD8-15246916AA72}" type="presOf" srcId="{43955456-1A8D-4E0D-8E62-22519E2E1BA9}" destId="{F394914B-075C-4D50-BC05-EB272101291A}" srcOrd="0" destOrd="1" presId="urn:microsoft.com/office/officeart/2005/8/layout/list1"/>
    <dgm:cxn modelId="{75C4CCD1-F00B-48F0-82FA-6E775A8704AE}" srcId="{E0835E2C-CF76-4274-A8F8-5F8EFF84AB27}" destId="{C5BFCE09-BA0A-4731-8922-2EE84E66EDAC}" srcOrd="3" destOrd="0" parTransId="{77438DB1-399D-40B3-8137-81776B1C4A4A}" sibTransId="{AE3FBB1E-83E8-4890-A56D-D029F3CE5D90}"/>
    <dgm:cxn modelId="{391F4EE6-C685-4FBE-A069-1425C2C2DF48}" srcId="{E0835E2C-CF76-4274-A8F8-5F8EFF84AB27}" destId="{464EBB56-A353-446D-946A-05239081C952}" srcOrd="0" destOrd="0" parTransId="{23403BFE-A05C-4908-BFEC-DBB9C62E850D}" sibTransId="{3E3FB2F1-3ACB-4201-B146-4C7F6F2F1FD2}"/>
    <dgm:cxn modelId="{81196DED-53C5-4E99-A581-BC806F4137B5}" type="presOf" srcId="{C5BFCE09-BA0A-4731-8922-2EE84E66EDAC}" destId="{1BC472D3-BC87-4B5D-918D-9CA695706DA8}" srcOrd="0" destOrd="3" presId="urn:microsoft.com/office/officeart/2005/8/layout/list1"/>
    <dgm:cxn modelId="{0351B6F5-98A8-4C82-B1AD-0D2E22603D41}" type="presOf" srcId="{464EBB56-A353-446D-946A-05239081C952}" destId="{1BC472D3-BC87-4B5D-918D-9CA695706DA8}" srcOrd="0" destOrd="0" presId="urn:microsoft.com/office/officeart/2005/8/layout/list1"/>
    <dgm:cxn modelId="{92E85CFA-C317-441E-A9EA-F33090ABB3EA}" type="presOf" srcId="{1E0CC3EC-5EB5-4046-B1B5-9809D077135D}" destId="{1BC472D3-BC87-4B5D-918D-9CA695706DA8}" srcOrd="0" destOrd="1" presId="urn:microsoft.com/office/officeart/2005/8/layout/list1"/>
    <dgm:cxn modelId="{CDA9B16C-3257-4FA5-8AE3-AC95375F9B07}" type="presParOf" srcId="{C1B976E1-E46B-4607-8086-222F1997AF66}" destId="{020F8B34-0A4C-4DB5-A343-1638DBDEDF07}" srcOrd="0" destOrd="0" presId="urn:microsoft.com/office/officeart/2005/8/layout/list1"/>
    <dgm:cxn modelId="{C60710DA-3FE9-4057-A97A-BB4B13CF0D34}" type="presParOf" srcId="{020F8B34-0A4C-4DB5-A343-1638DBDEDF07}" destId="{5191BF5F-A1DC-4B86-BA04-B984CF5BB03C}" srcOrd="0" destOrd="0" presId="urn:microsoft.com/office/officeart/2005/8/layout/list1"/>
    <dgm:cxn modelId="{9D35EFA4-EEEC-464A-A6FB-576548E226E2}" type="presParOf" srcId="{020F8B34-0A4C-4DB5-A343-1638DBDEDF07}" destId="{8BE9A380-91B4-46B1-9520-EE98F2CE1701}" srcOrd="1" destOrd="0" presId="urn:microsoft.com/office/officeart/2005/8/layout/list1"/>
    <dgm:cxn modelId="{A6627A3F-4C1E-455E-9087-EF3E650A6E33}" type="presParOf" srcId="{C1B976E1-E46B-4607-8086-222F1997AF66}" destId="{529F1001-62B5-40DD-9242-F566EA828BC7}" srcOrd="1" destOrd="0" presId="urn:microsoft.com/office/officeart/2005/8/layout/list1"/>
    <dgm:cxn modelId="{696AA3C8-A183-4414-993F-76634C782562}" type="presParOf" srcId="{C1B976E1-E46B-4607-8086-222F1997AF66}" destId="{5C5ED796-38D7-4DA2-8E8E-8DC574802D5F}" srcOrd="2" destOrd="0" presId="urn:microsoft.com/office/officeart/2005/8/layout/list1"/>
    <dgm:cxn modelId="{735B167B-4E76-4533-84B0-C72130DE6668}" type="presParOf" srcId="{C1B976E1-E46B-4607-8086-222F1997AF66}" destId="{FBDA34D7-5CD5-4138-94D2-D2F1BD536BC5}" srcOrd="3" destOrd="0" presId="urn:microsoft.com/office/officeart/2005/8/layout/list1"/>
    <dgm:cxn modelId="{10CB07A2-BC5D-4C8E-AE4A-F0B60CB4FE74}" type="presParOf" srcId="{C1B976E1-E46B-4607-8086-222F1997AF66}" destId="{F1F215E0-C7CC-41BE-B3FF-4443A90B621B}" srcOrd="4" destOrd="0" presId="urn:microsoft.com/office/officeart/2005/8/layout/list1"/>
    <dgm:cxn modelId="{4CF6DEA8-3505-4CE9-97E8-F7ED19B5FBE4}" type="presParOf" srcId="{F1F215E0-C7CC-41BE-B3FF-4443A90B621B}" destId="{3AA89418-C8DD-4E70-BDA5-EED02B3AA8F4}" srcOrd="0" destOrd="0" presId="urn:microsoft.com/office/officeart/2005/8/layout/list1"/>
    <dgm:cxn modelId="{81F721D1-3D05-4EB4-A6E1-1742AAE61B67}" type="presParOf" srcId="{F1F215E0-C7CC-41BE-B3FF-4443A90B621B}" destId="{D1180B8D-9795-43F3-AB51-16346A1563B0}" srcOrd="1" destOrd="0" presId="urn:microsoft.com/office/officeart/2005/8/layout/list1"/>
    <dgm:cxn modelId="{D947CD3E-B488-42E1-8C1A-3EFEA98AB1C7}" type="presParOf" srcId="{C1B976E1-E46B-4607-8086-222F1997AF66}" destId="{3E11005C-A651-4ADE-880A-9C6A492AD6A7}" srcOrd="5" destOrd="0" presId="urn:microsoft.com/office/officeart/2005/8/layout/list1"/>
    <dgm:cxn modelId="{4B3DEC88-AA38-42CF-8AE4-BF6B67BE07E2}" type="presParOf" srcId="{C1B976E1-E46B-4607-8086-222F1997AF66}" destId="{1BC472D3-BC87-4B5D-918D-9CA695706DA8}" srcOrd="6" destOrd="0" presId="urn:microsoft.com/office/officeart/2005/8/layout/list1"/>
    <dgm:cxn modelId="{CDEFCCED-A8FD-4EB0-8222-2AB27A1E6937}" type="presParOf" srcId="{C1B976E1-E46B-4607-8086-222F1997AF66}" destId="{A5FF132A-BD75-4A8A-8983-EE0C07895D24}" srcOrd="7" destOrd="0" presId="urn:microsoft.com/office/officeart/2005/8/layout/list1"/>
    <dgm:cxn modelId="{C5CF050C-ED93-4D0B-ACCE-B17F16E5EBD2}" type="presParOf" srcId="{C1B976E1-E46B-4607-8086-222F1997AF66}" destId="{C93517F8-69EC-41A0-9940-4BCC04E9D626}" srcOrd="8" destOrd="0" presId="urn:microsoft.com/office/officeart/2005/8/layout/list1"/>
    <dgm:cxn modelId="{3151188B-4184-46BF-B22A-2A72C8B7F884}" type="presParOf" srcId="{C93517F8-69EC-41A0-9940-4BCC04E9D626}" destId="{8E983C12-7F66-43E8-8244-A9B9467E03B0}" srcOrd="0" destOrd="0" presId="urn:microsoft.com/office/officeart/2005/8/layout/list1"/>
    <dgm:cxn modelId="{86318B5C-7AA6-4EC5-96FF-B36E52CC4EC1}" type="presParOf" srcId="{C93517F8-69EC-41A0-9940-4BCC04E9D626}" destId="{24E01A5E-F7B6-47E8-9622-445E4221A278}" srcOrd="1" destOrd="0" presId="urn:microsoft.com/office/officeart/2005/8/layout/list1"/>
    <dgm:cxn modelId="{7306A44F-9F85-4EFF-A0F4-A7F5F6D1E839}" type="presParOf" srcId="{C1B976E1-E46B-4607-8086-222F1997AF66}" destId="{DA9F4BE7-4A77-48A3-8C0F-7801623FD760}" srcOrd="9" destOrd="0" presId="urn:microsoft.com/office/officeart/2005/8/layout/list1"/>
    <dgm:cxn modelId="{6BCD67CC-3848-41A1-B23E-C3D0DA497091}" type="presParOf" srcId="{C1B976E1-E46B-4607-8086-222F1997AF66}" destId="{F394914B-075C-4D50-BC05-EB27210129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AD7F4-EA6F-4B12-8F98-2082F8CB9E17}">
      <dsp:nvSpPr>
        <dsp:cNvPr id="0" name=""/>
        <dsp:cNvSpPr/>
      </dsp:nvSpPr>
      <dsp:spPr>
        <a:xfrm>
          <a:off x="0" y="420391"/>
          <a:ext cx="68322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55432-9585-46CA-8648-BA43091CE1C8}">
      <dsp:nvSpPr>
        <dsp:cNvPr id="0" name=""/>
        <dsp:cNvSpPr/>
      </dsp:nvSpPr>
      <dsp:spPr>
        <a:xfrm>
          <a:off x="341610" y="169471"/>
          <a:ext cx="4782548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Transformace jaderného genomu</a:t>
          </a:r>
          <a:endParaRPr lang="en-US" sz="1700" kern="1200"/>
        </a:p>
      </dsp:txBody>
      <dsp:txXfrm>
        <a:off x="366108" y="193969"/>
        <a:ext cx="4733552" cy="452844"/>
      </dsp:txXfrm>
    </dsp:sp>
    <dsp:sp modelId="{47CC5AE5-F6C4-4D21-B175-2C8098FBAD44}">
      <dsp:nvSpPr>
        <dsp:cNvPr id="0" name=""/>
        <dsp:cNvSpPr/>
      </dsp:nvSpPr>
      <dsp:spPr>
        <a:xfrm>
          <a:off x="0" y="1191511"/>
          <a:ext cx="6832212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54076" rIns="5302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Rutinní proces (</a:t>
          </a:r>
          <a:r>
            <a:rPr lang="cs-CZ" sz="1700" i="1" kern="1200"/>
            <a:t>Agrobacterium</a:t>
          </a:r>
          <a:r>
            <a:rPr lang="cs-CZ" sz="1700" kern="1200"/>
            <a:t> nebo mikroprojektilové bombardování)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Výběr stabilní transgenní linie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Semenné banky</a:t>
          </a:r>
          <a:endParaRPr lang="en-US" sz="1700" kern="1200"/>
        </a:p>
      </dsp:txBody>
      <dsp:txXfrm>
        <a:off x="0" y="1191511"/>
        <a:ext cx="6832212" cy="1526175"/>
      </dsp:txXfrm>
    </dsp:sp>
    <dsp:sp modelId="{73FDE804-BF57-4FB3-BD09-7DB3271A1D1C}">
      <dsp:nvSpPr>
        <dsp:cNvPr id="0" name=""/>
        <dsp:cNvSpPr/>
      </dsp:nvSpPr>
      <dsp:spPr>
        <a:xfrm>
          <a:off x="341610" y="940591"/>
          <a:ext cx="4782548" cy="50184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Výhody: </a:t>
          </a:r>
          <a:endParaRPr lang="en-US" sz="1700" kern="1200"/>
        </a:p>
      </dsp:txBody>
      <dsp:txXfrm>
        <a:off x="366108" y="965089"/>
        <a:ext cx="4733552" cy="452844"/>
      </dsp:txXfrm>
    </dsp:sp>
    <dsp:sp modelId="{3162FB50-4960-4B1B-8E29-248E8CC8C3CA}">
      <dsp:nvSpPr>
        <dsp:cNvPr id="0" name=""/>
        <dsp:cNvSpPr/>
      </dsp:nvSpPr>
      <dsp:spPr>
        <a:xfrm>
          <a:off x="0" y="3060407"/>
          <a:ext cx="6832212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54076" rIns="5302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Časová náročnost (transformace – regenerace – analýza transgennů – selekce – rozmnožení)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Nepředvídatelné epigenetické jevy (např. posttranskripční umlčování genů, poziční efekty) – mohou odstranit nové techniky editace genomu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Možné rozšíření transgenů křížením s příbuznými druhy</a:t>
          </a:r>
          <a:endParaRPr lang="en-US" sz="1700" kern="1200"/>
        </a:p>
      </dsp:txBody>
      <dsp:txXfrm>
        <a:off x="0" y="3060407"/>
        <a:ext cx="6832212" cy="2034900"/>
      </dsp:txXfrm>
    </dsp:sp>
    <dsp:sp modelId="{EAF07579-8F51-466D-83D0-2E4B4213898F}">
      <dsp:nvSpPr>
        <dsp:cNvPr id="0" name=""/>
        <dsp:cNvSpPr/>
      </dsp:nvSpPr>
      <dsp:spPr>
        <a:xfrm>
          <a:off x="341610" y="2809487"/>
          <a:ext cx="4782548" cy="5018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Nevýhody:</a:t>
          </a:r>
          <a:endParaRPr lang="en-US" sz="1700" kern="1200"/>
        </a:p>
      </dsp:txBody>
      <dsp:txXfrm>
        <a:off x="366108" y="2833985"/>
        <a:ext cx="473355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DDEA-13BD-4896-87A5-84C6C31B58BA}">
      <dsp:nvSpPr>
        <dsp:cNvPr id="0" name=""/>
        <dsp:cNvSpPr/>
      </dsp:nvSpPr>
      <dsp:spPr>
        <a:xfrm>
          <a:off x="0" y="287439"/>
          <a:ext cx="6832212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velká biomasa a možná znemožnění kvetení (zabránění šíření transgenního pylu)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Problém se stabilitou ve vodním prostředí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Např. tabák (</a:t>
          </a:r>
          <a:r>
            <a:rPr lang="cs-CZ" sz="1800" i="1" kern="1200"/>
            <a:t>Nicotiana tabacum </a:t>
          </a:r>
          <a:r>
            <a:rPr lang="cs-CZ" sz="1800" kern="1200"/>
            <a:t>L.), vojtěška (</a:t>
          </a:r>
          <a:r>
            <a:rPr lang="cs-CZ" sz="1800" i="1" kern="1200"/>
            <a:t>Medicago sativa </a:t>
          </a:r>
          <a:r>
            <a:rPr lang="cs-CZ" sz="1800" kern="1200"/>
            <a:t>L.)</a:t>
          </a:r>
          <a:endParaRPr lang="en-US" sz="1800" kern="1200"/>
        </a:p>
      </dsp:txBody>
      <dsp:txXfrm>
        <a:off x="0" y="287439"/>
        <a:ext cx="6832212" cy="1871100"/>
      </dsp:txXfrm>
    </dsp:sp>
    <dsp:sp modelId="{0B12585C-D439-46F1-A52F-B6A37598D5EF}">
      <dsp:nvSpPr>
        <dsp:cNvPr id="0" name=""/>
        <dsp:cNvSpPr/>
      </dsp:nvSpPr>
      <dsp:spPr>
        <a:xfrm>
          <a:off x="341610" y="2175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Produkce v </a:t>
          </a:r>
          <a:r>
            <a:rPr lang="cs-CZ" sz="1800" b="1" kern="1200"/>
            <a:t>listech </a:t>
          </a:r>
          <a:endParaRPr lang="en-US" sz="1800" kern="1200"/>
        </a:p>
      </dsp:txBody>
      <dsp:txXfrm>
        <a:off x="367549" y="47698"/>
        <a:ext cx="4730670" cy="479482"/>
      </dsp:txXfrm>
    </dsp:sp>
    <dsp:sp modelId="{98AC173F-BDE8-4EE8-8CD8-9484CDBEACBE}">
      <dsp:nvSpPr>
        <dsp:cNvPr id="0" name=""/>
        <dsp:cNvSpPr/>
      </dsp:nvSpPr>
      <dsp:spPr>
        <a:xfrm>
          <a:off x="0" y="2521419"/>
          <a:ext cx="6832212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Dlouhodobé skladování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Jednodušší zpracování (jednoduchý proteom, nepřítomnost fenolických látek)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Nižší výtěžky (biomasa listů vs. biomasa semen)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Problémy s legislativou (transport GMO semen je regulován, musely by se nejdřív rozdrtit – ztrácí se výhoda dlouhodobého skladování)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Např. kukuřice, ječmen, sója, brambory, rajčata</a:t>
          </a:r>
          <a:endParaRPr lang="en-US" sz="1800" kern="1200"/>
        </a:p>
      </dsp:txBody>
      <dsp:txXfrm>
        <a:off x="0" y="2521419"/>
        <a:ext cx="6832212" cy="2721600"/>
      </dsp:txXfrm>
    </dsp:sp>
    <dsp:sp modelId="{C72A35DD-03DD-4B4B-B357-98F03565F6D5}">
      <dsp:nvSpPr>
        <dsp:cNvPr id="0" name=""/>
        <dsp:cNvSpPr/>
      </dsp:nvSpPr>
      <dsp:spPr>
        <a:xfrm>
          <a:off x="341610" y="225573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Produkce v </a:t>
          </a:r>
          <a:r>
            <a:rPr lang="cs-CZ" sz="1800" b="1" kern="1200"/>
            <a:t>semenech</a:t>
          </a:r>
          <a:endParaRPr lang="en-US" sz="1800" kern="1200"/>
        </a:p>
      </dsp:txBody>
      <dsp:txXfrm>
        <a:off x="367549" y="2281678"/>
        <a:ext cx="473067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ED796-38D7-4DA2-8E8E-8DC574802D5F}">
      <dsp:nvSpPr>
        <dsp:cNvPr id="0" name=""/>
        <dsp:cNvSpPr/>
      </dsp:nvSpPr>
      <dsp:spPr>
        <a:xfrm>
          <a:off x="0" y="214800"/>
          <a:ext cx="898740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9A380-91B4-46B1-9520-EE98F2CE1701}">
      <dsp:nvSpPr>
        <dsp:cNvPr id="0" name=""/>
        <dsp:cNvSpPr/>
      </dsp:nvSpPr>
      <dsp:spPr>
        <a:xfrm>
          <a:off x="449370" y="8160"/>
          <a:ext cx="6291182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792" tIns="0" rIns="2377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Transformace chloroplastového genomu</a:t>
          </a:r>
          <a:endParaRPr lang="en-US" sz="1400" kern="1200"/>
        </a:p>
      </dsp:txBody>
      <dsp:txXfrm>
        <a:off x="469545" y="28335"/>
        <a:ext cx="6250832" cy="372930"/>
      </dsp:txXfrm>
    </dsp:sp>
    <dsp:sp modelId="{1BC472D3-BC87-4B5D-918D-9CA695706DA8}">
      <dsp:nvSpPr>
        <dsp:cNvPr id="0" name=""/>
        <dsp:cNvSpPr/>
      </dsp:nvSpPr>
      <dsp:spPr>
        <a:xfrm>
          <a:off x="0" y="849840"/>
          <a:ext cx="8987404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2" tIns="291592" rIns="69752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Velké množství chloroplastů vs. jedno jádro (větší množství přenesených transgenů v buňce)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Není riziko epigenetických problémů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Exprese více proteinů z jediného transkriptu (díky původu chloroplastů z bakterií)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Chloroplasty nejsou obsaženy v pylu, takže se omezuje možný přenos do dalších rostlin křížením</a:t>
          </a:r>
          <a:endParaRPr lang="en-US" sz="1400" kern="1200"/>
        </a:p>
      </dsp:txBody>
      <dsp:txXfrm>
        <a:off x="0" y="849840"/>
        <a:ext cx="8987404" cy="1675800"/>
      </dsp:txXfrm>
    </dsp:sp>
    <dsp:sp modelId="{D1180B8D-9795-43F3-AB51-16346A1563B0}">
      <dsp:nvSpPr>
        <dsp:cNvPr id="0" name=""/>
        <dsp:cNvSpPr/>
      </dsp:nvSpPr>
      <dsp:spPr>
        <a:xfrm>
          <a:off x="449370" y="643200"/>
          <a:ext cx="6291182" cy="41328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792" tIns="0" rIns="2377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Výhody:</a:t>
          </a:r>
          <a:endParaRPr lang="en-US" sz="1400" kern="1200"/>
        </a:p>
      </dsp:txBody>
      <dsp:txXfrm>
        <a:off x="469545" y="663375"/>
        <a:ext cx="6250832" cy="372930"/>
      </dsp:txXfrm>
    </dsp:sp>
    <dsp:sp modelId="{F394914B-075C-4D50-BC05-EB272101291A}">
      <dsp:nvSpPr>
        <dsp:cNvPr id="0" name=""/>
        <dsp:cNvSpPr/>
      </dsp:nvSpPr>
      <dsp:spPr>
        <a:xfrm>
          <a:off x="0" y="2807880"/>
          <a:ext cx="8987404" cy="83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2" tIns="291592" rIns="69752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Obtížnější transformace chloroplastů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Chybí posttranslační modifikace</a:t>
          </a:r>
          <a:endParaRPr lang="en-US" sz="1400" kern="1200"/>
        </a:p>
      </dsp:txBody>
      <dsp:txXfrm>
        <a:off x="0" y="2807880"/>
        <a:ext cx="8987404" cy="837900"/>
      </dsp:txXfrm>
    </dsp:sp>
    <dsp:sp modelId="{24E01A5E-F7B6-47E8-9622-445E4221A278}">
      <dsp:nvSpPr>
        <dsp:cNvPr id="0" name=""/>
        <dsp:cNvSpPr/>
      </dsp:nvSpPr>
      <dsp:spPr>
        <a:xfrm>
          <a:off x="449370" y="2601240"/>
          <a:ext cx="6291182" cy="41328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792" tIns="0" rIns="2377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Nevýhody:</a:t>
          </a:r>
          <a:endParaRPr lang="en-US" sz="1400" kern="1200"/>
        </a:p>
      </dsp:txBody>
      <dsp:txXfrm>
        <a:off x="469545" y="2621415"/>
        <a:ext cx="625083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6DCD-A79C-4EE0-A867-225B05F314D6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41AE-D0AD-4EBA-A86F-083697752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941AE-D0AD-4EBA-A86F-0836977526B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0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7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1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34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19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18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49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49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0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56DA-209D-4715-BEAC-6C3F4F1D42A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571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95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4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01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63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29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6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33FC-58C5-41EB-90F6-FFB067D767FB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8AF7B-5FF8-41C9-BB21-18177262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zavření molekulárního modelu">
            <a:extLst>
              <a:ext uri="{FF2B5EF4-FFF2-40B4-BE49-F238E27FC236}">
                <a16:creationId xmlns:a16="http://schemas.microsoft.com/office/drawing/2014/main" id="{8076CB98-EBF7-ECE3-409E-9589A34AF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277" b="197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>
                <a:solidFill>
                  <a:schemeClr val="tx1"/>
                </a:solidFill>
              </a:rPr>
              <a:t>Molekulární „pharming“,</a:t>
            </a:r>
            <a:br>
              <a:rPr lang="cs-CZ" sz="5000">
                <a:solidFill>
                  <a:schemeClr val="tx1"/>
                </a:solidFill>
              </a:rPr>
            </a:br>
            <a:r>
              <a:rPr lang="cs-CZ" sz="5000">
                <a:solidFill>
                  <a:schemeClr val="tx1"/>
                </a:solidFill>
              </a:rPr>
              <a:t>tvorba sekundárních metabolitů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cs-CZ" dirty="0"/>
              <a:t>H. Cempírková, Principy rostlinných biotechnologií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617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743" t="28348" r="14460" b="25525"/>
          <a:stretch/>
        </p:blipFill>
        <p:spPr>
          <a:xfrm>
            <a:off x="1858917" y="790832"/>
            <a:ext cx="9872538" cy="42836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07892" y="52412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Edgue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, G.,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Twyman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, R. M.,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Beiss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, V., Fischer, R. and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Sack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, M. (2017),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Antibodies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from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plants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for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sz="900" b="1" dirty="0" err="1">
                <a:solidFill>
                  <a:srgbClr val="0070C0"/>
                </a:solidFill>
                <a:latin typeface="Open Sans"/>
              </a:rPr>
              <a:t>bionanomaterials</a:t>
            </a:r>
            <a:r>
              <a:rPr lang="cs-CZ" sz="900" b="1" dirty="0">
                <a:solidFill>
                  <a:srgbClr val="0070C0"/>
                </a:solidFill>
                <a:latin typeface="Open Sans"/>
              </a:rPr>
              <a:t>.</a:t>
            </a:r>
            <a:r>
              <a:rPr lang="cs-CZ" sz="9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sz="900" dirty="0" err="1">
                <a:solidFill>
                  <a:srgbClr val="333333"/>
                </a:solidFill>
                <a:latin typeface="Open Sans"/>
              </a:rPr>
              <a:t>WIREs</a:t>
            </a:r>
            <a:r>
              <a:rPr lang="cs-CZ" sz="9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sz="900" dirty="0" err="1">
                <a:solidFill>
                  <a:srgbClr val="333333"/>
                </a:solidFill>
                <a:latin typeface="Open Sans"/>
              </a:rPr>
              <a:t>Nanomed</a:t>
            </a:r>
            <a:r>
              <a:rPr lang="cs-CZ" sz="9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sz="900" dirty="0" err="1">
                <a:solidFill>
                  <a:srgbClr val="333333"/>
                </a:solidFill>
                <a:latin typeface="Open Sans"/>
              </a:rPr>
              <a:t>Nanobiotechnol</a:t>
            </a:r>
            <a:r>
              <a:rPr lang="cs-CZ" sz="900" dirty="0">
                <a:solidFill>
                  <a:srgbClr val="333333"/>
                </a:solidFill>
                <a:latin typeface="Open Sans"/>
              </a:rPr>
              <a:t>, 9: n/a, e1462. doi:10.1002/wnan.1462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67087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chemeClr val="bg1"/>
                </a:solidFill>
              </a:rPr>
              <a:t>Rostliny a tvorba protilátek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3C0BE14A-8721-7F4E-056B-CDCFF71D4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753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14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 b="1"/>
              <a:t>Rostliny a tvorba protilátek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2165C5E6-6CA8-FFD2-A335-B0FD33B52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33596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39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cs-CZ" dirty="0"/>
              <a:t>Další systémy tvorby protilátek v rostlinách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cs-CZ" dirty="0"/>
              <a:t>Kultivace jednotlivých orgánů</a:t>
            </a:r>
          </a:p>
          <a:p>
            <a:r>
              <a:rPr lang="cs-CZ" dirty="0"/>
              <a:t>Suspenzní buněčné kultury</a:t>
            </a:r>
          </a:p>
          <a:p>
            <a:r>
              <a:rPr lang="cs-CZ" dirty="0" err="1"/>
              <a:t>Rhizosekrece</a:t>
            </a:r>
            <a:r>
              <a:rPr lang="cs-CZ" dirty="0"/>
              <a:t>, </a:t>
            </a:r>
            <a:r>
              <a:rPr lang="cs-CZ" dirty="0" err="1"/>
              <a:t>phyllosekrece</a:t>
            </a:r>
            <a:endParaRPr lang="cs-CZ" dirty="0"/>
          </a:p>
          <a:p>
            <a:r>
              <a:rPr lang="cs-CZ" dirty="0" err="1"/>
              <a:t>Hairy</a:t>
            </a:r>
            <a:r>
              <a:rPr lang="cs-CZ" dirty="0"/>
              <a:t> </a:t>
            </a:r>
            <a:r>
              <a:rPr lang="cs-CZ" dirty="0" err="1"/>
              <a:t>roots</a:t>
            </a:r>
            <a:endParaRPr lang="cs-CZ" dirty="0"/>
          </a:p>
          <a:p>
            <a:r>
              <a:rPr lang="cs-CZ" dirty="0"/>
              <a:t>Kultury jednobuněčných rostlin a vodních rostlin – např. řasy, mechy, okřehek (</a:t>
            </a:r>
            <a:r>
              <a:rPr lang="cs-CZ" i="1" dirty="0" err="1"/>
              <a:t>Lemna</a:t>
            </a:r>
            <a:r>
              <a:rPr lang="cs-CZ" dirty="0"/>
              <a:t> </a:t>
            </a:r>
            <a:r>
              <a:rPr lang="cs-CZ" dirty="0" err="1"/>
              <a:t>spp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4485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E1F56AA-3071-4A92-8BE2-31FC22A5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dirty="0"/>
              <a:t>Transientní exprese </a:t>
            </a:r>
            <a:br>
              <a:rPr lang="cs-CZ" dirty="0"/>
            </a:br>
            <a:r>
              <a:rPr lang="cs-CZ" dirty="0"/>
              <a:t>Transientní transfekce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910EA-7C09-4B59-8931-D18139AF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 nevkládá se cizorodý gen do celé rostliny, jen do nereproduktivních pletiv </a:t>
            </a:r>
          </a:p>
          <a:p>
            <a:pPr>
              <a:lnSpc>
                <a:spcPct val="90000"/>
              </a:lnSpc>
            </a:pPr>
            <a:r>
              <a:rPr lang="cs-CZ" sz="1700"/>
              <a:t> </a:t>
            </a:r>
            <a:r>
              <a:rPr lang="cs-CZ" sz="1700" err="1"/>
              <a:t>agroinfiltrace</a:t>
            </a:r>
            <a:r>
              <a:rPr lang="cs-CZ" sz="1700"/>
              <a:t>, </a:t>
            </a:r>
            <a:r>
              <a:rPr lang="cs-CZ" sz="1700" err="1"/>
              <a:t>biolisticky</a:t>
            </a:r>
            <a:endParaRPr lang="cs-CZ" sz="1700"/>
          </a:p>
          <a:p>
            <a:pPr>
              <a:lnSpc>
                <a:spcPct val="90000"/>
              </a:lnSpc>
            </a:pPr>
            <a:r>
              <a:rPr lang="cs-CZ" sz="1700"/>
              <a:t> rychlejší než tvorba transgenních rostlin</a:t>
            </a:r>
          </a:p>
          <a:p>
            <a:pPr>
              <a:lnSpc>
                <a:spcPct val="90000"/>
              </a:lnSpc>
            </a:pPr>
            <a:r>
              <a:rPr lang="cs-CZ" sz="1700"/>
              <a:t> produkt během několika dnů, jednoduché převedení do většího měřítka</a:t>
            </a:r>
          </a:p>
          <a:p>
            <a:pPr>
              <a:lnSpc>
                <a:spcPct val="90000"/>
              </a:lnSpc>
            </a:pPr>
            <a:r>
              <a:rPr lang="cs-CZ" sz="1700"/>
              <a:t> 2006 první vakcína z rostlin proti nemoci drůbeže (USA, ekonomicky neúspěšné)</a:t>
            </a:r>
          </a:p>
          <a:p>
            <a:pPr>
              <a:lnSpc>
                <a:spcPct val="90000"/>
              </a:lnSpc>
            </a:pPr>
            <a:r>
              <a:rPr lang="cs-CZ" sz="1700"/>
              <a:t> firma Medicago (Kanada) – vakcína proti COVID-19 v listech</a:t>
            </a:r>
            <a:r>
              <a:rPr lang="cs-CZ" sz="1700" i="1"/>
              <a:t> </a:t>
            </a:r>
            <a:r>
              <a:rPr lang="cs-CZ" sz="1700" i="1" err="1"/>
              <a:t>Nicotiana</a:t>
            </a:r>
            <a:r>
              <a:rPr lang="cs-CZ" sz="1700" i="1"/>
              <a:t> </a:t>
            </a:r>
            <a:r>
              <a:rPr lang="cs-CZ" sz="1700" i="1" err="1"/>
              <a:t>benthamiana</a:t>
            </a:r>
            <a:r>
              <a:rPr lang="cs-CZ" sz="1700"/>
              <a:t> (tvorba virus-</a:t>
            </a:r>
            <a:r>
              <a:rPr lang="cs-CZ" sz="1700" err="1"/>
              <a:t>like</a:t>
            </a:r>
            <a:r>
              <a:rPr lang="cs-CZ" sz="1700"/>
              <a:t> </a:t>
            </a:r>
            <a:r>
              <a:rPr lang="cs-CZ" sz="1700" err="1"/>
              <a:t>particles</a:t>
            </a:r>
            <a:r>
              <a:rPr lang="cs-CZ" sz="1700"/>
              <a:t>), schváleno v Kanadě březen 2022</a:t>
            </a:r>
          </a:p>
        </p:txBody>
      </p:sp>
      <p:pic>
        <p:nvPicPr>
          <p:cNvPr id="4098" name="Picture 2" descr="Transient Gene Expression Seeds Plant-Based Bioproduction Systems">
            <a:extLst>
              <a:ext uri="{FF2B5EF4-FFF2-40B4-BE49-F238E27FC236}">
                <a16:creationId xmlns:a16="http://schemas.microsoft.com/office/drawing/2014/main" id="{61F2CB77-1570-4299-8D36-86D44022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1519027"/>
            <a:ext cx="6132323" cy="45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2" y="2052860"/>
            <a:ext cx="7982464" cy="377762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„PAT Plant </a:t>
            </a:r>
            <a:r>
              <a:rPr lang="cs-CZ" dirty="0" err="1"/>
              <a:t>milking</a:t>
            </a:r>
            <a:r>
              <a:rPr lang="cs-CZ" dirty="0"/>
              <a:t>“ - získávání sekundárních metabolitů z kořenových </a:t>
            </a:r>
            <a:r>
              <a:rPr lang="cs-CZ" dirty="0" err="1"/>
              <a:t>exudátů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Rostliny pěstované </a:t>
            </a:r>
            <a:r>
              <a:rPr lang="cs-CZ" dirty="0" err="1"/>
              <a:t>aeroponicky</a:t>
            </a:r>
            <a:endParaRPr lang="cs-CZ" dirty="0"/>
          </a:p>
          <a:p>
            <a:pPr lvl="1"/>
            <a:r>
              <a:rPr lang="cs-CZ" dirty="0"/>
              <a:t>Zvýšení tvorby sek. met. pomocí </a:t>
            </a:r>
            <a:r>
              <a:rPr lang="cs-CZ" dirty="0" err="1"/>
              <a:t>elicitorů</a:t>
            </a:r>
            <a:r>
              <a:rPr lang="cs-CZ" dirty="0"/>
              <a:t> (útok     obrana zvýšením tvorby </a:t>
            </a:r>
            <a:r>
              <a:rPr lang="cs-CZ" dirty="0" err="1"/>
              <a:t>exudátů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až 8 cyklů ročně</a:t>
            </a:r>
          </a:p>
          <a:p>
            <a:pPr lvl="1"/>
            <a:r>
              <a:rPr lang="cs-CZ" dirty="0"/>
              <a:t>Např. látky při léčbě osteoporózy, Alzheimera, proti-rakovinové</a:t>
            </a:r>
          </a:p>
          <a:p>
            <a:r>
              <a:rPr lang="cs-CZ" dirty="0"/>
              <a:t>2. „PAT </a:t>
            </a:r>
            <a:r>
              <a:rPr lang="cs-CZ" dirty="0" err="1"/>
              <a:t>Friday</a:t>
            </a:r>
            <a:r>
              <a:rPr lang="cs-CZ" dirty="0"/>
              <a:t>“ – GMO rostliny se sekrety, např. masožravé</a:t>
            </a:r>
          </a:p>
          <a:p>
            <a:pPr lvl="1"/>
            <a:r>
              <a:rPr lang="cs-CZ" dirty="0"/>
              <a:t>Do DNA rostlin vložena informace pro tvorbu terapeutického proteinu v sekretu</a:t>
            </a:r>
          </a:p>
          <a:p>
            <a:pPr lvl="1"/>
            <a:r>
              <a:rPr lang="cs-CZ" dirty="0"/>
              <a:t>Zisk proteinu nedestruktivně 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Nepenthes</a:t>
            </a:r>
            <a:r>
              <a:rPr lang="cs-CZ" dirty="0"/>
              <a:t>, </a:t>
            </a:r>
            <a:r>
              <a:rPr lang="cs-CZ" i="1" dirty="0" err="1"/>
              <a:t>Drosera</a:t>
            </a:r>
            <a:endParaRPr lang="cs-CZ" i="1" dirty="0"/>
          </a:p>
        </p:txBody>
      </p:sp>
      <p:pic>
        <p:nvPicPr>
          <p:cNvPr id="2050" name="Picture 2" descr="pat_greentech_biotech_plant_advanced_technologies_drosera_npthes_cosm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53314"/>
            <a:ext cx="975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9390" y="6070473"/>
            <a:ext cx="10358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https://labiotech.eu/for-anti-ageing-creams-to-alzheimers-this-biotech-milks-tropical-plants/</a:t>
            </a:r>
          </a:p>
        </p:txBody>
      </p:sp>
      <p:pic>
        <p:nvPicPr>
          <p:cNvPr id="2052" name="Picture 4" descr="plant_milking_reuters_plant_advanced_technologies_biotech_medicinal_pat_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2647239"/>
            <a:ext cx="3792301" cy="14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t_advanced_Technologies_biotech_greentech_carnivorous_medicine_cosme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0" y="4587809"/>
            <a:ext cx="3782027" cy="14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8792" y="1693919"/>
            <a:ext cx="466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http://www.plantadvanced.com/home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740346" y="3146853"/>
            <a:ext cx="214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6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Produkce vakcín a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3941" y="1717589"/>
            <a:ext cx="8350250" cy="2887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transgenní rostliny 	     produkce antigenů patogenů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            po požití imunizace živočichů (resp. člověka)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úspěšně testováno na myších i lidech</a:t>
            </a:r>
          </a:p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plodiny využitelné jako </a:t>
            </a:r>
            <a:r>
              <a:rPr lang="cs-CZ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jedlé vakcíny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ovoce a zelenina (poživatelná bez tepelné úpravy, cílem jsou brambory, banány, rajčata)</a:t>
            </a:r>
          </a:p>
        </p:txBody>
      </p:sp>
      <p:pic>
        <p:nvPicPr>
          <p:cNvPr id="2458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27" y="4978400"/>
            <a:ext cx="2984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Šipka doprava 5"/>
          <p:cNvSpPr>
            <a:spLocks noChangeArrowheads="1"/>
          </p:cNvSpPr>
          <p:nvPr/>
        </p:nvSpPr>
        <p:spPr bwMode="auto">
          <a:xfrm>
            <a:off x="5309631" y="1875506"/>
            <a:ext cx="595312" cy="215900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4582" name="Šipka doprava 6"/>
          <p:cNvSpPr>
            <a:spLocks noChangeArrowheads="1"/>
          </p:cNvSpPr>
          <p:nvPr/>
        </p:nvSpPr>
        <p:spPr bwMode="auto">
          <a:xfrm>
            <a:off x="3128299" y="2380874"/>
            <a:ext cx="595312" cy="215900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654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8353" y="573934"/>
            <a:ext cx="5021516" cy="128089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Produkce vakcín a proteinů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405" name="Picture 102404" descr="Jehla a lahvička">
            <a:extLst>
              <a:ext uri="{FF2B5EF4-FFF2-40B4-BE49-F238E27FC236}">
                <a16:creationId xmlns:a16="http://schemas.microsoft.com/office/drawing/2014/main" id="{F7CDB54F-A4E8-2D4D-CDB0-76700E2F0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r="49422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630647" y="1964653"/>
            <a:ext cx="6616668" cy="430749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vakcíny proti: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ovým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původcům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průjmových onemocnění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vzteklině </a:t>
            </a:r>
          </a:p>
          <a:p>
            <a:pPr marL="342900" lvl="1" indent="-342900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§"/>
              <a:defRPr/>
            </a:pPr>
            <a:r>
              <a:rPr lang="en-US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hepatiti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2015 - Američané zveřejnili, že  začínají klinické zkoušky s GM bramborami navozujícími u konzumentů odolnost proti hepatitidě B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lékařsky důležité proteiny: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růstové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hormon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krevní náhrady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trypsin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9902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784" t="60356" r="30135" b="9429"/>
          <a:stretch/>
        </p:blipFill>
        <p:spPr>
          <a:xfrm>
            <a:off x="386328" y="2013639"/>
            <a:ext cx="11419344" cy="47244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30876" y="0"/>
            <a:ext cx="1126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  <a:latin typeface="Open Sans"/>
              </a:rPr>
              <a:t>Edgue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, G.,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Twyman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, R. M.,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Beiss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, V., Fischer, R. and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Sack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, M. (2017),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Antibodies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from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plants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for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Open Sans"/>
              </a:rPr>
              <a:t>bionanomaterials</a:t>
            </a:r>
            <a:r>
              <a:rPr lang="cs-CZ" b="1" dirty="0">
                <a:solidFill>
                  <a:srgbClr val="0070C0"/>
                </a:solidFill>
                <a:latin typeface="Open Sans"/>
              </a:rPr>
              <a:t>.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Open Sans"/>
              </a:rPr>
              <a:t>WIREs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Open Sans"/>
              </a:rPr>
              <a:t>Nanomed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Open Sans"/>
              </a:rPr>
              <a:t>Nanobiotechnol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, 9: n/a, e1462. doi:10.1002/wnan.1462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5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B81E82-9C1D-4957-89EA-FC49C9D4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Sekundární</a:t>
            </a:r>
            <a:r>
              <a:rPr lang="en-US" sz="5400" dirty="0"/>
              <a:t> </a:t>
            </a:r>
            <a:r>
              <a:rPr lang="en-US" sz="5400" dirty="0" err="1"/>
              <a:t>metabolity</a:t>
            </a:r>
            <a:r>
              <a:rPr lang="cs-CZ" sz="5400" dirty="0"/>
              <a:t> v </a:t>
            </a:r>
            <a:r>
              <a:rPr lang="cs-CZ" sz="5400" i="1" dirty="0"/>
              <a:t>in vitro</a:t>
            </a:r>
            <a:endParaRPr lang="en-US" sz="5400" i="1" dirty="0"/>
          </a:p>
        </p:txBody>
      </p:sp>
      <p:sp>
        <p:nvSpPr>
          <p:cNvPr id="76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85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52C54-3016-4300-A14F-C7754A65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67953-D5D6-4693-B181-EFE3DCE1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 pochopení výhod využívání rostlin k tvorbě léčivých látek</a:t>
            </a:r>
          </a:p>
          <a:p>
            <a:endParaRPr lang="cs-CZ" sz="2400" dirty="0"/>
          </a:p>
          <a:p>
            <a:r>
              <a:rPr lang="cs-CZ" sz="2400" dirty="0"/>
              <a:t> získání přehledu několika základních metod pro produkci protilátek a sekundárních metabolitů v rostlinách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538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90801" y="381000"/>
            <a:ext cx="710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solidFill>
                  <a:srgbClr val="FF3300"/>
                </a:solidFill>
                <a:latin typeface="Comic Sans MS" panose="030F0702030302020204" pitchFamily="66" charset="0"/>
              </a:rPr>
              <a:t>Využití tkáňových a buněčných kultur </a:t>
            </a:r>
          </a:p>
          <a:p>
            <a:pPr algn="ctr"/>
            <a:r>
              <a:rPr lang="cs-CZ" altLang="cs-CZ" sz="2800" b="1">
                <a:solidFill>
                  <a:srgbClr val="FF3300"/>
                </a:solidFill>
                <a:latin typeface="Comic Sans MS" panose="030F0702030302020204" pitchFamily="66" charset="0"/>
              </a:rPr>
              <a:t>pro produkci sekundárních metabolitů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05000" y="1808163"/>
            <a:ext cx="702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množení rostlin</a:t>
            </a:r>
            <a:r>
              <a:rPr lang="cs-CZ" altLang="cs-CZ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- nahrazuje úbytek z přírodních lokalit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05001" y="2570163"/>
            <a:ext cx="640912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produkce sekundárních metabolitů </a:t>
            </a:r>
            <a:r>
              <a:rPr lang="cs-CZ" altLang="cs-CZ" b="1" i="1">
                <a:solidFill>
                  <a:schemeClr val="accent2"/>
                </a:solidFill>
                <a:latin typeface="Comic Sans MS" panose="030F0702030302020204" pitchFamily="66" charset="0"/>
              </a:rPr>
              <a:t>in vitro</a:t>
            </a:r>
            <a:endParaRPr lang="cs-CZ" altLang="cs-CZ" i="1">
              <a:latin typeface="Comic Sans MS" panose="030F0702030302020204" pitchFamily="66" charset="0"/>
            </a:endParaRPr>
          </a:p>
          <a:p>
            <a:r>
              <a:rPr lang="cs-CZ" altLang="cs-CZ">
                <a:latin typeface="Comic Sans MS" panose="030F0702030302020204" pitchFamily="66" charset="0"/>
              </a:rPr>
              <a:t>	</a:t>
            </a:r>
            <a:r>
              <a:rPr lang="cs-CZ" altLang="cs-CZ" sz="2000">
                <a:latin typeface="Comic Sans MS" panose="030F0702030302020204" pitchFamily="66" charset="0"/>
              </a:rPr>
              <a:t>kalusy</a:t>
            </a:r>
          </a:p>
          <a:p>
            <a:r>
              <a:rPr lang="cs-CZ" altLang="cs-CZ" sz="2000">
                <a:latin typeface="Comic Sans MS" panose="030F0702030302020204" pitchFamily="66" charset="0"/>
              </a:rPr>
              <a:t>	buněčné suspenze</a:t>
            </a:r>
          </a:p>
          <a:p>
            <a:r>
              <a:rPr lang="cs-CZ" altLang="cs-CZ" sz="2000">
                <a:latin typeface="Comic Sans MS" panose="030F0702030302020204" pitchFamily="66" charset="0"/>
              </a:rPr>
              <a:t>	kultury orgánů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92313" y="4652963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výhody:	</a:t>
            </a:r>
            <a:r>
              <a:rPr lang="cs-CZ" altLang="cs-CZ" sz="2000">
                <a:latin typeface="Comic Sans MS" panose="030F0702030302020204" pitchFamily="66" charset="0"/>
              </a:rPr>
              <a:t>1. řízené prostředí bez klimatických vlivů</a:t>
            </a:r>
          </a:p>
          <a:p>
            <a:r>
              <a:rPr lang="cs-CZ" altLang="cs-CZ" sz="2000">
                <a:latin typeface="Comic Sans MS" panose="030F0702030302020204" pitchFamily="66" charset="0"/>
              </a:rPr>
              <a:t>		2. absence mikroorganismů a škůdců</a:t>
            </a:r>
          </a:p>
          <a:p>
            <a:r>
              <a:rPr lang="cs-CZ" altLang="cs-CZ" sz="2000">
                <a:latin typeface="Comic Sans MS" panose="030F0702030302020204" pitchFamily="66" charset="0"/>
              </a:rPr>
              <a:t>		3. možnost selekce produktivních linií</a:t>
            </a:r>
          </a:p>
          <a:p>
            <a:r>
              <a:rPr lang="cs-CZ" altLang="cs-CZ" sz="2000">
                <a:latin typeface="Comic Sans MS" panose="030F0702030302020204" pitchFamily="66" charset="0"/>
              </a:rPr>
              <a:t>		4. automatizace (bioreaktory) - definovaná kvalita, 				pokles výrobní ceny, kontinuální produkce</a:t>
            </a:r>
          </a:p>
        </p:txBody>
      </p:sp>
    </p:spTree>
    <p:extLst>
      <p:ext uri="{BB962C8B-B14F-4D97-AF65-F5344CB8AC3E}">
        <p14:creationId xmlns:p14="http://schemas.microsoft.com/office/powerpoint/2010/main" val="89681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Obecná metodologie biotechnologických postupů </a:t>
            </a:r>
          </a:p>
          <a:p>
            <a:pPr algn="ctr"/>
            <a:r>
              <a:rPr lang="cs-CZ" altLang="cs-CZ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pro produkci SM   </a:t>
            </a:r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(ZENK 1978)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913063" y="1798638"/>
            <a:ext cx="452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latin typeface="Comic Sans MS" panose="030F0702030302020204" pitchFamily="66" charset="0"/>
              </a:rPr>
              <a:t>plané nebo pěstované rostliny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51175" y="2636838"/>
            <a:ext cx="408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latin typeface="Comic Sans MS" panose="030F0702030302020204" pitchFamily="66" charset="0"/>
              </a:rPr>
              <a:t>vysoce produktivní rostliny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43338" y="3475038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latin typeface="Comic Sans MS" panose="030F0702030302020204" pitchFamily="66" charset="0"/>
              </a:rPr>
              <a:t>primární kalus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144839" y="4389438"/>
            <a:ext cx="383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latin typeface="Comic Sans MS" panose="030F0702030302020204" pitchFamily="66" charset="0"/>
              </a:rPr>
              <a:t>stabilní produktivní klony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487739" y="5075238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latin typeface="Comic Sans MS" panose="030F0702030302020204" pitchFamily="66" charset="0"/>
              </a:rPr>
              <a:t>optimální podmínky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803525" y="5837238"/>
            <a:ext cx="481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Comic Sans MS" panose="030F0702030302020204" pitchFamily="66" charset="0"/>
              </a:rPr>
              <a:t>masová kultura v bioreaktorech</a:t>
            </a:r>
            <a:endParaRPr lang="cs-CZ" altLang="cs-CZ" b="1">
              <a:latin typeface="Comic Sans MS" panose="030F0702030302020204" pitchFamily="66" charset="0"/>
            </a:endParaRP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2286000" y="2057400"/>
            <a:ext cx="304800" cy="4114800"/>
          </a:xfrm>
          <a:prstGeom prst="downArrow">
            <a:avLst>
              <a:gd name="adj1" fmla="val 50000"/>
              <a:gd name="adj2" fmla="val 3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389938" y="2255838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výběr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743826" y="3055938"/>
            <a:ext cx="241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iniciace kultury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894638" y="3856038"/>
            <a:ext cx="210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selekce klonů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413626" y="4656138"/>
            <a:ext cx="312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optimalizace kultury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716838" y="5456238"/>
            <a:ext cx="253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zvětšení objemu</a:t>
            </a:r>
          </a:p>
        </p:txBody>
      </p:sp>
    </p:spTree>
    <p:extLst>
      <p:ext uri="{BB962C8B-B14F-4D97-AF65-F5344CB8AC3E}">
        <p14:creationId xmlns:p14="http://schemas.microsoft.com/office/powerpoint/2010/main" val="19086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1847851" y="260350"/>
            <a:ext cx="2879725" cy="125572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cs-CZ" altLang="cs-CZ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Strategie metabolického inženýrství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5159376" y="0"/>
          <a:ext cx="57959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4181117" imgH="6343465" progId="AcroExch.Document.7">
                  <p:embed/>
                </p:oleObj>
              </mc:Choice>
              <mc:Fallback>
                <p:oleObj name="Acrobat Document" r:id="rId3" imgW="4181117" imgH="634346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428" t="8659" r="10403" b="29579"/>
                      <a:stretch>
                        <a:fillRect/>
                      </a:stretch>
                    </p:blipFill>
                    <p:spPr bwMode="auto">
                      <a:xfrm>
                        <a:off x="5159376" y="0"/>
                        <a:ext cx="57959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631951" y="1916114"/>
            <a:ext cx="3635375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altLang="cs-CZ" sz="2000">
                <a:latin typeface="Comic Sans MS" panose="030F0702030302020204" pitchFamily="66" charset="0"/>
              </a:rPr>
              <a:t>nadprodukce enzymů nebo transportérů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altLang="cs-CZ" sz="2000">
                <a:latin typeface="Comic Sans MS" panose="030F0702030302020204" pitchFamily="66" charset="0"/>
              </a:rPr>
              <a:t>eliminace kompetitivní dráhy nebo anti-sense technologie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altLang="cs-CZ" sz="2000">
                <a:latin typeface="Comic Sans MS" panose="030F0702030302020204" pitchFamily="66" charset="0"/>
              </a:rPr>
              <a:t>přidání enzymů nové dráhy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altLang="cs-CZ" sz="2000">
                <a:latin typeface="Comic Sans MS" panose="030F0702030302020204" pitchFamily="66" charset="0"/>
              </a:rPr>
              <a:t>blokace aktivity katabolických enzymů nebo přesun metabolitů do vakuoly</a:t>
            </a:r>
          </a:p>
        </p:txBody>
      </p:sp>
    </p:spTree>
    <p:extLst>
      <p:ext uri="{BB962C8B-B14F-4D97-AF65-F5344CB8AC3E}">
        <p14:creationId xmlns:p14="http://schemas.microsoft.com/office/powerpoint/2010/main" val="106524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978729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„Anti-sense“ inaktivace</a:t>
            </a:r>
            <a:b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Romer et al., 2002</a:t>
            </a:r>
            <a:endParaRPr lang="cs-CZ" altLang="cs-CZ" sz="20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3396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m</a:t>
            </a:r>
            <a:r>
              <a:rPr lang="en-US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etabolic</a:t>
            </a: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ké i</a:t>
            </a:r>
            <a:r>
              <a:rPr lang="en-US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n</a:t>
            </a: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ženýrství</a:t>
            </a:r>
            <a:r>
              <a:rPr lang="cs-CZ" altLang="cs-CZ" sz="2000">
                <a:latin typeface="Comic Sans MS" panose="030F0702030302020204" pitchFamily="66" charset="0"/>
              </a:rPr>
              <a:t> = brambor bohatý na</a:t>
            </a:r>
            <a:r>
              <a:rPr lang="en-US" altLang="cs-CZ" sz="2000">
                <a:latin typeface="Comic Sans MS" panose="030F0702030302020204" pitchFamily="66" charset="0"/>
              </a:rPr>
              <a:t> zeaxanthin </a:t>
            </a:r>
            <a:endParaRPr lang="cs-CZ" altLang="cs-CZ" sz="2000"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2000"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>
                <a:latin typeface="Comic Sans MS" panose="030F0702030302020204" pitchFamily="66" charset="0"/>
              </a:rPr>
              <a:t>„</a:t>
            </a:r>
            <a:r>
              <a:rPr lang="en-US" altLang="cs-CZ" sz="2000">
                <a:latin typeface="Comic Sans MS" panose="030F0702030302020204" pitchFamily="66" charset="0"/>
              </a:rPr>
              <a:t>antisense</a:t>
            </a:r>
            <a:r>
              <a:rPr lang="cs-CZ" altLang="cs-CZ" sz="2000">
                <a:latin typeface="Comic Sans MS" panose="030F0702030302020204" pitchFamily="66" charset="0"/>
              </a:rPr>
              <a:t>“</a:t>
            </a:r>
            <a:r>
              <a:rPr lang="en-US" altLang="cs-CZ" sz="2000">
                <a:latin typeface="Comic Sans MS" panose="030F0702030302020204" pitchFamily="66" charset="0"/>
              </a:rPr>
              <a:t> ina</a:t>
            </a:r>
            <a:r>
              <a:rPr lang="cs-CZ" altLang="cs-CZ" sz="2000">
                <a:latin typeface="Comic Sans MS" panose="030F0702030302020204" pitchFamily="66" charset="0"/>
              </a:rPr>
              <a:t>k</a:t>
            </a:r>
            <a:r>
              <a:rPr lang="en-US" altLang="cs-CZ" sz="2000">
                <a:latin typeface="Comic Sans MS" panose="030F0702030302020204" pitchFamily="66" charset="0"/>
              </a:rPr>
              <a:t>tiva</a:t>
            </a:r>
            <a:r>
              <a:rPr lang="cs-CZ" altLang="cs-CZ" sz="2000">
                <a:latin typeface="Comic Sans MS" panose="030F0702030302020204" pitchFamily="66" charset="0"/>
              </a:rPr>
              <a:t>ce a k</a:t>
            </a:r>
            <a:r>
              <a:rPr lang="en-US" altLang="cs-CZ" sz="2000">
                <a:latin typeface="Comic Sans MS" panose="030F0702030302020204" pitchFamily="66" charset="0"/>
              </a:rPr>
              <a:t>osupres</a:t>
            </a:r>
            <a:r>
              <a:rPr lang="cs-CZ" altLang="cs-CZ" sz="2000">
                <a:latin typeface="Comic Sans MS" panose="030F0702030302020204" pitchFamily="66" charset="0"/>
              </a:rPr>
              <a:t>e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epoxidace k</a:t>
            </a:r>
            <a:r>
              <a:rPr lang="en-US" altLang="cs-CZ" sz="2000">
                <a:latin typeface="Comic Sans MS" panose="030F0702030302020204" pitchFamily="66" charset="0"/>
              </a:rPr>
              <a:t>arotenoid</a:t>
            </a:r>
            <a:r>
              <a:rPr lang="cs-CZ" altLang="cs-CZ" sz="2000">
                <a:latin typeface="Comic Sans MS" panose="030F0702030302020204" pitchFamily="66" charset="0"/>
              </a:rPr>
              <a:t>ů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				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cs-CZ" altLang="cs-CZ" sz="2000">
                <a:latin typeface="Comic Sans MS" panose="030F0702030302020204" pitchFamily="66" charset="0"/>
              </a:rPr>
              <a:t>„s</a:t>
            </a:r>
            <a:r>
              <a:rPr lang="en-US" altLang="cs-CZ" sz="2000">
                <a:latin typeface="Comic Sans MS" panose="030F0702030302020204" pitchFamily="66" charset="0"/>
              </a:rPr>
              <a:t>ense</a:t>
            </a:r>
            <a:r>
              <a:rPr lang="cs-CZ" altLang="cs-CZ" sz="2000">
                <a:latin typeface="Comic Sans MS" panose="030F0702030302020204" pitchFamily="66" charset="0"/>
              </a:rPr>
              <a:t>“</a:t>
            </a:r>
            <a:r>
              <a:rPr lang="en-US" altLang="cs-CZ" sz="2000">
                <a:latin typeface="Comic Sans MS" panose="030F0702030302020204" pitchFamily="66" charset="0"/>
              </a:rPr>
              <a:t> a </a:t>
            </a:r>
            <a:r>
              <a:rPr lang="cs-CZ" altLang="cs-CZ" sz="2000">
                <a:latin typeface="Comic Sans MS" panose="030F0702030302020204" pitchFamily="66" charset="0"/>
              </a:rPr>
              <a:t>„</a:t>
            </a:r>
            <a:r>
              <a:rPr lang="en-US" altLang="cs-CZ" sz="2000">
                <a:latin typeface="Comic Sans MS" panose="030F0702030302020204" pitchFamily="66" charset="0"/>
              </a:rPr>
              <a:t>antisense</a:t>
            </a:r>
            <a:r>
              <a:rPr lang="cs-CZ" altLang="cs-CZ" sz="2000">
                <a:latin typeface="Comic Sans MS" panose="030F0702030302020204" pitchFamily="66" charset="0"/>
              </a:rPr>
              <a:t>“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k</a:t>
            </a:r>
            <a:r>
              <a:rPr lang="en-US" altLang="cs-CZ" sz="2000">
                <a:latin typeface="Comic Sans MS" panose="030F0702030302020204" pitchFamily="66" charset="0"/>
              </a:rPr>
              <a:t>onstru</a:t>
            </a:r>
            <a:r>
              <a:rPr lang="cs-CZ" altLang="cs-CZ" sz="2000">
                <a:latin typeface="Comic Sans MS" panose="030F0702030302020204" pitchFamily="66" charset="0"/>
              </a:rPr>
              <a:t>k</a:t>
            </a:r>
            <a:r>
              <a:rPr lang="en-US" altLang="cs-CZ" sz="2000">
                <a:latin typeface="Comic Sans MS" panose="030F0702030302020204" pitchFamily="66" charset="0"/>
              </a:rPr>
              <a:t>t</a:t>
            </a:r>
            <a:r>
              <a:rPr lang="cs-CZ" altLang="cs-CZ" sz="2000">
                <a:latin typeface="Comic Sans MS" panose="030F0702030302020204" pitchFamily="66" charset="0"/>
              </a:rPr>
              <a:t>y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kó</a:t>
            </a:r>
            <a:r>
              <a:rPr lang="en-US" altLang="cs-CZ" sz="2000">
                <a:latin typeface="Comic Sans MS" panose="030F0702030302020204" pitchFamily="66" charset="0"/>
              </a:rPr>
              <a:t>d</a:t>
            </a:r>
            <a:r>
              <a:rPr lang="cs-CZ" altLang="cs-CZ" sz="2000">
                <a:latin typeface="Comic Sans MS" panose="030F0702030302020204" pitchFamily="66" charset="0"/>
              </a:rPr>
              <a:t>ující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en-US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zeaxanthin epoxidas</a:t>
            </a: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u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cs-CZ" altLang="cs-CZ" sz="2000">
                <a:latin typeface="Comic Sans MS" panose="030F0702030302020204" pitchFamily="66" charset="0"/>
              </a:rPr>
              <a:t>vložené do genomu bramboru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altLang="cs-CZ" sz="2000">
                <a:latin typeface="Comic Sans MS" panose="030F0702030302020204" pitchFamily="66" charset="0"/>
              </a:rPr>
              <a:t>inhibi</a:t>
            </a:r>
            <a:r>
              <a:rPr lang="cs-CZ" altLang="cs-CZ" sz="2000">
                <a:latin typeface="Comic Sans MS" panose="030F0702030302020204" pitchFamily="66" charset="0"/>
              </a:rPr>
              <a:t>c</a:t>
            </a:r>
            <a:r>
              <a:rPr lang="en-US" altLang="cs-CZ" sz="2000">
                <a:latin typeface="Comic Sans MS" panose="030F0702030302020204" pitchFamily="66" charset="0"/>
              </a:rPr>
              <a:t>e</a:t>
            </a:r>
            <a:r>
              <a:rPr lang="cs-CZ" altLang="cs-CZ" sz="2000">
                <a:latin typeface="Comic Sans MS" panose="030F0702030302020204" pitchFamily="66" charset="0"/>
              </a:rPr>
              <a:t> k</a:t>
            </a:r>
            <a:r>
              <a:rPr lang="en-US" altLang="cs-CZ" sz="2000">
                <a:latin typeface="Comic Sans MS" panose="030F0702030302020204" pitchFamily="66" charset="0"/>
              </a:rPr>
              <a:t>onver</a:t>
            </a:r>
            <a:r>
              <a:rPr lang="cs-CZ" altLang="cs-CZ" sz="2000">
                <a:latin typeface="Comic Sans MS" panose="030F0702030302020204" pitchFamily="66" charset="0"/>
              </a:rPr>
              <a:t>ze </a:t>
            </a:r>
            <a:r>
              <a:rPr lang="en-US" altLang="cs-CZ" sz="2000">
                <a:latin typeface="Comic Sans MS" panose="030F0702030302020204" pitchFamily="66" charset="0"/>
              </a:rPr>
              <a:t>zeaxanthin</a:t>
            </a:r>
            <a:r>
              <a:rPr lang="cs-CZ" altLang="cs-CZ" sz="2000">
                <a:latin typeface="Comic Sans MS" panose="030F0702030302020204" pitchFamily="66" charset="0"/>
              </a:rPr>
              <a:t>u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na </a:t>
            </a:r>
            <a:r>
              <a:rPr lang="en-US" altLang="cs-CZ" sz="2000">
                <a:latin typeface="Comic Sans MS" panose="030F0702030302020204" pitchFamily="66" charset="0"/>
              </a:rPr>
              <a:t>violaxanthin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cs-CZ" altLang="cs-CZ" sz="2000">
                <a:latin typeface="Comic Sans MS" panose="030F0702030302020204" pitchFamily="66" charset="0"/>
              </a:rPr>
              <a:t>vyšší hladina</a:t>
            </a:r>
            <a:r>
              <a:rPr lang="en-US" altLang="cs-CZ" sz="2000">
                <a:latin typeface="Comic Sans MS" panose="030F0702030302020204" pitchFamily="66" charset="0"/>
              </a:rPr>
              <a:t> zeaxanthin</a:t>
            </a:r>
            <a:r>
              <a:rPr lang="cs-CZ" altLang="cs-CZ" sz="2000">
                <a:latin typeface="Comic Sans MS" panose="030F0702030302020204" pitchFamily="66" charset="0"/>
              </a:rPr>
              <a:t>u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		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endParaRPr lang="cs-CZ" altLang="cs-CZ" sz="2000">
              <a:latin typeface="Comic Sans MS" panose="030F0702030302020204" pitchFamily="66" charset="0"/>
            </a:endParaRP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altLang="cs-CZ" sz="2000">
                <a:latin typeface="Comic Sans MS" panose="030F0702030302020204" pitchFamily="66" charset="0"/>
              </a:rPr>
              <a:t>simult</a:t>
            </a:r>
            <a:r>
              <a:rPr lang="cs-CZ" altLang="cs-CZ" sz="2000">
                <a:latin typeface="Comic Sans MS" panose="030F0702030302020204" pitchFamily="66" charset="0"/>
              </a:rPr>
              <a:t>á</a:t>
            </a:r>
            <a:r>
              <a:rPr lang="en-US" altLang="cs-CZ" sz="2000">
                <a:latin typeface="Comic Sans MS" panose="030F0702030302020204" pitchFamily="66" charset="0"/>
              </a:rPr>
              <a:t>n</a:t>
            </a:r>
            <a:r>
              <a:rPr lang="cs-CZ" altLang="cs-CZ" sz="2000">
                <a:latin typeface="Comic Sans MS" panose="030F0702030302020204" pitchFamily="66" charset="0"/>
              </a:rPr>
              <a:t>ní</a:t>
            </a:r>
            <a:r>
              <a:rPr lang="en-US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zvýšení celkového obsahu k</a:t>
            </a:r>
            <a:r>
              <a:rPr lang="en-US" altLang="cs-CZ" sz="2000">
                <a:latin typeface="Comic Sans MS" panose="030F0702030302020204" pitchFamily="66" charset="0"/>
              </a:rPr>
              <a:t>arotenoid</a:t>
            </a:r>
            <a:r>
              <a:rPr lang="cs-CZ" altLang="cs-CZ" sz="2000">
                <a:latin typeface="Comic Sans MS" panose="030F0702030302020204" pitchFamily="66" charset="0"/>
              </a:rPr>
              <a:t>ů </a:t>
            </a:r>
            <a:r>
              <a:rPr lang="en-US" altLang="cs-CZ" sz="2000">
                <a:latin typeface="Comic Sans MS" panose="030F0702030302020204" pitchFamily="66" charset="0"/>
              </a:rPr>
              <a:t>(</a:t>
            </a:r>
            <a:r>
              <a:rPr lang="cs-CZ" altLang="cs-CZ" sz="2000">
                <a:latin typeface="Comic Sans MS" panose="030F0702030302020204" pitchFamily="66" charset="0"/>
              </a:rPr>
              <a:t>až</a:t>
            </a:r>
            <a:r>
              <a:rPr lang="en-US" altLang="cs-CZ" sz="2000">
                <a:latin typeface="Comic Sans MS" panose="030F0702030302020204" pitchFamily="66" charset="0"/>
              </a:rPr>
              <a:t> 5.7</a:t>
            </a:r>
            <a:r>
              <a:rPr lang="cs-CZ" altLang="cs-CZ" sz="2000">
                <a:latin typeface="Comic Sans MS" panose="030F0702030302020204" pitchFamily="66" charset="0"/>
              </a:rPr>
              <a:t>x)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000"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2000">
              <a:latin typeface="Comic Sans MS" panose="030F0702030302020204" pitchFamily="66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367213" y="51577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402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B7078-FF29-47AC-9571-FF881574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231" y="211733"/>
            <a:ext cx="8911687" cy="1280890"/>
          </a:xfrm>
        </p:spPr>
        <p:txBody>
          <a:bodyPr/>
          <a:lstStyle/>
          <a:p>
            <a:r>
              <a:rPr lang="cs-CZ" dirty="0" err="1"/>
              <a:t>Elicitace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A0EA93-AFFF-41C0-A466-C222AADB9383}"/>
              </a:ext>
            </a:extLst>
          </p:cNvPr>
          <p:cNvSpPr txBox="1"/>
          <p:nvPr/>
        </p:nvSpPr>
        <p:spPr>
          <a:xfrm>
            <a:off x="725757" y="1951672"/>
            <a:ext cx="26987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 err="1">
                <a:solidFill>
                  <a:srgbClr val="505050"/>
                </a:solidFill>
                <a:effectLst/>
                <a:latin typeface="NexusSerif"/>
              </a:rPr>
              <a:t>Thakur</a:t>
            </a:r>
            <a:r>
              <a:rPr lang="cs-CZ" b="0" i="0" dirty="0">
                <a:solidFill>
                  <a:srgbClr val="505050"/>
                </a:solidFill>
                <a:effectLst/>
                <a:latin typeface="NexusSerif"/>
              </a:rPr>
              <a:t> et al. 2019: </a:t>
            </a:r>
            <a:r>
              <a:rPr lang="en-US" b="0" i="0" dirty="0">
                <a:solidFill>
                  <a:srgbClr val="505050"/>
                </a:solidFill>
                <a:effectLst/>
                <a:latin typeface="NexusSerif"/>
              </a:rPr>
              <a:t>Improving production of plant secondary metabolites through biotic and abiotic elicitation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71E30D-D32A-4E0C-8E04-54EF24D6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1" y="0"/>
            <a:ext cx="803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4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1" y="465138"/>
            <a:ext cx="2767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Biokonverze</a:t>
            </a:r>
            <a:endParaRPr lang="cs-CZ" altLang="cs-CZ" sz="3600">
              <a:latin typeface="Comic Sans MS" panose="030F0702030302020204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57400" y="14478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altLang="cs-CZ" sz="2000" b="1">
                <a:latin typeface="Comic Sans MS" panose="030F0702030302020204" pitchFamily="66" charset="0"/>
              </a:rPr>
              <a:t>Kultury rostlinných buněk obsahují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enzymy</a:t>
            </a:r>
            <a:r>
              <a:rPr lang="cs-CZ" altLang="cs-CZ" sz="2000" b="1">
                <a:latin typeface="Comic Sans MS" panose="030F0702030302020204" pitchFamily="66" charset="0"/>
              </a:rPr>
              <a:t>, které mohou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katalyzovat</a:t>
            </a:r>
            <a:r>
              <a:rPr lang="cs-CZ" altLang="cs-CZ" sz="2000" b="1">
                <a:latin typeface="Comic Sans MS" panose="030F0702030302020204" pitchFamily="66" charset="0"/>
              </a:rPr>
              <a:t> velký počet reakcí. </a:t>
            </a:r>
          </a:p>
          <a:p>
            <a:pPr>
              <a:lnSpc>
                <a:spcPct val="120000"/>
              </a:lnSpc>
            </a:pPr>
            <a:r>
              <a:rPr lang="cs-CZ" altLang="cs-CZ" sz="2000" b="1">
                <a:latin typeface="Comic Sans MS" panose="030F0702030302020204" pitchFamily="66" charset="0"/>
              </a:rPr>
              <a:t>Výhodou aplikace rostlinných enzymů při biosyntéze je, že jsou tak produkovány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čisté stereochemické látky</a:t>
            </a:r>
            <a:r>
              <a:rPr lang="cs-CZ" altLang="cs-CZ" sz="2000" b="1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altLang="cs-CZ" sz="2000" b="1">
                <a:latin typeface="Comic Sans MS" panose="030F0702030302020204" pitchFamily="66" charset="0"/>
              </a:rPr>
              <a:t>(a ne směsi izomerů jako při chemické syntéze).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41148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altLang="cs-CZ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Biokonverze</a:t>
            </a:r>
            <a:r>
              <a:rPr lang="cs-CZ" altLang="cs-CZ" sz="2000" b="1">
                <a:latin typeface="Comic Sans MS" panose="030F0702030302020204" pitchFamily="66" charset="0"/>
              </a:rPr>
              <a:t> - postup, při kterém se používají buněčné kultury, kterým se přidá prekurzor a v průběhu kultivace dojde k jeho přeměně na žádaný sekundární metabolit.</a:t>
            </a:r>
          </a:p>
          <a:p>
            <a:pPr>
              <a:lnSpc>
                <a:spcPct val="120000"/>
              </a:lnSpc>
            </a:pPr>
            <a:r>
              <a:rPr lang="cs-CZ" altLang="cs-CZ" sz="2000" b="1">
                <a:latin typeface="Comic Sans MS" panose="030F0702030302020204" pitchFamily="66" charset="0"/>
              </a:rPr>
              <a:t>= levnější než biosyntéza SM od počátku</a:t>
            </a:r>
          </a:p>
        </p:txBody>
      </p:sp>
    </p:spTree>
    <p:extLst>
      <p:ext uri="{BB962C8B-B14F-4D97-AF65-F5344CB8AC3E}">
        <p14:creationId xmlns:p14="http://schemas.microsoft.com/office/powerpoint/2010/main" val="153087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28800" y="5410201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b="1">
                <a:solidFill>
                  <a:srgbClr val="FF3300"/>
                </a:solidFill>
                <a:latin typeface="Comic Sans MS" panose="030F0702030302020204" pitchFamily="66" charset="0"/>
              </a:rPr>
              <a:t>produkce SM není zatím (až na výjimky) </a:t>
            </a:r>
          </a:p>
          <a:p>
            <a:pPr algn="ctr"/>
            <a:r>
              <a:rPr lang="cs-CZ" altLang="cs-CZ" b="1">
                <a:solidFill>
                  <a:srgbClr val="FF3300"/>
                </a:solidFill>
                <a:latin typeface="Comic Sans MS" panose="030F0702030302020204" pitchFamily="66" charset="0"/>
              </a:rPr>
              <a:t>komerčně úspěšná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33600" y="457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Nevýhody tkáňových a buněčných kultur </a:t>
            </a:r>
          </a:p>
          <a:p>
            <a:pPr algn="ctr"/>
            <a: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pro produkci sekundárních metabolitů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743200" y="1981201"/>
            <a:ext cx="67325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>
                <a:latin typeface="Comic Sans MS" panose="030F0702030302020204" pitchFamily="66" charset="0"/>
              </a:rPr>
              <a:t>1. nízká produkce SM x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vysoké náklady</a:t>
            </a:r>
          </a:p>
          <a:p>
            <a:endParaRPr lang="cs-CZ" altLang="cs-CZ" sz="2000" b="1">
              <a:latin typeface="Comic Sans MS" panose="030F0702030302020204" pitchFamily="66" charset="0"/>
            </a:endParaRPr>
          </a:p>
          <a:p>
            <a:r>
              <a:rPr lang="cs-CZ" altLang="cs-CZ" sz="2000" b="1">
                <a:latin typeface="Comic Sans MS" panose="030F0702030302020204" pitchFamily="66" charset="0"/>
              </a:rPr>
              <a:t>2.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absence SM v buněčných kulturách</a:t>
            </a:r>
            <a:r>
              <a:rPr lang="cs-CZ" altLang="cs-CZ" sz="2000" b="1">
                <a:latin typeface="Comic Sans MS" panose="030F0702030302020204" pitchFamily="66" charset="0"/>
              </a:rPr>
              <a:t> (narozdíl od mateřských rostlin nebyly SM u mnoha kalusových a buněčných kultur zjištěny. Produkce SM začíná až při tvorbě kořenů nebo prýtů či při embryogenezi = </a:t>
            </a:r>
            <a:r>
              <a:rPr lang="cs-CZ" altLang="cs-CZ" sz="2000" b="1">
                <a:solidFill>
                  <a:srgbClr val="FF3300"/>
                </a:solidFill>
                <a:latin typeface="Comic Sans MS" panose="030F0702030302020204" pitchFamily="66" charset="0"/>
              </a:rPr>
              <a:t>nutnost diferenciace pletiv</a:t>
            </a: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5715000" y="44196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62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9154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FF3300"/>
                </a:solidFill>
                <a:latin typeface="Comic Sans MS" panose="030F0702030302020204" pitchFamily="66" charset="0"/>
              </a:rPr>
              <a:t>Důvody absence SM v buněčných kulturách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2019300" y="1828800"/>
            <a:ext cx="8153400" cy="4267200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přesun prekurzorů</a:t>
            </a:r>
            <a:r>
              <a:rPr lang="cs-CZ" altLang="cs-CZ" sz="2000" b="1" dirty="0">
                <a:latin typeface="Comic Sans MS" panose="030F0702030302020204" pitchFamily="66" charset="0"/>
              </a:rPr>
              <a:t> do primárního metabolismu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altLang="cs-CZ" sz="20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 err="1">
                <a:latin typeface="Comic Sans MS" panose="030F0702030302020204" pitchFamily="66" charset="0"/>
              </a:rPr>
              <a:t>suprese</a:t>
            </a:r>
            <a:r>
              <a:rPr lang="cs-CZ" altLang="cs-CZ" sz="2000" b="1" dirty="0"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nebo redukce exprese klíčových enzymů biosyntézy</a:t>
            </a:r>
          </a:p>
          <a:p>
            <a:pPr>
              <a:spcBef>
                <a:spcPct val="0"/>
              </a:spcBef>
            </a:pPr>
            <a:endParaRPr lang="cs-CZ" altLang="cs-CZ" sz="2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absence diferenciace</a:t>
            </a:r>
            <a:r>
              <a:rPr lang="cs-CZ" altLang="cs-CZ" sz="2000" b="1" dirty="0">
                <a:latin typeface="Comic Sans MS" panose="030F0702030302020204" pitchFamily="66" charset="0"/>
              </a:rPr>
              <a:t> = nedostatek vhodných skladovacích míst, jako jsou sekreční buňky, dutiny nebo váčky, latexová pletiva nebo </a:t>
            </a:r>
            <a:r>
              <a:rPr lang="cs-CZ" altLang="cs-CZ" sz="2000" b="1" dirty="0" err="1">
                <a:latin typeface="Comic Sans MS" panose="030F0702030302020204" pitchFamily="66" charset="0"/>
              </a:rPr>
              <a:t>žlaznaté</a:t>
            </a:r>
            <a:r>
              <a:rPr lang="cs-CZ" altLang="cs-CZ" sz="2000" b="1" dirty="0">
                <a:latin typeface="Comic Sans MS" panose="030F0702030302020204" pitchFamily="66" charset="0"/>
              </a:rPr>
              <a:t> trichomy - vyskytující se pouze         v diferencovaných pletivech</a:t>
            </a:r>
          </a:p>
        </p:txBody>
      </p:sp>
    </p:spTree>
    <p:extLst>
      <p:ext uri="{BB962C8B-B14F-4D97-AF65-F5344CB8AC3E}">
        <p14:creationId xmlns:p14="http://schemas.microsoft.com/office/powerpoint/2010/main" val="2693079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77888"/>
            <a:ext cx="7848600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495550" y="1916114"/>
            <a:ext cx="2224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>
                <a:latin typeface="Comic Sans MS" panose="030F0702030302020204" pitchFamily="66" charset="0"/>
              </a:rPr>
              <a:t>Choi </a:t>
            </a:r>
            <a:r>
              <a:rPr lang="cs-CZ" altLang="cs-CZ" sz="2000" b="1" i="1">
                <a:latin typeface="Comic Sans MS" panose="030F0702030302020204" pitchFamily="66" charset="0"/>
              </a:rPr>
              <a:t>et al.</a:t>
            </a:r>
            <a:r>
              <a:rPr lang="cs-CZ" altLang="cs-CZ" sz="2000" b="1">
                <a:latin typeface="Comic Sans MS" panose="030F0702030302020204" pitchFamily="66" charset="0"/>
              </a:rPr>
              <a:t> 2002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9653588" y="1249364"/>
            <a:ext cx="14558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dirty="0">
                <a:latin typeface="Comic Sans MS" panose="030F0702030302020204" pitchFamily="66" charset="0"/>
              </a:rPr>
              <a:t>35g</a:t>
            </a:r>
          </a:p>
          <a:p>
            <a:endParaRPr lang="cs-CZ" altLang="cs-CZ" sz="2000" dirty="0">
              <a:latin typeface="Comic Sans MS" panose="030F0702030302020204" pitchFamily="66" charset="0"/>
            </a:endParaRPr>
          </a:p>
          <a:p>
            <a:r>
              <a:rPr lang="cs-CZ" altLang="cs-CZ" sz="2000" dirty="0">
                <a:latin typeface="Comic Sans MS" panose="030F0702030302020204" pitchFamily="66" charset="0"/>
              </a:rPr>
              <a:t>      40 dnů</a:t>
            </a:r>
          </a:p>
          <a:p>
            <a:endParaRPr lang="cs-CZ" altLang="cs-CZ" sz="2000" dirty="0">
              <a:latin typeface="Comic Sans MS" panose="030F0702030302020204" pitchFamily="66" charset="0"/>
            </a:endParaRPr>
          </a:p>
          <a:p>
            <a:r>
              <a:rPr lang="cs-CZ" altLang="cs-CZ" sz="2000" dirty="0">
                <a:latin typeface="Comic Sans MS" panose="030F0702030302020204" pitchFamily="66" charset="0"/>
              </a:rPr>
              <a:t>576g</a:t>
            </a:r>
          </a:p>
          <a:p>
            <a:endParaRPr lang="cs-CZ" altLang="cs-CZ" sz="2000" dirty="0">
              <a:latin typeface="Comic Sans MS" panose="030F0702030302020204" pitchFamily="66" charset="0"/>
            </a:endParaRPr>
          </a:p>
          <a:p>
            <a:r>
              <a:rPr lang="cs-CZ" altLang="cs-CZ" sz="2000" dirty="0">
                <a:latin typeface="Comic Sans MS" panose="030F0702030302020204" pitchFamily="66" charset="0"/>
              </a:rPr>
              <a:t>1/3MS</a:t>
            </a:r>
          </a:p>
        </p:txBody>
      </p:sp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9912350" y="17732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latin typeface="Comic Sans MS" panose="030F0702030302020204" pitchFamily="66" charset="0"/>
              </a:rPr>
              <a:t>Sibiřský žen-</a:t>
            </a:r>
            <a:r>
              <a:rPr lang="cs-CZ" altLang="cs-CZ" sz="2800" b="1" dirty="0" err="1">
                <a:latin typeface="Comic Sans MS" panose="030F0702030302020204" pitchFamily="66" charset="0"/>
              </a:rPr>
              <a:t>šen</a:t>
            </a:r>
            <a:r>
              <a:rPr lang="cs-CZ" altLang="cs-CZ" sz="2800" b="1" dirty="0">
                <a:latin typeface="Comic Sans MS" panose="030F0702030302020204" pitchFamily="66" charset="0"/>
              </a:rPr>
              <a:t> – </a:t>
            </a:r>
            <a:r>
              <a:rPr lang="cs-CZ" altLang="cs-CZ" sz="2800" b="1" dirty="0" err="1">
                <a:latin typeface="Comic Sans MS" panose="030F0702030302020204" pitchFamily="66" charset="0"/>
              </a:rPr>
              <a:t>mikropropagace</a:t>
            </a:r>
            <a:r>
              <a:rPr lang="cs-CZ" altLang="cs-CZ" sz="2800" b="1" dirty="0">
                <a:latin typeface="Comic Sans MS" panose="030F0702030302020204" pitchFamily="66" charset="0"/>
              </a:rPr>
              <a:t> pomocí SE</a:t>
            </a:r>
            <a:br>
              <a:rPr lang="cs-CZ" altLang="cs-CZ" sz="2800" b="1" dirty="0">
                <a:latin typeface="Comic Sans MS" panose="030F0702030302020204" pitchFamily="66" charset="0"/>
              </a:rPr>
            </a:br>
            <a:r>
              <a:rPr lang="cs-CZ" altLang="cs-CZ" sz="2000" b="1" i="1" dirty="0" err="1">
                <a:latin typeface="Comic Sans MS" panose="030F0702030302020204" pitchFamily="66" charset="0"/>
              </a:rPr>
              <a:t>Eleutherococcus</a:t>
            </a:r>
            <a:r>
              <a:rPr lang="cs-CZ" altLang="cs-CZ" sz="2000" b="1" i="1" dirty="0">
                <a:latin typeface="Comic Sans MS" panose="030F0702030302020204" pitchFamily="66" charset="0"/>
              </a:rPr>
              <a:t> </a:t>
            </a:r>
            <a:r>
              <a:rPr lang="cs-CZ" altLang="cs-CZ" sz="2000" b="1" i="1" dirty="0" err="1">
                <a:latin typeface="Comic Sans MS" panose="030F0702030302020204" pitchFamily="66" charset="0"/>
              </a:rPr>
              <a:t>senticosus</a:t>
            </a:r>
            <a:r>
              <a:rPr lang="cs-CZ" altLang="cs-CZ" sz="2000" i="1" dirty="0">
                <a:latin typeface="Comic Sans MS" panose="030F0702030302020204" pitchFamily="66" charset="0"/>
              </a:rPr>
              <a:t> </a:t>
            </a:r>
            <a:br>
              <a:rPr lang="cs-CZ" altLang="cs-CZ" sz="2000" i="1" dirty="0">
                <a:latin typeface="Comic Sans MS" panose="030F0702030302020204" pitchFamily="66" charset="0"/>
              </a:rPr>
            </a:b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(=</a:t>
            </a:r>
            <a:r>
              <a:rPr lang="cs-CZ" altLang="cs-CZ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Acanthopanax</a:t>
            </a:r>
            <a:r>
              <a:rPr lang="cs-CZ" altLang="cs-CZ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senticosus</a:t>
            </a:r>
            <a:r>
              <a:rPr lang="cs-CZ" altLang="cs-CZ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Araliaceae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474914" y="933450"/>
            <a:ext cx="58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  <a:latin typeface="Comic Sans MS" panose="030F0702030302020204" pitchFamily="66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3601955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perivin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452938" cy="32575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1027" descr="periv_kalu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3594100" cy="3263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2419350" y="609600"/>
            <a:ext cx="6370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b="1" i="1">
                <a:solidFill>
                  <a:schemeClr val="accent2"/>
                </a:solidFill>
                <a:latin typeface="Comic Sans MS" panose="030F0702030302020204" pitchFamily="66" charset="0"/>
              </a:rPr>
              <a:t>Vinca rosea, </a:t>
            </a:r>
            <a:r>
              <a:rPr lang="cs-CZ" alt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barvínek z Madagaskaru</a:t>
            </a:r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2284806" y="5414964"/>
            <a:ext cx="33329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b="1">
                <a:latin typeface="Comic Sans MS" panose="030F0702030302020204" pitchFamily="66" charset="0"/>
              </a:rPr>
              <a:t>vincristin a vinblastin</a:t>
            </a:r>
            <a:endParaRPr lang="cs-CZ" altLang="cs-CZ">
              <a:latin typeface="Comic Sans MS" panose="030F0702030302020204" pitchFamily="66" charset="0"/>
            </a:endParaRPr>
          </a:p>
          <a:p>
            <a:pPr algn="ctr"/>
            <a:r>
              <a:rPr lang="cs-CZ" altLang="cs-CZ">
                <a:latin typeface="Comic Sans MS" panose="030F0702030302020204" pitchFamily="66" charset="0"/>
              </a:rPr>
              <a:t>antikancerogeny</a:t>
            </a:r>
          </a:p>
        </p:txBody>
      </p:sp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6461125" y="5456239"/>
            <a:ext cx="3793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Comic Sans MS" panose="030F0702030302020204" pitchFamily="66" charset="0"/>
              </a:rPr>
              <a:t>kalusové linie </a:t>
            </a:r>
            <a:r>
              <a:rPr lang="cs-CZ" altLang="cs-CZ" i="1">
                <a:latin typeface="Comic Sans MS" panose="030F0702030302020204" pitchFamily="66" charset="0"/>
              </a:rPr>
              <a:t>Vinca rosea</a:t>
            </a:r>
          </a:p>
          <a:p>
            <a:r>
              <a:rPr lang="cs-CZ" altLang="cs-CZ">
                <a:latin typeface="Comic Sans MS" panose="030F0702030302020204" pitchFamily="66" charset="0"/>
              </a:rPr>
              <a:t>variabilita mezi liniemi</a:t>
            </a:r>
          </a:p>
        </p:txBody>
      </p:sp>
    </p:spTree>
    <p:extLst>
      <p:ext uri="{BB962C8B-B14F-4D97-AF65-F5344CB8AC3E}">
        <p14:creationId xmlns:p14="http://schemas.microsoft.com/office/powerpoint/2010/main" val="80113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00FF"/>
                </a:solidFill>
              </a:rPr>
              <a:t>Hlavní směry </a:t>
            </a:r>
            <a:r>
              <a:rPr lang="cs-CZ" altLang="cs-CZ" sz="3200" b="1" dirty="0" err="1">
                <a:solidFill>
                  <a:srgbClr val="0000FF"/>
                </a:solidFill>
              </a:rPr>
              <a:t>biofarmingu</a:t>
            </a:r>
            <a:endParaRPr lang="cs-CZ" altLang="cs-CZ" sz="3200" b="1" dirty="0">
              <a:solidFill>
                <a:srgbClr val="0000FF"/>
              </a:solidFill>
            </a:endParaRP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cs-CZ" altLang="cs-CZ" sz="2400"/>
              <a:t>produkce </a:t>
            </a:r>
            <a:r>
              <a:rPr lang="cs-CZ" altLang="cs-CZ" sz="2400">
                <a:solidFill>
                  <a:srgbClr val="0000FF"/>
                </a:solidFill>
              </a:rPr>
              <a:t>protilátek</a:t>
            </a:r>
            <a:r>
              <a:rPr lang="cs-CZ" altLang="cs-CZ" sz="2400"/>
              <a:t> v rostlinách</a:t>
            </a: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cs-CZ" altLang="cs-CZ" sz="2400"/>
              <a:t>produkce </a:t>
            </a:r>
            <a:r>
              <a:rPr lang="cs-CZ" altLang="cs-CZ" sz="2400">
                <a:solidFill>
                  <a:srgbClr val="0000FF"/>
                </a:solidFill>
              </a:rPr>
              <a:t>peptidů, proteinů a enzymů </a:t>
            </a:r>
            <a:r>
              <a:rPr lang="cs-CZ" altLang="cs-CZ" sz="2400"/>
              <a:t>cenných pro průmysl a farmacii</a:t>
            </a: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cs-CZ" altLang="cs-CZ" sz="2400"/>
              <a:t>transgenní rostliny jako systém produkce </a:t>
            </a:r>
            <a:r>
              <a:rPr lang="cs-CZ" altLang="cs-CZ" sz="2400">
                <a:solidFill>
                  <a:srgbClr val="0000FF"/>
                </a:solidFill>
              </a:rPr>
              <a:t>vakcín</a:t>
            </a: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cs-CZ" altLang="cs-CZ" sz="2400"/>
              <a:t>manipulace s metabolismem rostlin pro produkci nových sloučenin a </a:t>
            </a:r>
            <a:r>
              <a:rPr lang="cs-CZ" altLang="cs-CZ" sz="2400">
                <a:solidFill>
                  <a:srgbClr val="0000FF"/>
                </a:solidFill>
              </a:rPr>
              <a:t>sekundárních metabolitů </a:t>
            </a:r>
            <a:r>
              <a:rPr lang="cs-CZ" altLang="cs-CZ" sz="2400"/>
              <a:t>s medicinální hodnotou</a:t>
            </a:r>
          </a:p>
        </p:txBody>
      </p:sp>
    </p:spTree>
    <p:extLst>
      <p:ext uri="{BB962C8B-B14F-4D97-AF65-F5344CB8AC3E}">
        <p14:creationId xmlns:p14="http://schemas.microsoft.com/office/powerpoint/2010/main" val="2871588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92808" y="1912400"/>
            <a:ext cx="7808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Noto Serif"/>
              </a:rPr>
              <a:t>To develop a genetic transformation method for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C. </a:t>
            </a:r>
            <a:r>
              <a:rPr lang="en-US" sz="1400" i="1" dirty="0" err="1">
                <a:solidFill>
                  <a:srgbClr val="333333"/>
                </a:solidFill>
                <a:latin typeface="Noto Serif"/>
              </a:rPr>
              <a:t>roseus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,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Agrobacterium </a:t>
            </a:r>
            <a:r>
              <a:rPr lang="en-US" sz="1400" i="1" dirty="0" err="1">
                <a:solidFill>
                  <a:srgbClr val="333333"/>
                </a:solidFill>
                <a:latin typeface="Noto Serif"/>
              </a:rPr>
              <a:t>tumefaciens</a:t>
            </a:r>
            <a:r>
              <a:rPr lang="cs-CZ" sz="1400" i="1" dirty="0">
                <a:solidFill>
                  <a:srgbClr val="333333"/>
                </a:solidFill>
                <a:latin typeface="Noto Serif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strain EHA105 was employed which harbors a binary vector pCAMBIA2301 containing a report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β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-</a:t>
            </a:r>
            <a:r>
              <a:rPr lang="en-US" sz="1400" dirty="0" err="1">
                <a:solidFill>
                  <a:srgbClr val="333333"/>
                </a:solidFill>
                <a:latin typeface="Noto Serif"/>
              </a:rPr>
              <a:t>glucuronidase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 (</a:t>
            </a:r>
            <a:r>
              <a:rPr lang="en-US" sz="1400" b="1" i="1" dirty="0">
                <a:solidFill>
                  <a:srgbClr val="333333"/>
                </a:solidFill>
                <a:latin typeface="Noto Serif"/>
              </a:rPr>
              <a:t>GUS</a:t>
            </a:r>
            <a:r>
              <a:rPr lang="en-US" sz="1400" b="1" dirty="0">
                <a:solidFill>
                  <a:srgbClr val="333333"/>
                </a:solidFill>
                <a:latin typeface="Noto Serif"/>
              </a:rPr>
              <a:t>) gene 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and a selectable marker neomycin phosphotransferase II gene (</a:t>
            </a:r>
            <a:r>
              <a:rPr lang="en-US" sz="1400" b="1" i="1" dirty="0">
                <a:solidFill>
                  <a:srgbClr val="333333"/>
                </a:solidFill>
                <a:latin typeface="Noto Serif"/>
              </a:rPr>
              <a:t>NTPII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). The influential factors were investigated systematically and the optimal transformation condition was achieved using hypocotyls as explants, including the sonication treatment of 10 min with 80 W,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A. </a:t>
            </a:r>
            <a:r>
              <a:rPr lang="en-US" sz="1400" i="1" dirty="0" err="1">
                <a:solidFill>
                  <a:srgbClr val="333333"/>
                </a:solidFill>
                <a:latin typeface="Noto Serif"/>
              </a:rPr>
              <a:t>tumefaciens</a:t>
            </a:r>
            <a:r>
              <a:rPr lang="en-US" sz="1400" dirty="0" err="1">
                <a:solidFill>
                  <a:srgbClr val="333333"/>
                </a:solidFill>
                <a:latin typeface="Noto Serif"/>
              </a:rPr>
              <a:t>infection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 of 30 min and co-cultivation of 2 d in 1/2 MS medium containing 100 </a:t>
            </a:r>
            <a:r>
              <a:rPr lang="en-US" sz="1400" dirty="0" err="1">
                <a:solidFill>
                  <a:srgbClr val="333333"/>
                </a:solidFill>
                <a:latin typeface="Noto Serif"/>
              </a:rPr>
              <a:t>μM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Noto Serif"/>
              </a:rPr>
              <a:t>acetosyringone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. With a series of selection in callus, shoot and root inducing kanamycin-containing resistance media, we successfully obtained </a:t>
            </a:r>
            <a:r>
              <a:rPr lang="en-US" sz="1400" b="1" dirty="0">
                <a:solidFill>
                  <a:srgbClr val="333333"/>
                </a:solidFill>
                <a:latin typeface="Noto Serif"/>
              </a:rPr>
              <a:t>stable transgenic regeneration plants. 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The expression of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GUS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 gene was confirmed by </a:t>
            </a:r>
            <a:r>
              <a:rPr lang="en-US" sz="1400" dirty="0" err="1">
                <a:solidFill>
                  <a:srgbClr val="333333"/>
                </a:solidFill>
                <a:latin typeface="Noto Serif"/>
              </a:rPr>
              <a:t>histochemistry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, polymerase chain reaction, and genomic southern blot analysis. To prove the efficiency of the established genetic transformation system, the rate-limiting gene in TIAs biosynthetic pathway,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DAT,</a:t>
            </a:r>
            <a:r>
              <a:rPr lang="cs-CZ" sz="1400" i="1" dirty="0">
                <a:solidFill>
                  <a:srgbClr val="333333"/>
                </a:solidFill>
                <a:latin typeface="Noto Serif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which encodes deacetylvindoline-4-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O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-acetyltransferase, was transferred into 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C. </a:t>
            </a:r>
            <a:r>
              <a:rPr lang="en-US" sz="1400" i="1" dirty="0" err="1">
                <a:solidFill>
                  <a:srgbClr val="333333"/>
                </a:solidFill>
                <a:latin typeface="Noto Serif"/>
              </a:rPr>
              <a:t>roseus</a:t>
            </a:r>
            <a:r>
              <a:rPr lang="cs-CZ" sz="1400" i="1" dirty="0">
                <a:solidFill>
                  <a:srgbClr val="333333"/>
                </a:solidFill>
                <a:latin typeface="Noto Serif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Noto Serif"/>
              </a:rPr>
              <a:t>using this established system and 9 independent transgenic plants were obtained. The results of metabolite analysis using high performance liquid chromatography (HPLC) showed that </a:t>
            </a:r>
            <a:r>
              <a:rPr lang="en-US" sz="1400" b="1" dirty="0">
                <a:solidFill>
                  <a:srgbClr val="333333"/>
                </a:solidFill>
                <a:latin typeface="Noto Serif"/>
              </a:rPr>
              <a:t>overexpression of </a:t>
            </a:r>
            <a:r>
              <a:rPr lang="en-US" sz="1400" b="1" i="1" dirty="0">
                <a:solidFill>
                  <a:srgbClr val="333333"/>
                </a:solidFill>
                <a:latin typeface="Noto Serif"/>
              </a:rPr>
              <a:t>DAT</a:t>
            </a:r>
            <a:r>
              <a:rPr lang="en-US" sz="1400" b="1" dirty="0">
                <a:solidFill>
                  <a:srgbClr val="333333"/>
                </a:solidFill>
                <a:latin typeface="Noto Serif"/>
              </a:rPr>
              <a:t> increased the yield of </a:t>
            </a:r>
            <a:r>
              <a:rPr lang="en-US" sz="1400" b="1" dirty="0" err="1">
                <a:solidFill>
                  <a:srgbClr val="333333"/>
                </a:solidFill>
                <a:latin typeface="Noto Serif"/>
              </a:rPr>
              <a:t>vindoline</a:t>
            </a:r>
            <a:r>
              <a:rPr lang="en-US" sz="1400" b="1" dirty="0">
                <a:solidFill>
                  <a:srgbClr val="333333"/>
                </a:solidFill>
                <a:latin typeface="Noto Serif"/>
              </a:rPr>
              <a:t> in transgenic plants</a:t>
            </a:r>
            <a:r>
              <a:rPr lang="en-US" sz="1400" i="1" dirty="0">
                <a:solidFill>
                  <a:srgbClr val="333333"/>
                </a:solidFill>
                <a:latin typeface="Noto Serif"/>
              </a:rPr>
              <a:t>.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782824" y="3508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B3051"/>
                </a:solidFill>
                <a:latin typeface="Europa"/>
              </a:rPr>
              <a:t>Development of efficient </a:t>
            </a:r>
            <a:r>
              <a:rPr lang="en-US" b="1" dirty="0" err="1">
                <a:solidFill>
                  <a:srgbClr val="1B3051"/>
                </a:solidFill>
                <a:latin typeface="Europa"/>
              </a:rPr>
              <a:t>catharanthus</a:t>
            </a:r>
            <a:r>
              <a:rPr lang="en-US" b="1" dirty="0">
                <a:solidFill>
                  <a:srgbClr val="1B3051"/>
                </a:solidFill>
                <a:latin typeface="Europa"/>
              </a:rPr>
              <a:t> </a:t>
            </a:r>
            <a:r>
              <a:rPr lang="en-US" b="1" dirty="0" err="1">
                <a:solidFill>
                  <a:srgbClr val="1B3051"/>
                </a:solidFill>
                <a:latin typeface="Europa"/>
              </a:rPr>
              <a:t>roseus</a:t>
            </a:r>
            <a:r>
              <a:rPr lang="en-US" b="1" dirty="0">
                <a:solidFill>
                  <a:srgbClr val="1B3051"/>
                </a:solidFill>
                <a:latin typeface="Europa"/>
              </a:rPr>
              <a:t> regeneration and transformation system using agrobacterium </a:t>
            </a:r>
            <a:r>
              <a:rPr lang="en-US" b="1" dirty="0" err="1">
                <a:solidFill>
                  <a:srgbClr val="1B3051"/>
                </a:solidFill>
                <a:latin typeface="Europa"/>
              </a:rPr>
              <a:t>tumefaciens</a:t>
            </a:r>
            <a:r>
              <a:rPr lang="en-US" b="1" dirty="0">
                <a:solidFill>
                  <a:srgbClr val="1B3051"/>
                </a:solidFill>
                <a:latin typeface="Europa"/>
              </a:rPr>
              <a:t> and hypocotyls as explants</a:t>
            </a:r>
            <a:r>
              <a:rPr lang="cs-CZ" b="1" dirty="0">
                <a:solidFill>
                  <a:srgbClr val="1B3051"/>
                </a:solidFill>
                <a:latin typeface="Europa"/>
              </a:rPr>
              <a:t> – </a:t>
            </a:r>
            <a:r>
              <a:rPr lang="cs-CZ" b="1" dirty="0" err="1">
                <a:solidFill>
                  <a:srgbClr val="1B3051"/>
                </a:solidFill>
                <a:latin typeface="Europa"/>
              </a:rPr>
              <a:t>Wang</a:t>
            </a:r>
            <a:r>
              <a:rPr lang="cs-CZ" b="1" dirty="0">
                <a:solidFill>
                  <a:srgbClr val="1B3051"/>
                </a:solidFill>
                <a:latin typeface="Europa"/>
              </a:rPr>
              <a:t> et al. 2012</a:t>
            </a:r>
            <a:endParaRPr lang="en-US" b="1" i="0" dirty="0">
              <a:solidFill>
                <a:srgbClr val="1B3051"/>
              </a:solidFill>
              <a:effectLst/>
              <a:latin typeface="Europa"/>
            </a:endParaRPr>
          </a:p>
        </p:txBody>
      </p:sp>
    </p:spTree>
    <p:extLst>
      <p:ext uri="{BB962C8B-B14F-4D97-AF65-F5344CB8AC3E}">
        <p14:creationId xmlns:p14="http://schemas.microsoft.com/office/powerpoint/2010/main" val="238681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9"/>
          <p:cNvGrpSpPr>
            <a:grpSpLocks/>
          </p:cNvGrpSpPr>
          <p:nvPr/>
        </p:nvGrpSpPr>
        <p:grpSpPr bwMode="auto">
          <a:xfrm>
            <a:off x="1778000" y="565150"/>
            <a:ext cx="8636000" cy="5727700"/>
            <a:chOff x="0" y="371"/>
            <a:chExt cx="5440" cy="3608"/>
          </a:xfrm>
        </p:grpSpPr>
        <p:sp>
          <p:nvSpPr>
            <p:cNvPr id="30723" name="Rectangle 2"/>
            <p:cNvSpPr>
              <a:spLocks noChangeArrowheads="1"/>
            </p:cNvSpPr>
            <p:nvPr/>
          </p:nvSpPr>
          <p:spPr bwMode="auto">
            <a:xfrm>
              <a:off x="950" y="3537"/>
              <a:ext cx="76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digoxin</a:t>
              </a:r>
            </a:p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digitoxin</a:t>
              </a:r>
            </a:p>
          </p:txBody>
        </p:sp>
        <p:sp>
          <p:nvSpPr>
            <p:cNvPr id="30724" name="Text Box 3"/>
            <p:cNvSpPr txBox="1">
              <a:spLocks noChangeArrowheads="1"/>
            </p:cNvSpPr>
            <p:nvPr/>
          </p:nvSpPr>
          <p:spPr bwMode="auto">
            <a:xfrm>
              <a:off x="0" y="371"/>
              <a:ext cx="51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b="1">
                  <a:solidFill>
                    <a:srgbClr val="FF3300"/>
                  </a:solidFill>
                  <a:latin typeface="Comic Sans MS" panose="030F0702030302020204" pitchFamily="66" charset="0"/>
                </a:rPr>
                <a:t>SM produkované buněčnými nebo orgánovými kulturami</a:t>
              </a:r>
              <a:endParaRPr lang="cs-CZ" altLang="cs-CZ">
                <a:latin typeface="Comic Sans MS" panose="030F0702030302020204" pitchFamily="66" charset="0"/>
              </a:endParaRPr>
            </a:p>
          </p:txBody>
        </p:sp>
        <p:sp>
          <p:nvSpPr>
            <p:cNvPr id="30725" name="Text Box 4"/>
            <p:cNvSpPr txBox="1">
              <a:spLocks noChangeArrowheads="1"/>
            </p:cNvSpPr>
            <p:nvPr/>
          </p:nvSpPr>
          <p:spPr bwMode="auto">
            <a:xfrm>
              <a:off x="96" y="849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alkaloid</a:t>
              </a:r>
            </a:p>
          </p:txBody>
        </p:sp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950" y="849"/>
              <a:ext cx="7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ajmalicin</a:t>
              </a:r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3744" y="849"/>
              <a:ext cx="16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Catharanthus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roseus</a:t>
              </a:r>
            </a:p>
          </p:txBody>
        </p:sp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1872" y="816"/>
              <a:ext cx="22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antihypertensivum</a:t>
              </a:r>
            </a:p>
            <a:p>
              <a:r>
                <a:rPr lang="cs-CZ" altLang="cs-CZ" sz="2000">
                  <a:latin typeface="Comic Sans MS" panose="030F0702030302020204" pitchFamily="66" charset="0"/>
                </a:rPr>
                <a:t>zlepšení cirkulace v mozku</a:t>
              </a:r>
            </a:p>
          </p:txBody>
        </p:sp>
        <p:sp>
          <p:nvSpPr>
            <p:cNvPr id="30729" name="Text Box 8"/>
            <p:cNvSpPr txBox="1">
              <a:spLocks noChangeArrowheads="1"/>
            </p:cNvSpPr>
            <p:nvPr/>
          </p:nvSpPr>
          <p:spPr bwMode="auto">
            <a:xfrm>
              <a:off x="950" y="1355"/>
              <a:ext cx="7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berberin</a:t>
              </a:r>
            </a:p>
          </p:txBody>
        </p:sp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1958" y="135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antimikrobiální</a:t>
              </a:r>
            </a:p>
          </p:txBody>
        </p:sp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3744" y="1355"/>
              <a:ext cx="1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Coptis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japonica</a:t>
              </a:r>
            </a:p>
          </p:txBody>
        </p: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1152" y="1665"/>
              <a:ext cx="9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artemisinin</a:t>
              </a:r>
            </a:p>
          </p:txBody>
        </p:sp>
        <p:sp>
          <p:nvSpPr>
            <p:cNvPr id="30733" name="Text Box 12"/>
            <p:cNvSpPr txBox="1">
              <a:spLocks noChangeArrowheads="1"/>
            </p:cNvSpPr>
            <p:nvPr/>
          </p:nvSpPr>
          <p:spPr bwMode="auto">
            <a:xfrm>
              <a:off x="96" y="1665"/>
              <a:ext cx="10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seskviterpen</a:t>
              </a:r>
            </a:p>
          </p:txBody>
        </p:sp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2208" y="1665"/>
              <a:ext cx="11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antimalarikum</a:t>
              </a:r>
            </a:p>
          </p:txBody>
        </p:sp>
        <p:sp>
          <p:nvSpPr>
            <p:cNvPr id="30735" name="Text Box 14"/>
            <p:cNvSpPr txBox="1">
              <a:spLocks noChangeArrowheads="1"/>
            </p:cNvSpPr>
            <p:nvPr/>
          </p:nvSpPr>
          <p:spPr bwMode="auto">
            <a:xfrm>
              <a:off x="3744" y="1665"/>
              <a:ext cx="13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Artemisia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annua</a:t>
              </a:r>
            </a:p>
          </p:txBody>
        </p:sp>
        <p:sp>
          <p:nvSpPr>
            <p:cNvPr id="30736" name="Text Box 15"/>
            <p:cNvSpPr txBox="1">
              <a:spLocks noChangeArrowheads="1"/>
            </p:cNvSpPr>
            <p:nvPr/>
          </p:nvSpPr>
          <p:spPr bwMode="auto">
            <a:xfrm>
              <a:off x="96" y="1355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alkaloid</a:t>
              </a:r>
            </a:p>
          </p:txBody>
        </p:sp>
        <p:sp>
          <p:nvSpPr>
            <p:cNvPr id="30737" name="Text Box 16"/>
            <p:cNvSpPr txBox="1">
              <a:spLocks noChangeArrowheads="1"/>
            </p:cNvSpPr>
            <p:nvPr/>
          </p:nvSpPr>
          <p:spPr bwMode="auto">
            <a:xfrm>
              <a:off x="1056" y="2145"/>
              <a:ext cx="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taxol</a:t>
              </a:r>
            </a:p>
          </p:txBody>
        </p:sp>
        <p:sp>
          <p:nvSpPr>
            <p:cNvPr id="30738" name="Text Box 17"/>
            <p:cNvSpPr txBox="1">
              <a:spLocks noChangeArrowheads="1"/>
            </p:cNvSpPr>
            <p:nvPr/>
          </p:nvSpPr>
          <p:spPr bwMode="auto">
            <a:xfrm>
              <a:off x="2064" y="2145"/>
              <a:ext cx="1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cytostatikum</a:t>
              </a:r>
            </a:p>
          </p:txBody>
        </p:sp>
        <p:sp>
          <p:nvSpPr>
            <p:cNvPr id="30739" name="Text Box 18"/>
            <p:cNvSpPr txBox="1">
              <a:spLocks noChangeArrowheads="1"/>
            </p:cNvSpPr>
            <p:nvPr/>
          </p:nvSpPr>
          <p:spPr bwMode="auto">
            <a:xfrm>
              <a:off x="3744" y="2145"/>
              <a:ext cx="1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Taxus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brevifolia</a:t>
              </a:r>
            </a:p>
          </p:txBody>
        </p:sp>
        <p:sp>
          <p:nvSpPr>
            <p:cNvPr id="30740" name="Text Box 19"/>
            <p:cNvSpPr txBox="1">
              <a:spLocks noChangeArrowheads="1"/>
            </p:cNvSpPr>
            <p:nvPr/>
          </p:nvSpPr>
          <p:spPr bwMode="auto">
            <a:xfrm>
              <a:off x="950" y="2459"/>
              <a:ext cx="82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codeine, </a:t>
              </a:r>
            </a:p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morphine</a:t>
              </a:r>
            </a:p>
          </p:txBody>
        </p:sp>
        <p:sp>
          <p:nvSpPr>
            <p:cNvPr id="30741" name="Text Box 20"/>
            <p:cNvSpPr txBox="1">
              <a:spLocks noChangeArrowheads="1"/>
            </p:cNvSpPr>
            <p:nvPr/>
          </p:nvSpPr>
          <p:spPr bwMode="auto">
            <a:xfrm>
              <a:off x="3744" y="2459"/>
              <a:ext cx="1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Papaver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somniferum</a:t>
              </a:r>
            </a:p>
          </p:txBody>
        </p:sp>
        <p:sp>
          <p:nvSpPr>
            <p:cNvPr id="30742" name="Text Box 21"/>
            <p:cNvSpPr txBox="1">
              <a:spLocks noChangeArrowheads="1"/>
            </p:cNvSpPr>
            <p:nvPr/>
          </p:nvSpPr>
          <p:spPr bwMode="auto">
            <a:xfrm>
              <a:off x="96" y="2459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alkaloid</a:t>
              </a:r>
            </a:p>
          </p:txBody>
        </p:sp>
        <p:sp>
          <p:nvSpPr>
            <p:cNvPr id="30743" name="Text Box 22"/>
            <p:cNvSpPr txBox="1">
              <a:spLocks noChangeArrowheads="1"/>
            </p:cNvSpPr>
            <p:nvPr/>
          </p:nvSpPr>
          <p:spPr bwMode="auto">
            <a:xfrm>
              <a:off x="96" y="2987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alkaloid</a:t>
              </a:r>
            </a:p>
          </p:txBody>
        </p:sp>
        <p:sp>
          <p:nvSpPr>
            <p:cNvPr id="30744" name="Text Box 23"/>
            <p:cNvSpPr txBox="1">
              <a:spLocks noChangeArrowheads="1"/>
            </p:cNvSpPr>
            <p:nvPr/>
          </p:nvSpPr>
          <p:spPr bwMode="auto">
            <a:xfrm>
              <a:off x="950" y="2987"/>
              <a:ext cx="10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atropin</a:t>
              </a:r>
            </a:p>
            <a:p>
              <a:r>
                <a:rPr lang="cs-CZ" altLang="cs-CZ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scopolamine</a:t>
              </a:r>
            </a:p>
          </p:txBody>
        </p:sp>
        <p:sp>
          <p:nvSpPr>
            <p:cNvPr id="30745" name="Text Box 24"/>
            <p:cNvSpPr txBox="1">
              <a:spLocks noChangeArrowheads="1"/>
            </p:cNvSpPr>
            <p:nvPr/>
          </p:nvSpPr>
          <p:spPr bwMode="auto">
            <a:xfrm>
              <a:off x="3744" y="2987"/>
              <a:ext cx="1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Atropa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bella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-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donna</a:t>
              </a:r>
            </a:p>
          </p:txBody>
        </p:sp>
        <p:sp>
          <p:nvSpPr>
            <p:cNvPr id="30746" name="Text Box 25"/>
            <p:cNvSpPr txBox="1">
              <a:spLocks noChangeArrowheads="1"/>
            </p:cNvSpPr>
            <p:nvPr/>
          </p:nvSpPr>
          <p:spPr bwMode="auto">
            <a:xfrm>
              <a:off x="96" y="3537"/>
              <a:ext cx="7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glykosid</a:t>
              </a:r>
            </a:p>
          </p:txBody>
        </p:sp>
        <p:sp>
          <p:nvSpPr>
            <p:cNvPr id="30747" name="Text Box 26"/>
            <p:cNvSpPr txBox="1">
              <a:spLocks noChangeArrowheads="1"/>
            </p:cNvSpPr>
            <p:nvPr/>
          </p:nvSpPr>
          <p:spPr bwMode="auto">
            <a:xfrm>
              <a:off x="96" y="2145"/>
              <a:ext cx="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diterpen</a:t>
              </a:r>
            </a:p>
          </p:txBody>
        </p:sp>
        <p:sp>
          <p:nvSpPr>
            <p:cNvPr id="30748" name="Text Box 27"/>
            <p:cNvSpPr txBox="1">
              <a:spLocks noChangeArrowheads="1"/>
            </p:cNvSpPr>
            <p:nvPr/>
          </p:nvSpPr>
          <p:spPr bwMode="auto">
            <a:xfrm>
              <a:off x="3744" y="3537"/>
              <a:ext cx="1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Digitalis</a:t>
              </a:r>
              <a:r>
                <a:rPr lang="cs-CZ" altLang="cs-CZ" sz="2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2000" b="1" i="1">
                  <a:solidFill>
                    <a:srgbClr val="008000"/>
                  </a:solidFill>
                  <a:latin typeface="Comic Sans MS" panose="030F0702030302020204" pitchFamily="66" charset="0"/>
                </a:rPr>
                <a:t>lanata</a:t>
              </a:r>
            </a:p>
          </p:txBody>
        </p:sp>
        <p:sp>
          <p:nvSpPr>
            <p:cNvPr id="30749" name="Text Box 28"/>
            <p:cNvSpPr txBox="1">
              <a:spLocks noChangeArrowheads="1"/>
            </p:cNvSpPr>
            <p:nvPr/>
          </p:nvSpPr>
          <p:spPr bwMode="auto">
            <a:xfrm>
              <a:off x="1958" y="3537"/>
              <a:ext cx="11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latin typeface="Comic Sans MS" panose="030F0702030302020204" pitchFamily="66" charset="0"/>
                </a:rPr>
                <a:t>kardiotonikum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248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3438"/>
            <a:ext cx="7772400" cy="1143000"/>
          </a:xfrm>
        </p:spPr>
        <p:txBody>
          <a:bodyPr/>
          <a:lstStyle/>
          <a:p>
            <a:r>
              <a:rPr lang="cs-CZ" altLang="cs-CZ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Využití transgenoze pro tvorbu SM</a:t>
            </a:r>
            <a:endParaRPr lang="cs-CZ" altLang="cs-CZ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1" y="2555875"/>
            <a:ext cx="510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Comic Sans MS" panose="030F0702030302020204" pitchFamily="66" charset="0"/>
              </a:rPr>
              <a:t>při produkci SM v kořenech rostlin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20864" y="2971800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Comic Sans MS" panose="030F0702030302020204" pitchFamily="66" charset="0"/>
              </a:rPr>
              <a:t>indukce tvorby kořínků pomocí</a:t>
            </a:r>
            <a:r>
              <a:rPr lang="cs-CZ" altLang="cs-CZ" b="1" i="1">
                <a:solidFill>
                  <a:srgbClr val="FF3300"/>
                </a:solidFill>
                <a:latin typeface="Comic Sans MS" panose="030F0702030302020204" pitchFamily="66" charset="0"/>
              </a:rPr>
              <a:t> Agrobacterium rhizogenes</a:t>
            </a:r>
            <a:endParaRPr lang="cs-CZ" altLang="cs-CZ">
              <a:latin typeface="Comic Sans MS" panose="030F0702030302020204" pitchFamily="66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86000" y="5029200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Comic Sans MS" panose="030F0702030302020204" pitchFamily="66" charset="0"/>
              </a:rPr>
              <a:t>z</a:t>
            </a:r>
            <a:r>
              <a:rPr lang="cs-CZ" altLang="cs-CZ" b="1" i="1">
                <a:solidFill>
                  <a:srgbClr val="FF3300"/>
                </a:solidFill>
                <a:latin typeface="Comic Sans MS" panose="030F0702030302020204" pitchFamily="66" charset="0"/>
              </a:rPr>
              <a:t> Agrobacterium tumefaciens</a:t>
            </a:r>
            <a:endParaRPr lang="cs-CZ" altLang="cs-CZ">
              <a:latin typeface="Comic Sans MS" panose="030F0702030302020204" pitchFamily="66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679575" y="4572001"/>
            <a:ext cx="8969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Comic Sans MS" panose="030F0702030302020204" pitchFamily="66" charset="0"/>
              </a:rPr>
              <a:t>pro zvýšení produkce prýtů - vnášení genu </a:t>
            </a:r>
            <a:r>
              <a:rPr lang="cs-CZ" altLang="cs-CZ" i="1">
                <a:latin typeface="Comic Sans MS" panose="030F0702030302020204" pitchFamily="66" charset="0"/>
              </a:rPr>
              <a:t>ipt</a:t>
            </a:r>
            <a:r>
              <a:rPr lang="cs-CZ" altLang="cs-CZ">
                <a:latin typeface="Comic Sans MS" panose="030F0702030302020204" pitchFamily="66" charset="0"/>
              </a:rPr>
              <a:t> nebo pro auxiny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489326" y="3470275"/>
            <a:ext cx="575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 i="1">
                <a:latin typeface="Comic Sans MS" panose="030F0702030302020204" pitchFamily="66" charset="0"/>
              </a:rPr>
              <a:t>Nicotiana rustica, Datura stramonium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565526" y="560387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 i="1">
                <a:latin typeface="Comic Sans MS" panose="030F0702030302020204" pitchFamily="66" charset="0"/>
              </a:rPr>
              <a:t>Mentha</a:t>
            </a:r>
            <a:endParaRPr lang="cs-CZ" altLang="cs-CZ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46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56657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774826" y="5589589"/>
            <a:ext cx="259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Georgiev et al. 2007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908050"/>
            <a:ext cx="338455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>
                <a:solidFill>
                  <a:schemeClr val="accent2"/>
                </a:solidFill>
                <a:latin typeface="Comic Sans MS" panose="030F0702030302020204" pitchFamily="66" charset="0"/>
              </a:rPr>
              <a:t>Indukce kultur kořenů a jejich aplikace</a:t>
            </a:r>
          </a:p>
        </p:txBody>
      </p:sp>
    </p:spTree>
    <p:extLst>
      <p:ext uri="{BB962C8B-B14F-4D97-AF65-F5344CB8AC3E}">
        <p14:creationId xmlns:p14="http://schemas.microsoft.com/office/powerpoint/2010/main" val="417031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2351088" y="0"/>
            <a:ext cx="7772400" cy="1143000"/>
          </a:xfrm>
        </p:spPr>
        <p:txBody>
          <a:bodyPr/>
          <a:lstStyle/>
          <a:p>
            <a:r>
              <a:rPr lang="cs-CZ" altLang="cs-CZ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Příklady metabolitů získaných z kultur transformovaných kořenů</a:t>
            </a:r>
          </a:p>
        </p:txBody>
      </p:sp>
      <p:graphicFrame>
        <p:nvGraphicFramePr>
          <p:cNvPr id="66629" name="Group 69"/>
          <p:cNvGraphicFramePr>
            <a:graphicFrameLocks noGrp="1"/>
          </p:cNvGraphicFramePr>
          <p:nvPr>
            <p:ph type="tbl" idx="1"/>
          </p:nvPr>
        </p:nvGraphicFramePr>
        <p:xfrm>
          <a:off x="1774826" y="1268414"/>
          <a:ext cx="8893175" cy="5049837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ajmalicin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Rauvolfia micrantha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antihypertenzivum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Sudha et al. 2003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artemisinin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Artemisia annua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antimalarikum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Weathers et al. 2005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betalainy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Beta vulgaris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antioxidant, barvivo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Pavlov and Bley 2006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camptothecin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Camptotheca acuminata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antitumor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Lorence et al. 2004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rutin, hispidulin a syringin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Saussurea involucrata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protizánětlivý,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fungicidní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 et al. 2006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scopolamin a hyoscyamin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Datura innoxia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anticholinergní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Dechaux and Boitel-Conti 2005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taxol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Taxus brevifolia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antikancer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Huang et al. 1997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6-methoxy-podophyllotoxin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Linum album; Linum persicum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antikancer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Wink et al. 2005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986" name="Text Box 65"/>
          <p:cNvSpPr txBox="1">
            <a:spLocks noChangeArrowheads="1"/>
          </p:cNvSpPr>
          <p:nvPr/>
        </p:nvSpPr>
        <p:spPr bwMode="auto">
          <a:xfrm>
            <a:off x="7535863" y="6461126"/>
            <a:ext cx="2595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Georgiev et al. 2007</a:t>
            </a:r>
          </a:p>
        </p:txBody>
      </p:sp>
    </p:spTree>
    <p:extLst>
      <p:ext uri="{BB962C8B-B14F-4D97-AF65-F5344CB8AC3E}">
        <p14:creationId xmlns:p14="http://schemas.microsoft.com/office/powerpoint/2010/main" val="1502863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360BC-1F74-4E63-9054-84E970CE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B6BFB-051E-4DC9-9BBD-33382103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2" r="1471" b="28879"/>
          <a:stretch/>
        </p:blipFill>
        <p:spPr>
          <a:xfrm>
            <a:off x="0" y="0"/>
            <a:ext cx="12192000" cy="464023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B0DF22-977C-4A9E-96AD-89653E5E44A7}"/>
              </a:ext>
            </a:extLst>
          </p:cNvPr>
          <p:cNvSpPr txBox="1"/>
          <p:nvPr/>
        </p:nvSpPr>
        <p:spPr>
          <a:xfrm>
            <a:off x="3693459" y="5160728"/>
            <a:ext cx="618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Produkce proteinů v trichomech listů tabáku</a:t>
            </a:r>
          </a:p>
          <a:p>
            <a:pPr marL="285750" indent="-285750">
              <a:buFontTx/>
              <a:buChar char="-"/>
            </a:pPr>
            <a:r>
              <a:rPr lang="cs-CZ" dirty="0"/>
              <a:t>Vývoj pesticidů z proteinu z povrchu listů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361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28592-BBF2-440E-9707-95312160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A0F362-B377-49C4-BE2D-0B5C546DD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39" b="5338"/>
          <a:stretch/>
        </p:blipFill>
        <p:spPr>
          <a:xfrm>
            <a:off x="143436" y="0"/>
            <a:ext cx="9861176" cy="44810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B0DAB4-5325-4BF4-88E7-79B4C1975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4" t="25543" r="15441" b="25544"/>
          <a:stretch/>
        </p:blipFill>
        <p:spPr>
          <a:xfrm>
            <a:off x="5827060" y="4624112"/>
            <a:ext cx="6203576" cy="22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0E2D8-B176-48A7-99E4-2AE79B49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7883"/>
            <a:ext cx="10363200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Shrnutí</a:t>
            </a:r>
          </a:p>
        </p:txBody>
      </p:sp>
      <p:pic>
        <p:nvPicPr>
          <p:cNvPr id="3076" name="Picture 4" descr="Protein Expression in Plant System - Lifeasible">
            <a:extLst>
              <a:ext uri="{FF2B5EF4-FFF2-40B4-BE49-F238E27FC236}">
                <a16:creationId xmlns:a16="http://schemas.microsoft.com/office/drawing/2014/main" id="{FBD7EFEB-83B7-4DA8-8364-12AB09BC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79" y="1332939"/>
            <a:ext cx="9437761" cy="49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Rostliny jako továrny na syntézu léčebných proteinů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1445" name="Picture 61444" descr="Klíčová nezelená sadba na vozovce">
            <a:extLst>
              <a:ext uri="{FF2B5EF4-FFF2-40B4-BE49-F238E27FC236}">
                <a16:creationId xmlns:a16="http://schemas.microsoft.com/office/drawing/2014/main" id="{5F6D42B5-B1FB-A054-AED4-718DC1BAE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4" r="9057" b="-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možnost</a:t>
            </a:r>
            <a:r>
              <a:rPr lang="en-US" altLang="cs-CZ"/>
              <a:t> GM </a:t>
            </a:r>
            <a:r>
              <a:rPr lang="cs-CZ" altLang="cs-CZ"/>
              <a:t>plodin pro produkci terapeutických proteinů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ve srovnání s kulturami bakterií, či živočišných buněk = pěstování GM rostlin = levnější produkce </a:t>
            </a:r>
          </a:p>
          <a:p>
            <a:pPr eaLnBrk="1" hangingPunct="1"/>
            <a:endParaRPr lang="en-US" altLang="cs-CZ"/>
          </a:p>
          <a:p>
            <a:pPr eaLnBrk="1" hangingPunct="1"/>
            <a:r>
              <a:rPr lang="cs-CZ" altLang="cs-CZ"/>
              <a:t>v současné době se rozvíjí jako</a:t>
            </a:r>
            <a:r>
              <a:rPr lang="en-US" altLang="cs-CZ"/>
              <a:t> </a:t>
            </a:r>
            <a:r>
              <a:rPr lang="cs-CZ" altLang="cs-CZ"/>
              <a:t>„</a:t>
            </a:r>
            <a:r>
              <a:rPr lang="en-US" altLang="cs-CZ"/>
              <a:t>plant-made pharmaceuticals (PMPs)</a:t>
            </a:r>
            <a:r>
              <a:rPr lang="cs-CZ" altLang="cs-CZ"/>
              <a:t>“ = „f</a:t>
            </a:r>
            <a:r>
              <a:rPr lang="en-US" altLang="cs-CZ"/>
              <a:t>arming</a:t>
            </a:r>
            <a:r>
              <a:rPr lang="cs-CZ" altLang="cs-CZ"/>
              <a:t>“, </a:t>
            </a:r>
            <a:r>
              <a:rPr lang="en-US" altLang="cs-CZ"/>
              <a:t>mole</a:t>
            </a:r>
            <a:r>
              <a:rPr lang="cs-CZ" altLang="cs-CZ"/>
              <a:t>k</a:t>
            </a:r>
            <a:r>
              <a:rPr lang="en-US" altLang="cs-CZ"/>
              <a:t>ul</a:t>
            </a:r>
            <a:r>
              <a:rPr lang="cs-CZ" altLang="cs-CZ"/>
              <a:t>á</a:t>
            </a:r>
            <a:r>
              <a:rPr lang="en-US" altLang="cs-CZ"/>
              <a:t>r</a:t>
            </a:r>
            <a:r>
              <a:rPr lang="cs-CZ" altLang="cs-CZ"/>
              <a:t>ní</a:t>
            </a:r>
            <a:r>
              <a:rPr lang="en-US" altLang="cs-CZ"/>
              <a:t> </a:t>
            </a:r>
            <a:r>
              <a:rPr lang="cs-CZ" altLang="cs-CZ"/>
              <a:t>f</a:t>
            </a:r>
            <a:r>
              <a:rPr lang="en-US" altLang="cs-CZ"/>
              <a:t>arming</a:t>
            </a:r>
            <a:r>
              <a:rPr lang="cs-CZ" altLang="cs-CZ"/>
              <a:t> nebo </a:t>
            </a:r>
            <a:r>
              <a:rPr lang="en-US" altLang="cs-CZ"/>
              <a:t>bio</a:t>
            </a:r>
            <a:r>
              <a:rPr lang="cs-CZ" altLang="cs-CZ"/>
              <a:t>f</a:t>
            </a:r>
            <a:r>
              <a:rPr lang="en-US" altLang="cs-CZ"/>
              <a:t>arming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640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70322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Protilátky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Bílkoviny produkované imunitním systémem obratlovců</a:t>
            </a:r>
          </a:p>
          <a:p>
            <a:r>
              <a:rPr lang="cs-CZ" sz="2400" dirty="0"/>
              <a:t>specificky se vážou na antigen, což umožňuje aplikace v diagnóze, prevenci a léčbě lidských a zvířecích nemocí (rakovina, infekční nemoci, „</a:t>
            </a:r>
            <a:r>
              <a:rPr lang="cs-CZ" sz="2400" dirty="0" err="1"/>
              <a:t>odhojování</a:t>
            </a:r>
            <a:r>
              <a:rPr lang="cs-CZ" sz="2400" dirty="0"/>
              <a:t>“ (</a:t>
            </a:r>
            <a:r>
              <a:rPr lang="cs-CZ" sz="2400" dirty="0" err="1"/>
              <a:t>rejekce</a:t>
            </a:r>
            <a:r>
              <a:rPr lang="cs-CZ" sz="2400" dirty="0"/>
              <a:t>) transplantací…)</a:t>
            </a:r>
          </a:p>
          <a:p>
            <a:endParaRPr lang="cs-CZ" sz="2400" dirty="0"/>
          </a:p>
          <a:p>
            <a:r>
              <a:rPr lang="cs-CZ" sz="2400" dirty="0"/>
              <a:t>Potřeba technik, které výkonné, ekonomicky výhodné a bezpečné</a:t>
            </a:r>
          </a:p>
          <a:p>
            <a:r>
              <a:rPr lang="cs-CZ" sz="2400" dirty="0"/>
              <a:t>Většinou v mikrobiálních nebo savčích bioreaktorových systémech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1905000"/>
            <a:ext cx="2438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5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Savčí buněčné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3801" y="1630514"/>
            <a:ext cx="10080811" cy="4603376"/>
          </a:xfrm>
        </p:spPr>
        <p:txBody>
          <a:bodyPr>
            <a:normAutofit/>
          </a:bodyPr>
          <a:lstStyle/>
          <a:p>
            <a:r>
              <a:rPr lang="cs-CZ" sz="2000" dirty="0"/>
              <a:t>Rozdíly mezi strukturou protilátek z hlodavců a lidí (vaječné buňky křečků vs. lidské jaterní buněčné kultury)</a:t>
            </a:r>
          </a:p>
          <a:p>
            <a:r>
              <a:rPr lang="cs-CZ" sz="2000" dirty="0"/>
              <a:t>Vysoké počáteční i udržovací náklady</a:t>
            </a:r>
          </a:p>
          <a:p>
            <a:r>
              <a:rPr lang="cs-CZ" sz="2000" dirty="0"/>
              <a:t>Limitované možnosti pro produkci velkého množství</a:t>
            </a:r>
          </a:p>
          <a:p>
            <a:r>
              <a:rPr lang="cs-CZ" sz="2000" dirty="0"/>
              <a:t>Možná kontaminace lidskými patogeny</a:t>
            </a:r>
          </a:p>
          <a:p>
            <a:endParaRPr lang="cs-CZ" sz="2000" dirty="0"/>
          </a:p>
          <a:p>
            <a:r>
              <a:rPr lang="cs-CZ" sz="2000" dirty="0"/>
              <a:t>Bakteriální fermentační systémy: ekonomicky výhodnější, ale problémy se správným skládáním (</a:t>
            </a:r>
            <a:r>
              <a:rPr lang="cs-CZ" sz="2000" dirty="0" err="1"/>
              <a:t>folding</a:t>
            </a:r>
            <a:r>
              <a:rPr lang="cs-CZ" sz="2000" dirty="0"/>
              <a:t>) proteinů</a:t>
            </a:r>
          </a:p>
          <a:p>
            <a:endParaRPr lang="cs-CZ" sz="2000" dirty="0"/>
          </a:p>
          <a:p>
            <a:r>
              <a:rPr lang="cs-CZ" sz="2000" dirty="0"/>
              <a:t>ALE: jsou dobře charakterizované a zavedené, proto vyhovují náročným regulacím v </a:t>
            </a:r>
            <a:r>
              <a:rPr lang="cs-CZ" sz="2000" dirty="0" err="1"/>
              <a:t>biofarmaceutickém</a:t>
            </a:r>
            <a:r>
              <a:rPr lang="cs-CZ" sz="2000" dirty="0"/>
              <a:t> průmyslu</a:t>
            </a:r>
          </a:p>
        </p:txBody>
      </p:sp>
    </p:spTree>
    <p:extLst>
      <p:ext uri="{BB962C8B-B14F-4D97-AF65-F5344CB8AC3E}">
        <p14:creationId xmlns:p14="http://schemas.microsoft.com/office/powerpoint/2010/main" val="17291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chemeClr val="bg1"/>
                </a:solidFill>
              </a:rPr>
              <a:t>Další systémy pro tvorbu protilátek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cs-CZ"/>
              <a:t>Kvasinky a vláknité houby – výhody bakterií, ale nevyhovující protilátky</a:t>
            </a:r>
          </a:p>
          <a:p>
            <a:r>
              <a:rPr lang="cs-CZ"/>
              <a:t>Hmyzí buňky – stejný způsob kultivace jako savčí, správné struktury</a:t>
            </a:r>
          </a:p>
          <a:p>
            <a:r>
              <a:rPr lang="cs-CZ"/>
              <a:t>Z mléka transgenních živočichů – obavy z přenosu patogenů nebo </a:t>
            </a:r>
            <a:r>
              <a:rPr lang="cs-CZ" err="1"/>
              <a:t>onkogenních</a:t>
            </a:r>
            <a:r>
              <a:rPr lang="cs-CZ"/>
              <a:t> DNA sekvencí</a:t>
            </a:r>
          </a:p>
          <a:p>
            <a:r>
              <a:rPr lang="cs-CZ"/>
              <a:t>Ze slepičích vajíček – bohaté na proteiny, obsahují protilátky, ale zatím málo prozkoumáno</a:t>
            </a:r>
          </a:p>
          <a:p>
            <a:endParaRPr lang="cs-CZ"/>
          </a:p>
          <a:p>
            <a:r>
              <a:rPr lang="cs-CZ" b="1"/>
              <a:t>Rostliny</a:t>
            </a:r>
            <a:r>
              <a:rPr lang="cs-CZ"/>
              <a:t> – nízké náklady (využití zemědělských technik bez nutné odbornosti pracovníků), možnost vysoké produkce a minimální rizika spojená s kontaminací</a:t>
            </a:r>
          </a:p>
        </p:txBody>
      </p:sp>
    </p:spTree>
    <p:extLst>
      <p:ext uri="{BB962C8B-B14F-4D97-AF65-F5344CB8AC3E}">
        <p14:creationId xmlns:p14="http://schemas.microsoft.com/office/powerpoint/2010/main" val="323885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Rostliny a tvorba protilátek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4580" y="1905000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dirty="0"/>
              <a:t>Obecné základy stavby a tvorby proteinů stejné ve všech </a:t>
            </a:r>
            <a:r>
              <a:rPr lang="cs-CZ" sz="2400" dirty="0" err="1"/>
              <a:t>eukaryotech</a:t>
            </a:r>
            <a:endParaRPr lang="cs-CZ" sz="2400" dirty="0"/>
          </a:p>
          <a:p>
            <a:r>
              <a:rPr lang="cs-CZ" sz="2400" dirty="0" err="1"/>
              <a:t>Posttranslační</a:t>
            </a:r>
            <a:r>
              <a:rPr lang="cs-CZ" sz="2400" dirty="0"/>
              <a:t> modifikace  jsou velmi podobné</a:t>
            </a:r>
          </a:p>
          <a:p>
            <a:r>
              <a:rPr lang="cs-CZ" sz="2400" dirty="0"/>
              <a:t>Minimální rozdíly ve struktuře (zbytky alpha-1,3-fucosy a beta-1,2-xylosy), které mohou způsobit imunologickou odpověď v lidech, ale ne v myších – ale už umíme odstranit </a:t>
            </a:r>
          </a:p>
          <a:p>
            <a:endParaRPr lang="cs-CZ" sz="24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103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chemeClr val="bg1"/>
                </a:solidFill>
              </a:rPr>
              <a:t>Rostliny a tvorba protilátek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50B8FCDB-EA28-4D41-6D50-2A783118D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9868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12927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336</TotalTime>
  <Words>1960</Words>
  <Application>Microsoft Office PowerPoint</Application>
  <PresentationFormat>Širokoúhlá obrazovka</PresentationFormat>
  <Paragraphs>278</Paragraphs>
  <Slides>37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50" baseType="lpstr">
      <vt:lpstr>Arial</vt:lpstr>
      <vt:lpstr>Calibri</vt:lpstr>
      <vt:lpstr>Century Gothic</vt:lpstr>
      <vt:lpstr>Comic Sans MS</vt:lpstr>
      <vt:lpstr>Europa</vt:lpstr>
      <vt:lpstr>Monotype Sorts</vt:lpstr>
      <vt:lpstr>NexusSerif</vt:lpstr>
      <vt:lpstr>Noto Serif</vt:lpstr>
      <vt:lpstr>Open Sans</vt:lpstr>
      <vt:lpstr>Times New Roman</vt:lpstr>
      <vt:lpstr>Wingdings 3</vt:lpstr>
      <vt:lpstr>Stébla</vt:lpstr>
      <vt:lpstr>Acrobat Document</vt:lpstr>
      <vt:lpstr>Molekulární „pharming“, tvorba sekundárních metabolitů </vt:lpstr>
      <vt:lpstr>Cíle</vt:lpstr>
      <vt:lpstr>Hlavní směry biofarmingu</vt:lpstr>
      <vt:lpstr>Rostliny jako továrny na syntézu léčebných proteinů</vt:lpstr>
      <vt:lpstr>Protilátky</vt:lpstr>
      <vt:lpstr>Savčí buněčné kultury</vt:lpstr>
      <vt:lpstr>Další systémy pro tvorbu protilátek</vt:lpstr>
      <vt:lpstr>Rostliny a tvorba protilátek</vt:lpstr>
      <vt:lpstr>Rostliny a tvorba protilátek</vt:lpstr>
      <vt:lpstr>Prezentace aplikace PowerPoint</vt:lpstr>
      <vt:lpstr>Rostliny a tvorba protilátek</vt:lpstr>
      <vt:lpstr>Rostliny a tvorba protilátek</vt:lpstr>
      <vt:lpstr>Další systémy tvorby protilátek v rostlinách</vt:lpstr>
      <vt:lpstr>Transientní exprese  Transientní transfekce</vt:lpstr>
      <vt:lpstr>Prezentace aplikace PowerPoint</vt:lpstr>
      <vt:lpstr>Produkce vakcín a proteinů</vt:lpstr>
      <vt:lpstr>Produkce vakcín a proteinů</vt:lpstr>
      <vt:lpstr>Prezentace aplikace PowerPoint</vt:lpstr>
      <vt:lpstr>Sekundární metabolity v in vitro</vt:lpstr>
      <vt:lpstr>Prezentace aplikace PowerPoint</vt:lpstr>
      <vt:lpstr>Prezentace aplikace PowerPoint</vt:lpstr>
      <vt:lpstr>Strategie metabolického inženýrství</vt:lpstr>
      <vt:lpstr>„Anti-sense“ inaktivace  Romer et al., 2002</vt:lpstr>
      <vt:lpstr>Elicitace</vt:lpstr>
      <vt:lpstr>Prezentace aplikace PowerPoint</vt:lpstr>
      <vt:lpstr>Prezentace aplikace PowerPoint</vt:lpstr>
      <vt:lpstr>Důvody absence SM v buněčných kulturách</vt:lpstr>
      <vt:lpstr>Sibiřský žen-šen – mikropropagace pomocí SE Eleutherococcus senticosus  (=Acanthopanax senticosus, Araliaceae)</vt:lpstr>
      <vt:lpstr>Prezentace aplikace PowerPoint</vt:lpstr>
      <vt:lpstr>Prezentace aplikace PowerPoint</vt:lpstr>
      <vt:lpstr>Prezentace aplikace PowerPoint</vt:lpstr>
      <vt:lpstr>Využití transgenoze pro tvorbu SM</vt:lpstr>
      <vt:lpstr>Indukce kultur kořenů a jejich aplikace</vt:lpstr>
      <vt:lpstr>Příklady metabolitů získaných z kultur transformovaných kořenů</vt:lpstr>
      <vt:lpstr>Prezentace aplikace PowerPoint</vt:lpstr>
      <vt:lpstr>Prezentace aplikace PowerPoint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„farming“ protilátek v rostlinách</dc:title>
  <dc:creator>cempirkova</dc:creator>
  <cp:lastModifiedBy>Hana Cempírková</cp:lastModifiedBy>
  <cp:revision>35</cp:revision>
  <dcterms:created xsi:type="dcterms:W3CDTF">2018-01-05T09:50:07Z</dcterms:created>
  <dcterms:modified xsi:type="dcterms:W3CDTF">2022-04-14T09:31:05Z</dcterms:modified>
</cp:coreProperties>
</file>