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65" r:id="rId2"/>
    <p:sldId id="267" r:id="rId3"/>
    <p:sldId id="268" r:id="rId4"/>
    <p:sldId id="269" r:id="rId5"/>
    <p:sldId id="30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302" r:id="rId18"/>
    <p:sldId id="307" r:id="rId19"/>
    <p:sldId id="282" r:id="rId20"/>
    <p:sldId id="303" r:id="rId21"/>
    <p:sldId id="301" r:id="rId22"/>
    <p:sldId id="283" r:id="rId23"/>
    <p:sldId id="281" r:id="rId24"/>
    <p:sldId id="284" r:id="rId25"/>
    <p:sldId id="285" r:id="rId26"/>
    <p:sldId id="288" r:id="rId27"/>
    <p:sldId id="289" r:id="rId28"/>
    <p:sldId id="290" r:id="rId29"/>
    <p:sldId id="286" r:id="rId30"/>
    <p:sldId id="287" r:id="rId31"/>
    <p:sldId id="291" r:id="rId32"/>
    <p:sldId id="292" r:id="rId33"/>
    <p:sldId id="293" r:id="rId34"/>
    <p:sldId id="294" r:id="rId35"/>
    <p:sldId id="306" r:id="rId36"/>
    <p:sldId id="305" r:id="rId37"/>
    <p:sldId id="304" r:id="rId38"/>
    <p:sldId id="295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242" autoAdjust="0"/>
  </p:normalViewPr>
  <p:slideViewPr>
    <p:cSldViewPr snapToGrid="0">
      <p:cViewPr varScale="1">
        <p:scale>
          <a:sx n="56" d="100"/>
          <a:sy n="56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CAD2-13F4-46F4-9D1E-001DF1BD7027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E0F79-E75A-49F3-96B8-72D01B291D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0F79-E75A-49F3-96B8-72D01B291D1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Díky pěstování HT plodin farmáři nepoužívají orbu nebo ji snižují – snížení spotřeby paliva, snížení poškození vrchní vrstvy půdy. ALE! Orba má i jiné </a:t>
            </a:r>
            <a:r>
              <a:rPr lang="cs-CZ" dirty="0" err="1"/>
              <a:t>vyhody</a:t>
            </a:r>
            <a:r>
              <a:rPr lang="cs-CZ" dirty="0"/>
              <a:t> než redukci plevele (viz </a:t>
            </a:r>
            <a:r>
              <a:rPr lang="cs-CZ"/>
              <a:t>přemnožení hrabošů)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0F79-E75A-49F3-96B8-72D01B291D1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05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0F79-E75A-49F3-96B8-72D01B291D1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47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03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97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13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649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07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99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6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5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41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0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78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2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3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74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0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0D70-2AD5-42AD-B87A-49C0CB3FCFF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5DC404-DC58-4EF9-9DDC-9CD40B54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7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ys.org/news/2013-06-pests-resistant-gm-crops.html#jC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aa.org/gmapprovaldatabas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300889" y="37276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0000FF"/>
                </a:solidFill>
              </a:rPr>
              <a:t>Agronomické využití toxinu </a:t>
            </a:r>
            <a:br>
              <a:rPr lang="cs-CZ" altLang="cs-CZ" b="1" dirty="0">
                <a:solidFill>
                  <a:srgbClr val="0000FF"/>
                </a:solidFill>
              </a:rPr>
            </a:br>
            <a:r>
              <a:rPr lang="cs-CZ" altLang="cs-CZ" b="1" i="1" dirty="0" err="1">
                <a:solidFill>
                  <a:srgbClr val="0000FF"/>
                </a:solidFill>
              </a:rPr>
              <a:t>Bacillus</a:t>
            </a:r>
            <a:r>
              <a:rPr lang="cs-CZ" altLang="cs-CZ" b="1" i="1" dirty="0">
                <a:solidFill>
                  <a:srgbClr val="0000FF"/>
                </a:solidFill>
              </a:rPr>
              <a:t> </a:t>
            </a:r>
            <a:r>
              <a:rPr lang="cs-CZ" altLang="cs-CZ" b="1" i="1" dirty="0" err="1">
                <a:solidFill>
                  <a:srgbClr val="0000FF"/>
                </a:solidFill>
              </a:rPr>
              <a:t>thuringiensis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t c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53" y="3227137"/>
            <a:ext cx="3429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3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Technologie ochrany proti zavíječi kukuřičnému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989138"/>
            <a:ext cx="8229600" cy="4525962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/>
              <a:t>	liší se v účinnosti, nákladnosti i možném nepříznivém vlivu na životní prostředí</a:t>
            </a:r>
          </a:p>
          <a:p>
            <a:pPr marL="990600" lvl="1" indent="-533400"/>
            <a:r>
              <a:rPr lang="cs-CZ" altLang="cs-CZ" sz="2400">
                <a:solidFill>
                  <a:srgbClr val="0000FF"/>
                </a:solidFill>
              </a:rPr>
              <a:t>přirozená odolnost</a:t>
            </a:r>
            <a:r>
              <a:rPr lang="cs-CZ" altLang="cs-CZ" sz="2400"/>
              <a:t>: zajištěná mechanickými a fyziologickými vlastnostmi odrůdy = dosti nízká</a:t>
            </a:r>
          </a:p>
          <a:p>
            <a:pPr marL="990600" lvl="1" indent="-533400"/>
            <a:r>
              <a:rPr lang="cs-CZ" altLang="cs-CZ" sz="2400">
                <a:solidFill>
                  <a:srgbClr val="0000FF"/>
                </a:solidFill>
              </a:rPr>
              <a:t>chemická ochrana</a:t>
            </a:r>
            <a:r>
              <a:rPr lang="cs-CZ" altLang="cs-CZ" sz="2400"/>
              <a:t>: plošná aplikace insekticidů na porost kukuřice - působí proti dospělcům motýlů nebo mají morforegulační účinky proti vajíčkům nebo larvám</a:t>
            </a:r>
          </a:p>
          <a:p>
            <a:pPr marL="990600" lvl="1" indent="-533400"/>
            <a:r>
              <a:rPr lang="cs-CZ" altLang="cs-CZ" sz="2400">
                <a:solidFill>
                  <a:srgbClr val="0000FF"/>
                </a:solidFill>
              </a:rPr>
              <a:t>biologická ochrana</a:t>
            </a:r>
          </a:p>
          <a:p>
            <a:pPr marL="609600" indent="-609600"/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82755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cs-CZ" altLang="cs-CZ" sz="3200" b="1">
                <a:solidFill>
                  <a:srgbClr val="0000FF"/>
                </a:solidFill>
              </a:rPr>
              <a:t>Biologická ochrana</a:t>
            </a:r>
            <a:br>
              <a:rPr lang="cs-CZ" altLang="cs-CZ" sz="3200" b="1">
                <a:solidFill>
                  <a:srgbClr val="0000FF"/>
                </a:solidFill>
              </a:rPr>
            </a:br>
            <a:endParaRPr lang="cs-CZ" altLang="cs-CZ" sz="3200" b="1">
              <a:solidFill>
                <a:srgbClr val="0000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981075"/>
            <a:ext cx="8075613" cy="55435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cs-CZ" sz="2000"/>
              <a:t>plošná aplikace přípravku se sporami půdní bakterie </a:t>
            </a:r>
            <a:r>
              <a:rPr lang="cs-CZ" altLang="cs-CZ" sz="2000" i="1"/>
              <a:t>Bacillus thuringiensis (</a:t>
            </a:r>
            <a:r>
              <a:rPr lang="cs-CZ" altLang="cs-CZ" sz="2000">
                <a:solidFill>
                  <a:srgbClr val="0000FF"/>
                </a:solidFill>
              </a:rPr>
              <a:t>Bathurin</a:t>
            </a:r>
            <a:r>
              <a:rPr lang="cs-CZ" altLang="cs-CZ" sz="2000"/>
              <a:t>)</a:t>
            </a:r>
            <a:r>
              <a:rPr lang="cs-CZ" altLang="cs-CZ" sz="2000" i="1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cs-CZ" sz="2000"/>
              <a:t>ruční aplikace kapslí </a:t>
            </a:r>
            <a:r>
              <a:rPr lang="cs-CZ" altLang="cs-CZ" sz="2000">
                <a:solidFill>
                  <a:srgbClr val="0000FF"/>
                </a:solidFill>
              </a:rPr>
              <a:t>Trichoplus</a:t>
            </a:r>
            <a:r>
              <a:rPr lang="en-US" altLang="cs-CZ" sz="2000">
                <a:solidFill>
                  <a:srgbClr val="0000FF"/>
                </a:solidFill>
              </a:rPr>
              <a:t>®</a:t>
            </a:r>
            <a:r>
              <a:rPr lang="cs-CZ" altLang="cs-CZ" sz="2000"/>
              <a:t> obsahujících </a:t>
            </a:r>
            <a:r>
              <a:rPr lang="cs-CZ" altLang="cs-CZ" sz="2000">
                <a:solidFill>
                  <a:srgbClr val="0000FF"/>
                </a:solidFill>
              </a:rPr>
              <a:t>chalcidky</a:t>
            </a:r>
            <a:r>
              <a:rPr lang="cs-CZ" altLang="cs-CZ" sz="2000"/>
              <a:t> - drobné parazitické vosičky rodu</a:t>
            </a:r>
            <a:r>
              <a:rPr lang="cs-CZ" altLang="cs-CZ" sz="2000">
                <a:solidFill>
                  <a:srgbClr val="0000FF"/>
                </a:solidFill>
              </a:rPr>
              <a:t> </a:t>
            </a:r>
            <a:r>
              <a:rPr lang="cs-CZ" altLang="cs-CZ" sz="2000" i="1">
                <a:solidFill>
                  <a:srgbClr val="0000FF"/>
                </a:solidFill>
              </a:rPr>
              <a:t>Trichogramma</a:t>
            </a:r>
            <a:r>
              <a:rPr lang="cs-CZ" altLang="cs-CZ" sz="2000"/>
              <a:t> prodělávající svůj vývoj ve vajíčcích motýlů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cs-CZ" sz="2000"/>
              <a:t>pěstování insekt-rezistentních geneticky modifikovaných </a:t>
            </a:r>
            <a:r>
              <a:rPr lang="cs-CZ" altLang="cs-CZ" sz="2000">
                <a:solidFill>
                  <a:srgbClr val="0000FF"/>
                </a:solidFill>
              </a:rPr>
              <a:t>hybridů kukuřice (Bt)</a:t>
            </a:r>
            <a:r>
              <a:rPr lang="cs-CZ" altLang="cs-CZ" sz="2000"/>
              <a:t>, do jejichž genomu byla genetickou manipulací vnesena část genetické informace půdní bakterie </a:t>
            </a:r>
            <a:r>
              <a:rPr lang="cs-CZ" altLang="cs-CZ" sz="2000" i="1"/>
              <a:t>Bacillus thuringiensis</a:t>
            </a:r>
          </a:p>
          <a:p>
            <a:pPr marL="609600" indent="-609600">
              <a:lnSpc>
                <a:spcPct val="90000"/>
              </a:lnSpc>
            </a:pPr>
            <a:endParaRPr lang="cs-CZ" altLang="cs-CZ" sz="2000" i="1"/>
          </a:p>
          <a:p>
            <a:pPr marL="609600" indent="-609600">
              <a:lnSpc>
                <a:spcPct val="90000"/>
              </a:lnSpc>
              <a:buNone/>
            </a:pPr>
            <a:r>
              <a:rPr lang="cs-CZ" altLang="cs-CZ" sz="2000"/>
              <a:t>	</a:t>
            </a:r>
            <a:r>
              <a:rPr lang="cs-CZ" altLang="cs-CZ" sz="2000">
                <a:solidFill>
                  <a:srgbClr val="0000FF"/>
                </a:solidFill>
              </a:rPr>
              <a:t>Poznámka:</a:t>
            </a:r>
            <a:r>
              <a:rPr lang="cs-CZ" altLang="cs-CZ" sz="2000"/>
              <a:t> Úspěšnost chemické ochrany, postřiku biologickým přípravkem nebo užití chalcidek jsou podmíněny aplikací těchto přípravků </a:t>
            </a:r>
            <a:r>
              <a:rPr lang="cs-CZ" altLang="cs-CZ" sz="2000">
                <a:solidFill>
                  <a:srgbClr val="0000FF"/>
                </a:solidFill>
              </a:rPr>
              <a:t>v klíčových momentech rozmnožovacího cyklu</a:t>
            </a:r>
            <a:r>
              <a:rPr lang="cs-CZ" altLang="cs-CZ" sz="2000"/>
              <a:t> zavíječe, vždy na základě doporučení výrobce přípravku    (podle signalizace - aplikace o několik dní dříve nebo později je jen málo účinná či zcela neúčinná)</a:t>
            </a:r>
          </a:p>
        </p:txBody>
      </p:sp>
    </p:spTree>
    <p:extLst>
      <p:ext uri="{BB962C8B-B14F-4D97-AF65-F5344CB8AC3E}">
        <p14:creationId xmlns:p14="http://schemas.microsoft.com/office/powerpoint/2010/main" val="79704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Transgenní Bt plodiny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291513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do rostlinného genomu je vložen gen řídící tvorbu toxické části bílkoviny </a:t>
            </a:r>
            <a:r>
              <a:rPr lang="cs-CZ" altLang="cs-CZ" sz="2000" dirty="0" err="1">
                <a:solidFill>
                  <a:srgbClr val="0000FF"/>
                </a:solidFill>
              </a:rPr>
              <a:t>Cry</a:t>
            </a: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enzymatické úpravy již nejsou nutné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je zachována </a:t>
            </a:r>
            <a:r>
              <a:rPr lang="cs-CZ" altLang="cs-CZ" sz="2000" dirty="0">
                <a:solidFill>
                  <a:srgbClr val="0000FF"/>
                </a:solidFill>
              </a:rPr>
              <a:t>specifita pro receptory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Bt</a:t>
            </a:r>
            <a:r>
              <a:rPr lang="cs-CZ" altLang="cs-CZ" sz="2000" dirty="0"/>
              <a:t> plodiny zneškodňují jen určitou skupinu hmyzích škůdců 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 err="1"/>
              <a:t>Bt</a:t>
            </a:r>
            <a:r>
              <a:rPr lang="cs-CZ" altLang="cs-CZ" sz="2000" dirty="0"/>
              <a:t> kukuřice </a:t>
            </a:r>
            <a:r>
              <a:rPr lang="cs-CZ" altLang="cs-CZ" sz="2000" dirty="0">
                <a:solidFill>
                  <a:srgbClr val="0000FF"/>
                </a:solidFill>
              </a:rPr>
              <a:t>MON 810</a:t>
            </a:r>
            <a:r>
              <a:rPr lang="cs-CZ" altLang="cs-CZ" sz="2000" dirty="0"/>
              <a:t> má přidaný gen pro toxin </a:t>
            </a:r>
            <a:r>
              <a:rPr lang="cs-CZ" altLang="cs-CZ" sz="2000" i="1" dirty="0">
                <a:solidFill>
                  <a:srgbClr val="0000FF"/>
                </a:solidFill>
              </a:rPr>
              <a:t>cry1Ab</a:t>
            </a:r>
            <a:r>
              <a:rPr lang="cs-CZ" altLang="cs-CZ" sz="2000" i="1" dirty="0"/>
              <a:t> </a:t>
            </a:r>
            <a:r>
              <a:rPr lang="cs-CZ" altLang="cs-CZ" sz="2000" dirty="0"/>
              <a:t>- je proto toxická jen pro larvy motýlů (</a:t>
            </a:r>
            <a:r>
              <a:rPr lang="cs-CZ" altLang="cs-CZ" sz="2000" b="1" dirty="0"/>
              <a:t>zavíječ</a:t>
            </a:r>
            <a:r>
              <a:rPr lang="cs-CZ" altLang="cs-CZ" sz="2000" dirty="0"/>
              <a:t> </a:t>
            </a:r>
            <a:r>
              <a:rPr lang="cs-CZ" altLang="cs-CZ" sz="2000" b="1" dirty="0"/>
              <a:t>kukuřičný -  </a:t>
            </a:r>
            <a:r>
              <a:rPr lang="cs-CZ" altLang="cs-CZ" sz="2000" b="1" dirty="0" err="1"/>
              <a:t>Ostrinia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nubilalis</a:t>
            </a:r>
            <a:r>
              <a:rPr lang="cs-CZ" altLang="cs-CZ" sz="2000" dirty="0"/>
              <a:t>), ale již ne pro brouky, jako je </a:t>
            </a:r>
            <a:r>
              <a:rPr lang="cs-CZ" altLang="cs-CZ" sz="2000" b="1" dirty="0"/>
              <a:t>bázlivec kukuřičný (</a:t>
            </a:r>
            <a:r>
              <a:rPr lang="cs-CZ" altLang="cs-CZ" sz="2000" b="1" i="1" dirty="0" err="1"/>
              <a:t>Diabrotica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virgifera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toxicitu pro brouky zajistí gen </a:t>
            </a:r>
            <a:r>
              <a:rPr lang="cs-CZ" altLang="cs-CZ" sz="2000" i="1" dirty="0">
                <a:solidFill>
                  <a:srgbClr val="0000FF"/>
                </a:solidFill>
              </a:rPr>
              <a:t>cry3Bb1</a:t>
            </a:r>
            <a:r>
              <a:rPr lang="cs-CZ" altLang="cs-CZ" sz="2000" i="1" dirty="0"/>
              <a:t> </a:t>
            </a:r>
            <a:r>
              <a:rPr lang="cs-CZ" altLang="cs-CZ" sz="2000" dirty="0"/>
              <a:t>tvořící peptid toxický                pro brouky (</a:t>
            </a:r>
            <a:r>
              <a:rPr lang="cs-CZ" altLang="cs-CZ" sz="2000" i="1" dirty="0" err="1"/>
              <a:t>Coleoptera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připravují se hybridy transgenních linií kukuřice</a:t>
            </a:r>
          </a:p>
        </p:txBody>
      </p:sp>
    </p:spTree>
    <p:extLst>
      <p:ext uri="{BB962C8B-B14F-4D97-AF65-F5344CB8AC3E}">
        <p14:creationId xmlns:p14="http://schemas.microsoft.com/office/powerpoint/2010/main" val="406756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00FF"/>
                </a:solidFill>
              </a:rPr>
              <a:t>Bázlivec kukuřičný </a:t>
            </a:r>
            <a:br>
              <a:rPr lang="cs-CZ" altLang="cs-CZ" sz="3200" b="1" dirty="0">
                <a:solidFill>
                  <a:srgbClr val="0000FF"/>
                </a:solidFill>
              </a:rPr>
            </a:br>
            <a:r>
              <a:rPr lang="cs-CZ" altLang="cs-CZ" sz="3200" b="1" dirty="0">
                <a:solidFill>
                  <a:srgbClr val="0000FF"/>
                </a:solidFill>
              </a:rPr>
              <a:t> </a:t>
            </a:r>
            <a:r>
              <a:rPr lang="cs-CZ" altLang="cs-CZ" sz="3200" b="1" i="1" dirty="0" err="1">
                <a:solidFill>
                  <a:srgbClr val="0000FF"/>
                </a:solidFill>
              </a:rPr>
              <a:t>Diabrotica</a:t>
            </a:r>
            <a:r>
              <a:rPr lang="cs-CZ" altLang="cs-CZ" sz="3200" b="1" i="1" dirty="0">
                <a:solidFill>
                  <a:srgbClr val="0000FF"/>
                </a:solidFill>
              </a:rPr>
              <a:t> </a:t>
            </a:r>
            <a:r>
              <a:rPr lang="cs-CZ" altLang="cs-CZ" sz="3200" b="1" i="1" dirty="0" err="1">
                <a:solidFill>
                  <a:srgbClr val="0000FF"/>
                </a:solidFill>
              </a:rPr>
              <a:t>virgifera</a:t>
            </a:r>
            <a:endParaRPr lang="cs-CZ" altLang="cs-CZ" sz="3200" b="1" i="1" dirty="0">
              <a:solidFill>
                <a:srgbClr val="0000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7769" y="1215545"/>
            <a:ext cx="5472112" cy="180022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000" dirty="0"/>
              <a:t>	larvy žijící v půdě mohou vážně poškodit kořeny kukuřice</a:t>
            </a:r>
            <a:r>
              <a:rPr lang="en-US" altLang="cs-CZ" sz="2000" dirty="0"/>
              <a:t> </a:t>
            </a:r>
            <a:r>
              <a:rPr lang="cs-CZ" altLang="cs-CZ" sz="2000" dirty="0"/>
              <a:t>a způsobit ztráty na výnosu</a:t>
            </a:r>
          </a:p>
        </p:txBody>
      </p:sp>
      <p:pic>
        <p:nvPicPr>
          <p:cNvPr id="29701" name="Picture 5" descr="Diabrotica1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4"/>
          <a:stretch>
            <a:fillRect/>
          </a:stretch>
        </p:blipFill>
        <p:spPr bwMode="auto">
          <a:xfrm>
            <a:off x="4367213" y="2997200"/>
            <a:ext cx="36004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Diabrotica2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r="19749"/>
          <a:stretch>
            <a:fillRect/>
          </a:stretch>
        </p:blipFill>
        <p:spPr bwMode="auto">
          <a:xfrm>
            <a:off x="8112126" y="4005264"/>
            <a:ext cx="2392363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92313" y="5876926"/>
            <a:ext cx="5548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FF"/>
                </a:solidFill>
              </a:rPr>
              <a:t>http://www.eppo.org</a:t>
            </a:r>
          </a:p>
          <a:p>
            <a:r>
              <a:rPr lang="cs-CZ" altLang="cs-CZ">
                <a:solidFill>
                  <a:srgbClr val="0000FF"/>
                </a:solidFill>
              </a:rPr>
              <a:t>http://www.vodoley.dn.ua/eng/diabrotica.html</a:t>
            </a:r>
          </a:p>
        </p:txBody>
      </p:sp>
      <p:pic>
        <p:nvPicPr>
          <p:cNvPr id="29700" name="Picture 4" descr="DIAB_larvy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4" y="1268413"/>
            <a:ext cx="3240087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Diabrotica_larv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5" b="27899"/>
          <a:stretch>
            <a:fillRect/>
          </a:stretch>
        </p:blipFill>
        <p:spPr bwMode="auto">
          <a:xfrm>
            <a:off x="1631950" y="2492375"/>
            <a:ext cx="259238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774826" y="4797426"/>
            <a:ext cx="22317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western corn rootworm </a:t>
            </a:r>
          </a:p>
        </p:txBody>
      </p:sp>
    </p:spTree>
    <p:extLst>
      <p:ext uri="{BB962C8B-B14F-4D97-AF65-F5344CB8AC3E}">
        <p14:creationId xmlns:p14="http://schemas.microsoft.com/office/powerpoint/2010/main" val="139696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740" y="20907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00FF"/>
                </a:solidFill>
              </a:rPr>
              <a:t>Bázlivec kukuřičný </a:t>
            </a:r>
            <a:br>
              <a:rPr lang="cs-CZ" altLang="cs-CZ" sz="3200" b="1" dirty="0">
                <a:solidFill>
                  <a:srgbClr val="0000FF"/>
                </a:solidFill>
              </a:rPr>
            </a:br>
            <a:r>
              <a:rPr lang="cs-CZ" altLang="cs-CZ" sz="3200" b="1" dirty="0">
                <a:solidFill>
                  <a:srgbClr val="0000FF"/>
                </a:solidFill>
              </a:rPr>
              <a:t> </a:t>
            </a:r>
            <a:r>
              <a:rPr lang="cs-CZ" altLang="cs-CZ" sz="3200" b="1" i="1" dirty="0" err="1">
                <a:solidFill>
                  <a:srgbClr val="0000FF"/>
                </a:solidFill>
              </a:rPr>
              <a:t>Diabrotica</a:t>
            </a:r>
            <a:r>
              <a:rPr lang="cs-CZ" altLang="cs-CZ" sz="3200" b="1" i="1" dirty="0">
                <a:solidFill>
                  <a:srgbClr val="0000FF"/>
                </a:solidFill>
              </a:rPr>
              <a:t> </a:t>
            </a:r>
            <a:r>
              <a:rPr lang="cs-CZ" altLang="cs-CZ" sz="3200" b="1" i="1" dirty="0" err="1">
                <a:solidFill>
                  <a:srgbClr val="0000FF"/>
                </a:solidFill>
              </a:rPr>
              <a:t>virgifera</a:t>
            </a:r>
            <a:endParaRPr lang="cs-CZ" altLang="cs-CZ" sz="3200" b="1" dirty="0">
              <a:solidFill>
                <a:srgbClr val="0000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266439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1600" dirty="0"/>
              <a:t>jeden z nejvýznamnějších hmyzích škůdců zavlečených                   v posledních padesáti letech do Evropy</a:t>
            </a:r>
          </a:p>
          <a:p>
            <a:r>
              <a:rPr lang="cs-CZ" altLang="cs-CZ" sz="1600" dirty="0"/>
              <a:t>zavlečen ze Severní Ameriky koncem 20. století</a:t>
            </a:r>
          </a:p>
          <a:p>
            <a:r>
              <a:rPr lang="cs-CZ" altLang="cs-CZ" sz="1600" dirty="0"/>
              <a:t>prvotní ohnisko v Srbsku – 1992 lokalita </a:t>
            </a:r>
            <a:r>
              <a:rPr lang="cs-CZ" altLang="cs-CZ" sz="1600" dirty="0" err="1"/>
              <a:t>Surcin</a:t>
            </a:r>
            <a:r>
              <a:rPr lang="cs-CZ" altLang="cs-CZ" sz="1600" dirty="0"/>
              <a:t> blízko mezinárodního letiště Bělehrad</a:t>
            </a:r>
            <a:r>
              <a:rPr lang="en-US" altLang="cs-CZ" sz="1600" dirty="0"/>
              <a:t> </a:t>
            </a:r>
            <a:r>
              <a:rPr lang="cs-CZ" altLang="cs-CZ" sz="1600" dirty="0"/>
              <a:t>– i jinde pak kolem letišť</a:t>
            </a:r>
          </a:p>
          <a:p>
            <a:r>
              <a:rPr lang="cs-CZ" altLang="cs-CZ" sz="1600" dirty="0"/>
              <a:t>v České republice poprvé nalezen v Čejči v roce 2002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825876"/>
            <a:ext cx="545465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 descr="DIABROTICA_map201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1" r="7266" b="12317"/>
          <a:stretch>
            <a:fillRect/>
          </a:stretch>
        </p:blipFill>
        <p:spPr bwMode="auto">
          <a:xfrm>
            <a:off x="1847851" y="3716338"/>
            <a:ext cx="32416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495551" y="3429001"/>
            <a:ext cx="5886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2010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975726" y="3644901"/>
            <a:ext cx="5886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00739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29514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00FF"/>
                </a:solidFill>
              </a:rPr>
              <a:t>Transgenní </a:t>
            </a:r>
            <a:r>
              <a:rPr lang="cs-CZ" altLang="cs-CZ" sz="3200" b="1" dirty="0" err="1">
                <a:solidFill>
                  <a:srgbClr val="0000FF"/>
                </a:solidFill>
              </a:rPr>
              <a:t>Bt</a:t>
            </a:r>
            <a:r>
              <a:rPr lang="cs-CZ" altLang="cs-CZ" sz="3200" b="1" dirty="0">
                <a:solidFill>
                  <a:srgbClr val="0000FF"/>
                </a:solidFill>
              </a:rPr>
              <a:t> plodiny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901014"/>
            <a:ext cx="8229600" cy="57324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cs-CZ" altLang="cs-CZ" sz="2000" dirty="0"/>
              <a:t>rostlina sama toxin produkuje uvnitř svých buněk = </a:t>
            </a:r>
            <a:r>
              <a:rPr lang="cs-CZ" altLang="cs-CZ" sz="2000" dirty="0">
                <a:solidFill>
                  <a:srgbClr val="0000FF"/>
                </a:solidFill>
              </a:rPr>
              <a:t>odpadají náklady</a:t>
            </a:r>
          </a:p>
          <a:p>
            <a:pPr lvl="1">
              <a:lnSpc>
                <a:spcPct val="95000"/>
              </a:lnSpc>
            </a:pPr>
            <a:r>
              <a:rPr lang="cs-CZ" altLang="cs-CZ" sz="2000" dirty="0"/>
              <a:t>na insekticidy</a:t>
            </a:r>
          </a:p>
          <a:p>
            <a:pPr lvl="1">
              <a:lnSpc>
                <a:spcPct val="95000"/>
              </a:lnSpc>
            </a:pPr>
            <a:r>
              <a:rPr lang="cs-CZ" altLang="cs-CZ" sz="2000" dirty="0"/>
              <a:t>výjezdy techniky </a:t>
            </a:r>
          </a:p>
          <a:p>
            <a:pPr lvl="1">
              <a:lnSpc>
                <a:spcPct val="95000"/>
              </a:lnSpc>
            </a:pPr>
            <a:r>
              <a:rPr lang="cs-CZ" altLang="cs-CZ" sz="2000" dirty="0"/>
              <a:t>i starost s načasováním zásahu 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toxin zneškodní i larvu ukrytou uvnitř stonku (při používání insekticidů postřikem ne)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to že rostlina tvoří "insekticid" ve svých buňkách je v přírodě časté: většina rostlin se podobně tvorbou repelentů brání býložravcům: štiplavé </a:t>
            </a:r>
            <a:r>
              <a:rPr lang="cs-CZ" altLang="cs-CZ" sz="2000" dirty="0">
                <a:solidFill>
                  <a:srgbClr val="0000FF"/>
                </a:solidFill>
              </a:rPr>
              <a:t>silice</a:t>
            </a:r>
            <a:r>
              <a:rPr lang="cs-CZ" altLang="cs-CZ" sz="2000" dirty="0"/>
              <a:t> cibule, </a:t>
            </a:r>
            <a:r>
              <a:rPr lang="cs-CZ" altLang="cs-CZ" sz="2000" dirty="0">
                <a:solidFill>
                  <a:srgbClr val="0000FF"/>
                </a:solidFill>
              </a:rPr>
              <a:t>solanin </a:t>
            </a:r>
            <a:r>
              <a:rPr lang="cs-CZ" altLang="cs-CZ" sz="2000" dirty="0"/>
              <a:t>v bramborech nebo </a:t>
            </a:r>
            <a:r>
              <a:rPr lang="cs-CZ" altLang="cs-CZ" sz="2000" dirty="0" err="1">
                <a:solidFill>
                  <a:srgbClr val="0000FF"/>
                </a:solidFill>
              </a:rPr>
              <a:t>alylisothiokyanát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/>
              <a:t>křenu, bez černý má proti savcům jed v kůře (</a:t>
            </a:r>
            <a:r>
              <a:rPr lang="cs-CZ" altLang="cs-CZ" sz="2000" dirty="0" err="1">
                <a:solidFill>
                  <a:srgbClr val="0000FF"/>
                </a:solidFill>
              </a:rPr>
              <a:t>lektin</a:t>
            </a:r>
            <a:r>
              <a:rPr lang="cs-CZ" altLang="cs-CZ" sz="2000" dirty="0"/>
              <a:t>) - proto jej zajíc neohryže 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přítomnost bílkoviny </a:t>
            </a:r>
            <a:r>
              <a:rPr lang="cs-CZ" altLang="cs-CZ" sz="2000" dirty="0" err="1">
                <a:solidFill>
                  <a:srgbClr val="0000FF"/>
                </a:solidFill>
              </a:rPr>
              <a:t>Cry</a:t>
            </a:r>
            <a:r>
              <a:rPr lang="cs-CZ" altLang="cs-CZ" sz="2000" dirty="0"/>
              <a:t> uvnitř buněk </a:t>
            </a:r>
            <a:r>
              <a:rPr lang="cs-CZ" altLang="cs-CZ" sz="2000" dirty="0" err="1">
                <a:solidFill>
                  <a:srgbClr val="0000FF"/>
                </a:solidFill>
              </a:rPr>
              <a:t>Bt</a:t>
            </a:r>
            <a:r>
              <a:rPr lang="cs-CZ" altLang="cs-CZ" sz="2000" dirty="0">
                <a:solidFill>
                  <a:srgbClr val="0000FF"/>
                </a:solidFill>
              </a:rPr>
              <a:t> rostliny</a:t>
            </a:r>
            <a:r>
              <a:rPr lang="cs-CZ" altLang="cs-CZ" sz="2000" dirty="0"/>
              <a:t> je výhodná: hmyz   s ní přijde do styku až když "si kousne“ a bílkovina přejde do jeho zažívací trubice – tak je definován jako škůdce, protože málokdy označujeme hmyz okusující plodiny za užitečný 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hmyz si na toxin nemůže „zvyknout“ - dokud toxin nereaguje            s receptory intestinálních buněk, hmyz o jeho přítomnosti „neví“ </a:t>
            </a:r>
            <a:r>
              <a:rPr lang="cs-CZ" altLang="cs-CZ" sz="1500" dirty="0"/>
              <a:t>(ALE může vzniknout rezistence, podrobnosti v dalších slidech)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3462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Kukuřice (Bt)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400" dirty="0"/>
              <a:t>v EU: </a:t>
            </a:r>
          </a:p>
          <a:p>
            <a:pPr lvl="1"/>
            <a:r>
              <a:rPr lang="cs-CZ" altLang="cs-CZ" sz="2200" dirty="0">
                <a:solidFill>
                  <a:srgbClr val="0000FF"/>
                </a:solidFill>
              </a:rPr>
              <a:t>MON 810 (</a:t>
            </a:r>
            <a:r>
              <a:rPr lang="cs-CZ" altLang="cs-CZ" sz="2200" dirty="0" err="1">
                <a:solidFill>
                  <a:srgbClr val="0000FF"/>
                </a:solidFill>
              </a:rPr>
              <a:t>Bt</a:t>
            </a:r>
            <a:r>
              <a:rPr lang="cs-CZ" altLang="cs-CZ" sz="2200" dirty="0">
                <a:solidFill>
                  <a:srgbClr val="0000FF"/>
                </a:solidFill>
              </a:rPr>
              <a:t>)</a:t>
            </a:r>
            <a:r>
              <a:rPr lang="cs-CZ" altLang="cs-CZ" sz="2200" dirty="0"/>
              <a:t> odolná proti napadení zavíječem kukuřičným (</a:t>
            </a:r>
            <a:r>
              <a:rPr lang="cs-CZ" altLang="cs-CZ" sz="2200" dirty="0" err="1"/>
              <a:t>Monsanto</a:t>
            </a:r>
            <a:r>
              <a:rPr lang="cs-CZ" altLang="cs-CZ" sz="2200" dirty="0"/>
              <a:t>)</a:t>
            </a:r>
          </a:p>
          <a:p>
            <a:pPr lvl="1"/>
            <a:r>
              <a:rPr lang="cs-CZ" sz="2400" dirty="0"/>
              <a:t>Bt11 – insekticid i herbicid-rezistentní (</a:t>
            </a:r>
            <a:r>
              <a:rPr lang="cs-CZ" sz="2400" dirty="0" err="1"/>
              <a:t>Syngenta</a:t>
            </a:r>
            <a:r>
              <a:rPr lang="cs-CZ" sz="2400" dirty="0"/>
              <a:t>)</a:t>
            </a:r>
          </a:p>
          <a:p>
            <a:pPr lvl="1"/>
            <a:r>
              <a:rPr lang="cs-CZ" sz="2400" dirty="0"/>
              <a:t>1507 - </a:t>
            </a:r>
            <a:r>
              <a:rPr lang="cs-CZ" sz="2000" dirty="0"/>
              <a:t>insekticid i herbicid-rezistentní, syntetický </a:t>
            </a:r>
            <a:r>
              <a:rPr lang="cs-CZ" sz="2000" dirty="0" err="1"/>
              <a:t>Cry</a:t>
            </a:r>
            <a:r>
              <a:rPr lang="cs-CZ" sz="2000" dirty="0"/>
              <a:t> (DuPont)</a:t>
            </a:r>
          </a:p>
          <a:p>
            <a:pPr marL="457200" lvl="1" indent="0">
              <a:buNone/>
            </a:pPr>
            <a:endParaRPr lang="cs-CZ" altLang="cs-CZ" sz="2200" dirty="0"/>
          </a:p>
          <a:p>
            <a:pPr>
              <a:buFontTx/>
              <a:buNone/>
            </a:pPr>
            <a:r>
              <a:rPr lang="cs-CZ" altLang="cs-CZ" sz="2400" dirty="0"/>
              <a:t> </a:t>
            </a:r>
          </a:p>
          <a:p>
            <a:r>
              <a:rPr lang="en-US" altLang="cs-CZ" sz="2400" dirty="0">
                <a:solidFill>
                  <a:srgbClr val="0000FF"/>
                </a:solidFill>
              </a:rPr>
              <a:t>MON89034 x MON88017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en-US" altLang="cs-CZ" sz="2400" dirty="0" err="1"/>
              <a:t>produ</a:t>
            </a:r>
            <a:r>
              <a:rPr lang="cs-CZ" altLang="cs-CZ" sz="2400" dirty="0"/>
              <a:t>kuje</a:t>
            </a:r>
            <a:r>
              <a:rPr lang="en-US" altLang="cs-CZ" sz="2400" dirty="0"/>
              <a:t> </a:t>
            </a:r>
            <a:r>
              <a:rPr lang="cs-CZ" altLang="cs-CZ" sz="2400" dirty="0"/>
              <a:t>3</a:t>
            </a:r>
            <a:r>
              <a:rPr lang="en-US" altLang="cs-CZ" sz="2400" dirty="0"/>
              <a:t> </a:t>
            </a:r>
            <a:r>
              <a:rPr lang="cs-CZ" altLang="cs-CZ" sz="2400" dirty="0"/>
              <a:t>rozdílné</a:t>
            </a:r>
            <a:r>
              <a:rPr lang="en-US" altLang="cs-CZ" sz="2400" dirty="0"/>
              <a:t> </a:t>
            </a:r>
            <a:r>
              <a:rPr lang="en-US" altLang="cs-CZ" sz="2400" dirty="0" err="1"/>
              <a:t>Bt</a:t>
            </a:r>
            <a:r>
              <a:rPr lang="en-US" altLang="cs-CZ" sz="2400" dirty="0"/>
              <a:t> protein</a:t>
            </a:r>
            <a:r>
              <a:rPr lang="cs-CZ" altLang="cs-CZ" sz="2400" dirty="0"/>
              <a:t>y</a:t>
            </a:r>
            <a:r>
              <a:rPr lang="en-US" altLang="cs-CZ" sz="2400" dirty="0"/>
              <a:t> – </a:t>
            </a:r>
            <a:r>
              <a:rPr lang="cs-CZ" altLang="cs-CZ" sz="2400" dirty="0"/>
              <a:t>2</a:t>
            </a:r>
            <a:r>
              <a:rPr lang="en-US" altLang="cs-CZ" sz="2400" dirty="0"/>
              <a:t> </a:t>
            </a:r>
            <a:r>
              <a:rPr lang="cs-CZ" altLang="cs-CZ" sz="2400" dirty="0"/>
              <a:t>proti napadení zavíječem kukuřičným</a:t>
            </a:r>
            <a:r>
              <a:rPr lang="en-US" altLang="cs-CZ" sz="2400" dirty="0"/>
              <a:t> a</a:t>
            </a:r>
            <a:r>
              <a:rPr lang="cs-CZ" altLang="cs-CZ" sz="2400" dirty="0"/>
              <a:t> 1</a:t>
            </a:r>
            <a:r>
              <a:rPr lang="en-US" altLang="cs-CZ" sz="2400" dirty="0"/>
              <a:t> </a:t>
            </a:r>
            <a:r>
              <a:rPr lang="cs-CZ" altLang="cs-CZ" sz="2400" dirty="0"/>
              <a:t>proti napadení bázlivcem kukuřičným – </a:t>
            </a:r>
            <a:r>
              <a:rPr lang="cs-CZ" altLang="cs-CZ" sz="2400" b="1" dirty="0"/>
              <a:t>na univerzitě ve </a:t>
            </a:r>
            <a:r>
              <a:rPr lang="de-DE" altLang="cs-CZ" sz="2400" b="1" dirty="0" err="1"/>
              <a:t>Würzburgu</a:t>
            </a:r>
            <a:r>
              <a:rPr lang="cs-CZ" altLang="cs-CZ" sz="2400" b="1" dirty="0"/>
              <a:t> prokázali, že jejich pyl není toxický pro včely</a:t>
            </a:r>
          </a:p>
        </p:txBody>
      </p:sp>
    </p:spTree>
    <p:extLst>
      <p:ext uri="{BB962C8B-B14F-4D97-AF65-F5344CB8AC3E}">
        <p14:creationId xmlns:p14="http://schemas.microsoft.com/office/powerpoint/2010/main" val="419634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E734BAD-101C-4ACE-BA17-7D3EE229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687766"/>
              </p:ext>
            </p:extLst>
          </p:nvPr>
        </p:nvGraphicFramePr>
        <p:xfrm>
          <a:off x="3731174" y="1082566"/>
          <a:ext cx="4235667" cy="4308957"/>
        </p:xfrm>
        <a:graphic>
          <a:graphicData uri="http://schemas.openxmlformats.org/drawingml/2006/table">
            <a:tbl>
              <a:tblPr/>
              <a:tblGrid>
                <a:gridCol w="1411889">
                  <a:extLst>
                    <a:ext uri="{9D8B030D-6E8A-4147-A177-3AD203B41FA5}">
                      <a16:colId xmlns:a16="http://schemas.microsoft.com/office/drawing/2014/main" val="2894984825"/>
                    </a:ext>
                  </a:extLst>
                </a:gridCol>
                <a:gridCol w="1411889">
                  <a:extLst>
                    <a:ext uri="{9D8B030D-6E8A-4147-A177-3AD203B41FA5}">
                      <a16:colId xmlns:a16="http://schemas.microsoft.com/office/drawing/2014/main" val="4227016850"/>
                    </a:ext>
                  </a:extLst>
                </a:gridCol>
                <a:gridCol w="1411889">
                  <a:extLst>
                    <a:ext uri="{9D8B030D-6E8A-4147-A177-3AD203B41FA5}">
                      <a16:colId xmlns:a16="http://schemas.microsoft.com/office/drawing/2014/main" val="2748323356"/>
                    </a:ext>
                  </a:extLst>
                </a:gridCol>
              </a:tblGrid>
              <a:tr h="2542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Vývoj ploch a počtu pěstitelů GM kukuřice v ČR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259374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Plocha (ha)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pěstitelů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903879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236371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044273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349913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942811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519163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1295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981534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493127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421961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778080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369173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39781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629889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0773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Pramen: Mze.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89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2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6D684E-7670-4D03-B47B-F48511993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" t="17185" r="61719" b="5277"/>
          <a:stretch/>
        </p:blipFill>
        <p:spPr>
          <a:xfrm>
            <a:off x="5150071" y="2774730"/>
            <a:ext cx="2971110" cy="3778295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98204E0-4304-41C1-B2EE-16680E05E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92427"/>
              </p:ext>
            </p:extLst>
          </p:nvPr>
        </p:nvGraphicFramePr>
        <p:xfrm>
          <a:off x="1762929" y="107151"/>
          <a:ext cx="9732385" cy="5117991"/>
        </p:xfrm>
        <a:graphic>
          <a:graphicData uri="http://schemas.openxmlformats.org/drawingml/2006/table">
            <a:tbl>
              <a:tblPr/>
              <a:tblGrid>
                <a:gridCol w="806881">
                  <a:extLst>
                    <a:ext uri="{9D8B030D-6E8A-4147-A177-3AD203B41FA5}">
                      <a16:colId xmlns:a16="http://schemas.microsoft.com/office/drawing/2014/main" val="3914552207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1847364273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2807775747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3237380847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3773204758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472269592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3396503742"/>
                    </a:ext>
                  </a:extLst>
                </a:gridCol>
                <a:gridCol w="730170">
                  <a:extLst>
                    <a:ext uri="{9D8B030D-6E8A-4147-A177-3AD203B41FA5}">
                      <a16:colId xmlns:a16="http://schemas.microsoft.com/office/drawing/2014/main" val="111164935"/>
                    </a:ext>
                  </a:extLst>
                </a:gridCol>
                <a:gridCol w="544902">
                  <a:extLst>
                    <a:ext uri="{9D8B030D-6E8A-4147-A177-3AD203B41FA5}">
                      <a16:colId xmlns:a16="http://schemas.microsoft.com/office/drawing/2014/main" val="1951754060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3635939483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1646911308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2395302736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212300631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1118287049"/>
                    </a:ext>
                  </a:extLst>
                </a:gridCol>
                <a:gridCol w="637536">
                  <a:extLst>
                    <a:ext uri="{9D8B030D-6E8A-4147-A177-3AD203B41FA5}">
                      <a16:colId xmlns:a16="http://schemas.microsoft.com/office/drawing/2014/main" val="597212538"/>
                    </a:ext>
                  </a:extLst>
                </a:gridCol>
              </a:tblGrid>
              <a:tr h="2463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Tab. Pěstování GM kukuřice v EU (ha)</a:t>
                      </a: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15533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2018*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793682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Španělsko 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53 670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75 148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79 269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79 706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76 575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97 346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116 307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136 962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131 537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107 749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129 081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124 228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115 246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139398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Portugalsko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5 094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7 724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8 202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8 542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5 733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64481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8 380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6 480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3 053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1 754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028700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Polsko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100871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Slovensko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577560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Rumunsko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453463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Francie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22 135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22 135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488732"/>
                  </a:ext>
                </a:extLst>
              </a:tr>
              <a:tr h="24639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Německo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148737"/>
                  </a:ext>
                </a:extLst>
              </a:tr>
              <a:tr h="24639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54 970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82 391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110 528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105 052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98 555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91 724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115 409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131 466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148 659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143 015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117 166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136 250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131 535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120 979</a:t>
                      </a: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2056"/>
                  </a:ext>
                </a:extLst>
              </a:tr>
              <a:tr h="125075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Pramen: FAS, ISAAA, MZe, REA, Ministerstvo zemědělství Španělska.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61511"/>
                  </a:ext>
                </a:extLst>
              </a:tr>
              <a:tr h="125075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Pozn: *odhad kromě ČR, kde se jedná o konečný údaj.</a:t>
                      </a:r>
                    </a:p>
                  </a:txBody>
                  <a:tcPr marL="8909" marR="8909" marT="89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9" marR="8909" marT="89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85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9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 err="1">
                <a:solidFill>
                  <a:srgbClr val="0000FF"/>
                </a:solidFill>
              </a:rPr>
              <a:t>Bt</a:t>
            </a:r>
            <a:r>
              <a:rPr lang="cs-CZ" altLang="cs-CZ" sz="3200" b="1" dirty="0">
                <a:solidFill>
                  <a:srgbClr val="0000FF"/>
                </a:solidFill>
              </a:rPr>
              <a:t> bavlník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341438"/>
            <a:ext cx="7529512" cy="421811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25000"/>
              </a:spcBef>
            </a:pPr>
            <a:r>
              <a:rPr lang="cs-CZ" altLang="cs-CZ" sz="2000" dirty="0"/>
              <a:t>Zavedení </a:t>
            </a:r>
            <a:r>
              <a:rPr lang="cs-CZ" altLang="cs-CZ" sz="2000" dirty="0" err="1"/>
              <a:t>Bt</a:t>
            </a:r>
            <a:r>
              <a:rPr lang="cs-CZ" altLang="cs-CZ" sz="2000" dirty="0"/>
              <a:t> plodin znamená značný přínos pro všechny zemědělce, ale zejména pro chudé země v subtropickém pásmu. </a:t>
            </a:r>
          </a:p>
          <a:p>
            <a:pPr>
              <a:spcBef>
                <a:spcPct val="25000"/>
              </a:spcBef>
            </a:pPr>
            <a:r>
              <a:rPr lang="cs-CZ" altLang="cs-CZ" sz="2000" dirty="0"/>
              <a:t>V roce 2017 se pěstovalo 33.1 mil. ha </a:t>
            </a:r>
            <a:r>
              <a:rPr lang="cs-CZ" altLang="cs-CZ" sz="2000" dirty="0" err="1"/>
              <a:t>Bt</a:t>
            </a:r>
            <a:r>
              <a:rPr lang="cs-CZ" altLang="cs-CZ" sz="2000" dirty="0"/>
              <a:t> bavlníku (USA, Čína, Indie, JAR, Mexiko, Argentina, </a:t>
            </a:r>
            <a:r>
              <a:rPr lang="cs-CZ" altLang="cs-CZ" sz="2000" dirty="0" err="1"/>
              <a:t>Pakistán</a:t>
            </a:r>
            <a:r>
              <a:rPr lang="cs-CZ" altLang="cs-CZ" sz="2000" dirty="0"/>
              <a:t>) – více než 90 % </a:t>
            </a:r>
            <a:r>
              <a:rPr lang="cs-CZ" altLang="cs-CZ" sz="2000" dirty="0" err="1"/>
              <a:t>celk</a:t>
            </a:r>
            <a:r>
              <a:rPr lang="cs-CZ" altLang="cs-CZ" sz="2000" dirty="0"/>
              <a:t>. produkce</a:t>
            </a:r>
          </a:p>
          <a:p>
            <a:pPr>
              <a:spcBef>
                <a:spcPct val="25000"/>
              </a:spcBef>
            </a:pPr>
            <a:r>
              <a:rPr lang="cs-CZ" altLang="cs-CZ" sz="2000" dirty="0"/>
              <a:t>Bavlník je obzvláště sužován hmyzími škůdci. Má-li jich být zbaven, musí se použít někdy až 28 postřiků (průměrně 11) chemickým insekticidem – za sezónu se utratí za insekticidy okolo 500 USD na hektar.</a:t>
            </a:r>
          </a:p>
          <a:p>
            <a:pPr>
              <a:spcBef>
                <a:spcPct val="25000"/>
              </a:spcBef>
            </a:pPr>
            <a:r>
              <a:rPr lang="cs-CZ" altLang="cs-CZ" sz="2000" dirty="0"/>
              <a:t>kde na to rolník nemá - má velké ztráty na úrodě</a:t>
            </a:r>
          </a:p>
          <a:p>
            <a:pPr>
              <a:spcBef>
                <a:spcPct val="25000"/>
              </a:spcBef>
            </a:pPr>
            <a:r>
              <a:rPr lang="cs-CZ" altLang="cs-CZ" sz="2000" dirty="0"/>
              <a:t>Když si může koupit insekticid a nikoli však potřebnou techniku, vyvolává jeho nechráněné použití mnoho otrav, dokonce i u dětí. </a:t>
            </a:r>
          </a:p>
          <a:p>
            <a:pPr>
              <a:spcBef>
                <a:spcPct val="25000"/>
              </a:spcBef>
            </a:pPr>
            <a:r>
              <a:rPr lang="cs-CZ" altLang="cs-CZ" sz="2000" dirty="0"/>
              <a:t>Světová zdravotnická organizace (WHO) udává půl milionu případů otrav a z toho pět tisíc úmrtí.</a:t>
            </a:r>
          </a:p>
        </p:txBody>
      </p:sp>
      <p:pic>
        <p:nvPicPr>
          <p:cNvPr id="18438" name="Picture 6" descr="seminar+report+on+bt+co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20" y="285119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83" y="320040"/>
            <a:ext cx="2594434" cy="234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4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i="1">
                <a:solidFill>
                  <a:srgbClr val="0000FF"/>
                </a:solidFill>
              </a:rPr>
              <a:t>Bacillus thuringiensis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550" y="1557338"/>
            <a:ext cx="7416800" cy="45259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400"/>
              <a:t>v přírodě běžný mikrob = grampozitivní půdní bakterie z kmene </a:t>
            </a:r>
            <a:r>
              <a:rPr lang="cs-CZ" altLang="cs-CZ" sz="2400" i="1"/>
              <a:t>Firmicutes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400"/>
              <a:t>je aerobní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400"/>
              <a:t>produkuje sporu, která má zachovat rod po dobu nepříznivých podmínek a současně syntetizuje zvláštní bílkovinu, která v buňce vykrystalizuje = bílkovina </a:t>
            </a:r>
            <a:r>
              <a:rPr lang="cs-CZ" altLang="cs-CZ" sz="2400">
                <a:solidFill>
                  <a:srgbClr val="0000FF"/>
                </a:solidFill>
              </a:rPr>
              <a:t>Cry</a:t>
            </a:r>
            <a:r>
              <a:rPr lang="cs-CZ" altLang="cs-CZ" sz="2400"/>
              <a:t> (dříve </a:t>
            </a:r>
            <a:r>
              <a:rPr lang="cs-CZ" altLang="cs-CZ" sz="240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cs-CZ" altLang="cs-CZ" sz="2400">
                <a:solidFill>
                  <a:srgbClr val="0000FF"/>
                </a:solidFill>
              </a:rPr>
              <a:t>-endotoxin)</a:t>
            </a:r>
            <a:r>
              <a:rPr lang="cs-CZ" altLang="cs-CZ" sz="2400"/>
              <a:t> 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cs-CZ" altLang="cs-CZ" sz="2400"/>
              <a:t>specifickým úkolem Cry je </a:t>
            </a:r>
            <a:r>
              <a:rPr lang="cs-CZ" altLang="cs-CZ" sz="2400">
                <a:solidFill>
                  <a:srgbClr val="0000FF"/>
                </a:solidFill>
              </a:rPr>
              <a:t>velmi výběrově</a:t>
            </a:r>
            <a:r>
              <a:rPr lang="cs-CZ" altLang="cs-CZ" sz="2400"/>
              <a:t> zabíjet určitý hmyz, který se pak stane zdrojem výživy pro potomky bacila, které vyklíčí ze spor</a:t>
            </a:r>
          </a:p>
        </p:txBody>
      </p:sp>
    </p:spTree>
    <p:extLst>
      <p:ext uri="{BB962C8B-B14F-4D97-AF65-F5344CB8AC3E}">
        <p14:creationId xmlns:p14="http://schemas.microsoft.com/office/powerpoint/2010/main" val="419681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66FF"/>
                </a:solidFill>
              </a:rPr>
              <a:t>Bavlník v Indii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506040"/>
            <a:ext cx="8915400" cy="37776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2" y="1430294"/>
            <a:ext cx="5626084" cy="37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87" y="3394851"/>
            <a:ext cx="4759126" cy="33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flipH="1">
            <a:off x="7516366" y="1828800"/>
            <a:ext cx="3584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V současnosti ca. 90% bavlníku v Indii je </a:t>
            </a:r>
            <a:r>
              <a:rPr lang="cs-CZ" dirty="0" err="1"/>
              <a:t>bt</a:t>
            </a:r>
            <a:r>
              <a:rPr lang="cs-CZ" dirty="0"/>
              <a:t> bavlník (jediná GM rostlina povolená v Indii)</a:t>
            </a:r>
          </a:p>
        </p:txBody>
      </p:sp>
    </p:spTree>
    <p:extLst>
      <p:ext uri="{BB962C8B-B14F-4D97-AF65-F5344CB8AC3E}">
        <p14:creationId xmlns:p14="http://schemas.microsoft.com/office/powerpoint/2010/main" val="46083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66FF"/>
                </a:solidFill>
              </a:rPr>
              <a:t>Současný stav </a:t>
            </a:r>
            <a:r>
              <a:rPr lang="cs-CZ" b="1" dirty="0" err="1">
                <a:solidFill>
                  <a:srgbClr val="3366FF"/>
                </a:solidFill>
              </a:rPr>
              <a:t>Bt</a:t>
            </a:r>
            <a:r>
              <a:rPr lang="cs-CZ" b="1" dirty="0">
                <a:solidFill>
                  <a:srgbClr val="3366FF"/>
                </a:solidFill>
              </a:rPr>
              <a:t> plodin (2017)</a:t>
            </a:r>
          </a:p>
        </p:txBody>
      </p:sp>
      <p:sp>
        <p:nvSpPr>
          <p:cNvPr id="9" name="Obdélník 8"/>
          <p:cNvSpPr/>
          <p:nvPr/>
        </p:nvSpPr>
        <p:spPr>
          <a:xfrm>
            <a:off x="7323438" y="658892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/>
              <a:t>http://www.isaaa.org/resources/publications/pocketk/6/default.asp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17E9A4-7A49-4305-B9CC-11F50D76F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6" t="29036" r="28594" b="7639"/>
          <a:stretch/>
        </p:blipFill>
        <p:spPr>
          <a:xfrm>
            <a:off x="2428874" y="1552575"/>
            <a:ext cx="8090749" cy="49053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D85280-1E8C-457D-A365-73CC26E04BE7}"/>
              </a:ext>
            </a:extLst>
          </p:cNvPr>
          <p:cNvSpPr txBox="1"/>
          <p:nvPr/>
        </p:nvSpPr>
        <p:spPr>
          <a:xfrm flipH="1">
            <a:off x="7675243" y="1236933"/>
            <a:ext cx="312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247 milionů akrů celkem</a:t>
            </a:r>
          </a:p>
        </p:txBody>
      </p:sp>
    </p:spTree>
    <p:extLst>
      <p:ext uri="{BB962C8B-B14F-4D97-AF65-F5344CB8AC3E}">
        <p14:creationId xmlns:p14="http://schemas.microsoft.com/office/powerpoint/2010/main" val="311765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341438"/>
            <a:ext cx="7772400" cy="2259012"/>
          </a:xfrm>
        </p:spPr>
        <p:txBody>
          <a:bodyPr anchor="ctr"/>
          <a:lstStyle/>
          <a:p>
            <a:r>
              <a:rPr lang="cs-CZ" altLang="cs-CZ" sz="3600">
                <a:solidFill>
                  <a:srgbClr val="0000FF"/>
                </a:solidFill>
              </a:rPr>
              <a:t>Některé poznatky získané </a:t>
            </a:r>
            <a:br>
              <a:rPr lang="cs-CZ" altLang="cs-CZ" sz="3600">
                <a:solidFill>
                  <a:srgbClr val="0000FF"/>
                </a:solidFill>
              </a:rPr>
            </a:br>
            <a:r>
              <a:rPr lang="cs-CZ" altLang="cs-CZ" sz="3600">
                <a:solidFill>
                  <a:srgbClr val="0000FF"/>
                </a:solidFill>
              </a:rPr>
              <a:t>při pěstování Bt hybridů </a:t>
            </a:r>
            <a:br>
              <a:rPr lang="cs-CZ" altLang="cs-CZ" sz="3600">
                <a:solidFill>
                  <a:srgbClr val="0000FF"/>
                </a:solidFill>
              </a:rPr>
            </a:br>
            <a:r>
              <a:rPr lang="cs-CZ" altLang="cs-CZ" sz="3600">
                <a:solidFill>
                  <a:srgbClr val="0000FF"/>
                </a:solidFill>
              </a:rPr>
              <a:t>v odrůdových pokusech ÚKZÚZ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cs-CZ" altLang="cs-CZ" sz="3200"/>
              <a:t>v letech 2004 až 2006</a:t>
            </a:r>
          </a:p>
        </p:txBody>
      </p:sp>
    </p:spTree>
    <p:extLst>
      <p:ext uri="{BB962C8B-B14F-4D97-AF65-F5344CB8AC3E}">
        <p14:creationId xmlns:p14="http://schemas.microsoft.com/office/powerpoint/2010/main" val="206819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Registrační zkoušky Bt-hybridů kukuřice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cs-CZ" altLang="cs-CZ" sz="2000" dirty="0"/>
              <a:t>probíhaly v ČR od roku 2004</a:t>
            </a:r>
          </a:p>
          <a:p>
            <a:pPr>
              <a:lnSpc>
                <a:spcPct val="95000"/>
              </a:lnSpc>
            </a:pPr>
            <a:r>
              <a:rPr lang="cs-CZ" altLang="cs-CZ" sz="2000" dirty="0" err="1">
                <a:solidFill>
                  <a:srgbClr val="0000FF"/>
                </a:solidFill>
              </a:rPr>
              <a:t>Bt</a:t>
            </a:r>
            <a:r>
              <a:rPr lang="cs-CZ" altLang="cs-CZ" sz="2000" dirty="0">
                <a:solidFill>
                  <a:srgbClr val="0000FF"/>
                </a:solidFill>
              </a:rPr>
              <a:t>-hybridy</a:t>
            </a:r>
            <a:r>
              <a:rPr lang="cs-CZ" altLang="cs-CZ" sz="2000" dirty="0"/>
              <a:t> byly zkoušeny v rámci běžných registračních zkoušek kukuřice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Zkoušení hybridů kukuřice bylo rozděleno do čtyř samostatných skupin ranosti: velmi raný, raný, středně raný, středně pozdní. Každá skupina byla zkoušena minimálně na čtyřech až šesti lokalitách, zkoušky trvají obvykle 2 - 3 roky. 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Zkoušení bylo organizováno v </a:t>
            </a:r>
            <a:r>
              <a:rPr lang="cs-CZ" altLang="cs-CZ" sz="2000" dirty="0" err="1"/>
              <a:t>maloparcelkových</a:t>
            </a:r>
            <a:r>
              <a:rPr lang="cs-CZ" altLang="cs-CZ" sz="2000" dirty="0"/>
              <a:t> pokusech                  v neúplných blocích typu alfa-design, ve třech opakováních. 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Během vegetace se hodnotily významné hospodářské vlastnosti hybridů, pokus se ukončil sklizní a zjištěním výnosových a kvalitativních ukazatelů. </a:t>
            </a:r>
          </a:p>
          <a:p>
            <a:pPr>
              <a:lnSpc>
                <a:spcPct val="95000"/>
              </a:lnSpc>
            </a:pPr>
            <a:r>
              <a:rPr lang="cs-CZ" altLang="cs-CZ" sz="2000" dirty="0"/>
              <a:t>Výsledky pokusů (zkoušek užitné hodnoty) byly zpracovány, statisticky vyhodnoceny a slouží ÚKZÚZ jednak jako součást podkladu pro rozhodnutí o registraci a jednak jsou publikovány pro uživatele v praxi.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5378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8229600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Přednosti Bt hybridů kukuřice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6"/>
            <a:ext cx="8229600" cy="5400675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cs-CZ" altLang="cs-CZ" sz="2000"/>
              <a:t>	uplatnění především v oblastech se silným výskytem zavíječe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/>
              <a:t>stébla a palice nejsou poškozována požerem zavíječe, méně se lámou, déle asimilují, snižují se ztráty při sklizni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/>
              <a:t>v závislosti na stupni napadení porostu zavíječem mohou dosahovat vyšších výnosů než konvenční hybridy (ve zkouškách ÚKZÚZ byl zjištěn nárůst kolem 10 - 15 %, na lokalitách se silným výskytem zavíječe až 30 %)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/>
              <a:t>jsou méně napadány fuzariózami palic, lze předpokládat i </a:t>
            </a:r>
            <a:r>
              <a:rPr lang="cs-CZ" altLang="cs-CZ" sz="2000">
                <a:solidFill>
                  <a:srgbClr val="0000FF"/>
                </a:solidFill>
              </a:rPr>
              <a:t>nižší obsah mykotoxinů</a:t>
            </a:r>
            <a:r>
              <a:rPr lang="cs-CZ" altLang="cs-CZ" sz="2000"/>
              <a:t> v produktu (v ČR není registrován žádný fungicidní přípravek účinný proti houbovým chorobám palic kukuřice)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/>
              <a:t>není potřebná </a:t>
            </a:r>
            <a:r>
              <a:rPr lang="cs-CZ" altLang="cs-CZ" sz="2000">
                <a:solidFill>
                  <a:srgbClr val="0000FF"/>
                </a:solidFill>
              </a:rPr>
              <a:t>plošná</a:t>
            </a:r>
            <a:r>
              <a:rPr lang="cs-CZ" altLang="cs-CZ" sz="2000"/>
              <a:t> neselektivní nebo jen málo selektivní </a:t>
            </a:r>
            <a:r>
              <a:rPr lang="cs-CZ" altLang="cs-CZ" sz="2000">
                <a:solidFill>
                  <a:srgbClr val="0000FF"/>
                </a:solidFill>
              </a:rPr>
              <a:t>insekticidní ochrana</a:t>
            </a:r>
            <a:r>
              <a:rPr lang="cs-CZ" altLang="cs-CZ" sz="2000"/>
              <a:t> proti zavíječi </a:t>
            </a:r>
          </a:p>
        </p:txBody>
      </p:sp>
    </p:spTree>
    <p:extLst>
      <p:ext uri="{BB962C8B-B14F-4D97-AF65-F5344CB8AC3E}">
        <p14:creationId xmlns:p14="http://schemas.microsoft.com/office/powerpoint/2010/main" val="81354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Možná negativa při pěstování Bt hybridů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628776"/>
            <a:ext cx="7991475" cy="4525963"/>
          </a:xfrm>
        </p:spPr>
        <p:txBody>
          <a:bodyPr/>
          <a:lstStyle/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zavíječem nepoškozené rostliny </a:t>
            </a:r>
            <a:r>
              <a:rPr lang="cs-CZ" altLang="cs-CZ" sz="2000" dirty="0">
                <a:solidFill>
                  <a:srgbClr val="0000FF"/>
                </a:solidFill>
              </a:rPr>
              <a:t>déle asimilují</a:t>
            </a:r>
            <a:r>
              <a:rPr lang="cs-CZ" altLang="cs-CZ" sz="2000" dirty="0"/>
              <a:t> a </a:t>
            </a:r>
            <a:r>
              <a:rPr lang="cs-CZ" altLang="cs-CZ" sz="2000" dirty="0">
                <a:solidFill>
                  <a:srgbClr val="0000FF"/>
                </a:solidFill>
              </a:rPr>
              <a:t>vegetují </a:t>
            </a:r>
            <a:r>
              <a:rPr lang="cs-CZ" altLang="cs-CZ" sz="2000" dirty="0"/>
              <a:t> - může se mírně opožďovat dozrávání ve srovnání s konvenčními hybridy stejné kategorie ranosti 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>
                <a:solidFill>
                  <a:srgbClr val="0000FF"/>
                </a:solidFill>
              </a:rPr>
              <a:t>vyšší administrativní náročnost</a:t>
            </a:r>
            <a:r>
              <a:rPr lang="cs-CZ" altLang="cs-CZ" sz="2000" dirty="0"/>
              <a:t> - poskytování informace sousedům a státním orgánům, povinnost dodržování pravidel koexistence, povinnost označovat GM produkt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možné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0000FF"/>
                </a:solidFill>
              </a:rPr>
              <a:t>problémy s odbytem</a:t>
            </a:r>
            <a:r>
              <a:rPr lang="cs-CZ" altLang="cs-CZ" sz="2000" b="1" dirty="0"/>
              <a:t> </a:t>
            </a:r>
            <a:r>
              <a:rPr lang="cs-CZ" altLang="cs-CZ" sz="2000" dirty="0"/>
              <a:t>kukuřice nebo s odbytem dalších produktů vzniklých za použití GM produktu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B1A5160-8EF7-4C83-B812-1DD296572062}"/>
              </a:ext>
            </a:extLst>
          </p:cNvPr>
          <p:cNvSpPr txBox="1"/>
          <p:nvPr/>
        </p:nvSpPr>
        <p:spPr>
          <a:xfrm>
            <a:off x="3313216" y="5557652"/>
            <a:ext cx="853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Od roku 2017 není v ČR žádná </a:t>
            </a:r>
            <a:r>
              <a:rPr lang="cs-CZ" b="1" dirty="0" err="1"/>
              <a:t>Bt</a:t>
            </a:r>
            <a:r>
              <a:rPr lang="cs-CZ" b="1" dirty="0"/>
              <a:t> kukuřice pěstována (ani jiná GM plodina)</a:t>
            </a:r>
          </a:p>
        </p:txBody>
      </p:sp>
    </p:spTree>
    <p:extLst>
      <p:ext uri="{BB962C8B-B14F-4D97-AF65-F5344CB8AC3E}">
        <p14:creationId xmlns:p14="http://schemas.microsoft.com/office/powerpoint/2010/main" val="680891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1703387" y="393700"/>
            <a:ext cx="9364415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00FF"/>
                </a:solidFill>
              </a:rPr>
              <a:t>Kauza: </a:t>
            </a:r>
            <a:r>
              <a:rPr lang="cs-CZ" altLang="cs-CZ" sz="3200" b="1" dirty="0" err="1">
                <a:solidFill>
                  <a:srgbClr val="0000FF"/>
                </a:solidFill>
              </a:rPr>
              <a:t>Bt</a:t>
            </a:r>
            <a:r>
              <a:rPr lang="cs-CZ" altLang="cs-CZ" sz="3200" b="1" dirty="0">
                <a:solidFill>
                  <a:srgbClr val="0000FF"/>
                </a:solidFill>
              </a:rPr>
              <a:t> kukuřice a monarcha stěhovavý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962623" y="1704396"/>
            <a:ext cx="6910773" cy="22527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 err="1"/>
              <a:t>Losey</a:t>
            </a:r>
            <a:r>
              <a:rPr lang="cs-CZ" altLang="cs-CZ" sz="1600" dirty="0"/>
              <a:t> et al. (1999): </a:t>
            </a:r>
            <a:r>
              <a:rPr lang="cs-CZ" altLang="cs-CZ" sz="1600" b="1" dirty="0" err="1"/>
              <a:t>Transgenic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pollen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harms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monarch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larvae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Nature</a:t>
            </a:r>
            <a:r>
              <a:rPr lang="cs-CZ" altLang="cs-CZ" sz="1600" dirty="0"/>
              <a:t> 399:214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Pouze laboratorní testy toxicity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600" dirty="0"/>
              <a:t>pyl většiny hybridů kukuřice </a:t>
            </a:r>
            <a:r>
              <a:rPr lang="en-US" altLang="cs-CZ" sz="1600" dirty="0"/>
              <a:t> </a:t>
            </a:r>
            <a:r>
              <a:rPr lang="cs-CZ" altLang="cs-CZ" sz="1600" dirty="0"/>
              <a:t>obsahuje mnohem méně </a:t>
            </a:r>
            <a:r>
              <a:rPr lang="cs-CZ" altLang="cs-CZ" sz="1600" dirty="0" err="1"/>
              <a:t>Bt</a:t>
            </a:r>
            <a:r>
              <a:rPr lang="cs-CZ" altLang="cs-CZ" sz="1600" dirty="0"/>
              <a:t> než zbytek rostliny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600" dirty="0"/>
              <a:t>Kontaminace pylu prašníky a jinými částmi rostlinného květu, které obsahují velké množství toxinu</a:t>
            </a:r>
          </a:p>
        </p:txBody>
      </p:sp>
      <p:pic>
        <p:nvPicPr>
          <p:cNvPr id="1741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89138"/>
            <a:ext cx="2700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ovéPole 4"/>
          <p:cNvSpPr txBox="1">
            <a:spLocks noChangeArrowheads="1"/>
          </p:cNvSpPr>
          <p:nvPr/>
        </p:nvSpPr>
        <p:spPr bwMode="auto">
          <a:xfrm>
            <a:off x="3413919" y="5569208"/>
            <a:ext cx="1382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dirty="0"/>
              <a:t>By William </a:t>
            </a:r>
            <a:r>
              <a:rPr lang="en-US" altLang="cs-CZ" sz="1200" dirty="0" err="1"/>
              <a:t>Warby</a:t>
            </a:r>
            <a:endParaRPr lang="cs-CZ" alt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4951712" y="3888259"/>
            <a:ext cx="6910773" cy="280076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  <a:latin typeface="Open Sans"/>
              </a:rPr>
              <a:t>Sears</a:t>
            </a:r>
            <a:r>
              <a:rPr lang="cs-CZ" sz="1600" dirty="0">
                <a:solidFill>
                  <a:srgbClr val="000000"/>
                </a:solidFill>
                <a:latin typeface="Open Sans"/>
              </a:rPr>
              <a:t> et al. (2001): </a:t>
            </a:r>
            <a:r>
              <a:rPr lang="en-US" sz="1600" b="1" dirty="0">
                <a:solidFill>
                  <a:srgbClr val="000000"/>
                </a:solidFill>
                <a:latin typeface="Open Sans"/>
              </a:rPr>
              <a:t>Impact of </a:t>
            </a:r>
            <a:r>
              <a:rPr lang="en-US" sz="1600" b="1" i="1" dirty="0" err="1">
                <a:solidFill>
                  <a:srgbClr val="000000"/>
                </a:solidFill>
                <a:latin typeface="Open Sans"/>
              </a:rPr>
              <a:t>Bt</a:t>
            </a:r>
            <a:r>
              <a:rPr lang="en-US" sz="1600" b="1" dirty="0">
                <a:solidFill>
                  <a:srgbClr val="000000"/>
                </a:solidFill>
                <a:latin typeface="Open Sans"/>
              </a:rPr>
              <a:t> corn pollen on monarch butterfly populations: A risk assessment</a:t>
            </a:r>
            <a:r>
              <a:rPr lang="cs-CZ" sz="1600" b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cs-CZ" sz="1600" dirty="0">
                <a:solidFill>
                  <a:srgbClr val="000000"/>
                </a:solidFill>
                <a:latin typeface="Open Sans"/>
              </a:rPr>
              <a:t>PNAS</a:t>
            </a:r>
            <a:r>
              <a:rPr lang="cs-CZ" sz="16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600" dirty="0"/>
              <a:t>98 (21): 11937-11942.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Kombinace laboratorních i polních testů, zvážení ostatních faktorů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pyl jen určitou část roku, rozmnožovací sezóna motýlů je delší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Poměr nezemědělských porostů vs. zemědělských porostů (larvy se neživí jen na kukuřičných polích…)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Pyl kukuřice přenášen do malé vzdálenosti – snižování koncentrace mimo pole kukuřice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03388" y="849908"/>
            <a:ext cx="9010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Larvy motýla se živí pouze rostlinou </a:t>
            </a:r>
            <a:r>
              <a:rPr lang="cs-CZ" i="1" dirty="0" err="1"/>
              <a:t>Asclepias</a:t>
            </a:r>
            <a:r>
              <a:rPr lang="cs-CZ" dirty="0"/>
              <a:t> (česky klejicha, </a:t>
            </a:r>
            <a:r>
              <a:rPr lang="cs-CZ" dirty="0" err="1"/>
              <a:t>ang</a:t>
            </a:r>
            <a:r>
              <a:rPr lang="cs-CZ" dirty="0"/>
              <a:t>. </a:t>
            </a:r>
            <a:r>
              <a:rPr lang="cs-CZ" dirty="0" err="1"/>
              <a:t>milkweed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Klejicha roste často na polích kukuřice v CA a USA</a:t>
            </a:r>
          </a:p>
          <a:p>
            <a:pPr marL="285750" indent="-285750">
              <a:buFontTx/>
              <a:buChar char="-"/>
            </a:pPr>
            <a:r>
              <a:rPr lang="cs-CZ" dirty="0"/>
              <a:t>Pojídání pylu spadlého z květů kukuřic v době otvírání prašníků</a:t>
            </a:r>
          </a:p>
        </p:txBody>
      </p:sp>
    </p:spTree>
    <p:extLst>
      <p:ext uri="{BB962C8B-B14F-4D97-AF65-F5344CB8AC3E}">
        <p14:creationId xmlns:p14="http://schemas.microsoft.com/office/powerpoint/2010/main" val="3736007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0000FF"/>
                </a:solidFill>
              </a:rPr>
              <a:t>Obavy z rezistence hmyzu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8166" y="1416622"/>
            <a:ext cx="557773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000" dirty="0"/>
              <a:t>Nutnost dodržování bezpečnostních agronomických postupů - tzv. </a:t>
            </a:r>
            <a:r>
              <a:rPr lang="cs-CZ" sz="2000" b="1" dirty="0"/>
              <a:t>refugia</a:t>
            </a:r>
            <a:r>
              <a:rPr lang="cs-CZ" sz="2000" dirty="0"/>
              <a:t> – kolem  GMO plodin se pěstují nemodifikované rostliny – hmyz s odolností vůči toxinu se kříží s hmyzem z těchto refugií, čímž odolnost zanikne (recesivní znak)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  <p:pic>
        <p:nvPicPr>
          <p:cNvPr id="2050" name="Picture 2" descr="VÃ½sledek obrÃ¡zku pro bt c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24" y="4431957"/>
            <a:ext cx="3994857" cy="22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3c1703fe8d.site.internapcdn.net/newman/gfx/news/hires/2013/2-biotechcr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46" y="1606275"/>
            <a:ext cx="3090022" cy="23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355081" y="1739259"/>
            <a:ext cx="38932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By 2011, the area planted worldwide to genetically engineered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Bt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corn and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Bt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cotton increased to 66 million hectares (160 million acres) and the number of pest species with resistance causing reducing efficacy of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Bt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crops climbed to five. The asterisk indicates the number of resistant pests could be underestimated for 2011 because reports of field-evolved resistance typically are published two or more years after resistance is first detected. Image courtesy of </a:t>
            </a: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</a:rPr>
              <a:t>Nature Biotechnology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Read more at: </a:t>
            </a:r>
            <a:r>
              <a:rPr lang="en-US" sz="1000" dirty="0">
                <a:solidFill>
                  <a:srgbClr val="313D57"/>
                </a:solidFill>
                <a:latin typeface="Arial" panose="020B0604020202020204" pitchFamily="34" charset="0"/>
                <a:hlinkClick r:id="rId4"/>
              </a:rPr>
              <a:t>https://phys.org/news/2013-06-pests-resistant-gm-crops.html#jCp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96309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66FF"/>
                </a:solidFill>
              </a:rPr>
              <a:t>Herbicid tolerantní plodiny</a:t>
            </a:r>
            <a:br>
              <a:rPr lang="cs-CZ" b="1" dirty="0">
                <a:solidFill>
                  <a:srgbClr val="3366FF"/>
                </a:solidFill>
              </a:rPr>
            </a:br>
            <a:br>
              <a:rPr lang="cs-CZ" b="1" dirty="0">
                <a:solidFill>
                  <a:srgbClr val="3366FF"/>
                </a:solidFill>
              </a:rPr>
            </a:br>
            <a:r>
              <a:rPr lang="cs-CZ" b="1" dirty="0" err="1">
                <a:solidFill>
                  <a:srgbClr val="3366FF"/>
                </a:solidFill>
              </a:rPr>
              <a:t>Roundup</a:t>
            </a:r>
            <a:r>
              <a:rPr lang="cs-CZ" b="1" dirty="0">
                <a:solidFill>
                  <a:srgbClr val="3366FF"/>
                </a:solidFill>
              </a:rPr>
              <a:t> </a:t>
            </a:r>
            <a:r>
              <a:rPr lang="cs-CZ" b="1" dirty="0" err="1">
                <a:solidFill>
                  <a:srgbClr val="3366FF"/>
                </a:solidFill>
              </a:rPr>
              <a:t>System</a:t>
            </a:r>
            <a:endParaRPr lang="cs-CZ" b="1" dirty="0">
              <a:solidFill>
                <a:srgbClr val="3366FF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522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Herbicid tolerantní plodiny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transgenní plodiny tolerující </a:t>
            </a:r>
            <a:r>
              <a:rPr lang="cs-CZ" altLang="cs-CZ" sz="2000" dirty="0">
                <a:solidFill>
                  <a:srgbClr val="0000FF"/>
                </a:solidFill>
              </a:rPr>
              <a:t>nespecifické herbicidy</a:t>
            </a:r>
            <a:r>
              <a:rPr lang="cs-CZ" altLang="cs-CZ" sz="2000" dirty="0"/>
              <a:t> (HTP)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jejich použití je z hlediska ochrany rostlin složitější -  umožňují získat prakticky čistou monokulturu = kritika z hlediska biologické rozmanitosti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rizikem je </a:t>
            </a:r>
            <a:r>
              <a:rPr lang="cs-CZ" altLang="cs-CZ" sz="2000" dirty="0">
                <a:solidFill>
                  <a:srgbClr val="0000FF"/>
                </a:solidFill>
              </a:rPr>
              <a:t>vznik plevelů tolerujících herbicid</a:t>
            </a:r>
            <a:r>
              <a:rPr lang="cs-CZ" altLang="cs-CZ" sz="2000" dirty="0"/>
              <a:t> podobně jako transgenní plodina - mohou vznikat jak přirozenými mutacemi, tak přímým přenosem </a:t>
            </a:r>
            <a:r>
              <a:rPr lang="cs-CZ" altLang="cs-CZ" sz="2000" dirty="0" err="1"/>
              <a:t>transgenu</a:t>
            </a:r>
            <a:r>
              <a:rPr lang="cs-CZ" altLang="cs-CZ" sz="2000" dirty="0"/>
              <a:t> podmiňujícího necitlivost (v případě </a:t>
            </a:r>
            <a:r>
              <a:rPr lang="cs-CZ" altLang="cs-CZ" sz="2000" dirty="0" err="1"/>
              <a:t>křížitelnosti</a:t>
            </a:r>
            <a:r>
              <a:rPr lang="cs-CZ" altLang="cs-CZ" sz="2000" dirty="0"/>
              <a:t> a vzniku plodného potomstva) – u nás je rizikem řepka</a:t>
            </a:r>
          </a:p>
        </p:txBody>
      </p:sp>
    </p:spTree>
    <p:extLst>
      <p:ext uri="{BB962C8B-B14F-4D97-AF65-F5344CB8AC3E}">
        <p14:creationId xmlns:p14="http://schemas.microsoft.com/office/powerpoint/2010/main" val="297457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Paleta kmenů </a:t>
            </a:r>
            <a:r>
              <a:rPr lang="cs-CZ" altLang="cs-CZ" sz="3200" b="1" i="1">
                <a:solidFill>
                  <a:srgbClr val="0000FF"/>
                </a:solidFill>
              </a:rPr>
              <a:t>B. thuringiensis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424862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/>
              <a:t>tisíce kmenů s různou výběrovostí toxického účinku,         v mnoha případech omezenou na velmi úzké skupiny hmyzu: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solidFill>
                  <a:srgbClr val="0000FF"/>
                </a:solidFill>
              </a:rPr>
              <a:t>Lepidoptera </a:t>
            </a:r>
            <a:r>
              <a:rPr lang="cs-CZ" altLang="cs-CZ" sz="2400"/>
              <a:t>(motýli, můry, moli)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solidFill>
                  <a:srgbClr val="0000FF"/>
                </a:solidFill>
              </a:rPr>
              <a:t>Diptera</a:t>
            </a:r>
            <a:r>
              <a:rPr lang="cs-CZ" altLang="cs-CZ" sz="2400"/>
              <a:t> (mouchy)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solidFill>
                  <a:srgbClr val="0000FF"/>
                </a:solidFill>
              </a:rPr>
              <a:t>Hymenoptera</a:t>
            </a:r>
            <a:r>
              <a:rPr lang="cs-CZ" altLang="cs-CZ" sz="2400"/>
              <a:t> (vosy, včely)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solidFill>
                  <a:srgbClr val="0000FF"/>
                </a:solidFill>
              </a:rPr>
              <a:t>Coleoptera</a:t>
            </a:r>
            <a:r>
              <a:rPr lang="cs-CZ" altLang="cs-CZ" sz="2400"/>
              <a:t> (brouci)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solidFill>
                  <a:srgbClr val="0000FF"/>
                </a:solidFill>
              </a:rPr>
              <a:t>Nematoda</a:t>
            </a:r>
            <a:r>
              <a:rPr lang="cs-CZ" altLang="cs-CZ" sz="2400"/>
              <a:t> (háďátka) - jen vzácně 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toxin </a:t>
            </a:r>
            <a:r>
              <a:rPr lang="cs-CZ" altLang="cs-CZ" sz="2400">
                <a:solidFill>
                  <a:srgbClr val="0000FF"/>
                </a:solidFill>
              </a:rPr>
              <a:t>Cry1Ba</a:t>
            </a:r>
            <a:r>
              <a:rPr lang="cs-CZ" altLang="cs-CZ" sz="2400"/>
              <a:t> s širokým spektrem účinnosti, je spíše výjimkou</a:t>
            </a:r>
          </a:p>
        </p:txBody>
      </p:sp>
    </p:spTree>
    <p:extLst>
      <p:ext uri="{BB962C8B-B14F-4D97-AF65-F5344CB8AC3E}">
        <p14:creationId xmlns:p14="http://schemas.microsoft.com/office/powerpoint/2010/main" val="399783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Herbicid tolerantní plodiny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551" y="1700213"/>
            <a:ext cx="8014111" cy="4525962"/>
          </a:xfrm>
        </p:spPr>
        <p:txBody>
          <a:bodyPr>
            <a:normAutofit/>
          </a:bodyPr>
          <a:lstStyle/>
          <a:p>
            <a:r>
              <a:rPr lang="cs-CZ" altLang="cs-CZ" sz="2400" dirty="0" err="1">
                <a:solidFill>
                  <a:srgbClr val="0000FF"/>
                </a:solidFill>
              </a:rPr>
              <a:t>Roundup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</a:rPr>
              <a:t>Ready</a:t>
            </a:r>
            <a:r>
              <a:rPr lang="cs-CZ" altLang="cs-CZ" sz="2400" dirty="0">
                <a:solidFill>
                  <a:srgbClr val="0000FF"/>
                </a:solidFill>
              </a:rPr>
              <a:t> sója</a:t>
            </a:r>
            <a:r>
              <a:rPr lang="cs-CZ" altLang="cs-CZ" sz="2400" dirty="0"/>
              <a:t> pěstovaná od roku 1996</a:t>
            </a:r>
          </a:p>
          <a:p>
            <a:r>
              <a:rPr lang="cs-CZ" altLang="cs-CZ" sz="2400" dirty="0" err="1">
                <a:solidFill>
                  <a:srgbClr val="0000FF"/>
                </a:solidFill>
              </a:rPr>
              <a:t>Roundup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</a:rPr>
              <a:t>Ready</a:t>
            </a:r>
            <a:r>
              <a:rPr lang="cs-CZ" altLang="cs-CZ" sz="2400" dirty="0">
                <a:solidFill>
                  <a:srgbClr val="0000FF"/>
                </a:solidFill>
              </a:rPr>
              <a:t> 2 </a:t>
            </a:r>
            <a:r>
              <a:rPr lang="cs-CZ" altLang="cs-CZ" sz="2400" dirty="0" err="1">
                <a:solidFill>
                  <a:srgbClr val="0000FF"/>
                </a:solidFill>
              </a:rPr>
              <a:t>Yields</a:t>
            </a:r>
            <a:r>
              <a:rPr lang="cs-CZ" altLang="cs-CZ" sz="2400" dirty="0"/>
              <a:t> -  výnosy významně vyšší = povolena v 10 zemích: USA, Austrálii, Kanadě, Číně, Japonsku, Mexiku, Novém Zélandu, Filipínách, </a:t>
            </a:r>
            <a:r>
              <a:rPr lang="cs-CZ" altLang="cs-CZ" sz="2400" dirty="0" err="1"/>
              <a:t>Tchajwanu</a:t>
            </a:r>
            <a:r>
              <a:rPr lang="cs-CZ" altLang="cs-CZ" sz="2400" dirty="0"/>
              <a:t> </a:t>
            </a:r>
          </a:p>
          <a:p>
            <a:r>
              <a:rPr lang="cs-CZ" altLang="cs-CZ" sz="2400" dirty="0"/>
              <a:t>od 2008 i v Evropské unii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62876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9696" y="589248"/>
            <a:ext cx="6563072" cy="1143000"/>
          </a:xfrm>
        </p:spPr>
        <p:txBody>
          <a:bodyPr/>
          <a:lstStyle/>
          <a:p>
            <a:r>
              <a:rPr lang="cs-CZ" b="1" dirty="0" err="1">
                <a:solidFill>
                  <a:srgbClr val="3366FF"/>
                </a:solidFill>
              </a:rPr>
              <a:t>Roundup</a:t>
            </a:r>
            <a:endParaRPr lang="cs-CZ" b="1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7151" y="2132856"/>
            <a:ext cx="6591985" cy="3777622"/>
          </a:xfrm>
        </p:spPr>
        <p:txBody>
          <a:bodyPr>
            <a:noAutofit/>
          </a:bodyPr>
          <a:lstStyle/>
          <a:p>
            <a:r>
              <a:rPr lang="cs-CZ" sz="2400" dirty="0"/>
              <a:t>širokospektrý herbicid, firma </a:t>
            </a:r>
            <a:r>
              <a:rPr lang="cs-CZ" sz="2400" dirty="0" err="1"/>
              <a:t>Monsanto</a:t>
            </a:r>
            <a:endParaRPr lang="cs-CZ" sz="2400" dirty="0"/>
          </a:p>
          <a:p>
            <a:r>
              <a:rPr lang="cs-CZ" sz="2400" dirty="0"/>
              <a:t>účinnou látkou je </a:t>
            </a:r>
            <a:r>
              <a:rPr lang="cs-CZ" sz="2400" dirty="0" err="1"/>
              <a:t>glyfosát</a:t>
            </a:r>
            <a:r>
              <a:rPr lang="cs-CZ" sz="2400" dirty="0"/>
              <a:t> (analog glycinu)</a:t>
            </a:r>
          </a:p>
          <a:p>
            <a:r>
              <a:rPr lang="cs-CZ" sz="2400" dirty="0"/>
              <a:t>je absorbován listy a přenášen do rostoucích pletiv (meristémů)</a:t>
            </a:r>
          </a:p>
          <a:p>
            <a:r>
              <a:rPr lang="cs-CZ" sz="2400" dirty="0"/>
              <a:t>funguje jako inhibitor enzymů, které fungují v syntéze aromatických aminokyselin (tyrosin, tryptofan, fenylalanin)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26" name="Picture 2" descr="https://upload.wikimedia.org/wikipedia/commons/thumb/0/04/Glyphosate.svg/620px-Glyphosat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404664"/>
            <a:ext cx="37957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10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4964" y="548680"/>
            <a:ext cx="6635080" cy="1143000"/>
          </a:xfrm>
        </p:spPr>
        <p:txBody>
          <a:bodyPr/>
          <a:lstStyle/>
          <a:p>
            <a:r>
              <a:rPr lang="cs-CZ" b="1" dirty="0" err="1">
                <a:solidFill>
                  <a:srgbClr val="3366FF"/>
                </a:solidFill>
              </a:rPr>
              <a:t>Roundup</a:t>
            </a:r>
            <a:r>
              <a:rPr lang="cs-CZ" b="1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1608" y="1188721"/>
            <a:ext cx="8241792" cy="4525963"/>
          </a:xfrm>
        </p:spPr>
        <p:txBody>
          <a:bodyPr>
            <a:normAutofit/>
          </a:bodyPr>
          <a:lstStyle/>
          <a:p>
            <a:r>
              <a:rPr lang="cs-CZ" dirty="0" err="1"/>
              <a:t>Glyfosát</a:t>
            </a:r>
            <a:r>
              <a:rPr lang="cs-CZ" dirty="0"/>
              <a:t> působí na vazebném místě </a:t>
            </a:r>
            <a:r>
              <a:rPr lang="cs-CZ" dirty="0" err="1"/>
              <a:t>fosfoenol</a:t>
            </a:r>
            <a:r>
              <a:rPr lang="cs-CZ" dirty="0"/>
              <a:t>-pyruvátu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RoundupReady</a:t>
            </a:r>
            <a:r>
              <a:rPr lang="cs-CZ" dirty="0"/>
              <a:t>“ systém představuje stabilní gen, který zabraňuje vazbu </a:t>
            </a:r>
            <a:r>
              <a:rPr lang="cs-CZ" dirty="0" err="1"/>
              <a:t>glyfosátu</a:t>
            </a:r>
            <a:r>
              <a:rPr lang="cs-CZ" dirty="0"/>
              <a:t> a tak umožňuje tvorbu esenciálních aromatických aminokyselin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5699" t="29067" r="18026" b="16533"/>
          <a:stretch/>
        </p:blipFill>
        <p:spPr>
          <a:xfrm>
            <a:off x="3501580" y="2953512"/>
            <a:ext cx="5641848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3366FF"/>
                </a:solidFill>
              </a:rPr>
              <a:t>Roundup</a:t>
            </a:r>
            <a:r>
              <a:rPr lang="cs-CZ" b="1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6930" y="2133600"/>
            <a:ext cx="9497682" cy="3777622"/>
          </a:xfrm>
        </p:spPr>
        <p:txBody>
          <a:bodyPr>
            <a:normAutofit/>
          </a:bodyPr>
          <a:lstStyle/>
          <a:p>
            <a:r>
              <a:rPr lang="cs-CZ" sz="2000" dirty="0"/>
              <a:t>tato </a:t>
            </a:r>
            <a:r>
              <a:rPr lang="cs-CZ" sz="2400" dirty="0"/>
              <a:t>chemická</a:t>
            </a:r>
            <a:r>
              <a:rPr lang="cs-CZ" sz="2000" dirty="0"/>
              <a:t> cesta není u zvířat (musí aromatické aminokyseliny získávat z jídla)</a:t>
            </a:r>
          </a:p>
          <a:p>
            <a:r>
              <a:rPr lang="cs-CZ" sz="2000" dirty="0"/>
              <a:t>ovlivňuje některé živočišné enzymy</a:t>
            </a:r>
          </a:p>
          <a:p>
            <a:r>
              <a:rPr lang="cs-CZ" sz="2000" dirty="0"/>
              <a:t>hodnocen jako velmi málo toxický, nekarcinogenní, neteratogenní</a:t>
            </a:r>
          </a:p>
          <a:p>
            <a:r>
              <a:rPr lang="cs-CZ" sz="2000" dirty="0"/>
              <a:t>ale evidovány případy kontaktního popálení u pracovníků na farmách</a:t>
            </a:r>
          </a:p>
        </p:txBody>
      </p:sp>
    </p:spTree>
    <p:extLst>
      <p:ext uri="{BB962C8B-B14F-4D97-AF65-F5344CB8AC3E}">
        <p14:creationId xmlns:p14="http://schemas.microsoft.com/office/powerpoint/2010/main" val="4207009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66FF"/>
                </a:solidFill>
              </a:rPr>
              <a:t>Degradace v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4431" y="2133600"/>
            <a:ext cx="9450181" cy="3777622"/>
          </a:xfrm>
        </p:spPr>
        <p:txBody>
          <a:bodyPr>
            <a:normAutofit/>
          </a:bodyPr>
          <a:lstStyle/>
          <a:p>
            <a:r>
              <a:rPr lang="cs-CZ" sz="2000" dirty="0"/>
              <a:t>při kontaktu s půdou se </a:t>
            </a:r>
            <a:r>
              <a:rPr lang="cs-CZ" sz="2000" dirty="0" err="1"/>
              <a:t>glyfosát</a:t>
            </a:r>
            <a:r>
              <a:rPr lang="cs-CZ" sz="2000" dirty="0"/>
              <a:t> váže na půdní částice a je inaktivován</a:t>
            </a:r>
          </a:p>
          <a:p>
            <a:r>
              <a:rPr lang="cs-CZ" sz="2000" dirty="0"/>
              <a:t>nevázaný </a:t>
            </a:r>
            <a:r>
              <a:rPr lang="cs-CZ" sz="2000" dirty="0" err="1"/>
              <a:t>glyfosát</a:t>
            </a:r>
            <a:r>
              <a:rPr lang="cs-CZ" sz="2000" dirty="0"/>
              <a:t> může být degradován bakteriemi</a:t>
            </a:r>
          </a:p>
          <a:p>
            <a:r>
              <a:rPr lang="cs-CZ" sz="2000" dirty="0"/>
              <a:t>absorpce glyfosátu závisí na typu půdy</a:t>
            </a:r>
          </a:p>
          <a:p>
            <a:pPr lvl="1"/>
            <a:r>
              <a:rPr lang="cs-CZ" sz="1800" dirty="0"/>
              <a:t>poločas rozpadu může být 3 dny (Texas) až 141 dnů (Iowa)</a:t>
            </a:r>
          </a:p>
          <a:p>
            <a:pPr lvl="1"/>
            <a:r>
              <a:rPr lang="cs-CZ" sz="1800" dirty="0"/>
              <a:t>metabolit vzniklý rozpadem </a:t>
            </a:r>
            <a:r>
              <a:rPr lang="cs-CZ" sz="1800" dirty="0" err="1"/>
              <a:t>glyfosátu</a:t>
            </a:r>
            <a:r>
              <a:rPr lang="cs-CZ" sz="1800" dirty="0"/>
              <a:t> byl nalezen v půdě ve Švédsku až po dobu 2 let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6149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6581" y="44123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rgbClr val="3366FF"/>
                </a:solidFill>
              </a:rPr>
              <a:t>Zvýšení spotřeby </a:t>
            </a:r>
            <a:r>
              <a:rPr lang="cs-CZ" b="1" dirty="0" err="1">
                <a:solidFill>
                  <a:srgbClr val="3366FF"/>
                </a:solidFill>
              </a:rPr>
              <a:t>glyfosátu</a:t>
            </a:r>
            <a:r>
              <a:rPr lang="cs-CZ" b="1" dirty="0">
                <a:solidFill>
                  <a:srgbClr val="3366FF"/>
                </a:solidFill>
              </a:rPr>
              <a:t> po zavedení </a:t>
            </a:r>
            <a:r>
              <a:rPr lang="cs-CZ" b="1" dirty="0" err="1">
                <a:solidFill>
                  <a:srgbClr val="3366FF"/>
                </a:solidFill>
              </a:rPr>
              <a:t>Roundup</a:t>
            </a:r>
            <a:r>
              <a:rPr lang="cs-CZ" b="1" dirty="0">
                <a:solidFill>
                  <a:srgbClr val="3366FF"/>
                </a:solidFill>
              </a:rPr>
              <a:t> </a:t>
            </a:r>
            <a:r>
              <a:rPr lang="cs-CZ" b="1" dirty="0" err="1">
                <a:solidFill>
                  <a:srgbClr val="3366FF"/>
                </a:solidFill>
              </a:rPr>
              <a:t>Ready</a:t>
            </a:r>
            <a:r>
              <a:rPr lang="cs-CZ" b="1" dirty="0">
                <a:solidFill>
                  <a:srgbClr val="3366FF"/>
                </a:solidFill>
              </a:rPr>
              <a:t> plodin od r. 1996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7651" t="36400" r="32724" b="6667"/>
          <a:stretch/>
        </p:blipFill>
        <p:spPr>
          <a:xfrm>
            <a:off x="1545335" y="1905000"/>
            <a:ext cx="9144001" cy="49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50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66FF"/>
                </a:solidFill>
              </a:rPr>
              <a:t>Zvyšování počtu rezistentních plevelů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700" t="27865" r="31000" b="21468"/>
          <a:stretch/>
        </p:blipFill>
        <p:spPr>
          <a:xfrm>
            <a:off x="1152143" y="1868424"/>
            <a:ext cx="10317127" cy="464515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55792" y="655314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/>
              <a:t>https://www.alexfergus.com/blog/glyphosate-the-weed-killer-found-in-our-food-water</a:t>
            </a:r>
          </a:p>
        </p:txBody>
      </p:sp>
    </p:spTree>
    <p:extLst>
      <p:ext uri="{BB962C8B-B14F-4D97-AF65-F5344CB8AC3E}">
        <p14:creationId xmlns:p14="http://schemas.microsoft.com/office/powerpoint/2010/main" val="3472693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v EU, ČR a světě (2017)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EU</a:t>
            </a:r>
            <a:r>
              <a:rPr lang="cs-CZ" dirty="0"/>
              <a:t>: Odrůda GA21 (</a:t>
            </a:r>
            <a:r>
              <a:rPr lang="cs-CZ" dirty="0" err="1"/>
              <a:t>Monsanto</a:t>
            </a:r>
            <a:r>
              <a:rPr lang="cs-CZ" dirty="0"/>
              <a:t>) – obch. název </a:t>
            </a:r>
            <a:r>
              <a:rPr lang="en-US" b="1" dirty="0"/>
              <a:t> Roundup Ready™ Maize, </a:t>
            </a:r>
            <a:r>
              <a:rPr lang="en-US" b="1" dirty="0" err="1"/>
              <a:t>Agrisure™GT</a:t>
            </a:r>
            <a:r>
              <a:rPr lang="cs-CZ" b="1" dirty="0"/>
              <a:t> </a:t>
            </a:r>
            <a:r>
              <a:rPr lang="cs-CZ" dirty="0"/>
              <a:t>a někteří hybridi (např. </a:t>
            </a:r>
            <a:r>
              <a:rPr lang="cs-CZ" b="1" dirty="0"/>
              <a:t>Bt11 x GA21</a:t>
            </a:r>
            <a:r>
              <a:rPr lang="cs-CZ" dirty="0"/>
              <a:t>)</a:t>
            </a:r>
          </a:p>
          <a:p>
            <a:endParaRPr lang="cs-CZ" b="1" dirty="0"/>
          </a:p>
          <a:p>
            <a:r>
              <a:rPr lang="cs-CZ" b="1" dirty="0"/>
              <a:t>V ČR oprávnění zaniklo 2011</a:t>
            </a:r>
          </a:p>
        </p:txBody>
      </p:sp>
    </p:spTree>
    <p:extLst>
      <p:ext uri="{BB962C8B-B14F-4D97-AF65-F5344CB8AC3E}">
        <p14:creationId xmlns:p14="http://schemas.microsoft.com/office/powerpoint/2010/main" val="3152254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98B674-8B60-4E5A-AAF4-D54CC906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AABCAB9-B026-46C0-A6D2-6A2F804D5DE9}"/>
              </a:ext>
            </a:extLst>
          </p:cNvPr>
          <p:cNvSpPr/>
          <p:nvPr/>
        </p:nvSpPr>
        <p:spPr>
          <a:xfrm>
            <a:off x="8526484" y="1564218"/>
            <a:ext cx="3348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Open Sans"/>
              </a:rPr>
              <a:t>From 1996 to 2017, HT crops consistently occupied the largest planting area of biotech crops. In 2017 alone, HT crops occupied 88.7 million hectares or 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47% of the 189.8 million hectares of biotech crops planted globally.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The most common are the glyphosate and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glufosinate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tolerant varieties. The following table shows countries that have approved major HT (with single and stacked genes) crops for food, feed, and/or cultivation.</a:t>
            </a:r>
          </a:p>
          <a:p>
            <a:br>
              <a:rPr lang="en-US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E612A7-3E3C-4B83-9831-E8523AB6E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8" t="21818" r="36201" b="6494"/>
          <a:stretch/>
        </p:blipFill>
        <p:spPr>
          <a:xfrm>
            <a:off x="1888177" y="1564218"/>
            <a:ext cx="5664530" cy="49163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F5D9E1A-DAEA-437E-8003-FDF5403D3B5B}"/>
              </a:ext>
            </a:extLst>
          </p:cNvPr>
          <p:cNvSpPr txBox="1"/>
          <p:nvPr/>
        </p:nvSpPr>
        <p:spPr>
          <a:xfrm flipH="1">
            <a:off x="1888177" y="1194886"/>
            <a:ext cx="25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Plodina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B54419-3845-4967-8B9C-73D9F4C46776}"/>
              </a:ext>
            </a:extLst>
          </p:cNvPr>
          <p:cNvSpPr txBox="1"/>
          <p:nvPr/>
        </p:nvSpPr>
        <p:spPr>
          <a:xfrm flipH="1">
            <a:off x="3586742" y="1191877"/>
            <a:ext cx="25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Země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7B8143-7739-4E26-8904-BA47914C570F}"/>
              </a:ext>
            </a:extLst>
          </p:cNvPr>
          <p:cNvSpPr txBox="1"/>
          <p:nvPr/>
        </p:nvSpPr>
        <p:spPr>
          <a:xfrm>
            <a:off x="4572001" y="630529"/>
            <a:ext cx="395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F0"/>
                </a:solidFill>
              </a:rPr>
              <a:t>HT plodiny 2017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2BA395D-6D50-4950-8DCF-03A7247AA5B4}"/>
              </a:ext>
            </a:extLst>
          </p:cNvPr>
          <p:cNvSpPr/>
          <p:nvPr/>
        </p:nvSpPr>
        <p:spPr>
          <a:xfrm>
            <a:off x="3479470" y="6445944"/>
            <a:ext cx="8217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Open Sans"/>
              </a:rPr>
              <a:t>ISAAA GM Approval Database. </a:t>
            </a:r>
            <a:r>
              <a:rPr lang="en-US" i="1" dirty="0">
                <a:solidFill>
                  <a:srgbClr val="348CD3"/>
                </a:solidFill>
                <a:latin typeface="Open Sans"/>
                <a:hlinkClick r:id="rId3"/>
              </a:rPr>
              <a:t>http://www.isaaa.org/gmapprovaldatabase/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44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Podstata toxicity Cry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981076"/>
            <a:ext cx="8362950" cy="5876925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po </a:t>
            </a:r>
            <a:r>
              <a:rPr lang="cs-CZ" altLang="cs-CZ" sz="2000" dirty="0">
                <a:solidFill>
                  <a:srgbClr val="0000FF"/>
                </a:solidFill>
              </a:rPr>
              <a:t>pozření krystalu</a:t>
            </a:r>
            <a:r>
              <a:rPr lang="cs-CZ" altLang="cs-CZ" sz="2000" dirty="0"/>
              <a:t> proteinu se  bílkovina </a:t>
            </a:r>
            <a:r>
              <a:rPr lang="cs-CZ" altLang="cs-CZ" sz="2000" dirty="0" err="1">
                <a:solidFill>
                  <a:srgbClr val="0000FF"/>
                </a:solidFill>
              </a:rPr>
              <a:t>Cry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/>
              <a:t>začne v zažívacím traktu hmyzu rozpouštět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toxický účinek bílkoviny vzniká až trávicí proteázy </a:t>
            </a:r>
            <a:r>
              <a:rPr lang="cs-CZ" altLang="cs-CZ" sz="2000" dirty="0">
                <a:solidFill>
                  <a:srgbClr val="0000FF"/>
                </a:solidFill>
              </a:rPr>
              <a:t>upraví molekuly</a:t>
            </a:r>
            <a:r>
              <a:rPr lang="cs-CZ" altLang="cs-CZ" sz="2000" dirty="0"/>
              <a:t> odštěpením jednoho nebo obou konců - tím začíná první hrubý výběr oběti, krystal se rozpouští jen za určité kyselosti prostředí (pH) 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larvy motýlů a much mají </a:t>
            </a:r>
            <a:r>
              <a:rPr lang="cs-CZ" altLang="cs-CZ" sz="2000" dirty="0">
                <a:solidFill>
                  <a:srgbClr val="0000FF"/>
                </a:solidFill>
              </a:rPr>
              <a:t>silně alkalické prostředí</a:t>
            </a:r>
            <a:r>
              <a:rPr lang="cs-CZ" altLang="cs-CZ" sz="2000" dirty="0"/>
              <a:t> v zažívací trubici, brouci a jejich larvy </a:t>
            </a:r>
            <a:r>
              <a:rPr lang="cs-CZ" altLang="cs-CZ" sz="2000" dirty="0">
                <a:solidFill>
                  <a:srgbClr val="0000FF"/>
                </a:solidFill>
              </a:rPr>
              <a:t>neutrální nebo mírně kyselé</a:t>
            </a:r>
            <a:r>
              <a:rPr lang="cs-CZ" altLang="cs-CZ" sz="2000" dirty="0"/>
              <a:t> - toxiny působící na prvou skupinu mají ve struktuře převahu </a:t>
            </a:r>
            <a:r>
              <a:rPr lang="cs-CZ" altLang="cs-CZ" sz="2000" dirty="0">
                <a:solidFill>
                  <a:srgbClr val="0000FF"/>
                </a:solidFill>
              </a:rPr>
              <a:t>argininu</a:t>
            </a:r>
            <a:r>
              <a:rPr lang="cs-CZ" altLang="cs-CZ" sz="2000" dirty="0"/>
              <a:t>, pro brouky méně zásaditý </a:t>
            </a:r>
            <a:r>
              <a:rPr lang="cs-CZ" altLang="cs-CZ" sz="2000" dirty="0">
                <a:solidFill>
                  <a:srgbClr val="0000FF"/>
                </a:solidFill>
              </a:rPr>
              <a:t>lysin</a:t>
            </a:r>
            <a:endParaRPr lang="cs-CZ" altLang="cs-CZ" sz="2000" dirty="0"/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místem účinku upravených peptidů jsou </a:t>
            </a:r>
            <a:r>
              <a:rPr lang="cs-CZ" altLang="cs-CZ" sz="2000" dirty="0">
                <a:solidFill>
                  <a:srgbClr val="0000FF"/>
                </a:solidFill>
              </a:rPr>
              <a:t>specifické povrchové receptory na epitelu</a:t>
            </a:r>
            <a:r>
              <a:rPr lang="cs-CZ" altLang="cs-CZ" sz="2000" dirty="0"/>
              <a:t> hmyzí trávicí trubice – po vazbě peptidu, změní formu své molekuly a v membráně buňky vytvoří otvor, který buňka není schopna zacelit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cs-CZ" altLang="cs-CZ" sz="2000" dirty="0"/>
              <a:t>důsledkem toho hyne ten, kdo krystal pozřel = hmyzí larva nebo dospělec</a:t>
            </a:r>
          </a:p>
        </p:txBody>
      </p:sp>
    </p:spTree>
    <p:extLst>
      <p:ext uri="{BB962C8B-B14F-4D97-AF65-F5344CB8AC3E}">
        <p14:creationId xmlns:p14="http://schemas.microsoft.com/office/powerpoint/2010/main" val="2153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A1C7F-2DF3-41EB-844A-4CA0A862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B6DE49-29EC-407F-88C2-0E5E6E1B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Mechanism of Cry protein toxicity. A: Ingestion of spores or... | Download  Scientific Diagram">
            <a:extLst>
              <a:ext uri="{FF2B5EF4-FFF2-40B4-BE49-F238E27FC236}">
                <a16:creationId xmlns:a16="http://schemas.microsoft.com/office/drawing/2014/main" id="{7B4142DE-E9A3-4DA7-83A0-200E5F10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98" y="381898"/>
            <a:ext cx="6094203" cy="60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8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Využití toxinu z </a:t>
            </a:r>
            <a:r>
              <a:rPr lang="cs-CZ" altLang="cs-CZ" sz="3200" b="1" i="1">
                <a:solidFill>
                  <a:srgbClr val="0000FF"/>
                </a:solidFill>
              </a:rPr>
              <a:t>Bacillus thuringiensis</a:t>
            </a:r>
            <a:r>
              <a:rPr lang="cs-CZ" altLang="cs-CZ" sz="32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551" y="1773238"/>
            <a:ext cx="7427913" cy="4525962"/>
          </a:xfrm>
        </p:spPr>
        <p:txBody>
          <a:bodyPr/>
          <a:lstStyle/>
          <a:p>
            <a:r>
              <a:rPr lang="cs-CZ" altLang="cs-CZ" sz="2400"/>
              <a:t>70. léta 20. století</a:t>
            </a:r>
          </a:p>
          <a:p>
            <a:r>
              <a:rPr lang="cs-CZ" altLang="cs-CZ" sz="2400"/>
              <a:t>kultury </a:t>
            </a:r>
            <a:r>
              <a:rPr lang="cs-CZ" altLang="cs-CZ" sz="2400" i="1"/>
              <a:t>Bacillus thuringiensis </a:t>
            </a:r>
            <a:r>
              <a:rPr lang="cs-CZ" altLang="cs-CZ" sz="2400"/>
              <a:t>jako specifický biologický insekticid </a:t>
            </a:r>
          </a:p>
          <a:p>
            <a:r>
              <a:rPr lang="cs-CZ" altLang="cs-CZ" sz="2400">
                <a:solidFill>
                  <a:srgbClr val="0033CC"/>
                </a:solidFill>
              </a:rPr>
              <a:t>Agrokombinát Slušovice</a:t>
            </a:r>
            <a:r>
              <a:rPr lang="cs-CZ" altLang="cs-CZ" sz="2400"/>
              <a:t> - velkoobjemová fermentace kultur a jejich polní použití (postřik plodin)</a:t>
            </a:r>
          </a:p>
          <a:p>
            <a:r>
              <a:rPr lang="cs-CZ" altLang="cs-CZ" sz="2400"/>
              <a:t>obchodní název přípravku </a:t>
            </a:r>
            <a:r>
              <a:rPr lang="cs-CZ" altLang="cs-CZ" sz="2400">
                <a:solidFill>
                  <a:srgbClr val="0000FF"/>
                </a:solidFill>
              </a:rPr>
              <a:t>Bathurin</a:t>
            </a:r>
          </a:p>
        </p:txBody>
      </p:sp>
    </p:spTree>
    <p:extLst>
      <p:ext uri="{BB962C8B-B14F-4D97-AF65-F5344CB8AC3E}">
        <p14:creationId xmlns:p14="http://schemas.microsoft.com/office/powerpoint/2010/main" val="68770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92150"/>
            <a:ext cx="8229600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Využití Bathurinu a boraxu pro kontrolu mravenců </a:t>
            </a:r>
            <a:r>
              <a:rPr lang="en-US" altLang="cs-CZ" sz="3200" b="1" i="1">
                <a:solidFill>
                  <a:srgbClr val="0000FF"/>
                </a:solidFill>
              </a:rPr>
              <a:t>Monomorium pharaonis</a:t>
            </a:r>
            <a:r>
              <a:rPr lang="en-US" altLang="cs-CZ" sz="3200" b="1">
                <a:solidFill>
                  <a:srgbClr val="0000FF"/>
                </a:solidFill>
              </a:rPr>
              <a:t> </a:t>
            </a:r>
            <a:endParaRPr lang="cs-CZ" altLang="cs-CZ" sz="3200" b="1">
              <a:solidFill>
                <a:srgbClr val="0000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9" y="2205039"/>
            <a:ext cx="7705725" cy="38877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altLang="cs-CZ" sz="2400"/>
              <a:t>2 možné způsoby boje proti mravencům:</a:t>
            </a:r>
          </a:p>
          <a:p>
            <a:r>
              <a:rPr lang="cs-CZ" altLang="cs-CZ" sz="2400">
                <a:solidFill>
                  <a:srgbClr val="0000FF"/>
                </a:solidFill>
              </a:rPr>
              <a:t>biologický</a:t>
            </a:r>
            <a:r>
              <a:rPr lang="cs-CZ" altLang="cs-CZ" sz="2400"/>
              <a:t>: nástrahy Bathurin v kombinaci s boraxem v koncentraci 1.3% (1. týden borax do mletého masa, další 3 týdny přidávaný Bathurin – opakováno 5x) </a:t>
            </a:r>
          </a:p>
          <a:p>
            <a:r>
              <a:rPr lang="cs-CZ" altLang="cs-CZ" sz="2400">
                <a:solidFill>
                  <a:srgbClr val="0000FF"/>
                </a:solidFill>
              </a:rPr>
              <a:t>chemický</a:t>
            </a:r>
            <a:r>
              <a:rPr lang="cs-CZ" altLang="cs-CZ" sz="2400"/>
              <a:t>: insekticid Anthrix – méně úspěšný</a:t>
            </a:r>
          </a:p>
          <a:p>
            <a:endParaRPr lang="cs-CZ" altLang="cs-CZ" sz="2400"/>
          </a:p>
          <a:p>
            <a:pPr>
              <a:buFontTx/>
              <a:buNone/>
            </a:pPr>
            <a:r>
              <a:rPr lang="cs-CZ" altLang="cs-CZ" sz="2400">
                <a:solidFill>
                  <a:srgbClr val="0000FF"/>
                </a:solidFill>
              </a:rPr>
              <a:t>výsledek: biologická cesta pracnější a zdlouhavější, ale mnohem účinnější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808663" y="5949950"/>
            <a:ext cx="4730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cs-CZ"/>
              <a:t>Vobrázková </a:t>
            </a:r>
            <a:r>
              <a:rPr lang="cs-CZ" altLang="cs-CZ" i="1"/>
              <a:t>et al.</a:t>
            </a:r>
            <a:r>
              <a:rPr lang="cs-CZ" altLang="cs-CZ"/>
              <a:t> </a:t>
            </a:r>
            <a:r>
              <a:rPr lang="en-US" altLang="cs-CZ"/>
              <a:t>Angew</a:t>
            </a:r>
            <a:r>
              <a:rPr lang="cs-CZ" altLang="cs-CZ"/>
              <a:t>.</a:t>
            </a:r>
            <a:r>
              <a:rPr lang="en-US" altLang="cs-CZ"/>
              <a:t> Parasitol. 1976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435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6346825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Motýl zavíječ kukuřičný </a:t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3200" b="1" i="1">
                <a:solidFill>
                  <a:srgbClr val="0000FF"/>
                </a:solidFill>
              </a:rPr>
              <a:t>Ostrinia nubilalis</a:t>
            </a:r>
            <a:endParaRPr lang="cs-CZ" altLang="cs-CZ" sz="3200" b="1">
              <a:solidFill>
                <a:srgbClr val="0000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328928"/>
            <a:ext cx="8915400" cy="3777622"/>
          </a:xfrm>
        </p:spPr>
        <p:txBody>
          <a:bodyPr/>
          <a:lstStyle/>
          <a:p>
            <a:r>
              <a:rPr lang="cs-CZ" altLang="cs-CZ" sz="2000" dirty="0"/>
              <a:t>Kromě jižní Moravy a středních Čech dnes významně škodí ve východních Čechách v oblasti Polabí i v okrese Ústí nad Orlicí </a:t>
            </a:r>
          </a:p>
          <a:p>
            <a:r>
              <a:rPr lang="cs-CZ" altLang="cs-CZ" sz="2000" dirty="0"/>
              <a:t>Na Moravě se zavíječ kukuřičný vyskytuje kromě kukuřičné i po celé oblasti řepařské, především v okresech Prostějov, Vyškov a Kroměříž.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28676" name="Picture 4" descr="Ostrinia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3284538"/>
            <a:ext cx="32226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Ostrinia_nubilalis_male_dor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357564"/>
            <a:ext cx="3500437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672263" y="3573463"/>
            <a:ext cx="26164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samec, hřbetní strana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00376" y="6092826"/>
            <a:ext cx="6480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/>
              <a:t>ztráty způsobené tímto škůdcem v České republice se pohybují      v průměru kolem 10 až 20 %, ale mohou dosáhnout i 40 %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535863" y="981075"/>
            <a:ext cx="2547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European corn borer</a:t>
            </a: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5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849" y="642551"/>
            <a:ext cx="91440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00FF"/>
                </a:solidFill>
              </a:rPr>
              <a:t>Motýl zavíječ kukuřičný (</a:t>
            </a:r>
            <a:r>
              <a:rPr lang="cs-CZ" altLang="cs-CZ" sz="3200" b="1" i="1" dirty="0" err="1">
                <a:solidFill>
                  <a:srgbClr val="0000FF"/>
                </a:solidFill>
              </a:rPr>
              <a:t>Ostrinia</a:t>
            </a:r>
            <a:r>
              <a:rPr lang="cs-CZ" altLang="cs-CZ" sz="3200" b="1" i="1" dirty="0">
                <a:solidFill>
                  <a:srgbClr val="0000FF"/>
                </a:solidFill>
              </a:rPr>
              <a:t> </a:t>
            </a:r>
            <a:r>
              <a:rPr lang="cs-CZ" altLang="cs-CZ" sz="3200" b="1" i="1" dirty="0" err="1">
                <a:solidFill>
                  <a:srgbClr val="0000FF"/>
                </a:solidFill>
              </a:rPr>
              <a:t>nubilalis</a:t>
            </a:r>
            <a:r>
              <a:rPr lang="cs-CZ" altLang="cs-CZ" sz="32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557338"/>
            <a:ext cx="8291512" cy="5040312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cs-CZ" altLang="cs-CZ" sz="2000" dirty="0"/>
              <a:t>významný škůdce kukuřice</a:t>
            </a:r>
          </a:p>
          <a:p>
            <a:pPr>
              <a:spcBef>
                <a:spcPct val="35000"/>
              </a:spcBef>
            </a:pPr>
            <a:r>
              <a:rPr lang="cs-CZ" altLang="cs-CZ" sz="2000" dirty="0"/>
              <a:t>v posledních letech se rozšířil do všech oblastí pěstování kukuřice v ČR, vyhovuje mu vlhké a zároveň teplé prostředí</a:t>
            </a:r>
          </a:p>
          <a:p>
            <a:pPr>
              <a:spcBef>
                <a:spcPct val="35000"/>
              </a:spcBef>
            </a:pPr>
            <a:r>
              <a:rPr lang="cs-CZ" altLang="cs-CZ" sz="2000" dirty="0"/>
              <a:t>housenky přezimují ve zbytcích stonků a palic na kukuřičném strništi - škodí v porostech kukuřice vyžíráním otvorů a chodeb ve stéblech a palicích - vyvrtané otvory jsou pak vstupní branou pro napadení palic a stonků houbovými chorobami (zejména </a:t>
            </a:r>
            <a:r>
              <a:rPr lang="cs-CZ" altLang="cs-CZ" sz="2000" dirty="0">
                <a:solidFill>
                  <a:srgbClr val="0000FF"/>
                </a:solidFill>
              </a:rPr>
              <a:t>fuzariózami</a:t>
            </a:r>
            <a:r>
              <a:rPr lang="cs-CZ" altLang="cs-CZ" sz="2000" dirty="0"/>
              <a:t> – výskyt </a:t>
            </a:r>
            <a:r>
              <a:rPr lang="cs-CZ" altLang="cs-CZ" sz="2000" dirty="0">
                <a:solidFill>
                  <a:srgbClr val="0000FF"/>
                </a:solidFill>
              </a:rPr>
              <a:t>mykotoxinů</a:t>
            </a:r>
            <a:r>
              <a:rPr lang="cs-CZ" altLang="cs-CZ" sz="2000" dirty="0"/>
              <a:t>), zároveň jsou příčinou lámání stébel</a:t>
            </a:r>
          </a:p>
          <a:p>
            <a:pPr>
              <a:spcBef>
                <a:spcPct val="35000"/>
              </a:spcBef>
            </a:pPr>
            <a:r>
              <a:rPr lang="cs-CZ" altLang="cs-CZ" sz="2000" dirty="0"/>
              <a:t>kuklí se přibližně ve druhé polovině května a  brzy se začínají objevovat první dospělci - nálety probíhají ve vlnách a trvají většinou až do konce srpna</a:t>
            </a:r>
          </a:p>
          <a:p>
            <a:pPr>
              <a:spcBef>
                <a:spcPct val="35000"/>
              </a:spcBef>
            </a:pPr>
            <a:r>
              <a:rPr lang="cs-CZ" altLang="cs-CZ" sz="2000" dirty="0"/>
              <a:t>způsobuje nejen </a:t>
            </a:r>
            <a:r>
              <a:rPr lang="cs-CZ" altLang="cs-CZ" sz="2000" dirty="0">
                <a:solidFill>
                  <a:srgbClr val="0000FF"/>
                </a:solidFill>
              </a:rPr>
              <a:t>ztráty výnosu</a:t>
            </a:r>
            <a:r>
              <a:rPr lang="cs-CZ" altLang="cs-CZ" sz="2000" dirty="0"/>
              <a:t>, ale i významně </a:t>
            </a:r>
            <a:r>
              <a:rPr lang="cs-CZ" altLang="cs-CZ" sz="2000" dirty="0">
                <a:solidFill>
                  <a:srgbClr val="0000FF"/>
                </a:solidFill>
              </a:rPr>
              <a:t>zhoršuje kvalitu produkce</a:t>
            </a:r>
          </a:p>
          <a:p>
            <a:pPr>
              <a:spcBef>
                <a:spcPct val="35000"/>
              </a:spcBef>
            </a:pPr>
            <a:endParaRPr lang="cs-CZ" altLang="cs-CZ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5682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450</TotalTime>
  <Words>2832</Words>
  <Application>Microsoft Office PowerPoint</Application>
  <PresentationFormat>Širokoúhlá obrazovka</PresentationFormat>
  <Paragraphs>394</Paragraphs>
  <Slides>38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Open Sans</vt:lpstr>
      <vt:lpstr>Symbol</vt:lpstr>
      <vt:lpstr>Wingdings</vt:lpstr>
      <vt:lpstr>Wingdings 3</vt:lpstr>
      <vt:lpstr>Stébla</vt:lpstr>
      <vt:lpstr>Agronomické využití toxinu  Bacillus thuringiensis</vt:lpstr>
      <vt:lpstr>Bacillus thuringiensis</vt:lpstr>
      <vt:lpstr>Paleta kmenů B. thuringiensis</vt:lpstr>
      <vt:lpstr>Podstata toxicity Cry</vt:lpstr>
      <vt:lpstr>Prezentace aplikace PowerPoint</vt:lpstr>
      <vt:lpstr>Využití toxinu z Bacillus thuringiensis </vt:lpstr>
      <vt:lpstr>Využití Bathurinu a boraxu pro kontrolu mravenců Monomorium pharaonis </vt:lpstr>
      <vt:lpstr>Motýl zavíječ kukuřičný  Ostrinia nubilalis</vt:lpstr>
      <vt:lpstr>Motýl zavíječ kukuřičný (Ostrinia nubilalis)</vt:lpstr>
      <vt:lpstr>Technologie ochrany proti zavíječi kukuřičnému</vt:lpstr>
      <vt:lpstr>Biologická ochrana </vt:lpstr>
      <vt:lpstr>Transgenní Bt plodiny</vt:lpstr>
      <vt:lpstr>Bázlivec kukuřičný   Diabrotica virgifera</vt:lpstr>
      <vt:lpstr>Bázlivec kukuřičný   Diabrotica virgifera</vt:lpstr>
      <vt:lpstr>Transgenní Bt plodiny</vt:lpstr>
      <vt:lpstr>Kukuřice (Bt)</vt:lpstr>
      <vt:lpstr>Prezentace aplikace PowerPoint</vt:lpstr>
      <vt:lpstr>Prezentace aplikace PowerPoint</vt:lpstr>
      <vt:lpstr>Bt bavlník</vt:lpstr>
      <vt:lpstr>Bavlník v Indii</vt:lpstr>
      <vt:lpstr>Současný stav Bt plodin (2017)</vt:lpstr>
      <vt:lpstr>Některé poznatky získané  při pěstování Bt hybridů  v odrůdových pokusech ÚKZÚZ</vt:lpstr>
      <vt:lpstr>Registrační zkoušky Bt-hybridů kukuřice</vt:lpstr>
      <vt:lpstr>Přednosti Bt hybridů kukuřice</vt:lpstr>
      <vt:lpstr>Možná negativa při pěstování Bt hybridů</vt:lpstr>
      <vt:lpstr>Kauza: Bt kukuřice a monarcha stěhovavý</vt:lpstr>
      <vt:lpstr>Obavy z rezistence hmyzu</vt:lpstr>
      <vt:lpstr>Herbicid tolerantní plodiny  Roundup System</vt:lpstr>
      <vt:lpstr>Herbicid tolerantní plodiny</vt:lpstr>
      <vt:lpstr>Herbicid tolerantní plodiny</vt:lpstr>
      <vt:lpstr>Roundup</vt:lpstr>
      <vt:lpstr>Roundup </vt:lpstr>
      <vt:lpstr>Roundup </vt:lpstr>
      <vt:lpstr>Degradace v prostředí</vt:lpstr>
      <vt:lpstr>Zvýšení spotřeby glyfosátu po zavedení Roundup Ready plodin od r. 1996</vt:lpstr>
      <vt:lpstr>Zvyšování počtu rezistentních plevelů</vt:lpstr>
      <vt:lpstr>Stav v EU, ČR a světě (2017)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Fytoremediace</dc:title>
  <dc:creator>cempirkova</dc:creator>
  <cp:lastModifiedBy>Hana Cempírková</cp:lastModifiedBy>
  <cp:revision>51</cp:revision>
  <dcterms:created xsi:type="dcterms:W3CDTF">2018-01-05T17:52:01Z</dcterms:created>
  <dcterms:modified xsi:type="dcterms:W3CDTF">2022-04-21T10:00:17Z</dcterms:modified>
</cp:coreProperties>
</file>