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88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2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22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46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1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84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18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54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91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E4F9-5302-447F-B561-3058052B37AA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94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9E4F9-5302-447F-B561-3058052B37AA}" type="datetimeFigureOut">
              <a:rPr lang="cs-CZ" smtClean="0"/>
              <a:t>18.04.2022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D3CB6-B8E1-49E7-AC4C-8DF22F611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98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981200" y="376599"/>
            <a:ext cx="82296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 err="1" smtClean="0">
                <a:solidFill>
                  <a:srgbClr val="00B050"/>
                </a:solidFill>
                <a:latin typeface="+mn-lt"/>
              </a:rPr>
              <a:t>PTM</a:t>
            </a:r>
            <a:r>
              <a:rPr lang="cs-CZ" altLang="cs-CZ" sz="28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cs-CZ" altLang="cs-CZ" sz="2800" b="1" dirty="0">
                <a:solidFill>
                  <a:srgbClr val="00B050"/>
                </a:solidFill>
                <a:latin typeface="+mn-lt"/>
              </a:rPr>
              <a:t>ú</a:t>
            </a:r>
            <a:r>
              <a:rPr lang="cs-CZ" altLang="cs-CZ" sz="2800" b="1" dirty="0" smtClean="0">
                <a:solidFill>
                  <a:srgbClr val="00B050"/>
                </a:solidFill>
                <a:latin typeface="+mn-lt"/>
              </a:rPr>
              <a:t>kol</a:t>
            </a:r>
            <a:endParaRPr lang="en-GB" altLang="cs-CZ" sz="28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6250" t="13827" r="31250" b="4321"/>
          <a:stretch/>
        </p:blipFill>
        <p:spPr>
          <a:xfrm>
            <a:off x="6604000" y="1049777"/>
            <a:ext cx="5181600" cy="56134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7708" t="39753" r="21111" b="42592"/>
          <a:stretch/>
        </p:blipFill>
        <p:spPr>
          <a:xfrm>
            <a:off x="821267" y="5672656"/>
            <a:ext cx="5198533" cy="725259"/>
          </a:xfrm>
          <a:prstGeom prst="rect">
            <a:avLst/>
          </a:prstGeom>
        </p:spPr>
      </p:pic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101600" y="1347636"/>
            <a:ext cx="5918200" cy="48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/>
              <a:t>Glyceraldehyd-3-</a:t>
            </a:r>
            <a:r>
              <a:rPr lang="cs-CZ" sz="1800" b="1" dirty="0" err="1" smtClean="0"/>
              <a:t>fosfátdehydrogenáza</a:t>
            </a:r>
            <a:r>
              <a:rPr lang="cs-CZ" sz="1800" b="1" dirty="0" smtClean="0"/>
              <a:t> je enzym glykolýzy. Kromě své role v glykolýze se ale uplatňuje             i v dalších biologických procesech. U patogenů se dokonce může vyskytovat v buněčné stěně a sloužit         k adhezi na hostitelské buňky. </a:t>
            </a:r>
            <a:endParaRPr lang="cs-CZ" sz="1800" b="1" dirty="0"/>
          </a:p>
          <a:p>
            <a:pPr eaLnBrk="1" hangingPunct="1"/>
            <a:endParaRPr lang="cs-CZ" sz="1800" b="1" dirty="0"/>
          </a:p>
          <a:p>
            <a:pPr eaLnBrk="1" hangingPunct="1"/>
            <a:r>
              <a:rPr lang="cs-CZ" sz="1800" b="1" dirty="0">
                <a:solidFill>
                  <a:srgbClr val="00B050"/>
                </a:solidFill>
              </a:rPr>
              <a:t>Predikujte </a:t>
            </a:r>
            <a:r>
              <a:rPr lang="cs-CZ" sz="1800" b="1" dirty="0" smtClean="0">
                <a:solidFill>
                  <a:srgbClr val="00B050"/>
                </a:solidFill>
              </a:rPr>
              <a:t>případnou </a:t>
            </a:r>
            <a:r>
              <a:rPr lang="cs-CZ" sz="1800" b="1" dirty="0" smtClean="0">
                <a:solidFill>
                  <a:srgbClr val="0070C0"/>
                </a:solidFill>
              </a:rPr>
              <a:t>fosforylaci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>
                <a:solidFill>
                  <a:srgbClr val="00B050"/>
                </a:solidFill>
              </a:rPr>
              <a:t>u </a:t>
            </a:r>
            <a:r>
              <a:rPr lang="cs-CZ" sz="1800" b="1" dirty="0" err="1" smtClean="0">
                <a:solidFill>
                  <a:srgbClr val="00B050"/>
                </a:solidFill>
              </a:rPr>
              <a:t>GAPDH</a:t>
            </a:r>
            <a:r>
              <a:rPr lang="cs-CZ" sz="1800" b="1" dirty="0">
                <a:solidFill>
                  <a:srgbClr val="00B050"/>
                </a:solidFill>
              </a:rPr>
              <a:t> </a:t>
            </a:r>
            <a:r>
              <a:rPr lang="cs-CZ" sz="1800" b="1" dirty="0" smtClean="0">
                <a:solidFill>
                  <a:srgbClr val="00B050"/>
                </a:solidFill>
              </a:rPr>
              <a:t>z </a:t>
            </a:r>
            <a:r>
              <a:rPr lang="cs-CZ" sz="1800" b="1" dirty="0">
                <a:solidFill>
                  <a:srgbClr val="00B050"/>
                </a:solidFill>
              </a:rPr>
              <a:t>patogenních </a:t>
            </a:r>
            <a:r>
              <a:rPr lang="cs-CZ" sz="1800" b="1" dirty="0" smtClean="0">
                <a:solidFill>
                  <a:srgbClr val="00B050"/>
                </a:solidFill>
              </a:rPr>
              <a:t>kvasinek.</a:t>
            </a:r>
          </a:p>
          <a:p>
            <a:pPr eaLnBrk="1" hangingPunct="1"/>
            <a:r>
              <a:rPr lang="cs-CZ" sz="1800" b="1" dirty="0" smtClean="0">
                <a:solidFill>
                  <a:srgbClr val="00B050"/>
                </a:solidFill>
              </a:rPr>
              <a:t>Porovnejte počet (četnost) </a:t>
            </a:r>
            <a:r>
              <a:rPr lang="cs-CZ" sz="1800" b="1" dirty="0" err="1" smtClean="0">
                <a:solidFill>
                  <a:srgbClr val="00B050"/>
                </a:solidFill>
              </a:rPr>
              <a:t>PTM</a:t>
            </a:r>
            <a:r>
              <a:rPr lang="cs-CZ" sz="1800" b="1" dirty="0" smtClean="0">
                <a:solidFill>
                  <a:srgbClr val="00B050"/>
                </a:solidFill>
              </a:rPr>
              <a:t> u jednotlivých </a:t>
            </a:r>
            <a:r>
              <a:rPr lang="cs-CZ" sz="1800" b="1" dirty="0" err="1" smtClean="0">
                <a:solidFill>
                  <a:srgbClr val="00B050"/>
                </a:solidFill>
              </a:rPr>
              <a:t>GAPDH</a:t>
            </a:r>
            <a:r>
              <a:rPr lang="cs-CZ" sz="1800" b="1" dirty="0">
                <a:solidFill>
                  <a:srgbClr val="00B050"/>
                </a:solidFill>
              </a:rPr>
              <a:t>.</a:t>
            </a:r>
          </a:p>
          <a:p>
            <a:pPr eaLnBrk="1" hangingPunct="1"/>
            <a:endParaRPr lang="cs-CZ" sz="1800" b="1" dirty="0"/>
          </a:p>
          <a:p>
            <a:pPr eaLnBrk="1" hangingPunct="1"/>
            <a:r>
              <a:rPr lang="cs-CZ" sz="1800" b="1" dirty="0" smtClean="0">
                <a:solidFill>
                  <a:srgbClr val="00B050"/>
                </a:solidFill>
              </a:rPr>
              <a:t>Volitelný úkol: Predikujte </a:t>
            </a:r>
            <a:r>
              <a:rPr lang="cs-CZ" sz="1800" b="1" dirty="0">
                <a:solidFill>
                  <a:srgbClr val="00B050"/>
                </a:solidFill>
              </a:rPr>
              <a:t>strukturu </a:t>
            </a:r>
            <a:r>
              <a:rPr lang="cs-CZ" sz="1800" b="1" dirty="0" smtClean="0">
                <a:solidFill>
                  <a:srgbClr val="00B050"/>
                </a:solidFill>
              </a:rPr>
              <a:t>jedné vybrané </a:t>
            </a:r>
            <a:r>
              <a:rPr lang="cs-CZ" sz="1800" b="1" dirty="0">
                <a:solidFill>
                  <a:srgbClr val="00B050"/>
                </a:solidFill>
              </a:rPr>
              <a:t>GAPDH a pomocí </a:t>
            </a:r>
            <a:r>
              <a:rPr lang="cs-CZ" sz="1800" b="1" dirty="0" err="1">
                <a:solidFill>
                  <a:srgbClr val="00B050"/>
                </a:solidFill>
              </a:rPr>
              <a:t>PyTMs</a:t>
            </a:r>
            <a:r>
              <a:rPr lang="cs-CZ" sz="1800" b="1" dirty="0">
                <a:solidFill>
                  <a:srgbClr val="00B050"/>
                </a:solidFill>
              </a:rPr>
              <a:t> zvýrazněte ve struktuře </a:t>
            </a:r>
            <a:r>
              <a:rPr lang="cs-CZ" sz="1800" b="1" dirty="0" smtClean="0">
                <a:solidFill>
                  <a:srgbClr val="00B050"/>
                </a:solidFill>
              </a:rPr>
              <a:t>proteinu </a:t>
            </a:r>
            <a:r>
              <a:rPr lang="cs-CZ" sz="1800" b="1" dirty="0" err="1" smtClean="0">
                <a:solidFill>
                  <a:srgbClr val="00B050"/>
                </a:solidFill>
              </a:rPr>
              <a:t>PTM</a:t>
            </a:r>
            <a:r>
              <a:rPr lang="cs-CZ" sz="1800" b="1" dirty="0" smtClean="0">
                <a:solidFill>
                  <a:srgbClr val="00B050"/>
                </a:solidFill>
              </a:rPr>
              <a:t>.</a:t>
            </a:r>
            <a:endParaRPr lang="cs-CZ" sz="1800" b="1" dirty="0"/>
          </a:p>
          <a:p>
            <a:pPr marL="0" indent="0" eaLnBrk="1" hangingPunct="1">
              <a:buNone/>
            </a:pPr>
            <a:endParaRPr lang="cs-CZ" sz="1800" b="1" dirty="0"/>
          </a:p>
          <a:p>
            <a:pPr eaLnBrk="1" hangingPunct="1"/>
            <a:endParaRPr lang="cs-CZ" sz="1800" b="1" dirty="0"/>
          </a:p>
          <a:p>
            <a:pPr eaLnBrk="1" hangingPunct="1"/>
            <a:endParaRPr lang="cs-CZ" sz="1800" b="1" dirty="0"/>
          </a:p>
          <a:p>
            <a:pPr marL="0" indent="0" eaLnBrk="1" hangingPunct="1">
              <a:buNone/>
            </a:pPr>
            <a:endParaRPr lang="cs-CZ" altLang="cs-CZ" sz="1800" i="1" dirty="0"/>
          </a:p>
          <a:p>
            <a:pPr marL="0" indent="0" eaLnBrk="1" hangingPunct="1">
              <a:buNone/>
            </a:pPr>
            <a:endParaRPr lang="cs-CZ" altLang="cs-CZ" sz="1800" i="1" dirty="0"/>
          </a:p>
          <a:p>
            <a:pPr marL="0" indent="0" eaLnBrk="1" hangingPunct="1">
              <a:buNone/>
            </a:pPr>
            <a:endParaRPr lang="cs-CZ" altLang="cs-CZ" sz="1800" b="1" dirty="0"/>
          </a:p>
          <a:p>
            <a:pPr marL="0" indent="0" eaLnBrk="1" hangingPunct="1">
              <a:buNone/>
            </a:pPr>
            <a:r>
              <a:rPr lang="cs-CZ" altLang="cs-CZ" sz="1800" b="1" dirty="0"/>
              <a:t>    </a:t>
            </a:r>
          </a:p>
          <a:p>
            <a:pPr eaLnBrk="1" hangingPunct="1"/>
            <a:endParaRPr lang="cs-CZ" altLang="cs-CZ" sz="1800" b="1" dirty="0"/>
          </a:p>
          <a:p>
            <a:pPr eaLnBrk="1" hangingPunct="1">
              <a:buFontTx/>
              <a:buNone/>
            </a:pPr>
            <a:endParaRPr lang="cs-CZ" altLang="cs-CZ" sz="1800" b="1" dirty="0"/>
          </a:p>
          <a:p>
            <a:pPr eaLnBrk="1" hangingPunct="1"/>
            <a:endParaRPr lang="cs-CZ" altLang="cs-CZ" sz="1800" b="1" dirty="0"/>
          </a:p>
          <a:p>
            <a:pPr eaLnBrk="1" hangingPunct="1">
              <a:buFontTx/>
              <a:buNone/>
            </a:pPr>
            <a:endParaRPr lang="en-GB" altLang="cs-CZ" sz="1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7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181" y="1347636"/>
            <a:ext cx="5761219" cy="52978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7708" t="39753" r="21111" b="42592"/>
          <a:stretch/>
        </p:blipFill>
        <p:spPr>
          <a:xfrm>
            <a:off x="821267" y="5672656"/>
            <a:ext cx="5198533" cy="72525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/>
          <a:srcRect l="18473" t="38889" r="50555" b="54938"/>
          <a:stretch/>
        </p:blipFill>
        <p:spPr>
          <a:xfrm>
            <a:off x="9431867" y="3698188"/>
            <a:ext cx="2192868" cy="24583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/>
          <a:srcRect l="18333" t="37408" r="54375" b="55555"/>
          <a:stretch/>
        </p:blipFill>
        <p:spPr>
          <a:xfrm>
            <a:off x="6809491" y="3698188"/>
            <a:ext cx="2142067" cy="310681"/>
          </a:xfrm>
          <a:prstGeom prst="rect">
            <a:avLst/>
          </a:prstGeom>
        </p:spPr>
      </p:pic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101600" y="1347636"/>
            <a:ext cx="5918200" cy="48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/>
              <a:t>Glyceraldehyd-3-</a:t>
            </a:r>
            <a:r>
              <a:rPr lang="cs-CZ" sz="1800" b="1" dirty="0" err="1" smtClean="0"/>
              <a:t>fosfátdehydrogenáza</a:t>
            </a:r>
            <a:r>
              <a:rPr lang="cs-CZ" sz="1800" b="1" dirty="0" smtClean="0"/>
              <a:t> je enzym glykolýzy. Kromě své role v glykolýze se ale uplatňuje             i v dalších biologických procesech. U patogenů se dokonce může vyskytovat v buněčné stěně a sloužit         k adhezi na hostitelské buňky. </a:t>
            </a:r>
            <a:endParaRPr lang="cs-CZ" sz="1800" b="1" dirty="0"/>
          </a:p>
          <a:p>
            <a:pPr eaLnBrk="1" hangingPunct="1"/>
            <a:endParaRPr lang="cs-CZ" sz="1800" b="1" dirty="0"/>
          </a:p>
          <a:p>
            <a:pPr eaLnBrk="1" hangingPunct="1"/>
            <a:r>
              <a:rPr lang="cs-CZ" sz="1800" b="1" dirty="0">
                <a:solidFill>
                  <a:srgbClr val="00B050"/>
                </a:solidFill>
              </a:rPr>
              <a:t>Predikujte </a:t>
            </a:r>
            <a:r>
              <a:rPr lang="cs-CZ" sz="1800" b="1" dirty="0" smtClean="0">
                <a:solidFill>
                  <a:srgbClr val="00B050"/>
                </a:solidFill>
              </a:rPr>
              <a:t>případnou </a:t>
            </a:r>
            <a:r>
              <a:rPr lang="cs-CZ" sz="1800" b="1" dirty="0" smtClean="0">
                <a:solidFill>
                  <a:srgbClr val="0070C0"/>
                </a:solidFill>
              </a:rPr>
              <a:t>fosforylaci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>
                <a:solidFill>
                  <a:srgbClr val="00B050"/>
                </a:solidFill>
              </a:rPr>
              <a:t>u </a:t>
            </a:r>
            <a:r>
              <a:rPr lang="cs-CZ" sz="1800" b="1" dirty="0" err="1" smtClean="0">
                <a:solidFill>
                  <a:srgbClr val="00B050"/>
                </a:solidFill>
              </a:rPr>
              <a:t>GAPDH</a:t>
            </a:r>
            <a:r>
              <a:rPr lang="cs-CZ" sz="1800" b="1" dirty="0">
                <a:solidFill>
                  <a:srgbClr val="00B050"/>
                </a:solidFill>
              </a:rPr>
              <a:t> </a:t>
            </a:r>
            <a:r>
              <a:rPr lang="cs-CZ" sz="1800" b="1" dirty="0" smtClean="0">
                <a:solidFill>
                  <a:srgbClr val="00B050"/>
                </a:solidFill>
              </a:rPr>
              <a:t>z </a:t>
            </a:r>
            <a:r>
              <a:rPr lang="cs-CZ" sz="1800" b="1" dirty="0">
                <a:solidFill>
                  <a:srgbClr val="00B050"/>
                </a:solidFill>
              </a:rPr>
              <a:t>patogenních </a:t>
            </a:r>
            <a:r>
              <a:rPr lang="cs-CZ" sz="1800" b="1" dirty="0" smtClean="0">
                <a:solidFill>
                  <a:srgbClr val="00B050"/>
                </a:solidFill>
              </a:rPr>
              <a:t>kvasinek.</a:t>
            </a:r>
          </a:p>
          <a:p>
            <a:pPr eaLnBrk="1" hangingPunct="1"/>
            <a:r>
              <a:rPr lang="cs-CZ" sz="1800" b="1" dirty="0" smtClean="0">
                <a:solidFill>
                  <a:srgbClr val="00B050"/>
                </a:solidFill>
              </a:rPr>
              <a:t>Porovnejte počet (četnost) </a:t>
            </a:r>
            <a:r>
              <a:rPr lang="cs-CZ" sz="1800" b="1" dirty="0" err="1" smtClean="0">
                <a:solidFill>
                  <a:srgbClr val="00B050"/>
                </a:solidFill>
              </a:rPr>
              <a:t>PTM</a:t>
            </a:r>
            <a:r>
              <a:rPr lang="cs-CZ" sz="1800" b="1" dirty="0" smtClean="0">
                <a:solidFill>
                  <a:srgbClr val="00B050"/>
                </a:solidFill>
              </a:rPr>
              <a:t> u jednotlivých </a:t>
            </a:r>
            <a:r>
              <a:rPr lang="cs-CZ" sz="1800" b="1" dirty="0" err="1" smtClean="0">
                <a:solidFill>
                  <a:srgbClr val="00B050"/>
                </a:solidFill>
              </a:rPr>
              <a:t>GAPDH</a:t>
            </a:r>
            <a:r>
              <a:rPr lang="cs-CZ" sz="1800" b="1" dirty="0">
                <a:solidFill>
                  <a:srgbClr val="00B050"/>
                </a:solidFill>
              </a:rPr>
              <a:t>.</a:t>
            </a:r>
          </a:p>
          <a:p>
            <a:pPr eaLnBrk="1" hangingPunct="1"/>
            <a:endParaRPr lang="cs-CZ" sz="1800" b="1" dirty="0"/>
          </a:p>
          <a:p>
            <a:pPr eaLnBrk="1" hangingPunct="1"/>
            <a:r>
              <a:rPr lang="cs-CZ" sz="1800" b="1" dirty="0" smtClean="0">
                <a:solidFill>
                  <a:srgbClr val="00B050"/>
                </a:solidFill>
              </a:rPr>
              <a:t>Volitelný úkol: Predikujte </a:t>
            </a:r>
            <a:r>
              <a:rPr lang="cs-CZ" sz="1800" b="1" dirty="0">
                <a:solidFill>
                  <a:srgbClr val="00B050"/>
                </a:solidFill>
              </a:rPr>
              <a:t>strukturu </a:t>
            </a:r>
            <a:r>
              <a:rPr lang="cs-CZ" sz="1800" b="1" dirty="0" smtClean="0">
                <a:solidFill>
                  <a:srgbClr val="00B050"/>
                </a:solidFill>
              </a:rPr>
              <a:t>jedné vybrané </a:t>
            </a:r>
            <a:r>
              <a:rPr lang="cs-CZ" sz="1800" b="1" dirty="0">
                <a:solidFill>
                  <a:srgbClr val="00B050"/>
                </a:solidFill>
              </a:rPr>
              <a:t>GAPDH a pomocí </a:t>
            </a:r>
            <a:r>
              <a:rPr lang="cs-CZ" sz="1800" b="1" dirty="0" err="1">
                <a:solidFill>
                  <a:srgbClr val="00B050"/>
                </a:solidFill>
              </a:rPr>
              <a:t>PyTMs</a:t>
            </a:r>
            <a:r>
              <a:rPr lang="cs-CZ" sz="1800" b="1" dirty="0">
                <a:solidFill>
                  <a:srgbClr val="00B050"/>
                </a:solidFill>
              </a:rPr>
              <a:t> zvýrazněte ve struktuře </a:t>
            </a:r>
            <a:r>
              <a:rPr lang="cs-CZ" sz="1800" b="1" dirty="0" smtClean="0">
                <a:solidFill>
                  <a:srgbClr val="00B050"/>
                </a:solidFill>
              </a:rPr>
              <a:t>proteinu </a:t>
            </a:r>
            <a:r>
              <a:rPr lang="cs-CZ" sz="1800" b="1" dirty="0" err="1" smtClean="0">
                <a:solidFill>
                  <a:srgbClr val="00B050"/>
                </a:solidFill>
              </a:rPr>
              <a:t>PTM</a:t>
            </a:r>
            <a:r>
              <a:rPr lang="cs-CZ" sz="1800" b="1" dirty="0" smtClean="0">
                <a:solidFill>
                  <a:srgbClr val="00B050"/>
                </a:solidFill>
              </a:rPr>
              <a:t>.</a:t>
            </a:r>
            <a:endParaRPr lang="cs-CZ" sz="1800" b="1" dirty="0"/>
          </a:p>
          <a:p>
            <a:pPr marL="0" indent="0" eaLnBrk="1" hangingPunct="1">
              <a:buNone/>
            </a:pPr>
            <a:endParaRPr lang="cs-CZ" sz="1800" b="1" dirty="0"/>
          </a:p>
          <a:p>
            <a:pPr eaLnBrk="1" hangingPunct="1"/>
            <a:endParaRPr lang="cs-CZ" sz="1800" b="1" dirty="0"/>
          </a:p>
          <a:p>
            <a:pPr eaLnBrk="1" hangingPunct="1"/>
            <a:endParaRPr lang="cs-CZ" sz="1800" b="1" dirty="0"/>
          </a:p>
          <a:p>
            <a:pPr marL="0" indent="0" eaLnBrk="1" hangingPunct="1">
              <a:buNone/>
            </a:pPr>
            <a:endParaRPr lang="cs-CZ" altLang="cs-CZ" sz="1800" i="1" dirty="0"/>
          </a:p>
          <a:p>
            <a:pPr marL="0" indent="0" eaLnBrk="1" hangingPunct="1">
              <a:buNone/>
            </a:pPr>
            <a:endParaRPr lang="cs-CZ" altLang="cs-CZ" sz="1800" i="1" dirty="0"/>
          </a:p>
          <a:p>
            <a:pPr marL="0" indent="0" eaLnBrk="1" hangingPunct="1">
              <a:buNone/>
            </a:pPr>
            <a:endParaRPr lang="cs-CZ" altLang="cs-CZ" sz="1800" b="1" dirty="0"/>
          </a:p>
          <a:p>
            <a:pPr marL="0" indent="0" eaLnBrk="1" hangingPunct="1">
              <a:buNone/>
            </a:pPr>
            <a:r>
              <a:rPr lang="cs-CZ" altLang="cs-CZ" sz="1800" b="1" dirty="0"/>
              <a:t>    </a:t>
            </a:r>
          </a:p>
          <a:p>
            <a:pPr eaLnBrk="1" hangingPunct="1"/>
            <a:endParaRPr lang="cs-CZ" altLang="cs-CZ" sz="1800" b="1" dirty="0"/>
          </a:p>
          <a:p>
            <a:pPr eaLnBrk="1" hangingPunct="1">
              <a:buFontTx/>
              <a:buNone/>
            </a:pPr>
            <a:endParaRPr lang="cs-CZ" altLang="cs-CZ" sz="1800" b="1" dirty="0"/>
          </a:p>
          <a:p>
            <a:pPr eaLnBrk="1" hangingPunct="1"/>
            <a:endParaRPr lang="cs-CZ" altLang="cs-CZ" sz="1800" b="1" dirty="0"/>
          </a:p>
          <a:p>
            <a:pPr eaLnBrk="1" hangingPunct="1">
              <a:buFontTx/>
              <a:buNone/>
            </a:pPr>
            <a:endParaRPr lang="en-GB" altLang="cs-CZ" sz="1800" b="1" dirty="0">
              <a:solidFill>
                <a:srgbClr val="0000FF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981200" y="376599"/>
            <a:ext cx="82296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 err="1" smtClean="0">
                <a:solidFill>
                  <a:srgbClr val="00B050"/>
                </a:solidFill>
                <a:latin typeface="+mn-lt"/>
              </a:rPr>
              <a:t>PTM</a:t>
            </a:r>
            <a:r>
              <a:rPr lang="cs-CZ" altLang="cs-CZ" sz="2800" b="1" dirty="0" smtClean="0">
                <a:solidFill>
                  <a:srgbClr val="00B050"/>
                </a:solidFill>
                <a:latin typeface="+mn-lt"/>
              </a:rPr>
              <a:t> úkol</a:t>
            </a:r>
            <a:endParaRPr lang="en-GB" altLang="cs-CZ" sz="28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957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7708" t="39753" r="21111" b="42592"/>
          <a:stretch/>
        </p:blipFill>
        <p:spPr>
          <a:xfrm>
            <a:off x="821267" y="5672656"/>
            <a:ext cx="5198533" cy="72525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401858" y="1800726"/>
            <a:ext cx="562927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ACJ22876.1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glyceraldehyde 3-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phosphate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dehydrogenase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Candida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tropicalis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MAAIKVGINGFGRIGRLVLRIALTRKDIEVVAVNDPFIGAEYAAYMFKYDSTHRTFKGEVKAEGDSLIID</a:t>
            </a:r>
          </a:p>
          <a:p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GHKIHVFQERDPINIPWAKNGVEYVIDSTGVFTKIEGAQKHIDAGAKKVIITAPSADAPMFVVGVNEDKY</a:t>
            </a:r>
          </a:p>
          <a:p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TPDLKIISNASCTTNCLAPLAKVINDTFGIADGLMTTVHSITATQKTVDGPSHKDWRGGRTASGNIIPSS</a:t>
            </a:r>
          </a:p>
          <a:p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TGAAKAVGKVIPELNGKLTGMSLRVPTTDVSVVDLTVNLKKPATYEEICDAIKKASEGPLKGVLGYTEDA</a:t>
            </a:r>
          </a:p>
          <a:p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VVSSDFLTTNLSSVFDAKAGILLTPTFVKLISWYDNEYGYSTRVVDLLEHVAKVSGSA</a:t>
            </a:r>
            <a:endParaRPr lang="cs-CZ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sp|Q6FPW3.1|G3P1_CANGA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RecName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 Full=Glyceraldehyde-3-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phosphate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dehydrogenase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1; 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GAPDH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1 [[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Candida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glabrata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CBS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138]</a:t>
            </a:r>
          </a:p>
          <a:p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MVRVAINGFGRIGRIVLRIAMKRDGIDVVAINDPFITNDYAAYMFKYDSTHGRYDGEVTHDDKDLIIDGK</a:t>
            </a:r>
          </a:p>
          <a:p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AIKCYQERDPADLPWGDNDIDIVIEATGVFTAKDLAEKHITAGAKKVVITGPSATAPMFVKGVNDDKYTS</a:t>
            </a:r>
          </a:p>
          <a:p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DVTVISNASCTTNCLAPLAKVLQDNFGIEEALMSTVHSQTATQKTVDGPSKKDWRGGRTASANIIPSSTG</a:t>
            </a:r>
          </a:p>
          <a:p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AAKAVTKVLPELEGKLTGMAFRVPTVDVSVVDLTVRFAKDVTYDEIKAAIKKASEGEMKGILAYTEDAVV</a:t>
            </a:r>
          </a:p>
          <a:p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STDFLGDTHSSIFDASAGIQLSPRFVKLVSWYDNEYGFSARVVDMVELVSKA</a:t>
            </a:r>
            <a:endParaRPr lang="cs-CZ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sp|Q92211.2|G3P_CANAW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RecName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 Full=Glyceraldehyde-3-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phosphate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dehydrogenase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GAPDH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Candida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albicans</a:t>
            </a:r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MAIKIGINGFGRIGRLVLRVALGRKDIEVVAVNDPFIAPDYAAYMFKYDSTHGRYKGEVTASGDDLVIDG</a:t>
            </a:r>
          </a:p>
          <a:p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HKIKVFQERDPANIPWGKSGVDYVIESTGVFTKLEGAQKHIDAGAKKVIITAPSADAPMFVVGVNEDKYT</a:t>
            </a:r>
          </a:p>
          <a:p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PDLKIISNASCTTNCLAPLAKVVNDTFGIEEGLMTTVHSITATQKTVDGPSHKDWRGGRTASGNIIPSST</a:t>
            </a:r>
          </a:p>
          <a:p>
            <a:r>
              <a:rPr lang="cs-CZ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GAAKAVGKVIPELNGKLTGMSLRVPTTDVSVVDLTVRLKKAASYEEIAQAIKKASEGPLKGVLGYTEDAV</a:t>
            </a:r>
          </a:p>
          <a:p>
            <a:r>
              <a:rPr lang="cs-CZ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VSTDFLGSSYSSIFDEKAGILLSPTFVKLISWYDNEYGYSTRVVDLLEHVAKASA</a:t>
            </a:r>
            <a:endParaRPr lang="cs-CZ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101600" y="1347636"/>
            <a:ext cx="5918200" cy="48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/>
              <a:t>Glyceraldehyd-3-</a:t>
            </a:r>
            <a:r>
              <a:rPr lang="cs-CZ" sz="1800" b="1" dirty="0" err="1" smtClean="0"/>
              <a:t>fosfátdehydrogenáza</a:t>
            </a:r>
            <a:r>
              <a:rPr lang="cs-CZ" sz="1800" b="1" dirty="0" smtClean="0"/>
              <a:t> je enzym glykolýzy. Kromě své role v glykolýze se ale uplatňuje             i v dalších biologických procesech. U patogenů se dokonce může vyskytovat v buněčné stěně a sloužit         k adhezi na hostitelské buňky. </a:t>
            </a:r>
            <a:endParaRPr lang="cs-CZ" sz="1800" b="1" dirty="0"/>
          </a:p>
          <a:p>
            <a:pPr eaLnBrk="1" hangingPunct="1"/>
            <a:endParaRPr lang="cs-CZ" sz="1800" b="1" dirty="0"/>
          </a:p>
          <a:p>
            <a:pPr eaLnBrk="1" hangingPunct="1"/>
            <a:r>
              <a:rPr lang="cs-CZ" sz="1800" b="1" dirty="0">
                <a:solidFill>
                  <a:srgbClr val="00B050"/>
                </a:solidFill>
              </a:rPr>
              <a:t>Predikujte </a:t>
            </a:r>
            <a:r>
              <a:rPr lang="cs-CZ" sz="1800" b="1" dirty="0" smtClean="0">
                <a:solidFill>
                  <a:srgbClr val="00B050"/>
                </a:solidFill>
              </a:rPr>
              <a:t>případnou </a:t>
            </a:r>
            <a:r>
              <a:rPr lang="cs-CZ" sz="1800" b="1" dirty="0" smtClean="0">
                <a:solidFill>
                  <a:srgbClr val="0070C0"/>
                </a:solidFill>
              </a:rPr>
              <a:t>fosforylaci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>
                <a:solidFill>
                  <a:srgbClr val="00B050"/>
                </a:solidFill>
              </a:rPr>
              <a:t>u </a:t>
            </a:r>
            <a:r>
              <a:rPr lang="cs-CZ" sz="1800" b="1" dirty="0" err="1" smtClean="0">
                <a:solidFill>
                  <a:srgbClr val="00B050"/>
                </a:solidFill>
              </a:rPr>
              <a:t>GAPDH</a:t>
            </a:r>
            <a:r>
              <a:rPr lang="cs-CZ" sz="1800" b="1" dirty="0">
                <a:solidFill>
                  <a:srgbClr val="00B050"/>
                </a:solidFill>
              </a:rPr>
              <a:t> </a:t>
            </a:r>
            <a:r>
              <a:rPr lang="cs-CZ" sz="1800" b="1" dirty="0" smtClean="0">
                <a:solidFill>
                  <a:srgbClr val="00B050"/>
                </a:solidFill>
              </a:rPr>
              <a:t>z </a:t>
            </a:r>
            <a:r>
              <a:rPr lang="cs-CZ" sz="1800" b="1" dirty="0">
                <a:solidFill>
                  <a:srgbClr val="00B050"/>
                </a:solidFill>
              </a:rPr>
              <a:t>patogenních </a:t>
            </a:r>
            <a:r>
              <a:rPr lang="cs-CZ" sz="1800" b="1" dirty="0" smtClean="0">
                <a:solidFill>
                  <a:srgbClr val="00B050"/>
                </a:solidFill>
              </a:rPr>
              <a:t>kvasinek.</a:t>
            </a:r>
          </a:p>
          <a:p>
            <a:pPr eaLnBrk="1" hangingPunct="1"/>
            <a:r>
              <a:rPr lang="cs-CZ" sz="1800" b="1" dirty="0" smtClean="0">
                <a:solidFill>
                  <a:srgbClr val="00B050"/>
                </a:solidFill>
              </a:rPr>
              <a:t>Porovnejte počet (četnost) </a:t>
            </a:r>
            <a:r>
              <a:rPr lang="cs-CZ" sz="1800" b="1" dirty="0" err="1" smtClean="0">
                <a:solidFill>
                  <a:srgbClr val="00B050"/>
                </a:solidFill>
              </a:rPr>
              <a:t>PTM</a:t>
            </a:r>
            <a:r>
              <a:rPr lang="cs-CZ" sz="1800" b="1" dirty="0" smtClean="0">
                <a:solidFill>
                  <a:srgbClr val="00B050"/>
                </a:solidFill>
              </a:rPr>
              <a:t> u jednotlivých </a:t>
            </a:r>
            <a:r>
              <a:rPr lang="cs-CZ" sz="1800" b="1" dirty="0" err="1" smtClean="0">
                <a:solidFill>
                  <a:srgbClr val="00B050"/>
                </a:solidFill>
              </a:rPr>
              <a:t>GAPDH</a:t>
            </a:r>
            <a:r>
              <a:rPr lang="cs-CZ" sz="1800" b="1" dirty="0">
                <a:solidFill>
                  <a:srgbClr val="00B050"/>
                </a:solidFill>
              </a:rPr>
              <a:t>.</a:t>
            </a:r>
          </a:p>
          <a:p>
            <a:pPr eaLnBrk="1" hangingPunct="1"/>
            <a:endParaRPr lang="cs-CZ" sz="1800" b="1" dirty="0"/>
          </a:p>
          <a:p>
            <a:pPr eaLnBrk="1" hangingPunct="1"/>
            <a:r>
              <a:rPr lang="cs-CZ" sz="1800" b="1" dirty="0" smtClean="0">
                <a:solidFill>
                  <a:srgbClr val="00B050"/>
                </a:solidFill>
              </a:rPr>
              <a:t>Volitelný úkol: Predikujte </a:t>
            </a:r>
            <a:r>
              <a:rPr lang="cs-CZ" sz="1800" b="1" dirty="0">
                <a:solidFill>
                  <a:srgbClr val="00B050"/>
                </a:solidFill>
              </a:rPr>
              <a:t>strukturu </a:t>
            </a:r>
            <a:r>
              <a:rPr lang="cs-CZ" sz="1800" b="1" dirty="0" smtClean="0">
                <a:solidFill>
                  <a:srgbClr val="00B050"/>
                </a:solidFill>
              </a:rPr>
              <a:t>jedné vybrané </a:t>
            </a:r>
            <a:r>
              <a:rPr lang="cs-CZ" sz="1800" b="1" dirty="0">
                <a:solidFill>
                  <a:srgbClr val="00B050"/>
                </a:solidFill>
              </a:rPr>
              <a:t>GAPDH a pomocí </a:t>
            </a:r>
            <a:r>
              <a:rPr lang="cs-CZ" sz="1800" b="1" dirty="0" err="1">
                <a:solidFill>
                  <a:srgbClr val="00B050"/>
                </a:solidFill>
              </a:rPr>
              <a:t>PyTMs</a:t>
            </a:r>
            <a:r>
              <a:rPr lang="cs-CZ" sz="1800" b="1" dirty="0">
                <a:solidFill>
                  <a:srgbClr val="00B050"/>
                </a:solidFill>
              </a:rPr>
              <a:t> zvýrazněte ve struktuře </a:t>
            </a:r>
            <a:r>
              <a:rPr lang="cs-CZ" sz="1800" b="1" dirty="0" smtClean="0">
                <a:solidFill>
                  <a:srgbClr val="00B050"/>
                </a:solidFill>
              </a:rPr>
              <a:t>proteinu </a:t>
            </a:r>
            <a:r>
              <a:rPr lang="cs-CZ" sz="1800" b="1" dirty="0" err="1" smtClean="0">
                <a:solidFill>
                  <a:srgbClr val="00B050"/>
                </a:solidFill>
              </a:rPr>
              <a:t>PTM</a:t>
            </a:r>
            <a:r>
              <a:rPr lang="cs-CZ" sz="1800" b="1" dirty="0" smtClean="0">
                <a:solidFill>
                  <a:srgbClr val="00B050"/>
                </a:solidFill>
              </a:rPr>
              <a:t>.</a:t>
            </a:r>
            <a:endParaRPr lang="cs-CZ" sz="1800" b="1" dirty="0"/>
          </a:p>
          <a:p>
            <a:pPr marL="0" indent="0" eaLnBrk="1" hangingPunct="1">
              <a:buNone/>
            </a:pPr>
            <a:endParaRPr lang="cs-CZ" sz="1800" b="1" dirty="0"/>
          </a:p>
          <a:p>
            <a:pPr eaLnBrk="1" hangingPunct="1"/>
            <a:endParaRPr lang="cs-CZ" sz="1800" b="1" dirty="0"/>
          </a:p>
          <a:p>
            <a:pPr eaLnBrk="1" hangingPunct="1"/>
            <a:endParaRPr lang="cs-CZ" sz="1800" b="1" dirty="0"/>
          </a:p>
          <a:p>
            <a:pPr marL="0" indent="0" eaLnBrk="1" hangingPunct="1">
              <a:buNone/>
            </a:pPr>
            <a:endParaRPr lang="cs-CZ" altLang="cs-CZ" sz="1800" i="1" dirty="0"/>
          </a:p>
          <a:p>
            <a:pPr marL="0" indent="0" eaLnBrk="1" hangingPunct="1">
              <a:buNone/>
            </a:pPr>
            <a:endParaRPr lang="cs-CZ" altLang="cs-CZ" sz="1800" i="1" dirty="0"/>
          </a:p>
          <a:p>
            <a:pPr marL="0" indent="0" eaLnBrk="1" hangingPunct="1">
              <a:buNone/>
            </a:pPr>
            <a:endParaRPr lang="cs-CZ" altLang="cs-CZ" sz="1800" b="1" dirty="0"/>
          </a:p>
          <a:p>
            <a:pPr marL="0" indent="0" eaLnBrk="1" hangingPunct="1">
              <a:buNone/>
            </a:pPr>
            <a:r>
              <a:rPr lang="cs-CZ" altLang="cs-CZ" sz="1800" b="1" dirty="0"/>
              <a:t>    </a:t>
            </a:r>
          </a:p>
          <a:p>
            <a:pPr eaLnBrk="1" hangingPunct="1"/>
            <a:endParaRPr lang="cs-CZ" altLang="cs-CZ" sz="1800" b="1" dirty="0"/>
          </a:p>
          <a:p>
            <a:pPr eaLnBrk="1" hangingPunct="1">
              <a:buFontTx/>
              <a:buNone/>
            </a:pPr>
            <a:endParaRPr lang="cs-CZ" altLang="cs-CZ" sz="1800" b="1" dirty="0"/>
          </a:p>
          <a:p>
            <a:pPr eaLnBrk="1" hangingPunct="1"/>
            <a:endParaRPr lang="cs-CZ" altLang="cs-CZ" sz="1800" b="1" dirty="0"/>
          </a:p>
          <a:p>
            <a:pPr eaLnBrk="1" hangingPunct="1">
              <a:buFontTx/>
              <a:buNone/>
            </a:pPr>
            <a:endParaRPr lang="en-GB" altLang="cs-CZ" sz="1800" b="1" dirty="0">
              <a:solidFill>
                <a:srgbClr val="0000FF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981200" y="376599"/>
            <a:ext cx="82296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 err="1" smtClean="0">
                <a:solidFill>
                  <a:srgbClr val="00B050"/>
                </a:solidFill>
                <a:latin typeface="+mn-lt"/>
              </a:rPr>
              <a:t>PTM</a:t>
            </a:r>
            <a:r>
              <a:rPr lang="cs-CZ" altLang="cs-CZ" sz="2800" b="1" dirty="0" smtClean="0">
                <a:solidFill>
                  <a:srgbClr val="00B050"/>
                </a:solidFill>
                <a:latin typeface="+mn-lt"/>
              </a:rPr>
              <a:t> úkol</a:t>
            </a:r>
            <a:endParaRPr lang="en-GB" altLang="cs-CZ" sz="28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793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94087" y="376599"/>
            <a:ext cx="11854755" cy="6574618"/>
            <a:chOff x="194087" y="376599"/>
            <a:chExt cx="11854755" cy="6574618"/>
          </a:xfrm>
        </p:grpSpPr>
        <p:sp>
          <p:nvSpPr>
            <p:cNvPr id="10" name="Rectangle 6"/>
            <p:cNvSpPr txBox="1">
              <a:spLocks noChangeArrowheads="1"/>
            </p:cNvSpPr>
            <p:nvPr/>
          </p:nvSpPr>
          <p:spPr>
            <a:xfrm>
              <a:off x="1981200" y="376599"/>
              <a:ext cx="8229600" cy="1143000"/>
            </a:xfrm>
            <a:prstGeom prst="rect">
              <a:avLst/>
            </a:prstGeom>
            <a:noFill/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800" b="1" dirty="0" err="1" smtClean="0">
                  <a:solidFill>
                    <a:srgbClr val="FF0000"/>
                  </a:solidFill>
                  <a:latin typeface="+mn-lt"/>
                </a:rPr>
                <a:t>Glyko</a:t>
              </a:r>
              <a:r>
                <a:rPr lang="cs-CZ" altLang="cs-CZ" sz="2800" b="1" dirty="0" smtClean="0">
                  <a:solidFill>
                    <a:srgbClr val="FF0000"/>
                  </a:solidFill>
                  <a:latin typeface="+mn-lt"/>
                </a:rPr>
                <a:t> úkol</a:t>
              </a:r>
              <a:endParaRPr lang="en-GB" altLang="cs-CZ" sz="28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1" name="Rectangle 9"/>
            <p:cNvSpPr txBox="1">
              <a:spLocks noChangeArrowheads="1"/>
            </p:cNvSpPr>
            <p:nvPr/>
          </p:nvSpPr>
          <p:spPr bwMode="auto">
            <a:xfrm>
              <a:off x="194087" y="841781"/>
              <a:ext cx="5918200" cy="4845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800" b="1" dirty="0" smtClean="0"/>
                <a:t>S využitím nástroje </a:t>
              </a:r>
              <a:r>
                <a:rPr lang="cs-CZ" sz="1800" b="1" dirty="0" err="1" smtClean="0"/>
                <a:t>DrawGlycan</a:t>
              </a:r>
              <a:r>
                <a:rPr lang="cs-CZ" sz="1800" b="1" dirty="0" smtClean="0"/>
                <a:t> graficky znázorněte antigeny krevních skupin systému </a:t>
              </a:r>
              <a:r>
                <a:rPr lang="cs-CZ" sz="1800" b="1" dirty="0" err="1" smtClean="0"/>
                <a:t>AB0</a:t>
              </a:r>
              <a:r>
                <a:rPr lang="cs-CZ" sz="1800" b="1" dirty="0" smtClean="0"/>
                <a:t>. Znázorněte i jednotlivé typy </a:t>
              </a:r>
              <a:r>
                <a:rPr lang="cs-CZ" sz="1800" b="1" dirty="0" err="1" smtClean="0"/>
                <a:t>glykosidových</a:t>
              </a:r>
              <a:r>
                <a:rPr lang="cs-CZ" sz="1800" b="1" dirty="0" smtClean="0"/>
                <a:t> vazeb a ukotvení. </a:t>
              </a:r>
              <a:endParaRPr lang="cs-CZ" sz="1800" b="1" dirty="0"/>
            </a:p>
            <a:p>
              <a:pPr eaLnBrk="1" hangingPunct="1"/>
              <a:endParaRPr lang="cs-CZ" sz="1800" b="1" dirty="0"/>
            </a:p>
            <a:p>
              <a:pPr eaLnBrk="1" hangingPunct="1"/>
              <a:endParaRPr lang="cs-CZ" sz="1800" b="1" dirty="0"/>
            </a:p>
            <a:p>
              <a:pPr marL="0" indent="0" eaLnBrk="1" hangingPunct="1">
                <a:buNone/>
              </a:pPr>
              <a:endParaRPr lang="cs-CZ" altLang="cs-CZ" sz="1800" i="1" dirty="0"/>
            </a:p>
            <a:p>
              <a:pPr marL="0" indent="0" eaLnBrk="1" hangingPunct="1">
                <a:buNone/>
              </a:pPr>
              <a:endParaRPr lang="cs-CZ" altLang="cs-CZ" sz="1800" i="1" dirty="0"/>
            </a:p>
            <a:p>
              <a:pPr marL="0" indent="0" eaLnBrk="1" hangingPunct="1">
                <a:buNone/>
              </a:pPr>
              <a:endParaRPr lang="cs-CZ" altLang="cs-CZ" sz="1800" b="1" dirty="0"/>
            </a:p>
            <a:p>
              <a:pPr marL="0" indent="0" eaLnBrk="1" hangingPunct="1">
                <a:buNone/>
              </a:pPr>
              <a:r>
                <a:rPr lang="cs-CZ" altLang="cs-CZ" sz="1800" b="1" dirty="0"/>
                <a:t>    </a:t>
              </a:r>
            </a:p>
            <a:p>
              <a:pPr eaLnBrk="1" hangingPunct="1"/>
              <a:endParaRPr lang="cs-CZ" altLang="cs-CZ" sz="1800" b="1" dirty="0"/>
            </a:p>
            <a:p>
              <a:pPr eaLnBrk="1" hangingPunct="1">
                <a:buFontTx/>
                <a:buNone/>
              </a:pPr>
              <a:endParaRPr lang="cs-CZ" altLang="cs-CZ" sz="1800" b="1" dirty="0"/>
            </a:p>
            <a:p>
              <a:pPr eaLnBrk="1" hangingPunct="1"/>
              <a:endParaRPr lang="cs-CZ" altLang="cs-CZ" sz="1800" b="1" dirty="0"/>
            </a:p>
            <a:p>
              <a:pPr eaLnBrk="1" hangingPunct="1">
                <a:buFontTx/>
                <a:buNone/>
              </a:pPr>
              <a:endParaRPr lang="en-GB" altLang="cs-CZ" sz="1800" b="1" dirty="0">
                <a:solidFill>
                  <a:srgbClr val="0000FF"/>
                </a:solidFill>
              </a:endParaRPr>
            </a:p>
          </p:txBody>
        </p:sp>
        <p:pic>
          <p:nvPicPr>
            <p:cNvPr id="3" name="Obrázek 2">
              <a:extLst>
                <a:ext uri="{FF2B5EF4-FFF2-40B4-BE49-F238E27FC236}">
                  <a16:creationId xmlns="" xmlns:a16="http://schemas.microsoft.com/office/drawing/2014/main" id="{E5F06E6E-5071-48D3-BCB9-4719CBAF1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005" t="55019" r="46077" b="16117"/>
            <a:stretch/>
          </p:blipFill>
          <p:spPr>
            <a:xfrm>
              <a:off x="498026" y="2049245"/>
              <a:ext cx="3563519" cy="1656944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="" xmlns:a16="http://schemas.microsoft.com/office/drawing/2014/main" id="{DD6E20F2-DAAD-4B44-BE8B-E1103B5C9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398" t="56310" r="21286" b="26732"/>
            <a:stretch/>
          </p:blipFill>
          <p:spPr>
            <a:xfrm>
              <a:off x="499789" y="3897298"/>
              <a:ext cx="4305671" cy="1162975"/>
            </a:xfrm>
            <a:prstGeom prst="rect">
              <a:avLst/>
            </a:prstGeom>
          </p:spPr>
        </p:pic>
        <p:pic>
          <p:nvPicPr>
            <p:cNvPr id="2050" name="Picture 2">
              <a:extLst>
                <a:ext uri="{FF2B5EF4-FFF2-40B4-BE49-F238E27FC236}">
                  <a16:creationId xmlns="" xmlns:a16="http://schemas.microsoft.com/office/drawing/2014/main" id="{2F9427B0-2A6E-43F8-B8F5-14ACBCAA64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15" t="21592" r="15812" b="21292"/>
            <a:stretch/>
          </p:blipFill>
          <p:spPr bwMode="auto">
            <a:xfrm>
              <a:off x="1161175" y="5060273"/>
              <a:ext cx="2982898" cy="1890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Obrázek 6">
              <a:extLst>
                <a:ext uri="{FF2B5EF4-FFF2-40B4-BE49-F238E27FC236}">
                  <a16:creationId xmlns="" xmlns:a16="http://schemas.microsoft.com/office/drawing/2014/main" id="{257D6372-531A-4C8B-A18E-139200603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141" t="26537" r="23544" b="56376"/>
            <a:stretch/>
          </p:blipFill>
          <p:spPr>
            <a:xfrm>
              <a:off x="4998128" y="3306933"/>
              <a:ext cx="4305671" cy="1171853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="" xmlns:a16="http://schemas.microsoft.com/office/drawing/2014/main" id="{8832F156-0E02-4722-82E2-1E518A26D3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5" t="14914" r="22782" b="16325"/>
            <a:stretch/>
          </p:blipFill>
          <p:spPr bwMode="auto">
            <a:xfrm rot="16200000" flipH="1">
              <a:off x="6036816" y="3320251"/>
              <a:ext cx="2228294" cy="454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Obrázek 8">
              <a:extLst>
                <a:ext uri="{FF2B5EF4-FFF2-40B4-BE49-F238E27FC236}">
                  <a16:creationId xmlns="" xmlns:a16="http://schemas.microsoft.com/office/drawing/2014/main" id="{C027A548-ACA4-43A9-80FC-298AD0E70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2860" t="50000" r="12330" b="32913"/>
            <a:stretch/>
          </p:blipFill>
          <p:spPr>
            <a:xfrm>
              <a:off x="7048870" y="1065321"/>
              <a:ext cx="4887022" cy="1349406"/>
            </a:xfrm>
            <a:prstGeom prst="rect">
              <a:avLst/>
            </a:prstGeom>
          </p:spPr>
        </p:pic>
        <p:pic>
          <p:nvPicPr>
            <p:cNvPr id="2054" name="Picture 6">
              <a:extLst>
                <a:ext uri="{FF2B5EF4-FFF2-40B4-BE49-F238E27FC236}">
                  <a16:creationId xmlns="" xmlns:a16="http://schemas.microsoft.com/office/drawing/2014/main" id="{BB575C2D-299F-4065-B898-C5CDC1BFD6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35" t="16526" r="19290" b="16593"/>
            <a:stretch/>
          </p:blipFill>
          <p:spPr bwMode="auto">
            <a:xfrm>
              <a:off x="10150138" y="2423604"/>
              <a:ext cx="1640889" cy="3872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7644623" y="6488668"/>
              <a:ext cx="44042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http://</a:t>
              </a:r>
              <a:r>
                <a:rPr lang="cs-CZ" dirty="0" err="1"/>
                <a:t>www.virtualglycome.org</a:t>
              </a:r>
              <a:r>
                <a:rPr lang="cs-CZ" dirty="0"/>
                <a:t>/</a:t>
              </a:r>
              <a:r>
                <a:rPr lang="cs-CZ" dirty="0" err="1"/>
                <a:t>DrawGlycan</a:t>
              </a:r>
              <a:r>
                <a:rPr lang="cs-CZ" dirty="0"/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88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177800" y="376599"/>
            <a:ext cx="11373907" cy="5894987"/>
            <a:chOff x="177800" y="376599"/>
            <a:chExt cx="11373907" cy="5894987"/>
          </a:xfrm>
        </p:grpSpPr>
        <p:sp>
          <p:nvSpPr>
            <p:cNvPr id="2" name="Rectangle 6"/>
            <p:cNvSpPr txBox="1">
              <a:spLocks noChangeArrowheads="1"/>
            </p:cNvSpPr>
            <p:nvPr/>
          </p:nvSpPr>
          <p:spPr>
            <a:xfrm>
              <a:off x="1981200" y="376599"/>
              <a:ext cx="8229600" cy="1143000"/>
            </a:xfrm>
            <a:prstGeom prst="rect">
              <a:avLst/>
            </a:prstGeom>
            <a:noFill/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800" b="1" dirty="0" err="1" smtClean="0">
                  <a:solidFill>
                    <a:srgbClr val="FF0000"/>
                  </a:solidFill>
                  <a:latin typeface="+mn-lt"/>
                </a:rPr>
                <a:t>Glyko</a:t>
              </a:r>
              <a:r>
                <a:rPr lang="cs-CZ" altLang="cs-CZ" sz="2800" b="1" dirty="0" smtClean="0">
                  <a:solidFill>
                    <a:srgbClr val="FF0000"/>
                  </a:solidFill>
                  <a:latin typeface="+mn-lt"/>
                </a:rPr>
                <a:t> úkol</a:t>
              </a:r>
              <a:endParaRPr lang="en-GB" altLang="cs-CZ" sz="28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" name="Rectangle 9"/>
            <p:cNvSpPr txBox="1">
              <a:spLocks noChangeArrowheads="1"/>
            </p:cNvSpPr>
            <p:nvPr/>
          </p:nvSpPr>
          <p:spPr bwMode="auto">
            <a:xfrm>
              <a:off x="177800" y="1129648"/>
              <a:ext cx="5918200" cy="4845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800" b="1" dirty="0" smtClean="0"/>
                <a:t>Nacházejí se v databázi </a:t>
              </a:r>
              <a:r>
                <a:rPr lang="cs-CZ" sz="1800" b="1" dirty="0" err="1" smtClean="0"/>
                <a:t>Unilectin3D</a:t>
              </a:r>
              <a:r>
                <a:rPr lang="cs-CZ" sz="1800" b="1" dirty="0" smtClean="0"/>
                <a:t> struktury </a:t>
              </a:r>
              <a:r>
                <a:rPr lang="cs-CZ" sz="1800" b="1" dirty="0" err="1" smtClean="0"/>
                <a:t>lektinů</a:t>
              </a:r>
              <a:r>
                <a:rPr lang="cs-CZ" sz="1800" b="1" dirty="0" smtClean="0"/>
                <a:t> schopných vázat 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A antigen? </a:t>
              </a:r>
              <a:r>
                <a:rPr lang="cs-CZ" sz="1800" b="1" dirty="0" smtClean="0"/>
                <a:t>Předpokládáte, že se jedná  o nativní ligand daných </a:t>
              </a:r>
              <a:r>
                <a:rPr lang="cs-CZ" sz="1800" b="1" dirty="0" err="1" smtClean="0"/>
                <a:t>lektinů</a:t>
              </a:r>
              <a:r>
                <a:rPr lang="cs-CZ" sz="1800" b="1" dirty="0" smtClean="0"/>
                <a:t>? Jaká je možná funkce daných </a:t>
              </a:r>
              <a:r>
                <a:rPr lang="cs-CZ" sz="1800" b="1" dirty="0" err="1" smtClean="0"/>
                <a:t>lektinů</a:t>
              </a:r>
              <a:r>
                <a:rPr lang="cs-CZ" sz="1800" b="1" dirty="0" smtClean="0"/>
                <a:t> a jejich vazby na </a:t>
              </a:r>
              <a:r>
                <a:rPr lang="cs-CZ" sz="1800" b="1" dirty="0" smtClean="0">
                  <a:solidFill>
                    <a:srgbClr val="FF0000"/>
                  </a:solidFill>
                </a:rPr>
                <a:t>A antigen? </a:t>
              </a:r>
              <a:endParaRPr lang="cs-CZ" sz="1800" b="1" dirty="0">
                <a:solidFill>
                  <a:srgbClr val="FF0000"/>
                </a:solidFill>
              </a:endParaRPr>
            </a:p>
            <a:p>
              <a:pPr eaLnBrk="1" hangingPunct="1"/>
              <a:endParaRPr lang="cs-CZ" sz="1800" b="1" dirty="0"/>
            </a:p>
            <a:p>
              <a:pPr eaLnBrk="1" hangingPunct="1"/>
              <a:endParaRPr lang="cs-CZ" sz="1800" b="1" dirty="0"/>
            </a:p>
            <a:p>
              <a:pPr marL="0" indent="0" eaLnBrk="1" hangingPunct="1">
                <a:buNone/>
              </a:pPr>
              <a:endParaRPr lang="cs-CZ" altLang="cs-CZ" sz="1800" i="1" dirty="0"/>
            </a:p>
            <a:p>
              <a:pPr marL="0" indent="0" eaLnBrk="1" hangingPunct="1">
                <a:buNone/>
              </a:pPr>
              <a:endParaRPr lang="cs-CZ" altLang="cs-CZ" sz="1800" i="1" dirty="0"/>
            </a:p>
            <a:p>
              <a:pPr marL="0" indent="0" eaLnBrk="1" hangingPunct="1">
                <a:buNone/>
              </a:pPr>
              <a:endParaRPr lang="cs-CZ" altLang="cs-CZ" sz="1800" b="1" dirty="0"/>
            </a:p>
            <a:p>
              <a:pPr marL="0" indent="0" eaLnBrk="1" hangingPunct="1">
                <a:buNone/>
              </a:pPr>
              <a:r>
                <a:rPr lang="cs-CZ" altLang="cs-CZ" sz="1800" b="1" dirty="0"/>
                <a:t>    </a:t>
              </a:r>
            </a:p>
            <a:p>
              <a:pPr eaLnBrk="1" hangingPunct="1"/>
              <a:endParaRPr lang="cs-CZ" altLang="cs-CZ" sz="1800" b="1" dirty="0"/>
            </a:p>
            <a:p>
              <a:pPr eaLnBrk="1" hangingPunct="1">
                <a:buFontTx/>
                <a:buNone/>
              </a:pPr>
              <a:endParaRPr lang="cs-CZ" altLang="cs-CZ" sz="1800" b="1" dirty="0"/>
            </a:p>
            <a:p>
              <a:pPr eaLnBrk="1" hangingPunct="1"/>
              <a:endParaRPr lang="cs-CZ" altLang="cs-CZ" sz="1800" b="1" dirty="0"/>
            </a:p>
            <a:p>
              <a:pPr eaLnBrk="1" hangingPunct="1">
                <a:buFontTx/>
                <a:buNone/>
              </a:pPr>
              <a:endParaRPr lang="en-GB" altLang="cs-CZ" sz="1800" b="1" dirty="0">
                <a:solidFill>
                  <a:srgbClr val="0000FF"/>
                </a:solidFill>
              </a:endParaRPr>
            </a:p>
          </p:txBody>
        </p:sp>
        <p:pic>
          <p:nvPicPr>
            <p:cNvPr id="7" name="Obrázek 6">
              <a:extLst>
                <a:ext uri="{FF2B5EF4-FFF2-40B4-BE49-F238E27FC236}">
                  <a16:creationId xmlns="" xmlns:a16="http://schemas.microsoft.com/office/drawing/2014/main" id="{B35D0587-0636-4768-8AB5-AB8FE4BA4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061" t="20068" r="19546" b="7340"/>
            <a:stretch/>
          </p:blipFill>
          <p:spPr>
            <a:xfrm>
              <a:off x="449503" y="2655457"/>
              <a:ext cx="5570297" cy="3532224"/>
            </a:xfrm>
            <a:prstGeom prst="rect">
              <a:avLst/>
            </a:prstGeom>
          </p:spPr>
        </p:pic>
        <p:pic>
          <p:nvPicPr>
            <p:cNvPr id="1026" name="Picture 2" descr="UniLectin exploration platform and database for curated and predicted lectin carbohydrate binding protei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466" y="1129648"/>
              <a:ext cx="5066241" cy="1196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holera toxi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9911" r="21141" b="7475"/>
            <a:stretch>
              <a:fillRect/>
            </a:stretch>
          </p:blipFill>
          <p:spPr bwMode="auto">
            <a:xfrm rot="7534764">
              <a:off x="8013691" y="3362026"/>
              <a:ext cx="2260617" cy="241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Přímá spojnice se šipkou 10"/>
            <p:cNvCxnSpPr/>
            <p:nvPr/>
          </p:nvCxnSpPr>
          <p:spPr>
            <a:xfrm flipH="1">
              <a:off x="9144000" y="2403418"/>
              <a:ext cx="0" cy="675475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/>
            <p:cNvSpPr txBox="1"/>
            <p:nvPr/>
          </p:nvSpPr>
          <p:spPr>
            <a:xfrm>
              <a:off x="8792632" y="3543854"/>
              <a:ext cx="7027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600" b="1" dirty="0" smtClean="0">
                  <a:solidFill>
                    <a:srgbClr val="FF0000"/>
                  </a:solidFill>
                </a:rPr>
                <a:t>?</a:t>
              </a:r>
              <a:endParaRPr lang="cs-CZ" sz="9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Přímá spojnice se šipkou 14"/>
            <p:cNvCxnSpPr/>
            <p:nvPr/>
          </p:nvCxnSpPr>
          <p:spPr>
            <a:xfrm flipH="1">
              <a:off x="9018586" y="5197418"/>
              <a:ext cx="0" cy="675475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/>
            <p:cNvSpPr txBox="1"/>
            <p:nvPr/>
          </p:nvSpPr>
          <p:spPr>
            <a:xfrm>
              <a:off x="8455551" y="5902254"/>
              <a:ext cx="1126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rgbClr val="FF0000"/>
                  </a:solidFill>
                </a:rPr>
                <a:t>Funkce?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0401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348</Words>
  <Application>Microsoft Office PowerPoint</Application>
  <PresentationFormat>Širokoúhlá obrazovka</PresentationFormat>
  <Paragraphs>91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Účet Microsoft</dc:creator>
  <cp:lastModifiedBy>Účet Microsoft</cp:lastModifiedBy>
  <cp:revision>7</cp:revision>
  <dcterms:created xsi:type="dcterms:W3CDTF">2021-05-10T15:05:54Z</dcterms:created>
  <dcterms:modified xsi:type="dcterms:W3CDTF">2022-04-18T15:08:55Z</dcterms:modified>
</cp:coreProperties>
</file>