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71" r:id="rId10"/>
    <p:sldId id="266" r:id="rId11"/>
    <p:sldId id="272" r:id="rId12"/>
    <p:sldId id="274" r:id="rId13"/>
    <p:sldId id="273" r:id="rId14"/>
    <p:sldId id="268" r:id="rId15"/>
    <p:sldId id="269" r:id="rId16"/>
    <p:sldId id="270" r:id="rId17"/>
    <p:sldId id="275" r:id="rId18"/>
    <p:sldId id="26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D5925-EF0E-4B6D-AC9F-B5991697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BBF8B8-DFD2-4C16-9017-34731F4B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FEE681-2509-481D-8AD7-6A464AA1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A302ED-7AB7-4ED2-A27F-ECD01F8F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22A6C6-E772-4093-9EB3-F7350852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2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3C0B4-1FBE-427C-B796-A2C025C6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B6B45E-AC6B-4862-B3F8-58DFAF34B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D7D856-D75E-495F-9A76-0F51F091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C4687-D173-47A1-9461-FD82AD2C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51B29-48D9-4D0C-9DDB-E5F5E261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E7EC522-8015-456B-B604-6824C0C4E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C75AC0-931A-4B9E-A533-6CFF6C7BA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46C73D-05C0-4CDA-A608-065ED197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041ED-5B49-4052-BC99-0B5B6C55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AD9CB7-5440-4FCA-808B-AA969382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B056F-D2CB-4E34-A877-6E35649F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9AB8A-7771-4D15-BFF4-77D25444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C4BB90-9AF7-4252-83C3-63EDB76C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C36BDE-9F21-43A3-80EA-437754EC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065103-99E2-433B-8BF4-6C8C7057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561BC-6F06-49D0-B970-43AB7E039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E2D8A4-3864-4566-9CF6-2938183F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66DB7-48B9-4ED3-9890-09F897CB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1AE630-B1AC-499A-86E6-133C0ECC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1D741C-8363-4175-8EC2-DCDDC4EB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86BF1-8D6D-4D49-90F3-843958B0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7FAA8-CB53-4F84-91C1-833340D3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37C225-7CE3-48A9-BE49-9E3E34F0B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1091B7-7D1B-470E-8E72-5F2D2552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86406A-7BAC-4B73-877E-A2107379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92F82C-0953-4F74-97E0-04565245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B1E3B-5ADC-45D6-A145-3A0227CA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3251CE-EFBC-45E8-A224-78240C295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6171F0-4F7D-4BFA-987C-721D752A5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D7B700-E58B-4D3E-921C-AFC4C3BCE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B4588F-5C4E-40CB-BAE0-126E94BF3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F28548-FDF0-4D5E-B8BA-94760136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2A25488-4D46-474B-B410-F33D20A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2AAC39-9BAE-457A-8AD3-9BBBBDE8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8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A75F4-690C-424B-AD65-3CE2E9B5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D76671-665F-4A55-B606-2F52B6A3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BE3A98-7FA6-4610-BFD8-E08D2F96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D292CA-E10B-4299-9BF8-0A1EB634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245C77-81C4-4719-9F10-A09D40C0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10947F-B83F-4AB5-9C3C-F40B1C23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8D8F67-A47E-4FC0-9915-E0948585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3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28707-537B-401C-B1B2-62E08B02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3FDAF-B040-4850-8B79-065C08E2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E53EE7-9CE4-4326-B8E0-BDCECF72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9C8A0-ACD9-4E81-9635-C4DA1C47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26EF6E-F764-4260-AC97-C87948EA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6D965-02C9-4E86-BA38-90F9B66C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1DD40-C7CD-4F92-9271-E5E9C361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A0C7BE-DD03-4D0A-B4BC-089E92FCF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E0DD32-971C-4F49-AB80-1FC946FF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5B619E-46DE-4183-95E1-5C4BCFBE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539599-F4AC-48A0-8BFD-D464985D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5DDF60-D8A5-4062-9825-893CC4DC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3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7DB00E-5CC0-4A37-ACAA-0396FD85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6B9086-1913-49BF-B6B4-541A397F9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5DBE21-09A6-4B73-8ABD-03D145839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6E35-7D74-447E-8263-D1406DBA995F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A5E165-1F12-4AE1-9484-7A3775BCB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217950-0B6F-4EE4-BA28-C9AC391D1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477A-F5E3-4FB5-AD75-E4315C866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rvationphysics.org/index.html#luxmtr1" TargetMode="External"/><Relationship Id="rId2" Type="http://schemas.openxmlformats.org/officeDocument/2006/relationships/hyperlink" Target="https://app.pch.gc.ca/application/cdl-ldc/description-about.app?lang=e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google.com/document/d/1P-4ieMDXzdweRV4FPAeRiEKxYYA-rYP-VDlmxPpcdD0/edit" TargetMode="External"/><Relationship Id="rId4" Type="http://schemas.openxmlformats.org/officeDocument/2006/relationships/hyperlink" Target="https://jamboard.google.com/d/1tnMLDiYLIt_qCp_nm7ZoMJj8YYXm-IWuS6wflW4xeG4/viewer?f=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tty.edu/conservation/our_projects/science/lighting/related_mats.html" TargetMode="External"/><Relationship Id="rId3" Type="http://schemas.openxmlformats.org/officeDocument/2006/relationships/hyperlink" Target="https://www.youtube.com/watch?v=UwgYtnKYYMQ" TargetMode="External"/><Relationship Id="rId7" Type="http://schemas.openxmlformats.org/officeDocument/2006/relationships/hyperlink" Target="https://www.youtube.com/channel/UCfc2VjFS5JVxmE6gnePz9tQ" TargetMode="External"/><Relationship Id="rId2" Type="http://schemas.openxmlformats.org/officeDocument/2006/relationships/hyperlink" Target="https://www.fotonowy.pl/products/micro-fading-tester/?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doi/abs/10.1179/sic.2000.45.Supplement-1.200" TargetMode="External"/><Relationship Id="rId5" Type="http://schemas.openxmlformats.org/officeDocument/2006/relationships/hyperlink" Target="https://www.youtube.com/watch?v=LOTPwOWfh0M" TargetMode="External"/><Relationship Id="rId4" Type="http://schemas.openxmlformats.org/officeDocument/2006/relationships/hyperlink" Target="https://www.youtube.com/watch?v=t0SQj6__5M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tnMLDiYLIt_qCp_nm7ZoMJj8YYXm-IWuS6wflW4xeG4/viewer?f=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ahrceUglg" TargetMode="External"/><Relationship Id="rId2" Type="http://schemas.openxmlformats.org/officeDocument/2006/relationships/hyperlink" Target="https://www.youtube.com/watch?v=JW3tT0L2gp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iyphotography.net/visual-approach-inverse-square-law-affects-photographers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rentals.com/blog/2017/06/simplifying-the-complexities-of-lighting-in-photograph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1222820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663B5-871E-4175-8FE8-E3C40F6CA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Světlo a záření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06E775-76E9-49E9-BB27-6DD2BEFC8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úkoly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6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ATART | Jak vybrat žárovku?">
            <a:extLst>
              <a:ext uri="{FF2B5EF4-FFF2-40B4-BE49-F238E27FC236}">
                <a16:creationId xmlns:a16="http://schemas.microsoft.com/office/drawing/2014/main" id="{A8445088-9C25-4917-926B-3DDDD099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0" y="204421"/>
            <a:ext cx="6653579" cy="66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ak vybírat led pásky">
            <a:extLst>
              <a:ext uri="{FF2B5EF4-FFF2-40B4-BE49-F238E27FC236}">
                <a16:creationId xmlns:a16="http://schemas.microsoft.com/office/drawing/2014/main" id="{6FD1CD57-EE34-4BEE-B052-06C41031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9" y="163390"/>
            <a:ext cx="11039121" cy="35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RI - index podání barev">
            <a:extLst>
              <a:ext uri="{FF2B5EF4-FFF2-40B4-BE49-F238E27FC236}">
                <a16:creationId xmlns:a16="http://schemas.microsoft.com/office/drawing/2014/main" id="{58F04397-66F2-4ED1-BA84-04F230E3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82" y="4199909"/>
            <a:ext cx="6211033" cy="249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20F8B9F-F7BE-4976-B1A4-0E29FC2E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23" y="9848"/>
            <a:ext cx="9838377" cy="45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E6307E-23DB-46CD-97F6-5897E8E58EC3}"/>
              </a:ext>
            </a:extLst>
          </p:cNvPr>
          <p:cNvSpPr txBox="1"/>
          <p:nvPr/>
        </p:nvSpPr>
        <p:spPr>
          <a:xfrm>
            <a:off x="0" y="4615376"/>
            <a:ext cx="6541477" cy="203132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cs-CZ" dirty="0"/>
              <a:t>1)</a:t>
            </a:r>
          </a:p>
          <a:p>
            <a:r>
              <a:rPr lang="cs-CZ" dirty="0"/>
              <a:t>2)</a:t>
            </a:r>
          </a:p>
          <a:p>
            <a:r>
              <a:rPr lang="cs-CZ" dirty="0"/>
              <a:t>3)</a:t>
            </a:r>
          </a:p>
          <a:p>
            <a:r>
              <a:rPr lang="cs-CZ" dirty="0"/>
              <a:t>4)</a:t>
            </a:r>
          </a:p>
          <a:p>
            <a:r>
              <a:rPr lang="cs-CZ" dirty="0"/>
              <a:t>5)</a:t>
            </a:r>
          </a:p>
          <a:p>
            <a:r>
              <a:rPr lang="cs-CZ" dirty="0"/>
              <a:t>6)</a:t>
            </a:r>
          </a:p>
          <a:p>
            <a:r>
              <a:rPr lang="cs-CZ" dirty="0"/>
              <a:t>7)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19F703-CEC6-4304-BD59-EFD7CA4903A0}"/>
              </a:ext>
            </a:extLst>
          </p:cNvPr>
          <p:cNvSpPr/>
          <p:nvPr/>
        </p:nvSpPr>
        <p:spPr>
          <a:xfrm>
            <a:off x="6522720" y="4584194"/>
            <a:ext cx="5669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8)</a:t>
            </a:r>
          </a:p>
          <a:p>
            <a:r>
              <a:rPr lang="cs-CZ" dirty="0"/>
              <a:t>9)</a:t>
            </a:r>
          </a:p>
          <a:p>
            <a:r>
              <a:rPr lang="cs-CZ" dirty="0"/>
              <a:t>10)</a:t>
            </a:r>
          </a:p>
          <a:p>
            <a:r>
              <a:rPr lang="cs-CZ" dirty="0"/>
              <a:t>11)</a:t>
            </a:r>
          </a:p>
          <a:p>
            <a:r>
              <a:rPr lang="cs-CZ" dirty="0"/>
              <a:t>12)</a:t>
            </a:r>
          </a:p>
          <a:p>
            <a:r>
              <a:rPr lang="cs-CZ" dirty="0"/>
              <a:t>13)</a:t>
            </a:r>
          </a:p>
          <a:p>
            <a:r>
              <a:rPr lang="cs-CZ" dirty="0"/>
              <a:t>14)</a:t>
            </a:r>
          </a:p>
          <a:p>
            <a:r>
              <a:rPr lang="cs-CZ" dirty="0"/>
              <a:t>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oupelny-sen.cz/files/ldp810-led-bodova-zarovka-8w-gu10-230v-tepla-bila-680lm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6" y="0"/>
            <a:ext cx="7787148" cy="64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A2C856C-9F79-4E10-BA1E-6E49CCE83E13}"/>
              </a:ext>
            </a:extLst>
          </p:cNvPr>
          <p:cNvSpPr txBox="1"/>
          <p:nvPr/>
        </p:nvSpPr>
        <p:spPr>
          <a:xfrm>
            <a:off x="239415" y="36250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Blue </a:t>
            </a:r>
            <a:r>
              <a:rPr lang="cs-CZ" dirty="0" smtClean="0"/>
              <a:t>wool tabulka</a:t>
            </a:r>
            <a:endParaRPr lang="cs-CZ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36AE955-5B72-4B97-9C10-C50AD29F7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" y="368710"/>
            <a:ext cx="11890493" cy="2544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2003"/>
              </p:ext>
            </p:extLst>
          </p:nvPr>
        </p:nvGraphicFramePr>
        <p:xfrm>
          <a:off x="2096718" y="3477614"/>
          <a:ext cx="8127999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82089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25525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7626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Mlxh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klxh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lxh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20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150 000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0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9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1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30 000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9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0,02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0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4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8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4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5DC83-5A8D-4760-862F-6599107E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14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Světelná expozice</a:t>
            </a:r>
            <a:endParaRPr lang="en-GB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661CA-DB09-4993-9761-6582B2BA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212"/>
            <a:ext cx="10515600" cy="5598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Jaká je světelná expozice (</a:t>
            </a:r>
            <a:r>
              <a:rPr lang="cs-CZ" dirty="0" err="1"/>
              <a:t>klxh</a:t>
            </a:r>
            <a:r>
              <a:rPr lang="cs-CZ" dirty="0"/>
              <a:t>) textilní uniformy, která je vystavena 12 týdnů, muzeum je otevřeno 6 dní v týdnu po dobu 8h a intenzita osvětlení je 90 </a:t>
            </a:r>
            <a:r>
              <a:rPr lang="cs-CZ" dirty="0" err="1"/>
              <a:t>lx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1) Kolik hodin: týdny </a:t>
            </a:r>
            <a:r>
              <a:rPr lang="cs-CZ" dirty="0">
                <a:cs typeface="Times New Roman" panose="02020603050405020304" pitchFamily="18" charset="0"/>
              </a:rPr>
              <a:t>× dny × hodiny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>
                <a:cs typeface="Times New Roman" panose="02020603050405020304" pitchFamily="18" charset="0"/>
              </a:rPr>
              <a:t> 12 × 6 × 8 = 576</a:t>
            </a:r>
          </a:p>
          <a:p>
            <a:r>
              <a:rPr lang="cs-CZ" dirty="0">
                <a:cs typeface="Times New Roman" panose="02020603050405020304" pitchFamily="18" charset="0"/>
              </a:rPr>
              <a:t>Uniforma bude osvětlena 576 hodin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2) Jaká bude celková světelná expozice: </a:t>
            </a:r>
          </a:p>
          <a:p>
            <a:r>
              <a:rPr lang="cs-CZ" dirty="0">
                <a:cs typeface="Times New Roman" panose="02020603050405020304" pitchFamily="18" charset="0"/>
              </a:rPr>
              <a:t>délka nasvícení × intenzita osvětlení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dirty="0">
                <a:cs typeface="Times New Roman" panose="02020603050405020304" pitchFamily="18" charset="0"/>
              </a:rPr>
              <a:t>576 × 90 = 51 840 </a:t>
            </a:r>
            <a:r>
              <a:rPr lang="cs-CZ" dirty="0" err="1">
                <a:cs typeface="Times New Roman" panose="02020603050405020304" pitchFamily="18" charset="0"/>
              </a:rPr>
              <a:t>lxh</a:t>
            </a:r>
            <a:r>
              <a:rPr lang="cs-CZ" dirty="0">
                <a:cs typeface="Times New Roman" panose="02020603050405020304" pitchFamily="18" charset="0"/>
              </a:rPr>
              <a:t> = 51,84 </a:t>
            </a:r>
            <a:r>
              <a:rPr lang="cs-CZ" dirty="0" err="1">
                <a:cs typeface="Times New Roman" panose="02020603050405020304" pitchFamily="18" charset="0"/>
              </a:rPr>
              <a:t>klxh</a:t>
            </a:r>
            <a:endParaRPr lang="cs-CZ" dirty="0">
              <a:cs typeface="Times New Roman" panose="02020603050405020304" pitchFamily="18" charset="0"/>
            </a:endParaRPr>
          </a:p>
          <a:p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3) Výsledek porovnat s nastavenou akceptovatelnou hodnotou</a:t>
            </a:r>
          </a:p>
          <a:p>
            <a:r>
              <a:rPr lang="cs-CZ" dirty="0">
                <a:cs typeface="Times New Roman" panose="02020603050405020304" pitchFamily="18" charset="0"/>
              </a:rPr>
              <a:t>Textil = 1 kategorie = 150 </a:t>
            </a:r>
            <a:r>
              <a:rPr lang="cs-CZ" dirty="0" err="1">
                <a:cs typeface="Times New Roman" panose="02020603050405020304" pitchFamily="18" charset="0"/>
              </a:rPr>
              <a:t>klxh</a:t>
            </a:r>
            <a:r>
              <a:rPr lang="cs-CZ" dirty="0">
                <a:cs typeface="Times New Roman" panose="02020603050405020304" pitchFamily="18" charset="0"/>
              </a:rPr>
              <a:t>/rok</a:t>
            </a:r>
          </a:p>
          <a:p>
            <a:endParaRPr lang="cs-CZ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cs typeface="Times New Roman" panose="02020603050405020304" pitchFamily="18" charset="0"/>
              </a:rPr>
              <a:t>4) Mohu za daných podmínek uniformu vystavovat?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FCBB45C-1DAC-4202-B447-26CCED533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95447"/>
              </p:ext>
            </p:extLst>
          </p:nvPr>
        </p:nvGraphicFramePr>
        <p:xfrm>
          <a:off x="504093" y="622583"/>
          <a:ext cx="11183814" cy="611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69">
                  <a:extLst>
                    <a:ext uri="{9D8B030D-6E8A-4147-A177-3AD203B41FA5}">
                      <a16:colId xmlns:a16="http://schemas.microsoft.com/office/drawing/2014/main" val="3643188014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454470728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4155855670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1747049890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2483239629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3598375456"/>
                    </a:ext>
                  </a:extLst>
                </a:gridCol>
              </a:tblGrid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Exponát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Intenzita osvětlení </a:t>
                      </a:r>
                      <a:r>
                        <a:rPr lang="cs-CZ" dirty="0" err="1"/>
                        <a:t>lx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Čas (týdny, dny, hodiny)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Celková</a:t>
                      </a:r>
                      <a:r>
                        <a:rPr lang="cs-CZ" baseline="0" dirty="0" smtClean="0"/>
                        <a:t> s</a:t>
                      </a:r>
                      <a:r>
                        <a:rPr lang="cs-CZ" dirty="0" smtClean="0"/>
                        <a:t>větelná expozice</a:t>
                      </a:r>
                    </a:p>
                    <a:p>
                      <a:r>
                        <a:rPr lang="cs-CZ" dirty="0" smtClean="0"/>
                        <a:t>(Mlxh)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Kategorie materiálu a limit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Mohu za daných podmínek vystavit?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170558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Pergamenová listina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12; 6;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98626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Brněnský pohár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53; 7;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526932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Intarzovaný sekretář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12; 6;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163184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Vlněný koberec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10; 5;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51110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Barevná fotografie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8; 6;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762543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Olejomalba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36; 6;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60280"/>
                  </a:ext>
                </a:extLst>
              </a:tr>
              <a:tr h="743553">
                <a:tc>
                  <a:txBody>
                    <a:bodyPr/>
                    <a:lstStyle/>
                    <a:p>
                      <a:r>
                        <a:rPr lang="cs-CZ" dirty="0"/>
                        <a:t>Grafika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53; 5;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93121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5DDDBB49-EF21-422E-8E71-0BCFE50D3D92}"/>
              </a:ext>
            </a:extLst>
          </p:cNvPr>
          <p:cNvSpPr txBox="1"/>
          <p:nvPr/>
        </p:nvSpPr>
        <p:spPr>
          <a:xfrm>
            <a:off x="379828" y="239151"/>
            <a:ext cx="19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Doplňte tabulku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2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534CCC88-111A-4E54-9719-B55521C40A8A}"/>
              </a:ext>
            </a:extLst>
          </p:cNvPr>
          <p:cNvSpPr/>
          <p:nvPr/>
        </p:nvSpPr>
        <p:spPr>
          <a:xfrm>
            <a:off x="801278" y="4581579"/>
            <a:ext cx="77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https://www.connectingtocollections.org/lightcalculatorrecording/</a:t>
            </a:r>
          </a:p>
          <a:p>
            <a:endParaRPr lang="cs-CZ" dirty="0">
              <a:hlinkClick r:id="rId2"/>
            </a:endParaRPr>
          </a:p>
          <a:p>
            <a:r>
              <a:rPr lang="en-GB" dirty="0">
                <a:hlinkClick r:id="rId2"/>
              </a:rPr>
              <a:t>https://app.pch.gc.ca/application/cdl-ldc/description-about.app?lang=en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3"/>
              </a:rPr>
              <a:t>https://www.conservationphysics.org/index.html#luxmtr1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1278" y="367645"/>
            <a:ext cx="951369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Odkaz na Jamboard</a:t>
            </a:r>
          </a:p>
          <a:p>
            <a:r>
              <a:rPr lang="cs-CZ" dirty="0">
                <a:hlinkClick r:id="rId4"/>
              </a:rPr>
              <a:t>https://jamboard.google.com/d/1tnMLDiYLIt_qCp_nm7ZoMJj8YYXm-IWuS6wflW4xeG4/viewer?f=7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sz="3200" dirty="0" smtClean="0"/>
              <a:t>Odkaz na zpětnou </a:t>
            </a:r>
            <a:r>
              <a:rPr lang="cs-CZ" sz="3200" dirty="0" smtClean="0"/>
              <a:t>vazbu</a:t>
            </a:r>
          </a:p>
          <a:p>
            <a:r>
              <a:rPr lang="cs-CZ" sz="1600" dirty="0" smtClean="0">
                <a:hlinkClick r:id="rId5"/>
              </a:rPr>
              <a:t>https://docs.google.com/document/d/1P-4ieMDXzdweRV4FPAeRiEKxYYA-rYP-VDlmxPpcdD0/edit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8761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01D9E-835C-4B39-B493-7EAD03A1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95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Microfading</a:t>
            </a:r>
            <a:r>
              <a:rPr lang="cs-CZ" dirty="0"/>
              <a:t> test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4B954-3186-470E-AC69-33293D76F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021080"/>
            <a:ext cx="10763865" cy="5638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https://www.fotonowy.pl/products/micro-fading-tester/?lang=en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https://www.youtube.com/watch?v=UwgYtnKYYMQ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https://www.youtube.com/watch?v=t0SQj6__5Mg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https://www.youtube.com/watch?v=iLpXtZCVICs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https://www.youtube.com/watch?v=LOTPwOWfh0M</a:t>
            </a:r>
            <a:endParaRPr lang="en-GB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/>
              <a:t>Micro-fading tests to predict the result of exhibition: progress and prospects</a:t>
            </a:r>
            <a:endParaRPr lang="cs-CZ" b="1" dirty="0"/>
          </a:p>
          <a:p>
            <a:r>
              <a:rPr lang="en-GB" dirty="0">
                <a:hlinkClick r:id="rId6"/>
              </a:rPr>
              <a:t>https://www.tandfonline.com/doi/abs/10.1179/sic.2000.45.Supplement-1.200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Museum </a:t>
            </a:r>
            <a:r>
              <a:rPr lang="cs-CZ" dirty="0" err="1"/>
              <a:t>Ligthing</a:t>
            </a:r>
            <a:r>
              <a:rPr lang="cs-CZ" dirty="0"/>
              <a:t> </a:t>
            </a:r>
            <a:r>
              <a:rPr lang="cs-CZ" dirty="0" err="1"/>
              <a:t>conference</a:t>
            </a:r>
            <a:endParaRPr lang="cs-CZ" dirty="0"/>
          </a:p>
          <a:p>
            <a:r>
              <a:rPr lang="cs-CZ" dirty="0" smtClean="0">
                <a:hlinkClick r:id="rId7"/>
              </a:rPr>
              <a:t>https://www.youtube.com/channel/UCfc2VjFS5JVxmE6gnePz9tQ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8"/>
              </a:rPr>
              <a:t>https://www.getty.edu/conservation/our_projects/science/lighting/related_mats.html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0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CAED7D-3E9D-4C28-B7B3-500E773298DA}"/>
              </a:ext>
            </a:extLst>
          </p:cNvPr>
          <p:cNvSpPr txBox="1"/>
          <p:nvPr/>
        </p:nvSpPr>
        <p:spPr>
          <a:xfrm>
            <a:off x="787791" y="1012874"/>
            <a:ext cx="108488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IR záření má ……………………………… než VIS</a:t>
            </a:r>
          </a:p>
          <a:p>
            <a:endParaRPr lang="cs-CZ" sz="2800" dirty="0"/>
          </a:p>
          <a:p>
            <a:r>
              <a:rPr lang="cs-CZ" sz="2800" dirty="0"/>
              <a:t>IR záření má …………………………….. </a:t>
            </a:r>
            <a:r>
              <a:rPr lang="cs-CZ" sz="2800" dirty="0" smtClean="0"/>
              <a:t>ve </a:t>
            </a:r>
            <a:r>
              <a:rPr lang="cs-CZ" sz="2800" dirty="0"/>
              <a:t>srovnání s UV zářením</a:t>
            </a:r>
          </a:p>
          <a:p>
            <a:endParaRPr lang="cs-CZ" sz="2800" dirty="0"/>
          </a:p>
          <a:p>
            <a:r>
              <a:rPr lang="cs-CZ" sz="2800" dirty="0"/>
              <a:t>UV záření má …………………………….. </a:t>
            </a:r>
            <a:r>
              <a:rPr lang="cs-CZ" sz="2800" dirty="0" smtClean="0"/>
              <a:t>než </a:t>
            </a:r>
            <a:r>
              <a:rPr lang="cs-CZ" sz="2800" dirty="0"/>
              <a:t>VIS</a:t>
            </a:r>
          </a:p>
          <a:p>
            <a:endParaRPr lang="cs-CZ" sz="2800" dirty="0"/>
          </a:p>
          <a:p>
            <a:r>
              <a:rPr lang="cs-CZ" sz="2800" dirty="0"/>
              <a:t>VIS má …………………………………… než IR, ale …………………………………. </a:t>
            </a:r>
            <a:r>
              <a:rPr lang="cs-CZ" sz="2800" dirty="0" smtClean="0"/>
              <a:t>než </a:t>
            </a:r>
            <a:r>
              <a:rPr lang="cs-CZ" sz="2800" dirty="0"/>
              <a:t>UV</a:t>
            </a:r>
          </a:p>
          <a:p>
            <a:endParaRPr lang="cs-CZ" sz="2800" dirty="0"/>
          </a:p>
          <a:p>
            <a:r>
              <a:rPr lang="cs-CZ" sz="2800" dirty="0"/>
              <a:t>Pořadí barev ve VIS je:</a:t>
            </a:r>
          </a:p>
          <a:p>
            <a:endParaRPr lang="cs-CZ" sz="2800" dirty="0"/>
          </a:p>
          <a:p>
            <a:r>
              <a:rPr lang="cs-CZ" sz="2800" dirty="0"/>
              <a:t>Nejnebezpečnější UV je …… protože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3" name="Rectangle 2"/>
          <p:cNvSpPr/>
          <p:nvPr/>
        </p:nvSpPr>
        <p:spPr>
          <a:xfrm>
            <a:off x="787791" y="366543"/>
            <a:ext cx="1024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https://jamboard.google.com/d/1tnMLDiYLIt_qCp_nm7ZoMJj8YYXm-IWuS6wflW4xeG4/viewer?f=0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9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3DFDFEB-592F-490D-8E12-AB8A7AB51EB2}"/>
              </a:ext>
            </a:extLst>
          </p:cNvPr>
          <p:cNvSpPr txBox="1"/>
          <p:nvPr/>
        </p:nvSpPr>
        <p:spPr>
          <a:xfrm>
            <a:off x="759655" y="1448972"/>
            <a:ext cx="45030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Poškození způsobené IR je …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Poškození způsobené VIS je …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Poškození způsobené UV je 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72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DC0CE1-CC8E-49AC-AA46-7A26651E276E}"/>
              </a:ext>
            </a:extLst>
          </p:cNvPr>
          <p:cNvSpPr txBox="1"/>
          <p:nvPr/>
        </p:nvSpPr>
        <p:spPr>
          <a:xfrm>
            <a:off x="410308" y="148925"/>
            <a:ext cx="42342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Zákon převrácených čtverců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Co říká?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Co to znamená?</a:t>
            </a:r>
            <a:endParaRPr lang="en-GB" sz="28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6194B8-5488-4590-AFDA-8DCCCE5F8EC6}"/>
              </a:ext>
            </a:extLst>
          </p:cNvPr>
          <p:cNvSpPr/>
          <p:nvPr/>
        </p:nvSpPr>
        <p:spPr>
          <a:xfrm>
            <a:off x="6539491" y="499318"/>
            <a:ext cx="4906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https://www.youtube.com/watch?v=JW3tT0L2gpc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3"/>
              </a:rPr>
              <a:t>https://www.youtube.com/watch?v=yRahrceUglg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AF4A91-0E28-4819-8121-75C78003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1618682"/>
            <a:ext cx="8690558" cy="49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F1DE4AC-F786-4361-9F14-73BBD86DE43D}"/>
              </a:ext>
            </a:extLst>
          </p:cNvPr>
          <p:cNvSpPr/>
          <p:nvPr/>
        </p:nvSpPr>
        <p:spPr>
          <a:xfrm>
            <a:off x="4979824" y="6550223"/>
            <a:ext cx="7033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https://www.diyphotography.net/visual-approach-inverse-square-law-affects-photographers/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94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verse Square Law Photography">
            <a:extLst>
              <a:ext uri="{FF2B5EF4-FFF2-40B4-BE49-F238E27FC236}">
                <a16:creationId xmlns:a16="http://schemas.microsoft.com/office/drawing/2014/main" id="{41817D70-B58A-4137-B700-AC6CA331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58" y="0"/>
            <a:ext cx="9577083" cy="63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F641073-393A-4A30-9FB4-4BD05E7A9902}"/>
              </a:ext>
            </a:extLst>
          </p:cNvPr>
          <p:cNvSpPr/>
          <p:nvPr/>
        </p:nvSpPr>
        <p:spPr>
          <a:xfrm>
            <a:off x="1307458" y="6488668"/>
            <a:ext cx="1030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https://www.lensrentals.com/blog/2017/06/simplifying-the-complexities-of-lighting-in-photography/</a:t>
            </a:r>
            <a:endParaRPr lang="en-GB" dirty="0"/>
          </a:p>
        </p:txBody>
      </p:sp>
      <p:pic>
        <p:nvPicPr>
          <p:cNvPr id="5" name="Obrázek 4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963A1CF4-8E7C-47E5-944F-D6B71262EB6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89436" y="4050558"/>
            <a:ext cx="2695667" cy="23292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79280"/>
              </p:ext>
            </p:extLst>
          </p:nvPr>
        </p:nvGraphicFramePr>
        <p:xfrm>
          <a:off x="222055" y="4001254"/>
          <a:ext cx="4698738" cy="267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246">
                  <a:extLst>
                    <a:ext uri="{9D8B030D-6E8A-4147-A177-3AD203B41FA5}">
                      <a16:colId xmlns:a16="http://schemas.microsoft.com/office/drawing/2014/main" val="433264868"/>
                    </a:ext>
                  </a:extLst>
                </a:gridCol>
                <a:gridCol w="1566246">
                  <a:extLst>
                    <a:ext uri="{9D8B030D-6E8A-4147-A177-3AD203B41FA5}">
                      <a16:colId xmlns:a16="http://schemas.microsoft.com/office/drawing/2014/main" val="3627805698"/>
                    </a:ext>
                  </a:extLst>
                </a:gridCol>
                <a:gridCol w="1566246">
                  <a:extLst>
                    <a:ext uri="{9D8B030D-6E8A-4147-A177-3AD203B41FA5}">
                      <a16:colId xmlns:a16="http://schemas.microsoft.com/office/drawing/2014/main" val="3388703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Vzdálenost m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Kolik % intenzity </a:t>
                      </a:r>
                      <a:r>
                        <a:rPr lang="cs-CZ" dirty="0" smtClean="0"/>
                        <a:t>záření dopadne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Jaká</a:t>
                      </a:r>
                      <a:r>
                        <a:rPr lang="cs-CZ" baseline="0" dirty="0" smtClean="0"/>
                        <a:t> bude intenzita osvětlení E (</a:t>
                      </a:r>
                      <a:r>
                        <a:rPr lang="cs-CZ" dirty="0" smtClean="0"/>
                        <a:t>lm m</a:t>
                      </a:r>
                      <a:r>
                        <a:rPr lang="cs-CZ" baseline="30000" dirty="0" smtClean="0"/>
                        <a:t>-2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0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05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4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19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90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2055" y="325283"/>
            <a:ext cx="685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Intenzita </a:t>
            </a:r>
            <a:r>
              <a:rPr lang="cs-CZ" sz="2000" b="1" dirty="0" smtClean="0">
                <a:solidFill>
                  <a:schemeClr val="bg1"/>
                </a:solidFill>
              </a:rPr>
              <a:t>záření ve vzdálenosti 1 m od zdroje  je 1000 lx (100 %)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jemství Maturitní album balík teplota světla 2700k - 100proadru.cz">
            <a:extLst>
              <a:ext uri="{FF2B5EF4-FFF2-40B4-BE49-F238E27FC236}">
                <a16:creationId xmlns:a16="http://schemas.microsoft.com/office/drawing/2014/main" id="{F1F6ED61-11F8-48A8-A348-4AE0AAA83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4"/>
          <a:stretch/>
        </p:blipFill>
        <p:spPr bwMode="auto">
          <a:xfrm>
            <a:off x="2480121" y="1065629"/>
            <a:ext cx="7231758" cy="23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Čo je teplota svetla? Akú farbu svetla vybrať? | GOLED">
            <a:extLst>
              <a:ext uri="{FF2B5EF4-FFF2-40B4-BE49-F238E27FC236}">
                <a16:creationId xmlns:a16="http://schemas.microsoft.com/office/drawing/2014/main" id="{227B6EB9-0F3B-4A5B-AECD-50114D56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2" y="3764231"/>
            <a:ext cx="9168296" cy="30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9BEC93B-8A2D-4771-B16E-618E14F7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969"/>
            <a:ext cx="10515600" cy="5435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Teplota chromatičnosti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75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rva světla - teplota chromatičnosti (K) | Dům svítidel Plzeň">
            <a:extLst>
              <a:ext uri="{FF2B5EF4-FFF2-40B4-BE49-F238E27FC236}">
                <a16:creationId xmlns:a16="http://schemas.microsoft.com/office/drawing/2014/main" id="{9EA19143-EF8F-42BE-A998-F96DB886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" y="0"/>
            <a:ext cx="10367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3A52874-7E3E-4C99-9A85-79A4C15E17A6}"/>
              </a:ext>
            </a:extLst>
          </p:cNvPr>
          <p:cNvSpPr/>
          <p:nvPr/>
        </p:nvSpPr>
        <p:spPr>
          <a:xfrm>
            <a:off x="351692" y="6133514"/>
            <a:ext cx="11240086" cy="724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D Žárovka E27 8,5W 3 stupně bílé 2700- 6500K">
            <a:extLst>
              <a:ext uri="{FF2B5EF4-FFF2-40B4-BE49-F238E27FC236}">
                <a16:creationId xmlns:a16="http://schemas.microsoft.com/office/drawing/2014/main" id="{062133AB-31F1-4672-B939-9FFC77BF3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97" y="0"/>
            <a:ext cx="2617593" cy="4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äron Osäker Ledningsförmåga teplota osvětlení - saharaponent.org">
            <a:extLst>
              <a:ext uri="{FF2B5EF4-FFF2-40B4-BE49-F238E27FC236}">
                <a16:creationId xmlns:a16="http://schemas.microsoft.com/office/drawing/2014/main" id="{97BA31EB-C2DE-41F7-A022-247A911A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ED žárovka Classic A60 10W E27 teplá bílá Ra95 | EMOS">
            <a:extLst>
              <a:ext uri="{FF2B5EF4-FFF2-40B4-BE49-F238E27FC236}">
                <a16:creationId xmlns:a16="http://schemas.microsoft.com/office/drawing/2014/main" id="{1723CD33-B416-493C-BA3E-F2A1F49A8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3" y="265543"/>
            <a:ext cx="10607040" cy="622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A4250BA-E74A-46E0-950F-57B3B3327A50}"/>
              </a:ext>
            </a:extLst>
          </p:cNvPr>
          <p:cNvSpPr/>
          <p:nvPr/>
        </p:nvSpPr>
        <p:spPr>
          <a:xfrm>
            <a:off x="309489" y="4248443"/>
            <a:ext cx="11310425" cy="247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23794C-4238-4E36-8E94-BC6598C0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Index podání barev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6392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433</Words>
  <Application>Microsoft Office PowerPoint</Application>
  <PresentationFormat>Widescreen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Motiv Office</vt:lpstr>
      <vt:lpstr>Světlo a záření</vt:lpstr>
      <vt:lpstr>PowerPoint Presentation</vt:lpstr>
      <vt:lpstr>PowerPoint Presentation</vt:lpstr>
      <vt:lpstr>PowerPoint Presentation</vt:lpstr>
      <vt:lpstr>PowerPoint Presentation</vt:lpstr>
      <vt:lpstr>Teplota chromatičnosti</vt:lpstr>
      <vt:lpstr>PowerPoint Presentation</vt:lpstr>
      <vt:lpstr>PowerPoint Presentation</vt:lpstr>
      <vt:lpstr>Index podání barev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Světelná expozice</vt:lpstr>
      <vt:lpstr>PowerPoint Presentation</vt:lpstr>
      <vt:lpstr>PowerPoint Presentation</vt:lpstr>
      <vt:lpstr>Microfading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Vyskočilová</dc:creator>
  <cp:lastModifiedBy>Gabriela Vyskočilová</cp:lastModifiedBy>
  <cp:revision>31</cp:revision>
  <dcterms:created xsi:type="dcterms:W3CDTF">2021-03-15T18:31:06Z</dcterms:created>
  <dcterms:modified xsi:type="dcterms:W3CDTF">2022-03-03T10:16:46Z</dcterms:modified>
</cp:coreProperties>
</file>