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75" r:id="rId3"/>
    <p:sldId id="435" r:id="rId4"/>
    <p:sldId id="369" r:id="rId5"/>
    <p:sldId id="423" r:id="rId6"/>
    <p:sldId id="424" r:id="rId7"/>
    <p:sldId id="425" r:id="rId8"/>
    <p:sldId id="427" r:id="rId9"/>
    <p:sldId id="428" r:id="rId10"/>
    <p:sldId id="429" r:id="rId11"/>
    <p:sldId id="430" r:id="rId12"/>
    <p:sldId id="431" r:id="rId13"/>
    <p:sldId id="432" r:id="rId14"/>
    <p:sldId id="434" r:id="rId15"/>
    <p:sldId id="414" r:id="rId16"/>
    <p:sldId id="413" r:id="rId17"/>
  </p:sldIdLst>
  <p:sldSz cx="9144000" cy="6858000" type="screen4x3"/>
  <p:notesSz cx="6858000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E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4192" autoAdjust="0"/>
  </p:normalViewPr>
  <p:slideViewPr>
    <p:cSldViewPr>
      <p:cViewPr varScale="1">
        <p:scale>
          <a:sx n="131" d="100"/>
          <a:sy n="131" d="100"/>
        </p:scale>
        <p:origin x="258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5388" y="408"/>
      </p:cViewPr>
      <p:guideLst>
        <p:guide orient="horz" pos="311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r">
              <a:defRPr sz="1200"/>
            </a:lvl1pPr>
          </a:lstStyle>
          <a:p>
            <a:fld id="{FDE3C571-681B-4EA1-805B-12BF79F07205}" type="datetimeFigureOut">
              <a:rPr lang="cs-CZ" smtClean="0"/>
              <a:t>16.2.2022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r">
              <a:defRPr sz="1200"/>
            </a:lvl1pPr>
          </a:lstStyle>
          <a:p>
            <a:fld id="{A4E26265-3BB4-4C97-9A0A-F8DB0F4F0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052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E07CE5-2A22-4408-8C4C-C7BCDDA52D33}" type="datetimeFigureOut">
              <a:rPr lang="cs-CZ"/>
              <a:pPr>
                <a:defRPr/>
              </a:pPr>
              <a:t>16.2.2022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4" tIns="45722" rIns="91444" bIns="45722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91063"/>
            <a:ext cx="5486400" cy="4441825"/>
          </a:xfrm>
          <a:prstGeom prst="rect">
            <a:avLst/>
          </a:prstGeom>
        </p:spPr>
        <p:txBody>
          <a:bodyPr vert="horz" lIns="91444" tIns="45722" rIns="91444" bIns="45722" rtlCol="0">
            <a:normAutofit/>
          </a:bodyPr>
          <a:lstStyle/>
          <a:p>
            <a:pPr lvl="0"/>
            <a:r>
              <a:rPr lang="cs-CZ" noProof="0" dirty="0"/>
              <a:t>Klepnutím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Seznam:</a:t>
            </a:r>
          </a:p>
          <a:p>
            <a:pPr lvl="4"/>
            <a:r>
              <a:rPr lang="cs-CZ" noProof="0" dirty="0"/>
              <a:t>a</a:t>
            </a:r>
          </a:p>
          <a:p>
            <a:pPr lvl="4"/>
            <a:r>
              <a:rPr lang="cs-CZ" noProof="0" dirty="0"/>
              <a:t>b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4DFA36-F18A-40AF-A67E-E1C2295523B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873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8256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7313" indent="-87313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FEBE9E-9AC0-4929-A07A-508EB8A1BB03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120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5222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395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2747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6901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696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696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084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439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696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228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442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28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03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53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5138DF-D68B-419E-BC28-5D4254268AD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r">
              <a:lnSpc>
                <a:spcPts val="4399"/>
              </a:lnSpc>
              <a:defRPr sz="320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414000"/>
            <a:ext cx="154667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9381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54360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7649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00" y="6048047"/>
            <a:ext cx="86593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83844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087" y="2019301"/>
            <a:ext cx="4086960" cy="28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138342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01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3901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6" y="414000"/>
            <a:ext cx="1535724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89855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50597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71904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061407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240367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7687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09604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51237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hf hdr="0" ftr="0" dt="0"/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eru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sci/jaro2022/C5868/index.qwarp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muni.cz/auth/el/sci/jaro2022/C5868/?fakulta=1431;obdobi=7985;predmet=131187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90B10C-C51D-450F-B81C-B5739480FA70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8345" y="1751752"/>
            <a:ext cx="7772400" cy="1436946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VÝUKOVÉ MATERIÁLY V CHEMII</a:t>
            </a:r>
            <a:br>
              <a:rPr lang="cs-CZ" sz="3200" dirty="0"/>
            </a:br>
            <a:r>
              <a:rPr lang="cs-CZ" sz="3200" dirty="0"/>
              <a:t>C5868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844014" y="2996953"/>
            <a:ext cx="6400800" cy="432047"/>
          </a:xfrm>
        </p:spPr>
        <p:txBody>
          <a:bodyPr>
            <a:normAutofit/>
          </a:bodyPr>
          <a:lstStyle/>
          <a:p>
            <a:pPr algn="r"/>
            <a:r>
              <a:rPr lang="cs-CZ" sz="2800" dirty="0">
                <a:solidFill>
                  <a:schemeClr val="tx1"/>
                </a:solidFill>
                <a:latin typeface="Constantia" pitchFamily="18" charset="0"/>
              </a:rPr>
              <a:t>Mgr. Veronika Švandová, Ph.D.</a:t>
            </a:r>
            <a:endParaRPr lang="cs-CZ" sz="2800" dirty="0">
              <a:latin typeface="Constantia" pitchFamily="18" charset="0"/>
            </a:endParaRPr>
          </a:p>
          <a:p>
            <a:pPr algn="r"/>
            <a:endParaRPr lang="cs-CZ" sz="2800" dirty="0">
              <a:solidFill>
                <a:schemeClr val="tx1"/>
              </a:solidFill>
              <a:latin typeface="Constantia" pitchFamily="18" charset="0"/>
            </a:endParaRPr>
          </a:p>
          <a:p>
            <a:pPr marR="0" eaLnBrk="1" hangingPunct="1"/>
            <a:endParaRPr lang="cs-CZ" sz="2800" dirty="0">
              <a:latin typeface="Constantia" panose="02030602050306030303" pitchFamily="18" charset="0"/>
            </a:endParaRPr>
          </a:p>
          <a:p>
            <a:pPr marR="0" eaLnBrk="1" hangingPunct="1"/>
            <a:endParaRPr lang="cs-CZ" sz="2800" dirty="0">
              <a:latin typeface="Constantia" panose="02030602050306030303" pitchFamily="18" charset="0"/>
            </a:endParaRPr>
          </a:p>
          <a:p>
            <a:pPr marR="0" eaLnBrk="1" hangingPunct="1"/>
            <a:endParaRPr lang="cs-CZ" sz="2800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844014" y="3569803"/>
            <a:ext cx="6400800" cy="1728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endParaRPr lang="cs-CZ" sz="22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  <a:latin typeface="Constantia" pitchFamily="18" charset="0"/>
              </a:rPr>
              <a:t>UKB, C10/321</a:t>
            </a:r>
          </a:p>
          <a:p>
            <a:pPr algn="r" fontAlgn="auto"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  <a:latin typeface="Constantia" pitchFamily="18" charset="0"/>
              </a:rPr>
              <a:t>e-mail: </a:t>
            </a:r>
            <a:r>
              <a:rPr lang="cs-CZ" sz="2200" dirty="0">
                <a:solidFill>
                  <a:schemeClr val="tx1"/>
                </a:solidFill>
                <a:latin typeface="Constantia" pitchFamily="18" charset="0"/>
                <a:hlinkClick r:id="rId3"/>
              </a:rPr>
              <a:t>veru@mail.muni.cz</a:t>
            </a:r>
            <a:r>
              <a:rPr lang="cs-CZ" sz="2200" dirty="0">
                <a:solidFill>
                  <a:schemeClr val="tx1"/>
                </a:solidFill>
                <a:latin typeface="Constantia" pitchFamily="18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cs-CZ" sz="2200" dirty="0">
              <a:latin typeface="Constantia" panose="02030602050306030303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22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B901F50-5F8F-4D07-B6FD-2C72733D34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941456"/>
            <a:ext cx="6479771" cy="143810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4. Chemický didaktický software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Chemické editory (se zaměřením na dostupné zdarma či online)</a:t>
            </a:r>
          </a:p>
          <a:p>
            <a:r>
              <a:rPr lang="cs-CZ" sz="2400" dirty="0"/>
              <a:t>Multimediální výukové programy: Chemie 1, 2 (Zebra </a:t>
            </a:r>
            <a:r>
              <a:rPr lang="cs-CZ" sz="2400" dirty="0" err="1"/>
              <a:t>System</a:t>
            </a:r>
            <a:r>
              <a:rPr lang="cs-CZ" sz="2400" dirty="0"/>
              <a:t>), TS Chemie 1 – Názvosloví anorganické chemie (</a:t>
            </a:r>
            <a:r>
              <a:rPr lang="cs-CZ" sz="2400" dirty="0" err="1"/>
              <a:t>Terasoft</a:t>
            </a:r>
            <a:r>
              <a:rPr lang="cs-CZ" sz="2400" dirty="0"/>
              <a:t>), Chemická laboratoř 1,2 (</a:t>
            </a:r>
            <a:r>
              <a:rPr lang="cs-CZ" sz="2400" dirty="0" err="1"/>
              <a:t>Langmaster</a:t>
            </a:r>
            <a:r>
              <a:rPr lang="cs-CZ" sz="2400" dirty="0"/>
              <a:t>), Minecraft </a:t>
            </a:r>
            <a:r>
              <a:rPr lang="cs-CZ" sz="2400" dirty="0" err="1"/>
              <a:t>education</a:t>
            </a:r>
            <a:r>
              <a:rPr lang="cs-CZ" sz="2400" dirty="0"/>
              <a:t>, Chemie 1 a 2 </a:t>
            </a:r>
            <a:r>
              <a:rPr lang="cs-CZ" sz="2400" dirty="0" err="1"/>
              <a:t>Eurodidact</a:t>
            </a:r>
            <a:endParaRPr lang="cs-CZ" sz="2400" dirty="0"/>
          </a:p>
          <a:p>
            <a:r>
              <a:rPr lang="cs-CZ" sz="2400" dirty="0"/>
              <a:t>Programy pro tvorbu interaktivních prezentací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980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4. Chemický didaktický software: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Práce v programu </a:t>
            </a:r>
            <a:r>
              <a:rPr lang="cs-CZ" sz="2400" dirty="0" err="1"/>
              <a:t>ChemSketch</a:t>
            </a:r>
            <a:r>
              <a:rPr lang="cs-CZ" sz="2400" dirty="0"/>
              <a:t>/</a:t>
            </a:r>
            <a:r>
              <a:rPr lang="cs-CZ" sz="2400" dirty="0" err="1"/>
              <a:t>ChemDraw</a:t>
            </a:r>
            <a:r>
              <a:rPr lang="cs-CZ" sz="2400" dirty="0"/>
              <a:t> se zaměřením na tvorbu chemických vzorců</a:t>
            </a:r>
          </a:p>
          <a:p>
            <a:r>
              <a:rPr lang="cs-CZ" sz="2400" dirty="0"/>
              <a:t>Vytvoření vzorců ke studijnímu textu</a:t>
            </a:r>
          </a:p>
          <a:p>
            <a:r>
              <a:rPr lang="cs-CZ" sz="2400" dirty="0"/>
              <a:t>Vytváření interaktivní prezentace (SMART Learning </a:t>
            </a:r>
            <a:r>
              <a:rPr lang="cs-CZ" sz="2400" dirty="0" err="1"/>
              <a:t>Suite</a:t>
            </a:r>
            <a:r>
              <a:rPr lang="cs-CZ" sz="2400" dirty="0"/>
              <a:t>)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51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5. Experimenty ve výuce chemie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Databáze chemických pokusů (video- a textové databáze)</a:t>
            </a:r>
          </a:p>
          <a:p>
            <a:r>
              <a:rPr lang="cs-CZ" sz="2400" dirty="0"/>
              <a:t>Domácí chemické pokusy</a:t>
            </a:r>
          </a:p>
          <a:p>
            <a:r>
              <a:rPr lang="cs-CZ" sz="2400" dirty="0"/>
              <a:t>Bezpečnost práce a chemický experiment</a:t>
            </a:r>
          </a:p>
          <a:p>
            <a:r>
              <a:rPr lang="cs-CZ" sz="2400" dirty="0"/>
              <a:t>Počítačové systémy pro podporu experimentu, příklady počítačem podporovaného experimentu.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283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6. Popularizace chemie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Popularizační články a časopisy, </a:t>
            </a:r>
          </a:p>
          <a:p>
            <a:r>
              <a:rPr lang="cs-CZ" sz="2400" dirty="0"/>
              <a:t>Chemické soutěže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792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6. Popularizace chemie: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Tvorba popularizačních článků a jejich zápis do redakčního systému</a:t>
            </a:r>
          </a:p>
          <a:p>
            <a:r>
              <a:rPr lang="cs-CZ" sz="2400" dirty="0"/>
              <a:t>Tvorba vlastních materiálů</a:t>
            </a:r>
          </a:p>
          <a:p>
            <a:pPr marL="71986" indent="0">
              <a:buNone/>
            </a:pPr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536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5325" y="481798"/>
            <a:ext cx="8229600" cy="1124744"/>
          </a:xfrm>
        </p:spPr>
        <p:txBody>
          <a:bodyPr/>
          <a:lstStyle/>
          <a:p>
            <a:r>
              <a:rPr lang="cs-CZ" sz="4800" dirty="0"/>
              <a:t>Zápočet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2"/>
                </a:solidFill>
              </a:rPr>
              <a:t>Aktivní účast </a:t>
            </a:r>
            <a:r>
              <a:rPr lang="cs-CZ" dirty="0"/>
              <a:t>na 12 ze 14 seminářů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Plnění </a:t>
            </a:r>
            <a:r>
              <a:rPr lang="cs-CZ" b="1" dirty="0">
                <a:solidFill>
                  <a:schemeClr val="tx2"/>
                </a:solidFill>
              </a:rPr>
              <a:t>všech</a:t>
            </a:r>
            <a:r>
              <a:rPr lang="cs-CZ" dirty="0"/>
              <a:t> průběžných úkolů a jejich odevzdání v </a:t>
            </a:r>
            <a:r>
              <a:rPr lang="cs-CZ" b="1" dirty="0">
                <a:solidFill>
                  <a:schemeClr val="tx2"/>
                </a:solidFill>
              </a:rPr>
              <a:t>náležité kvalitě </a:t>
            </a:r>
            <a:r>
              <a:rPr lang="cs-CZ" dirty="0"/>
              <a:t>(elektronicky) , zameškané hodiny si dostudujte z online nahrávky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6771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632" y="731837"/>
            <a:ext cx="8229600" cy="1124744"/>
          </a:xfrm>
        </p:spPr>
        <p:txBody>
          <a:bodyPr/>
          <a:lstStyle/>
          <a:p>
            <a:r>
              <a:rPr lang="cs-CZ" sz="4800" dirty="0"/>
              <a:t>Studijní materiály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cs-CZ" dirty="0">
                <a:hlinkClick r:id="rId3"/>
              </a:rPr>
              <a:t>Interaktivní osnova předmětu</a:t>
            </a:r>
            <a:endParaRPr lang="cs-CZ" dirty="0"/>
          </a:p>
          <a:p>
            <a:r>
              <a:rPr lang="cs-CZ" dirty="0">
                <a:hlinkClick r:id="rId4"/>
              </a:rPr>
              <a:t>Studijní materiály</a:t>
            </a:r>
            <a:endParaRPr lang="cs-CZ" dirty="0"/>
          </a:p>
          <a:p>
            <a:r>
              <a:rPr lang="cs-CZ" dirty="0"/>
              <a:t>Teams (odkaz v IS)</a:t>
            </a:r>
          </a:p>
        </p:txBody>
      </p:sp>
    </p:spTree>
    <p:extLst>
      <p:ext uri="{BB962C8B-B14F-4D97-AF65-F5344CB8AC3E}">
        <p14:creationId xmlns:p14="http://schemas.microsoft.com/office/powerpoint/2010/main" val="771139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aoblený obdélník 16"/>
          <p:cNvSpPr/>
          <p:nvPr/>
        </p:nvSpPr>
        <p:spPr>
          <a:xfrm>
            <a:off x="1014340" y="3654316"/>
            <a:ext cx="6654004" cy="26642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59"/>
          </a:xfrm>
        </p:spPr>
        <p:txBody>
          <a:bodyPr>
            <a:normAutofit/>
          </a:bodyPr>
          <a:lstStyle/>
          <a:p>
            <a:r>
              <a:rPr lang="cs-CZ" sz="2000" dirty="0"/>
              <a:t>seznámit se s teorií a praxí </a:t>
            </a:r>
            <a:r>
              <a:rPr lang="cs-CZ" sz="2000" b="1" dirty="0">
                <a:solidFill>
                  <a:schemeClr val="tx2"/>
                </a:solidFill>
              </a:rPr>
              <a:t>tvorby výukových materiálů v chemii</a:t>
            </a:r>
          </a:p>
          <a:p>
            <a:r>
              <a:rPr lang="cs-CZ" sz="2000" dirty="0"/>
              <a:t>důraz je kladem především na </a:t>
            </a:r>
            <a:r>
              <a:rPr lang="cs-CZ" sz="2000" b="1" dirty="0">
                <a:solidFill>
                  <a:schemeClr val="tx2"/>
                </a:solidFill>
              </a:rPr>
              <a:t>elektronické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/>
              <a:t>výukové materiály </a:t>
            </a:r>
            <a:r>
              <a:rPr lang="cs-CZ" sz="2000" b="1" dirty="0">
                <a:solidFill>
                  <a:schemeClr val="tx2"/>
                </a:solidFill>
              </a:rPr>
              <a:t>prakticky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  <a:r>
              <a:rPr lang="cs-CZ" sz="2000" dirty="0"/>
              <a:t>využitelné ve výuce chemie na střední škole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3342126" y="4230379"/>
            <a:ext cx="4038186" cy="19628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61290" y="4230379"/>
            <a:ext cx="798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videa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676093" y="4972451"/>
            <a:ext cx="2901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elektronické</a:t>
            </a:r>
            <a:r>
              <a:rPr lang="cs-CZ" sz="2000" dirty="0"/>
              <a:t> </a:t>
            </a:r>
            <a:r>
              <a:rPr lang="cs-CZ" sz="2000" dirty="0">
                <a:latin typeface="+mn-lt"/>
              </a:rPr>
              <a:t>prezentace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57341" y="4424649"/>
            <a:ext cx="2287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výukové</a:t>
            </a:r>
            <a:r>
              <a:rPr lang="cs-CZ" sz="2000" dirty="0"/>
              <a:t> </a:t>
            </a:r>
            <a:r>
              <a:rPr lang="cs-CZ" sz="2000" dirty="0">
                <a:latin typeface="+mn-lt"/>
              </a:rPr>
              <a:t>programy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573500" y="5823847"/>
            <a:ext cx="3017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animace</a:t>
            </a:r>
            <a:r>
              <a:rPr lang="cs-CZ" sz="2000" dirty="0"/>
              <a:t> </a:t>
            </a:r>
            <a:r>
              <a:rPr lang="cs-CZ" sz="2000" dirty="0">
                <a:latin typeface="+mn-lt"/>
              </a:rPr>
              <a:t>a simulace dějů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254131" y="5387153"/>
            <a:ext cx="1564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učební texty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693708" y="4415045"/>
            <a:ext cx="1212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učebnice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212646" y="4871133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modely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564235" y="3753901"/>
            <a:ext cx="40014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latin typeface="+mn-lt"/>
              </a:rPr>
              <a:t>Elektronické výukové materiály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75122" y="3203684"/>
            <a:ext cx="2435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latin typeface="+mn-lt"/>
              </a:rPr>
              <a:t>Výukové materiály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571194" y="5432449"/>
            <a:ext cx="1552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pracovní list</a:t>
            </a:r>
          </a:p>
        </p:txBody>
      </p:sp>
    </p:spTree>
    <p:extLst>
      <p:ext uri="{BB962C8B-B14F-4D97-AF65-F5344CB8AC3E}">
        <p14:creationId xmlns:p14="http://schemas.microsoft.com/office/powerpoint/2010/main" val="2426139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14 týdnů: 6 témat: teorie + praxe</a:t>
            </a:r>
          </a:p>
          <a:p>
            <a:pPr marL="0" indent="0">
              <a:buNone/>
            </a:pPr>
            <a:endParaRPr lang="cs-CZ" dirty="0"/>
          </a:p>
          <a:p>
            <a:pPr marL="586336" indent="-514350">
              <a:buFont typeface="+mj-lt"/>
              <a:buAutoNum type="arabicPeriod"/>
              <a:tabLst>
                <a:tab pos="1973263" algn="l"/>
              </a:tabLst>
            </a:pPr>
            <a:r>
              <a:rPr lang="cs-CZ" dirty="0"/>
              <a:t>Výukové materiály a východiska jejich tvorby. </a:t>
            </a:r>
          </a:p>
          <a:p>
            <a:pPr marL="586336" indent="-514350">
              <a:buFont typeface="+mj-lt"/>
              <a:buAutoNum type="arabicPeriod"/>
              <a:tabLst>
                <a:tab pos="1973263" algn="l"/>
              </a:tabLst>
            </a:pPr>
            <a:r>
              <a:rPr lang="cs-CZ" dirty="0"/>
              <a:t>Elektronické výukové materiály.</a:t>
            </a:r>
          </a:p>
          <a:p>
            <a:pPr marL="586336" indent="-514350">
              <a:buFont typeface="+mj-lt"/>
              <a:buAutoNum type="arabicPeriod"/>
              <a:tabLst>
                <a:tab pos="1973263" algn="l"/>
              </a:tabLst>
            </a:pPr>
            <a:r>
              <a:rPr lang="cs-CZ" dirty="0"/>
              <a:t>Učebnice v chemickém vzdělávání. </a:t>
            </a:r>
          </a:p>
          <a:p>
            <a:pPr marL="586336" indent="-514350">
              <a:buFont typeface="+mj-lt"/>
              <a:buAutoNum type="arabicPeriod"/>
              <a:tabLst>
                <a:tab pos="1973263" algn="l"/>
              </a:tabLst>
            </a:pPr>
            <a:r>
              <a:rPr lang="cs-CZ" dirty="0"/>
              <a:t>Chemický didaktický software. </a:t>
            </a:r>
          </a:p>
          <a:p>
            <a:pPr marL="586336" indent="-514350">
              <a:buFont typeface="+mj-lt"/>
              <a:buAutoNum type="arabicPeriod"/>
              <a:tabLst>
                <a:tab pos="1973263" algn="l"/>
              </a:tabLst>
            </a:pPr>
            <a:r>
              <a:rPr lang="cs-CZ" dirty="0"/>
              <a:t>Experimenty ve výuce chemie. </a:t>
            </a:r>
          </a:p>
          <a:p>
            <a:pPr marL="586336" indent="-514350">
              <a:buFont typeface="+mj-lt"/>
              <a:buAutoNum type="arabicPeriod"/>
              <a:tabLst>
                <a:tab pos="1973263" algn="l"/>
              </a:tabLst>
            </a:pPr>
            <a:r>
              <a:rPr lang="cs-CZ" dirty="0"/>
              <a:t>Popularizace chemie. </a:t>
            </a:r>
          </a:p>
        </p:txBody>
      </p:sp>
    </p:spTree>
    <p:extLst>
      <p:ext uri="{BB962C8B-B14F-4D97-AF65-F5344CB8AC3E}">
        <p14:creationId xmlns:p14="http://schemas.microsoft.com/office/powerpoint/2010/main" val="940274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semestru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14 týdnů: 6 témat: teorie + praxe</a:t>
            </a:r>
          </a:p>
          <a:p>
            <a:pPr marL="0" indent="0">
              <a:buNone/>
            </a:pPr>
            <a:endParaRPr lang="cs-CZ" dirty="0"/>
          </a:p>
          <a:p>
            <a:pPr>
              <a:tabLst>
                <a:tab pos="1973263" algn="l"/>
              </a:tabLst>
            </a:pPr>
            <a:r>
              <a:rPr lang="cs-CZ" dirty="0"/>
              <a:t>16. 2., 23. 2., 2. 3. Výukové materiály a východiska jejich tvorby 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9. 3., 16. 3. Elektronické výukové materiály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23. 3. Učebnice v chemickém vzdělávání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30. 3. Chemický didaktický software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6. 4. Učebnice v chemickém vzdělávání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13. 4. Chemický didaktický software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20. 4. Experimenty ve výuce chemie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27. 4. Experimenty ve výuce chemie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4. 5. Popularizace chemie, 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11. 5. Učebnice v chemickém vzdělávání</a:t>
            </a:r>
          </a:p>
          <a:p>
            <a:pPr>
              <a:tabLst>
                <a:tab pos="1973263" algn="l"/>
              </a:tabLst>
            </a:pPr>
            <a:r>
              <a:rPr lang="cs-CZ" dirty="0"/>
              <a:t>18. 5. Závěrečné </a:t>
            </a:r>
            <a:r>
              <a:rPr lang="cs-CZ" dirty="0" err="1"/>
              <a:t>prezetace</a:t>
            </a:r>
            <a:r>
              <a:rPr lang="cs-CZ" dirty="0"/>
              <a:t>, Udělování zápočtu (při splnění všech podmínek)</a:t>
            </a:r>
          </a:p>
        </p:txBody>
      </p:sp>
    </p:spTree>
    <p:extLst>
      <p:ext uri="{BB962C8B-B14F-4D97-AF65-F5344CB8AC3E}">
        <p14:creationId xmlns:p14="http://schemas.microsoft.com/office/powerpoint/2010/main" val="1201936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9501" y="1241297"/>
            <a:ext cx="8064900" cy="451576"/>
          </a:xfrm>
        </p:spPr>
        <p:txBody>
          <a:bodyPr/>
          <a:lstStyle/>
          <a:p>
            <a:r>
              <a:rPr lang="cs-CZ" sz="2400" dirty="0"/>
              <a:t>1. Výukové materiály a východiska jejich tvorby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0" y="2084701"/>
            <a:ext cx="8064900" cy="4139998"/>
          </a:xfrm>
        </p:spPr>
        <p:txBody>
          <a:bodyPr>
            <a:normAutofit/>
          </a:bodyPr>
          <a:lstStyle/>
          <a:p>
            <a:r>
              <a:rPr lang="cs-CZ" sz="2400" dirty="0"/>
              <a:t>Úvod do předmětu a problematiky VM</a:t>
            </a:r>
          </a:p>
          <a:p>
            <a:r>
              <a:rPr lang="cs-CZ" sz="2400" dirty="0"/>
              <a:t>VM - vymezení</a:t>
            </a:r>
          </a:p>
          <a:p>
            <a:r>
              <a:rPr lang="cs-CZ" sz="2400" dirty="0"/>
              <a:t>Druhy VM</a:t>
            </a:r>
          </a:p>
          <a:p>
            <a:r>
              <a:rPr lang="cs-CZ" sz="2400" dirty="0"/>
              <a:t>Vývoj VM</a:t>
            </a:r>
          </a:p>
          <a:p>
            <a:r>
              <a:rPr lang="cs-CZ" sz="2400" dirty="0"/>
              <a:t>Východiska tvorby VM</a:t>
            </a:r>
          </a:p>
          <a:p>
            <a:r>
              <a:rPr lang="cs-CZ" sz="2400" dirty="0"/>
              <a:t>Právní aspekty tvorby VM</a:t>
            </a:r>
          </a:p>
          <a:p>
            <a:r>
              <a:rPr lang="cs-CZ" sz="2400" dirty="0"/>
              <a:t>Citační manažery</a:t>
            </a:r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CC8BE643-95F1-4006-AB87-AC6A28C204E3}"/>
              </a:ext>
            </a:extLst>
          </p:cNvPr>
          <p:cNvSpPr txBox="1">
            <a:spLocks/>
          </p:cNvSpPr>
          <p:nvPr/>
        </p:nvSpPr>
        <p:spPr>
          <a:xfrm>
            <a:off x="499501" y="476672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999"/>
              </a:lnSpc>
              <a:spcBef>
                <a:spcPct val="0"/>
              </a:spcBef>
              <a:spcAft>
                <a:spcPct val="0"/>
              </a:spcAft>
              <a:defRPr sz="3999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109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217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326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434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Osnova</a:t>
            </a:r>
          </a:p>
        </p:txBody>
      </p:sp>
    </p:spTree>
    <p:extLst>
      <p:ext uri="{BB962C8B-B14F-4D97-AF65-F5344CB8AC3E}">
        <p14:creationId xmlns:p14="http://schemas.microsoft.com/office/powerpoint/2010/main" val="4275009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1. Výukové materiály a východiska jejich tvorby: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/>
              <a:t>Dotazník vstupních znalostí a zájmového zaměření</a:t>
            </a:r>
          </a:p>
          <a:p>
            <a:r>
              <a:rPr lang="cs-CZ" sz="2400" dirty="0"/>
              <a:t>Výběr tématu (počet studentů?)</a:t>
            </a:r>
          </a:p>
          <a:p>
            <a:r>
              <a:rPr lang="cs-CZ" sz="2400" dirty="0"/>
              <a:t>Studium literatury k vybranému tématu (</a:t>
            </a:r>
            <a:r>
              <a:rPr lang="pt-BR" sz="2400" dirty="0"/>
              <a:t>učební text</a:t>
            </a:r>
            <a:r>
              <a:rPr lang="cs-CZ" sz="2400" dirty="0"/>
              <a:t>y</a:t>
            </a:r>
            <a:r>
              <a:rPr lang="pt-BR" sz="2400" dirty="0"/>
              <a:t> Literák a spol.</a:t>
            </a:r>
            <a:r>
              <a:rPr lang="cs-CZ" sz="2400" dirty="0"/>
              <a:t>, učebnice ZŠ…)</a:t>
            </a:r>
          </a:p>
          <a:p>
            <a:r>
              <a:rPr lang="cs-CZ" sz="2400" dirty="0"/>
              <a:t>Citační manažery – interaktivní návody a vyzkoušení si citování s nimi</a:t>
            </a:r>
          </a:p>
          <a:p>
            <a:r>
              <a:rPr lang="cs-CZ" sz="2400" dirty="0"/>
              <a:t>Tvorba přehledu galerií obrázků včetně autorských práv</a:t>
            </a:r>
          </a:p>
          <a:p>
            <a:r>
              <a:rPr lang="cs-CZ" sz="2400" dirty="0"/>
              <a:t>Hledání obrázků k vybranému tématu a jejich úprava (velikost, rozlišení, formát)</a:t>
            </a:r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954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2. Elektronické výukové materiály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400" dirty="0"/>
              <a:t>EVM - vymezení</a:t>
            </a:r>
          </a:p>
          <a:p>
            <a:r>
              <a:rPr lang="cs-CZ" sz="2400" dirty="0"/>
              <a:t>Rozdělení a druhy elektronických výukových materiálů</a:t>
            </a:r>
          </a:p>
          <a:p>
            <a:r>
              <a:rPr lang="cs-CZ" sz="2400" dirty="0"/>
              <a:t>Informační zdroje na webu zaměřené na výuku chemie (Výukové portály a weby – obecně zaměřené, zaměřené na určitý typ školy, zaměřené na určité téma; testy a procvičování; diskusní fóra; seznamy odkazů a databáze výukových materiálů)</a:t>
            </a:r>
          </a:p>
          <a:p>
            <a:r>
              <a:rPr lang="cs-CZ" sz="2400" dirty="0"/>
              <a:t>Animace a simulace ve výuce chemie, </a:t>
            </a:r>
          </a:p>
          <a:p>
            <a:r>
              <a:rPr lang="cs-CZ" sz="2400" dirty="0"/>
              <a:t>Základy tvorby webových stránek (teoretická východiska, editory a redakční systémy) – </a:t>
            </a: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praxe</a:t>
            </a:r>
            <a:endParaRPr lang="cs-CZ" sz="2400" dirty="0"/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644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3. Učebnice v chemickém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/>
              <a:t>Učebnice - vymezení</a:t>
            </a:r>
          </a:p>
          <a:p>
            <a:r>
              <a:rPr lang="cs-CZ" sz="2400" dirty="0"/>
              <a:t>Funkce učebnice v procesu vyučování a učení</a:t>
            </a:r>
          </a:p>
          <a:p>
            <a:r>
              <a:rPr lang="cs-CZ" sz="2400" dirty="0"/>
              <a:t>Strukturní prvky učebnice</a:t>
            </a:r>
          </a:p>
          <a:p>
            <a:r>
              <a:rPr lang="cs-CZ" sz="2400" dirty="0"/>
              <a:t>Požadavky na učebnici</a:t>
            </a:r>
          </a:p>
          <a:p>
            <a:r>
              <a:rPr lang="cs-CZ" sz="2400" dirty="0"/>
              <a:t>Kritéria výběru učebnice (schvalovací doložka)</a:t>
            </a:r>
          </a:p>
          <a:p>
            <a:r>
              <a:rPr lang="cs-CZ" sz="2400" dirty="0"/>
              <a:t>Tvorba učebního textu</a:t>
            </a:r>
          </a:p>
          <a:p>
            <a:r>
              <a:rPr lang="cs-CZ" sz="2400" dirty="0"/>
              <a:t>Učebnice a nové výukové technologie (interaktivní učebnice, elektronické učební texty) </a:t>
            </a:r>
          </a:p>
          <a:p>
            <a:r>
              <a:rPr lang="cs-CZ" sz="2400" dirty="0"/>
              <a:t>Doplňující literatura pro učitele a žáka</a:t>
            </a:r>
          </a:p>
          <a:p>
            <a:r>
              <a:rPr lang="cs-CZ" sz="2400" dirty="0"/>
              <a:t>Vybrané chemické učebnice a učební texty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137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3. Učebnice v chemickém vzdělávání: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Tvorba studijního textu</a:t>
            </a:r>
          </a:p>
          <a:p>
            <a:r>
              <a:rPr lang="cs-CZ" sz="2400" dirty="0"/>
              <a:t>Posuzování obrázků vhodných pro učební texty z hlediska AZ</a:t>
            </a:r>
          </a:p>
          <a:p>
            <a:r>
              <a:rPr lang="cs-CZ" sz="2400" dirty="0"/>
              <a:t>Tvorba studijního textu – pokračování (začlenění revizí, vzorců a obrázků)</a:t>
            </a:r>
          </a:p>
          <a:p>
            <a:r>
              <a:rPr lang="cs-CZ" sz="2400" dirty="0"/>
              <a:t>Tvorba interaktivního didaktického testu (Formuláře Google, Odpovědníky IS MUNI) a jeho začlenění do studijního textu</a:t>
            </a:r>
          </a:p>
          <a:p>
            <a:endParaRPr lang="cs-CZ" sz="1400" dirty="0"/>
          </a:p>
          <a:p>
            <a:endParaRPr lang="cs-CZ" sz="1400" dirty="0"/>
          </a:p>
          <a:p>
            <a:pPr marL="0" indent="0">
              <a:buNone/>
              <a:tabLst>
                <a:tab pos="1973263" algn="l"/>
              </a:tabLs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01029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prezentace-sci-cz-4-3</Template>
  <TotalTime>8435</TotalTime>
  <Words>746</Words>
  <Application>Microsoft Office PowerPoint</Application>
  <PresentationFormat>Předvádění na obrazovce (4:3)</PresentationFormat>
  <Paragraphs>146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Constantia</vt:lpstr>
      <vt:lpstr>Tahoma</vt:lpstr>
      <vt:lpstr>Wingdings</vt:lpstr>
      <vt:lpstr>Prezentace_MU_CZ</vt:lpstr>
      <vt:lpstr>VÝUKOVÉ MATERIÁLY V CHEMII C5868</vt:lpstr>
      <vt:lpstr>Cíle předmětu</vt:lpstr>
      <vt:lpstr>Osnova</vt:lpstr>
      <vt:lpstr>Harmonogram semestru</vt:lpstr>
      <vt:lpstr>1. Výukové materiály a východiska jejich tvorby</vt:lpstr>
      <vt:lpstr>1. Výukové materiály a východiska jejich tvorby: Praxe</vt:lpstr>
      <vt:lpstr>2. Elektronické výukové materiály</vt:lpstr>
      <vt:lpstr>3. Učebnice v chemickém vzdělávání</vt:lpstr>
      <vt:lpstr>3. Učebnice v chemickém vzdělávání: Praxe</vt:lpstr>
      <vt:lpstr>4. Chemický didaktický software</vt:lpstr>
      <vt:lpstr>4. Chemický didaktický software: Praxe</vt:lpstr>
      <vt:lpstr>5. Experimenty ve výuce chemie</vt:lpstr>
      <vt:lpstr>6. Popularizace chemie</vt:lpstr>
      <vt:lpstr>6. Popularizace chemie: Praxe</vt:lpstr>
      <vt:lpstr>Zápočet</vt:lpstr>
      <vt:lpstr>Studijní materiály předmětu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VM</dc:creator>
  <cp:lastModifiedBy>Veronika Švandová</cp:lastModifiedBy>
  <cp:revision>782</cp:revision>
  <cp:lastPrinted>2013-09-18T20:37:09Z</cp:lastPrinted>
  <dcterms:created xsi:type="dcterms:W3CDTF">2009-11-16T07:55:58Z</dcterms:created>
  <dcterms:modified xsi:type="dcterms:W3CDTF">2022-02-16T12:43:41Z</dcterms:modified>
</cp:coreProperties>
</file>