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1"/>
  </p:notesMasterIdLst>
  <p:sldIdLst>
    <p:sldId id="256" r:id="rId2"/>
    <p:sldId id="358" r:id="rId3"/>
    <p:sldId id="1053" r:id="rId4"/>
    <p:sldId id="1016" r:id="rId5"/>
    <p:sldId id="1049" r:id="rId6"/>
    <p:sldId id="307" r:id="rId7"/>
    <p:sldId id="988" r:id="rId8"/>
    <p:sldId id="572" r:id="rId9"/>
    <p:sldId id="573" r:id="rId10"/>
    <p:sldId id="1054" r:id="rId11"/>
    <p:sldId id="1175" r:id="rId12"/>
    <p:sldId id="1036" r:id="rId13"/>
    <p:sldId id="1176" r:id="rId14"/>
    <p:sldId id="1207" r:id="rId15"/>
    <p:sldId id="1157" r:id="rId16"/>
    <p:sldId id="1209" r:id="rId17"/>
    <p:sldId id="1208" r:id="rId18"/>
    <p:sldId id="1232" r:id="rId19"/>
    <p:sldId id="1233" r:id="rId20"/>
    <p:sldId id="1234" r:id="rId21"/>
    <p:sldId id="1235" r:id="rId22"/>
    <p:sldId id="1236" r:id="rId23"/>
    <p:sldId id="1237" r:id="rId24"/>
    <p:sldId id="1238" r:id="rId25"/>
    <p:sldId id="1239" r:id="rId26"/>
    <p:sldId id="1240" r:id="rId27"/>
    <p:sldId id="1241" r:id="rId28"/>
    <p:sldId id="1242" r:id="rId29"/>
    <p:sldId id="378" r:id="rId30"/>
    <p:sldId id="339" r:id="rId31"/>
    <p:sldId id="336" r:id="rId32"/>
    <p:sldId id="445" r:id="rId33"/>
    <p:sldId id="449" r:id="rId34"/>
    <p:sldId id="454" r:id="rId35"/>
    <p:sldId id="277" r:id="rId36"/>
    <p:sldId id="1246" r:id="rId37"/>
    <p:sldId id="460" r:id="rId38"/>
    <p:sldId id="337" r:id="rId39"/>
    <p:sldId id="341" r:id="rId40"/>
    <p:sldId id="303" r:id="rId41"/>
    <p:sldId id="338" r:id="rId42"/>
    <p:sldId id="302" r:id="rId43"/>
    <p:sldId id="340" r:id="rId44"/>
    <p:sldId id="257" r:id="rId45"/>
    <p:sldId id="363" r:id="rId46"/>
    <p:sldId id="273" r:id="rId47"/>
    <p:sldId id="498" r:id="rId48"/>
    <p:sldId id="361" r:id="rId49"/>
    <p:sldId id="1225" r:id="rId50"/>
    <p:sldId id="1163" r:id="rId51"/>
    <p:sldId id="1038" r:id="rId52"/>
    <p:sldId id="295" r:id="rId53"/>
    <p:sldId id="1221" r:id="rId54"/>
    <p:sldId id="269" r:id="rId55"/>
    <p:sldId id="292" r:id="rId56"/>
    <p:sldId id="1224" r:id="rId57"/>
    <p:sldId id="409" r:id="rId58"/>
    <p:sldId id="1088" r:id="rId59"/>
    <p:sldId id="1226" r:id="rId60"/>
    <p:sldId id="1227" r:id="rId61"/>
    <p:sldId id="1166" r:id="rId62"/>
    <p:sldId id="1165" r:id="rId63"/>
    <p:sldId id="1228" r:id="rId64"/>
    <p:sldId id="1229" r:id="rId65"/>
    <p:sldId id="1230" r:id="rId66"/>
    <p:sldId id="260" r:id="rId67"/>
    <p:sldId id="1017" r:id="rId68"/>
    <p:sldId id="985" r:id="rId69"/>
    <p:sldId id="261" r:id="rId70"/>
    <p:sldId id="1010" r:id="rId71"/>
    <p:sldId id="306" r:id="rId72"/>
    <p:sldId id="283" r:id="rId73"/>
    <p:sldId id="288" r:id="rId74"/>
    <p:sldId id="1009" r:id="rId75"/>
    <p:sldId id="566" r:id="rId76"/>
    <p:sldId id="268" r:id="rId77"/>
    <p:sldId id="561" r:id="rId78"/>
    <p:sldId id="563" r:id="rId79"/>
    <p:sldId id="564" r:id="rId80"/>
    <p:sldId id="359" r:id="rId81"/>
    <p:sldId id="364" r:id="rId82"/>
    <p:sldId id="1029" r:id="rId83"/>
    <p:sldId id="428" r:id="rId84"/>
    <p:sldId id="335" r:id="rId85"/>
    <p:sldId id="324" r:id="rId86"/>
    <p:sldId id="351" r:id="rId87"/>
    <p:sldId id="353" r:id="rId88"/>
    <p:sldId id="354" r:id="rId89"/>
    <p:sldId id="331" r:id="rId90"/>
    <p:sldId id="1021" r:id="rId91"/>
    <p:sldId id="1019" r:id="rId92"/>
    <p:sldId id="1247" r:id="rId93"/>
    <p:sldId id="1077" r:id="rId94"/>
    <p:sldId id="333" r:id="rId95"/>
    <p:sldId id="542" r:id="rId96"/>
    <p:sldId id="1210" r:id="rId97"/>
    <p:sldId id="1159" r:id="rId98"/>
    <p:sldId id="1223" r:id="rId99"/>
    <p:sldId id="1160" r:id="rId100"/>
    <p:sldId id="558" r:id="rId101"/>
    <p:sldId id="342" r:id="rId102"/>
    <p:sldId id="279" r:id="rId103"/>
    <p:sldId id="317" r:id="rId104"/>
    <p:sldId id="997" r:id="rId105"/>
    <p:sldId id="998" r:id="rId106"/>
    <p:sldId id="557" r:id="rId107"/>
    <p:sldId id="543" r:id="rId108"/>
    <p:sldId id="552" r:id="rId109"/>
    <p:sldId id="553" r:id="rId110"/>
    <p:sldId id="559" r:id="rId111"/>
    <p:sldId id="347" r:id="rId112"/>
    <p:sldId id="349" r:id="rId113"/>
    <p:sldId id="410" r:id="rId114"/>
    <p:sldId id="411" r:id="rId115"/>
    <p:sldId id="1003" r:id="rId116"/>
    <p:sldId id="476" r:id="rId117"/>
    <p:sldId id="355" r:id="rId118"/>
    <p:sldId id="356" r:id="rId119"/>
    <p:sldId id="360" r:id="rId120"/>
    <p:sldId id="495" r:id="rId121"/>
    <p:sldId id="496" r:id="rId122"/>
    <p:sldId id="497" r:id="rId123"/>
    <p:sldId id="500" r:id="rId124"/>
    <p:sldId id="502" r:id="rId125"/>
    <p:sldId id="511" r:id="rId126"/>
    <p:sldId id="512" r:id="rId127"/>
    <p:sldId id="513" r:id="rId128"/>
    <p:sldId id="514" r:id="rId129"/>
    <p:sldId id="515" r:id="rId130"/>
    <p:sldId id="518" r:id="rId131"/>
    <p:sldId id="560" r:id="rId132"/>
    <p:sldId id="519" r:id="rId133"/>
    <p:sldId id="1027" r:id="rId134"/>
    <p:sldId id="385" r:id="rId135"/>
    <p:sldId id="386" r:id="rId136"/>
    <p:sldId id="322" r:id="rId137"/>
    <p:sldId id="390" r:id="rId138"/>
    <p:sldId id="391" r:id="rId139"/>
    <p:sldId id="392" r:id="rId140"/>
    <p:sldId id="394" r:id="rId141"/>
    <p:sldId id="395" r:id="rId142"/>
    <p:sldId id="402" r:id="rId143"/>
    <p:sldId id="403" r:id="rId144"/>
    <p:sldId id="383" r:id="rId145"/>
    <p:sldId id="384" r:id="rId146"/>
    <p:sldId id="1026" r:id="rId147"/>
    <p:sldId id="375" r:id="rId148"/>
    <p:sldId id="369" r:id="rId149"/>
    <p:sldId id="370" r:id="rId150"/>
    <p:sldId id="368" r:id="rId151"/>
    <p:sldId id="436" r:id="rId152"/>
    <p:sldId id="1245" r:id="rId153"/>
    <p:sldId id="259" r:id="rId154"/>
    <p:sldId id="329" r:id="rId155"/>
    <p:sldId id="374" r:id="rId156"/>
    <p:sldId id="472" r:id="rId157"/>
    <p:sldId id="1243" r:id="rId158"/>
    <p:sldId id="297" r:id="rId159"/>
    <p:sldId id="311" r:id="rId160"/>
    <p:sldId id="310" r:id="rId161"/>
    <p:sldId id="298" r:id="rId162"/>
    <p:sldId id="265" r:id="rId163"/>
    <p:sldId id="299" r:id="rId164"/>
    <p:sldId id="300" r:id="rId165"/>
    <p:sldId id="301" r:id="rId166"/>
    <p:sldId id="1244" r:id="rId167"/>
    <p:sldId id="421" r:id="rId168"/>
    <p:sldId id="422" r:id="rId169"/>
    <p:sldId id="540" r:id="rId1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0" autoAdjust="0"/>
    <p:restoredTop sz="94660"/>
  </p:normalViewPr>
  <p:slideViewPr>
    <p:cSldViewPr>
      <p:cViewPr varScale="1">
        <p:scale>
          <a:sx n="65" d="100"/>
          <a:sy n="65" d="100"/>
        </p:scale>
        <p:origin x="14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5FE52-AE3A-4C1C-989B-A9BC0321988F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B87DF-9C18-4653-B292-EB08BF9419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91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2A35ABE9-9B8F-4B67-A693-6D821AA7B8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034EA434-598C-4B32-9441-A933A93E62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0922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1876E293-DDAE-4F95-B00E-104A13CAD85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A0F5F8DB-73A0-4D78-B2B2-AB43BD60489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273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14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2244D388-2CA8-4953-B764-0728E73142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153E927-23A7-487E-9243-A243EE3D4F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48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428D27A4-9A39-4059-AF97-31E816B035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EFE68C9-2398-420D-8E55-6BE85A36E9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2724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0A39B85-2A38-455A-BCBC-7548857CE5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55F0C72-F920-45D6-9951-C79AB7F251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7091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6914F1-3780-4888-BBFF-095134ED0A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D408EF-B86E-4451-B122-33E97728438E}" type="slidenum">
              <a:rPr lang="en-US" altLang="cs-CZ"/>
              <a:pPr/>
              <a:t>74</a:t>
            </a:fld>
            <a:endParaRPr lang="en-US" altLang="cs-CZ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61E0138-CBFB-4E51-9BBD-E0904CE51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99DB752-0392-4676-9372-6047F3EE9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50BF87B6-8355-4EE0-B9EF-6E61D7E126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09BCE41-26FC-4823-A974-0867C5AAD761}" type="slidenum">
              <a:rPr lang="en-US" altLang="cs-CZ" sz="1200"/>
              <a:pPr eaLnBrk="1" hangingPunct="1"/>
              <a:t>115</a:t>
            </a:fld>
            <a:endParaRPr lang="en-US" altLang="cs-CZ" sz="12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BAC9E38A-CA19-4C93-8EEA-0F380BBAE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C6C5B16-C9BE-490C-9C24-96CBE41ACA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71B15183-7E88-4803-BFD5-3B61FC11ED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BC3D2FF-C731-47FD-AC27-0E11BBBE60D4}" type="slidenum">
              <a:rPr lang="en-US" altLang="cs-CZ" sz="1200"/>
              <a:pPr eaLnBrk="1" hangingPunct="1"/>
              <a:t>119</a:t>
            </a:fld>
            <a:endParaRPr lang="en-US" altLang="cs-CZ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6438BBA-CE16-43CF-9541-2756B205D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E5459C0B-1A43-4AA8-A1DA-B2F741B7E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89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77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53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9FC55DA-626D-4E9A-A4DD-9F30BAF1F7F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262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C0E3C9-698F-4C6F-B47D-BA856BF7AF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270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5C31DBD-C005-4998-8411-8F40E1D25E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90C4C3-1D47-45C0-989E-C4E46C61D70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4F8582-4EB0-473F-8CAD-6CE6F9C435D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F8D80-A210-4732-89C7-66B0E85652A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81722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38240" y="1604329"/>
            <a:ext cx="4043520" cy="219191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38240" y="3934493"/>
            <a:ext cx="4043520" cy="219335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D58BFB-B2EA-4B68-A47C-CAEC85568B7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59A2AFA-EBC0-437E-BF30-89A3857A04E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4CACB9D-F230-404D-B9E5-0AD9A498085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A1204-08EA-485C-A9EB-66F45F0186E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57964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1A8A5-0732-42C9-B773-878B7F4E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6F63ED-9AD2-49A0-A8E9-1C08A84BA41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8545973-683C-4276-8CD9-D2B8991F5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CB30EE-C586-40FF-B2BE-0333F624F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D1F1EB4-02DE-47B3-AF05-00CE6031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9D7041-45A6-4CAF-A4A0-D154A2D5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4C01C8B-6D6C-4B3D-80F1-E15A3FA35AD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919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90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17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25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86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05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59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10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44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084B2-1A51-49B8-B5C6-38D3CD883DBD}" type="datetimeFigureOut">
              <a:rPr lang="cs-CZ" smtClean="0"/>
              <a:t>05.05.2022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C59C-BA80-4D28-935C-18FDA5B24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67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hyperlink" Target="http://www.google.cz/url?sa=i&amp;rct=j&amp;q=&amp;esrc=s&amp;frm=1&amp;source=images&amp;cd=&amp;cad=rja&amp;docid=jr7BS5EBm8xEOM&amp;tbnid=DKtlwm5a5NPi4M:&amp;ved=0CAUQjRw&amp;url=http%3A%2F%2Fwww.chemicool.com%2Fdefinition%2Ffourier_transform_infrared_spectrometer_ftir.html&amp;ei=wO6mUvrcLuay0QX8oYDoDA&amp;psig=AFQjCNGefUzLNAWl_YxaAwePULfTvFMnNA&amp;ust=138675819140557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9.jpeg"/><Relationship Id="rId4" Type="http://schemas.openxmlformats.org/officeDocument/2006/relationships/hyperlink" Target="http://www.google.cz/url?sa=i&amp;rct=j&amp;q=&amp;esrc=s&amp;frm=1&amp;source=images&amp;cd=&amp;cad=rja&amp;docid=JEwT2GLeEAZETM&amp;tbnid=is5g9_C-qyuwrM:&amp;ved=0CAUQjRw&amp;url=http%3A%2F%2Fcoatings.mst.edu%2Fv6i1%2Fv6i3%2F&amp;ei=mfCmUuqXGIXz0gXTvIDwDg&amp;psig=AFQjCNFYHUN4qo4DXoFxIzjheb-NyU13cA&amp;ust=1386758628670612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3.w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2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wmf"/><Relationship Id="rId2" Type="http://schemas.openxmlformats.org/officeDocument/2006/relationships/image" Target="../media/image246.wmf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docid=c6byDQV7Is-nHM&amp;tbnid=iHowla-vzYbbxM:&amp;ved=0CAUQjRw&amp;url=http%3A%2F%2Fwww.niton.com%2Fen%2Fart-and-archaeometry%2Fproducts&amp;ei=USSwUtC7A6en0AXb0oHIAg&amp;bvm=bv.57967247,d.bGE&amp;psig=AFQjCNHx9wWSdZM1a9uVMZveR9TjO2I0cQ&amp;ust=1387361527463934" TargetMode="External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hyperlink" Target="//upload.wikimedia.org/wikipedia/commons/f/f2/System2.gif" TargetMode="Externa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6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0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7.jpe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google.cz/url?sa=i&amp;rct=j&amp;q=&amp;esrc=s&amp;source=images&amp;cd=&amp;cad=rja&amp;docid=_5m8sMmfCRaCoM&amp;tbnid=GxTBKtujjZ-NAM:&amp;ved=0CAUQjRw&amp;url=http%3A%2F%2Fwww.atomic.physics.lu.se%2Fresearch%2Fapplied_molecular_spectroscopy_and_remote_sensing%2Fresearch_overview%2Flidar_libs%2F&amp;ei=1zWwUsjcG4XFtQaK8oDoAg&amp;bvm=bv.57967247,d.Yms&amp;psig=AFQjCNGWqupeJoB_BBDXWohjGN94FYDvbA&amp;ust=138736583280939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docid=nLrxtxVc4q2b_M&amp;tbnid=BJisKGRxortveM:&amp;ved=0CAUQjRw&amp;url=http%3A%2F%2Fsmsc.cnes.fr%2FMSL%2FFr%2FGP_chemcam.htm&amp;ei=jzWwUouCJYmdtQbrxYCIAw&amp;bvm=bv.57967247,d.Yms&amp;psig=AFQjCNGWqupeJoB_BBDXWohjGN94FYDvbA&amp;ust=1387365832809399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3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3.emf"/><Relationship Id="rId4" Type="http://schemas.openxmlformats.org/officeDocument/2006/relationships/oleObject" Target="../embeddings/oleObject3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z/url?sa=i&amp;rct=j&amp;q=&amp;esrc=s&amp;frm=1&amp;source=images&amp;cd=&amp;cad=rja&amp;docid=ISJuIoEuaEinZM&amp;tbnid=VjwCl2cidelHYM:&amp;ved=0CAUQjRw&amp;url=http%3A%2F%2Fhyperphysics.phy-astr.gsu.edu%2Fhbase%2Fdebrog.html&amp;ei=FI16Ur3iLInM0QWo9YGoBQ&amp;psig=AFQjCNFz5XcSUEocNZeTUWG8qcpqsCZxyA&amp;ust=1383849593384421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://www.google.cz/url?sa=i&amp;rct=j&amp;q=&amp;esrc=s&amp;source=images&amp;cd=&amp;cad=rja&amp;docid=Dwt3vhr3DGdvJM&amp;tbnid=z6gWRu0Yi-K-FM:&amp;ved=0CAUQjRw&amp;url=http%3A%2F%2Fwww.uni-leipzig.de%2F~pwm%2Fweb%2F%3Fsection%3Dintroduction%26page%3Dfluorescence&amp;ei=7yawUu2JA-6Y0AWPzYDIAg&amp;bvm=bv.57967247,d.bGE&amp;psig=AFQjCNGVwj6GUgh6tkHM4kzk7nykn0YBSg&amp;ust=138736221374261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hyperlink" Target="http://www.google.cz/url?sa=i&amp;rct=j&amp;q=&amp;esrc=s&amp;source=images&amp;cd=&amp;cad=rja&amp;docid=ePcw6N9iqac_2M&amp;tbnid=ZDu5Y5_vJtFlZM:&amp;ved=0CAUQjRw&amp;url=http%3A%2F%2Fwww.analyticalspectroscopy.net%2Fap2-3.htm&amp;ei=uCewUoT9BIWg0wWs1IDAAg&amp;bvm=bv.57967247,d.bGE&amp;psig=AFQjCNGVwj6GUgh6tkHM4kzk7nykn0YBSg&amp;ust=1387362213742615" TargetMode="External"/><Relationship Id="rId4" Type="http://schemas.openxmlformats.org/officeDocument/2006/relationships/image" Target="../media/image15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hyperlink" Target="https://en.wikipedia.org/wiki/Luminol" TargetMode="External"/><Relationship Id="rId7" Type="http://schemas.openxmlformats.org/officeDocument/2006/relationships/image" Target="../media/image161.jpeg"/><Relationship Id="rId2" Type="http://schemas.openxmlformats.org/officeDocument/2006/relationships/hyperlink" Target="https://en.wikipedia.org/wiki/Luminescen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Vibronic_spectroscopy" TargetMode="External"/><Relationship Id="rId5" Type="http://schemas.openxmlformats.org/officeDocument/2006/relationships/hyperlink" Target="https://en.wikipedia.org/wiki/3-aminophthalate" TargetMode="External"/><Relationship Id="rId10" Type="http://schemas.openxmlformats.org/officeDocument/2006/relationships/image" Target="../media/image164.jpeg"/><Relationship Id="rId4" Type="http://schemas.openxmlformats.org/officeDocument/2006/relationships/hyperlink" Target="https://en.wikipedia.org/wiki/Hydrogen_peroxide" TargetMode="External"/><Relationship Id="rId9" Type="http://schemas.openxmlformats.org/officeDocument/2006/relationships/image" Target="../media/image163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gif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7" Type="http://schemas.openxmlformats.org/officeDocument/2006/relationships/image" Target="../media/image180.gif"/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gif"/><Relationship Id="rId5" Type="http://schemas.openxmlformats.org/officeDocument/2006/relationships/image" Target="../media/image178.gif"/><Relationship Id="rId4" Type="http://schemas.openxmlformats.org/officeDocument/2006/relationships/image" Target="../media/image177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frm=1&amp;source=images&amp;cd=&amp;cad=rja&amp;docid=VstwYieqeVx5XM&amp;tbnid=GsQCiFNgMuR4yM:&amp;ved=0CAUQjRw&amp;url=http%3A%2F%2Fchemistry.tutorvista.com%2Forganic-chemistry%2Fir-spectroscopy.html&amp;ei=s--mUtvjIqbP0QWK44GwDg&amp;psig=AFQjCNEF_e48OgPAQAMFnxU60MJ7cjNIPw&amp;ust=1386758421052444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Spektrální analytické metody</a:t>
            </a:r>
          </a:p>
        </p:txBody>
      </p:sp>
    </p:spTree>
    <p:extLst>
      <p:ext uri="{BB962C8B-B14F-4D97-AF65-F5344CB8AC3E}">
        <p14:creationId xmlns:p14="http://schemas.microsoft.com/office/powerpoint/2010/main" val="2392111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9">
            <a:extLst>
              <a:ext uri="{FF2B5EF4-FFF2-40B4-BE49-F238E27FC236}">
                <a16:creationId xmlns:a16="http://schemas.microsoft.com/office/drawing/2014/main" id="{AA1CAB48-0E4C-4DBE-A213-97A6FAC0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1" y="361950"/>
            <a:ext cx="3405911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A2FD9E-ED83-4C5B-B19B-7BE2F86E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032" y="295275"/>
            <a:ext cx="5340941" cy="4543425"/>
          </a:xfrm>
          <a:prstGeom prst="rect">
            <a:avLst/>
          </a:prstGeom>
        </p:spPr>
      </p:pic>
      <p:pic>
        <p:nvPicPr>
          <p:cNvPr id="4" name="Obrázek 3" descr="Obsah obrázku objekt, anténa, hodiny&#10;&#10;Popis byl vytvořen automaticky">
            <a:extLst>
              <a:ext uri="{FF2B5EF4-FFF2-40B4-BE49-F238E27FC236}">
                <a16:creationId xmlns:a16="http://schemas.microsoft.com/office/drawing/2014/main" id="{E8E6F2B5-9710-4035-B01E-F1DEDAFD6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2914649"/>
            <a:ext cx="3143251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908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1.gstatic.com/images?q=tbn:ANd9GcT4ANn15bYu_UplGOz5NMsGsLJP3gP3qD5W64c666ZnetuOEyD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5867400" cy="21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/>
              <a:t>Infračervená spektrometrie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77000" y="2299855"/>
            <a:ext cx="135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ATR</a:t>
            </a:r>
          </a:p>
          <a:p>
            <a:r>
              <a:rPr lang="cs-CZ" dirty="0" err="1"/>
              <a:t>KBr</a:t>
            </a:r>
            <a:r>
              <a:rPr lang="cs-CZ" dirty="0"/>
              <a:t> technika</a:t>
            </a:r>
          </a:p>
        </p:txBody>
      </p:sp>
      <p:sp>
        <p:nvSpPr>
          <p:cNvPr id="6" name="AutoShape 2" descr="data:image/jpeg;base64,/9j/4AAQSkZJRgABAQAAAQABAAD/2wCEAAkGBhQQEBQQEBQWEhAQEBQXEBEVFRQUEhUQGBQYFRQUGhcXHyYeFxojGRQSHzIgJCcqMSwtFx4xNTArNSgrLCkBCQoKDgwOGg8PGjUlHCQsKywsKTQ1LiwuNSwpLC0sLCw1LSk1NTQqMiksKSosNSkpLDU1LC0sLC0tKSwvLDU1Mv/AABEIAKgBLAMBIgACEQEDEQH/xAAbAAEAAgMBAQAAAAAAAAAAAAAABQYBAwQCB//EAEwQAAICAQIDBAMJCwkIAwAAAAECAAMRBBITITEFBiJBFFHSFhgjMlJUYYGRNEJTY3GSk6Gz0/AHJDNDYnSUotEIF3KDhLG0wRVEc//EABoBAQADAQEBAAAAAAAAAAAAAAABAgMEBgX/xAAsEQEAAQIEBAQGAwAAAAAAAAAAAQIDBBExoQUhQVETFBUyEmFxsdHhQlKB/9oADAMBAAIRAxEAPwD7jERAREQETk13aC1bQdzM5wiIpZ2xzYgDyA5k/wDsibNFqxbWti522IrLuUqdrAEZUgFTg9CMiBviYJmjTa5bGsVc7qXCWZBGGKLZyz1G2xeY5c8eRgdETWtnMjB5AHOOXPIxn18v1ie8wMxMZnmu4MMqQwBIJByNykqw5eYII+qB7ieGuAIUkBmztGeZx1wPPGRPcBERAREQEREBERAREQEREBERAREQEREBERAREQEREBERAREQIrt7s97giotTBWJZbd4OcYVkdOdbDJOR+TlnIr/anc++2zebK3GytCzb63dVFZYsax131scZI8YwFIbiTfeXtxtIEZa1s4m9VBdlY3bC1VYCo2d5VhnljA65kDf3xdyuzh1Jbjbc1556Z01XDuRXrwrE0KwyCG3KM88wNep7qWI9eKqbK21BJr+ENYXOqKCwAAcMV21VjqF2r4doxOz3H2GxWd1sWuxWUl7lYsKdPXxW2nm6nTtgZ/rm5jB3dHZfecnQve6h7dOlYZVsU72eiq1SWIAXItGc8hg8yOc8Dvg4ZA9NaBkLsTqAwWtBdxmJrRl8JpX77nxBnBBEDx3h7q26i9rE4YVqgF3NZkWLVqEVtoG3k19bfRwsjmeUpquymsuotPDbhLhg247G3Kxesj747SueXI88jKmI0nfre4Q1IALFSxheCVZr0oGEKgkZtrPi2keIYyMHdoO+TWpSxpWvj3KoDXoxFbcIg4rDEP8ADKNpAGQAWXcuQ5tV3MsZQu+ttpb4xcB34F1QvcAHNzPbWzH8UuOce5K4FGX0dSmqa8lVZWZzdXbzfbk5C2VkjBwRncMoekd8mNdLrUjG/wAW0aiscOrajeM2BQLMWL4PoPOaae+b2W1VhKk36gK+bt3wRGqUbSFGH36Q8vPcBnJO0OjQd1TW+nYrQW07NufYTY+UVTeSelzFASc+fMtiWmVXtTve9N7acVIz5xWOK4Ll680DlUQpd1uTmeXCY8x08ajvxta4BEK0MN78VsbCbqwdorLE8WkJyBHj6nawAW2JA9jd4HuuemykV8NebC6t/hF2cRdvJ9oL4DbcHHlkZnoCIiAiIgJgzMhu8oBqVW3FWtGQKWvrOFdsW1rzarl5Y57YEwDMyia3trUaStU01DKopsbYadRcBYwvdCCMsQ1iVjYdpUWqDz5DdqO8uqRivVeNs4nol+AvpGnr3YzzLLfYRz/quWecC6ZmN0o9/aWqW17Kq8WWLp1dnq1Br2q2r2uEVWKlgNOSg5rxcHB5zt7x6dW1lJ2IWGl1Ad7NLZqE2E17U8GMEqL8AnoWGPFAte6N0oem1Fq6BKEpZa/QCrIKbVcsaG41mQAUcW8tmNzFs89wI3a7tHUC1LK0YslFqoDTfsVWsoxa7gEHNavZt27lK7cEghgvESv939fqLbHFxXbXXVgCi6vc7rknfbjdjHQKMbuflLAICIiAiIgIiICIiAiIgIiIHlkB6/x5zW2jQ8yik4xkqp8Pq6dJuiBpTSIoICqARggKACMYwfXy5T0NOoAGBgLtAwMBfVj1chy+ibIgcw7OqHMVpnAGdi9BjA6eWB9gmxdIgIIVchiwOBkMfjH8p55P0zjGob0zh58Ho27byxv4mM+vpJGBp9DT5K8m3Dwj4/Xd/wAXM8+swmhrXBVFBHQhVGOvTl9J+0zfEDyax6vV+o5H65rXSICSFUEkkkKASSQSc/lAP1Cboga1oUEsAAzY3HAycdMnzxkzZEQEREBERATBWZiBjbNWo0aWACxFcKysAyhgHU5VgD0IPMHym6IHMmrU2tUM70Stz6trl1Xn681P+qdG2Rem+7r/AO66X9pqpKwMbZjbPUQMATMRAREQEREBERAREQERIfvb3iHZ+ju1jIbBQoJQEKTl1XqQcfGzAmInxb3ytXzKz9Mvsx75Wr5lZ+mX2YH2mJ8W98rV8ys/TL7Mz75Wr5lZ+mT2YH2iJ8X98pV8ys/TJ7M+kdye9q9p6NdWtZqDO67GIY+FtucgCB1//f8A+kP7WSsisfz7dg49ExnBxni9M+uSe6B6ied8boHqJ53TO6BmJ53RugeonndG6B6iY3TG6B6ied0je8vbo0Wku1RUuKKy5QHaWA8snp1gSkT4uf8AaUq+ZWfpk9mPfK1fMrP0y+zA+p6f7uv/ALrpf2mqkrPhyf7RFAta70O3c9daEcZMbUaxlx4M5+Fbz8h9fR75Wr5lZ+mX2YH2mJ8XH+0rV8ys/TJ7M+rd2+2hrdJTqwpQX1K4QnJUHyz5wJKIiAiIgIiICIiAiIgJFd5+76a/S26S1mSu4AMybdwAYNy3Ajqo8pKxA+Te9w0PzjVfbT+7j3uGh+car7af3c+sxA+Te9w0PzjU/bT+7kf2x/IVoNMqsbtWwZscmoGORPnX9E+0SkfyidsACvTVYbUs24J5LXtI3t6hz+uYX65otzVGrrwVnx79NExynV8p7R7g9m0kANrGbkWAeg7a8+Jzir1fbJ/s3uZoUrArfVMnUHfQevPyrndoOzxUDk7nfnY56sf9PonJZWdKS6DOnY+NB1rPylHyfWJ8WrF3K4+GZekr4Pg7sfB8O88273KaT5Wq/Pp9iPcro/lan8+n2J212hlDKQVIyD5YkXZYdUSiEjTqfG45Gw+aL/Z9ZmUXq5c1PAMFOtGUR85/KM9A03FZv5wdGMKLQ1W4W+ZJ24KeWQOvrk0O6ujPMNqcf8dPsTsWhQuwAbNuNuOW31YkYpOkODk6Zj4W6monyP8AZ+nyk+NM6NJ4HgLntt5T9Z5/v7t/uU0fytV+fT7EHutowM7tTgdfHT7E79wxnIxjOfLHrkUzHVnAyumU+JuhtPqHqX6f4EReqlnTwDBTrRy+so8aHScTP85GlPhW7fT/AEmeeRw/ieWfWD9UsO6uj+Vqfz6fYnYaF27No2Yxtx4cerEjq7DpSEck6cnCOetZ+Q39n1GT41U6LzwLAV+23lP1nn+/u2+5TR/K1P59PsQe6uj+Vqfz6fYnfnzkU9h1RKKcacHDuORsI6ov9n1mVi9XKlPAMFV/Dl15yj69Do+Kc+k+jnCpdvqwbee4HwY29AD6wfqlvcpo/lan8+n2J1tpVKcPaNmMbfLHqkfTcdMwrsJNLHFdh+9Pkjf+j/At41U6LzwLAV+23lPbOef7bfcpo/lan8+n2Jo1/dPQmphY+pVNvibfR0/RyUuuVFLMcKBzMjaaW1LCywYpBzVUfvvU7D/sP4MU364nNWjgOC900co+cqrpu4uh3/Del102H4B+JRk8ujg1eEnmR9H2m29kfyD6DUoXF2qUBiuC1BOcA/g/pndfp1dSjjKsOYMle5vbR0eNPqf6C23Gn1J6CzA+BsPkcYwfPmPLl34XF113Mqp5K47h9mLU1Wacqo6Zzp/qL97jofnGq+2n93HvcND841X20/u59XE9T67zT5N73HQ/ONV9tP7ufSewOxl0emq0tZZkorCKzY3FR0JwAM/VJCICIiAiIgIiICIiAiIgIiICYYzMQK33g7ylHGk0gFuusHhT7ypPO20+SgHp58py+4jbVgOH1L2b9TqHBLWNgjy6KM8l6ASd7Yv4KcVQu7fUuSPvWuVCOXPox+uSOJlVaivOKtHXRiarURFrl3nXOfxHZTPcRZ+ET7G/0mD3Is/CJ9jf6S6RObyFntu29TxHfaHzez+S23JVb1Wlzl6wG6+YB8lPmPo+nlJVdxHUBVdAoGAAGwB9ku0YlpwVmem69XFsVVrVtCme4iz8In+aeX7iuwILoQeow2D+qXWJHkLPbdT1PE99ofNP92F+eFx09Fznb49//wCefkfx9Mlk7i2AAB6wAMAANgD7JdMTMmcFZnovVxbFVa1bQpnuIs/CJ/mni3uI7Aqz1lSMEENgj7JdokeQs9t1PU8T32h81/3aaj+h9IT0fr99xNv4PPyfp6+Ula+4jqAqvWFAwAA2AJdMTMmcFZnovVxbFVa1bQoqd1XNrUixd6Vo7cmxtdrFXB9ean/VNl3cJ3Uqz1lSMEEN0lg033ff/dNL+11clpHkbPbdX1PE/wBtofOK/wCS+3Kiy9XqrPwdZDfVuP32PL+BJT3EWfhE/wA0ucSZwVmei1XFsVVrVtCme4iz8In2NJXQ92lGmfTagLaljEsOeMYUefQ5Gc+UnoxLW8LbtznTDC7jr92Mqp+fZV+wzfpLhorg99BBOl1WMlUH9VcfIgcg3n/2lX7xUgkHiZBIOKNQeY5dQmJJbZmdFMZRk57tzxKvimMp6/lFe6Wn8b/h9T7Ee6Wn8b/h9T7ElYlmSK90tP43/D6n2I90tP43/D6n2JKxA4tWrXVDhWNSXKEWBFLBNwZhtsBAJXI5jlnpkSB7N7Zeiiu297NQbdMLmBSlTXWig3uCiqGHwleEwT1wT5WiylWBVgCrAggjIIIwQR6sTmq7IpVFrWmta623VoK0CI46MqgYU8zzECO7T4jautEvelG09zMqrQy767KQCS6FsYtbIBHQdOZMa3fOzhMyadmdKFdmyVp4hRbNm7y8DA+Z5gYx4pYtX2LRa4stpqsdRhXetGYLnOASMgZ54nq/sqmxiz1VuzIUZmRWJrPVCSOan1QIinvYX3BaHyLeFWxIFdloZkcBz5KyPzGeWOmcTwnewq1wsqxw2yuHUk0rRXda557cgWDABOfLkGYTL9jUHfmmo8XHEzWnj2/F3cvFjyzMnsmk5+Cr5sjHwLzdAFRjy5lQAAfICBr7K7UN+88NkRLHRWYrlyjsjMApOF8IxnB59Bid806bSJWCK0VAzMzBVCguxyzHHUk8yfOboCIiAiIgRXeX7n/52n/8iuSsiu8v9B/ztP8A+RXJWAiIgIiICIiAiIgIiMwETGYzAitN933/AN00v7XVyWnFTo8aiy7PKyqpNuOYNb3NnP08YfmmdsBEwTGYGYiICIiAiIgIiICIiAiIgIiICIiAnL2h2lXp133OtaFgoZjgFj0X8pnVInvGrtUoqra1hqNOxVTWp2V3paxy7KOiEdepHlkgO3V9oV1Lvtda0yBuYhRk9Os6A2ec+eajsrXME3LqXZC1iv6RQHS416uoHlYF6WaPlgrhX5ZLbuvtXQ68BfR+N9zlWPGqLm16beZ4j7AVvNR5LyAO1seCBdbqVcYYBhkHB5jIIYH6iAfqnLf2zTWhse1FrVyjOWG0WA7ShPygQRj1jEhD2ZqlvtKWW8M1gUB7EZAu2vcDu3Pxdwvw+CAGXmwG0av/AI69dDbUKrA9mpLVgW1PaKjatgZnchd4AI6vzAyWyTAtOn1K2KHRgyt8VgcgzZmVGvsrVA1FWtSv0ix3AegXEs1ZVriPAy8tQCEzyasYJGV4b9H2iWfaLlB3vWFuq2i3hXBVJZyxHEGmIAwpw2UUEpAvsSL7CrsUWLbvwLm4XEZHc1FVOSVJ++L8j06AAYAlICIiAiIgJFd5deadOxU4tsxXTjGTa52rjPLlndz5eHJwMmSsQKDqXqfTIbywu0upoocM7ZFY1SEk7SQSaFJYgno4ycEz32dUlGtcVnbTVcqO+6x7BmlRsbd4eEbNwLdQ4UY57lvcQKz2wiNZYuqLhWQDSFC4bJXDcPZ/Xbunn8XHnOVu3NWE3IaSvpNumReFazCwWmuh3PEXwHCliF5AgjIzi4TTZpFZ1cgFkzsJ57c8jj1HljP5fWYFS1Hea8Wliyimt9UpVdPY+/hpuUbg+d3hcnkPMYxhj091e121GosNhw4orBQbwnhv1ADhSzAFkNRO0kEMuGYbSbVEBERAREQEREBERAREQEREBERAREQEYiIGMRiZiBjEYmYgYxGJmIGMTMRAREQEREBERAREQEREBERAREQEREBERAREQEREBERAREQEREBERATDTMEQKV27aHvd1qtZ0ZQpKXKo4WLRaGUePTl/C6DJYoCAeU963XX8aixRxNgwLRp7lzx7VG0JkkYqqsJYnHiQ4ztBuO2NsCl1949a1YsWrBYseGabNyKtZ3D42GPEsoUeIZxZnaoJRd3l1aVspr+GD7V26fUPWWHDqZRzGUFrWMbMjwAYHPIum2NsCmN23qA7ON7g2ahlVqL1WtFeumrJBGQFZ7TyJwCMbgCJbVdoW16etg297LMNcKLQErO9lY0Al84CJ15swOAOQncRtgVXSW23W8a8EjSadX4CqQ3pTgtnG744qCjbzGbyM8jnf2V27bYNTY6nZSimsCi5CzGs2MFL87QMooIUEkNy5gCc0fZ9dKCulFrrHREUKo/IBym/bApD9v8AaCqS6IGCORim5wXSkBh4Wwq8Z6wGPUB8eFQ7+O0u2brdrBbK3ra80v6NdlG8OkSwqQdwJt1Fu3l4VUEZ8UvWI2wKQe3dULTVThmLXbVsovDME2V1DLNhQzLbl+QAQnBJydvZ3aV51RWqtkTUahrHeymzaa1fg7QSQUbhUI2SvxrVB6HNtTRIrtYqKLLAoscABmC52gnqcZOPVmbdsCr9rdraqtrXrVTQlldarwnewkqDbbneo2AsoGAckHy6Rfawu1DILwbRUKA1VddnLUsOPYRzyrCmsIGOAp1HJgQQb5tmjR9n10oK6UWutfioihVH5AOUCs9n9uau0Vh9tZuZtrej3MFIFY2FQ3LxNYdxIAVfXnHPT29qMh/EwcWN49PqFWpGvRKwcY3bag5IxnK/e5Muu2MQKkvbes3VjZ4WZFdmotDEtedp2g+D4BLGYtyUlBzJKjHertF3YV1BuHRdQb2xcCxNmVVNlZ4gUIzMMgfF59RLdtjECldp6CgXarUGku2mRGXwWb31LPxOTbSWGUoQEZCjeOQ3Ce+x0bRaW7aPhazWgCU2Cls4Wu/YMliwcF2BONuD8TJuWI2wKae8OrUNyVwq1OX9HsUotwdVqdVdzvVuA5I6IzEgDaTq90GqXc+LHJNSBPRbFCBla02kb/ETuqqwGPiXOOZUXLTaNKl2VIta5J2ooVck5JwPWSTNu2BTdZ25r03YRCFDDeKbm3MtSoSqg5IOpJCg9UDMSFAL3Co8hnr5/lnrEAQMxEQEREBERAREQEREBERAREQEREBERAREQEREBERAREQEREBERAREQEREBERAREQEREBERAREQEREBERA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data:image/jpeg;base64,/9j/4AAQSkZJRgABAQAAAQABAAD/2wCEAAkGBhQQEBQQEBQWEhAQEBQXEBEVFRQUEhUQGBQYFRQUGhcXHyYeFxojGRQSHzIgJCcqMSwtFx4xNTArNSgrLCkBCQoKDgwOGg8PGjUlHCQsKywsKTQ1LiwuNSwpLC0sLCw1LSk1NTQqMiksKSosNSkpLDU1LC0sLC0tKSwvLDU1Mv/AABEIAKgBLAMBIgACEQEDEQH/xAAbAAEAAgMBAQAAAAAAAAAAAAAABQYBAwQCB//EAEwQAAICAQIDBAMJCwkIAwAAAAECAAMRBBITITEFBiJBFFHSFhgjMlJUYYGRNEJTY3GSk6Gz0/AHJDNDYnSUotEIF3KDhLG0wRVEc//EABoBAQADAQEBAAAAAAAAAAAAAAABAgMEBgX/xAAsEQEAAQIEBAQGAwAAAAAAAAAAAQIDBBExoQUhQVETFBUyEmFxsdHhQlKB/9oADAMBAAIRAxEAPwD7jERAREQETk13aC1bQdzM5wiIpZ2xzYgDyA5k/wDsibNFqxbWti522IrLuUqdrAEZUgFTg9CMiBviYJmjTa5bGsVc7qXCWZBGGKLZyz1G2xeY5c8eRgdETWtnMjB5AHOOXPIxn18v1ie8wMxMZnmu4MMqQwBIJByNykqw5eYII+qB7ieGuAIUkBmztGeZx1wPPGRPcBERAREQEREBERAREQEREBERAREQEREBERAREQEREBERAREQIrt7s97giotTBWJZbd4OcYVkdOdbDJOR+TlnIr/anc++2zebK3GytCzb63dVFZYsax131scZI8YwFIbiTfeXtxtIEZa1s4m9VBdlY3bC1VYCo2d5VhnljA65kDf3xdyuzh1Jbjbc1556Z01XDuRXrwrE0KwyCG3KM88wNep7qWI9eKqbK21BJr+ENYXOqKCwAAcMV21VjqF2r4doxOz3H2GxWd1sWuxWUl7lYsKdPXxW2nm6nTtgZ/rm5jB3dHZfecnQve6h7dOlYZVsU72eiq1SWIAXItGc8hg8yOc8Dvg4ZA9NaBkLsTqAwWtBdxmJrRl8JpX77nxBnBBEDx3h7q26i9rE4YVqgF3NZkWLVqEVtoG3k19bfRwsjmeUpquymsuotPDbhLhg247G3Kxesj747SueXI88jKmI0nfre4Q1IALFSxheCVZr0oGEKgkZtrPi2keIYyMHdoO+TWpSxpWvj3KoDXoxFbcIg4rDEP8ADKNpAGQAWXcuQ5tV3MsZQu+ttpb4xcB34F1QvcAHNzPbWzH8UuOce5K4FGX0dSmqa8lVZWZzdXbzfbk5C2VkjBwRncMoekd8mNdLrUjG/wAW0aiscOrajeM2BQLMWL4PoPOaae+b2W1VhKk36gK+bt3wRGqUbSFGH36Q8vPcBnJO0OjQd1TW+nYrQW07NufYTY+UVTeSelzFASc+fMtiWmVXtTve9N7acVIz5xWOK4Ll680DlUQpd1uTmeXCY8x08ajvxta4BEK0MN78VsbCbqwdorLE8WkJyBHj6nawAW2JA9jd4HuuemykV8NebC6t/hF2cRdvJ9oL4DbcHHlkZnoCIiAiIgJgzMhu8oBqVW3FWtGQKWvrOFdsW1rzarl5Y57YEwDMyia3trUaStU01DKopsbYadRcBYwvdCCMsQ1iVjYdpUWqDz5DdqO8uqRivVeNs4nol+AvpGnr3YzzLLfYRz/quWecC6ZmN0o9/aWqW17Kq8WWLp1dnq1Br2q2r2uEVWKlgNOSg5rxcHB5zt7x6dW1lJ2IWGl1Ad7NLZqE2E17U8GMEqL8AnoWGPFAte6N0oem1Fq6BKEpZa/QCrIKbVcsaG41mQAUcW8tmNzFs89wI3a7tHUC1LK0YslFqoDTfsVWsoxa7gEHNavZt27lK7cEghgvESv939fqLbHFxXbXXVgCi6vc7rknfbjdjHQKMbuflLAICIiAiIgIiICIiAiIgIiIHlkB6/x5zW2jQ8yik4xkqp8Pq6dJuiBpTSIoICqARggKACMYwfXy5T0NOoAGBgLtAwMBfVj1chy+ibIgcw7OqHMVpnAGdi9BjA6eWB9gmxdIgIIVchiwOBkMfjH8p55P0zjGob0zh58Ho27byxv4mM+vpJGBp9DT5K8m3Dwj4/Xd/wAXM8+swmhrXBVFBHQhVGOvTl9J+0zfEDyax6vV+o5H65rXSICSFUEkkkKASSQSc/lAP1Cboga1oUEsAAzY3HAycdMnzxkzZEQEREBERATBWZiBjbNWo0aWACxFcKysAyhgHU5VgD0IPMHym6IHMmrU2tUM70Stz6trl1Xn681P+qdG2Rem+7r/AO66X9pqpKwMbZjbPUQMATMRAREQEREBERAREQERIfvb3iHZ+ju1jIbBQoJQEKTl1XqQcfGzAmInxb3ytXzKz9Mvsx75Wr5lZ+mX2YH2mJ8W98rV8ys/TL7Mz75Wr5lZ+mT2YH2iJ8X98pV8ys/TJ7M+kdye9q9p6NdWtZqDO67GIY+FtucgCB1//f8A+kP7WSsisfz7dg49ExnBxni9M+uSe6B6ied8boHqJ53TO6BmJ53RugeonndG6B6iY3TG6B6ied0je8vbo0Wku1RUuKKy5QHaWA8snp1gSkT4uf8AaUq+ZWfpk9mPfK1fMrP0y+zA+p6f7uv/ALrpf2mqkrPhyf7RFAta70O3c9daEcZMbUaxlx4M5+Fbz8h9fR75Wr5lZ+mX2YH2mJ8XH+0rV8ys/TJ7M+rd2+2hrdJTqwpQX1K4QnJUHyz5wJKIiAiIgIiICIiAiIgJFd5+76a/S26S1mSu4AMybdwAYNy3Ajqo8pKxA+Te9w0PzjVfbT+7j3uGh+car7af3c+sxA+Te9w0PzjU/bT+7kf2x/IVoNMqsbtWwZscmoGORPnX9E+0SkfyidsACvTVYbUs24J5LXtI3t6hz+uYX65otzVGrrwVnx79NExynV8p7R7g9m0kANrGbkWAeg7a8+Jzir1fbJ/s3uZoUrArfVMnUHfQevPyrndoOzxUDk7nfnY56sf9PonJZWdKS6DOnY+NB1rPylHyfWJ8WrF3K4+GZekr4Pg7sfB8O88273KaT5Wq/Pp9iPcro/lan8+n2J212hlDKQVIyD5YkXZYdUSiEjTqfG45Gw+aL/Z9ZmUXq5c1PAMFOtGUR85/KM9A03FZv5wdGMKLQ1W4W+ZJ24KeWQOvrk0O6ujPMNqcf8dPsTsWhQuwAbNuNuOW31YkYpOkODk6Zj4W6monyP8AZ+nyk+NM6NJ4HgLntt5T9Z5/v7t/uU0fytV+fT7EHutowM7tTgdfHT7E79wxnIxjOfLHrkUzHVnAyumU+JuhtPqHqX6f4EReqlnTwDBTrRy+so8aHScTP85GlPhW7fT/AEmeeRw/ieWfWD9UsO6uj+Vqfz6fYnYaF27No2Yxtx4cerEjq7DpSEck6cnCOetZ+Q39n1GT41U6LzwLAV+23lP1nn+/u2+5TR/K1P59PsQe6uj+Vqfz6fYnfnzkU9h1RKKcacHDuORsI6ov9n1mVi9XKlPAMFV/Dl15yj69Do+Kc+k+jnCpdvqwbee4HwY29AD6wfqlvcpo/lan8+n2J1tpVKcPaNmMbfLHqkfTcdMwrsJNLHFdh+9Pkjf+j/At41U6LzwLAV+23lPbOef7bfcpo/lan8+n2Jo1/dPQmphY+pVNvibfR0/RyUuuVFLMcKBzMjaaW1LCywYpBzVUfvvU7D/sP4MU364nNWjgOC900co+cqrpu4uh3/Del102H4B+JRk8ujg1eEnmR9H2m29kfyD6DUoXF2qUBiuC1BOcA/g/pndfp1dSjjKsOYMle5vbR0eNPqf6C23Gn1J6CzA+BsPkcYwfPmPLl34XF113Mqp5K47h9mLU1Wacqo6Zzp/qL97jofnGq+2n93HvcND841X20/u59XE9T67zT5N73HQ/ONV9tP7ufSewOxl0emq0tZZkorCKzY3FR0JwAM/VJCICIiAiIgIiICIiAiIgIiICYYzMQK33g7ylHGk0gFuusHhT7ypPO20+SgHp58py+4jbVgOH1L2b9TqHBLWNgjy6KM8l6ASd7Yv4KcVQu7fUuSPvWuVCOXPox+uSOJlVaivOKtHXRiarURFrl3nXOfxHZTPcRZ+ET7G/0mD3Is/CJ9jf6S6RObyFntu29TxHfaHzez+S23JVb1Wlzl6wG6+YB8lPmPo+nlJVdxHUBVdAoGAAGwB9ku0YlpwVmem69XFsVVrVtCme4iz8In+aeX7iuwILoQeow2D+qXWJHkLPbdT1PE99ofNP92F+eFx09Fznb49//wCefkfx9Mlk7i2AAB6wAMAANgD7JdMTMmcFZnovVxbFVa1bQpnuIs/CJ/mni3uI7Aqz1lSMEENgj7JdokeQs9t1PU8T32h81/3aaj+h9IT0fr99xNv4PPyfp6+Ula+4jqAqvWFAwAA2AJdMTMmcFZnovVxbFVa1bQoqd1XNrUixd6Vo7cmxtdrFXB9ean/VNl3cJ3Uqz1lSMEEN0lg033ff/dNL+11clpHkbPbdX1PE/wBtofOK/wCS+3Kiy9XqrPwdZDfVuP32PL+BJT3EWfhE/wA0ucSZwVmei1XFsVVrVtCme4iz8In2NJXQ92lGmfTagLaljEsOeMYUefQ5Gc+UnoxLW8LbtznTDC7jr92Mqp+fZV+wzfpLhorg99BBOl1WMlUH9VcfIgcg3n/2lX7xUgkHiZBIOKNQeY5dQmJJbZmdFMZRk57tzxKvimMp6/lFe6Wn8b/h9T7Ee6Wn8b/h9T7ElYlmSK90tP43/D6n2I90tP43/D6n2JKxA4tWrXVDhWNSXKEWBFLBNwZhtsBAJXI5jlnpkSB7N7Zeiiu297NQbdMLmBSlTXWig3uCiqGHwleEwT1wT5WiylWBVgCrAggjIIIwQR6sTmq7IpVFrWmta623VoK0CI46MqgYU8zzECO7T4jautEvelG09zMqrQy767KQCS6FsYtbIBHQdOZMa3fOzhMyadmdKFdmyVp4hRbNm7y8DA+Z5gYx4pYtX2LRa4stpqsdRhXetGYLnOASMgZ54nq/sqmxiz1VuzIUZmRWJrPVCSOan1QIinvYX3BaHyLeFWxIFdloZkcBz5KyPzGeWOmcTwnewq1wsqxw2yuHUk0rRXda557cgWDABOfLkGYTL9jUHfmmo8XHEzWnj2/F3cvFjyzMnsmk5+Cr5sjHwLzdAFRjy5lQAAfICBr7K7UN+88NkRLHRWYrlyjsjMApOF8IxnB59Bid806bSJWCK0VAzMzBVCguxyzHHUk8yfOboCIiAiIgRXeX7n/52n/8iuSsiu8v9B/ztP8A+RXJWAiIgIiICIiAiIgIiMwETGYzAitN933/AN00v7XVyWnFTo8aiy7PKyqpNuOYNb3NnP08YfmmdsBEwTGYGYiICIiAiIgIiICIiAiIgIiICIiAnL2h2lXp133OtaFgoZjgFj0X8pnVInvGrtUoqra1hqNOxVTWp2V3paxy7KOiEdepHlkgO3V9oV1Lvtda0yBuYhRk9Os6A2ec+eajsrXME3LqXZC1iv6RQHS416uoHlYF6WaPlgrhX5ZLbuvtXQ68BfR+N9zlWPGqLm16beZ4j7AVvNR5LyAO1seCBdbqVcYYBhkHB5jIIYH6iAfqnLf2zTWhse1FrVyjOWG0WA7ShPygQRj1jEhD2ZqlvtKWW8M1gUB7EZAu2vcDu3Pxdwvw+CAGXmwG0av/AI69dDbUKrA9mpLVgW1PaKjatgZnchd4AI6vzAyWyTAtOn1K2KHRgyt8VgcgzZmVGvsrVA1FWtSv0ix3AegXEs1ZVriPAy8tQCEzyasYJGV4b9H2iWfaLlB3vWFuq2i3hXBVJZyxHEGmIAwpw2UUEpAvsSL7CrsUWLbvwLm4XEZHc1FVOSVJ++L8j06AAYAlICIiAiIgJFd5deadOxU4tsxXTjGTa52rjPLlndz5eHJwMmSsQKDqXqfTIbywu0upoocM7ZFY1SEk7SQSaFJYgno4ycEz32dUlGtcVnbTVcqO+6x7BmlRsbd4eEbNwLdQ4UY57lvcQKz2wiNZYuqLhWQDSFC4bJXDcPZ/Xbunn8XHnOVu3NWE3IaSvpNumReFazCwWmuh3PEXwHCliF5AgjIzi4TTZpFZ1cgFkzsJ57c8jj1HljP5fWYFS1Hea8Wliyimt9UpVdPY+/hpuUbg+d3hcnkPMYxhj091e121GosNhw4orBQbwnhv1ADhSzAFkNRO0kEMuGYbSbVEBERAREQEREBERAREQEREBERAREQEYiIGMRiZiBjEYmYgYxGJmIGMTMRAREQEREBERAREQEREBERAREQEREBERAREQEREBERAREQEREBERATDTMEQKV27aHvd1qtZ0ZQpKXKo4WLRaGUePTl/C6DJYoCAeU963XX8aixRxNgwLRp7lzx7VG0JkkYqqsJYnHiQ4ztBuO2NsCl1949a1YsWrBYseGabNyKtZ3D42GPEsoUeIZxZnaoJRd3l1aVspr+GD7V26fUPWWHDqZRzGUFrWMbMjwAYHPIum2NsCmN23qA7ON7g2ahlVqL1WtFeumrJBGQFZ7TyJwCMbgCJbVdoW16etg297LMNcKLQErO9lY0Al84CJ15swOAOQncRtgVXSW23W8a8EjSadX4CqQ3pTgtnG744qCjbzGbyM8jnf2V27bYNTY6nZSimsCi5CzGs2MFL87QMooIUEkNy5gCc0fZ9dKCulFrrHREUKo/IBym/bApD9v8AaCqS6IGCORim5wXSkBh4Wwq8Z6wGPUB8eFQ7+O0u2brdrBbK3ra80v6NdlG8OkSwqQdwJt1Fu3l4VUEZ8UvWI2wKQe3dULTVThmLXbVsovDME2V1DLNhQzLbl+QAQnBJydvZ3aV51RWqtkTUahrHeymzaa1fg7QSQUbhUI2SvxrVB6HNtTRIrtYqKLLAoscABmC52gnqcZOPVmbdsCr9rdraqtrXrVTQlldarwnewkqDbbneo2AsoGAckHy6Rfawu1DILwbRUKA1VddnLUsOPYRzyrCmsIGOAp1HJgQQb5tmjR9n10oK6UWutfioihVH5AOUCs9n9uau0Vh9tZuZtrej3MFIFY2FQ3LxNYdxIAVfXnHPT29qMh/EwcWN49PqFWpGvRKwcY3bag5IxnK/e5Muu2MQKkvbes3VjZ4WZFdmotDEtedp2g+D4BLGYtyUlBzJKjHertF3YV1BuHRdQb2xcCxNmVVNlZ4gUIzMMgfF59RLdtjECldp6CgXarUGku2mRGXwWb31LPxOTbSWGUoQEZCjeOQ3Ce+x0bRaW7aPhazWgCU2Cls4Wu/YMliwcF2BONuD8TJuWI2wKae8OrUNyVwq1OX9HsUotwdVqdVdzvVuA5I6IzEgDaTq90GqXc+LHJNSBPRbFCBla02kb/ETuqqwGPiXOOZUXLTaNKl2VIta5J2ooVck5JwPWSTNu2BTdZ25r03YRCFDDeKbm3MtSoSqg5IOpJCg9UDMSFAL3Co8hnr5/lnrEAQMxEQEREBERAREQEREBERAREQEREBERAREQEREBERAREQEREBERAREQEREBERAREQEREBERAREQEREBERA/9k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data:image/jpeg;base64,/9j/4AAQSkZJRgABAQAAAQABAAD/2wCEAAkGBhQQEBQQEBQWEhAQEBQXEBEVFRQUEhUQGBQYFRQUGhcXHyYeFxojGRQSHzIgJCcqMSwtFx4xNTArNSgrLCkBCQoKDgwOGg8PGjUlHCQsKywsKTQ1LiwuNSwpLC0sLCw1LSk1NTQqMiksKSosNSkpLDU1LC0sLC0tKSwvLDU1Mv/AABEIAKgBLAMBIgACEQEDEQH/xAAbAAEAAgMBAQAAAAAAAAAAAAAABQYBAwQCB//EAEwQAAICAQIDBAMJCwkIAwAAAAECAAMRBBITITEFBiJBFFHSFhgjMlJUYYGRNEJTY3GSk6Gz0/AHJDNDYnSUotEIF3KDhLG0wRVEc//EABoBAQADAQEBAAAAAAAAAAAAAAABAgMEBgX/xAAsEQEAAQIEBAQGAwAAAAAAAAAAAQIDBBExoQUhQVETFBUyEmFxsdHhQlKB/9oADAMBAAIRAxEAPwD7jERAREQETk13aC1bQdzM5wiIpZ2xzYgDyA5k/wDsibNFqxbWti522IrLuUqdrAEZUgFTg9CMiBviYJmjTa5bGsVc7qXCWZBGGKLZyz1G2xeY5c8eRgdETWtnMjB5AHOOXPIxn18v1ie8wMxMZnmu4MMqQwBIJByNykqw5eYII+qB7ieGuAIUkBmztGeZx1wPPGRPcBERAREQEREBERAREQEREBERAREQEREBERAREQEREBERAREQIrt7s97giotTBWJZbd4OcYVkdOdbDJOR+TlnIr/anc++2zebK3GytCzb63dVFZYsax131scZI8YwFIbiTfeXtxtIEZa1s4m9VBdlY3bC1VYCo2d5VhnljA65kDf3xdyuzh1Jbjbc1556Z01XDuRXrwrE0KwyCG3KM88wNep7qWI9eKqbK21BJr+ENYXOqKCwAAcMV21VjqF2r4doxOz3H2GxWd1sWuxWUl7lYsKdPXxW2nm6nTtgZ/rm5jB3dHZfecnQve6h7dOlYZVsU72eiq1SWIAXItGc8hg8yOc8Dvg4ZA9NaBkLsTqAwWtBdxmJrRl8JpX77nxBnBBEDx3h7q26i9rE4YVqgF3NZkWLVqEVtoG3k19bfRwsjmeUpquymsuotPDbhLhg247G3Kxesj747SueXI88jKmI0nfre4Q1IALFSxheCVZr0oGEKgkZtrPi2keIYyMHdoO+TWpSxpWvj3KoDXoxFbcIg4rDEP8ADKNpAGQAWXcuQ5tV3MsZQu+ttpb4xcB34F1QvcAHNzPbWzH8UuOce5K4FGX0dSmqa8lVZWZzdXbzfbk5C2VkjBwRncMoekd8mNdLrUjG/wAW0aiscOrajeM2BQLMWL4PoPOaae+b2W1VhKk36gK+bt3wRGqUbSFGH36Q8vPcBnJO0OjQd1TW+nYrQW07NufYTY+UVTeSelzFASc+fMtiWmVXtTve9N7acVIz5xWOK4Ll680DlUQpd1uTmeXCY8x08ajvxta4BEK0MN78VsbCbqwdorLE8WkJyBHj6nawAW2JA9jd4HuuemykV8NebC6t/hF2cRdvJ9oL4DbcHHlkZnoCIiAiIgJgzMhu8oBqVW3FWtGQKWvrOFdsW1rzarl5Y57YEwDMyia3trUaStU01DKopsbYadRcBYwvdCCMsQ1iVjYdpUWqDz5DdqO8uqRivVeNs4nol+AvpGnr3YzzLLfYRz/quWecC6ZmN0o9/aWqW17Kq8WWLp1dnq1Br2q2r2uEVWKlgNOSg5rxcHB5zt7x6dW1lJ2IWGl1Ad7NLZqE2E17U8GMEqL8AnoWGPFAte6N0oem1Fq6BKEpZa/QCrIKbVcsaG41mQAUcW8tmNzFs89wI3a7tHUC1LK0YslFqoDTfsVWsoxa7gEHNavZt27lK7cEghgvESv939fqLbHFxXbXXVgCi6vc7rknfbjdjHQKMbuflLAICIiAiIgIiICIiAiIgIiIHlkB6/x5zW2jQ8yik4xkqp8Pq6dJuiBpTSIoICqARggKACMYwfXy5T0NOoAGBgLtAwMBfVj1chy+ibIgcw7OqHMVpnAGdi9BjA6eWB9gmxdIgIIVchiwOBkMfjH8p55P0zjGob0zh58Ho27byxv4mM+vpJGBp9DT5K8m3Dwj4/Xd/wAXM8+swmhrXBVFBHQhVGOvTl9J+0zfEDyax6vV+o5H65rXSICSFUEkkkKASSQSc/lAP1Cboga1oUEsAAzY3HAycdMnzxkzZEQEREBERATBWZiBjbNWo0aWACxFcKysAyhgHU5VgD0IPMHym6IHMmrU2tUM70Stz6trl1Xn681P+qdG2Rem+7r/AO66X9pqpKwMbZjbPUQMATMRAREQEREBERAREQERIfvb3iHZ+ju1jIbBQoJQEKTl1XqQcfGzAmInxb3ytXzKz9Mvsx75Wr5lZ+mX2YH2mJ8W98rV8ys/TL7Mz75Wr5lZ+mT2YH2iJ8X98pV8ys/TJ7M+kdye9q9p6NdWtZqDO67GIY+FtucgCB1//f8A+kP7WSsisfz7dg49ExnBxni9M+uSe6B6ied8boHqJ53TO6BmJ53RugeonndG6B6iY3TG6B6ied0je8vbo0Wku1RUuKKy5QHaWA8snp1gSkT4uf8AaUq+ZWfpk9mPfK1fMrP0y+zA+p6f7uv/ALrpf2mqkrPhyf7RFAta70O3c9daEcZMbUaxlx4M5+Fbz8h9fR75Wr5lZ+mX2YH2mJ8XH+0rV8ys/TJ7M+rd2+2hrdJTqwpQX1K4QnJUHyz5wJKIiAiIgIiICIiAiIgJFd5+76a/S26S1mSu4AMybdwAYNy3Ajqo8pKxA+Te9w0PzjVfbT+7j3uGh+car7af3c+sxA+Te9w0PzjU/bT+7kf2x/IVoNMqsbtWwZscmoGORPnX9E+0SkfyidsACvTVYbUs24J5LXtI3t6hz+uYX65otzVGrrwVnx79NExynV8p7R7g9m0kANrGbkWAeg7a8+Jzir1fbJ/s3uZoUrArfVMnUHfQevPyrndoOzxUDk7nfnY56sf9PonJZWdKS6DOnY+NB1rPylHyfWJ8WrF3K4+GZekr4Pg7sfB8O88273KaT5Wq/Pp9iPcro/lan8+n2J212hlDKQVIyD5YkXZYdUSiEjTqfG45Gw+aL/Z9ZmUXq5c1PAMFOtGUR85/KM9A03FZv5wdGMKLQ1W4W+ZJ24KeWQOvrk0O6ujPMNqcf8dPsTsWhQuwAbNuNuOW31YkYpOkODk6Zj4W6monyP8AZ+nyk+NM6NJ4HgLntt5T9Z5/v7t/uU0fytV+fT7EHutowM7tTgdfHT7E79wxnIxjOfLHrkUzHVnAyumU+JuhtPqHqX6f4EReqlnTwDBTrRy+so8aHScTP85GlPhW7fT/AEmeeRw/ieWfWD9UsO6uj+Vqfz6fYnYaF27No2Yxtx4cerEjq7DpSEck6cnCOetZ+Q39n1GT41U6LzwLAV+23lP1nn+/u2+5TR/K1P59PsQe6uj+Vqfz6fYnfnzkU9h1RKKcacHDuORsI6ov9n1mVi9XKlPAMFV/Dl15yj69Do+Kc+k+jnCpdvqwbee4HwY29AD6wfqlvcpo/lan8+n2J1tpVKcPaNmMbfLHqkfTcdMwrsJNLHFdh+9Pkjf+j/At41U6LzwLAV+23lPbOef7bfcpo/lan8+n2Jo1/dPQmphY+pVNvibfR0/RyUuuVFLMcKBzMjaaW1LCywYpBzVUfvvU7D/sP4MU364nNWjgOC900co+cqrpu4uh3/Del102H4B+JRk8ujg1eEnmR9H2m29kfyD6DUoXF2qUBiuC1BOcA/g/pndfp1dSjjKsOYMle5vbR0eNPqf6C23Gn1J6CzA+BsPkcYwfPmPLl34XF113Mqp5K47h9mLU1Wacqo6Zzp/qL97jofnGq+2n93HvcND841X20/u59XE9T67zT5N73HQ/ONV9tP7ufSewOxl0emq0tZZkorCKzY3FR0JwAM/VJCICIiAiIgIiICIiAiIgIiICYYzMQK33g7ylHGk0gFuusHhT7ypPO20+SgHp58py+4jbVgOH1L2b9TqHBLWNgjy6KM8l6ASd7Yv4KcVQu7fUuSPvWuVCOXPox+uSOJlVaivOKtHXRiarURFrl3nXOfxHZTPcRZ+ET7G/0mD3Is/CJ9jf6S6RObyFntu29TxHfaHzez+S23JVb1Wlzl6wG6+YB8lPmPo+nlJVdxHUBVdAoGAAGwB9ku0YlpwVmem69XFsVVrVtCme4iz8In+aeX7iuwILoQeow2D+qXWJHkLPbdT1PE99ofNP92F+eFx09Fznb49//wCefkfx9Mlk7i2AAB6wAMAANgD7JdMTMmcFZnovVxbFVa1bQpnuIs/CJ/mni3uI7Aqz1lSMEENgj7JdokeQs9t1PU8T32h81/3aaj+h9IT0fr99xNv4PPyfp6+Ula+4jqAqvWFAwAA2AJdMTMmcFZnovVxbFVa1bQoqd1XNrUixd6Vo7cmxtdrFXB9ean/VNl3cJ3Uqz1lSMEEN0lg033ff/dNL+11clpHkbPbdX1PE/wBtofOK/wCS+3Kiy9XqrPwdZDfVuP32PL+BJT3EWfhE/wA0ucSZwVmei1XFsVVrVtCme4iz8In2NJXQ92lGmfTagLaljEsOeMYUefQ5Gc+UnoxLW8LbtznTDC7jr92Mqp+fZV+wzfpLhorg99BBOl1WMlUH9VcfIgcg3n/2lX7xUgkHiZBIOKNQeY5dQmJJbZmdFMZRk57tzxKvimMp6/lFe6Wn8b/h9T7Ee6Wn8b/h9T7ElYlmSK90tP43/D6n2I90tP43/D6n2JKxA4tWrXVDhWNSXKEWBFLBNwZhtsBAJXI5jlnpkSB7N7Zeiiu297NQbdMLmBSlTXWig3uCiqGHwleEwT1wT5WiylWBVgCrAggjIIIwQR6sTmq7IpVFrWmta623VoK0CI46MqgYU8zzECO7T4jautEvelG09zMqrQy767KQCS6FsYtbIBHQdOZMa3fOzhMyadmdKFdmyVp4hRbNm7y8DA+Z5gYx4pYtX2LRa4stpqsdRhXetGYLnOASMgZ54nq/sqmxiz1VuzIUZmRWJrPVCSOan1QIinvYX3BaHyLeFWxIFdloZkcBz5KyPzGeWOmcTwnewq1wsqxw2yuHUk0rRXda557cgWDABOfLkGYTL9jUHfmmo8XHEzWnj2/F3cvFjyzMnsmk5+Cr5sjHwLzdAFRjy5lQAAfICBr7K7UN+88NkRLHRWYrlyjsjMApOF8IxnB59Bid806bSJWCK0VAzMzBVCguxyzHHUk8yfOboCIiAiIgRXeX7n/52n/8iuSsiu8v9B/ztP8A+RXJWAiIgIiICIiAiIgIiMwETGYzAitN933/AN00v7XVyWnFTo8aiy7PKyqpNuOYNb3NnP08YfmmdsBEwTGYGYiICIiAiIgIiICIiAiIgIiICIiAnL2h2lXp133OtaFgoZjgFj0X8pnVInvGrtUoqra1hqNOxVTWp2V3paxy7KOiEdepHlkgO3V9oV1Lvtda0yBuYhRk9Os6A2ec+eajsrXME3LqXZC1iv6RQHS416uoHlYF6WaPlgrhX5ZLbuvtXQ68BfR+N9zlWPGqLm16beZ4j7AVvNR5LyAO1seCBdbqVcYYBhkHB5jIIYH6iAfqnLf2zTWhse1FrVyjOWG0WA7ShPygQRj1jEhD2ZqlvtKWW8M1gUB7EZAu2vcDu3Pxdwvw+CAGXmwG0av/AI69dDbUKrA9mpLVgW1PaKjatgZnchd4AI6vzAyWyTAtOn1K2KHRgyt8VgcgzZmVGvsrVA1FWtSv0ix3AegXEs1ZVriPAy8tQCEzyasYJGV4b9H2iWfaLlB3vWFuq2i3hXBVJZyxHEGmIAwpw2UUEpAvsSL7CrsUWLbvwLm4XEZHc1FVOSVJ++L8j06AAYAlICIiAiIgJFd5deadOxU4tsxXTjGTa52rjPLlndz5eHJwMmSsQKDqXqfTIbywu0upoocM7ZFY1SEk7SQSaFJYgno4ycEz32dUlGtcVnbTVcqO+6x7BmlRsbd4eEbNwLdQ4UY57lvcQKz2wiNZYuqLhWQDSFC4bJXDcPZ/Xbunn8XHnOVu3NWE3IaSvpNumReFazCwWmuh3PEXwHCliF5AgjIzi4TTZpFZ1cgFkzsJ57c8jj1HljP5fWYFS1Hea8Wliyimt9UpVdPY+/hpuUbg+d3hcnkPMYxhj091e121GosNhw4orBQbwnhv1ADhSzAFkNRO0kEMuGYbSbVEBERAREQEREBERAREQEREBERAREQEYiIGMRiZiBjEYmYgYxGJmIGMTMRAREQEREBERAREQEREBERAREQEREBERAREQEREBERAREQEREBERATDTMEQKV27aHvd1qtZ0ZQpKXKo4WLRaGUePTl/C6DJYoCAeU963XX8aixRxNgwLRp7lzx7VG0JkkYqqsJYnHiQ4ztBuO2NsCl1949a1YsWrBYseGabNyKtZ3D42GPEsoUeIZxZnaoJRd3l1aVspr+GD7V26fUPWWHDqZRzGUFrWMbMjwAYHPIum2NsCmN23qA7ON7g2ahlVqL1WtFeumrJBGQFZ7TyJwCMbgCJbVdoW16etg297LMNcKLQErO9lY0Al84CJ15swOAOQncRtgVXSW23W8a8EjSadX4CqQ3pTgtnG744qCjbzGbyM8jnf2V27bYNTY6nZSimsCi5CzGs2MFL87QMooIUEkNy5gCc0fZ9dKCulFrrHREUKo/IBym/bApD9v8AaCqS6IGCORim5wXSkBh4Wwq8Z6wGPUB8eFQ7+O0u2brdrBbK3ra80v6NdlG8OkSwqQdwJt1Fu3l4VUEZ8UvWI2wKQe3dULTVThmLXbVsovDME2V1DLNhQzLbl+QAQnBJydvZ3aV51RWqtkTUahrHeymzaa1fg7QSQUbhUI2SvxrVB6HNtTRIrtYqKLLAoscABmC52gnqcZOPVmbdsCr9rdraqtrXrVTQlldarwnewkqDbbneo2AsoGAckHy6Rfawu1DILwbRUKA1VddnLUsOPYRzyrCmsIGOAp1HJgQQb5tmjR9n10oK6UWutfioihVH5AOUCs9n9uau0Vh9tZuZtrej3MFIFY2FQ3LxNYdxIAVfXnHPT29qMh/EwcWN49PqFWpGvRKwcY3bag5IxnK/e5Muu2MQKkvbes3VjZ4WZFdmotDEtedp2g+D4BLGYtyUlBzJKjHertF3YV1BuHRdQb2xcCxNmVVNlZ4gUIzMMgfF59RLdtjECldp6CgXarUGku2mRGXwWb31LPxOTbSWGUoQEZCjeOQ3Ce+x0bRaW7aPhazWgCU2Cls4Wu/YMliwcF2BONuD8TJuWI2wKae8OrUNyVwq1OX9HsUotwdVqdVdzvVuA5I6IzEgDaTq90GqXc+LHJNSBPRbFCBla02kb/ETuqqwGPiXOOZUXLTaNKl2VIta5J2ooVck5JwPWSTNu2BTdZ25r03YRCFDDeKbm3MtSoSqg5IOpJCg9UDMSFAL3Co8hnr5/lnrEAQMxEQEREBERAREQEREBERAREQEREBERAREQEREBERAREQEREBERAREQEREBERAREQEREBERAREQEREBERA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1050925"/>
            <a:ext cx="393382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34504" name="Picture 8" descr="http://coatings.mst.edu/media/research/coatings/images/Schematic_multiple_reflection_ATR_syste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3584746" cy="20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577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1369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Sample Preparation</a:t>
            </a:r>
          </a:p>
          <a:p>
            <a:endParaRPr lang="tr-T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Gaseous samples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Long pathlength to compensate for the </a:t>
            </a:r>
          </a:p>
          <a:p>
            <a:r>
              <a:rPr lang="tr-TR" sz="2000" dirty="0">
                <a:latin typeface="Arial" pitchFamily="34" charset="0"/>
                <a:cs typeface="Arial" pitchFamily="34" charset="0"/>
              </a:rPr>
              <a:t>diluteness 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Liquid samples</a:t>
            </a:r>
          </a:p>
          <a:p>
            <a:pPr>
              <a:buNone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Can be sandwiched between two plates of a salt</a:t>
            </a:r>
          </a:p>
          <a:p>
            <a:pPr marL="914400" lvl="1" indent="-45720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sodium chloride </a:t>
            </a:r>
          </a:p>
          <a:p>
            <a:pPr marL="914400" lvl="1" indent="-45720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potassium bromide </a:t>
            </a:r>
          </a:p>
          <a:p>
            <a:pPr marL="914400" lvl="1" indent="-45720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calcium fluoride</a:t>
            </a:r>
            <a:endParaRPr lang="tr-T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3F7C78-433B-C913-5CAF-280DFD2E5EA8}"/>
              </a:ext>
            </a:extLst>
          </p:cNvPr>
          <p:cNvSpPr/>
          <p:nvPr/>
        </p:nvSpPr>
        <p:spPr>
          <a:xfrm>
            <a:off x="228600" y="3886200"/>
            <a:ext cx="36009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Solids</a:t>
            </a:r>
          </a:p>
          <a:p>
            <a:pPr marL="914400" lvl="1" indent="-45720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KBr pellet</a:t>
            </a:r>
          </a:p>
          <a:p>
            <a:pPr marL="914400" lvl="1" indent="-45720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Nujol mull</a:t>
            </a:r>
          </a:p>
          <a:p>
            <a:pPr marL="914400" lvl="1" indent="-457200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</a:pPr>
            <a:r>
              <a:rPr lang="tr-TR" sz="2000" dirty="0">
                <a:latin typeface="Arial" pitchFamily="34" charset="0"/>
                <a:cs typeface="Arial" pitchFamily="34" charset="0"/>
              </a:rPr>
              <a:t>Dissolving in </a:t>
            </a:r>
            <a:r>
              <a:rPr lang="tr-TR" sz="2000" dirty="0" err="1">
                <a:latin typeface="Arial" panose="020B0604020202020204" pitchFamily="34" charset="0"/>
                <a:cs typeface="Arial" pitchFamily="34" charset="0"/>
              </a:rPr>
              <a:t>organic</a:t>
            </a:r>
            <a:r>
              <a:rPr lang="tr-TR" sz="20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cs typeface="Arial" pitchFamily="34" charset="0"/>
              </a:rPr>
              <a:t>solvent</a:t>
            </a:r>
            <a:r>
              <a:rPr lang="tr-TR" sz="2000" dirty="0">
                <a:latin typeface="Arial" panose="020B0604020202020204" pitchFamily="34" charset="0"/>
                <a:cs typeface="Arial" pitchFamily="34" charset="0"/>
              </a:rPr>
              <a:t>(CCl</a:t>
            </a:r>
            <a:r>
              <a:rPr lang="tr-T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tr-TR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F:\p71_new_port-a-press.jpg">
            <a:extLst>
              <a:ext uri="{FF2B5EF4-FFF2-40B4-BE49-F238E27FC236}">
                <a16:creationId xmlns:a16="http://schemas.microsoft.com/office/drawing/2014/main" id="{3E886DC4-484C-486B-9F6E-555B8C80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460" y="3124200"/>
            <a:ext cx="2828991" cy="3353006"/>
          </a:xfrm>
          <a:prstGeom prst="rect">
            <a:avLst/>
          </a:prstGeom>
          <a:ln w="2286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52105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>
            <a:extLst>
              <a:ext uri="{FF2B5EF4-FFF2-40B4-BE49-F238E27FC236}">
                <a16:creationId xmlns:a16="http://schemas.microsoft.com/office/drawing/2014/main" id="{46A82A5F-1EB1-4EA6-A02A-2BBC9789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76200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/>
              <a:t>Infračervená spektrometrie s Fourierovou transformací (FTIR)</a:t>
            </a: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893257E1-F8CD-4345-9748-3BDE4F86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7208838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0894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05000"/>
            <a:ext cx="7248525" cy="4071965"/>
          </a:xfrm>
          <a:prstGeom prst="rect">
            <a:avLst/>
          </a:prstGeom>
          <a:ln w="2286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19879DB-81BF-1141-CCFD-E3245A200F43}"/>
              </a:ext>
            </a:extLst>
          </p:cNvPr>
          <p:cNvSpPr txBox="1">
            <a:spLocks/>
          </p:cNvSpPr>
          <p:nvPr/>
        </p:nvSpPr>
        <p:spPr>
          <a:xfrm>
            <a:off x="533400" y="457200"/>
            <a:ext cx="7620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600" b="1">
                <a:latin typeface="+mn-lt"/>
              </a:rPr>
              <a:t>Infračervená spektrometrie s Fourierovou transformací (FTIR)</a:t>
            </a:r>
            <a:endParaRPr lang="cs-CZ" altLang="cs-CZ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3681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4800"/>
            <a:ext cx="8207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A Fourier transform converts the time domain to the frequency domain with absorption as a function of frequency.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12_06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7571624" cy="3391549"/>
          </a:xfrm>
          <a:prstGeom prst="rect">
            <a:avLst/>
          </a:prstGeom>
          <a:ln w="2286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646613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>
            <a:extLst>
              <a:ext uri="{FF2B5EF4-FFF2-40B4-BE49-F238E27FC236}">
                <a16:creationId xmlns:a16="http://schemas.microsoft.com/office/drawing/2014/main" id="{F29C647A-C6C3-457D-A938-D127343EC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6106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3225"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hangingPunct="0"/>
            <a:r>
              <a:rPr lang="en-US" altLang="cs-CZ" dirty="0"/>
              <a:t>The typical IR absorption range for covalent bonds is </a:t>
            </a:r>
            <a:r>
              <a:rPr lang="en-US" altLang="cs-CZ" b="1" dirty="0"/>
              <a:t>600 - 4000 cm</a:t>
            </a:r>
            <a:r>
              <a:rPr lang="en-US" altLang="cs-CZ" b="1" baseline="30000" dirty="0"/>
              <a:t>-1</a:t>
            </a:r>
            <a:r>
              <a:rPr lang="en-US" altLang="cs-CZ" dirty="0"/>
              <a:t>. The graph shows the regions of the spectrum where the following types of bonds normally absorb. For example a sharp band around 2200-2400 cm</a:t>
            </a:r>
            <a:r>
              <a:rPr lang="en-US" altLang="cs-CZ" baseline="30000" dirty="0"/>
              <a:t>-1</a:t>
            </a:r>
            <a:r>
              <a:rPr lang="en-US" altLang="cs-CZ" dirty="0"/>
              <a:t> would indicate the possible presence of a C-N or a C-C triple bond.</a:t>
            </a: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id="{D9262157-B747-4FDF-B0F8-FC5700ED0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3820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8614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Egyptsk</a:t>
            </a:r>
            <a:r>
              <a:rPr lang="cs-CZ" sz="2800" dirty="0"/>
              <a:t>á</a:t>
            </a:r>
            <a:r>
              <a:rPr lang="en-GB" sz="2800" dirty="0"/>
              <a:t> </a:t>
            </a:r>
            <a:r>
              <a:rPr lang="en-GB" sz="2800" dirty="0" err="1"/>
              <a:t>kniha</a:t>
            </a:r>
            <a:r>
              <a:rPr lang="en-GB" sz="2800" dirty="0"/>
              <a:t> </a:t>
            </a:r>
            <a:r>
              <a:rPr lang="en-GB" sz="2800" dirty="0" err="1"/>
              <a:t>mrtv</a:t>
            </a:r>
            <a:r>
              <a:rPr lang="cs-CZ" sz="2800" dirty="0"/>
              <a:t>ý</a:t>
            </a:r>
            <a:r>
              <a:rPr lang="en-GB" sz="2800" dirty="0" err="1"/>
              <a:t>ch</a:t>
            </a:r>
            <a:endParaRPr lang="en-GB" sz="2800" dirty="0"/>
          </a:p>
        </p:txBody>
      </p:sp>
      <p:pic>
        <p:nvPicPr>
          <p:cNvPr id="4098" name="Picture 2" descr="FTIR 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3" y="2060848"/>
            <a:ext cx="4680520" cy="18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oins on Papyr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8" y="4149080"/>
            <a:ext cx="57150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TIR de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675879" cy="23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88224" y="5008473"/>
            <a:ext cx="228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cs-CZ" dirty="0"/>
              <a:t>ř</a:t>
            </a:r>
            <a:r>
              <a:rPr lang="en-GB" dirty="0" err="1"/>
              <a:t>enosn</a:t>
            </a:r>
            <a:r>
              <a:rPr lang="cs-CZ" dirty="0"/>
              <a:t>é</a:t>
            </a:r>
            <a:r>
              <a:rPr lang="en-GB" dirty="0"/>
              <a:t> FTIR </a:t>
            </a:r>
            <a:r>
              <a:rPr lang="en-GB" dirty="0" err="1"/>
              <a:t>za</a:t>
            </a:r>
            <a:r>
              <a:rPr lang="cs-CZ" dirty="0"/>
              <a:t>ří</a:t>
            </a:r>
            <a:r>
              <a:rPr lang="en-GB" dirty="0" err="1"/>
              <a:t>zen</a:t>
            </a:r>
            <a:r>
              <a:rPr lang="cs-CZ" dirty="0"/>
              <a:t>í</a:t>
            </a:r>
            <a:endParaRPr lang="en-GB" dirty="0"/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7452320" y="4198554"/>
            <a:ext cx="0" cy="7873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3703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17663"/>
            <a:ext cx="50292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386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828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FTIR mikroskopie</a:t>
            </a:r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2788"/>
            <a:ext cx="41910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2725"/>
            <a:ext cx="46212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6790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700"/>
            <a:ext cx="806926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86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50AE0CD-6A6B-4C2A-80D0-ECF9814B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3" y="222250"/>
            <a:ext cx="7202487" cy="4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75000"/>
            </a:pPr>
            <a:r>
              <a:rPr lang="cs-CZ" altLang="cs-CZ" sz="2800" b="1" i="0" u="none" dirty="0">
                <a:effectLst/>
              </a:rPr>
              <a:t>Elektromagnetické záření látek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238DBA-9294-4A73-B544-E713F34A6879}"/>
              </a:ext>
            </a:extLst>
          </p:cNvPr>
          <p:cNvSpPr txBox="1"/>
          <p:nvPr/>
        </p:nvSpPr>
        <p:spPr>
          <a:xfrm>
            <a:off x="169461" y="815365"/>
            <a:ext cx="8805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kolem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nás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vydávají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elektromagnetické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To se 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případě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studených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nachází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infračervené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části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spektra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pro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lidské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viditelná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cs-CZ" altLang="cs-CZ" sz="2000" i="0" u="none" dirty="0">
                <a:effectLst/>
              </a:rPr>
              <a:t>S rostoucí teplotou tělesa se vyzařování tepelného záření přesouvá ke kratším vlnovým délkám (k vyšším frekvencím).</a:t>
            </a:r>
            <a:endParaRPr lang="cs-CZ" alt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Nejnižší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je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daného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pozorovatelné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pouhým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označuje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Draperův</a:t>
            </a:r>
            <a:r>
              <a:rPr lang="en-US" sz="2000" b="1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bod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– ten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odpovídá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zhruba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525 °C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této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vyzařují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objekty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bez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ohledu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materiál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něhož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jsou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vyrobeny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světlo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B0B148-0CE0-4D9A-9BA8-7239B1098EE1}"/>
              </a:ext>
            </a:extLst>
          </p:cNvPr>
          <p:cNvSpPr txBox="1"/>
          <p:nvPr/>
        </p:nvSpPr>
        <p:spPr>
          <a:xfrm>
            <a:off x="169461" y="3517390"/>
            <a:ext cx="69838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Když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dále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zahříváme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mění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postupně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barva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oranžovou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žlutou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k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bílé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ještě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vyšších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teplotách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posouvá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směrem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do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ultrafialové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oblasti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Naše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oči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ho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pak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vnímají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namodralé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78AB21E-6E62-4A4F-8A5F-4285D06E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5" y="3172734"/>
            <a:ext cx="1419225" cy="35210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D527CA-3547-4BB3-9D07-BAB2102B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0" y="4940639"/>
            <a:ext cx="2616434" cy="17531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F9E11A9-9954-41EA-BE6D-8B2C40BB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697" y="5016693"/>
            <a:ext cx="2325166" cy="16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42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>
            <a:extLst>
              <a:ext uri="{FF2B5EF4-FFF2-40B4-BE49-F238E27FC236}">
                <a16:creationId xmlns:a16="http://schemas.microsoft.com/office/drawing/2014/main" id="{89315F47-68BD-41F5-8F11-24E71EA71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Infračervená spektrometrie</a:t>
            </a:r>
          </a:p>
        </p:txBody>
      </p:sp>
      <p:pic>
        <p:nvPicPr>
          <p:cNvPr id="97283" name="Picture 2">
            <a:extLst>
              <a:ext uri="{FF2B5EF4-FFF2-40B4-BE49-F238E27FC236}">
                <a16:creationId xmlns:a16="http://schemas.microsoft.com/office/drawing/2014/main" id="{51487B45-1C3E-4740-9119-02F9514E8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721" y="3810601"/>
            <a:ext cx="1761120" cy="248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>
            <a:extLst>
              <a:ext uri="{FF2B5EF4-FFF2-40B4-BE49-F238E27FC236}">
                <a16:creationId xmlns:a16="http://schemas.microsoft.com/office/drawing/2014/main" id="{22122690-1899-4ECD-829B-79CFF33FA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921" y="3352681"/>
            <a:ext cx="2381760" cy="2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6">
            <a:extLst>
              <a:ext uri="{FF2B5EF4-FFF2-40B4-BE49-F238E27FC236}">
                <a16:creationId xmlns:a16="http://schemas.microsoft.com/office/drawing/2014/main" id="{28D33474-08CA-40B4-AD5F-C5C2D77C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" y="3588841"/>
            <a:ext cx="3170880" cy="26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ovéPole 5">
            <a:extLst>
              <a:ext uri="{FF2B5EF4-FFF2-40B4-BE49-F238E27FC236}">
                <a16:creationId xmlns:a16="http://schemas.microsoft.com/office/drawing/2014/main" id="{20C4AE90-05A1-4208-84CF-1C2BF6F10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81" y="1660256"/>
            <a:ext cx="6842880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177" dirty="0"/>
              <a:t>Terénní a mobilní zařízení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AEC85FC7-F9B2-4B1A-B4F5-554D0F649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048000" cy="868363"/>
          </a:xfrm>
        </p:spPr>
        <p:txBody>
          <a:bodyPr/>
          <a:lstStyle/>
          <a:p>
            <a:r>
              <a:rPr lang="cs-CZ" altLang="cs-CZ" sz="3600" dirty="0"/>
              <a:t>Reflektografie</a:t>
            </a:r>
          </a:p>
        </p:txBody>
      </p:sp>
      <p:pic>
        <p:nvPicPr>
          <p:cNvPr id="161796" name="Picture 1028">
            <a:extLst>
              <a:ext uri="{FF2B5EF4-FFF2-40B4-BE49-F238E27FC236}">
                <a16:creationId xmlns:a16="http://schemas.microsoft.com/office/drawing/2014/main" id="{50D73602-13EA-4D7B-ABD9-5B361D450E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284538"/>
            <a:ext cx="4038600" cy="2767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1798" name="Picture 1030">
            <a:extLst>
              <a:ext uri="{FF2B5EF4-FFF2-40B4-BE49-F238E27FC236}">
                <a16:creationId xmlns:a16="http://schemas.microsoft.com/office/drawing/2014/main" id="{724D7FC7-61B2-4066-9ADB-5ABD36CF94D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284538"/>
            <a:ext cx="4038600" cy="2786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1800" name="Rectangle 1032">
            <a:extLst>
              <a:ext uri="{FF2B5EF4-FFF2-40B4-BE49-F238E27FC236}">
                <a16:creationId xmlns:a16="http://schemas.microsoft.com/office/drawing/2014/main" id="{4CDD3E97-EC81-4CEE-980A-97AC23231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2734458"/>
            <a:ext cx="628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zh-CN" dirty="0"/>
              <a:t>Aplikace infračervené reflektografie - zviditelnění </a:t>
            </a:r>
            <a:r>
              <a:rPr lang="cs-CZ" altLang="zh-CN" dirty="0" err="1"/>
              <a:t>podkresby</a:t>
            </a:r>
            <a:r>
              <a:rPr lang="cs-CZ" altLang="zh-CN" dirty="0"/>
              <a:t> </a:t>
            </a:r>
          </a:p>
        </p:txBody>
      </p:sp>
      <p:pic>
        <p:nvPicPr>
          <p:cNvPr id="6" name="Picture 1026">
            <a:extLst>
              <a:ext uri="{FF2B5EF4-FFF2-40B4-BE49-F238E27FC236}">
                <a16:creationId xmlns:a16="http://schemas.microsoft.com/office/drawing/2014/main" id="{8831AB92-B05B-4779-9D57-88CEBED9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413771"/>
            <a:ext cx="4267200" cy="222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>
            <a:extLst>
              <a:ext uri="{FF2B5EF4-FFF2-40B4-BE49-F238E27FC236}">
                <a16:creationId xmlns:a16="http://schemas.microsoft.com/office/drawing/2014/main" id="{8C6F366B-4FC5-4B25-9534-4BC1FF48A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cs-CZ" altLang="cs-CZ" sz="3600"/>
              <a:t>Reflektografie</a:t>
            </a:r>
          </a:p>
        </p:txBody>
      </p:sp>
      <p:pic>
        <p:nvPicPr>
          <p:cNvPr id="167940" name="Picture 4">
            <a:extLst>
              <a:ext uri="{FF2B5EF4-FFF2-40B4-BE49-F238E27FC236}">
                <a16:creationId xmlns:a16="http://schemas.microsoft.com/office/drawing/2014/main" id="{43B1B974-852C-4F8F-94B3-8D2E66A703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40100"/>
            <a:ext cx="4032250" cy="302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7943" name="Picture 7">
            <a:extLst>
              <a:ext uri="{FF2B5EF4-FFF2-40B4-BE49-F238E27FC236}">
                <a16:creationId xmlns:a16="http://schemas.microsoft.com/office/drawing/2014/main" id="{73F2A8AC-04EB-464F-9B94-E6D8FF75C2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376613"/>
            <a:ext cx="3887788" cy="2916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946" name="Rectangle 10">
            <a:extLst>
              <a:ext uri="{FF2B5EF4-FFF2-40B4-BE49-F238E27FC236}">
                <a16:creationId xmlns:a16="http://schemas.microsoft.com/office/drawing/2014/main" id="{AC911AD9-007E-4080-9FAC-2A5530E73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2024132"/>
            <a:ext cx="822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zh-CN" sz="2000" dirty="0"/>
              <a:t>Aplikace infračervené reflektografie - zviditelnění </a:t>
            </a:r>
            <a:r>
              <a:rPr lang="cs-CZ" altLang="cs-CZ" sz="2000" dirty="0"/>
              <a:t>tetování na mumifikovaných rukou z pohřebiště </a:t>
            </a:r>
            <a:r>
              <a:rPr lang="cs-CZ" altLang="cs-CZ" sz="2000" dirty="0" err="1"/>
              <a:t>Semna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South</a:t>
            </a:r>
            <a:r>
              <a:rPr lang="cs-CZ" altLang="cs-CZ" sz="2000" dirty="0"/>
              <a:t>, Núbie (dnešní Súdán), stáří cca 2000 let.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/>
              <a:t>Ramanova spektrometrie</a:t>
            </a:r>
          </a:p>
        </p:txBody>
      </p:sp>
      <p:sp>
        <p:nvSpPr>
          <p:cNvPr id="72707" name="Text Box 8"/>
          <p:cNvSpPr txBox="1">
            <a:spLocks noChangeArrowheads="1"/>
          </p:cNvSpPr>
          <p:nvPr/>
        </p:nvSpPr>
        <p:spPr bwMode="auto">
          <a:xfrm>
            <a:off x="304800" y="2590800"/>
            <a:ext cx="2057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Nd:YAG 	1064 nm</a:t>
            </a:r>
          </a:p>
          <a:p>
            <a:pPr eaLnBrk="1" hangingPunct="1"/>
            <a:r>
              <a:rPr lang="cs-CZ"/>
              <a:t>He–Ne 	632.8 nm</a:t>
            </a:r>
          </a:p>
        </p:txBody>
      </p:sp>
      <p:pic>
        <p:nvPicPr>
          <p:cNvPr id="72708" name="Picture 2" descr="http://www3.nd.edu/~kamatlab/images/Facilities/raman%20spectros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59626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3023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pPr eaLnBrk="1" hangingPunct="1"/>
            <a:r>
              <a:rPr lang="cs-CZ" sz="2800"/>
              <a:t>Princip Ramanovy spektrometrie</a:t>
            </a:r>
          </a:p>
        </p:txBody>
      </p:sp>
      <p:pic>
        <p:nvPicPr>
          <p:cNvPr id="73731" name="Picture 2" descr="http://upload.wikimedia.org/wikipedia/commons/thumb/4/41/Raman_energy_levels.svg/350px-Raman_energy_level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943600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208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W3334-f18-13">
            <a:extLst>
              <a:ext uri="{FF2B5EF4-FFF2-40B4-BE49-F238E27FC236}">
                <a16:creationId xmlns:a16="http://schemas.microsoft.com/office/drawing/2014/main" id="{14A1C06A-43EB-445A-95BE-372967442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0"/>
            <a:ext cx="672465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515937"/>
          </a:xfrm>
        </p:spPr>
        <p:txBody>
          <a:bodyPr>
            <a:normAutofit fontScale="90000"/>
          </a:bodyPr>
          <a:lstStyle/>
          <a:p>
            <a:r>
              <a:rPr lang="cs-CZ" sz="3600"/>
              <a:t>Raman vs. FTIR</a:t>
            </a:r>
          </a:p>
        </p:txBody>
      </p:sp>
      <p:pic>
        <p:nvPicPr>
          <p:cNvPr id="15364" name="Picture 4" descr="raman_fig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6940550" cy="53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4213" y="2060575"/>
            <a:ext cx="92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FT IR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84213" y="4652963"/>
            <a:ext cx="168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(FT) Raman</a:t>
            </a:r>
          </a:p>
        </p:txBody>
      </p:sp>
    </p:spTree>
    <p:extLst>
      <p:ext uri="{BB962C8B-B14F-4D97-AF65-F5344CB8AC3E}">
        <p14:creationId xmlns:p14="http://schemas.microsoft.com/office/powerpoint/2010/main" val="38043292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B6E0138E-CDB5-4A29-AF3A-09DD920F6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66688"/>
            <a:ext cx="8766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>
              <a:sym typeface="Wingdings" panose="05000000000000000000" pitchFamily="2" charset="2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ym typeface="Wingdings" panose="05000000000000000000" pitchFamily="2" charset="2"/>
              </a:rPr>
              <a:t>	</a:t>
            </a:r>
            <a:r>
              <a:rPr lang="en-US" altLang="en-US" sz="1600"/>
              <a:t>	- comparison of Raman and IR Spectra</a:t>
            </a:r>
          </a:p>
        </p:txBody>
      </p:sp>
      <p:pic>
        <p:nvPicPr>
          <p:cNvPr id="8195" name="Picture 5" descr="1804.jpg">
            <a:extLst>
              <a:ext uri="{FF2B5EF4-FFF2-40B4-BE49-F238E27FC236}">
                <a16:creationId xmlns:a16="http://schemas.microsoft.com/office/drawing/2014/main" id="{339242F3-B0BF-4AA5-9FA5-4F006B70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4"/>
          <a:stretch>
            <a:fillRect/>
          </a:stretch>
        </p:blipFill>
        <p:spPr bwMode="auto">
          <a:xfrm>
            <a:off x="862013" y="1095375"/>
            <a:ext cx="72231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 descr="f18-6">
            <a:extLst>
              <a:ext uri="{FF2B5EF4-FFF2-40B4-BE49-F238E27FC236}">
                <a16:creationId xmlns:a16="http://schemas.microsoft.com/office/drawing/2014/main" id="{22A96138-4CC3-4FAA-AD72-2531855E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7317" b="52448"/>
          <a:stretch>
            <a:fillRect/>
          </a:stretch>
        </p:blipFill>
        <p:spPr bwMode="auto">
          <a:xfrm>
            <a:off x="1905000" y="304800"/>
            <a:ext cx="565101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 descr="18T01">
            <a:extLst>
              <a:ext uri="{FF2B5EF4-FFF2-40B4-BE49-F238E27FC236}">
                <a16:creationId xmlns:a16="http://schemas.microsoft.com/office/drawing/2014/main" id="{63361F2D-106D-4584-A6D3-D5FB0B6BD7B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990600" y="3810000"/>
            <a:ext cx="5077418" cy="269649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 descr="1812">
            <a:extLst>
              <a:ext uri="{FF2B5EF4-FFF2-40B4-BE49-F238E27FC236}">
                <a16:creationId xmlns:a16="http://schemas.microsoft.com/office/drawing/2014/main" id="{6369D421-7E5F-40F7-8AD3-BD198AE3C5D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557213"/>
            <a:ext cx="9144000" cy="5741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68B2A88-92EC-4B84-90A1-8A8D38CDC304}"/>
              </a:ext>
            </a:extLst>
          </p:cNvPr>
          <p:cNvSpPr txBox="1"/>
          <p:nvPr/>
        </p:nvSpPr>
        <p:spPr>
          <a:xfrm>
            <a:off x="272102" y="293925"/>
            <a:ext cx="3271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Záření černého tělesa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A3497F-C0E8-4A2C-A05D-EBB84F22052E}"/>
              </a:ext>
            </a:extLst>
          </p:cNvPr>
          <p:cNvSpPr txBox="1"/>
          <p:nvPr/>
        </p:nvSpPr>
        <p:spPr>
          <a:xfrm>
            <a:off x="153147" y="1179204"/>
            <a:ext cx="8837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Černé těleso je fyzikální abstrakce tělesa, které dokonale pohlcuje veškerou energii dopadajícího záření. </a:t>
            </a:r>
            <a:r>
              <a:rPr lang="cs-CZ" altLang="cs-CZ" sz="2000" b="0" i="0" u="none" dirty="0">
                <a:effectLst/>
              </a:rPr>
              <a:t>V absolutně černém tělese je v rovnováze vyzařování a pohlcování záření.</a:t>
            </a:r>
            <a:endParaRPr lang="cs-CZ" altLang="cs-CZ" sz="2000" i="0" u="none" dirty="0">
              <a:latin typeface="+mn-lt"/>
            </a:endParaRPr>
          </a:p>
        </p:txBody>
      </p:sp>
      <p:pic>
        <p:nvPicPr>
          <p:cNvPr id="9" name="Picture 2" descr="alt: Záření černého tělesa při různých teplotách (v kelvinech; 0 °C je 273,15 kelvinu). Čím je objekt teplejší, tím více záření vydává. Vlnová délka, na které září nejintenzivněji, se zároveň posouvá k nižším hodnotám. Viditelné světlo má vlnové délky od 400 (fialové) do 700 nanometrů (červené). Zdroj Wikimedia Commons, autor 4C, úpravy Jan Kolář, licence CC BY-SA 3.0.">
            <a:extLst>
              <a:ext uri="{FF2B5EF4-FFF2-40B4-BE49-F238E27FC236}">
                <a16:creationId xmlns:a16="http://schemas.microsoft.com/office/drawing/2014/main" id="{95FD8D62-F76C-4A9F-B943-D0801A9A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15" y="2030373"/>
            <a:ext cx="4568083" cy="43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450FB8-F6E3-4A47-86BC-521461438531}"/>
              </a:ext>
            </a:extLst>
          </p:cNvPr>
          <p:cNvSpPr txBox="1"/>
          <p:nvPr/>
        </p:nvSpPr>
        <p:spPr>
          <a:xfrm>
            <a:off x="272102" y="2433659"/>
            <a:ext cx="37283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i="1" u="none" dirty="0" err="1"/>
              <a:t>Wienův</a:t>
            </a:r>
            <a:r>
              <a:rPr lang="cs-CZ" altLang="cs-CZ" sz="2000" b="1" i="1" u="none" dirty="0"/>
              <a:t> posunovací zákon</a:t>
            </a:r>
          </a:p>
          <a:p>
            <a:pPr algn="just"/>
            <a:endParaRPr lang="cs-CZ" altLang="cs-CZ" sz="2000" i="0" u="none" dirty="0">
              <a:effectLst/>
            </a:endParaRPr>
          </a:p>
          <a:p>
            <a:pPr algn="just"/>
            <a:r>
              <a:rPr lang="cs-CZ" altLang="cs-CZ" sz="2000" i="0" u="none" dirty="0">
                <a:effectLst/>
              </a:rPr>
              <a:t>S rostoucí teplotou zářiče se posouvá maximální hodnota spektrální hustoty zářivého toku ke kratším vlnovým délkám.</a:t>
            </a:r>
            <a:r>
              <a:rPr lang="cs-CZ" altLang="cs-CZ" sz="2000" b="0" i="0" u="none" dirty="0">
                <a:effectLst/>
              </a:rPr>
              <a:t> </a:t>
            </a:r>
          </a:p>
        </p:txBody>
      </p:sp>
      <p:graphicFrame>
        <p:nvGraphicFramePr>
          <p:cNvPr id="13" name="Object 17">
            <a:extLst>
              <a:ext uri="{FF2B5EF4-FFF2-40B4-BE49-F238E27FC236}">
                <a16:creationId xmlns:a16="http://schemas.microsoft.com/office/drawing/2014/main" id="{9E6B750E-E33B-4D88-892C-E1F5BC1BBD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82928" y="4581584"/>
          <a:ext cx="1050759" cy="67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Rovnice" r:id="rId4" imgW="571320" imgH="393480" progId="Equation.3">
                  <p:embed/>
                </p:oleObj>
              </mc:Choice>
              <mc:Fallback>
                <p:oleObj name="Rovnice" r:id="rId4" imgW="571320" imgH="393480" progId="Equation.3">
                  <p:embed/>
                  <p:pic>
                    <p:nvPicPr>
                      <p:cNvPr id="13" name="Object 17">
                        <a:extLst>
                          <a:ext uri="{FF2B5EF4-FFF2-40B4-BE49-F238E27FC236}">
                            <a16:creationId xmlns:a16="http://schemas.microsoft.com/office/drawing/2014/main" id="{9E6B750E-E33B-4D88-892C-E1F5BC1BBD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928" y="4581584"/>
                        <a:ext cx="1050759" cy="679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9">
            <a:extLst>
              <a:ext uri="{FF2B5EF4-FFF2-40B4-BE49-F238E27FC236}">
                <a16:creationId xmlns:a16="http://schemas.microsoft.com/office/drawing/2014/main" id="{B6C80360-3477-4121-9872-417942894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2" y="5499774"/>
            <a:ext cx="1733399" cy="54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0" u="none" dirty="0">
                <a:effectLst/>
              </a:rPr>
              <a:t>b =2,9.10</a:t>
            </a:r>
            <a:r>
              <a:rPr lang="cs-CZ" altLang="cs-CZ" sz="2000" i="0" u="none" baseline="30000" dirty="0">
                <a:effectLst/>
              </a:rPr>
              <a:t>-3 </a:t>
            </a:r>
            <a:r>
              <a:rPr lang="cs-CZ" altLang="cs-CZ" sz="2000" i="0" u="none" dirty="0" err="1">
                <a:effectLst/>
              </a:rPr>
              <a:t>m.K</a:t>
            </a:r>
            <a:endParaRPr lang="cs-CZ" altLang="cs-CZ" sz="200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18242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3598863" cy="1143000"/>
          </a:xfrm>
        </p:spPr>
        <p:txBody>
          <a:bodyPr>
            <a:normAutofit fontScale="90000"/>
          </a:bodyPr>
          <a:lstStyle/>
          <a:p>
            <a:r>
              <a:rPr lang="cs-CZ" sz="3200"/>
              <a:t>Ramanova spektrometrie pigmentů</a:t>
            </a:r>
          </a:p>
        </p:txBody>
      </p:sp>
      <p:pic>
        <p:nvPicPr>
          <p:cNvPr id="19459" name="Picture 3" descr="b407167k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046538" cy="57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9750" y="3500438"/>
            <a:ext cx="3384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/>
              <a:t>Polychromovaná socha sv. Anny v Santa Maria la Real, Sasamon, Španělsko (13. stol.).</a:t>
            </a:r>
          </a:p>
        </p:txBody>
      </p:sp>
    </p:spTree>
    <p:extLst>
      <p:ext uri="{BB962C8B-B14F-4D97-AF65-F5344CB8AC3E}">
        <p14:creationId xmlns:p14="http://schemas.microsoft.com/office/powerpoint/2010/main" val="400180919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00113" y="5589588"/>
            <a:ext cx="77041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1400"/>
              <a:t>Ramanova spektra auripigmentu (As</a:t>
            </a:r>
            <a:r>
              <a:rPr lang="cs-CZ" sz="1400" baseline="-30000"/>
              <a:t>2</a:t>
            </a:r>
            <a:r>
              <a:rPr lang="cs-CZ" sz="1400"/>
              <a:t>S</a:t>
            </a:r>
            <a:r>
              <a:rPr lang="cs-CZ" sz="1400" baseline="-30000"/>
              <a:t>3</a:t>
            </a:r>
            <a:r>
              <a:rPr lang="cs-CZ" sz="1400"/>
              <a:t>), realgaru (As</a:t>
            </a:r>
            <a:r>
              <a:rPr lang="cs-CZ" sz="1400" baseline="-30000"/>
              <a:t>4</a:t>
            </a:r>
            <a:r>
              <a:rPr lang="cs-CZ" sz="1400"/>
              <a:t>S</a:t>
            </a:r>
            <a:r>
              <a:rPr lang="cs-CZ" sz="1400" baseline="-30000"/>
              <a:t>4</a:t>
            </a:r>
            <a:r>
              <a:rPr lang="cs-CZ" sz="1400"/>
              <a:t>), mozaikového zlata (SnS</a:t>
            </a:r>
            <a:r>
              <a:rPr lang="cs-CZ" sz="1400" baseline="-30000"/>
              <a:t>2</a:t>
            </a:r>
            <a:r>
              <a:rPr lang="cs-CZ" sz="1400"/>
              <a:t>) a rumělky (Hg S).</a:t>
            </a:r>
          </a:p>
        </p:txBody>
      </p:sp>
      <p:pic>
        <p:nvPicPr>
          <p:cNvPr id="20484" name="Picture 4" descr="b407167k-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127875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8434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lacona_ii_fo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665413"/>
            <a:ext cx="6545263" cy="3894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90" name="Picture 10" descr="lacona_ii_fo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476250"/>
            <a:ext cx="4530725" cy="192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250825" y="404813"/>
            <a:ext cx="34559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3200"/>
              <a:t>Oltář ze</a:t>
            </a:r>
          </a:p>
          <a:p>
            <a:pPr algn="ctr"/>
            <a:r>
              <a:rPr lang="cs-CZ" sz="3200"/>
              <a:t>“San Antolín y San Bernabé”</a:t>
            </a:r>
          </a:p>
        </p:txBody>
      </p:sp>
      <p:pic>
        <p:nvPicPr>
          <p:cNvPr id="97294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24175"/>
            <a:ext cx="1539875" cy="26289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1315959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98863" cy="1143000"/>
          </a:xfrm>
        </p:spPr>
        <p:txBody>
          <a:bodyPr>
            <a:normAutofit fontScale="90000"/>
          </a:bodyPr>
          <a:lstStyle/>
          <a:p>
            <a:r>
              <a:rPr lang="cs-CZ" sz="3600"/>
              <a:t>Rozpoznání imitací</a:t>
            </a:r>
          </a:p>
        </p:txBody>
      </p:sp>
      <p:pic>
        <p:nvPicPr>
          <p:cNvPr id="21508" name="Picture 4" descr="200510041figure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271963" cy="2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rund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2150"/>
            <a:ext cx="33909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900113" y="1916113"/>
            <a:ext cx="26670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400"/>
          </a:p>
          <a:p>
            <a:r>
              <a:rPr lang="cs-CZ" sz="1400"/>
              <a:t>Přírodní barevné korály (karoten)</a:t>
            </a:r>
          </a:p>
          <a:p>
            <a:endParaRPr lang="cs-CZ" sz="1400"/>
          </a:p>
          <a:p>
            <a:r>
              <a:rPr lang="cs-CZ" sz="1400"/>
              <a:t>Barvené korály</a:t>
            </a:r>
          </a:p>
          <a:p>
            <a:endParaRPr lang="cs-CZ" sz="1400"/>
          </a:p>
          <a:p>
            <a:r>
              <a:rPr lang="cs-CZ" sz="1400"/>
              <a:t>Imitace korálů </a:t>
            </a:r>
          </a:p>
          <a:p>
            <a:endParaRPr lang="cs-CZ" sz="1400"/>
          </a:p>
        </p:txBody>
      </p:sp>
      <p:pic>
        <p:nvPicPr>
          <p:cNvPr id="2151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84613"/>
            <a:ext cx="3240087" cy="27066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898040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3889375" cy="1143000"/>
          </a:xfrm>
        </p:spPr>
        <p:txBody>
          <a:bodyPr>
            <a:normAutofit fontScale="90000"/>
          </a:bodyPr>
          <a:lstStyle/>
          <a:p>
            <a:r>
              <a:rPr lang="cs-CZ" sz="3600"/>
              <a:t>Identifikace slonoviny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324350" cy="602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68313" y="4292600"/>
            <a:ext cx="32448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 i="1"/>
              <a:t>FT-Ramanova spektra</a:t>
            </a:r>
            <a:r>
              <a:rPr lang="cs-CZ" sz="1400"/>
              <a:t>:</a:t>
            </a:r>
          </a:p>
          <a:p>
            <a:endParaRPr lang="cs-CZ" sz="1400"/>
          </a:p>
          <a:p>
            <a:r>
              <a:rPr lang="cs-CZ" sz="1400"/>
              <a:t>Římské pečetidlo (i)</a:t>
            </a:r>
          </a:p>
          <a:p>
            <a:endParaRPr lang="cs-CZ" sz="1400"/>
          </a:p>
          <a:p>
            <a:r>
              <a:rPr lang="cs-CZ" sz="1400"/>
              <a:t>africký slon (ii), </a:t>
            </a:r>
          </a:p>
          <a:p>
            <a:endParaRPr lang="cs-CZ" sz="1400"/>
          </a:p>
          <a:p>
            <a:r>
              <a:rPr lang="cs-CZ" sz="1400"/>
              <a:t>vorvaň (iii) </a:t>
            </a:r>
          </a:p>
          <a:p>
            <a:endParaRPr lang="cs-CZ" sz="1400"/>
          </a:p>
          <a:p>
            <a:r>
              <a:rPr lang="cs-CZ" sz="1400"/>
              <a:t>hroch (iv)</a:t>
            </a:r>
          </a:p>
        </p:txBody>
      </p:sp>
      <p:pic>
        <p:nvPicPr>
          <p:cNvPr id="32773" name="Picture 5" descr="ancient2 mamutovin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2820988" cy="213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6213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Ramanova mikroskopie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74882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7523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052513"/>
            <a:ext cx="34004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16338"/>
            <a:ext cx="3400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356100" y="5734050"/>
            <a:ext cx="439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/>
              <a:t>Ramanovské mapy vzorku S IIb. </a:t>
            </a:r>
          </a:p>
          <a:p>
            <a:r>
              <a:rPr lang="cs-CZ" sz="1400"/>
              <a:t>(a) optický obraz, (b) anhydrit,  (c) sádrovec (gypsum). 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2855912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39750" y="1125538"/>
            <a:ext cx="4054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 b="1" i="1"/>
              <a:t>Portrét mladíka</a:t>
            </a:r>
            <a:r>
              <a:rPr lang="cs-CZ" sz="1600" b="1"/>
              <a:t> (neznámý severoitalský malíř, cca 1515)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95288" y="333375"/>
            <a:ext cx="577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3600"/>
              <a:t>Ramanova mikroskopie maleb</a:t>
            </a:r>
          </a:p>
        </p:txBody>
      </p:sp>
    </p:spTree>
    <p:extLst>
      <p:ext uri="{BB962C8B-B14F-4D97-AF65-F5344CB8AC3E}">
        <p14:creationId xmlns:p14="http://schemas.microsoft.com/office/powerpoint/2010/main" val="38856072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Kudryavtsav200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038" y="0"/>
            <a:ext cx="5292725" cy="6669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95288" y="765175"/>
            <a:ext cx="324008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3600"/>
              <a:t>Ramanova mikroskopie</a:t>
            </a:r>
          </a:p>
          <a:p>
            <a:pPr algn="ctr"/>
            <a:endParaRPr lang="cs-CZ" sz="3600"/>
          </a:p>
          <a:p>
            <a:pPr algn="ctr"/>
            <a:endParaRPr lang="cs-CZ" sz="3600"/>
          </a:p>
          <a:p>
            <a:pPr algn="ctr"/>
            <a:r>
              <a:rPr lang="cs-CZ"/>
              <a:t>mikrofosilie </a:t>
            </a:r>
          </a:p>
          <a:p>
            <a:pPr algn="ctr"/>
            <a:r>
              <a:rPr lang="cs-CZ"/>
              <a:t>v jurských </a:t>
            </a:r>
          </a:p>
          <a:p>
            <a:pPr algn="ctr"/>
            <a:r>
              <a:rPr lang="cs-CZ"/>
              <a:t>rohovcích</a:t>
            </a:r>
          </a:p>
        </p:txBody>
      </p:sp>
    </p:spTree>
    <p:extLst>
      <p:ext uri="{BB962C8B-B14F-4D97-AF65-F5344CB8AC3E}">
        <p14:creationId xmlns:p14="http://schemas.microsoft.com/office/powerpoint/2010/main" val="7350545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Raman + FTIR mikroskopie</a:t>
            </a:r>
          </a:p>
        </p:txBody>
      </p:sp>
      <p:pic>
        <p:nvPicPr>
          <p:cNvPr id="114694" name="Picture 6" descr="FTIR-FTRam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89138"/>
            <a:ext cx="63373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4983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6337300" cy="936625"/>
          </a:xfrm>
        </p:spPr>
        <p:txBody>
          <a:bodyPr/>
          <a:lstStyle/>
          <a:p>
            <a:r>
              <a:rPr lang="cs-CZ"/>
              <a:t>Kombinace Raman + LIBS</a:t>
            </a:r>
          </a:p>
        </p:txBody>
      </p:sp>
      <p:pic>
        <p:nvPicPr>
          <p:cNvPr id="62468" name="Picture 4" descr="Combined_LIBS_Raman_smal_yellow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8413"/>
            <a:ext cx="7385050" cy="540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215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64" name="Rectangle 148"/>
          <p:cNvSpPr>
            <a:spLocks noChangeArrowheads="1"/>
          </p:cNvSpPr>
          <p:nvPr/>
        </p:nvSpPr>
        <p:spPr bwMode="auto">
          <a:xfrm>
            <a:off x="449263" y="267146"/>
            <a:ext cx="389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i="1" u="none" dirty="0"/>
              <a:t>Stefanův-</a:t>
            </a:r>
            <a:r>
              <a:rPr lang="cs-CZ" altLang="cs-CZ" sz="2400" b="1" i="1" u="none" dirty="0" err="1"/>
              <a:t>Boltzmannův</a:t>
            </a:r>
            <a:r>
              <a:rPr lang="cs-CZ" altLang="cs-CZ" sz="2400" b="1" i="1" u="none" dirty="0"/>
              <a:t> zákon</a:t>
            </a:r>
          </a:p>
        </p:txBody>
      </p:sp>
      <p:sp>
        <p:nvSpPr>
          <p:cNvPr id="214166" name="Rectangle 150"/>
          <p:cNvSpPr>
            <a:spLocks noChangeArrowheads="1"/>
          </p:cNvSpPr>
          <p:nvPr/>
        </p:nvSpPr>
        <p:spPr bwMode="auto">
          <a:xfrm>
            <a:off x="92074" y="913750"/>
            <a:ext cx="8918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Intenzita záření vyzařovaná absolutně černým tělesem roste úměrně čtvrté mocnině termodynamické teploty.</a:t>
            </a:r>
            <a:endParaRPr lang="cs-CZ" altLang="cs-CZ" sz="2000" b="0" i="0" u="none" dirty="0">
              <a:effectLst/>
            </a:endParaRPr>
          </a:p>
        </p:txBody>
      </p:sp>
      <p:sp>
        <p:nvSpPr>
          <p:cNvPr id="214169" name="Rectangle 153"/>
          <p:cNvSpPr>
            <a:spLocks noChangeArrowheads="1"/>
          </p:cNvSpPr>
          <p:nvPr/>
        </p:nvSpPr>
        <p:spPr bwMode="auto">
          <a:xfrm>
            <a:off x="2606317" y="1881633"/>
            <a:ext cx="60884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8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i="1" dirty="0">
                <a:latin typeface="+mn-lt"/>
              </a:rPr>
              <a:t>I</a:t>
            </a:r>
            <a:r>
              <a:rPr lang="cs-CZ" dirty="0">
                <a:latin typeface="+mn-lt"/>
              </a:rPr>
              <a:t> – celková intenzita záření (podíl výkonu a plochy) [W·m</a:t>
            </a:r>
            <a:r>
              <a:rPr lang="cs-CZ" baseline="30000" dirty="0">
                <a:latin typeface="+mn-lt"/>
              </a:rPr>
              <a:t>−2</a:t>
            </a:r>
            <a:r>
              <a:rPr lang="cs-CZ" dirty="0">
                <a:latin typeface="+mn-lt"/>
              </a:rPr>
              <a:t>]</a:t>
            </a: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</a:t>
            </a:r>
            <a:r>
              <a:rPr lang="cs-CZ" altLang="cs-CZ" b="0" i="0" u="none" dirty="0">
                <a:effectLst/>
                <a:latin typeface="+mn-lt"/>
              </a:rPr>
              <a:t>  - Stefan-</a:t>
            </a:r>
            <a:r>
              <a:rPr lang="cs-CZ" altLang="cs-CZ" b="0" i="0" u="none" dirty="0" err="1">
                <a:effectLst/>
                <a:latin typeface="+mn-lt"/>
              </a:rPr>
              <a:t>Boltzmannova</a:t>
            </a:r>
            <a:r>
              <a:rPr lang="cs-CZ" altLang="cs-CZ" b="0" i="0" u="none" dirty="0">
                <a:effectLst/>
                <a:latin typeface="+mn-lt"/>
              </a:rPr>
              <a:t> konstanta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 = 5,67.10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-8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W.m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-2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 .K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-4</a:t>
            </a:r>
            <a:endParaRPr lang="cs-CZ" altLang="cs-CZ" b="0" i="0" u="none" dirty="0">
              <a:effectLst/>
              <a:latin typeface="+mn-lt"/>
            </a:endParaRP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T - </a:t>
            </a:r>
            <a:r>
              <a:rPr lang="cs-CZ" altLang="cs-CZ" b="0" i="0" u="none" dirty="0">
                <a:effectLst/>
                <a:latin typeface="+mn-lt"/>
                <a:sym typeface="Symbol" panose="05050102010706020507" pitchFamily="18" charset="2"/>
              </a:rPr>
              <a:t>termodynamická teplota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8B28018-5046-45FB-9AA9-0BE0ECAE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988" y="2111738"/>
            <a:ext cx="1447248" cy="463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1F4C25-D67D-4A67-98BE-12405CC2E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3" y="3589592"/>
            <a:ext cx="3476625" cy="27111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4E0DC6-4FC9-4174-A6E1-C7B38F5E3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82" y="3589592"/>
            <a:ext cx="4372155" cy="24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982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052513"/>
            <a:ext cx="3600450" cy="3168650"/>
          </a:xfrm>
        </p:spPr>
        <p:txBody>
          <a:bodyPr/>
          <a:lstStyle/>
          <a:p>
            <a:r>
              <a:rPr lang="cs-CZ"/>
              <a:t>Mobilní zařízení pro Ramanovu spektrometrii</a:t>
            </a: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765175"/>
            <a:ext cx="4241800" cy="4098925"/>
          </a:xfrm>
          <a:noFill/>
          <a:ln/>
        </p:spPr>
      </p:pic>
      <p:pic>
        <p:nvPicPr>
          <p:cNvPr id="419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5373688"/>
            <a:ext cx="3810000" cy="1190625"/>
          </a:xfrm>
          <a:noFill/>
          <a:ln/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23850" y="4797425"/>
            <a:ext cx="431958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 i="1"/>
              <a:t>M : </a:t>
            </a:r>
            <a:r>
              <a:rPr lang="cs-CZ" sz="1400"/>
              <a:t>95% propustné zrcadlo pro vizualizaci plochy kamerou (</a:t>
            </a:r>
            <a:r>
              <a:rPr lang="cs-CZ" sz="1400" i="1"/>
              <a:t>Ca</a:t>
            </a:r>
            <a:r>
              <a:rPr lang="cs-CZ" sz="1400"/>
              <a:t>).</a:t>
            </a:r>
          </a:p>
          <a:p>
            <a:endParaRPr lang="cs-CZ" sz="1400" i="1"/>
          </a:p>
          <a:p>
            <a:r>
              <a:rPr lang="cs-CZ" sz="1400" i="1"/>
              <a:t>HNF : </a:t>
            </a:r>
            <a:r>
              <a:rPr lang="cs-CZ" sz="1400"/>
              <a:t>holografické filtry odrážející laserový paprsek a propouští ramanovsky posunuté záření (Stokes)</a:t>
            </a:r>
          </a:p>
          <a:p>
            <a:endParaRPr lang="cs-CZ" sz="1400" i="1"/>
          </a:p>
          <a:p>
            <a:r>
              <a:rPr lang="cs-CZ" sz="1400" i="1"/>
              <a:t>F </a:t>
            </a:r>
            <a:r>
              <a:rPr lang="cs-CZ" sz="1400"/>
              <a:t>filtry pro anti-Stokesovskou část spektra</a:t>
            </a:r>
          </a:p>
        </p:txBody>
      </p:sp>
    </p:spTree>
    <p:extLst>
      <p:ext uri="{BB962C8B-B14F-4D97-AF65-F5344CB8AC3E}">
        <p14:creationId xmlns:p14="http://schemas.microsoft.com/office/powerpoint/2010/main" val="80204393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>
            <a:extLst>
              <a:ext uri="{FF2B5EF4-FFF2-40B4-BE49-F238E27FC236}">
                <a16:creationId xmlns:a16="http://schemas.microsoft.com/office/drawing/2014/main" id="{B06F7922-B1D0-4896-8965-F7B155FE59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Ramanova spektrometrie</a:t>
            </a:r>
          </a:p>
        </p:txBody>
      </p:sp>
      <p:pic>
        <p:nvPicPr>
          <p:cNvPr id="96259" name="Picture 4">
            <a:extLst>
              <a:ext uri="{FF2B5EF4-FFF2-40B4-BE49-F238E27FC236}">
                <a16:creationId xmlns:a16="http://schemas.microsoft.com/office/drawing/2014/main" id="{1A174AF1-C7C5-4D42-9255-0D7CDDD4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41" y="3352681"/>
            <a:ext cx="2643840" cy="295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">
            <a:extLst>
              <a:ext uri="{FF2B5EF4-FFF2-40B4-BE49-F238E27FC236}">
                <a16:creationId xmlns:a16="http://schemas.microsoft.com/office/drawing/2014/main" id="{BDA6954B-21D5-4463-9232-569E58A2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21" y="1790281"/>
            <a:ext cx="3162240" cy="465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B9F93C-21BD-4CD4-8630-B13CBEC1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81" y="1660256"/>
            <a:ext cx="6842880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177" dirty="0"/>
              <a:t>Terénní a mobilní zařízení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MediaObjects/216_2005_45_Fig3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640263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400"/>
              <a:t>Analýza nástěnných maleb (kaple Ponthoz.)</a:t>
            </a:r>
            <a:endParaRPr lang="cs-CZ" sz="1400" b="1"/>
          </a:p>
        </p:txBody>
      </p:sp>
      <p:pic>
        <p:nvPicPr>
          <p:cNvPr id="43013" name="Picture 5" descr="MediaObjects/216_2006_758_Figa_HTML.jp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76250"/>
            <a:ext cx="3455988" cy="258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8952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D5ED6-1968-4DA8-909D-8497F0C2E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cs-CZ" dirty="0"/>
              <a:t>Ostatní metody</a:t>
            </a:r>
          </a:p>
        </p:txBody>
      </p:sp>
    </p:spTree>
    <p:extLst>
      <p:ext uri="{BB962C8B-B14F-4D97-AF65-F5344CB8AC3E}">
        <p14:creationId xmlns:p14="http://schemas.microsoft.com/office/powerpoint/2010/main" val="10423533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304800" y="647700"/>
            <a:ext cx="3733800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Rentgenová fluorescenční analýza (XRF)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6195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ovéPole 4"/>
          <p:cNvSpPr txBox="1">
            <a:spLocks noChangeArrowheads="1"/>
          </p:cNvSpPr>
          <p:nvPr/>
        </p:nvSpPr>
        <p:spPr bwMode="auto">
          <a:xfrm>
            <a:off x="990600" y="2366963"/>
            <a:ext cx="1784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000"/>
              <a:t>Rentgenová</a:t>
            </a:r>
          </a:p>
          <a:p>
            <a:pPr eaLnBrk="1" hangingPunct="1"/>
            <a:endParaRPr lang="cs-CZ" sz="2000"/>
          </a:p>
          <a:p>
            <a:pPr eaLnBrk="1" hangingPunct="1"/>
            <a:r>
              <a:rPr lang="cs-CZ" sz="2000"/>
              <a:t>Radionuklidová</a:t>
            </a:r>
          </a:p>
          <a:p>
            <a:pPr eaLnBrk="1" hangingPunct="1"/>
            <a:endParaRPr lang="cs-CZ" sz="2000"/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14375"/>
            <a:ext cx="44958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2123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63875"/>
            <a:ext cx="6302375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31242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0378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64630-0483-424E-88F6-EEA06BC2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504348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Portable X-</a:t>
            </a:r>
            <a:r>
              <a:rPr lang="cs-CZ" sz="3600" dirty="0" err="1"/>
              <a:t>Ray</a:t>
            </a:r>
            <a:r>
              <a:rPr lang="cs-CZ" sz="3600" dirty="0"/>
              <a:t> Fluorescence (PXRF)</a:t>
            </a:r>
          </a:p>
        </p:txBody>
      </p:sp>
      <p:pic>
        <p:nvPicPr>
          <p:cNvPr id="6147" name="Picture 6" descr="http://www.niton.com/images/products/all/726_lg.jpg">
            <a:extLst>
              <a:ext uri="{FF2B5EF4-FFF2-40B4-BE49-F238E27FC236}">
                <a16:creationId xmlns:a16="http://schemas.microsoft.com/office/drawing/2014/main" id="{57098987-25A7-427F-8E06-B38E3339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572000"/>
            <a:ext cx="3200400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http://www.niton.com/images/products/all/_044_lg.jpg">
            <a:hlinkClick r:id="rId3"/>
            <a:extLst>
              <a:ext uri="{FF2B5EF4-FFF2-40B4-BE49-F238E27FC236}">
                <a16:creationId xmlns:a16="http://schemas.microsoft.com/office/drawing/2014/main" id="{C50C55C5-4164-4D7B-9B8F-332C4E1E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368550"/>
            <a:ext cx="31242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http://images.machinedesign.com/images/archive/ideas0400jpg_00000031359.jpg">
            <a:extLst>
              <a:ext uri="{FF2B5EF4-FFF2-40B4-BE49-F238E27FC236}">
                <a16:creationId xmlns:a16="http://schemas.microsoft.com/office/drawing/2014/main" id="{BF1E4D55-DB3F-420B-A7C4-12251CA2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574925"/>
            <a:ext cx="5113338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2" descr="http://industrysearch.com.au/Products/Images/91740.jpg">
            <a:extLst>
              <a:ext uri="{FF2B5EF4-FFF2-40B4-BE49-F238E27FC236}">
                <a16:creationId xmlns:a16="http://schemas.microsoft.com/office/drawing/2014/main" id="{15783CE2-3DE2-473C-9113-41DDA1E06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152400"/>
            <a:ext cx="307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55460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/>
          <p:cNvSpPr txBox="1">
            <a:spLocks noChangeArrowheads="1"/>
          </p:cNvSpPr>
          <p:nvPr/>
        </p:nvSpPr>
        <p:spPr bwMode="auto">
          <a:xfrm>
            <a:off x="762000" y="762000"/>
            <a:ext cx="4725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3600"/>
              <a:t>Elektronová mikrosonda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14600"/>
            <a:ext cx="41846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75038"/>
            <a:ext cx="464185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0505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55638"/>
            <a:ext cx="64008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716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322263"/>
            <a:ext cx="52768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2916238"/>
            <a:ext cx="51244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26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stonishing Astronomy 101 - Chapter 17">
            <a:extLst>
              <a:ext uri="{FF2B5EF4-FFF2-40B4-BE49-F238E27FC236}">
                <a16:creationId xmlns:a16="http://schemas.microsoft.com/office/drawing/2014/main" id="{73F67FCA-16C3-4329-8ACA-9F20F5A7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0" y="439220"/>
            <a:ext cx="7964423" cy="597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2937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393700" y="533400"/>
            <a:ext cx="8229600" cy="1143000"/>
          </a:xfrm>
        </p:spPr>
        <p:txBody>
          <a:bodyPr/>
          <a:lstStyle/>
          <a:p>
            <a:pPr eaLnBrk="1" hangingPunct="1"/>
            <a:r>
              <a:rPr lang="cs-CZ" sz="3600"/>
              <a:t>Fotoelektronová spektroskopie (ESCA)</a:t>
            </a:r>
          </a:p>
        </p:txBody>
      </p:sp>
      <p:pic>
        <p:nvPicPr>
          <p:cNvPr id="56323" name="Picture 2" descr="File:System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557463"/>
            <a:ext cx="61722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7982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830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22688"/>
            <a:ext cx="42291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ovéPole 5"/>
          <p:cNvSpPr txBox="1">
            <a:spLocks noChangeArrowheads="1"/>
          </p:cNvSpPr>
          <p:nvPr/>
        </p:nvSpPr>
        <p:spPr bwMode="auto">
          <a:xfrm>
            <a:off x="1143000" y="698500"/>
            <a:ext cx="2379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400"/>
              <a:t>Ultrafialová (UPS)</a:t>
            </a:r>
          </a:p>
          <a:p>
            <a:pPr eaLnBrk="1" hangingPunct="1"/>
            <a:r>
              <a:rPr lang="cs-CZ" sz="2400"/>
              <a:t>Rentgenová (XPS)</a:t>
            </a:r>
          </a:p>
        </p:txBody>
      </p:sp>
      <p:sp>
        <p:nvSpPr>
          <p:cNvPr id="57349" name="TextovéPole 1"/>
          <p:cNvSpPr txBox="1">
            <a:spLocks noChangeArrowheads="1"/>
          </p:cNvSpPr>
          <p:nvPr/>
        </p:nvSpPr>
        <p:spPr bwMode="auto">
          <a:xfrm>
            <a:off x="573088" y="2286000"/>
            <a:ext cx="4132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Sledování kinetické energie fotoelektronů,</a:t>
            </a:r>
          </a:p>
          <a:p>
            <a:pPr eaLnBrk="1" hangingPunct="1"/>
            <a:r>
              <a:rPr lang="cs-CZ"/>
              <a:t>Ta závisí na energii molekulového orbitalu.</a:t>
            </a:r>
          </a:p>
        </p:txBody>
      </p:sp>
    </p:spTree>
    <p:extLst>
      <p:ext uri="{BB962C8B-B14F-4D97-AF65-F5344CB8AC3E}">
        <p14:creationId xmlns:p14="http://schemas.microsoft.com/office/powerpoint/2010/main" val="736966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PIXE a PIGE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59531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98775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514350"/>
            <a:ext cx="7173912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96889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/>
              <a:t>Neutronová aktivační analýza</a:t>
            </a:r>
          </a:p>
        </p:txBody>
      </p:sp>
      <p:pic>
        <p:nvPicPr>
          <p:cNvPr id="45059" name="Picture 2" descr="http://nmi3.eu/index.php?rex_img_type=content_noresize&amp;rex_img_file=neutron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60638"/>
            <a:ext cx="65944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58132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78588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1383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A86EBF2-1821-E0EE-BB8F-8DB1BF4B18F9}"/>
              </a:ext>
            </a:extLst>
          </p:cNvPr>
          <p:cNvSpPr txBox="1"/>
          <p:nvPr/>
        </p:nvSpPr>
        <p:spPr>
          <a:xfrm>
            <a:off x="2362200" y="685800"/>
            <a:ext cx="415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Hmotnostní spektrometrie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4197080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dirty="0"/>
              <a:t>Izotopy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EB353-C37A-49BB-95E3-A28F5AFA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075" t="47270" b="5832"/>
          <a:stretch>
            <a:fillRect/>
          </a:stretch>
        </p:blipFill>
        <p:spPr bwMode="auto">
          <a:xfrm>
            <a:off x="447675" y="848163"/>
            <a:ext cx="8458200" cy="58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84333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2484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45932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8150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751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2890654-316F-4C11-919E-F63352D0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8" y="150126"/>
            <a:ext cx="8847464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49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Hmotnostní spektrometrie s indukčně vázaným plazmatem</a:t>
            </a:r>
          </a:p>
        </p:txBody>
      </p:sp>
      <p:pic>
        <p:nvPicPr>
          <p:cNvPr id="29699" name="Picture 2" descr="http://www.webapps.cee.vt.edu/ewr/environmental/teach/smprimer/icpms/schemat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34853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76A7F1A-5E8F-45E0-880D-AFFECA476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200650"/>
            <a:ext cx="1890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dirty="0"/>
              <a:t>Roztoková analýza</a:t>
            </a: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destruktivní</a:t>
            </a:r>
          </a:p>
        </p:txBody>
      </p:sp>
    </p:spTree>
    <p:extLst>
      <p:ext uri="{BB962C8B-B14F-4D97-AF65-F5344CB8AC3E}">
        <p14:creationId xmlns:p14="http://schemas.microsoft.com/office/powerpoint/2010/main" val="12803158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LA-ICP-MS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0" y="2205038"/>
            <a:ext cx="1489075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/>
              <a:t>Nd:YAG</a:t>
            </a:r>
          </a:p>
          <a:p>
            <a:endParaRPr lang="cs-CZ" sz="1200"/>
          </a:p>
          <a:p>
            <a:r>
              <a:rPr lang="cs-CZ" sz="2800"/>
              <a:t>Excimer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659563" y="1773238"/>
            <a:ext cx="21907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Kvadrupólový</a:t>
            </a:r>
          </a:p>
          <a:p>
            <a:endParaRPr lang="cs-CZ"/>
          </a:p>
          <a:p>
            <a:r>
              <a:rPr lang="cs-CZ"/>
              <a:t>TOF</a:t>
            </a:r>
          </a:p>
          <a:p>
            <a:endParaRPr lang="cs-CZ"/>
          </a:p>
          <a:p>
            <a:r>
              <a:rPr lang="cs-CZ"/>
              <a:t>Sektorový (MC)</a:t>
            </a:r>
          </a:p>
        </p:txBody>
      </p:sp>
      <p:pic>
        <p:nvPicPr>
          <p:cNvPr id="8196" name="Picture 4" descr="2002ury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81213"/>
            <a:ext cx="38862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th_0607sst_alternativ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19550"/>
            <a:ext cx="5543550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7A38E9E-EC55-43F5-9EFE-E113C3259AE9}"/>
              </a:ext>
            </a:extLst>
          </p:cNvPr>
          <p:cNvSpPr txBox="1"/>
          <p:nvPr/>
        </p:nvSpPr>
        <p:spPr>
          <a:xfrm>
            <a:off x="304800" y="1352312"/>
            <a:ext cx="391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Pevné látky vzorkovány laserovou ablací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A2D5BAB-0E75-4786-8EEE-1551C21A0D54}"/>
              </a:ext>
            </a:extLst>
          </p:cNvPr>
          <p:cNvSpPr txBox="1"/>
          <p:nvPr/>
        </p:nvSpPr>
        <p:spPr>
          <a:xfrm>
            <a:off x="381000" y="6019800"/>
            <a:ext cx="253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Semidestruktivní</a:t>
            </a:r>
            <a:r>
              <a:rPr lang="cs-CZ" dirty="0"/>
              <a:t> metoda</a:t>
            </a:r>
          </a:p>
        </p:txBody>
      </p:sp>
    </p:spTree>
    <p:extLst>
      <p:ext uri="{BB962C8B-B14F-4D97-AF65-F5344CB8AC3E}">
        <p14:creationId xmlns:p14="http://schemas.microsoft.com/office/powerpoint/2010/main" val="95890353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3529013" cy="1143000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Provenience obsidiánu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9750" y="1916113"/>
            <a:ext cx="2543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Owens Valley, </a:t>
            </a:r>
          </a:p>
          <a:p>
            <a:r>
              <a:rPr lang="cs-CZ" altLang="cs-CZ"/>
              <a:t>vých. Kalifornie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60350"/>
            <a:ext cx="5337175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obsidi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2986088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893175" cy="58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3238500" cy="1143000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Malba na keramice</a:t>
            </a:r>
          </a:p>
        </p:txBody>
      </p:sp>
      <p:pic>
        <p:nvPicPr>
          <p:cNvPr id="151556" name="Picture 4" descr="James20055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3357563"/>
            <a:ext cx="6257925" cy="3221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59" name="Picture 7" descr="James200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692150"/>
            <a:ext cx="5322887" cy="237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/>
              <a:t>MC LA-ICP-MS</a:t>
            </a:r>
          </a:p>
        </p:txBody>
      </p:sp>
      <p:pic>
        <p:nvPicPr>
          <p:cNvPr id="35843" name="Picture 3" descr="Bez názv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8229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55F21CA-0825-41C8-962F-83E43C8D41A3}"/>
              </a:ext>
            </a:extLst>
          </p:cNvPr>
          <p:cNvSpPr txBox="1"/>
          <p:nvPr/>
        </p:nvSpPr>
        <p:spPr>
          <a:xfrm>
            <a:off x="533400" y="1446491"/>
            <a:ext cx="288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Analýza izotopových poměrů</a:t>
            </a:r>
          </a:p>
        </p:txBody>
      </p:sp>
    </p:spTree>
    <p:extLst>
      <p:ext uri="{BB962C8B-B14F-4D97-AF65-F5344CB8AC3E}">
        <p14:creationId xmlns:p14="http://schemas.microsoft.com/office/powerpoint/2010/main" val="20294016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2238" cy="1811338"/>
          </a:xfrm>
        </p:spPr>
        <p:txBody>
          <a:bodyPr/>
          <a:lstStyle/>
          <a:p>
            <a:r>
              <a:rPr lang="cs-CZ" sz="3600"/>
              <a:t>Analýza izotopových poměrů</a:t>
            </a:r>
          </a:p>
        </p:txBody>
      </p:sp>
      <p:pic>
        <p:nvPicPr>
          <p:cNvPr id="30723" name="Picture 3" descr="Schultheis2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04813"/>
            <a:ext cx="4100513" cy="289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Schultheis200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500438"/>
            <a:ext cx="7451725" cy="3201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4213" y="3068638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/>
              <a:t>Sklo „Art nouveau“</a:t>
            </a:r>
          </a:p>
        </p:txBody>
      </p:sp>
      <p:pic>
        <p:nvPicPr>
          <p:cNvPr id="30728" name="Picture 8" descr="nouveau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60800"/>
            <a:ext cx="207645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16194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LDI - TOF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95288" y="2060575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Desorpce a ionizace laserem</a:t>
            </a:r>
          </a:p>
        </p:txBody>
      </p:sp>
      <p:pic>
        <p:nvPicPr>
          <p:cNvPr id="7172" name="Picture 4" descr="image0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924175"/>
            <a:ext cx="5327650" cy="3330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79838"/>
            <a:ext cx="36576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692150"/>
            <a:ext cx="4660900" cy="56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39750" y="2708275"/>
            <a:ext cx="173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Pruská modř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76238" y="563563"/>
            <a:ext cx="354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Analýza pigmentů</a:t>
            </a:r>
          </a:p>
        </p:txBody>
      </p:sp>
      <p:pic>
        <p:nvPicPr>
          <p:cNvPr id="44041" name="Picture 9" descr="fe_5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557338"/>
            <a:ext cx="960437" cy="145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0" name="Rectangle 8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3816350" cy="1666875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Pigmenty v iluminovaných rukopisech</a:t>
            </a:r>
          </a:p>
        </p:txBody>
      </p:sp>
      <p:pic>
        <p:nvPicPr>
          <p:cNvPr id="69636" name="Picture 4" descr="1321840406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75"/>
            <a:ext cx="3594100" cy="212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9" name="Picture 7" descr="13218404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908050"/>
            <a:ext cx="5208588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42" name="Picture 10" descr="109986574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941888"/>
            <a:ext cx="2540000" cy="137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091F09C5-96E7-41A3-9565-D3DC5D0733ED}"/>
              </a:ext>
            </a:extLst>
          </p:cNvPr>
          <p:cNvSpPr txBox="1"/>
          <p:nvPr/>
        </p:nvSpPr>
        <p:spPr>
          <a:xfrm>
            <a:off x="348018" y="1360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Rayleighův-Jeansův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AABEBF-32F9-4336-9FEC-58BB26AA697D}"/>
              </a:ext>
            </a:extLst>
          </p:cNvPr>
          <p:cNvSpPr txBox="1"/>
          <p:nvPr/>
        </p:nvSpPr>
        <p:spPr>
          <a:xfrm>
            <a:off x="334369" y="726449"/>
            <a:ext cx="85093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12529"/>
                </a:solidFill>
                <a:effectLst/>
              </a:rPr>
              <a:t>=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přibližný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zákon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platný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dlouhé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(rádiové vlny a mikrovlny)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tj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energii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fotonu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ν</a:t>
            </a:r>
            <a:r>
              <a:rPr lang="el-GR" sz="2000" b="0" i="0" baseline="30000" dirty="0">
                <a:solidFill>
                  <a:srgbClr val="000000"/>
                </a:solidFill>
                <a:effectLst/>
              </a:rPr>
              <a:t>4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 &lt;&lt;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k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.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endParaRPr lang="cs-CZ" sz="2000" b="0" i="0" dirty="0">
              <a:solidFill>
                <a:srgbClr val="000000"/>
              </a:solidFill>
              <a:effectLst/>
            </a:endParaRPr>
          </a:p>
          <a:p>
            <a:pPr algn="just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000" b="0" i="0" dirty="0" err="1">
                <a:solidFill>
                  <a:srgbClr val="000000"/>
                </a:solidFill>
                <a:effectLst/>
              </a:rPr>
              <a:t>Zářivý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výkon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připadající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1 m</a:t>
            </a:r>
            <a:r>
              <a:rPr lang="en-US" sz="2000" b="0" i="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povrchu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jednotkový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interval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, resp. frekvence,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je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159D32-1ED1-48CA-9FBB-31C7DE66BA73}"/>
              </a:ext>
            </a:extLst>
          </p:cNvPr>
          <p:cNvSpPr txBox="1"/>
          <p:nvPr/>
        </p:nvSpPr>
        <p:spPr>
          <a:xfrm>
            <a:off x="2422479" y="2456174"/>
            <a:ext cx="2040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 k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lang="en-US" sz="20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C18FE2F-2E80-4E1E-A212-2CD46527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502" y="2383575"/>
            <a:ext cx="3166279" cy="9239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7400" tIns="45720" rIns="9144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Times" panose="02020603050405020304" pitchFamily="18" charset="0"/>
              </a:rPr>
              <a:t>λ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vlnová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délka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záření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absolutní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teplota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zářiče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rychlost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světla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Boltzmannova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konstanta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301ADBE-1B02-4681-9846-62C94CD0AA11}"/>
              </a:ext>
            </a:extLst>
          </p:cNvPr>
          <p:cNvSpPr txBox="1"/>
          <p:nvPr/>
        </p:nvSpPr>
        <p:spPr>
          <a:xfrm>
            <a:off x="2395183" y="3002087"/>
            <a:ext cx="238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 k </a:t>
            </a:r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 c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BE45BE-03CD-4474-BD0F-A96D8F0C68D0}"/>
              </a:ext>
            </a:extLst>
          </p:cNvPr>
          <p:cNvSpPr txBox="1"/>
          <p:nvPr/>
        </p:nvSpPr>
        <p:spPr>
          <a:xfrm>
            <a:off x="266132" y="3563161"/>
            <a:ext cx="42376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Zásadní</a:t>
            </a:r>
            <a:r>
              <a:rPr lang="en-US" sz="2000" dirty="0"/>
              <a:t> </a:t>
            </a:r>
            <a:r>
              <a:rPr lang="en-US" sz="2000" dirty="0" err="1"/>
              <a:t>nesoulad</a:t>
            </a:r>
            <a:r>
              <a:rPr lang="en-US" sz="2000" dirty="0"/>
              <a:t> s </a:t>
            </a:r>
            <a:r>
              <a:rPr lang="en-US" sz="2000" dirty="0" err="1"/>
              <a:t>experimentem</a:t>
            </a:r>
            <a:r>
              <a:rPr lang="en-US" sz="2000" dirty="0"/>
              <a:t> se </a:t>
            </a:r>
            <a:r>
              <a:rPr lang="en-US" sz="2000" dirty="0" err="1"/>
              <a:t>objevuje</a:t>
            </a:r>
            <a:r>
              <a:rPr lang="en-US" sz="2000" dirty="0"/>
              <a:t> u </a:t>
            </a:r>
            <a:r>
              <a:rPr lang="en-US" sz="2000" dirty="0" err="1"/>
              <a:t>Rayleighova</a:t>
            </a:r>
            <a:r>
              <a:rPr lang="cs-CZ" sz="2000" dirty="0"/>
              <a:t>-</a:t>
            </a:r>
            <a:r>
              <a:rPr lang="en-US" sz="2000" dirty="0" err="1"/>
              <a:t>Jeansova</a:t>
            </a:r>
            <a:r>
              <a:rPr lang="en-US" sz="2000" dirty="0"/>
              <a:t> </a:t>
            </a:r>
            <a:r>
              <a:rPr lang="en-US" sz="2000" dirty="0" err="1"/>
              <a:t>zákona</a:t>
            </a:r>
            <a:r>
              <a:rPr lang="en-US" sz="2000" dirty="0"/>
              <a:t> od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ultrafialového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. S </a:t>
            </a:r>
            <a:r>
              <a:rPr lang="en-US" sz="2000" dirty="0" err="1"/>
              <a:t>klesající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by </a:t>
            </a:r>
            <a:r>
              <a:rPr lang="en-US" sz="2000" dirty="0" err="1"/>
              <a:t>spektrální</a:t>
            </a:r>
            <a:r>
              <a:rPr lang="en-US" sz="2000" dirty="0"/>
              <a:t> </a:t>
            </a:r>
            <a:r>
              <a:rPr lang="en-US" sz="2000" dirty="0" err="1"/>
              <a:t>intenzita</a:t>
            </a:r>
            <a:r>
              <a:rPr lang="en-US" sz="2000" dirty="0"/>
              <a:t> </a:t>
            </a:r>
            <a:r>
              <a:rPr lang="en-US" sz="2000" dirty="0" err="1"/>
              <a:t>vyzařování</a:t>
            </a:r>
            <a:r>
              <a:rPr lang="en-US" sz="2000" dirty="0"/>
              <a:t>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růst</a:t>
            </a:r>
            <a:r>
              <a:rPr lang="en-US" sz="2000" dirty="0"/>
              <a:t> do </a:t>
            </a:r>
            <a:r>
              <a:rPr lang="en-US" sz="2000" dirty="0" err="1"/>
              <a:t>nekonečna</a:t>
            </a:r>
            <a:r>
              <a:rPr lang="en-US" sz="2000" dirty="0"/>
              <a:t> a </a:t>
            </a:r>
            <a:r>
              <a:rPr lang="en-US" sz="2000" dirty="0" err="1"/>
              <a:t>absolutně</a:t>
            </a:r>
            <a:r>
              <a:rPr lang="en-US" sz="2000" dirty="0"/>
              <a:t> </a:t>
            </a:r>
            <a:r>
              <a:rPr lang="en-US" sz="2000" dirty="0" err="1"/>
              <a:t>černé</a:t>
            </a:r>
            <a:r>
              <a:rPr lang="en-US" sz="2000" dirty="0"/>
              <a:t> </a:t>
            </a:r>
            <a:r>
              <a:rPr lang="en-US" sz="2000" dirty="0" err="1"/>
              <a:t>těleso</a:t>
            </a:r>
            <a:r>
              <a:rPr lang="en-US" sz="2000" dirty="0"/>
              <a:t> by </a:t>
            </a:r>
            <a:r>
              <a:rPr lang="en-US" sz="2000" dirty="0" err="1"/>
              <a:t>vydávalo</a:t>
            </a:r>
            <a:r>
              <a:rPr lang="en-US" sz="2000" dirty="0"/>
              <a:t> </a:t>
            </a:r>
            <a:r>
              <a:rPr lang="en-US" sz="2000" dirty="0" err="1"/>
              <a:t>tepelné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o </a:t>
            </a:r>
            <a:r>
              <a:rPr lang="en-US" sz="2000" dirty="0" err="1"/>
              <a:t>nekonečném</a:t>
            </a:r>
            <a:r>
              <a:rPr lang="en-US" sz="2000" dirty="0"/>
              <a:t> </a:t>
            </a:r>
            <a:r>
              <a:rPr lang="en-US" sz="2000" dirty="0" err="1"/>
              <a:t>výkonu</a:t>
            </a:r>
            <a:r>
              <a:rPr lang="en-US" sz="2000" dirty="0"/>
              <a:t> (</a:t>
            </a:r>
            <a:r>
              <a:rPr lang="cs-CZ" sz="2000" dirty="0"/>
              <a:t>tzv. </a:t>
            </a:r>
            <a:r>
              <a:rPr lang="en-US" sz="2000" dirty="0"/>
              <a:t> </a:t>
            </a:r>
            <a:r>
              <a:rPr lang="en-US" sz="2000" b="1" dirty="0" err="1"/>
              <a:t>ultrafialová</a:t>
            </a:r>
            <a:r>
              <a:rPr lang="en-US" sz="2000" b="1" dirty="0"/>
              <a:t> </a:t>
            </a:r>
            <a:r>
              <a:rPr lang="en-US" sz="2000" b="1" dirty="0" err="1"/>
              <a:t>katastrofa</a:t>
            </a:r>
            <a:r>
              <a:rPr lang="en-US" sz="2000" dirty="0"/>
              <a:t>).</a:t>
            </a:r>
          </a:p>
        </p:txBody>
      </p:sp>
      <p:pic>
        <p:nvPicPr>
          <p:cNvPr id="93193" name="Picture 9" descr="Blackbody Radiation">
            <a:extLst>
              <a:ext uri="{FF2B5EF4-FFF2-40B4-BE49-F238E27FC236}">
                <a16:creationId xmlns:a16="http://schemas.microsoft.com/office/drawing/2014/main" id="{FBE50B9C-54BA-4569-8983-616F4EBD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93" y="3562066"/>
            <a:ext cx="3373691" cy="307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8685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31838"/>
          </a:xfrm>
        </p:spPr>
        <p:txBody>
          <a:bodyPr/>
          <a:lstStyle/>
          <a:p>
            <a:r>
              <a:rPr lang="cs-CZ" altLang="cs-CZ" sz="3600"/>
              <a:t>Akrylátové barvy</a:t>
            </a:r>
          </a:p>
        </p:txBody>
      </p:sp>
      <p:pic>
        <p:nvPicPr>
          <p:cNvPr id="67588" name="Picture 4" descr="4y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30275"/>
            <a:ext cx="8640763" cy="5653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MALDI-TOF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39750" y="2133600"/>
            <a:ext cx="6470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Desorpce a ionizace laserem za přítomnosti matrice</a:t>
            </a:r>
          </a:p>
        </p:txBody>
      </p:sp>
      <p:pic>
        <p:nvPicPr>
          <p:cNvPr id="45069" name="Picture 13" descr="ionization-mald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2708275"/>
            <a:ext cx="4149725" cy="380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4763" cy="1143000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Analýza fosilních proteinů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065588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8313" y="4724400"/>
            <a:ext cx="35972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/>
              <a:t>„Peptide mass fingerprint“ osteokalcinu rozloženého trypsinem: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extant horse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zebra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osel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částečně čištěný osteokalcin z 42 000 let starých pozůstatků koně. </a:t>
            </a:r>
          </a:p>
        </p:txBody>
      </p:sp>
      <p:pic>
        <p:nvPicPr>
          <p:cNvPr id="11270" name="Picture 6" descr="HORBON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060575"/>
            <a:ext cx="2520950" cy="2478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4102100" cy="1143000"/>
          </a:xfrm>
        </p:spPr>
        <p:txBody>
          <a:bodyPr/>
          <a:lstStyle/>
          <a:p>
            <a:r>
              <a:rPr lang="cs-CZ" altLang="cs-CZ" sz="3600"/>
              <a:t>Identifikace keratinů</a:t>
            </a:r>
          </a:p>
        </p:txBody>
      </p:sp>
      <p:pic>
        <p:nvPicPr>
          <p:cNvPr id="46084" name="Picture 4" descr="ac020347ff0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50825" y="1700213"/>
            <a:ext cx="4191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Hmotnostrní spektra 1400 to 1700 Da vlny jaka (A) a kašmírské kozy (B) (rozklad trypsinem). </a:t>
            </a:r>
          </a:p>
        </p:txBody>
      </p:sp>
      <p:pic>
        <p:nvPicPr>
          <p:cNvPr id="46087" name="Picture 7" descr="ac020347ff0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44888"/>
            <a:ext cx="4152900" cy="282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669925" y="4884738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800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68313" y="5661025"/>
            <a:ext cx="37798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Hmotnostní spektra 1700 to 2100 Da peří husy (A) a kachny (B). </a:t>
            </a:r>
          </a:p>
        </p:txBody>
      </p:sp>
      <p:pic>
        <p:nvPicPr>
          <p:cNvPr id="46090" name="Picture 10" descr="Sell_White_Duck_and_Goose_Feather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335213"/>
            <a:ext cx="3168650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/>
          <a:lstStyle/>
          <a:p>
            <a:r>
              <a:rPr lang="cs-CZ" altLang="cs-CZ" sz="3200"/>
              <a:t>Identifikace organických pojiv v malbách</a:t>
            </a:r>
          </a:p>
        </p:txBody>
      </p:sp>
      <p:pic>
        <p:nvPicPr>
          <p:cNvPr id="47111" name="Picture 7" descr="ac051181wf0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3519487" cy="44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04800" y="5867400"/>
            <a:ext cx="4038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Triptych Benedetta Bonfigliho, Madona s dítětem, sv. Jan Křtitel.sv. Šebestián (XV. století).</a:t>
            </a:r>
          </a:p>
        </p:txBody>
      </p:sp>
      <p:pic>
        <p:nvPicPr>
          <p:cNvPr id="47114" name="Picture 10" descr="ac051181wf0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557338"/>
            <a:ext cx="4724400" cy="32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643438" y="5157788"/>
            <a:ext cx="39608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trojnásobně nabitých iontů pro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551.61, z hydrolyzovaného extraktu. Přítomny jsou </a:t>
            </a:r>
            <a:r>
              <a:rPr lang="cs-CZ" altLang="cs-CZ" sz="1400" b="1"/>
              <a:t>y</a:t>
            </a:r>
            <a:r>
              <a:rPr lang="cs-CZ" altLang="cs-CZ" sz="1400"/>
              <a:t> a </a:t>
            </a:r>
            <a:r>
              <a:rPr lang="cs-CZ" altLang="cs-CZ" sz="1400" b="1"/>
              <a:t>b</a:t>
            </a:r>
            <a:r>
              <a:rPr lang="cs-CZ" altLang="cs-CZ" sz="1400"/>
              <a:t> fragmenty peptidu ovotransferrinu 443-457 (TDERPASYFAVAVAR).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ac051181wf0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4554537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0825" y="609600"/>
            <a:ext cx="35591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dvojnásobně nabitých iontů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714.82, z  hydrolyzovaného extraktu z triptychu Benedetta Bonfigliho. Přítomny jsou fragmenty </a:t>
            </a:r>
            <a:r>
              <a:rPr lang="cs-CZ" altLang="cs-CZ" sz="1400" b="1"/>
              <a:t>y</a:t>
            </a:r>
            <a:r>
              <a:rPr lang="cs-CZ" altLang="cs-CZ" sz="1400"/>
              <a:t> and </a:t>
            </a:r>
            <a:r>
              <a:rPr lang="cs-CZ" altLang="cs-CZ" sz="1400" b="1"/>
              <a:t>b</a:t>
            </a:r>
            <a:r>
              <a:rPr lang="cs-CZ" altLang="cs-CZ" sz="1400"/>
              <a:t> fragmentu peptidu lysozymu 52-63 (FESNFNTQATNR).</a:t>
            </a:r>
          </a:p>
          <a:p>
            <a:endParaRPr lang="cs-CZ" altLang="cs-CZ" sz="1400"/>
          </a:p>
        </p:txBody>
      </p:sp>
      <p:pic>
        <p:nvPicPr>
          <p:cNvPr id="48135" name="Picture 7" descr="ac051181wf0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73463"/>
            <a:ext cx="4392612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304800" y="5105400"/>
            <a:ext cx="36845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402.28, z  hydrolyzovaného extraktu z triptychu Benedetta Bonfigliho. Přítomny </a:t>
            </a:r>
            <a:r>
              <a:rPr lang="cs-CZ" altLang="cs-CZ" sz="1400" b="1"/>
              <a:t>y</a:t>
            </a:r>
            <a:r>
              <a:rPr lang="cs-CZ" altLang="cs-CZ" sz="1400"/>
              <a:t> a </a:t>
            </a:r>
            <a:r>
              <a:rPr lang="cs-CZ" altLang="cs-CZ" sz="1400" b="1"/>
              <a:t>b</a:t>
            </a:r>
            <a:r>
              <a:rPr lang="cs-CZ" altLang="cs-CZ" sz="1400"/>
              <a:t> fragmenty peptidu vitellogeninu II 50-53 (AGVR). 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395288" y="2781300"/>
            <a:ext cx="3384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Závěr: </a:t>
            </a:r>
          </a:p>
          <a:p>
            <a:r>
              <a:rPr lang="cs-CZ" altLang="cs-CZ" sz="1800"/>
              <a:t>	jako pojivo byly v triptychu Benedetta Bonfigliho použity vaječný bílek a žloutek triptych. 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ac970574vf0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609600"/>
            <a:ext cx="499268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39750" y="5229225"/>
            <a:ext cx="28622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Hmotnostní spektra laserové desorpce/ionizace dammaru (nahoře) a mastixu (dole) na grafitu. </a:t>
            </a:r>
          </a:p>
        </p:txBody>
      </p:sp>
      <p:sp>
        <p:nvSpPr>
          <p:cNvPr id="49159" name="Text Box 7"/>
          <p:cNvSpPr txBox="1">
            <a:spLocks noGrp="1" noChangeArrowheads="1"/>
          </p:cNvSpPr>
          <p:nvPr>
            <p:ph type="title"/>
          </p:nvPr>
        </p:nvSpPr>
        <p:spPr>
          <a:xfrm>
            <a:off x="395288" y="549275"/>
            <a:ext cx="3124200" cy="1611313"/>
          </a:xfrm>
          <a:noFill/>
          <a:ln/>
        </p:spPr>
        <p:txBody>
          <a:bodyPr>
            <a:normAutofit fontScale="90000"/>
          </a:bodyPr>
          <a:lstStyle/>
          <a:p>
            <a:r>
              <a:rPr lang="cs-CZ" altLang="cs-CZ" sz="3600">
                <a:solidFill>
                  <a:schemeClr val="tx1"/>
                </a:solidFill>
              </a:rPr>
              <a:t>Degradace historických laků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23850" y="3068638"/>
            <a:ext cx="29876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Fotochemická degradace přírodních  triterpenoidů použitých jako laky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275" y="609600"/>
            <a:ext cx="3886200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Rentgenová difrakční analýza (XRD)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286125"/>
            <a:ext cx="42672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96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2" descr="http://vega.fjfi.cvut.cz/docs/sfbe/rtg_difrakce/obr/4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9909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22036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6400"/>
            <a:ext cx="85344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26878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WordArt 2"/>
          <p:cNvSpPr>
            <a:spLocks noChangeArrowheads="1" noChangeShapeType="1" noTextEdit="1"/>
          </p:cNvSpPr>
          <p:nvPr/>
        </p:nvSpPr>
        <p:spPr bwMode="auto">
          <a:xfrm>
            <a:off x="971550" y="836613"/>
            <a:ext cx="6953250" cy="1714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cs-CZ" sz="4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Děkuji za pozornost !</a:t>
            </a:r>
          </a:p>
        </p:txBody>
      </p:sp>
      <p:pic>
        <p:nvPicPr>
          <p:cNvPr id="129027" name="Picture 3" descr="zabicky3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5472113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8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12672E-57F7-40AE-8135-8C29E6C5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3335172"/>
            <a:ext cx="2465127" cy="8011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974B26-FB73-4F5D-9827-A912A232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84" y="3234522"/>
            <a:ext cx="2508180" cy="8192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5331C0-641C-4C24-8DC3-3A5021A9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469" y="950791"/>
            <a:ext cx="2454890" cy="102287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AF188E-21F2-42C2-8925-D921F40AC1DF}"/>
              </a:ext>
            </a:extLst>
          </p:cNvPr>
          <p:cNvSpPr txBox="1"/>
          <p:nvPr/>
        </p:nvSpPr>
        <p:spPr>
          <a:xfrm>
            <a:off x="211540" y="2315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Planckův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vyzařovací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2C3B40-7C01-421B-9187-1DF26DE4578B}"/>
              </a:ext>
            </a:extLst>
          </p:cNvPr>
          <p:cNvSpPr txBox="1"/>
          <p:nvPr/>
        </p:nvSpPr>
        <p:spPr>
          <a:xfrm>
            <a:off x="150125" y="2329304"/>
            <a:ext cx="8666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Záření</a:t>
            </a:r>
            <a:r>
              <a:rPr lang="en-US" dirty="0"/>
              <a:t> o </a:t>
            </a:r>
            <a:r>
              <a:rPr lang="en-US" dirty="0" err="1"/>
              <a:t>frekvenci</a:t>
            </a:r>
            <a:r>
              <a:rPr lang="en-US" dirty="0"/>
              <a:t> f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vyzařováno</a:t>
            </a:r>
            <a:r>
              <a:rPr lang="en-US" dirty="0"/>
              <a:t>,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pohlcováno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po </a:t>
            </a:r>
            <a:r>
              <a:rPr lang="en-US" dirty="0" err="1"/>
              <a:t>kvantech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o </a:t>
            </a:r>
            <a:r>
              <a:rPr lang="en-US" dirty="0" err="1"/>
              <a:t>velikosti</a:t>
            </a:r>
            <a:r>
              <a:rPr lang="en-US" dirty="0"/>
              <a:t> e = h . </a:t>
            </a:r>
            <a:r>
              <a:rPr lang="el-GR" dirty="0"/>
              <a:t>ν</a:t>
            </a:r>
            <a:endParaRPr lang="en-US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4046AEB-63ED-4741-AEDD-D7A06030CF26}"/>
              </a:ext>
            </a:extLst>
          </p:cNvPr>
          <p:cNvSpPr txBox="1"/>
          <p:nvPr/>
        </p:nvSpPr>
        <p:spPr>
          <a:xfrm>
            <a:off x="170597" y="964526"/>
            <a:ext cx="4428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Planckův</a:t>
            </a:r>
            <a:r>
              <a:rPr lang="en-US" dirty="0"/>
              <a:t> </a:t>
            </a:r>
            <a:r>
              <a:rPr lang="en-US" dirty="0" err="1"/>
              <a:t>vyzařovací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vyjadřuje</a:t>
            </a:r>
            <a:r>
              <a:rPr lang="en-US" dirty="0"/>
              <a:t> </a:t>
            </a:r>
            <a:r>
              <a:rPr lang="en-US" dirty="0" err="1"/>
              <a:t>závislost</a:t>
            </a:r>
            <a:r>
              <a:rPr lang="en-US" dirty="0"/>
              <a:t> </a:t>
            </a:r>
            <a:r>
              <a:rPr lang="en-US" dirty="0" err="1"/>
              <a:t>intenzity</a:t>
            </a:r>
            <a:r>
              <a:rPr lang="en-US" dirty="0"/>
              <a:t> </a:t>
            </a:r>
            <a:r>
              <a:rPr lang="en-US" dirty="0" err="1"/>
              <a:t>záření</a:t>
            </a:r>
            <a:r>
              <a:rPr lang="en-US" dirty="0"/>
              <a:t> </a:t>
            </a:r>
            <a:r>
              <a:rPr lang="en-US" dirty="0" err="1"/>
              <a:t>absolutně</a:t>
            </a:r>
            <a:r>
              <a:rPr lang="en-US" dirty="0"/>
              <a:t> </a:t>
            </a:r>
            <a:r>
              <a:rPr lang="en-US" dirty="0" err="1"/>
              <a:t>černého</a:t>
            </a:r>
            <a:r>
              <a:rPr lang="en-US" dirty="0"/>
              <a:t> </a:t>
            </a:r>
            <a:r>
              <a:rPr lang="en-US" dirty="0" err="1"/>
              <a:t>tělesa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ω.</a:t>
            </a:r>
          </a:p>
        </p:txBody>
      </p:sp>
      <p:pic>
        <p:nvPicPr>
          <p:cNvPr id="92168" name="Picture 8">
            <a:extLst>
              <a:ext uri="{FF2B5EF4-FFF2-40B4-BE49-F238E27FC236}">
                <a16:creationId xmlns:a16="http://schemas.microsoft.com/office/drawing/2014/main" id="{497F4B5F-E66A-4396-9FBA-4A6E9662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8" y="4274524"/>
            <a:ext cx="3671248" cy="24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>
            <a:extLst>
              <a:ext uri="{FF2B5EF4-FFF2-40B4-BE49-F238E27FC236}">
                <a16:creationId xmlns:a16="http://schemas.microsoft.com/office/drawing/2014/main" id="{64BA30E1-6005-4AA6-B692-01777DE5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" y="4258101"/>
            <a:ext cx="3614949" cy="24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80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85519D95-6A68-4ECE-8034-9093D869D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895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Spektrografie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FF4FA6F4-330F-4BBD-BD4A-E8A2325D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254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http://www.eso.org/public/outreach/eduoff/cas/cas2004/casreports-2004/rep-236/image024.jpg">
            <a:extLst>
              <a:ext uri="{FF2B5EF4-FFF2-40B4-BE49-F238E27FC236}">
                <a16:creationId xmlns:a16="http://schemas.microsoft.com/office/drawing/2014/main" id="{69E6E8CF-A16E-4E0F-B702-6B5E1BB2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35438"/>
            <a:ext cx="51308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2">
            <a:extLst>
              <a:ext uri="{FF2B5EF4-FFF2-40B4-BE49-F238E27FC236}">
                <a16:creationId xmlns:a16="http://schemas.microsoft.com/office/drawing/2014/main" id="{4C9E399F-37CB-4D9B-935C-6A0B36D4C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" y="2006600"/>
            <a:ext cx="1800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 err="1"/>
              <a:t>Semikvantitativní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 err="1"/>
              <a:t>Semidestruktivní</a:t>
            </a: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4582" name="TextovéPole 3">
            <a:extLst>
              <a:ext uri="{FF2B5EF4-FFF2-40B4-BE49-F238E27FC236}">
                <a16:creationId xmlns:a16="http://schemas.microsoft.com/office/drawing/2014/main" id="{242C01B9-9EF3-4484-A069-E1FED310F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3429000"/>
            <a:ext cx="1104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Jiskra</a:t>
            </a:r>
          </a:p>
          <a:p>
            <a:pPr eaLnBrk="1" hangingPunct="1"/>
            <a:r>
              <a:rPr lang="cs-CZ" altLang="cs-CZ" dirty="0"/>
              <a:t>El. oblouk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D19557B-FB6E-4571-9171-4A5DE8185F8B}"/>
              </a:ext>
            </a:extLst>
          </p:cNvPr>
          <p:cNvSpPr txBox="1"/>
          <p:nvPr/>
        </p:nvSpPr>
        <p:spPr>
          <a:xfrm flipH="1">
            <a:off x="228600" y="5379224"/>
            <a:ext cx="300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Emisn</a:t>
            </a:r>
            <a:r>
              <a:rPr lang="cs-CZ" dirty="0"/>
              <a:t>í spektra se zachycují na fotografickou desku</a:t>
            </a:r>
            <a:r>
              <a:rPr lang="en-US" dirty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05465DD-243E-4895-9A11-17C7245DD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839200" cy="60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4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1"/>
          <p:cNvSpPr txBox="1">
            <a:spLocks noChangeArrowheads="1"/>
          </p:cNvSpPr>
          <p:nvPr/>
        </p:nvSpPr>
        <p:spPr bwMode="auto">
          <a:xfrm>
            <a:off x="990600" y="1447800"/>
            <a:ext cx="6858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dirty="0"/>
              <a:t>„</a:t>
            </a:r>
            <a:r>
              <a:rPr lang="cs-CZ" sz="2800" dirty="0" err="1"/>
              <a:t>bulk</a:t>
            </a:r>
            <a:r>
              <a:rPr lang="cs-CZ" sz="2800" dirty="0"/>
              <a:t>“ (průměrná složení)  </a:t>
            </a:r>
            <a:r>
              <a:rPr lang="cs-CZ" sz="2800" dirty="0" err="1"/>
              <a:t>vs</a:t>
            </a:r>
            <a:r>
              <a:rPr lang="cs-CZ" sz="2800" dirty="0"/>
              <a:t> lokální analýza</a:t>
            </a:r>
          </a:p>
          <a:p>
            <a:pPr eaLnBrk="1" hangingPunct="1"/>
            <a:endParaRPr lang="cs-CZ" sz="2800" dirty="0"/>
          </a:p>
          <a:p>
            <a:pPr eaLnBrk="1" hangingPunct="1"/>
            <a:r>
              <a:rPr lang="cs-CZ" sz="2800" dirty="0"/>
              <a:t>Destruktivní</a:t>
            </a:r>
          </a:p>
          <a:p>
            <a:pPr eaLnBrk="1" hangingPunct="1"/>
            <a:r>
              <a:rPr lang="cs-CZ" sz="2800" dirty="0" err="1"/>
              <a:t>Semidestruktivní</a:t>
            </a:r>
            <a:endParaRPr lang="cs-CZ" sz="2800" dirty="0"/>
          </a:p>
          <a:p>
            <a:pPr eaLnBrk="1" hangingPunct="1"/>
            <a:r>
              <a:rPr lang="cs-CZ" sz="2800" dirty="0"/>
              <a:t>Nedestruktivní</a:t>
            </a:r>
          </a:p>
          <a:p>
            <a:pPr eaLnBrk="1" hangingPunct="1"/>
            <a:endParaRPr lang="cs-CZ" sz="2800" dirty="0"/>
          </a:p>
          <a:p>
            <a:pPr eaLnBrk="1" hangingPunct="1"/>
            <a:r>
              <a:rPr lang="cs-CZ" sz="2800" dirty="0"/>
              <a:t>Kvalitativní</a:t>
            </a:r>
          </a:p>
          <a:p>
            <a:pPr eaLnBrk="1" hangingPunct="1"/>
            <a:r>
              <a:rPr lang="cs-CZ" sz="2800" dirty="0" err="1"/>
              <a:t>Semikvantitativní</a:t>
            </a:r>
            <a:endParaRPr lang="cs-CZ" sz="2800" dirty="0"/>
          </a:p>
          <a:p>
            <a:pPr eaLnBrk="1" hangingPunct="1"/>
            <a:r>
              <a:rPr lang="cs-CZ" sz="2800" dirty="0"/>
              <a:t>Kvantitativní</a:t>
            </a:r>
          </a:p>
        </p:txBody>
      </p:sp>
      <p:sp>
        <p:nvSpPr>
          <p:cNvPr id="19459" name="Nadpis 1"/>
          <p:cNvSpPr txBox="1">
            <a:spLocks/>
          </p:cNvSpPr>
          <p:nvPr/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3600" b="1"/>
              <a:t>Analytické metody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876800" y="3252280"/>
            <a:ext cx="3486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Atomová spektrometrie</a:t>
            </a:r>
          </a:p>
          <a:p>
            <a:r>
              <a:rPr lang="cs-CZ" sz="2400" dirty="0"/>
              <a:t>Molekulová spektrometrie</a:t>
            </a:r>
          </a:p>
        </p:txBody>
      </p:sp>
    </p:spTree>
    <p:extLst>
      <p:ext uri="{BB962C8B-B14F-4D97-AF65-F5344CB8AC3E}">
        <p14:creationId xmlns:p14="http://schemas.microsoft.com/office/powerpoint/2010/main" val="3674138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962B254-2AC4-476E-A147-8AEFFF4F2635}"/>
              </a:ext>
            </a:extLst>
          </p:cNvPr>
          <p:cNvSpPr txBox="1"/>
          <p:nvPr/>
        </p:nvSpPr>
        <p:spPr>
          <a:xfrm>
            <a:off x="88337" y="2263556"/>
            <a:ext cx="4483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Plamenová fotometrie</a:t>
            </a:r>
          </a:p>
        </p:txBody>
      </p:sp>
      <p:sp>
        <p:nvSpPr>
          <p:cNvPr id="3" name="TextovéPole 3">
            <a:extLst>
              <a:ext uri="{FF2B5EF4-FFF2-40B4-BE49-F238E27FC236}">
                <a16:creationId xmlns:a16="http://schemas.microsoft.com/office/drawing/2014/main" id="{F9248DD8-9CED-4286-A12C-D152EA040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3200400"/>
            <a:ext cx="1890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dirty="0"/>
              <a:t>Roztoková analýza</a:t>
            </a: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destruktivní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7BC133-58EB-4BD6-A4D4-0E9181FDA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4572000"/>
            <a:ext cx="6162675" cy="21050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AB3972B-BFD4-440E-A51A-C6832E064F4B}"/>
              </a:ext>
            </a:extLst>
          </p:cNvPr>
          <p:cNvSpPr txBox="1"/>
          <p:nvPr/>
        </p:nvSpPr>
        <p:spPr>
          <a:xfrm>
            <a:off x="266700" y="4552950"/>
            <a:ext cx="240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Stanovení snadno </a:t>
            </a:r>
            <a:r>
              <a:rPr lang="cs-CZ" dirty="0" err="1"/>
              <a:t>ionizovatelných</a:t>
            </a:r>
            <a:r>
              <a:rPr lang="cs-CZ" dirty="0"/>
              <a:t> prvků</a:t>
            </a:r>
          </a:p>
          <a:p>
            <a:r>
              <a:rPr lang="cs-CZ" dirty="0"/>
              <a:t>Na, </a:t>
            </a:r>
            <a:r>
              <a:rPr lang="cs-CZ" dirty="0" err="1"/>
              <a:t>Li</a:t>
            </a:r>
            <a:r>
              <a:rPr lang="cs-CZ" dirty="0"/>
              <a:t>, K, Mg a Ca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77C3D00-4C48-4D75-B836-0340D68B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87" y="190500"/>
            <a:ext cx="3944368" cy="38004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10D267F-E602-45B8-A65E-5469F8EA8FE1}"/>
              </a:ext>
            </a:extLst>
          </p:cNvPr>
          <p:cNvSpPr txBox="1"/>
          <p:nvPr/>
        </p:nvSpPr>
        <p:spPr>
          <a:xfrm>
            <a:off x="914400" y="381000"/>
            <a:ext cx="3144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/>
              <a:t>Plamenový test</a:t>
            </a:r>
          </a:p>
        </p:txBody>
      </p:sp>
    </p:spTree>
    <p:extLst>
      <p:ext uri="{BB962C8B-B14F-4D97-AF65-F5344CB8AC3E}">
        <p14:creationId xmlns:p14="http://schemas.microsoft.com/office/powerpoint/2010/main" val="3720235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87600"/>
            <a:ext cx="3697288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2667000"/>
            <a:ext cx="4745037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914400" y="533400"/>
            <a:ext cx="70104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sz="3600" b="1" dirty="0"/>
              <a:t>Atomová emisní spektrometrie s indukčně vázaným plazmatem (ICP-OES)</a:t>
            </a:r>
          </a:p>
        </p:txBody>
      </p:sp>
    </p:spTree>
    <p:extLst>
      <p:ext uri="{BB962C8B-B14F-4D97-AF65-F5344CB8AC3E}">
        <p14:creationId xmlns:p14="http://schemas.microsoft.com/office/powerpoint/2010/main" val="2946540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8000"/>
            <a:ext cx="4611688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1"/>
          <p:cNvSpPr txBox="1">
            <a:spLocks noChangeArrowheads="1"/>
          </p:cNvSpPr>
          <p:nvPr/>
        </p:nvSpPr>
        <p:spPr bwMode="auto">
          <a:xfrm>
            <a:off x="533400" y="1600200"/>
            <a:ext cx="1889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Roztoková analýza</a:t>
            </a:r>
          </a:p>
          <a:p>
            <a:pPr eaLnBrk="1" hangingPunct="1"/>
            <a:endParaRPr lang="cs-CZ"/>
          </a:p>
          <a:p>
            <a:pPr eaLnBrk="1" hangingPunct="1"/>
            <a:r>
              <a:rPr lang="cs-CZ"/>
              <a:t>Destruktivní</a:t>
            </a:r>
          </a:p>
        </p:txBody>
      </p:sp>
    </p:spTree>
    <p:extLst>
      <p:ext uri="{BB962C8B-B14F-4D97-AF65-F5344CB8AC3E}">
        <p14:creationId xmlns:p14="http://schemas.microsoft.com/office/powerpoint/2010/main" val="123434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77724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1" dirty="0"/>
              <a:t>Multichannel Spectrometers</a:t>
            </a:r>
          </a:p>
          <a:p>
            <a:pPr marL="342900" lvl="1" indent="-342900" eaLnBrk="1" hangingPunct="1">
              <a:buFontTx/>
              <a:buNone/>
            </a:pPr>
            <a:r>
              <a:rPr lang="en-US" sz="2400" b="1" dirty="0"/>
              <a:t>	</a:t>
            </a:r>
            <a:r>
              <a:rPr lang="en-US" sz="2000" b="1" dirty="0"/>
              <a:t>Spectrographs </a:t>
            </a:r>
          </a:p>
          <a:p>
            <a:pPr eaLnBrk="1" hangingPunct="1">
              <a:buFontTx/>
              <a:buNone/>
            </a:pPr>
            <a:r>
              <a:rPr lang="en-US" sz="2000" b="1" dirty="0"/>
              <a:t>	Charge-Coupled Devices – 2 CCD’s – one for vis and one for UV.</a:t>
            </a:r>
          </a:p>
          <a:p>
            <a:pPr eaLnBrk="1" hangingPunct="1">
              <a:buFontTx/>
              <a:buNone/>
            </a:pPr>
            <a:endParaRPr lang="en-US" sz="2400" b="1" dirty="0"/>
          </a:p>
          <a:p>
            <a:pPr eaLnBrk="1" hangingPunct="1">
              <a:buFontTx/>
              <a:buNone/>
            </a:pPr>
            <a:r>
              <a:rPr lang="en-US" sz="2400" b="1" dirty="0"/>
              <a:t>		</a:t>
            </a:r>
          </a:p>
        </p:txBody>
      </p:sp>
      <p:pic>
        <p:nvPicPr>
          <p:cNvPr id="41991" name="Picture 6" descr="Fig10-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38400"/>
            <a:ext cx="575267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chemeClr val="folHlink"/>
                </a:solidFill>
              </a:rPr>
              <a:t>Inductively Coupled Plasma Spectrometry</a:t>
            </a:r>
          </a:p>
        </p:txBody>
      </p:sp>
      <p:pic>
        <p:nvPicPr>
          <p:cNvPr id="33795" name="Picture 4" descr="Untitle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Untitled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7391400" y="6400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Chem 4631</a:t>
            </a:r>
          </a:p>
        </p:txBody>
      </p:sp>
      <p:sp>
        <p:nvSpPr>
          <p:cNvPr id="33798" name="Rectangle 3" descr="1006"/>
          <p:cNvSpPr>
            <a:spLocks noGrp="1" noChangeAspect="1" noChangeArrowheads="1"/>
          </p:cNvSpPr>
          <p:nvPr isPhoto="1"/>
        </p:nvSpPr>
        <p:spPr bwMode="auto">
          <a:xfrm>
            <a:off x="685800" y="2298700"/>
            <a:ext cx="8305800" cy="37211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457200" y="1671638"/>
            <a:ext cx="3255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Sequential Instrument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chemeClr val="folHlink"/>
                </a:solidFill>
              </a:rPr>
              <a:t>Inductively Coupled Plasma Spectrometry</a:t>
            </a:r>
          </a:p>
        </p:txBody>
      </p:sp>
      <p:pic>
        <p:nvPicPr>
          <p:cNvPr id="36867" name="Picture 4" descr="Untitle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Untitled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7391400" y="6400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Chem 4631</a:t>
            </a:r>
          </a:p>
        </p:txBody>
      </p:sp>
      <p:sp>
        <p:nvSpPr>
          <p:cNvPr id="36870" name="Rectangle 3" descr="1007"/>
          <p:cNvSpPr>
            <a:spLocks noGrp="1" noChangeAspect="1" noChangeArrowheads="1"/>
          </p:cNvSpPr>
          <p:nvPr isPhoto="1"/>
        </p:nvSpPr>
        <p:spPr bwMode="auto">
          <a:xfrm>
            <a:off x="1371600" y="2209800"/>
            <a:ext cx="6400800" cy="420528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685800" y="1371600"/>
            <a:ext cx="5486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3366FF"/>
                </a:solidFill>
              </a:rPr>
              <a:t>Sequential Instruments</a:t>
            </a:r>
          </a:p>
          <a:p>
            <a:r>
              <a:rPr lang="en-US" b="1">
                <a:solidFill>
                  <a:srgbClr val="3366FF"/>
                </a:solidFill>
              </a:rPr>
              <a:t>	Scanning Echelle Spectrometers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chemeClr val="folHlink"/>
                </a:solidFill>
              </a:rPr>
              <a:t>Inductively Coupled Plasma Spectrometry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/>
              <a:t>Multichannel Spectrometers</a:t>
            </a:r>
          </a:p>
          <a:p>
            <a:pPr eaLnBrk="1" hangingPunct="1">
              <a:buFontTx/>
              <a:buNone/>
            </a:pPr>
            <a:r>
              <a:rPr lang="en-US" sz="2400" b="1"/>
              <a:t>Polychromators</a:t>
            </a:r>
          </a:p>
          <a:p>
            <a:pPr eaLnBrk="1" hangingPunct="1">
              <a:buFontTx/>
              <a:buNone/>
            </a:pPr>
            <a:endParaRPr lang="en-US" sz="2400" b="1"/>
          </a:p>
          <a:p>
            <a:pPr eaLnBrk="1" hangingPunct="1">
              <a:buFontTx/>
              <a:buNone/>
            </a:pPr>
            <a:r>
              <a:rPr lang="en-US" sz="2000" b="1"/>
              <a:t>	Advantages</a:t>
            </a:r>
          </a:p>
          <a:p>
            <a:pPr eaLnBrk="1" hangingPunct="1">
              <a:buFontTx/>
              <a:buNone/>
            </a:pPr>
            <a:r>
              <a:rPr lang="en-US" sz="2000" b="1"/>
              <a:t>	-high precision</a:t>
            </a:r>
          </a:p>
          <a:p>
            <a:pPr eaLnBrk="1" hangingPunct="1">
              <a:buFontTx/>
              <a:buNone/>
            </a:pPr>
            <a:endParaRPr lang="en-US" sz="2000" b="1"/>
          </a:p>
          <a:p>
            <a:pPr eaLnBrk="1" hangingPunct="1">
              <a:buFontTx/>
              <a:buNone/>
            </a:pPr>
            <a:r>
              <a:rPr lang="en-US" sz="2000" b="1"/>
              <a:t>	Disadvantages</a:t>
            </a:r>
          </a:p>
          <a:p>
            <a:pPr eaLnBrk="1" hangingPunct="1">
              <a:buFontTx/>
              <a:buNone/>
            </a:pPr>
            <a:r>
              <a:rPr lang="en-US" sz="2000" b="1"/>
              <a:t>	-cost</a:t>
            </a:r>
          </a:p>
          <a:p>
            <a:pPr eaLnBrk="1" hangingPunct="1">
              <a:buFontTx/>
              <a:buNone/>
            </a:pPr>
            <a:endParaRPr lang="en-US" sz="2400" b="1"/>
          </a:p>
          <a:p>
            <a:pPr eaLnBrk="1" hangingPunct="1">
              <a:buFontTx/>
              <a:buNone/>
            </a:pPr>
            <a:r>
              <a:rPr lang="en-US" sz="2400" b="1"/>
              <a:t>	</a:t>
            </a:r>
          </a:p>
          <a:p>
            <a:pPr eaLnBrk="1" hangingPunct="1">
              <a:buFontTx/>
              <a:buNone/>
            </a:pPr>
            <a:r>
              <a:rPr lang="en-US" sz="2400" b="1"/>
              <a:t>	</a:t>
            </a:r>
          </a:p>
        </p:txBody>
      </p:sp>
      <p:pic>
        <p:nvPicPr>
          <p:cNvPr id="39940" name="Picture 4" descr="Untitle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Untitled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7391400" y="6400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3366FF"/>
                </a:solidFill>
              </a:rPr>
              <a:t>Chem 4631</a:t>
            </a:r>
          </a:p>
        </p:txBody>
      </p:sp>
      <p:pic>
        <p:nvPicPr>
          <p:cNvPr id="39943" name="Picture 6" descr="Fig10-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100" y="1676400"/>
            <a:ext cx="6057900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chemeClr val="folHlink"/>
                </a:solidFill>
              </a:rPr>
              <a:t>Inductively Coupled Plasma Spectrometry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1"/>
              <a:t>Multichannel Spectrometers</a:t>
            </a:r>
          </a:p>
          <a:p>
            <a:pPr marL="342900" lvl="1" indent="-342900" eaLnBrk="1" hangingPunct="1">
              <a:buFontTx/>
              <a:buNone/>
            </a:pPr>
            <a:r>
              <a:rPr lang="en-US" sz="2400" b="1"/>
              <a:t>	</a:t>
            </a:r>
            <a:r>
              <a:rPr lang="en-US" sz="2000" b="1"/>
              <a:t>Spectrographs </a:t>
            </a:r>
          </a:p>
          <a:p>
            <a:pPr eaLnBrk="1" hangingPunct="1">
              <a:buFontTx/>
              <a:buNone/>
            </a:pPr>
            <a:r>
              <a:rPr lang="en-US" sz="2000" b="1"/>
              <a:t>		Charge-Injection Devices – based on echelle spectrometers 	and 2D array devices</a:t>
            </a:r>
          </a:p>
          <a:p>
            <a:pPr eaLnBrk="1" hangingPunct="1">
              <a:buFontTx/>
              <a:buNone/>
            </a:pPr>
            <a:r>
              <a:rPr lang="en-US" sz="2000" b="1"/>
              <a:t>	</a:t>
            </a:r>
          </a:p>
          <a:p>
            <a:pPr eaLnBrk="1" hangingPunct="1">
              <a:buFontTx/>
              <a:buNone/>
            </a:pPr>
            <a:endParaRPr lang="en-US" sz="2400" b="1"/>
          </a:p>
          <a:p>
            <a:pPr eaLnBrk="1" hangingPunct="1">
              <a:buFontTx/>
              <a:buNone/>
            </a:pPr>
            <a:r>
              <a:rPr lang="en-US" sz="2400" b="1"/>
              <a:t>		</a:t>
            </a:r>
          </a:p>
        </p:txBody>
      </p:sp>
      <p:pic>
        <p:nvPicPr>
          <p:cNvPr id="40964" name="Picture 4" descr="Untitle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Untitled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391400" y="6400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Chem 4631</a:t>
            </a:r>
          </a:p>
        </p:txBody>
      </p:sp>
      <p:sp>
        <p:nvSpPr>
          <p:cNvPr id="40967" name="Rectangle 3" descr="1009"/>
          <p:cNvSpPr>
            <a:spLocks noGrp="1" noChangeAspect="1" noChangeArrowheads="1"/>
          </p:cNvSpPr>
          <p:nvPr isPhoto="1"/>
        </p:nvSpPr>
        <p:spPr bwMode="auto">
          <a:xfrm>
            <a:off x="2133600" y="3094038"/>
            <a:ext cx="4876800" cy="330676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chemeClr val="folHlink"/>
                </a:solidFill>
              </a:rPr>
              <a:t>Inductively Coupled Plasma Spectrometry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b="1"/>
              <a:t>Multichannel Spectrometers</a:t>
            </a:r>
          </a:p>
          <a:p>
            <a:pPr marL="342900" lvl="1" indent="-342900" eaLnBrk="1" hangingPunct="1">
              <a:buFontTx/>
              <a:buNone/>
            </a:pPr>
            <a:r>
              <a:rPr lang="en-US" sz="2400" b="1"/>
              <a:t>	</a:t>
            </a:r>
            <a:r>
              <a:rPr lang="en-US" sz="2000" b="1"/>
              <a:t>Spectrographs </a:t>
            </a:r>
          </a:p>
          <a:p>
            <a:pPr eaLnBrk="1" hangingPunct="1">
              <a:buFontTx/>
              <a:buNone/>
            </a:pPr>
            <a:r>
              <a:rPr lang="en-US" sz="2000" b="1"/>
              <a:t>	Charge-Coupled Devices – 2 CCD’s – one for vis and one for UV.</a:t>
            </a:r>
          </a:p>
          <a:p>
            <a:pPr eaLnBrk="1" hangingPunct="1">
              <a:buFontTx/>
              <a:buNone/>
            </a:pPr>
            <a:endParaRPr lang="en-US" sz="2400" b="1"/>
          </a:p>
          <a:p>
            <a:pPr eaLnBrk="1" hangingPunct="1">
              <a:buFontTx/>
              <a:buNone/>
            </a:pPr>
            <a:r>
              <a:rPr lang="en-US" sz="2400" b="1"/>
              <a:t>		</a:t>
            </a:r>
          </a:p>
        </p:txBody>
      </p:sp>
      <p:pic>
        <p:nvPicPr>
          <p:cNvPr id="41988" name="Picture 4" descr="Untitle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Untitled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391400" y="6400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3366FF"/>
                </a:solidFill>
              </a:rPr>
              <a:t>Chem 4631</a:t>
            </a:r>
          </a:p>
        </p:txBody>
      </p:sp>
      <p:pic>
        <p:nvPicPr>
          <p:cNvPr id="41991" name="Picture 6" descr="Fig10-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708275"/>
            <a:ext cx="5046663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Gómez200604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76400"/>
            <a:ext cx="6686550" cy="4551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524750" cy="850900"/>
          </a:xfrm>
        </p:spPr>
        <p:txBody>
          <a:bodyPr/>
          <a:lstStyle/>
          <a:p>
            <a:pPr eaLnBrk="1" hangingPunct="1"/>
            <a:r>
              <a:rPr lang="cs-CZ" sz="3600"/>
              <a:t>Laser Induced Breakdown Spectroscopy</a:t>
            </a:r>
          </a:p>
        </p:txBody>
      </p:sp>
    </p:spTree>
    <p:extLst>
      <p:ext uri="{BB962C8B-B14F-4D97-AF65-F5344CB8AC3E}">
        <p14:creationId xmlns:p14="http://schemas.microsoft.com/office/powerpoint/2010/main" val="3534835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scillating electric &#10;and magnetic field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90" y="4368145"/>
            <a:ext cx="3744121" cy="23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elektromagnetická vl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5" y="4958856"/>
            <a:ext cx="3825029" cy="15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2" y="1696406"/>
            <a:ext cx="2394650" cy="23787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B41830-2DF3-4C96-A455-FEDFE3E54A53}"/>
              </a:ext>
            </a:extLst>
          </p:cNvPr>
          <p:cNvSpPr txBox="1"/>
          <p:nvPr/>
        </p:nvSpPr>
        <p:spPr>
          <a:xfrm>
            <a:off x="156950" y="796711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(</a:t>
            </a:r>
            <a:r>
              <a:rPr lang="en-US" sz="2000" dirty="0" err="1"/>
              <a:t>též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) je </a:t>
            </a:r>
            <a:r>
              <a:rPr lang="en-US" sz="2000" dirty="0" err="1"/>
              <a:t>děj</a:t>
            </a:r>
            <a:r>
              <a:rPr lang="en-US" sz="2000" dirty="0"/>
              <a:t>,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němž</a:t>
            </a:r>
            <a:r>
              <a:rPr lang="en-US" sz="2000" dirty="0"/>
              <a:t> se </a:t>
            </a:r>
            <a:r>
              <a:rPr lang="en-US" sz="2000" dirty="0" err="1"/>
              <a:t>prostorem</a:t>
            </a:r>
            <a:r>
              <a:rPr lang="en-US" sz="2000" dirty="0"/>
              <a:t> </a:t>
            </a:r>
            <a:r>
              <a:rPr lang="en-US" sz="2000" dirty="0" err="1"/>
              <a:t>šíří</a:t>
            </a:r>
            <a:r>
              <a:rPr lang="en-US" sz="2000" dirty="0"/>
              <a:t> </a:t>
            </a:r>
            <a:r>
              <a:rPr lang="en-US" sz="2000" dirty="0" err="1"/>
              <a:t>příčné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</a:t>
            </a:r>
            <a:r>
              <a:rPr lang="en-US" sz="2000" dirty="0" err="1"/>
              <a:t>elektrického</a:t>
            </a:r>
            <a:r>
              <a:rPr lang="en-US" sz="2000" dirty="0"/>
              <a:t> a </a:t>
            </a:r>
            <a:r>
              <a:rPr lang="en-US" sz="2000" dirty="0" err="1"/>
              <a:t>magnetického</a:t>
            </a:r>
            <a:r>
              <a:rPr lang="en-US" sz="2000" dirty="0"/>
              <a:t> pole.</a:t>
            </a:r>
            <a:r>
              <a:rPr lang="cs-CZ" sz="2000" dirty="0"/>
              <a:t> </a:t>
            </a:r>
            <a:r>
              <a:rPr lang="en-US" sz="2000" dirty="0" err="1"/>
              <a:t>Popsáno</a:t>
            </a:r>
            <a:r>
              <a:rPr lang="en-US" sz="2000" dirty="0"/>
              <a:t> je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dirty="0" err="1"/>
              <a:t>Maxwellových</a:t>
            </a:r>
            <a:r>
              <a:rPr lang="en-US" sz="2000" dirty="0"/>
              <a:t> </a:t>
            </a:r>
            <a:r>
              <a:rPr lang="en-US" sz="2000" dirty="0" err="1"/>
              <a:t>rovnic</a:t>
            </a:r>
            <a:r>
              <a:rPr lang="en-US" sz="2000" dirty="0"/>
              <a:t>. </a:t>
            </a:r>
          </a:p>
          <a:p>
            <a:pPr algn="just"/>
            <a:r>
              <a:rPr lang="en-US" sz="2000" dirty="0"/>
              <a:t> </a:t>
            </a:r>
            <a:endParaRPr lang="cs-CZ" sz="2000" dirty="0"/>
          </a:p>
          <a:p>
            <a:pPr algn="just"/>
            <a:endParaRPr lang="en-US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1DCDF4-98E4-4243-942C-93AD7A62BF30}"/>
              </a:ext>
            </a:extLst>
          </p:cNvPr>
          <p:cNvSpPr txBox="1"/>
          <p:nvPr/>
        </p:nvSpPr>
        <p:spPr>
          <a:xfrm>
            <a:off x="252483" y="177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Elektromagnetické</a:t>
            </a:r>
            <a:r>
              <a:rPr lang="en-US" sz="2400" b="1" dirty="0"/>
              <a:t> </a:t>
            </a:r>
            <a:r>
              <a:rPr lang="en-US" sz="2400" b="1" dirty="0" err="1"/>
              <a:t>vlnění</a:t>
            </a:r>
            <a:endParaRPr lang="en-US" sz="2400" b="1" dirty="0"/>
          </a:p>
        </p:txBody>
      </p:sp>
      <p:pic>
        <p:nvPicPr>
          <p:cNvPr id="14" name="Picture 4" descr="http://enpedie.cz/rovnice/maxwell1.png">
            <a:extLst>
              <a:ext uri="{FF2B5EF4-FFF2-40B4-BE49-F238E27FC236}">
                <a16:creationId xmlns:a16="http://schemas.microsoft.com/office/drawing/2014/main" id="{52C95DC3-2A97-45D1-AD9B-A10A3ABC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24" y="1932818"/>
            <a:ext cx="3803884" cy="14654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1DAD607-B93D-462A-B901-4EAE4DEF16EC}"/>
              </a:ext>
            </a:extLst>
          </p:cNvPr>
          <p:cNvSpPr txBox="1"/>
          <p:nvPr/>
        </p:nvSpPr>
        <p:spPr>
          <a:xfrm>
            <a:off x="191069" y="3657797"/>
            <a:ext cx="66123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/>
              <a:t>Zahrnuje dvě složky, které jsou na sebe kolmé: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Intenzita elektrického pole </a:t>
            </a:r>
            <a:r>
              <a:rPr lang="cs-CZ" altLang="cs-CZ" sz="2000" dirty="0">
                <a:solidFill>
                  <a:srgbClr val="FF0000"/>
                </a:solidFill>
              </a:rPr>
              <a:t>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Magnetická indukce </a:t>
            </a:r>
            <a:r>
              <a:rPr lang="cs-CZ" altLang="cs-CZ" sz="20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715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EA2D5FE3-11EF-408B-9AF5-FFFA22D0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LIBS</a:t>
            </a:r>
          </a:p>
        </p:txBody>
      </p:sp>
      <p:pic>
        <p:nvPicPr>
          <p:cNvPr id="7171" name="Picture 2" descr="http://www.arl.army.mil/www/pages/249/image001.jpg">
            <a:extLst>
              <a:ext uri="{FF2B5EF4-FFF2-40B4-BE49-F238E27FC236}">
                <a16:creationId xmlns:a16="http://schemas.microsoft.com/office/drawing/2014/main" id="{3723F969-7DDE-41BB-91F8-97F72C912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69675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47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23D8887-ED45-40D5-881F-8F47F7779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5410200" cy="850900"/>
          </a:xfrm>
        </p:spPr>
        <p:txBody>
          <a:bodyPr/>
          <a:lstStyle/>
          <a:p>
            <a:r>
              <a:rPr lang="cs-CZ" altLang="en-US" sz="3600"/>
              <a:t>LIBS</a:t>
            </a:r>
          </a:p>
        </p:txBody>
      </p:sp>
      <p:pic>
        <p:nvPicPr>
          <p:cNvPr id="8195" name="Picture 7" descr="dague">
            <a:extLst>
              <a:ext uri="{FF2B5EF4-FFF2-40B4-BE49-F238E27FC236}">
                <a16:creationId xmlns:a16="http://schemas.microsoft.com/office/drawing/2014/main" id="{414D61C6-116A-466E-926D-9F77264C16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0338" y="333375"/>
            <a:ext cx="3535362" cy="6108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9">
            <a:extLst>
              <a:ext uri="{FF2B5EF4-FFF2-40B4-BE49-F238E27FC236}">
                <a16:creationId xmlns:a16="http://schemas.microsoft.com/office/drawing/2014/main" id="{C1179D87-3151-49EC-868E-A3249D1E8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165850"/>
            <a:ext cx="254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en-US"/>
              <a:t>Daguerrotypie, 19. stol.</a:t>
            </a:r>
          </a:p>
        </p:txBody>
      </p:sp>
      <p:sp>
        <p:nvSpPr>
          <p:cNvPr id="8197" name="Line 10">
            <a:extLst>
              <a:ext uri="{FF2B5EF4-FFF2-40B4-BE49-F238E27FC236}">
                <a16:creationId xmlns:a16="http://schemas.microsoft.com/office/drawing/2014/main" id="{6300030F-8F4D-4022-8194-D14100DED7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9475" y="6165850"/>
            <a:ext cx="936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8" name="Picture 14" descr="th_0602lf06f2">
            <a:extLst>
              <a:ext uri="{FF2B5EF4-FFF2-40B4-BE49-F238E27FC236}">
                <a16:creationId xmlns:a16="http://schemas.microsoft.com/office/drawing/2014/main" id="{7545A516-E39A-4CFC-9E63-C6B462664E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3951288" cy="4608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463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Monitoring odstraňování starých nátěrů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71625"/>
            <a:ext cx="5040313" cy="4876800"/>
          </a:xfrm>
          <a:noFill/>
          <a:ln/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5940425" y="2492375"/>
            <a:ext cx="2808288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Odstraňování vosku z pláten nebo dřeva (překližka) je časově náročné. Proces lze snadno automatizovat použitím laseru a detekce LIBS. </a:t>
            </a:r>
          </a:p>
          <a:p>
            <a:endParaRPr lang="cs-CZ" sz="1600"/>
          </a:p>
          <a:p>
            <a:endParaRPr lang="cs-CZ" sz="1600"/>
          </a:p>
          <a:p>
            <a:r>
              <a:rPr lang="cs-CZ" sz="1600"/>
              <a:t>LIBS spektra vosku vykazují zřetelné pásy CO a CN. Po dosažení spodní vrstvy se objevuje pík 423 nm a čištění je ukončeno. </a:t>
            </a:r>
          </a:p>
        </p:txBody>
      </p:sp>
    </p:spTree>
    <p:extLst>
      <p:ext uri="{BB962C8B-B14F-4D97-AF65-F5344CB8AC3E}">
        <p14:creationId xmlns:p14="http://schemas.microsoft.com/office/powerpoint/2010/main" val="3164658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70338" cy="2578100"/>
          </a:xfrm>
        </p:spPr>
        <p:txBody>
          <a:bodyPr/>
          <a:lstStyle/>
          <a:p>
            <a:r>
              <a:rPr lang="cs-CZ" sz="3600"/>
              <a:t>Sledování restaurátorských zásahů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971550" y="4149725"/>
            <a:ext cx="3311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LIBS spektra originální malby a restaurovaných částí olejomalby.</a:t>
            </a:r>
          </a:p>
        </p:txBody>
      </p:sp>
      <p:pic>
        <p:nvPicPr>
          <p:cNvPr id="64521" name="Picture 9" descr="Anglos199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76250"/>
            <a:ext cx="3973513" cy="5903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274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/>
              <a:t>Kovy a slitiny</a:t>
            </a: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6191250" cy="4389437"/>
          </a:xfrm>
          <a:noFill/>
          <a:ln/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203575" y="6021388"/>
            <a:ext cx="4897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LIBS analýza slitiny Au. </a:t>
            </a:r>
          </a:p>
        </p:txBody>
      </p:sp>
    </p:spTree>
    <p:extLst>
      <p:ext uri="{BB962C8B-B14F-4D97-AF65-F5344CB8AC3E}">
        <p14:creationId xmlns:p14="http://schemas.microsoft.com/office/powerpoint/2010/main" val="4187031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546600" cy="1143000"/>
          </a:xfrm>
        </p:spPr>
        <p:txBody>
          <a:bodyPr/>
          <a:lstStyle/>
          <a:p>
            <a:r>
              <a:rPr lang="cs-CZ" altLang="cs-CZ"/>
              <a:t>Kosti a zuby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620713"/>
            <a:ext cx="2809875" cy="5832475"/>
          </a:xfrm>
          <a:noFill/>
          <a:ln/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755650" y="2133600"/>
            <a:ext cx="457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Obsah Mg a Ca v zubní tkáni poškozené kazem. Zvýšená koncentrace Mg zřetelně indikuje postižené partie.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Autenticita výrobků z korálu</a:t>
            </a:r>
          </a:p>
        </p:txBody>
      </p:sp>
      <p:pic>
        <p:nvPicPr>
          <p:cNvPr id="106503" name="Picture 7" descr="beads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196975"/>
            <a:ext cx="6875462" cy="5172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468313" y="4797425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korál vs. vápenec</a:t>
            </a:r>
          </a:p>
        </p:txBody>
      </p:sp>
      <p:pic>
        <p:nvPicPr>
          <p:cNvPr id="106508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2606675" cy="2867025"/>
          </a:xfrm>
          <a:noFill/>
          <a:ln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sz="3600"/>
              <a:t>Čištění kamene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4813300" cy="4884737"/>
          </a:xfrm>
          <a:noFill/>
          <a:ln/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651500" y="2924175"/>
            <a:ext cx="31511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/>
              <a:t>LIBS řezu krápníkem (znečištěný povrch)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869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Gómez200607">
            <a:extLst>
              <a:ext uri="{FF2B5EF4-FFF2-40B4-BE49-F238E27FC236}">
                <a16:creationId xmlns:a16="http://schemas.microsoft.com/office/drawing/2014/main" id="{98D7E21F-8146-4692-8A63-FEC496C5E1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844675"/>
            <a:ext cx="4470400" cy="4608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7">
            <a:extLst>
              <a:ext uri="{FF2B5EF4-FFF2-40B4-BE49-F238E27FC236}">
                <a16:creationId xmlns:a16="http://schemas.microsoft.com/office/drawing/2014/main" id="{AE196248-8626-4F7F-81F4-FAF921D88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97200"/>
            <a:ext cx="38163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en-US"/>
              <a:t>Molekulové pásy</a:t>
            </a:r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endParaRPr lang="cs-CZ" altLang="en-US"/>
          </a:p>
          <a:p>
            <a:r>
              <a:rPr lang="cs-CZ" altLang="en-US"/>
              <a:t>Spojení s Ramanovou spektrometrií</a:t>
            </a:r>
          </a:p>
        </p:txBody>
      </p:sp>
      <p:sp>
        <p:nvSpPr>
          <p:cNvPr id="9220" name="Rectangle 8">
            <a:extLst>
              <a:ext uri="{FF2B5EF4-FFF2-40B4-BE49-F238E27FC236}">
                <a16:creationId xmlns:a16="http://schemas.microsoft.com/office/drawing/2014/main" id="{100EEA16-E6D0-42F3-A2F4-A52992B8F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en-US"/>
              <a:t>LIBS</a:t>
            </a:r>
          </a:p>
        </p:txBody>
      </p:sp>
      <p:sp>
        <p:nvSpPr>
          <p:cNvPr id="9221" name="Line 9">
            <a:extLst>
              <a:ext uri="{FF2B5EF4-FFF2-40B4-BE49-F238E27FC236}">
                <a16:creationId xmlns:a16="http://schemas.microsoft.com/office/drawing/2014/main" id="{2F5C09F3-AEF5-4586-A930-E3DEADF7CC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3213100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6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E76EAE23-E467-4A0C-88AA-988E080B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/>
          <a:lstStyle/>
          <a:p>
            <a:r>
              <a:rPr lang="cs-CZ" altLang="en-US"/>
              <a:t>Stand-off LIBS</a:t>
            </a:r>
          </a:p>
        </p:txBody>
      </p:sp>
      <p:pic>
        <p:nvPicPr>
          <p:cNvPr id="10243" name="Picture 12" descr="http://www.atomic.physics.lu.se/typo3temp/pics/5c3c7b890b.jpg">
            <a:hlinkClick r:id="rId2"/>
            <a:extLst>
              <a:ext uri="{FF2B5EF4-FFF2-40B4-BE49-F238E27FC236}">
                <a16:creationId xmlns:a16="http://schemas.microsoft.com/office/drawing/2014/main" id="{4ADB3799-EABA-490A-8171-2221D5D7D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68613"/>
            <a:ext cx="2466975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http://www.andor.com/Portals/0/LIBS_1.jpg">
            <a:extLst>
              <a:ext uri="{FF2B5EF4-FFF2-40B4-BE49-F238E27FC236}">
                <a16:creationId xmlns:a16="http://schemas.microsoft.com/office/drawing/2014/main" id="{15D7B293-6A50-41E8-8CA1-099D4591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048000"/>
            <a:ext cx="5405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http://photonics.com/images2/Spectra/Technology/2011/April/Figure8.jpg">
            <a:extLst>
              <a:ext uri="{FF2B5EF4-FFF2-40B4-BE49-F238E27FC236}">
                <a16:creationId xmlns:a16="http://schemas.microsoft.com/office/drawing/2014/main" id="{D5C15AE2-145D-4233-BFD2-EFA4AEDC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04800"/>
            <a:ext cx="3533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607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F151D5B5-B86B-4960-996D-4D506DA87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Elektromagnetické záření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585BDB-6494-4C18-AE4D-368E0B07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075488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035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>
            <a:extLst>
              <a:ext uri="{FF2B5EF4-FFF2-40B4-BE49-F238E27FC236}">
                <a16:creationId xmlns:a16="http://schemas.microsoft.com/office/drawing/2014/main" id="{F25B9EDC-64B2-4FB5-8F28-56401134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81" y="273961"/>
            <a:ext cx="4497120" cy="1141920"/>
          </a:xfrm>
        </p:spPr>
        <p:txBody>
          <a:bodyPr>
            <a:normAutofit/>
          </a:bodyPr>
          <a:lstStyle/>
          <a:p>
            <a:r>
              <a:rPr lang="cs-CZ" altLang="cs-CZ" sz="2800" b="1" dirty="0"/>
              <a:t>Malaga</a:t>
            </a:r>
          </a:p>
        </p:txBody>
      </p:sp>
      <p:sp>
        <p:nvSpPr>
          <p:cNvPr id="100355" name="AutoShape 2" descr="data:image/jpeg;base64,/9j/4AAQSkZJRgABAQAAAQABAAD/2wCEAAkGBxQTEhUUExQWFhUXGRwaGBgXGRwcGhwdHBwcHB0fHBwYHiggHR4lHBgcITEiJiorLi4uGh8zODMsNygtLisBCgoKDg0OGxAQGzQkICQ0LCwsLCwsLCw0LywsLCwsLCwsLCwsLCwsLCwsLCwsLCwsLCwsLCwsLCwsLCwsLCwsLP/AABEIALcBEwMBIgACEQEDEQH/xAAcAAACAgMBAQAAAAAAAAAAAAAFBgMEAAECBwj/xABFEAACAQIEAwYEBAQEBAQHAQABAhEAAwQSITEFQVEGEyJhcYEykaGxQsHR8BQjUuEHYnLxJIKSwhUzotI0RFNjc7LyFv/EABkBAAMBAQEAAAAAAAAAAAAAAAECAwAEBf/EACkRAAICAgIBBAEEAwEAAAAAAAABAhEDIRIxQRMiUWEyFEJxoYGR8AT/2gAMAwEAAhEDEQA/AF3hruVEx6QeXnFTYjDZ/iQH3IP31qfhSRC7g/LWi2Ks5AOYJqbTK6AlhQgGjLpqdTP6VBxfFFrTqjeILE84YyRPoTR2xbU6QKXOIYJlTFZjmzARrPw1k2akJwXyo72T4i1u6FnUar7bqeo/vQOftU+AJ75I6/cGnoSz0HiKhbyZRCsmYD1JJHsa4T/zT/8AjqNiScPJ/CfvUg/80D/If39KK7G/aErxnAjyuLQ6zd8R9vtWsTjcuFRJ+JpM9AT+dU8LiDmIDax5UJMCJsPdi+3mo+5qpisXDEz+LlrMfvet3SyXS+jCI9Ou1UHsHvCxnKdYB+cUnjQfOywmMugZioy8hOse+/0qxhcWpeANSJJG2nnFBG41ZGndsx8z+tEcO9y4itbXLmB57CdhRVrs2n0Er15TaEMuh61Z4ZilZjyltDyP60NtcMukR3gA6Af3qTCcIZriBmeJH4vtFLJqhknYdsQWjzI26MakxCf8Rl8l305edCrq27V5Fu4gJ4ifEwDR6b/SmpbIuBHVluCdG+fPnXPN8abRWO9WUuJ4wLibaiMwSBO2o3n2qR+KOhykxMeIjwjX1mOU8ulb4t3dod9dSQqhTHQtHPXSapPiLGKUJZeWJHhbcCZMH0FQbbWlopryGcTdBcmfw/rV/smuVTpHg/MUGyqLhtzsv11q/wBlnhD/AKdRPOati/JE8j9rDHB8GLZuHMCX3A2HxH65j8qKcJwq2kKqSRM6kE6x0A6UmcFxhTFXLRus5YyZQwmpICkCNmGp6U7YN9PizbCZnYAb+1dykcaVATjt1kZgD8ZbfkIXb5H50FydTRPtKZbQ82n5Ch/ck6eEEciddvShkTpUPja2RlUjef35VyIOy/v3qIz5VpbhHP7Vz2WJLlvy+tRX08PLapnYcz9/yqPv7Z0BBPT/AHomIrYjnyrpmHM/epyY1ihxxyNcCAjMwkDfQdY2obNotgryH0rhhzitgEcx8qEYrjaC4LaurOWCleY85iNOlFWa0ESD5VlaLr/V9RW6JtC3w5cxAOhI061mJ4qAxtrusSWB89uUAjX3oemLyMJIlcpB8tQflQdsY2oDyCMvONyI15az6k1aiLkGrOJv52Ac6+3nMirGKUtmHNrRHqVgSD5n70GwmLuDRQTsRvI1U6Hzn5VLbFxiJV9dByX8O07bH5VmjJi8bcdZ5+VSYM/zbf8ArX6mKsY8kXGB3/UT+dcWYzAnkwPyNMhR3IgYYzzYV3i7oW4GJgBW1+dCr2MP8qDAVo2neJ++1a4q+YyCZjX35aGAaz0xluJ2uORwO8zryBI8O5P51cw+HGYHSIqhdwSW7cm4rMQNJEiSNI9D96s8KxIdlWQu/wARyj9/rSyVhjJosYmwJOx9ZqK1ZWZ8jz/KphiRyI11ovewGe1auIoGZPFDTPTcaGkUSjkeU4j4jrzpy7Pt/Kta/hI+ZNC73Y3GkllsFhrsy/rTRhOBXLWHsEWrhJVs48LQZ2hecz10inlVEo9k5VpGsCqvEcbAFtH7pgCz32+FFA2TTxXWJIA1jeieEw7Pnzh0yIzaodcomOVJZvnFi0ubIjLIXKGBedSwBEmdjuPehFLsMn4CvAcJhWNshFu5i2cuMzN/rL7VFYx13D3r6Wyy2LTAq05xZz7SG1a2eYO29DLmKuYO8huW4K/0aq8f1A7n3qbg3Hbtq9flbVw3nzOlwm23TLDjaDEGslJO47A2mqehk4p2g72w9m6nd32CsoGqOAwOZG2IIFQdhF/4o6fg1oYnFLVsmxew7DDXBKpd17hzsbVxfwzB0MjWpOz+Jv4a7nNs31Ualfjy9dPi/elDJhXB8dWGGR8lY2/wObGakgEn1260W/hzZzuusAz1Ok0N4PxG1iMQtyywIMkyYI9fOdKP4pdHPnXBKMotWdVprQs9neK9wl1r5USneeHU+MnKixudvmKdezjL3QKsSGM+IAHWNDHSK87wOALG7E+EwFyiQZcgbxERr5inTg1+6roj5CrAlm5l+URuIEe1d10zjK3aPGW1cgmDLac+VVuH4M3YIBKzqdYHrRLFWbTuwI8WY7jz5fSlZLi2r1zKI1OxgSBpPlOppc3KtIaDDPEBZt2s3eAkakkhVjnlnUmSNK88/wD9MO/c3LgW2reBQDLa88oJI/UUc4viDetq1xVzkZiQqgRE68zJnekrieEcgXPwbSIESYHLmQanibqph9zdIZsR24sQcpZj5I3/AHRQPgPaPusz3Eu3bhOh3AEbCT68ulcN2fuAt4k8JjxNG/Seh0qz3ZXJaBtgXJ8UyFIUksRynQSenzqnHpDqDe2ybGdvGIIW04P+YqPsJpf4Txy5Yzlbaln3YsR9vMmrNrCWu8dLlxSqKviEGSYnKT+FZ8tqnPDrAJPf2co0+GTzjmOkUVKPQHjd9k+B7QYm8SFFpYEn4m+7VaUX/wCtRP8ASifpVXsi0XXuIFHhUAEac50o/etEkkxJM6DSnr4E67B383/6z/Jf/bWVI9pp+P6D9KyhxZrIcBhe9vQASCGlTuw0gGeQOtRWsB3VxwFJ7u5Ec48L/p8qa3AFy2wGU+ITrOo/tQvE8RD3L2S4jElVaJ3ylY9RFW4ok2yfu407p9jy6d4v/aPlUWLw7ApIPxH6i5+lW7XEZPxaSQYzczOkH/7ld4jFkkZWPxD8J8//AH0HFB5sReP8PuLeY5HIOxCkjSRvHlQ02H3yPv8A0n9P3NenjFFhLaka6jyb9a2sbGPqOY8vKtxByEy7bBWAGBz+e3p7b1ZtIAo28zOp9DFMr2gY1J57+vl51RCELCvHpt8KjpWcbCppHWJ4YXtplCM0nWCI5wTz0j7cqo4rhjWIKvD7jLBWdjofLnp0owli4FBzkiTrpsbZPTyiorli6yyYAgzIXbn+VajWLN1Hk5RoCdYjp716Hw63n4fbVVLk23EDTcMBB9YpYwtq2uZm18IiTHUaeW1F+x1zPhUU4hUKkgLzGx18Q3pGwxLWI4Lc/mMLNz4rhENyLYYiB/yN8mpmvWT/AAqhUaQ+qqdY7zX6VSZGTKpxQ8Rjn9PHVzCYa6FjvtQWB0blrzbmIPvSSf0Okc4DB5nTOrxoIfbVSDz86814twR8EjWiwawbhfDMBldHJ+FjzDKInaQDpXq+It3d+9XQiRz+s86Wf8QOzJu2WJuvt4VBGUEMCTlyjXXXWkU0n0FqxL4LZS7cTE37neNn8KgQqajXLzMGZpx7YdnkxOHICg3ElkLcyN1J5A7evpXnGHvXMJfysqOUIIB+F4Oh306+Rmaek7T2ri6BluAw1ttHX57zvNNONe6OzRkupCVxG3Zt4fv7TPbk5WsZpUvzENqBz9qg4TwDHQtwvfsW2M5lLkrP4iisIH7irvG+CPiHuXkZVVIaDMlmIBbTQGf3rUvBe0WIu2DbeWYkIjzBPWepHWi+VaB7bBmNt4vD4hmtXheMyLyhQWPVhMg9d5r1vBXmNrK7rccqCzKRDNGsAbCdK8Tx3ELjObVuHhivgUksQeQ6afSmzhWMFkocQyqXGW5lGbKR8JLL4RzB16Us8bmkaM1FsaeB8KVGuBSfGhBnYE8wNpE0f4Bge58GbNAmfVmn7ge1Am45aFz+GGEdi4gXFuad2wMudIAGs9KYOy1hSuWdIAUqwMgyZmImqZNNt/8AaFi78FO4fGxDEEM3X+pj9yPlUNrg9pma419Tzhd5jodz++ld8e4QqW/BmYknMrMQCGzzvH9U+wobgrTWsMSgFsqfCIzeEIIBJmJOprn5uaThrV7Q/HQH7R3EySHY+AiSpgxII9/yrzxgdJnYRJ/KOVe4Y7sy1zDXUV1TMkAOVVWY7kE6715J2l4e1p8rDZYlSCN+RFPGLjFJhi66KFy+xYZkSTzImozeZCcuUZtDA0PtRfEYOWsLzlpjmB6elD+JYYd8BD5QJOVSSPYx+xWjK2Ft0Vnx77kj2QfpUNy+CxMTOusT8/7UZ4a3D4/nJjLjeRRV9gNfma1xLDYFge4OItsOTrnX5rqPnVeOuxFN2cdnL5AukRoAdfL/APqjX8Rcy5jliJ239DQzsqFXvM8RoPEpI3HLQ8qYcE6F2JKlAp0yMVUA6aTpOppopUEEYriBViPTpzAP51lUONXV794BifsBWUdAsL9oe0C227sAs67nNpqCI0Y9aWezt9bWfMTLAADlA1P0Fc9o7TDE3CxU5zmGUzAOwOg1gVQwy+KTsBNNZKhjw+JzrnCmCQu538Om/OD86vWb5VrZ8GjKDJJIOm+scvqaqYW8hskqcmTkCY16nz/tW2YHxpqAQZGYzqx/L6UKdbDJK9DKt5tfDOnIn/KOtSBjvAGk7sep9KqKzgzyk7z/AFE83/y1lvGMNCR8JH4egHNq1sWkXMxUgHrH4vL9aophzdurkkawW1yxqNfkflUGPx06l0A0MeDr5elS9mL3ha5+GY2jTMzSNNtRUM+Vxhy+C+CCc6GHEI1sooZm8agwFy5CrCdddANaEcY41bRmtNdWdgsE6GI1AhRpz9aodoeMBWWCdPEGBEEc/PnUON4GMTluscoyyOdw/wCoED702OUskUwOCjJqy7bxU2mgjwqq6AnaZ+qijnZEKlpSTBysDpv4jH0igdrAEd4ql2D+IG3bBBknaWEQGozwfAXlsqCGUqSsECYJmYE1ppoWFWM17EhiGVpG8R01+1I/Cu3uMZiy20uZ70A5SAF2jwmCYjxHpRvhhJvXbBvABMoC6Awy6yI25Uq8G8Ng5dlZwD1AY61oRt7C2vB7bbhhrsf7fpVHtaB/C3SRsDGnWqnA8SHw9t+8IlRPtoftQSzxxMRgf51wm4waQNBIYhfIaAVOXwMhex3Z9MRhmcQt4GbbTzAHhPkxYT6CgvC8ctxVFxYv2/ASR4so3B9D15RTl2Xsf8MM48QZtPUgj7Cg3HOEql7vhoXEZeWm59TAmmg1qIZb9xpTFjER0T/96S7djvmTDYZGa8sktmhMoEtptOY7+YFN4b/h7/8Ayfc0sYTErhzcZCwFwhfVIBPiiR4s37iqO60TVXsnwGGCHu7IhyP+IvDl1RD+FBoCwEsT6UT4fdyAr3WVJiYloB+LQ6TrpPrVTDlx4oy5/FpsAZgew5etHOGrlHr1ocvkKid3sX3ZXLMMrgBjByEgcpiQJjlNEuBYlv4JkRYIIVRLKQpUSJBBB863fwlu+kEajURup6irOE7O2QuuNCs0eF1iMvnMEzBozwuri+wxzR0pLrv7KuGxdprZsO7MVzAOS286gkmG0kTGk6V1xfjFtUawbbnxDNA0jwkQQdT60Is8Paw7WbisXt2zeYAjVPjBzagSBVW5xAXrxaAJfNAM6AaflT5YwTXB/wA/0TxTk/yLfaLtHZxOe33dzMubIxOUCASdJOvKlHi65HUASRbSB1JA6VM6Fbt4QYPeGY0IIJ/OqmKxS3MUI7zRoObLAyHll5ac658iui0H4CGLwj3ipA7sDMdiCNZhYJ684qlf4RdS6MlzO53zEAkCOp8W+wqvYksBJ8RHPqawY/LfzEkglwI5ZtJj0oOEourNyi1YR4Rgyl23mbxCQQREAdZ/etAsS7hSfhDE7HX5cqvcFeb1xpLd3auHXqRlHPqRVO8dI/elPDHrYXK0Hex+BvYhX7u5ldSpDNy+LyNMd/s9fAGRktyP5pDMe88zI9fnVb/DK22W6VYKdJkT186aMcLoRiXWACT4N4GvOuiK0RsQLWFFyXyzLNrI/qNZUuCxmVFGRDpMnfXX86yoNbK0hX4rjjiLjXGgEgCPTpUnD+C3rjeEqABJM8vKhgNOXYPHk95Zz20LIcpcxMToCeeu1PsloVxiWysoYqG+LWQR6UX4PhZtO62lZbYBYs766TIA60HNlgGkGFOU9A3SeulNPZ5f5N9cygHD2zEnXwnQab6a1tsRyYOw2N7y4qi1YWdJZSR7y1E7N9ra3Lr2MPcVHFtioynltuCNaHcPwttblphfViXUQARE9fSaL422otY4Z18N1SBB1kKZGn3oJMVSL+MuJatI62ULXPgQFBHhzE/BsAKTsFxRlDTLBtsxMLqdh70zdsHtnCW7lu4GMiAFIgEEHWktW0PvS5Ip6Y6ySTtDGnE7K2EuXES7eDwFIIyoBM7xv5UStXXdBdecz65RsoOw8zQTs9wlMQWVzoE5GCCWgH2H3qXGdoFXMgRz3fhJ0jwnKDvtMfOqY1Ufo3Jvsc+H8UwllFD3QlyPFqs6mYJykj0onY47hWkC+hkRrcM7HXQCvPuB2rZ/hyyglmvBvPwgjkdp86HdnLKNftLdGZCYYf8AKfzpX2LzYV46yW8chfEOyg28zCc5SObACVkAEbkHma6fiVsL4CMoJAy7RJI09DS1dcKywNlnXWDmbb2A08zVkYxIDOgGbmPzH96Dm0PFchjwvaQph+7t5gxYnMrcif6SNPnQ6/i7kIsOMs7kmQSToNNJJ186GZofNb3+LWOWsCfSpcTxS47G45Usx10jmTy9anK3sySWmNHDOO3BauNathO7BPdsfEQFnNmj101iPOuOE8cvYkHvQIXUEEaz6en1pfwPFWDgKgYtKwCdZBG2uutEOyWG7u22+rDdYOg+u+9NCO7Gc10hlxP/AMK40Be4iz6BjSXi+HOpKEL8XimR7jT/AHpo41ey4e1G5uO3/SFA+pNKQxdx2Jd2LGJ5b8gB8qM3W0NCKfYcw+MFkMh8epJ1kE6RE7CifDOIC4Phykbjl7UMbhNwWg/d3GAHicIzAepAOg2qrcC5W+NAR4HyEExHwloiY31pnHX2Kpb+g/iOMJYZMx1OoAE6Dy86l4rxp8R3YtWsqAhmPhRyRsAdwJ38iaQ8filIuFiXdgoBaNIOug6ihYrLRpbPS+IccxJN27eyIblgWWIWFy7ZRvy586BHiuGQDIzZsoBJDb6agRpttNJt0ksAST6mrVyg4o1sa+G46xdLWV/iGZ1YSMpyiCS0EA6RQ/AYRXu5xcVQysZbqQRpHOfrXX+HdxkxRuK4RktPBylpJgRptM7+tHuIs5I7xEBHILG/kAI0j6UkpRWh8cX2gWuGtjJlB7xTJk+E6+GOmlBbOBh9fEAPPfziil9tNlAmdBH1mt2iig94JHLU78v35Uqm3tFJQSVFPD2Dbt4lpgMEUDXm4J38loRdvTl95mmjHm0llBkJW6M+j/0s6jltoTQ+7wZCqMjMAwkAkHYkHYDmKrdLZGm3SLfD8c9myvdOVLiSAYn6dKILxa+ykNduEEeIQCANtdNKqJwlu5z5QVSFLHTXkB7VbbFBLZSwZ7xALwbckGYHlNLyb6H412bTgTQvjTUAjxciARy3g1uqCYYx8Df9VZRtfA9MT56UU4KjMfBoywy8o1HP97UKBpi7IWtbjHkAKpFW6OZukSNhmKXETxxezMD8TaDbWOtQcOxjIxtoklk7uCY2J/I0zd4BOnyoZ/4eDe7yNmzDXn5xvVJQ3ohZDZ4Tf8Mm2sERudoiY9KrYS7cvXblpmC95q8Lvk00namJnNUrGGCuTOp8uu+tb0/g3RPx7ChrELpk8UciANeXSlEp4BAOusn5H602Yy27gANCHfqfLyoZcw3djKkkGfCdQJ5zypckG2ZM12QJF5o2yGfmIqPE4XNjcTbOneo0epyOPqpqzwYvZ8JTMCd13HrMaVJicPdbFJdARcoieZ3ifnWS0kOirwU+HDzyvMPmgrXBIF2x4IOYS0nXQ8pj7VSxth7BX+ZrJMjSD+tX72DawBeS4rKmoB59NqWn/oXyBcRDT5KV98zH5waJ9k+EfxNy3ZuSqu5AboQhYx7D60MVGuZVA1WWJ66z99PenXspdD4vBkbSze7Kw+wFZRsrBpB1v8NrajwuzmIhmyiP+VZ+tat9h8oA7q3pzg3D/wCtj9qcsexy6EjbVYncTv5aVrA3WI8Rn2iKqkl4C42IvFuFvhrLXBnYqNFRQs/9K0gJxy7nIdmBOwM6eXir6HW5VO/hrF4EXLVq4NQZVW9RqKDRqPEH4s1xVVyTlnL7mT9aK8DhxLKCEI8WSTPLUD2+VekX+xOAuf8Ay6qf8hZfsYoXheD2bLXLdhyoS6M4KhpBVSNWE8+RpJe3bMovoULHbE277WjlFopctg5fEJnnzluXQ1Ji+1f8ZgsVauBVdHt3LcE82ysFDE7A8vlSpjcECXu5tVulcsb+I6zNcW+zd5nXJkYsdACZ1PmPOkfdjJuqB97euhXqHHexOH7jEtZwt1btr4N/Ec0SAHbMMo5xXnuE4XdLgdyxjcMrAHyJ0j51lsz0DUPimjHEOD3LemXMdNV1Goncc6M2eHYS2c2JtZOtu1dLH/1DT0k0U4ZxHhYu/wDlXbS8maH+Y1K+00/C+mLf0VOxPDWtq11sqljszAGB5Eg7yamxtw3nuONwWOvQQAfctFekWsBg79ljh1t3GYakEFmO/NgF1g+UaUB4vwprSEfwQUNobii4ZA56EgGQCdttqh6DUm5eSvre1JeBSscIZnCqyCSRNxgqj4oljprl+tc9oOC3rap/KOQKJZIdS2pPiUkc6x8YynQkSdzB0B0I0kRrtWXL7FZ7xz5GY196zko9EPVck3QR4L2dTE3byXA7NYw6dzaBKi4QoLeLyZjoCCZov2h7LLYW13a3HdllvxBdpAgSIPnQVcKyqGDEaTv5eVT4LF4kS1p7sDcqW0HnG1Sc1Mf1JYvyiC3xDICgJAmSjarI6g86pYjGqxVWtIDmAkCNzzB5a+lFb2MuMSWOaSSSwVpPMywqNLxuKXyKyqdWjL5ciJ9qeLryD9QpftKN/FW7bFGEMuhG8HmJWR8jWVM3ckkmzr6/2rVNyD+oh8/0IdPHAcL3doAjU6n3pY4Lgy9wEglQZPSnMXf8o9f9q6ca8i5NJGZtedbJ9fYV1mkAEgjyrUqKtsiZ+9a5YegBqVLnRRPr+lSMCRqB8v1raNsjW2YrbWOulcLbHIkf6Tp9oqN7H+Zvp+la0jUTq6jpXN1ifLpURw55anzM1ybJ55vY1uRuJAMANS3iJ5sB9OlU8ThPF3dtdAZczKgnaF67mPSijXcgJJYACa4wRZVkiWY5mGgMnlPkIG3KlqLN0CF4Y1u6uQySDOcR0naj/ZRQmLtoSJV8yj/KwP2aRUF7EDvLZIKjK8yP9PMaVZ4ZcX+Lw7qQZfKYI2O23Ro+ZrKKXQyez0xoO9atqBtUZNQYm4cjRvBo8St0EFuUJwnCO6LFLlwB3LlZ0k7xVOxxO3YBt7ZT4VURoQDy03Jq7heI3H1Flgn9TEKPm0D5UePwL6kfISGI7tZbM2oGgk6+Q5ededcf449jGYmGGUuNCB8WVRM7xAp6TilprgRLttn6KwME6ROxPkK8749wp72Jvf8AD3GCsZYAx7bSdOU1LJG1QymhJu4iS2g1Zmke+nprXGAxhS4jqxXKymVMEQQTHtVi9gGS4VdHRZIllI0nqRXCcGZvgZW96i0Gz1jj3be0MNcfDXst24BllNYzEMYYdAaA9psawwFoh3W5cukSkCQLazPManlFJt/h1/J8J8JIEa+E68vOfmKdcfwu7et4Rbayqs7MToo+Aa+eh0GtJXEZuxIXhl+M4XN11kn56+9EuFcEuXCC6sq5gCNjB3Mnl6U2/wAPYtPlzF2P4FPhH76fSusTfJe2o0BcAAaba/lT3JoUJcM4TicGimwoCXQcsZWzDeDzJG+pkQelPnZHjNwW+7xQIZT8ehkc8wGunM/OgXCeMYW+AMQmS6Y8aeEkjrG59aYeKcKtLYuXe9fKiM2oBGgJ/ppqBYlcf4JYucXsYdV8LwWywEK5GfSOc8+hFAu1vBBhbpUZmtyFDEGCdyAdjEx7UZ7D31vcUTu3JRLTMs7B2RQ8aCPF5cqde2vZy5inwgRQ1q3cBuAmNJWdOegNSlGxI/i68nll9AfgujLoBmBVoMDXcCJ68q9k7JcKSxYVFg6akczzJoP2w4Ph7dmbWHBdWVgttCXbKZjQbHT60n8Gw1/D43Ml1lJYtczDwkAguGAPLNGsGdqksdMrkyXLr6Jv8X8NZt3F7tFRmVi+UROogkDSd68+w9gAL5D7/wC9N3+JvErd26oVfHBDE7mTIkchyA6UB4rglsu6B8xUlTAgDKY/L6U+SLuxLSjMDXbxk6Csq4qJGy/OspP8F4xSiiXDYYW1CjwgdBv7muyOtSyNsxNROn9Onlyr0kziaJFPMVnOYn99KhQ+3ptUiim7B0TreIrM5O1cA+U1mvKlaCmSBfOtMNdK0t0c9P31rqCfOhQx0ixW64DevvW2PSsAq4tZZFGUqDLe2w+f2qVm8hUmY8wPlXFxhzAHtWMUrrfzE32b8qntYwW7qMVTwnNPPTaB+dRXbcujTAWZHWRVDtBaUoHMyIAI03PM0rdbGQ5Xe3GkLZk9S0CPvNQv20DLHdFSdzM/LSvPLLXAudWlYJhoOg3PX9irFrHMIzW9CNCp6+VBZClMd8R2hfvc9ltSmUKwXVjzMgR6zyqtxbhN17feXMTcuXMwCW7JLCTrrmMaR0FK1y/euAlVyDru3sKK8Ie5hjnS5LHcMJkek1NzdpXoaMUou1vwWpv2R3zJiO8RhlCgZSuxJyg+Ib6aaUwYTtbazBVzmUBKkNmDT49X3BJka0IPbp7THvLIgEDNOXcUb4d2v4ffZO+QZx8M5WUTvJnfTn7VSc+Ebhsmlb2RcU42zB0yHKwI8SkEA89dJpV4YLY8FtEynRh8Rf1Y6n00j616/hLuFxKgqLbqZg6ctDEag0k9ruO4DAu9u3YtXb8cgJttpGcjc6yJ1Fc0f/TOb2issa8KhXxnCr1k5rTMEZSCjtLKdwfF+HlyNMF/hOLxKYdLNzurIDm65MCS+ggakwNtta8+u8Su4lkJMAPqAYG4Ikn4joafOJcXdLVq1bnW2GIHUlvntRlb6BoC8fsNhbypbvZwq/EV3kmQSNOu3lzojwDFNdZHcCEzEsJjRTqZ2q/2f4bddP5sQcxIPQ9Z2ED/AHph4HjLAurbUAqNpkD5dKddUL5DvY3s1bhbhhwUU5gQQT5H06eVO9/Bq9trTDwOpUgaaEQdRtoazBgZVgch6DyqxQCeSYGzcwvGb2bC3XFwRa7obDwwwJIAAAgydKaeJ4/iFrFWiEZsK3x+BSy6c8hPziKMdouLthE70r3iyZUCGACltDz+GPeqHCe3+DvQpc2nKhstwQQCYBkSKAqVaso8U/xCt2AmYB2ZiGUGCg5T5xvp6VU4vxi1dnEBFVVQFm0lzqUUnn1+VNHGmwj2We6tq6saSA0k7RzpQ4r2HfFYa0LFxLaAFhajRidiWB000A1ihT7M3JWIWG4fcxWMLWw1wK6O5/pWVJnyGo9qEYpTNxm0Z3JM79f+6mbCYfH8NNy7ZK9LkANoJPiVwCInl1pe4vxpsRdFy4qhp8WQZQ3nzANK/shyqNMFjN5VlFBfsf03Pmv6VlNy+yvrQJH7QJbIRREKMzBJJbnAMfMmhr8eBdj4gkCBCAzzJymAPIVBeVbujiDyNCcVhO7MHXz616OR0t9EYJNjdqVUwYYAg9QajFpl+EwOh29uYrvsWhuJeTOQFIhSAyidZAOx9CKtYrhV9DMrcXyGVh7EkH51Pi2rQ3JJ0yotwEwwIPKT9jtUpAHmPrUatm9POpDZP4Y8wdAfflS2GiRT7+tdBoBAJA8qqtioMEQ339Dzrpr8bxrRtAolW51M+ddrcHOqDsfwg++n96xRvJPt+tKMXe9HXX6/Ko2k7/X9K1beBED23/vXbXB/vTJIVs0qgcp86qcQQOjKRM/fl9alL5ttftWG2ef0rNroKTFhuHXAMpY5d8usVl6y0c6ZRY66VA9kEwDNQcfgqmAQzgSGYEbj86mTizqYaGjqKuYqzBAXc/bnQ6/hiToKhxqVHRyuNhROL2z8afLUbRMbTHOK3jDhSuYopnaFgn5RQJ8ORU1gZkKHceJPzFZ2jRaloK8O4s1szZd7QAJMHl6jXU1XKLcMkBp1M6nXrzneqLeGz5u30Gv3iorWGzREyTHp500HtsSfSQbwnCrYBI0hlO/9J10PLWKbMTiLVi2t1xnuC2sIInT123mT7UtccNolRbAJUKGPPrBjzrhmLggzrvTtqya6LlvtLcxBCElFYyyromUGVE7sSYmaKWb+Vgw3BFAsMgUii63505UYujNHs/ZHii3rY5GBzj7UygV4x2O4l3VwKCQD5167hcSGUHUn6mgwgbtfdzJ3SnxABiI001CzyZgCBXnPG/4DD2bKW8tzFM4N24BJCkHMpYxA1EL5TT12mu3bFthbMm4zOQTFz6jxINBy0MUicM4ScZfXk6ypz6L4R4fPTbTypqVCPsP8Hwv8SBcvKFRQLblDDNmkK5/9Inp70yW+y72xFnEFIESQZPqUYA+4pI4YMZhsT3Xdi4xDW7lnNlDgjMrIx20HTWI3put9tks5LeKtXbb5RJIBH0Mz7UKCD+M9jL3cX3bFNdush3EBiNgZk+Q1rw+/e7sBnVoJIBjSeYnqByr6Nv8AaXC3rLd3dDGB4Ro2/QxNec9vMXabB2LAw9y3c7xrsvbKgEkyVJ+KZ5bUHHkSlG5fVBXhP+GrtZtsblsFkDQbeokTB186yt8J/wAUsllEu2We4ohmBAmNjEbxHvWUaY6UTyBrwJkAgedchw/hMHpOw85odZeaJcInvVghTyJEgGK6HkbE4JDD2ZS3aLDvVzvE6wNOk0ywCNW0/ftS1fw6XMyPqY1bYg8oiqPB+JtbZsPeJlfgPUdPzHvTwyJaoSUG92HeN42ygRcviYwG6QJM0NN+RpJP0qLjDBrtkbxLH0iBUgtxJka9KDtuzKkiO65PhaADyifqa1ZtlTKnT/Nr8jvXWXXp5mtO4Gkyeg1/2pRzO/B0YGfP8q2bsb7fWtLaZ94UdNyf0+taezBlInaG/JqGzaJQ/wDTp6/pUF0z8UH99KjbEcmlT0PP0OxrogkTFBuxkjSXCOpH72NWkxHQQfP961VEdDNak86Sxi20nzrQtD3qHvTsD865vY0qD15EUGwpWQKsux5DQH71FfUr4hMc6uYNhkABnr61HfIqVWivKnr+CrZe2dNJ89D9ajv4TmukbVKqqRBE1lvDwwysY/pmR9aVy1sKj7tFPilkmAPwiPfnXPDMYbTSFLGBABiCDOvlVuzmD+MCG6daIjDpWhpUbJTdlCxhW1J0JMn3q3ZXl+/lU/cjrUgSKoTNKkbVMlsxpXNiyZ30ogiADpRAVrTlSD0r0bgfaBxZlAty4xCorNlEnaWOyjc1526kmZ06US4RjSspE5tADtPInoBvWox6LetQBZzi5jL5UtcOnd5TmVlH4QsEom5iTOtLnEMGUNvIcmKt3dVJMaaqwMeJWQkk67kcqbuC4e0MOyswuFvFcdycxIHxFt1ygabRFVbsXhqxIKgWsSUKhtZUNI3zDRwADOh11FhBOMxy48W+7/lXVS4dCPjUoRlPzYf71jYpMelq3eGXFZu6Y7EeFmW4BzEqAR/mPlQzA8OxGEu276qL4ud4HtCC2VTLD10n1FV8fxhXxCHCHu7tuWAujIYAnu5fwswMgCdjE0UAs3MOodrN/DKtxYzFWCZ5PxKCQCNtjpJ8oHY/h9k5JN8IIBDL40mdV0ysNCCNDp8nqzetcVw0r/LxCCJjVGP/AGGK83fHYrDObV0lXU6qwEaagg8xzkGnixWkMlj/AA1S4oe1jEZGEqcu4/6qylP/AMRXnbWTqcty4o112DwKyjv5Bo89/h2XXcc6i/itPuf0oxa5+lLyH7mmyx41QIPl2OHDr7MoIPxAHWp8Zge8hiBK6hhoR70M4Jc/lDqCR+/nRrBXCYE+UdabElxJ5H7jh7IVVbYtqzE6mPM1WF7+gZvPZfn+lND9mGdbcldJ0bfXy2moeI8G7oS7BATAzEQT5TrVJRaFjJC+thmPjP8AyjQe53q/ZsCIVQo+QqLFuLUTDrDEsGEKFj9a1gcfbvT3bzG451Oh7ZhTWOfQflXdq1B109altXIMROvvXdxienpWo1lc4cbbzyO1Rtw+Phb/AJTt89xUzXP9qia7yNK0MmVxoYOn2+dbdY2NTDbauWsxrQaCQOJqjiVkhfc0QLawdPz9DtUN4fOpyVlIumDypGx/Kt/xJOhq2ySNdPLlVV8P0qTjXRVTvsmW6sdK3acdY9ap5CKtohiNJG9LTbpjWkrRYa0uknWrhtg6zFUgTzFSjKdB/f5VRIk2TWwNY1qe3WrFoAVMAKfiLZGFPLSp8rRBNchen79K7BI9POjRrOVU1zZtlXzgmTE66aeVdh67tnnFGkwWx04VffFFbRYi0I72Px8wg8jz8q9HtwwyMqZSseUbRB/WvEuH8Re24ZSQJEjqPfnFerdn+Li4vgAYE68iD0IP9qnJUFCx28sXsKbbWbrLbzFl2JViIMMdYjz50i4zFvccvdYux0LHUmK9a7RYRMTisNYZJVRcuuDpplyDbqWpEudirzI121BQO6xJzAKxWdBB2nSm8GFj/wAYuYd0bDXGt3GOsf0jUggggiaZ8ZisVjbaG7ZS8QJW5agXIHxLA3jSRGk+dR4X/DDF3bneM9kJACHMTmBEyIG2tNvAuxVzCyWcXEO62wQysPhdCT8Q1HmDz2rWBnll3ClSQyMCNwQwI9orK9mGPxg0T+GuqNndsjn/AFLyYbH05VlNyBxPnJXhWPkaCLbjesrKfN4FxhThV8qGAEkmRyHvTVwPFYR1Ae43e8/CQJ6AAHTzrVZRxfHyLkgpWmW+0lq/hlW7Zvv3baaaZee3OevlSli8fcuNmuOzttLGaysqmVcXSJYUqarol4aj3GCBtOcxHUmDTDguAhmmEWPidZDR7aH7VlZXOssvUUfBDLJ+vGC0voGcNxwu4h7KCILZWnQhTpIPOjJtESCddjFZWVWO42dklTK9xIMVwGg6iaysrAs6ZydYquzmsrKmyiOTdqNljesrKRjI4azqPP8AKsNiDWVlGjWY1nkd95FdMRJMa1lZStBs1lNSgaVlZTIDJkVvwn2Oo/UVZsNOh0M1lZTpCNk+WubiVqso0Zs2FrsqRW6yhQUzpAd+lO3Z1iYdGy3IifwtHJhzHnuKyspZdBXYd4TxFXxL3rjFfALQA1gqxzctdaK9kHJw86QblwjrrcY/nWVlTYxbvWTYm5bEpqXtz7lknY9RsfI73rN0OoZTIYAg+R9aysrBOLmDtsZa2hJ5lQT9RWVlZQMf/9k=">
            <a:extLst>
              <a:ext uri="{FF2B5EF4-FFF2-40B4-BE49-F238E27FC236}">
                <a16:creationId xmlns:a16="http://schemas.microsoft.com/office/drawing/2014/main" id="{EA47173E-85F2-4946-A202-8A876C418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001" y="-1066680"/>
            <a:ext cx="3333600" cy="22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/>
          </a:p>
        </p:txBody>
      </p:sp>
      <p:sp>
        <p:nvSpPr>
          <p:cNvPr id="100356" name="AutoShape 4" descr="data:image/jpeg;base64,/9j/4AAQSkZJRgABAQAAAQABAAD/2wCEAAkGBxQTEhUUExQWFhUXGRwaGBgXGRwcGhwdHBwcHB0fHBwYHiggHR4lHBgcITEiJiorLi4uGh8zODMsNygtLisBCgoKDg0OGxAQGzQkICQ0LCwsLCwsLCw0LywsLCwsLCwsLCwsLCwsLCwsLCwsLCwsLCwsLCwsLCwsLCwsLCwsLP/AABEIALcBEwMBIgACEQEDEQH/xAAcAAACAgMBAQAAAAAAAAAAAAAFBgMEAAECBwj/xABFEAACAQIEAwYEBAQEBAQHAQABAhEAAwQSITEFQVEGEyJhcYEykaGxQsHR8BQjUuEHYnLxJIKSwhUzotI0RFNjc7LyFv/EABkBAAMBAQEAAAAAAAAAAAAAAAECAwAEBf/EACkRAAICAgIBBAEEAwEAAAAAAAABAhEDIRIxQRMiUWEyFEJxoYGR8AT/2gAMAwEAAhEDEQA/AF3hruVEx6QeXnFTYjDZ/iQH3IP31qfhSRC7g/LWi2Ks5AOYJqbTK6AlhQgGjLpqdTP6VBxfFFrTqjeILE84YyRPoTR2xbU6QKXOIYJlTFZjmzARrPw1k2akJwXyo72T4i1u6FnUar7bqeo/vQOftU+AJ75I6/cGnoSz0HiKhbyZRCsmYD1JJHsa4T/zT/8AjqNiScPJ/CfvUg/80D/If39KK7G/aErxnAjyuLQ6zd8R9vtWsTjcuFRJ+JpM9AT+dU8LiDmIDax5UJMCJsPdi+3mo+5qpisXDEz+LlrMfvet3SyXS+jCI9Ou1UHsHvCxnKdYB+cUnjQfOywmMugZioy8hOse+/0qxhcWpeANSJJG2nnFBG41ZGndsx8z+tEcO9y4itbXLmB57CdhRVrs2n0Er15TaEMuh61Z4ZilZjyltDyP60NtcMukR3gA6Af3qTCcIZriBmeJH4vtFLJqhknYdsQWjzI26MakxCf8Rl8l305edCrq27V5Fu4gJ4ifEwDR6b/SmpbIuBHVluCdG+fPnXPN8abRWO9WUuJ4wLibaiMwSBO2o3n2qR+KOhykxMeIjwjX1mOU8ulb4t3dod9dSQqhTHQtHPXSapPiLGKUJZeWJHhbcCZMH0FQbbWlopryGcTdBcmfw/rV/smuVTpHg/MUGyqLhtzsv11q/wBlnhD/AKdRPOati/JE8j9rDHB8GLZuHMCX3A2HxH65j8qKcJwq2kKqSRM6kE6x0A6UmcFxhTFXLRus5YyZQwmpICkCNmGp6U7YN9PizbCZnYAb+1dykcaVATjt1kZgD8ZbfkIXb5H50FydTRPtKZbQ82n5Ch/ck6eEEciddvShkTpUPja2RlUjef35VyIOy/v3qIz5VpbhHP7Vz2WJLlvy+tRX08PLapnYcz9/yqPv7Z0BBPT/AHomIrYjnyrpmHM/epyY1ihxxyNcCAjMwkDfQdY2obNotgryH0rhhzitgEcx8qEYrjaC4LaurOWCleY85iNOlFWa0ESD5VlaLr/V9RW6JtC3w5cxAOhI061mJ4qAxtrusSWB89uUAjX3oemLyMJIlcpB8tQflQdsY2oDyCMvONyI15az6k1aiLkGrOJv52Ac6+3nMirGKUtmHNrRHqVgSD5n70GwmLuDRQTsRvI1U6Hzn5VLbFxiJV9dByX8O07bH5VmjJi8bcdZ5+VSYM/zbf8ArX6mKsY8kXGB3/UT+dcWYzAnkwPyNMhR3IgYYzzYV3i7oW4GJgBW1+dCr2MP8qDAVo2neJ++1a4q+YyCZjX35aGAaz0xluJ2uORwO8zryBI8O5P51cw+HGYHSIqhdwSW7cm4rMQNJEiSNI9D96s8KxIdlWQu/wARyj9/rSyVhjJosYmwJOx9ZqK1ZWZ8jz/KphiRyI11ovewGe1auIoGZPFDTPTcaGkUSjkeU4j4jrzpy7Pt/Kta/hI+ZNC73Y3GkllsFhrsy/rTRhOBXLWHsEWrhJVs48LQZ2hecz10inlVEo9k5VpGsCqvEcbAFtH7pgCz32+FFA2TTxXWJIA1jeieEw7Pnzh0yIzaodcomOVJZvnFi0ubIjLIXKGBedSwBEmdjuPehFLsMn4CvAcJhWNshFu5i2cuMzN/rL7VFYx13D3r6Wyy2LTAq05xZz7SG1a2eYO29DLmKuYO8huW4K/0aq8f1A7n3qbg3Hbtq9flbVw3nzOlwm23TLDjaDEGslJO47A2mqehk4p2g72w9m6nd32CsoGqOAwOZG2IIFQdhF/4o6fg1oYnFLVsmxew7DDXBKpd17hzsbVxfwzB0MjWpOz+Jv4a7nNs31Ualfjy9dPi/elDJhXB8dWGGR8lY2/wObGakgEn1260W/hzZzuusAz1Ok0N4PxG1iMQtyywIMkyYI9fOdKP4pdHPnXBKMotWdVprQs9neK9wl1r5USneeHU+MnKixudvmKdezjL3QKsSGM+IAHWNDHSK87wOALG7E+EwFyiQZcgbxERr5inTg1+6roj5CrAlm5l+URuIEe1d10zjK3aPGW1cgmDLac+VVuH4M3YIBKzqdYHrRLFWbTuwI8WY7jz5fSlZLi2r1zKI1OxgSBpPlOppc3KtIaDDPEBZt2s3eAkakkhVjnlnUmSNK88/wD9MO/c3LgW2reBQDLa88oJI/UUc4viDetq1xVzkZiQqgRE68zJnekrieEcgXPwbSIESYHLmQanibqph9zdIZsR24sQcpZj5I3/AHRQPgPaPusz3Eu3bhOh3AEbCT68ulcN2fuAt4k8JjxNG/Seh0qz3ZXJaBtgXJ8UyFIUksRynQSenzqnHpDqDe2ybGdvGIIW04P+YqPsJpf4Txy5Yzlbaln3YsR9vMmrNrCWu8dLlxSqKviEGSYnKT+FZ8tqnPDrAJPf2co0+GTzjmOkUVKPQHjd9k+B7QYm8SFFpYEn4m+7VaUX/wCtRP8ASifpVXsi0XXuIFHhUAEac50o/etEkkxJM6DSnr4E67B383/6z/Jf/bWVI9pp+P6D9KyhxZrIcBhe9vQASCGlTuw0gGeQOtRWsB3VxwFJ7u5Ec48L/p8qa3AFy2wGU+ITrOo/tQvE8RD3L2S4jElVaJ3ylY9RFW4ok2yfu407p9jy6d4v/aPlUWLw7ApIPxH6i5+lW7XEZPxaSQYzczOkH/7ld4jFkkZWPxD8J8//AH0HFB5sReP8PuLeY5HIOxCkjSRvHlQ02H3yPv8A0n9P3NenjFFhLaka6jyb9a2sbGPqOY8vKtxByEy7bBWAGBz+e3p7b1ZtIAo28zOp9DFMr2gY1J57+vl51RCELCvHpt8KjpWcbCppHWJ4YXtplCM0nWCI5wTz0j7cqo4rhjWIKvD7jLBWdjofLnp0owli4FBzkiTrpsbZPTyiorli6yyYAgzIXbn+VajWLN1Hk5RoCdYjp716Hw63n4fbVVLk23EDTcMBB9YpYwtq2uZm18IiTHUaeW1F+x1zPhUU4hUKkgLzGx18Q3pGwxLWI4Lc/mMLNz4rhENyLYYiB/yN8mpmvWT/AAqhUaQ+qqdY7zX6VSZGTKpxQ8Rjn9PHVzCYa6FjvtQWB0blrzbmIPvSSf0Okc4DB5nTOrxoIfbVSDz86814twR8EjWiwawbhfDMBldHJ+FjzDKInaQDpXq+It3d+9XQiRz+s86Wf8QOzJu2WJuvt4VBGUEMCTlyjXXXWkU0n0FqxL4LZS7cTE37neNn8KgQqajXLzMGZpx7YdnkxOHICg3ElkLcyN1J5A7evpXnGHvXMJfysqOUIIB+F4Oh306+Rmaek7T2ri6BluAw1ttHX57zvNNONe6OzRkupCVxG3Zt4fv7TPbk5WsZpUvzENqBz9qg4TwDHQtwvfsW2M5lLkrP4iisIH7irvG+CPiHuXkZVVIaDMlmIBbTQGf3rUvBe0WIu2DbeWYkIjzBPWepHWi+VaB7bBmNt4vD4hmtXheMyLyhQWPVhMg9d5r1vBXmNrK7rccqCzKRDNGsAbCdK8Tx3ELjObVuHhivgUksQeQ6afSmzhWMFkocQyqXGW5lGbKR8JLL4RzB16Us8bmkaM1FsaeB8KVGuBSfGhBnYE8wNpE0f4Bge58GbNAmfVmn7ge1Am45aFz+GGEdi4gXFuad2wMudIAGs9KYOy1hSuWdIAUqwMgyZmImqZNNt/8AaFi78FO4fGxDEEM3X+pj9yPlUNrg9pma419Tzhd5jodz++ld8e4QqW/BmYknMrMQCGzzvH9U+wobgrTWsMSgFsqfCIzeEIIBJmJOprn5uaThrV7Q/HQH7R3EySHY+AiSpgxII9/yrzxgdJnYRJ/KOVe4Y7sy1zDXUV1TMkAOVVWY7kE6715J2l4e1p8rDZYlSCN+RFPGLjFJhi66KFy+xYZkSTzImozeZCcuUZtDA0PtRfEYOWsLzlpjmB6elD+JYYd8BD5QJOVSSPYx+xWjK2Ft0Vnx77kj2QfpUNy+CxMTOusT8/7UZ4a3D4/nJjLjeRRV9gNfma1xLDYFge4OItsOTrnX5rqPnVeOuxFN2cdnL5AukRoAdfL/APqjX8Rcy5jliJ239DQzsqFXvM8RoPEpI3HLQ8qYcE6F2JKlAp0yMVUA6aTpOppopUEEYriBViPTpzAP51lUONXV794BifsBWUdAsL9oe0C227sAs67nNpqCI0Y9aWezt9bWfMTLAADlA1P0Fc9o7TDE3CxU5zmGUzAOwOg1gVQwy+KTsBNNZKhjw+JzrnCmCQu538Om/OD86vWb5VrZ8GjKDJJIOm+scvqaqYW8hskqcmTkCY16nz/tW2YHxpqAQZGYzqx/L6UKdbDJK9DKt5tfDOnIn/KOtSBjvAGk7sep9KqKzgzyk7z/AFE83/y1lvGMNCR8JH4egHNq1sWkXMxUgHrH4vL9aophzdurkkawW1yxqNfkflUGPx06l0A0MeDr5elS9mL3ha5+GY2jTMzSNNtRUM+Vxhy+C+CCc6GHEI1sooZm8agwFy5CrCdddANaEcY41bRmtNdWdgsE6GI1AhRpz9aodoeMBWWCdPEGBEEc/PnUON4GMTluscoyyOdw/wCoED702OUskUwOCjJqy7bxU2mgjwqq6AnaZ+qijnZEKlpSTBysDpv4jH0igdrAEd4ql2D+IG3bBBknaWEQGozwfAXlsqCGUqSsECYJmYE1ppoWFWM17EhiGVpG8R01+1I/Cu3uMZiy20uZ70A5SAF2jwmCYjxHpRvhhJvXbBvABMoC6Awy6yI25Uq8G8Ng5dlZwD1AY61oRt7C2vB7bbhhrsf7fpVHtaB/C3SRsDGnWqnA8SHw9t+8IlRPtoftQSzxxMRgf51wm4waQNBIYhfIaAVOXwMhex3Z9MRhmcQt4GbbTzAHhPkxYT6CgvC8ctxVFxYv2/ASR4so3B9D15RTl2Xsf8MM48QZtPUgj7Cg3HOEql7vhoXEZeWm59TAmmg1qIZb9xpTFjER0T/96S7djvmTDYZGa8sktmhMoEtptOY7+YFN4b/h7/8Ayfc0sYTErhzcZCwFwhfVIBPiiR4s37iqO60TVXsnwGGCHu7IhyP+IvDl1RD+FBoCwEsT6UT4fdyAr3WVJiYloB+LQ6TrpPrVTDlx4oy5/FpsAZgew5etHOGrlHr1ocvkKid3sX3ZXLMMrgBjByEgcpiQJjlNEuBYlv4JkRYIIVRLKQpUSJBBB863fwlu+kEajURup6irOE7O2QuuNCs0eF1iMvnMEzBozwuri+wxzR0pLrv7KuGxdprZsO7MVzAOS286gkmG0kTGk6V1xfjFtUawbbnxDNA0jwkQQdT60Is8Paw7WbisXt2zeYAjVPjBzagSBVW5xAXrxaAJfNAM6AaflT5YwTXB/wA/0TxTk/yLfaLtHZxOe33dzMubIxOUCASdJOvKlHi65HUASRbSB1JA6VM6Fbt4QYPeGY0IIJ/OqmKxS3MUI7zRoObLAyHll5ac658iui0H4CGLwj3ipA7sDMdiCNZhYJ684qlf4RdS6MlzO53zEAkCOp8W+wqvYksBJ8RHPqawY/LfzEkglwI5ZtJj0oOEourNyi1YR4Rgyl23mbxCQQREAdZ/etAsS7hSfhDE7HX5cqvcFeb1xpLd3auHXqRlHPqRVO8dI/elPDHrYXK0Hex+BvYhX7u5ldSpDNy+LyNMd/s9fAGRktyP5pDMe88zI9fnVb/DK22W6VYKdJkT186aMcLoRiXWACT4N4GvOuiK0RsQLWFFyXyzLNrI/qNZUuCxmVFGRDpMnfXX86yoNbK0hX4rjjiLjXGgEgCPTpUnD+C3rjeEqABJM8vKhgNOXYPHk95Zz20LIcpcxMToCeeu1PsloVxiWysoYqG+LWQR6UX4PhZtO62lZbYBYs766TIA60HNlgGkGFOU9A3SeulNPZ5f5N9cygHD2zEnXwnQab6a1tsRyYOw2N7y4qi1YWdJZSR7y1E7N9ra3Lr2MPcVHFtioynltuCNaHcPwttblphfViXUQARE9fSaL422otY4Z18N1SBB1kKZGn3oJMVSL+MuJatI62ULXPgQFBHhzE/BsAKTsFxRlDTLBtsxMLqdh70zdsHtnCW7lu4GMiAFIgEEHWktW0PvS5Ip6Y6ySTtDGnE7K2EuXES7eDwFIIyoBM7xv5UStXXdBdecz65RsoOw8zQTs9wlMQWVzoE5GCCWgH2H3qXGdoFXMgRz3fhJ0jwnKDvtMfOqY1Ufo3Jvsc+H8UwllFD3QlyPFqs6mYJykj0onY47hWkC+hkRrcM7HXQCvPuB2rZ/hyyglmvBvPwgjkdp86HdnLKNftLdGZCYYf8AKfzpX2LzYV46yW8chfEOyg28zCc5SObACVkAEbkHma6fiVsL4CMoJAy7RJI09DS1dcKywNlnXWDmbb2A08zVkYxIDOgGbmPzH96Dm0PFchjwvaQph+7t5gxYnMrcif6SNPnQ6/i7kIsOMs7kmQSToNNJJ186GZofNb3+LWOWsCfSpcTxS47G45Usx10jmTy9anK3sySWmNHDOO3BauNathO7BPdsfEQFnNmj101iPOuOE8cvYkHvQIXUEEaz6en1pfwPFWDgKgYtKwCdZBG2uutEOyWG7u22+rDdYOg+u+9NCO7Gc10hlxP/AMK40Be4iz6BjSXi+HOpKEL8XimR7jT/AHpo41ey4e1G5uO3/SFA+pNKQxdx2Jd2LGJ5b8gB8qM3W0NCKfYcw+MFkMh8epJ1kE6RE7CifDOIC4Phykbjl7UMbhNwWg/d3GAHicIzAepAOg2qrcC5W+NAR4HyEExHwloiY31pnHX2Kpb+g/iOMJYZMx1OoAE6Dy86l4rxp8R3YtWsqAhmPhRyRsAdwJ38iaQ8filIuFiXdgoBaNIOug6ihYrLRpbPS+IccxJN27eyIblgWWIWFy7ZRvy586BHiuGQDIzZsoBJDb6agRpttNJt0ksAST6mrVyg4o1sa+G46xdLWV/iGZ1YSMpyiCS0EA6RQ/AYRXu5xcVQysZbqQRpHOfrXX+HdxkxRuK4RktPBylpJgRptM7+tHuIs5I7xEBHILG/kAI0j6UkpRWh8cX2gWuGtjJlB7xTJk+E6+GOmlBbOBh9fEAPPfziil9tNlAmdBH1mt2iig94JHLU78v35Uqm3tFJQSVFPD2Dbt4lpgMEUDXm4J38loRdvTl95mmjHm0llBkJW6M+j/0s6jltoTQ+7wZCqMjMAwkAkHYkHYDmKrdLZGm3SLfD8c9myvdOVLiSAYn6dKILxa+ykNduEEeIQCANtdNKqJwlu5z5QVSFLHTXkB7VbbFBLZSwZ7xALwbckGYHlNLyb6H412bTgTQvjTUAjxciARy3g1uqCYYx8Df9VZRtfA9MT56UU4KjMfBoywy8o1HP97UKBpi7IWtbjHkAKpFW6OZukSNhmKXETxxezMD8TaDbWOtQcOxjIxtoklk7uCY2J/I0zd4BOnyoZ/4eDe7yNmzDXn5xvVJQ3ohZDZ4Tf8Mm2sERudoiY9KrYS7cvXblpmC95q8Lvk00namJnNUrGGCuTOp8uu+tb0/g3RPx7ChrELpk8UciANeXSlEp4BAOusn5H602Yy27gANCHfqfLyoZcw3djKkkGfCdQJ5zypckG2ZM12QJF5o2yGfmIqPE4XNjcTbOneo0epyOPqpqzwYvZ8JTMCd13HrMaVJicPdbFJdARcoieZ3ifnWS0kOirwU+HDzyvMPmgrXBIF2x4IOYS0nXQ8pj7VSxth7BX+ZrJMjSD+tX72DawBeS4rKmoB59NqWn/oXyBcRDT5KV98zH5waJ9k+EfxNy3ZuSqu5AboQhYx7D60MVGuZVA1WWJ66z99PenXspdD4vBkbSze7Kw+wFZRsrBpB1v8NrajwuzmIhmyiP+VZ+tat9h8oA7q3pzg3D/wCtj9qcsexy6EjbVYncTv5aVrA3WI8Rn2iKqkl4C42IvFuFvhrLXBnYqNFRQs/9K0gJxy7nIdmBOwM6eXir6HW5VO/hrF4EXLVq4NQZVW9RqKDRqPEH4s1xVVyTlnL7mT9aK8DhxLKCEI8WSTPLUD2+VekX+xOAuf8Ay6qf8hZfsYoXheD2bLXLdhyoS6M4KhpBVSNWE8+RpJe3bMovoULHbE277WjlFopctg5fEJnnzluXQ1Ji+1f8ZgsVauBVdHt3LcE82ysFDE7A8vlSpjcECXu5tVulcsb+I6zNcW+zd5nXJkYsdACZ1PmPOkfdjJuqB97euhXqHHexOH7jEtZwt1btr4N/Ec0SAHbMMo5xXnuE4XdLgdyxjcMrAHyJ0j51lsz0DUPimjHEOD3LemXMdNV1Goncc6M2eHYS2c2JtZOtu1dLH/1DT0k0U4ZxHhYu/wDlXbS8maH+Y1K+00/C+mLf0VOxPDWtq11sqljszAGB5Eg7yamxtw3nuONwWOvQQAfctFekWsBg79ljh1t3GYakEFmO/NgF1g+UaUB4vwprSEfwQUNobii4ZA56EgGQCdttqh6DUm5eSvre1JeBSscIZnCqyCSRNxgqj4oljprl+tc9oOC3rap/KOQKJZIdS2pPiUkc6x8YynQkSdzB0B0I0kRrtWXL7FZ7xz5GY196zko9EPVck3QR4L2dTE3byXA7NYw6dzaBKi4QoLeLyZjoCCZov2h7LLYW13a3HdllvxBdpAgSIPnQVcKyqGDEaTv5eVT4LF4kS1p7sDcqW0HnG1Sc1Mf1JYvyiC3xDICgJAmSjarI6g86pYjGqxVWtIDmAkCNzzB5a+lFb2MuMSWOaSSSwVpPMywqNLxuKXyKyqdWjL5ciJ9qeLryD9QpftKN/FW7bFGEMuhG8HmJWR8jWVM3ckkmzr6/2rVNyD+oh8/0IdPHAcL3doAjU6n3pY4Lgy9wEglQZPSnMXf8o9f9q6ca8i5NJGZtedbJ9fYV1mkAEgjyrUqKtsiZ+9a5YegBqVLnRRPr+lSMCRqB8v1raNsjW2YrbWOulcLbHIkf6Tp9oqN7H+Zvp+la0jUTq6jpXN1ifLpURw55anzM1ybJ55vY1uRuJAMANS3iJ5sB9OlU8ThPF3dtdAZczKgnaF67mPSijXcgJJYACa4wRZVkiWY5mGgMnlPkIG3KlqLN0CF4Y1u6uQySDOcR0naj/ZRQmLtoSJV8yj/KwP2aRUF7EDvLZIKjK8yP9PMaVZ4ZcX+Lw7qQZfKYI2O23Ro+ZrKKXQyez0xoO9atqBtUZNQYm4cjRvBo8St0EFuUJwnCO6LFLlwB3LlZ0k7xVOxxO3YBt7ZT4VURoQDy03Jq7heI3H1Flgn9TEKPm0D5UePwL6kfISGI7tZbM2oGgk6+Q5ededcf449jGYmGGUuNCB8WVRM7xAp6TilprgRLttn6KwME6ROxPkK8749wp72Jvf8AD3GCsZYAx7bSdOU1LJG1QymhJu4iS2g1Zmke+nprXGAxhS4jqxXKymVMEQQTHtVi9gGS4VdHRZIllI0nqRXCcGZvgZW96i0Gz1jj3be0MNcfDXst24BllNYzEMYYdAaA9psawwFoh3W5cukSkCQLazPManlFJt/h1/J8J8JIEa+E68vOfmKdcfwu7et4Rbayqs7MToo+Aa+eh0GtJXEZuxIXhl+M4XN11kn56+9EuFcEuXCC6sq5gCNjB3Mnl6U2/wAPYtPlzF2P4FPhH76fSusTfJe2o0BcAAaba/lT3JoUJcM4TicGimwoCXQcsZWzDeDzJG+pkQelPnZHjNwW+7xQIZT8ehkc8wGunM/OgXCeMYW+AMQmS6Y8aeEkjrG59aYeKcKtLYuXe9fKiM2oBGgJ/ppqBYlcf4JYucXsYdV8LwWywEK5GfSOc8+hFAu1vBBhbpUZmtyFDEGCdyAdjEx7UZ7D31vcUTu3JRLTMs7B2RQ8aCPF5cqde2vZy5inwgRQ1q3cBuAmNJWdOegNSlGxI/i68nll9AfgujLoBmBVoMDXcCJ68q9k7JcKSxYVFg6akczzJoP2w4Ph7dmbWHBdWVgttCXbKZjQbHT60n8Gw1/D43Ml1lJYtczDwkAguGAPLNGsGdqksdMrkyXLr6Jv8X8NZt3F7tFRmVi+UROogkDSd68+w9gAL5D7/wC9N3+JvErd26oVfHBDE7mTIkchyA6UB4rglsu6B8xUlTAgDKY/L6U+SLuxLSjMDXbxk6Csq4qJGy/OspP8F4xSiiXDYYW1CjwgdBv7muyOtSyNsxNROn9Onlyr0kziaJFPMVnOYn99KhQ+3ptUiim7B0TreIrM5O1cA+U1mvKlaCmSBfOtMNdK0t0c9P31rqCfOhQx0ixW64DevvW2PSsAq4tZZFGUqDLe2w+f2qVm8hUmY8wPlXFxhzAHtWMUrrfzE32b8qntYwW7qMVTwnNPPTaB+dRXbcujTAWZHWRVDtBaUoHMyIAI03PM0rdbGQ5Xe3GkLZk9S0CPvNQv20DLHdFSdzM/LSvPLLXAudWlYJhoOg3PX9irFrHMIzW9CNCp6+VBZClMd8R2hfvc9ltSmUKwXVjzMgR6zyqtxbhN17feXMTcuXMwCW7JLCTrrmMaR0FK1y/euAlVyDru3sKK8Ie5hjnS5LHcMJkek1NzdpXoaMUou1vwWpv2R3zJiO8RhlCgZSuxJyg+Ib6aaUwYTtbazBVzmUBKkNmDT49X3BJka0IPbp7THvLIgEDNOXcUb4d2v4ffZO+QZx8M5WUTvJnfTn7VSc+Ebhsmlb2RcU42zB0yHKwI8SkEA89dJpV4YLY8FtEynRh8Rf1Y6n00j616/hLuFxKgqLbqZg6ctDEag0k9ruO4DAu9u3YtXb8cgJttpGcjc6yJ1Fc0f/TOb2issa8KhXxnCr1k5rTMEZSCjtLKdwfF+HlyNMF/hOLxKYdLNzurIDm65MCS+ggakwNtta8+u8Su4lkJMAPqAYG4Ikn4joafOJcXdLVq1bnW2GIHUlvntRlb6BoC8fsNhbypbvZwq/EV3kmQSNOu3lzojwDFNdZHcCEzEsJjRTqZ2q/2f4bddP5sQcxIPQ9Z2ED/AHph4HjLAurbUAqNpkD5dKddUL5DvY3s1bhbhhwUU5gQQT5H06eVO9/Bq9trTDwOpUgaaEQdRtoazBgZVgch6DyqxQCeSYGzcwvGb2bC3XFwRa7obDwwwJIAAAgydKaeJ4/iFrFWiEZsK3x+BSy6c8hPziKMdouLthE70r3iyZUCGACltDz+GPeqHCe3+DvQpc2nKhstwQQCYBkSKAqVaso8U/xCt2AmYB2ZiGUGCg5T5xvp6VU4vxi1dnEBFVVQFm0lzqUUnn1+VNHGmwj2We6tq6saSA0k7RzpQ4r2HfFYa0LFxLaAFhajRidiWB000A1ihT7M3JWIWG4fcxWMLWw1wK6O5/pWVJnyGo9qEYpTNxm0Z3JM79f+6mbCYfH8NNy7ZK9LkANoJPiVwCInl1pe4vxpsRdFy4qhp8WQZQ3nzANK/shyqNMFjN5VlFBfsf03Pmv6VlNy+yvrQJH7QJbIRREKMzBJJbnAMfMmhr8eBdj4gkCBCAzzJymAPIVBeVbujiDyNCcVhO7MHXz616OR0t9EYJNjdqVUwYYAg9QajFpl+EwOh29uYrvsWhuJeTOQFIhSAyidZAOx9CKtYrhV9DMrcXyGVh7EkH51Pi2rQ3JJ0yotwEwwIPKT9jtUpAHmPrUatm9POpDZP4Y8wdAfflS2GiRT7+tdBoBAJA8qqtioMEQ339Dzrpr8bxrRtAolW51M+ddrcHOqDsfwg++n96xRvJPt+tKMXe9HXX6/Ko2k7/X9K1beBED23/vXbXB/vTJIVs0qgcp86qcQQOjKRM/fl9alL5ttftWG2ef0rNroKTFhuHXAMpY5d8usVl6y0c6ZRY66VA9kEwDNQcfgqmAQzgSGYEbj86mTizqYaGjqKuYqzBAXc/bnQ6/hiToKhxqVHRyuNhROL2z8afLUbRMbTHOK3jDhSuYopnaFgn5RQJ8ORU1gZkKHceJPzFZ2jRaloK8O4s1szZd7QAJMHl6jXU1XKLcMkBp1M6nXrzneqLeGz5u30Gv3iorWGzREyTHp500HtsSfSQbwnCrYBI0hlO/9J10PLWKbMTiLVi2t1xnuC2sIInT123mT7UtccNolRbAJUKGPPrBjzrhmLggzrvTtqya6LlvtLcxBCElFYyyromUGVE7sSYmaKWb+Vgw3BFAsMgUii63505UYujNHs/ZHii3rY5GBzj7UygV4x2O4l3VwKCQD5167hcSGUHUn6mgwgbtfdzJ3SnxABiI001CzyZgCBXnPG/4DD2bKW8tzFM4N24BJCkHMpYxA1EL5TT12mu3bFthbMm4zOQTFz6jxINBy0MUicM4ScZfXk6ypz6L4R4fPTbTypqVCPsP8Hwv8SBcvKFRQLblDDNmkK5/9Inp70yW+y72xFnEFIESQZPqUYA+4pI4YMZhsT3Xdi4xDW7lnNlDgjMrIx20HTWI3put9tks5LeKtXbb5RJIBH0Mz7UKCD+M9jL3cX3bFNdush3EBiNgZk+Q1rw+/e7sBnVoJIBjSeYnqByr6Nv8AaXC3rLd3dDGB4Ro2/QxNec9vMXabB2LAw9y3c7xrsvbKgEkyVJ+KZ5bUHHkSlG5fVBXhP+GrtZtsblsFkDQbeokTB186yt8J/wAUsllEu2We4ohmBAmNjEbxHvWUaY6UTyBrwJkAgedchw/hMHpOw85odZeaJcInvVghTyJEgGK6HkbE4JDD2ZS3aLDvVzvE6wNOk0ywCNW0/ftS1fw6XMyPqY1bYg8oiqPB+JtbZsPeJlfgPUdPzHvTwyJaoSUG92HeN42ygRcviYwG6QJM0NN+RpJP0qLjDBrtkbxLH0iBUgtxJka9KDtuzKkiO65PhaADyifqa1ZtlTKnT/Nr8jvXWXXp5mtO4Gkyeg1/2pRzO/B0YGfP8q2bsb7fWtLaZ94UdNyf0+taezBlInaG/JqGzaJQ/wDTp6/pUF0z8UH99KjbEcmlT0PP0OxrogkTFBuxkjSXCOpH72NWkxHQQfP961VEdDNak86Sxi20nzrQtD3qHvTsD865vY0qD15EUGwpWQKsux5DQH71FfUr4hMc6uYNhkABnr61HfIqVWivKnr+CrZe2dNJ89D9ajv4TmukbVKqqRBE1lvDwwysY/pmR9aVy1sKj7tFPilkmAPwiPfnXPDMYbTSFLGBABiCDOvlVuzmD+MCG6daIjDpWhpUbJTdlCxhW1J0JMn3q3ZXl+/lU/cjrUgSKoTNKkbVMlsxpXNiyZ30ogiADpRAVrTlSD0r0bgfaBxZlAty4xCorNlEnaWOyjc1526kmZ06US4RjSspE5tADtPInoBvWox6LetQBZzi5jL5UtcOnd5TmVlH4QsEom5iTOtLnEMGUNvIcmKt3dVJMaaqwMeJWQkk67kcqbuC4e0MOyswuFvFcdycxIHxFt1ygabRFVbsXhqxIKgWsSUKhtZUNI3zDRwADOh11FhBOMxy48W+7/lXVS4dCPjUoRlPzYf71jYpMelq3eGXFZu6Y7EeFmW4BzEqAR/mPlQzA8OxGEu276qL4ud4HtCC2VTLD10n1FV8fxhXxCHCHu7tuWAujIYAnu5fwswMgCdjE0UAs3MOodrN/DKtxYzFWCZ5PxKCQCNtjpJ8oHY/h9k5JN8IIBDL40mdV0ysNCCNDp8nqzetcVw0r/LxCCJjVGP/AGGK83fHYrDObV0lXU6qwEaagg8xzkGnixWkMlj/AA1S4oe1jEZGEqcu4/6qylP/AMRXnbWTqcty4o112DwKyjv5Bo89/h2XXcc6i/itPuf0oxa5+lLyH7mmyx41QIPl2OHDr7MoIPxAHWp8Zge8hiBK6hhoR70M4Jc/lDqCR+/nRrBXCYE+UdabElxJ5H7jh7IVVbYtqzE6mPM1WF7+gZvPZfn+lND9mGdbcldJ0bfXy2moeI8G7oS7BATAzEQT5TrVJRaFjJC+thmPjP8AyjQe53q/ZsCIVQo+QqLFuLUTDrDEsGEKFj9a1gcfbvT3bzG451Oh7ZhTWOfQflXdq1B109altXIMROvvXdxienpWo1lc4cbbzyO1Rtw+Phb/AJTt89xUzXP9qia7yNK0MmVxoYOn2+dbdY2NTDbauWsxrQaCQOJqjiVkhfc0QLawdPz9DtUN4fOpyVlIumDypGx/Kt/xJOhq2ySNdPLlVV8P0qTjXRVTvsmW6sdK3acdY9ap5CKtohiNJG9LTbpjWkrRYa0uknWrhtg6zFUgTzFSjKdB/f5VRIk2TWwNY1qe3WrFoAVMAKfiLZGFPLSp8rRBNchen79K7BI9POjRrOVU1zZtlXzgmTE66aeVdh67tnnFGkwWx04VffFFbRYi0I72Px8wg8jz8q9HtwwyMqZSseUbRB/WvEuH8Re24ZSQJEjqPfnFerdn+Li4vgAYE68iD0IP9qnJUFCx28sXsKbbWbrLbzFl2JViIMMdYjz50i4zFvccvdYux0LHUmK9a7RYRMTisNYZJVRcuuDpplyDbqWpEudirzI121BQO6xJzAKxWdBB2nSm8GFj/wAYuYd0bDXGt3GOsf0jUggggiaZ8ZisVjbaG7ZS8QJW5agXIHxLA3jSRGk+dR4X/DDF3bneM9kJACHMTmBEyIG2tNvAuxVzCyWcXEO62wQysPhdCT8Q1HmDz2rWBnll3ClSQyMCNwQwI9orK9mGPxg0T+GuqNndsjn/AFLyYbH05VlNyBxPnJXhWPkaCLbjesrKfN4FxhThV8qGAEkmRyHvTVwPFYR1Ae43e8/CQJ6AAHTzrVZRxfHyLkgpWmW+0lq/hlW7Zvv3baaaZee3OevlSli8fcuNmuOzttLGaysqmVcXSJYUqarol4aj3GCBtOcxHUmDTDguAhmmEWPidZDR7aH7VlZXOssvUUfBDLJ+vGC0voGcNxwu4h7KCILZWnQhTpIPOjJtESCddjFZWVWO42dklTK9xIMVwGg6iaysrAs6ZydYquzmsrKmyiOTdqNljesrKRjI4azqPP8AKsNiDWVlGjWY1nkd95FdMRJMa1lZStBs1lNSgaVlZTIDJkVvwn2Oo/UVZsNOh0M1lZTpCNk+WubiVqso0Zs2FrsqRW6yhQUzpAd+lO3Z1iYdGy3IifwtHJhzHnuKyspZdBXYd4TxFXxL3rjFfALQA1gqxzctdaK9kHJw86QblwjrrcY/nWVlTYxbvWTYm5bEpqXtz7lknY9RsfI73rN0OoZTIYAg+R9aysrBOLmDtsZa2hJ5lQT9RWVlZQMf/9k=">
            <a:extLst>
              <a:ext uri="{FF2B5EF4-FFF2-40B4-BE49-F238E27FC236}">
                <a16:creationId xmlns:a16="http://schemas.microsoft.com/office/drawing/2014/main" id="{713AE5C2-10B4-4ECB-9514-2DF3E4277C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641" y="-914040"/>
            <a:ext cx="3333600" cy="22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33"/>
          </a:p>
        </p:txBody>
      </p:sp>
      <p:pic>
        <p:nvPicPr>
          <p:cNvPr id="100357" name="Picture 6" descr="http://www.photonics.com/images/Web/Articles/2011/4/1/Figure8_1.jpg">
            <a:extLst>
              <a:ext uri="{FF2B5EF4-FFF2-40B4-BE49-F238E27FC236}">
                <a16:creationId xmlns:a16="http://schemas.microsoft.com/office/drawing/2014/main" id="{F1E782D1-24F9-4B21-9846-65D17F749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41" y="258121"/>
            <a:ext cx="3159360" cy="21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 descr="http://pubs.rsc.org/services/images/RSCpubs.ePlatform.Service.FreeContent.ImageService.svc/ImageService/Articleimage/2013/JA/c3ja50069a/c3ja50069a-f2.gif">
            <a:extLst>
              <a:ext uri="{FF2B5EF4-FFF2-40B4-BE49-F238E27FC236}">
                <a16:creationId xmlns:a16="http://schemas.microsoft.com/office/drawing/2014/main" id="{DAB9CFB6-9EBB-47A2-854E-90706F05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61" y="3200040"/>
            <a:ext cx="4727520" cy="349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10" descr="https://encrypted-tbn0.gstatic.com/images?q=tbn:ANd9GcTouiWvgvwWGkhcj7RmUIPAx9_Qoa7BWBNa9pUALdz7P8hzmse3">
            <a:extLst>
              <a:ext uri="{FF2B5EF4-FFF2-40B4-BE49-F238E27FC236}">
                <a16:creationId xmlns:a16="http://schemas.microsoft.com/office/drawing/2014/main" id="{82295E86-AE3E-4471-9C74-F6022341B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1" y="3588840"/>
            <a:ext cx="3643200" cy="27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0" name="TextovéPole 1">
            <a:extLst>
              <a:ext uri="{FF2B5EF4-FFF2-40B4-BE49-F238E27FC236}">
                <a16:creationId xmlns:a16="http://schemas.microsoft.com/office/drawing/2014/main" id="{8FFE7A5C-183B-4449-9E3D-49CDE2257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76" y="1448681"/>
            <a:ext cx="3103863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en-US" sz="2177" dirty="0"/>
              <a:t>Analýza portálu katedrály.</a:t>
            </a:r>
          </a:p>
        </p:txBody>
      </p:sp>
    </p:spTree>
    <p:extLst>
      <p:ext uri="{BB962C8B-B14F-4D97-AF65-F5344CB8AC3E}">
        <p14:creationId xmlns:p14="http://schemas.microsoft.com/office/powerpoint/2010/main" val="3930231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17BE3C50-6050-4052-99EF-443F9216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304800"/>
            <a:ext cx="4724400" cy="685800"/>
          </a:xfrm>
        </p:spPr>
        <p:txBody>
          <a:bodyPr>
            <a:normAutofit/>
          </a:bodyPr>
          <a:lstStyle/>
          <a:p>
            <a:r>
              <a:rPr lang="cs-CZ" altLang="en-US" sz="2800" dirty="0" err="1"/>
              <a:t>Stand-off</a:t>
            </a:r>
            <a:r>
              <a:rPr lang="cs-CZ" altLang="en-US" sz="2800" dirty="0"/>
              <a:t> LIBS</a:t>
            </a:r>
          </a:p>
        </p:txBody>
      </p:sp>
      <p:pic>
        <p:nvPicPr>
          <p:cNvPr id="11267" name="Picture 4" descr="http://www.lanl.gov/science/1663/november2010/images/ChemCam-Art.jpg">
            <a:extLst>
              <a:ext uri="{FF2B5EF4-FFF2-40B4-BE49-F238E27FC236}">
                <a16:creationId xmlns:a16="http://schemas.microsoft.com/office/drawing/2014/main" id="{0D5F44F0-9243-4791-8597-2BBF73B5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658813"/>
            <a:ext cx="33115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http://smsc.cnes.fr/IcMSL/principe_chemcam.png">
            <a:hlinkClick r:id="rId3"/>
            <a:extLst>
              <a:ext uri="{FF2B5EF4-FFF2-40B4-BE49-F238E27FC236}">
                <a16:creationId xmlns:a16="http://schemas.microsoft.com/office/drawing/2014/main" id="{454B738C-327D-4AA0-9CE3-0BA26CFA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1" y="3886200"/>
            <a:ext cx="384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ovéPole 3">
            <a:extLst>
              <a:ext uri="{FF2B5EF4-FFF2-40B4-BE49-F238E27FC236}">
                <a16:creationId xmlns:a16="http://schemas.microsoft.com/office/drawing/2014/main" id="{865EED81-81E6-4B20-A6B1-8B51181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52400"/>
            <a:ext cx="1147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en-US"/>
              <a:t>ChemCam</a:t>
            </a:r>
          </a:p>
        </p:txBody>
      </p:sp>
      <p:pic>
        <p:nvPicPr>
          <p:cNvPr id="11270" name="Picture 4" descr="http://imagebank.osa.org/getImage.xqy?img=LmxhcmdlLGFvLTQ5LTEzLUMxMzItZzAxMQ">
            <a:extLst>
              <a:ext uri="{FF2B5EF4-FFF2-40B4-BE49-F238E27FC236}">
                <a16:creationId xmlns:a16="http://schemas.microsoft.com/office/drawing/2014/main" id="{34011E0E-3E40-4C0C-8574-043AC768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4" y="1828800"/>
            <a:ext cx="47625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062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>
            <a:extLst>
              <a:ext uri="{FF2B5EF4-FFF2-40B4-BE49-F238E27FC236}">
                <a16:creationId xmlns:a16="http://schemas.microsoft.com/office/drawing/2014/main" id="{59BD7FC1-4A4D-44E1-8158-481191095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/>
              <a:t>Spektrometrie laserem indukovaného plazmatu (LIBS)</a:t>
            </a:r>
          </a:p>
        </p:txBody>
      </p:sp>
      <p:pic>
        <p:nvPicPr>
          <p:cNvPr id="99331" name="Picture 2" descr="http://appliedspectra.com/images/product-imgs/geologist.png">
            <a:extLst>
              <a:ext uri="{FF2B5EF4-FFF2-40B4-BE49-F238E27FC236}">
                <a16:creationId xmlns:a16="http://schemas.microsoft.com/office/drawing/2014/main" id="{FD70EB19-BB7B-42C6-B6A4-477301C9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1" y="1701001"/>
            <a:ext cx="3391200" cy="225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 descr="http://www.appliedphotonics.co.uk/images/YPG%20trials/mp-libs%28250x175%29.JPG">
            <a:extLst>
              <a:ext uri="{FF2B5EF4-FFF2-40B4-BE49-F238E27FC236}">
                <a16:creationId xmlns:a16="http://schemas.microsoft.com/office/drawing/2014/main" id="{8D65C01B-12F6-4EB9-8E9B-BEBF5AB5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21" y="4107240"/>
            <a:ext cx="3342240" cy="243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6" descr="https://encrypted-tbn0.gstatic.com/images?q=tbn:ANd9GcTN6NStP4rfHFQ61mNPsdbnT-jmcDsCC8PsJLP973dJCd_87rOE">
            <a:extLst>
              <a:ext uri="{FF2B5EF4-FFF2-40B4-BE49-F238E27FC236}">
                <a16:creationId xmlns:a16="http://schemas.microsoft.com/office/drawing/2014/main" id="{F7A2DC94-21FE-466E-BA19-1900C29E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1" y="4108681"/>
            <a:ext cx="3430080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5">
            <a:extLst>
              <a:ext uri="{FF2B5EF4-FFF2-40B4-BE49-F238E27FC236}">
                <a16:creationId xmlns:a16="http://schemas.microsoft.com/office/drawing/2014/main" id="{F0DB1CD2-7751-4507-B0A0-1E0D7EAC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905000"/>
            <a:ext cx="3430080" cy="40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177" dirty="0"/>
              <a:t>Terénní a mobilní zařízení</a:t>
            </a:r>
          </a:p>
        </p:txBody>
      </p:sp>
    </p:spTree>
    <p:extLst>
      <p:ext uri="{BB962C8B-B14F-4D97-AF65-F5344CB8AC3E}">
        <p14:creationId xmlns:p14="http://schemas.microsoft.com/office/powerpoint/2010/main" val="3142286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A075117B-3B41-4FF7-AA22-675E0F68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09600"/>
            <a:ext cx="3200400" cy="1143000"/>
          </a:xfrm>
        </p:spPr>
        <p:txBody>
          <a:bodyPr/>
          <a:lstStyle/>
          <a:p>
            <a:r>
              <a:rPr lang="cs-CZ" altLang="en-US"/>
              <a:t>remote LIBS</a:t>
            </a:r>
          </a:p>
        </p:txBody>
      </p:sp>
      <p:pic>
        <p:nvPicPr>
          <p:cNvPr id="12291" name="Picture 2" descr="http://www.appliedphotonics.co.uk/images/YPG%20trials/mp-libs(250x175).JPG">
            <a:extLst>
              <a:ext uri="{FF2B5EF4-FFF2-40B4-BE49-F238E27FC236}">
                <a16:creationId xmlns:a16="http://schemas.microsoft.com/office/drawing/2014/main" id="{1138D33E-F2BC-4638-AE58-F41589D8B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498850"/>
            <a:ext cx="3298825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www.science4heritage.org/COSTG7/booklet/chapters/libs/Fig4.2.2.jpg">
            <a:extLst>
              <a:ext uri="{FF2B5EF4-FFF2-40B4-BE49-F238E27FC236}">
                <a16:creationId xmlns:a16="http://schemas.microsoft.com/office/drawing/2014/main" id="{269962E9-CE43-4B41-A603-14E3D5A37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14750"/>
            <a:ext cx="47450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http://www.ndt.net/article/v05n03/whiteh/fig2.gif">
            <a:extLst>
              <a:ext uri="{FF2B5EF4-FFF2-40B4-BE49-F238E27FC236}">
                <a16:creationId xmlns:a16="http://schemas.microsoft.com/office/drawing/2014/main" id="{DB885C5D-3B35-4F1A-AB4B-4D8FC0A0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452438"/>
            <a:ext cx="50768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377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6DD1B12A-A30C-4D65-9BF3-8F75E2980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Absorpce záření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5233A4D-9DA4-42D4-AB01-B06671790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802063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C0CF30BC-C1B2-4528-A643-E34E3F77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3325813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776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202130" y="1035475"/>
            <a:ext cx="86362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temných čar (pásů ve spojitém spektru světla), které vznikají při pohlcování záření látkou.</a:t>
            </a:r>
          </a:p>
        </p:txBody>
      </p:sp>
      <p:sp>
        <p:nvSpPr>
          <p:cNvPr id="261142" name="Rectangle 22"/>
          <p:cNvSpPr>
            <a:spLocks noChangeArrowheads="1"/>
          </p:cNvSpPr>
          <p:nvPr/>
        </p:nvSpPr>
        <p:spPr bwMode="auto">
          <a:xfrm>
            <a:off x="521494" y="1845185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u="none" dirty="0"/>
              <a:t>a)</a:t>
            </a:r>
            <a:r>
              <a:rPr lang="cs-CZ" altLang="cs-CZ" sz="2000" i="0" u="none" dirty="0"/>
              <a:t> Čárové spektrum</a:t>
            </a:r>
          </a:p>
        </p:txBody>
      </p:sp>
      <p:sp>
        <p:nvSpPr>
          <p:cNvPr id="261143" name="Rectangle 23"/>
          <p:cNvSpPr>
            <a:spLocks noChangeArrowheads="1"/>
          </p:cNvSpPr>
          <p:nvPr/>
        </p:nvSpPr>
        <p:spPr bwMode="auto">
          <a:xfrm>
            <a:off x="521494" y="230326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dirty="0"/>
              <a:t>b)</a:t>
            </a:r>
            <a:r>
              <a:rPr lang="cs-CZ" altLang="cs-CZ" sz="2000" i="0" dirty="0"/>
              <a:t> Pásové spektrum</a:t>
            </a:r>
          </a:p>
        </p:txBody>
      </p:sp>
      <p:sp>
        <p:nvSpPr>
          <p:cNvPr id="261158" name="Rectangle 38"/>
          <p:cNvSpPr>
            <a:spLocks noChangeArrowheads="1"/>
          </p:cNvSpPr>
          <p:nvPr/>
        </p:nvSpPr>
        <p:spPr bwMode="auto">
          <a:xfrm>
            <a:off x="123875" y="2884925"/>
            <a:ext cx="85773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1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  <a:cs typeface="Arial" panose="020B0604020202020204" pitchFamily="34" charset="0"/>
              </a:rPr>
              <a:t>N</a:t>
            </a:r>
            <a:r>
              <a:rPr lang="cs-CZ" altLang="cs-CZ" sz="2000" b="0" i="0" u="none" dirty="0">
                <a:effectLst/>
                <a:latin typeface="+mn-lt"/>
              </a:rPr>
              <a:t>a rozdíl od emisních spekter nemusíme vzorek látky rozžhavit na velmi vysokou teplotu.</a:t>
            </a:r>
          </a:p>
        </p:txBody>
      </p:sp>
      <p:sp>
        <p:nvSpPr>
          <p:cNvPr id="261162" name="Rectangle 42"/>
          <p:cNvSpPr>
            <a:spLocks noChangeArrowheads="1"/>
          </p:cNvSpPr>
          <p:nvPr/>
        </p:nvSpPr>
        <p:spPr bwMode="auto">
          <a:xfrm>
            <a:off x="152400" y="4724400"/>
            <a:ext cx="401887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en-US" sz="2000" b="0" i="0" dirty="0" err="1">
                <a:effectLst/>
                <a:latin typeface="+mn-lt"/>
              </a:rPr>
              <a:t>Těleso</a:t>
            </a:r>
            <a:r>
              <a:rPr lang="en-US" sz="2000" b="0" i="0" dirty="0">
                <a:effectLst/>
                <a:latin typeface="+mn-lt"/>
              </a:rPr>
              <a:t>, </a:t>
            </a:r>
            <a:r>
              <a:rPr lang="en-US" sz="2000" b="0" i="0" dirty="0" err="1">
                <a:effectLst/>
                <a:latin typeface="+mn-lt"/>
              </a:rPr>
              <a:t>které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vysílá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záření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určitých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vlnových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délek</a:t>
            </a:r>
            <a:r>
              <a:rPr lang="en-US" sz="2000" b="0" i="0" dirty="0">
                <a:effectLst/>
                <a:latin typeface="+mn-lt"/>
              </a:rPr>
              <a:t>, </a:t>
            </a:r>
            <a:r>
              <a:rPr lang="en-US" sz="2000" b="0" i="0" dirty="0" err="1">
                <a:effectLst/>
                <a:latin typeface="+mn-lt"/>
              </a:rPr>
              <a:t>rovněž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tyto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vlnové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délky</a:t>
            </a:r>
            <a:r>
              <a:rPr lang="en-US" sz="2000" b="0" i="0" dirty="0">
                <a:effectLst/>
                <a:latin typeface="+mn-lt"/>
              </a:rPr>
              <a:t> </a:t>
            </a:r>
            <a:r>
              <a:rPr lang="en-US" sz="2000" b="0" i="0" dirty="0" err="1">
                <a:effectLst/>
                <a:latin typeface="+mn-lt"/>
              </a:rPr>
              <a:t>absorbuje</a:t>
            </a:r>
            <a:r>
              <a:rPr lang="en-US" sz="2000" b="0" i="0" dirty="0">
                <a:effectLst/>
                <a:latin typeface="+mn-lt"/>
              </a:rPr>
              <a:t>. </a:t>
            </a:r>
            <a:endParaRPr lang="en-US" sz="2000" dirty="0">
              <a:latin typeface="+mn-lt"/>
            </a:endParaRPr>
          </a:p>
          <a:p>
            <a:pPr marL="0" algn="just"/>
            <a:r>
              <a:rPr lang="cs-CZ" altLang="cs-CZ" sz="2000" b="0" i="0" u="none" dirty="0">
                <a:effectLst/>
                <a:latin typeface="+mn-lt"/>
              </a:rPr>
              <a:t>Sloučíme-li emisní a absorpční spektrum stejné látky, získáme spektrum spojité.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8CEE7BF-BE21-48B6-B611-A88C7254B9A9}"/>
              </a:ext>
            </a:extLst>
          </p:cNvPr>
          <p:cNvSpPr txBox="1"/>
          <p:nvPr/>
        </p:nvSpPr>
        <p:spPr>
          <a:xfrm>
            <a:off x="202130" y="318109"/>
            <a:ext cx="3426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u="none" dirty="0"/>
              <a:t>Absorpční spektrum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9F9E50D-0D5E-4766-8EC9-1FF3BD12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267200"/>
            <a:ext cx="4577314" cy="22630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6FAD66-1997-403B-B803-7F1C5DDF443F}"/>
              </a:ext>
            </a:extLst>
          </p:cNvPr>
          <p:cNvSpPr txBox="1"/>
          <p:nvPr/>
        </p:nvSpPr>
        <p:spPr>
          <a:xfrm>
            <a:off x="248325" y="4232441"/>
            <a:ext cx="261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Kirchhoffův</a:t>
            </a:r>
            <a:r>
              <a:rPr lang="cs-CZ" sz="2400" b="1" dirty="0"/>
              <a:t> zákon </a:t>
            </a:r>
          </a:p>
        </p:txBody>
      </p:sp>
    </p:spTree>
    <p:extLst>
      <p:ext uri="{BB962C8B-B14F-4D97-AF65-F5344CB8AC3E}">
        <p14:creationId xmlns:p14="http://schemas.microsoft.com/office/powerpoint/2010/main" val="2801835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www.astronomynotes.com/light/discret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56" y="3290247"/>
            <a:ext cx="5314323" cy="32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Picture 4" descr="http://i298.photobucket.com/albums/mm280/msimmond/Absorption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17" y="264890"/>
            <a:ext cx="4379978" cy="2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DB3914-6921-44C0-BAA0-22198A1F54FE}"/>
              </a:ext>
            </a:extLst>
          </p:cNvPr>
          <p:cNvSpPr txBox="1"/>
          <p:nvPr/>
        </p:nvSpPr>
        <p:spPr>
          <a:xfrm>
            <a:off x="484496" y="654671"/>
            <a:ext cx="2586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 záření, spektrum (čárové, pásové, spojité)</a:t>
            </a:r>
          </a:p>
        </p:txBody>
      </p:sp>
      <p:pic>
        <p:nvPicPr>
          <p:cNvPr id="6" name="Picture 4" descr="http://www.zarovky24.cz/wp-content/uploads/2012/02/zarovka.jpg">
            <a:extLst>
              <a:ext uri="{FF2B5EF4-FFF2-40B4-BE49-F238E27FC236}">
                <a16:creationId xmlns:a16="http://schemas.microsoft.com/office/drawing/2014/main" id="{92FB7D53-4058-4F52-B690-B1CA87E7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2" y="1713621"/>
            <a:ext cx="909336" cy="12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89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>
            <a:extLst>
              <a:ext uri="{FF2B5EF4-FFF2-40B4-BE49-F238E27FC236}">
                <a16:creationId xmlns:a16="http://schemas.microsoft.com/office/drawing/2014/main" id="{845C57D0-2C7E-46F0-8A4D-C8D460C9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484813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70CB837C-D95A-42EE-916A-5232A448D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7378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cs-CZ" sz="2200" b="1" dirty="0">
                <a:latin typeface="Times New Roman" panose="02020603050405020304" pitchFamily="18" charset="0"/>
              </a:rPr>
              <a:t>Fraunhofer</a:t>
            </a:r>
            <a:r>
              <a:rPr lang="cs-CZ" altLang="cs-CZ" sz="2200" b="1" dirty="0">
                <a:latin typeface="Times New Roman" panose="02020603050405020304" pitchFamily="18" charset="0"/>
              </a:rPr>
              <a:t>ovy</a:t>
            </a:r>
            <a:r>
              <a:rPr lang="en-US" altLang="cs-CZ" sz="2200" b="1" dirty="0">
                <a:latin typeface="Times New Roman" panose="02020603050405020304" pitchFamily="18" charset="0"/>
              </a:rPr>
              <a:t> </a:t>
            </a:r>
            <a:r>
              <a:rPr lang="cs-CZ" altLang="cs-CZ" sz="2200" b="1" dirty="0">
                <a:latin typeface="Times New Roman" panose="02020603050405020304" pitchFamily="18" charset="0"/>
              </a:rPr>
              <a:t>čáry </a:t>
            </a:r>
            <a:r>
              <a:rPr lang="cs-CZ" altLang="cs-CZ" sz="2200" dirty="0">
                <a:latin typeface="Times New Roman" panose="02020603050405020304" pitchFamily="18" charset="0"/>
              </a:rPr>
              <a:t>ve slunečním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en-US" altLang="cs-CZ" sz="2200" dirty="0" err="1">
                <a:latin typeface="Times New Roman" panose="02020603050405020304" pitchFamily="18" charset="0"/>
              </a:rPr>
              <a:t>spe</a:t>
            </a:r>
            <a:r>
              <a:rPr lang="cs-CZ" altLang="cs-CZ" sz="2200" dirty="0">
                <a:latin typeface="Times New Roman" panose="02020603050405020304" pitchFamily="18" charset="0"/>
              </a:rPr>
              <a:t>k</a:t>
            </a:r>
            <a:r>
              <a:rPr lang="en-US" altLang="cs-CZ" sz="2200" dirty="0" err="1">
                <a:latin typeface="Times New Roman" panose="02020603050405020304" pitchFamily="18" charset="0"/>
              </a:rPr>
              <a:t>tru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jsou důsledkem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en-US" altLang="cs-CZ" sz="2200" dirty="0" err="1">
                <a:latin typeface="Times New Roman" panose="02020603050405020304" pitchFamily="18" charset="0"/>
              </a:rPr>
              <a:t>absorp</a:t>
            </a:r>
            <a:r>
              <a:rPr lang="cs-CZ" altLang="cs-CZ" sz="2200" dirty="0" err="1">
                <a:latin typeface="Times New Roman" panose="02020603050405020304" pitchFamily="18" charset="0"/>
              </a:rPr>
              <a:t>ce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světla </a:t>
            </a:r>
            <a:r>
              <a:rPr lang="en-US" altLang="cs-CZ" sz="2200" dirty="0">
                <a:latin typeface="Times New Roman" panose="02020603050405020304" pitchFamily="18" charset="0"/>
              </a:rPr>
              <a:t>atom</a:t>
            </a:r>
            <a:r>
              <a:rPr lang="cs-CZ" altLang="cs-CZ" sz="2200" dirty="0">
                <a:latin typeface="Times New Roman" panose="02020603050405020304" pitchFamily="18" charset="0"/>
              </a:rPr>
              <a:t>y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různých prvků ve sluneční </a:t>
            </a:r>
            <a:r>
              <a:rPr lang="en-US" altLang="cs-CZ" sz="2200" dirty="0" err="1">
                <a:latin typeface="Times New Roman" panose="02020603050405020304" pitchFamily="18" charset="0"/>
              </a:rPr>
              <a:t>atmos</a:t>
            </a:r>
            <a:r>
              <a:rPr lang="cs-CZ" altLang="cs-CZ" sz="2200" dirty="0" err="1">
                <a:latin typeface="Times New Roman" panose="02020603050405020304" pitchFamily="18" charset="0"/>
              </a:rPr>
              <a:t>féř</a:t>
            </a:r>
            <a:r>
              <a:rPr lang="en-US" altLang="cs-CZ" sz="2200" dirty="0">
                <a:latin typeface="Times New Roman" panose="02020603050405020304" pitchFamily="18" charset="0"/>
              </a:rPr>
              <a:t>e. </a:t>
            </a: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B9BE1077-BBC1-4C2E-B50C-5210A68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" y="95905"/>
            <a:ext cx="4233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 dirty="0" err="1"/>
              <a:t>Emis</a:t>
            </a:r>
            <a:r>
              <a:rPr lang="cs-CZ" altLang="cs-CZ" sz="2800" b="1" dirty="0"/>
              <a:t>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 a </a:t>
            </a:r>
            <a:r>
              <a:rPr lang="cs-CZ" altLang="cs-CZ" sz="2800" b="1" dirty="0" err="1"/>
              <a:t>a</a:t>
            </a:r>
            <a:r>
              <a:rPr lang="en-US" altLang="cs-CZ" sz="2800" b="1" dirty="0" err="1"/>
              <a:t>bsorp</a:t>
            </a:r>
            <a:r>
              <a:rPr lang="cs-CZ" altLang="cs-CZ" sz="2800" b="1" dirty="0"/>
              <a:t>ční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s</a:t>
            </a:r>
            <a:r>
              <a:rPr lang="en-US" altLang="cs-CZ" sz="2800" b="1" dirty="0"/>
              <a:t>pe</a:t>
            </a:r>
            <a:r>
              <a:rPr lang="cs-CZ" altLang="cs-CZ" sz="2800" b="1" dirty="0"/>
              <a:t>k</a:t>
            </a:r>
            <a:r>
              <a:rPr lang="en-US" altLang="cs-CZ" sz="2800" b="1" dirty="0" err="1"/>
              <a:t>tra</a:t>
            </a:r>
            <a:endParaRPr lang="en-US" altLang="cs-CZ" sz="2800" b="1" dirty="0"/>
          </a:p>
        </p:txBody>
      </p:sp>
      <p:pic>
        <p:nvPicPr>
          <p:cNvPr id="3" name="Obrázek 2" descr="Obsah obrázku objekt, hodiny&#10;&#10;Popis byl vytvořen automaticky">
            <a:extLst>
              <a:ext uri="{FF2B5EF4-FFF2-40B4-BE49-F238E27FC236}">
                <a16:creationId xmlns:a16="http://schemas.microsoft.com/office/drawing/2014/main" id="{0E3F8DB0-935A-45D1-ACAF-EA2A77220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680801"/>
            <a:ext cx="4545567" cy="108129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81" name="Rectangle 9"/>
          <p:cNvSpPr>
            <a:spLocks noChangeArrowheads="1"/>
          </p:cNvSpPr>
          <p:nvPr/>
        </p:nvSpPr>
        <p:spPr bwMode="auto">
          <a:xfrm>
            <a:off x="611188" y="762000"/>
            <a:ext cx="7993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br>
              <a:rPr lang="cs-CZ" altLang="cs-CZ" sz="4400" b="0" i="0" u="none"/>
            </a:br>
            <a:endParaRPr lang="cs-CZ" altLang="cs-CZ" sz="4400" b="0" i="0" u="none"/>
          </a:p>
        </p:txBody>
      </p:sp>
      <p:sp>
        <p:nvSpPr>
          <p:cNvPr id="259083" name="Rectangle 11"/>
          <p:cNvSpPr>
            <a:spLocks noChangeArrowheads="1"/>
          </p:cNvSpPr>
          <p:nvPr/>
        </p:nvSpPr>
        <p:spPr bwMode="auto">
          <a:xfrm>
            <a:off x="234893" y="789555"/>
            <a:ext cx="8812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frekvencí elektromagnetického záření vyzařovaného látkou.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281519" y="1409700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a) Spojité spektrum</a:t>
            </a:r>
          </a:p>
        </p:txBody>
      </p:sp>
      <p:sp>
        <p:nvSpPr>
          <p:cNvPr id="259106" name="Rectangle 34"/>
          <p:cNvSpPr>
            <a:spLocks noChangeArrowheads="1"/>
          </p:cNvSpPr>
          <p:nvPr/>
        </p:nvSpPr>
        <p:spPr bwMode="auto">
          <a:xfrm>
            <a:off x="264056" y="1928813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b) Čárové spektrum</a:t>
            </a:r>
          </a:p>
        </p:txBody>
      </p:sp>
      <p:sp>
        <p:nvSpPr>
          <p:cNvPr id="259107" name="Rectangle 35"/>
          <p:cNvSpPr>
            <a:spLocks noChangeArrowheads="1"/>
          </p:cNvSpPr>
          <p:nvPr/>
        </p:nvSpPr>
        <p:spPr bwMode="auto">
          <a:xfrm>
            <a:off x="294219" y="243363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c) Pásové spektrum</a:t>
            </a:r>
          </a:p>
        </p:txBody>
      </p:sp>
      <p:pic>
        <p:nvPicPr>
          <p:cNvPr id="259108" name="Picture 36" descr="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06" y="1540172"/>
            <a:ext cx="4238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F64C79-07E7-448C-8082-5E6A629D5AA1}"/>
              </a:ext>
            </a:extLst>
          </p:cNvPr>
          <p:cNvSpPr txBox="1"/>
          <p:nvPr/>
        </p:nvSpPr>
        <p:spPr>
          <a:xfrm>
            <a:off x="134754" y="270443"/>
            <a:ext cx="2319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i="0" u="none" dirty="0"/>
              <a:t>Emisní spektrum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9B4F74B9-18D7-47EA-809D-0F02020A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4354809"/>
            <a:ext cx="87824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obsahuje elektromagnetické vlny všech vlnových délek v určitém </a:t>
            </a:r>
            <a:r>
              <a:rPr lang="cs-CZ" altLang="cs-CZ" sz="2000" dirty="0">
                <a:latin typeface="+mn-lt"/>
              </a:rPr>
              <a:t>intervalu, zdroj:  rozžhavené pevné a kapalné látky(např. vlákno žárovky, roztavené kovy, …)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FF9CB02C-4935-4232-84AE-268A9ECE4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3762672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Spojité spektrum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7B5BCCB-BA35-4643-AD8F-827886236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98" y="5274032"/>
            <a:ext cx="6311532" cy="8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77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02" name="Rectangle 26"/>
          <p:cNvSpPr>
            <a:spLocks noChangeArrowheads="1"/>
          </p:cNvSpPr>
          <p:nvPr/>
        </p:nvSpPr>
        <p:spPr bwMode="auto">
          <a:xfrm>
            <a:off x="180758" y="675273"/>
            <a:ext cx="87824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úzkými, navzájem oddělenými spektrálními čárami o různé </a:t>
            </a:r>
            <a:r>
              <a:rPr lang="cs-CZ" altLang="cs-CZ" sz="2000" dirty="0">
                <a:latin typeface="+mn-lt"/>
              </a:rPr>
              <a:t>intenzitě, zdroj:  výboj v plynu za sníženého tlaku jiskrový výboj.</a:t>
            </a:r>
          </a:p>
        </p:txBody>
      </p:sp>
      <p:sp>
        <p:nvSpPr>
          <p:cNvPr id="255003" name="Rectangle 27"/>
          <p:cNvSpPr>
            <a:spLocks noChangeArrowheads="1"/>
          </p:cNvSpPr>
          <p:nvPr/>
        </p:nvSpPr>
        <p:spPr bwMode="auto">
          <a:xfrm>
            <a:off x="189498" y="154010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Čárové spektrum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32644A-A4A7-4C96-8CE1-B6C4817F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00" y="1513030"/>
            <a:ext cx="6076549" cy="999255"/>
          </a:xfrm>
          <a:prstGeom prst="rect">
            <a:avLst/>
          </a:prstGeom>
        </p:spPr>
      </p:pic>
      <p:sp>
        <p:nvSpPr>
          <p:cNvPr id="23" name="Rectangle 53">
            <a:extLst>
              <a:ext uri="{FF2B5EF4-FFF2-40B4-BE49-F238E27FC236}">
                <a16:creationId xmlns:a16="http://schemas.microsoft.com/office/drawing/2014/main" id="{5434978E-69A7-4168-BCB3-7A0D339DA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1743343"/>
            <a:ext cx="41052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0" u="none" dirty="0">
                <a:effectLst/>
              </a:rPr>
              <a:t>emisní spektrum sodíku</a:t>
            </a:r>
          </a:p>
        </p:txBody>
      </p:sp>
      <p:sp>
        <p:nvSpPr>
          <p:cNvPr id="24" name="Rectangle 1052">
            <a:extLst>
              <a:ext uri="{FF2B5EF4-FFF2-40B4-BE49-F238E27FC236}">
                <a16:creationId xmlns:a16="http://schemas.microsoft.com/office/drawing/2014/main" id="{1D525E46-1F02-4276-B805-C2D1E1767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98" y="3313521"/>
            <a:ext cx="88641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pásy s množstvím spektrálních čar těsné blízkosti, mezi nimiž jsou temné </a:t>
            </a:r>
            <a:r>
              <a:rPr lang="cs-CZ" altLang="cs-CZ" sz="2000" dirty="0">
                <a:latin typeface="+mn-lt"/>
              </a:rPr>
              <a:t>úseky, zdroj:  zářící molekuly látek.</a:t>
            </a:r>
          </a:p>
        </p:txBody>
      </p:sp>
      <p:sp>
        <p:nvSpPr>
          <p:cNvPr id="25" name="Rectangle 1053">
            <a:extLst>
              <a:ext uri="{FF2B5EF4-FFF2-40B4-BE49-F238E27FC236}">
                <a16:creationId xmlns:a16="http://schemas.microsoft.com/office/drawing/2014/main" id="{3DA9D48E-0825-4365-B769-3BA777D0C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2709455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Pásové spektrum</a:t>
            </a:r>
          </a:p>
        </p:txBody>
      </p:sp>
      <p:sp>
        <p:nvSpPr>
          <p:cNvPr id="26" name="Rectangle 1074">
            <a:extLst>
              <a:ext uri="{FF2B5EF4-FFF2-40B4-BE49-F238E27FC236}">
                <a16:creationId xmlns:a16="http://schemas.microsoft.com/office/drawing/2014/main" id="{D878EABF-01A1-4DD3-B783-B1B42511F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4733270"/>
            <a:ext cx="2569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0" i="0" u="none" dirty="0">
                <a:effectLst/>
              </a:rPr>
              <a:t>emisní spektrum směsi par kadmia, rtuti a zinku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13C35D8-6849-4B25-844D-072F5A53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470" y="4354025"/>
            <a:ext cx="5046779" cy="22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0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486DD82A-9E4F-4077-8D71-F0D7861F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2" y="590550"/>
            <a:ext cx="7856615" cy="58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8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BF860DC-3529-4685-AE54-EAA523820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70442"/>
            <a:ext cx="5105400" cy="522287"/>
          </a:xfrm>
        </p:spPr>
        <p:txBody>
          <a:bodyPr>
            <a:normAutofit fontScale="90000"/>
          </a:bodyPr>
          <a:lstStyle/>
          <a:p>
            <a:r>
              <a:rPr lang="cs-CZ" altLang="cs-CZ" sz="3200" dirty="0">
                <a:latin typeface="Arial" panose="020B0604020202020204" pitchFamily="34" charset="0"/>
              </a:rPr>
              <a:t>Lambert – </a:t>
            </a:r>
            <a:r>
              <a:rPr lang="en-US" altLang="cs-CZ" sz="3200" dirty="0">
                <a:latin typeface="Arial" panose="020B0604020202020204" pitchFamily="34" charset="0"/>
              </a:rPr>
              <a:t>Beer</a:t>
            </a:r>
            <a:r>
              <a:rPr lang="cs-CZ" altLang="cs-CZ" sz="3200" dirty="0" err="1">
                <a:latin typeface="Arial" panose="020B0604020202020204" pitchFamily="34" charset="0"/>
              </a:rPr>
              <a:t>ův</a:t>
            </a:r>
            <a:r>
              <a:rPr lang="cs-CZ" altLang="cs-CZ" sz="3200" dirty="0">
                <a:latin typeface="Arial" panose="020B0604020202020204" pitchFamily="34" charset="0"/>
              </a:rPr>
              <a:t> zákon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EBCB94E-8B7A-4B05-8B22-3B57C1287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97332" y="1722477"/>
            <a:ext cx="2737837" cy="898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i="1" dirty="0">
                <a:latin typeface="Arial" panose="020B0604020202020204" pitchFamily="34" charset="0"/>
              </a:rPr>
              <a:t>l</a:t>
            </a:r>
            <a:r>
              <a:rPr lang="cs-CZ" altLang="cs-CZ" sz="1400" dirty="0">
                <a:latin typeface="Arial" panose="020B0604020202020204" pitchFamily="34" charset="0"/>
              </a:rPr>
              <a:t> = tloušťka kyvety</a:t>
            </a:r>
          </a:p>
          <a:p>
            <a:pPr marL="0" indent="0"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i="1" dirty="0">
                <a:latin typeface="Arial" panose="020B0604020202020204" pitchFamily="34" charset="0"/>
              </a:rPr>
              <a:t>c</a:t>
            </a:r>
            <a:r>
              <a:rPr lang="cs-CZ" altLang="cs-CZ" sz="1400" dirty="0">
                <a:latin typeface="Arial" panose="020B0604020202020204" pitchFamily="34" charset="0"/>
              </a:rPr>
              <a:t> = koncentrace roztoku </a:t>
            </a:r>
          </a:p>
          <a:p>
            <a:pPr marL="0" indent="0">
              <a:buNone/>
            </a:pPr>
            <a:r>
              <a:rPr lang="el-GR" altLang="cs-CZ" sz="1400" i="1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absorpční koeficient, </a:t>
            </a:r>
            <a:r>
              <a:rPr lang="el-GR" altLang="cs-CZ" sz="1400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f(</a:t>
            </a:r>
            <a:r>
              <a:rPr lang="el-GR" altLang="cs-CZ" sz="1400" dirty="0">
                <a:latin typeface="Arial" panose="020B0604020202020204" pitchFamily="34" charset="0"/>
              </a:rPr>
              <a:t>λ</a:t>
            </a:r>
            <a:r>
              <a:rPr lang="cs-CZ" altLang="cs-CZ" sz="14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B5FD77D-47AE-4DF2-BAA4-AB96D4E71C13}"/>
              </a:ext>
            </a:extLst>
          </p:cNvPr>
          <p:cNvSpPr/>
          <p:nvPr/>
        </p:nvSpPr>
        <p:spPr>
          <a:xfrm>
            <a:off x="376835" y="1224240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</a:rPr>
              <a:t>Zákon platí pro </a:t>
            </a:r>
            <a:r>
              <a:rPr lang="en-US" altLang="cs-CZ" dirty="0">
                <a:latin typeface="Arial" panose="020B0604020202020204" pitchFamily="34" charset="0"/>
              </a:rPr>
              <a:t>monochromatic</a:t>
            </a:r>
            <a:r>
              <a:rPr lang="cs-CZ" altLang="cs-CZ" dirty="0" err="1">
                <a:latin typeface="Arial" panose="020B0604020202020204" pitchFamily="34" charset="0"/>
              </a:rPr>
              <a:t>ké</a:t>
            </a:r>
            <a:r>
              <a:rPr lang="cs-CZ" altLang="cs-CZ" dirty="0">
                <a:latin typeface="Arial" panose="020B0604020202020204" pitchFamily="34" charset="0"/>
              </a:rPr>
              <a:t> světlo</a:t>
            </a:r>
            <a:endParaRPr lang="en-US" altLang="cs-CZ" dirty="0">
              <a:latin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7E52BF9-1F8F-4B1E-8217-DC48D2BC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32" y="525823"/>
            <a:ext cx="2570394" cy="1030703"/>
          </a:xfrm>
          <a:prstGeom prst="rect">
            <a:avLst/>
          </a:prstGeom>
        </p:spPr>
      </p:pic>
      <p:pic>
        <p:nvPicPr>
          <p:cNvPr id="137218" name="Picture 2" descr="Illustration of the Lambert-Beer's law (Wikipedia ...">
            <a:extLst>
              <a:ext uri="{FF2B5EF4-FFF2-40B4-BE49-F238E27FC236}">
                <a16:creationId xmlns:a16="http://schemas.microsoft.com/office/drawing/2014/main" id="{88C25EC0-4D08-426E-B4A8-9FD2F83C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6" y="1763170"/>
            <a:ext cx="3509365" cy="29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ovéPole 66">
            <a:extLst>
              <a:ext uri="{FF2B5EF4-FFF2-40B4-BE49-F238E27FC236}">
                <a16:creationId xmlns:a16="http://schemas.microsoft.com/office/drawing/2014/main" id="{006F1EE9-EB59-4503-BC2E-5C37829A21C9}"/>
              </a:ext>
            </a:extLst>
          </p:cNvPr>
          <p:cNvSpPr txBox="1"/>
          <p:nvPr/>
        </p:nvSpPr>
        <p:spPr>
          <a:xfrm>
            <a:off x="2133599" y="3599241"/>
            <a:ext cx="2476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l-GR" altLang="cs-CZ" b="1" i="1" dirty="0">
                <a:latin typeface="Arial" panose="020B0604020202020204" pitchFamily="34" charset="0"/>
              </a:rPr>
              <a:t>ε</a:t>
            </a:r>
            <a:endParaRPr lang="cs-CZ" b="1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E05A11F-8562-43C2-A4EB-46F960C9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9" y="5094830"/>
            <a:ext cx="1245691" cy="54555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D5A8AB-0A44-4227-9B91-ED4FCC3F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39" y="5768239"/>
            <a:ext cx="1245690" cy="774879"/>
          </a:xfrm>
          <a:prstGeom prst="rect">
            <a:avLst/>
          </a:prstGeom>
        </p:spPr>
      </p:pic>
      <p:pic>
        <p:nvPicPr>
          <p:cNvPr id="72" name="Obrázek 71">
            <a:extLst>
              <a:ext uri="{FF2B5EF4-FFF2-40B4-BE49-F238E27FC236}">
                <a16:creationId xmlns:a16="http://schemas.microsoft.com/office/drawing/2014/main" id="{6E21190E-25CE-4C8D-A1C9-9D851F169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80" y="3581133"/>
            <a:ext cx="3888089" cy="257454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BCF0A70-9E74-45E9-9555-AFC4381358F2}"/>
              </a:ext>
            </a:extLst>
          </p:cNvPr>
          <p:cNvSpPr txBox="1"/>
          <p:nvPr/>
        </p:nvSpPr>
        <p:spPr>
          <a:xfrm>
            <a:off x="2512425" y="5443809"/>
            <a:ext cx="221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 = transmitance</a:t>
            </a:r>
          </a:p>
          <a:p>
            <a:endParaRPr lang="cs-CZ" dirty="0"/>
          </a:p>
          <a:p>
            <a:r>
              <a:rPr lang="cs-CZ" dirty="0"/>
              <a:t>A = absorbance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707A30-FFCF-4F10-855E-2939A1FD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8" y="3053696"/>
            <a:ext cx="5516257" cy="3517978"/>
          </a:xfrm>
          <a:prstGeom prst="rect">
            <a:avLst/>
          </a:prstGeom>
        </p:spPr>
      </p:pic>
      <p:pic>
        <p:nvPicPr>
          <p:cNvPr id="5122" name="Picture 2" descr="Beer Lambert Law Pdf">
            <a:extLst>
              <a:ext uri="{FF2B5EF4-FFF2-40B4-BE49-F238E27FC236}">
                <a16:creationId xmlns:a16="http://schemas.microsoft.com/office/drawing/2014/main" id="{8F699DC9-8F8B-49DA-838E-D9DB5581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32" y="2984002"/>
            <a:ext cx="23529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0D95949-8E17-4E41-81BB-D415E2E3A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958" y="219651"/>
            <a:ext cx="4562084" cy="23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5219A1A-B035-4335-B6A0-20D39A97A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>
            <a:normAutofit/>
          </a:bodyPr>
          <a:lstStyle/>
          <a:p>
            <a:r>
              <a:rPr lang="cs-CZ" altLang="cs-CZ" sz="2800" dirty="0">
                <a:latin typeface="+mn-lt"/>
              </a:rPr>
              <a:t>Grafické vyjádření Lambert-Beerova zákona </a:t>
            </a:r>
            <a:endParaRPr lang="en-US" altLang="cs-CZ" sz="2800" dirty="0">
              <a:latin typeface="+mn-lt"/>
            </a:endParaRPr>
          </a:p>
        </p:txBody>
      </p:sp>
      <p:graphicFrame>
        <p:nvGraphicFramePr>
          <p:cNvPr id="45059" name="Object 3">
            <a:extLst>
              <a:ext uri="{FF2B5EF4-FFF2-40B4-BE49-F238E27FC236}">
                <a16:creationId xmlns:a16="http://schemas.microsoft.com/office/drawing/2014/main" id="{61DF6737-6496-437D-B071-0F105B79DD3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649507"/>
              </p:ext>
            </p:extLst>
          </p:nvPr>
        </p:nvGraphicFramePr>
        <p:xfrm>
          <a:off x="762000" y="1676400"/>
          <a:ext cx="78486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Chart" r:id="rId3" imgW="2695575" imgH="1743075" progId="Excel.Chart.8">
                  <p:embed/>
                </p:oleObj>
              </mc:Choice>
              <mc:Fallback>
                <p:oleObj name="Chart" r:id="rId3" imgW="2695575" imgH="1743075" progId="Excel.Chart.8">
                  <p:embed/>
                  <p:pic>
                    <p:nvPicPr>
                      <p:cNvPr id="45059" name="Object 3">
                        <a:extLst>
                          <a:ext uri="{FF2B5EF4-FFF2-40B4-BE49-F238E27FC236}">
                            <a16:creationId xmlns:a16="http://schemas.microsoft.com/office/drawing/2014/main" id="{61DF6737-6496-437D-B071-0F105B79DD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76400"/>
                        <a:ext cx="784860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5052A858-30C9-4977-9001-12E4C5D9B400}"/>
              </a:ext>
            </a:extLst>
          </p:cNvPr>
          <p:cNvSpPr txBox="1"/>
          <p:nvPr/>
        </p:nvSpPr>
        <p:spPr>
          <a:xfrm>
            <a:off x="609600" y="1143000"/>
            <a:ext cx="1913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= lineární funkce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DA778-2CAA-69F7-8E83-720BEC68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Spektrometrie</a:t>
            </a:r>
            <a:endParaRPr lang="en-US" dirty="0"/>
          </a:p>
        </p:txBody>
      </p:sp>
      <p:pic>
        <p:nvPicPr>
          <p:cNvPr id="7170" name="Picture 2" descr="Untitled">
            <a:extLst>
              <a:ext uri="{FF2B5EF4-FFF2-40B4-BE49-F238E27FC236}">
                <a16:creationId xmlns:a16="http://schemas.microsoft.com/office/drawing/2014/main" id="{8E814559-B0BF-180D-6BC4-BD4EBAED2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7425627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83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73" name="Group 213">
            <a:extLst>
              <a:ext uri="{FF2B5EF4-FFF2-40B4-BE49-F238E27FC236}">
                <a16:creationId xmlns:a16="http://schemas.microsoft.com/office/drawing/2014/main" id="{23353C0E-A842-4A36-8568-C408FCA2B1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09600" y="1143000"/>
          <a:ext cx="8054022" cy="442341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77756764"/>
                    </a:ext>
                  </a:extLst>
                </a:gridCol>
                <a:gridCol w="2789237">
                  <a:extLst>
                    <a:ext uri="{9D8B030D-6E8A-4147-A177-3AD203B41FA5}">
                      <a16:colId xmlns:a16="http://schemas.microsoft.com/office/drawing/2014/main" val="203740130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79691183"/>
                    </a:ext>
                  </a:extLst>
                </a:gridCol>
                <a:gridCol w="2347913">
                  <a:extLst>
                    <a:ext uri="{9D8B030D-6E8A-4147-A177-3AD203B41FA5}">
                      <a16:colId xmlns:a16="http://schemas.microsoft.com/office/drawing/2014/main" val="1670179413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11198792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36523863"/>
                    </a:ext>
                  </a:extLst>
                </a:gridCol>
              </a:tblGrid>
              <a:tr h="514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Spectroscopic Techniques and 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 they Probe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00025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UV-Vis</a:t>
                      </a:r>
                      <a:endParaRPr kumimoji="0" lang="en-US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UV-vis region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bonding electrons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256212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Atomic Absorption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UV-vis region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atomic transitions (val. e-)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003035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FT-IR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IR/Microwave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vibrations, rotations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472502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Raman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IR/UV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vibrations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440122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FT-NMR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 waves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spin states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672225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Spectroscopy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inner electrons, elemental 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544783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Crystallography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3-D structure</a:t>
                      </a:r>
                      <a:endParaRPr kumimoji="0" lang="en-US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97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953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45" name="Group 61">
            <a:extLst>
              <a:ext uri="{FF2B5EF4-FFF2-40B4-BE49-F238E27FC236}">
                <a16:creationId xmlns:a16="http://schemas.microsoft.com/office/drawing/2014/main" id="{847F0FB3-1DF3-4874-9B72-0A49238B225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62426" y="1091565"/>
          <a:ext cx="8419147" cy="467487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3475081726"/>
                    </a:ext>
                  </a:extLst>
                </a:gridCol>
                <a:gridCol w="2789237">
                  <a:extLst>
                    <a:ext uri="{9D8B030D-6E8A-4147-A177-3AD203B41FA5}">
                      <a16:colId xmlns:a16="http://schemas.microsoft.com/office/drawing/2014/main" val="82896847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23585616"/>
                    </a:ext>
                  </a:extLst>
                </a:gridCol>
                <a:gridCol w="3019425">
                  <a:extLst>
                    <a:ext uri="{9D8B030D-6E8A-4147-A177-3AD203B41FA5}">
                      <a16:colId xmlns:a16="http://schemas.microsoft.com/office/drawing/2014/main" val="2605117532"/>
                    </a:ext>
                  </a:extLst>
                </a:gridCol>
                <a:gridCol w="182563">
                  <a:extLst>
                    <a:ext uri="{9D8B030D-6E8A-4147-A177-3AD203B41FA5}">
                      <a16:colId xmlns:a16="http://schemas.microsoft.com/office/drawing/2014/main" val="189570362"/>
                    </a:ext>
                  </a:extLst>
                </a:gridCol>
                <a:gridCol w="182562">
                  <a:extLst>
                    <a:ext uri="{9D8B030D-6E8A-4147-A177-3AD203B41FA5}">
                      <a16:colId xmlns:a16="http://schemas.microsoft.com/office/drawing/2014/main" val="20659574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80754791"/>
                    </a:ext>
                  </a:extLst>
                </a:gridCol>
              </a:tblGrid>
              <a:tr h="5143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Spectroscopic Techniques and Common Uses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233148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UV-vis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UV-vis region</a:t>
                      </a:r>
                      <a:endParaRPr kumimoji="0" lang="en-US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286000" algn="l"/>
                        </a:tabLst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286000" algn="l"/>
                        </a:tabLst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286000" algn="l"/>
                        </a:tabLst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286000" algn="l"/>
                        </a:tabLs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286000" algn="l"/>
                        </a:tabLs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0" algn="l"/>
                        </a:tabLs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0" algn="l"/>
                        </a:tabLs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0" algn="l"/>
                        </a:tabLs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286000" algn="l"/>
                        </a:tabLs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0" algn="l"/>
                        </a:tabLst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 analysis/Beer’s Law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403735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Atomic Absorption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UV-vis region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 analysis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Beer’s Law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058061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FT-IR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IR/Microwave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Group Analysis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330350"/>
                  </a:ext>
                </a:extLst>
              </a:tr>
              <a:tr h="696913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Raman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IR/UV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Functional Group Analysis/quant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885863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FT-NMR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 waves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determination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722019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Spectroscopy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Elemental Analysis 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968202"/>
                  </a:ext>
                </a:extLst>
              </a:tr>
              <a:tr h="514350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Crystallography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3-D structure Anaylysis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en-US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572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317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obrazit zdrojový obrázek">
            <a:extLst>
              <a:ext uri="{FF2B5EF4-FFF2-40B4-BE49-F238E27FC236}">
                <a16:creationId xmlns:a16="http://schemas.microsoft.com/office/drawing/2014/main" id="{038D4698-1329-44C3-A216-3A7A18A0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6741994" cy="29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7AD08F4-ABDA-4B3F-8F4A-6ACEA4C1A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08" y="2514600"/>
            <a:ext cx="8871044" cy="784532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cs-CZ" altLang="cs-CZ" sz="2000" u="sng" dirty="0"/>
              <a:t>Světlo</a:t>
            </a:r>
            <a:r>
              <a:rPr lang="cs-CZ" altLang="cs-CZ" sz="2000" dirty="0"/>
              <a:t> (viditelné záření) je součástí spektra elektromagnetického záření, lidské oko vnímá elektromagnetické vlnění o frekvencích 7,6·10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 – 3,9·10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433B56-F476-4B7B-ACBE-0655B1544EBB}"/>
              </a:ext>
            </a:extLst>
          </p:cNvPr>
          <p:cNvSpPr txBox="1"/>
          <p:nvPr/>
        </p:nvSpPr>
        <p:spPr>
          <a:xfrm>
            <a:off x="304800" y="5257800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Bílé světlo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5533C2A-A6D9-ADA0-6339-145032A1B6F9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UV-VIS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116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124619" y="188912"/>
            <a:ext cx="8964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cs-CZ" altLang="cs-CZ" sz="2000" i="0" u="none" dirty="0">
                <a:solidFill>
                  <a:srgbClr val="FF0000"/>
                </a:solidFill>
                <a:effectLst/>
              </a:rPr>
              <a:t>Světelné spektrum</a:t>
            </a:r>
            <a:r>
              <a:rPr lang="cs-CZ" altLang="cs-CZ" sz="2000" b="0" i="0" u="none" dirty="0">
                <a:effectLst/>
              </a:rPr>
              <a:t> je část elektromagnetického spektra, ve kterém je zobrazena závislost barev světla na vlnových délkách.</a:t>
            </a:r>
            <a:r>
              <a:rPr lang="cs-CZ" altLang="cs-CZ" sz="2000" b="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0D34F18D-43EC-4215-B520-A1BE24AEA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1376481"/>
            <a:ext cx="86772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1" i="0" u="none" dirty="0">
                <a:effectLst/>
                <a:latin typeface="+mn-lt"/>
              </a:rPr>
              <a:t>Chromatické světlo</a:t>
            </a:r>
            <a:r>
              <a:rPr lang="cs-CZ" altLang="cs-CZ" sz="2000" i="0" u="none" dirty="0">
                <a:effectLst/>
                <a:latin typeface="+mn-lt"/>
              </a:rPr>
              <a:t>: složené ze světla více vlnových délek</a:t>
            </a:r>
            <a:r>
              <a:rPr lang="cs-CZ" altLang="cs-CZ" sz="2000" b="0" i="0" u="none" dirty="0">
                <a:effectLst/>
                <a:latin typeface="+mn-lt"/>
              </a:rPr>
              <a:t>, např. bílé světlo (složené ze sedmi barev) 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27059DE2-9CAC-4F30-8E10-C114C05AD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2449611"/>
            <a:ext cx="8459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</a:rPr>
              <a:t>Monochromatické světlo</a:t>
            </a:r>
            <a:r>
              <a:rPr lang="cs-CZ" altLang="cs-CZ" sz="2000" i="0" u="none" dirty="0">
                <a:effectLst/>
                <a:latin typeface="+mn-lt"/>
              </a:rPr>
              <a:t>: pouze jedna vlnová délka, např. laser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39266" name="Picture 2" descr="Laser surgery ignites internal methane, burns patient down ...">
            <a:extLst>
              <a:ext uri="{FF2B5EF4-FFF2-40B4-BE49-F238E27FC236}">
                <a16:creationId xmlns:a16="http://schemas.microsoft.com/office/drawing/2014/main" id="{B20FA34A-8EA1-4EE7-B4F4-F58DF275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26881"/>
            <a:ext cx="3990975" cy="26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89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23414" y="892740"/>
            <a:ext cx="8763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Aditivní (součtové) - RGB </a:t>
            </a:r>
          </a:p>
          <a:p>
            <a:pPr algn="just"/>
            <a:r>
              <a:rPr lang="cs-CZ" sz="2000" dirty="0"/>
              <a:t>   Jednotlivé složky barev se sčítají a vytváří světlo větší intenzity. Smícháním dvou základních barev vznikne </a:t>
            </a:r>
            <a:r>
              <a:rPr lang="cs-CZ" sz="2000" b="1" dirty="0"/>
              <a:t>komplementární</a:t>
            </a:r>
            <a:r>
              <a:rPr lang="cs-CZ" sz="2000" dirty="0"/>
              <a:t> (</a:t>
            </a:r>
            <a:r>
              <a:rPr lang="cs-CZ" sz="2000" b="1" dirty="0"/>
              <a:t>doplňková</a:t>
            </a:r>
            <a:r>
              <a:rPr lang="cs-CZ" sz="2000" dirty="0"/>
              <a:t>) barva k třetí základní barvě. Princip aditivního míchání barev se uplatňuje na počítačových monitorech </a:t>
            </a:r>
            <a:br>
              <a:rPr lang="cs-CZ" sz="2000" dirty="0"/>
            </a:br>
            <a:r>
              <a:rPr lang="cs-CZ" sz="2000" dirty="0"/>
              <a:t>a TV obrazovkách.</a:t>
            </a:r>
          </a:p>
        </p:txBody>
      </p: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2343750" y="217021"/>
            <a:ext cx="4456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>
                <a:cs typeface="Arial" charset="0"/>
              </a:rPr>
              <a:t>Míchání barev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65F944-B1CA-4621-A3F5-8099AFE30754}"/>
              </a:ext>
            </a:extLst>
          </p:cNvPr>
          <p:cNvSpPr txBox="1"/>
          <p:nvPr/>
        </p:nvSpPr>
        <p:spPr>
          <a:xfrm>
            <a:off x="190181" y="2551720"/>
            <a:ext cx="876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Subtraktivní (odčítací) CMYK</a:t>
            </a:r>
          </a:p>
          <a:p>
            <a:pPr algn="just"/>
            <a:r>
              <a:rPr lang="en-US" sz="2000" dirty="0"/>
              <a:t>    </a:t>
            </a:r>
            <a:r>
              <a:rPr lang="cs-CZ" sz="2000" dirty="0"/>
              <a:t>S každou další přidanou barvou se ubírá část původního světla. Využití v </a:t>
            </a:r>
            <a:r>
              <a:rPr lang="en-US" sz="2000" dirty="0" err="1"/>
              <a:t>barevn</a:t>
            </a:r>
            <a:r>
              <a:rPr lang="cs-CZ" sz="2000" dirty="0"/>
              <a:t>ý</a:t>
            </a:r>
            <a:r>
              <a:rPr lang="en-US" sz="2000" dirty="0" err="1"/>
              <a:t>ch</a:t>
            </a:r>
            <a:r>
              <a:rPr lang="en-US" sz="2000" dirty="0"/>
              <a:t> </a:t>
            </a:r>
            <a:r>
              <a:rPr lang="cs-CZ" sz="2000" dirty="0"/>
              <a:t>tiskárnách.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4A0591-19B0-4BC8-A7E1-168EAA50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394" y="3699489"/>
            <a:ext cx="3077401" cy="29414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721BAB2-7C52-4013-876B-592F95BC0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207" y="3699489"/>
            <a:ext cx="3077401" cy="299758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35CA2DC-FD0C-4D64-87D7-2C8CBD193BA0}"/>
              </a:ext>
            </a:extLst>
          </p:cNvPr>
          <p:cNvSpPr txBox="1"/>
          <p:nvPr/>
        </p:nvSpPr>
        <p:spPr>
          <a:xfrm>
            <a:off x="311743" y="5744693"/>
            <a:ext cx="124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RGB model</a:t>
            </a:r>
            <a:endParaRPr lang="en-US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838BAF-29E1-4B62-9D1C-076FE0D48748}"/>
              </a:ext>
            </a:extLst>
          </p:cNvPr>
          <p:cNvSpPr txBox="1"/>
          <p:nvPr/>
        </p:nvSpPr>
        <p:spPr>
          <a:xfrm>
            <a:off x="7363412" y="3848107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CMYK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549496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3EF3B2AF-F0E0-4209-ACBE-DC75C89DB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254" y="301591"/>
            <a:ext cx="7772400" cy="506931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400" b="1" dirty="0" err="1">
                <a:latin typeface="+mn-lt"/>
              </a:rPr>
              <a:t>Absorpce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záření</a:t>
            </a:r>
            <a:endParaRPr lang="en-GB" altLang="en-US" sz="2400" b="1" dirty="0">
              <a:latin typeface="+mn-lt"/>
            </a:endParaRPr>
          </a:p>
        </p:txBody>
      </p:sp>
      <p:pic>
        <p:nvPicPr>
          <p:cNvPr id="18434" name="Picture 2" descr="Zobrazit zdrojový obrázek">
            <a:extLst>
              <a:ext uri="{FF2B5EF4-FFF2-40B4-BE49-F238E27FC236}">
                <a16:creationId xmlns:a16="http://schemas.microsoft.com/office/drawing/2014/main" id="{674120DE-1960-4F53-8A7A-6D0DD2A4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29" y="1246058"/>
            <a:ext cx="3386226" cy="32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 descr="Why does black colour absorb light while white colour ...">
            <a:extLst>
              <a:ext uri="{FF2B5EF4-FFF2-40B4-BE49-F238E27FC236}">
                <a16:creationId xmlns:a16="http://schemas.microsoft.com/office/drawing/2014/main" id="{2623C022-A036-408D-BAAC-30C2A4C3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" y="2793911"/>
            <a:ext cx="48101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6" name="Picture 6" descr="Understanding Color">
            <a:extLst>
              <a:ext uri="{FF2B5EF4-FFF2-40B4-BE49-F238E27FC236}">
                <a16:creationId xmlns:a16="http://schemas.microsoft.com/office/drawing/2014/main" id="{41C00F2F-E698-4077-9978-86BE9817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80" y="4964998"/>
            <a:ext cx="3800475" cy="1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9E9B6-AE90-4B12-9FCB-3B8FFCAFF104}"/>
              </a:ext>
            </a:extLst>
          </p:cNvPr>
          <p:cNvSpPr txBox="1"/>
          <p:nvPr/>
        </p:nvSpPr>
        <p:spPr>
          <a:xfrm>
            <a:off x="148855" y="118689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odražené světlo = barva předmětu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černé těleso vše pohlcuje, bílé vše odráží</a:t>
            </a:r>
          </a:p>
        </p:txBody>
      </p:sp>
    </p:spTree>
    <p:extLst>
      <p:ext uri="{BB962C8B-B14F-4D97-AF65-F5344CB8AC3E}">
        <p14:creationId xmlns:p14="http://schemas.microsoft.com/office/powerpoint/2010/main" val="1231112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840ECAD9-2890-4060-8508-60BF9A276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defTabSz="549275" eaLnBrk="0" hangingPunct="0"/>
            <a:r>
              <a:rPr lang="en-US" altLang="cs-CZ" sz="2800"/>
              <a:t>EFFECT OF ELECTROMAGNETIC RADIATION </a:t>
            </a:r>
            <a:br>
              <a:rPr lang="en-US" altLang="cs-CZ" sz="2800"/>
            </a:br>
            <a:r>
              <a:rPr lang="en-US" altLang="cs-CZ" sz="2800"/>
              <a:t>ON MOLECULES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98DFCC4E-8166-40B0-BA3D-0BD9E760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05800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4E65A414-B2CC-4110-BF0A-B66851600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313" y="6361113"/>
            <a:ext cx="5526087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4638"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9275"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2325"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98550" algn="l" defTabSz="549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557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129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701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27350" defTabSz="5492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cs-CZ" sz="1000" b="1">
                <a:solidFill>
                  <a:srgbClr val="181512"/>
                </a:solidFill>
              </a:rPr>
              <a:t>Graphics source: Wade, Jr., L.G. </a:t>
            </a:r>
            <a:r>
              <a:rPr lang="en-US" altLang="cs-CZ" sz="1000" b="1" i="1">
                <a:solidFill>
                  <a:srgbClr val="181512"/>
                </a:solidFill>
              </a:rPr>
              <a:t>Organic Chemistry</a:t>
            </a:r>
            <a:r>
              <a:rPr lang="en-US" altLang="cs-CZ" sz="1000" b="1">
                <a:solidFill>
                  <a:srgbClr val="181512"/>
                </a:solidFill>
              </a:rPr>
              <a:t>, 5th ed. Pearson Education Inc., 2003 </a:t>
            </a:r>
          </a:p>
        </p:txBody>
      </p:sp>
    </p:spTree>
    <p:extLst>
      <p:ext uri="{BB962C8B-B14F-4D97-AF65-F5344CB8AC3E}">
        <p14:creationId xmlns:p14="http://schemas.microsoft.com/office/powerpoint/2010/main" val="3287981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eipToursScience5: UNIT 6 NATURAL SCIENCE: LIGHT">
            <a:extLst>
              <a:ext uri="{FF2B5EF4-FFF2-40B4-BE49-F238E27FC236}">
                <a16:creationId xmlns:a16="http://schemas.microsoft.com/office/drawing/2014/main" id="{5247337D-5AB8-4E92-84AD-6ACE0436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9" y="4224338"/>
            <a:ext cx="3306205" cy="23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8FCB02-D4C7-4063-900E-227EFAF6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94" y="4224338"/>
            <a:ext cx="4981192" cy="2492917"/>
          </a:xfrm>
          <a:prstGeom prst="rect">
            <a:avLst/>
          </a:prstGeom>
        </p:spPr>
      </p:pic>
      <p:pic>
        <p:nvPicPr>
          <p:cNvPr id="135170" name="Picture 2" descr="Chlorofyl - způsobuje zelené zbarvení rostlin ...">
            <a:extLst>
              <a:ext uri="{FF2B5EF4-FFF2-40B4-BE49-F238E27FC236}">
                <a16:creationId xmlns:a16="http://schemas.microsoft.com/office/drawing/2014/main" id="{21676313-3E64-41B3-A867-98103BDB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56791"/>
            <a:ext cx="4329486" cy="30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1396232-2068-4E84-8D67-303371F0F422}"/>
              </a:ext>
            </a:extLst>
          </p:cNvPr>
          <p:cNvSpPr txBox="1"/>
          <p:nvPr/>
        </p:nvSpPr>
        <p:spPr>
          <a:xfrm>
            <a:off x="356814" y="752475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703083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1ECAE7-083D-48C0-83C3-A19929E82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75" y="3016199"/>
            <a:ext cx="6209730" cy="346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94A35-C65B-4EB2-974A-470D4277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63" y="728478"/>
            <a:ext cx="3708977" cy="201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ED5ED09-DDCF-4085-94E3-6EA3E7BFE015}"/>
              </a:ext>
            </a:extLst>
          </p:cNvPr>
          <p:cNvSpPr txBox="1">
            <a:spLocks noChangeArrowheads="1"/>
          </p:cNvSpPr>
          <p:nvPr/>
        </p:nvSpPr>
        <p:spPr>
          <a:xfrm>
            <a:off x="243337" y="246509"/>
            <a:ext cx="2276902" cy="507574"/>
          </a:xfrm>
          <a:prstGeom prst="rect">
            <a:avLst/>
          </a:prstGeom>
          <a:ln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b="1" dirty="0">
                <a:latin typeface="+mn-lt"/>
              </a:rPr>
              <a:t>Lidské oko</a:t>
            </a:r>
            <a:endParaRPr lang="en-GB" altLang="cs-CZ" sz="2400" b="1" dirty="0">
              <a:latin typeface="+mn-lt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DB25B35-9BD2-460E-B864-57049FD1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75" y="16986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7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82522F-5EC9-44BE-8DAF-AAD5D017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67" y="931862"/>
            <a:ext cx="38862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C2DCF88D-1386-48D0-8A81-DCCD1B7E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301875"/>
            <a:ext cx="8483600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C0998A-CF90-44A2-9474-DCA138A7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44" y="4160648"/>
            <a:ext cx="3770165" cy="23178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DD6DD3-7D0A-4017-B94A-4DB26FAC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7" y="4184857"/>
            <a:ext cx="4309210" cy="22936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998C71-A481-43E1-938E-D512E81EB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3" y="1460548"/>
            <a:ext cx="3345084" cy="19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02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 2">
            <a:extLst>
              <a:ext uri="{FF2B5EF4-FFF2-40B4-BE49-F238E27FC236}">
                <a16:creationId xmlns:a16="http://schemas.microsoft.com/office/drawing/2014/main" id="{471B0927-FEDF-4FCC-8951-596A8A0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362"/>
            <a:ext cx="8524875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486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55AD00D-61B6-491F-BD54-91A747DA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56526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uman Vision vs Bird Vision">
            <a:extLst>
              <a:ext uri="{FF2B5EF4-FFF2-40B4-BE49-F238E27FC236}">
                <a16:creationId xmlns:a16="http://schemas.microsoft.com/office/drawing/2014/main" id="{5EB121B1-51DB-4693-BBBE-B7144146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5562600" cy="29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41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ing | Gatan, Inc.">
            <a:extLst>
              <a:ext uri="{FF2B5EF4-FFF2-40B4-BE49-F238E27FC236}">
                <a16:creationId xmlns:a16="http://schemas.microsoft.com/office/drawing/2014/main" id="{3EE089D6-4DC6-4A6D-A784-27FF05A6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587148"/>
            <a:ext cx="3964718" cy="2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1355AD-FDEC-452E-A1F5-62D8EDC52AAD}"/>
              </a:ext>
            </a:extLst>
          </p:cNvPr>
          <p:cNvSpPr txBox="1"/>
          <p:nvPr/>
        </p:nvSpPr>
        <p:spPr>
          <a:xfrm>
            <a:off x="205978" y="4672740"/>
            <a:ext cx="49607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CMOS</a:t>
            </a:r>
            <a:r>
              <a:rPr lang="cs-CZ" dirty="0"/>
              <a:t> využívá integrovaných obvodů vysoké hustoty, umožňující umístit na čip velké množství MOS tranzistorů. Produkce těchto detektorů je sériová a levnější než u CCD prvků. Výhodou CMOS senzorů je také nízká spotřeba energie, nižší napájecí napětí a obecně jednodušší elektronika, umožňující návrh kamer s menšími rozměry.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ACD1409-57B4-41BB-AA64-938590AC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08" y="4419600"/>
            <a:ext cx="3855003" cy="240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DDF55F-5893-48A2-B09B-405C6E4FB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38" y="292309"/>
            <a:ext cx="3101591" cy="129483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FB4441-3331-4A6A-9A0C-8EB0A508FD9C}"/>
              </a:ext>
            </a:extLst>
          </p:cNvPr>
          <p:cNvSpPr txBox="1"/>
          <p:nvPr/>
        </p:nvSpPr>
        <p:spPr>
          <a:xfrm>
            <a:off x="222535" y="1134908"/>
            <a:ext cx="48029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000000"/>
                </a:solidFill>
                <a:effectLst/>
              </a:rPr>
              <a:t>U </a:t>
            </a:r>
            <a:r>
              <a:rPr lang="cs-CZ" b="1" i="0" dirty="0">
                <a:solidFill>
                  <a:srgbClr val="000000"/>
                </a:solidFill>
                <a:effectLst/>
              </a:rPr>
              <a:t>CCD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je nakumulovaný náboj přesouván přes matici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Schottkyho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fotodiod. Elektrony reprezentující jednotlivé pixely jsou posouvány do výstupního zesilovače, kde je elektrický náboj převeden na napětí. Výhodami tohoto detektoru oproti typu CMOS je lepší světelná citlivost, což se projeví v lepší kvalitě obrazu při špatném osvětlení. CCD senzory také dosahují vyšší rychlosti převodu signálu a výsledný obraz vykazuje relativně nízký šum. Nevýhodou těchto detektorů je vyšší cena a je složitější instalace do kamery.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867E42-4B05-4135-B593-625056320816}"/>
              </a:ext>
            </a:extLst>
          </p:cNvPr>
          <p:cNvSpPr txBox="1"/>
          <p:nvPr/>
        </p:nvSpPr>
        <p:spPr>
          <a:xfrm>
            <a:off x="991403" y="315841"/>
            <a:ext cx="310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CCD a CMOS detektory</a:t>
            </a:r>
          </a:p>
        </p:txBody>
      </p:sp>
    </p:spTree>
    <p:extLst>
      <p:ext uri="{BB962C8B-B14F-4D97-AF65-F5344CB8AC3E}">
        <p14:creationId xmlns:p14="http://schemas.microsoft.com/office/powerpoint/2010/main" val="31919872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>
            <a:extLst>
              <a:ext uri="{FF2B5EF4-FFF2-40B4-BE49-F238E27FC236}">
                <a16:creationId xmlns:a16="http://schemas.microsoft.com/office/drawing/2014/main" id="{FE7BCB6B-A1D8-475A-B0AF-DB95DAA9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UV-VIS spektrometrie</a:t>
            </a:r>
            <a:endParaRPr lang="en-US" altLang="cs-CZ" dirty="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E78DD692-DD0D-4078-9190-C1DE7DD9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930011"/>
            <a:ext cx="5153025" cy="162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63A2BE-8CF5-4C87-8747-B3A4BDE29821}"/>
              </a:ext>
            </a:extLst>
          </p:cNvPr>
          <p:cNvSpPr/>
          <p:nvPr/>
        </p:nvSpPr>
        <p:spPr>
          <a:xfrm>
            <a:off x="6705600" y="1905000"/>
            <a:ext cx="22098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660066"/>
                </a:solidFill>
                <a:latin typeface="+mn-lt"/>
                <a:cs typeface="+mn-cs"/>
              </a:rPr>
              <a:t>Violet:</a:t>
            </a:r>
            <a:r>
              <a:rPr lang="en-US" sz="1600" dirty="0">
                <a:latin typeface="+mn-lt"/>
                <a:cs typeface="+mn-cs"/>
              </a:rPr>
              <a:t>   400 - 420 nm </a:t>
            </a:r>
            <a:br>
              <a:rPr lang="en-US" sz="1600" dirty="0">
                <a:latin typeface="+mn-lt"/>
                <a:cs typeface="+mn-cs"/>
              </a:rPr>
            </a:br>
            <a:r>
              <a:rPr lang="en-US" sz="1600" b="1" dirty="0">
                <a:solidFill>
                  <a:srgbClr val="0000CC"/>
                </a:solidFill>
                <a:latin typeface="+mn-lt"/>
                <a:cs typeface="+mn-cs"/>
              </a:rPr>
              <a:t>Indigo:</a:t>
            </a:r>
            <a:r>
              <a:rPr lang="en-US" sz="1600" dirty="0">
                <a:latin typeface="+mn-lt"/>
                <a:cs typeface="+mn-cs"/>
              </a:rPr>
              <a:t>   420 - 440 nm </a:t>
            </a:r>
            <a:br>
              <a:rPr lang="en-US" sz="1600" dirty="0">
                <a:latin typeface="+mn-lt"/>
                <a:cs typeface="+mn-cs"/>
              </a:rPr>
            </a:b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Blue:</a:t>
            </a:r>
            <a:r>
              <a:rPr lang="en-US" sz="1600" dirty="0">
                <a:latin typeface="+mn-lt"/>
                <a:cs typeface="+mn-cs"/>
              </a:rPr>
              <a:t>   440 - 490 nm </a:t>
            </a:r>
            <a:br>
              <a:rPr lang="en-US" sz="1600" dirty="0">
                <a:latin typeface="+mn-lt"/>
                <a:cs typeface="+mn-cs"/>
              </a:rPr>
            </a:br>
            <a:r>
              <a:rPr lang="en-US" sz="1600" b="1" dirty="0">
                <a:solidFill>
                  <a:srgbClr val="0FD159"/>
                </a:solidFill>
                <a:latin typeface="+mn-lt"/>
                <a:cs typeface="+mn-cs"/>
              </a:rPr>
              <a:t>Green:</a:t>
            </a:r>
            <a:r>
              <a:rPr lang="en-US" sz="1600" dirty="0">
                <a:latin typeface="+mn-lt"/>
                <a:cs typeface="+mn-cs"/>
              </a:rPr>
              <a:t>   490 - 570 nm </a:t>
            </a:r>
            <a:br>
              <a:rPr lang="en-US" sz="1600" dirty="0">
                <a:latin typeface="+mn-lt"/>
                <a:cs typeface="+mn-cs"/>
              </a:rPr>
            </a:br>
            <a:r>
              <a:rPr lang="en-US" sz="1600" b="1" dirty="0">
                <a:solidFill>
                  <a:srgbClr val="FFFF00"/>
                </a:solidFill>
                <a:latin typeface="+mn-lt"/>
                <a:cs typeface="+mn-cs"/>
              </a:rPr>
              <a:t>Yellow:</a:t>
            </a:r>
            <a:r>
              <a:rPr lang="en-US" sz="1600" dirty="0">
                <a:latin typeface="+mn-lt"/>
                <a:cs typeface="+mn-cs"/>
              </a:rPr>
              <a:t>   570 - 585 nm </a:t>
            </a:r>
            <a:br>
              <a:rPr lang="en-US" sz="1600" dirty="0">
                <a:latin typeface="+mn-lt"/>
                <a:cs typeface="+mn-cs"/>
              </a:rPr>
            </a:br>
            <a:r>
              <a:rPr lang="en-US" sz="1600" b="1" dirty="0">
                <a:solidFill>
                  <a:srgbClr val="FFC000"/>
                </a:solidFill>
                <a:latin typeface="+mn-lt"/>
                <a:cs typeface="+mn-cs"/>
              </a:rPr>
              <a:t>Orange:</a:t>
            </a:r>
            <a:r>
              <a:rPr lang="en-US" sz="1600" dirty="0">
                <a:latin typeface="+mn-lt"/>
                <a:cs typeface="+mn-cs"/>
              </a:rPr>
              <a:t>   585 - 620 nm </a:t>
            </a:r>
            <a:br>
              <a:rPr lang="en-US" sz="1600" dirty="0">
                <a:latin typeface="+mn-lt"/>
                <a:cs typeface="+mn-cs"/>
              </a:rPr>
            </a:br>
            <a:r>
              <a:rPr lang="en-US" sz="1600" b="1" dirty="0">
                <a:solidFill>
                  <a:srgbClr val="FF0000"/>
                </a:solidFill>
                <a:latin typeface="+mn-lt"/>
                <a:cs typeface="+mn-cs"/>
              </a:rPr>
              <a:t>Red: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+mn-cs"/>
              </a:rPr>
              <a:t> </a:t>
            </a:r>
            <a:r>
              <a:rPr lang="en-US" sz="1600" dirty="0">
                <a:latin typeface="+mn-lt"/>
                <a:cs typeface="+mn-cs"/>
              </a:rPr>
              <a:t>  620 - 780 nm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5C8A173-78B9-4E0F-A33C-24652773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4016519"/>
            <a:ext cx="6800850" cy="24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7201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5A894-3DDA-4376-AF5A-2FFB29D9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2224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369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Qualitative Analysis | Chemistry experiments, Chemistry ...">
            <a:extLst>
              <a:ext uri="{FF2B5EF4-FFF2-40B4-BE49-F238E27FC236}">
                <a16:creationId xmlns:a16="http://schemas.microsoft.com/office/drawing/2014/main" id="{47BBC636-71F5-498E-BFC2-8435A55B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81000"/>
            <a:ext cx="8305800" cy="63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690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extLst>
              <a:ext uri="{FF2B5EF4-FFF2-40B4-BE49-F238E27FC236}">
                <a16:creationId xmlns:a16="http://schemas.microsoft.com/office/drawing/2014/main" id="{D3639AFC-7A4B-4515-B5FC-38E1E504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863725"/>
            <a:ext cx="9072563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>
            <a:extLst>
              <a:ext uri="{FF2B5EF4-FFF2-40B4-BE49-F238E27FC236}">
                <a16:creationId xmlns:a16="http://schemas.microsoft.com/office/drawing/2014/main" id="{08D56DEE-60C6-4663-8E83-B39A66E41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838200"/>
            <a:ext cx="525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ctr"/>
            <a:r>
              <a:rPr lang="en-US" altLang="cs-CZ" sz="2400"/>
              <a:t>UV-Vis Spectrophotometer </a:t>
            </a:r>
          </a:p>
        </p:txBody>
      </p:sp>
    </p:spTree>
    <p:extLst>
      <p:ext uri="{BB962C8B-B14F-4D97-AF65-F5344CB8AC3E}">
        <p14:creationId xmlns:p14="http://schemas.microsoft.com/office/powerpoint/2010/main" val="302188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D8F1CB-9177-4932-BA4D-EE801C63C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48000"/>
            <a:ext cx="4184569" cy="361922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6F9D3E6-0426-495C-AB42-E79F3D8165BF}"/>
              </a:ext>
            </a:extLst>
          </p:cNvPr>
          <p:cNvSpPr txBox="1"/>
          <p:nvPr/>
        </p:nvSpPr>
        <p:spPr>
          <a:xfrm>
            <a:off x="228600" y="317906"/>
            <a:ext cx="845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2400" b="1" dirty="0" err="1">
                <a:latin typeface="Arial" pitchFamily="34" charset="0"/>
                <a:cs typeface="Arial" pitchFamily="34" charset="0"/>
              </a:rPr>
              <a:t>Interakce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mezi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hmotou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energi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í</a:t>
            </a:r>
            <a:endParaRPr lang="tr-TR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Common Misconceptions Relating to Infrared Inspection Ports">
            <a:extLst>
              <a:ext uri="{FF2B5EF4-FFF2-40B4-BE49-F238E27FC236}">
                <a16:creationId xmlns:a16="http://schemas.microsoft.com/office/drawing/2014/main" id="{B405C478-3419-ED32-00A1-44794369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90600"/>
            <a:ext cx="4762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885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9E58EEE-85DE-4218-B568-90225173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4867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>
            <a:extLst>
              <a:ext uri="{FF2B5EF4-FFF2-40B4-BE49-F238E27FC236}">
                <a16:creationId xmlns:a16="http://schemas.microsoft.com/office/drawing/2014/main" id="{5E288331-ECCE-4711-8A46-5F49E09A9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90600"/>
            <a:ext cx="441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ctr"/>
            <a:r>
              <a:rPr lang="en-US" altLang="cs-CZ" sz="2400"/>
              <a:t>Double Beam UV-Vis Spectrophotometer</a:t>
            </a:r>
          </a:p>
        </p:txBody>
      </p:sp>
    </p:spTree>
    <p:extLst>
      <p:ext uri="{BB962C8B-B14F-4D97-AF65-F5344CB8AC3E}">
        <p14:creationId xmlns:p14="http://schemas.microsoft.com/office/powerpoint/2010/main" val="3199896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6B7F06D-3E53-4225-968F-FECAF0A14C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>
                <a:latin typeface="Arial" panose="020B0604020202020204" pitchFamily="34" charset="0"/>
              </a:rPr>
              <a:t>Fixed Wavelength Instrument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CE679E10-51CD-4CDE-9D45-68F706270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cs-CZ" sz="2400">
                <a:latin typeface="Arial" panose="020B0604020202020204" pitchFamily="34" charset="0"/>
              </a:rPr>
              <a:t>LED serve as source</a:t>
            </a:r>
          </a:p>
          <a:p>
            <a:pPr>
              <a:lnSpc>
                <a:spcPct val="90000"/>
              </a:lnSpc>
            </a:pPr>
            <a:r>
              <a:rPr lang="en-US" altLang="cs-CZ" sz="2400">
                <a:latin typeface="Arial" panose="020B0604020202020204" pitchFamily="34" charset="0"/>
              </a:rPr>
              <a:t>Pseudo-monochromatic light source</a:t>
            </a:r>
          </a:p>
          <a:p>
            <a:pPr>
              <a:lnSpc>
                <a:spcPct val="90000"/>
              </a:lnSpc>
            </a:pPr>
            <a:r>
              <a:rPr lang="en-US" altLang="cs-CZ" sz="2400">
                <a:latin typeface="Arial" panose="020B0604020202020204" pitchFamily="34" charset="0"/>
              </a:rPr>
              <a:t>No monochrometer necessary/ wavelength selection occurs by turning on the appropriate LED</a:t>
            </a:r>
          </a:p>
          <a:p>
            <a:pPr>
              <a:lnSpc>
                <a:spcPct val="90000"/>
              </a:lnSpc>
            </a:pPr>
            <a:r>
              <a:rPr lang="en-US" altLang="cs-CZ" sz="2400">
                <a:latin typeface="Arial" panose="020B0604020202020204" pitchFamily="34" charset="0"/>
              </a:rPr>
              <a:t>4 LEDs to choose from</a:t>
            </a:r>
          </a:p>
          <a:p>
            <a:pPr>
              <a:lnSpc>
                <a:spcPct val="90000"/>
              </a:lnSpc>
            </a:pPr>
            <a:endParaRPr lang="en-US" altLang="cs-CZ" sz="2400">
              <a:latin typeface="Arial" panose="020B0604020202020204" pitchFamily="34" charset="0"/>
            </a:endParaRPr>
          </a:p>
        </p:txBody>
      </p:sp>
      <p:sp>
        <p:nvSpPr>
          <p:cNvPr id="51206" name="Oval 6">
            <a:extLst>
              <a:ext uri="{FF2B5EF4-FFF2-40B4-BE49-F238E27FC236}">
                <a16:creationId xmlns:a16="http://schemas.microsoft.com/office/drawing/2014/main" id="{0B54CEBA-D53F-40A3-8974-69C01C444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650" y="5181600"/>
            <a:ext cx="152400" cy="1524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8" name="Oval 8">
            <a:extLst>
              <a:ext uri="{FF2B5EF4-FFF2-40B4-BE49-F238E27FC236}">
                <a16:creationId xmlns:a16="http://schemas.microsoft.com/office/drawing/2014/main" id="{E77FA830-9AC1-4C9D-9D2A-CA4657E9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54864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09" name="Oval 9">
            <a:extLst>
              <a:ext uri="{FF2B5EF4-FFF2-40B4-BE49-F238E27FC236}">
                <a16:creationId xmlns:a16="http://schemas.microsoft.com/office/drawing/2014/main" id="{A48DE047-70E8-4570-8A2C-51AF874AE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5334000"/>
            <a:ext cx="152400" cy="1524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10" name="Oval 10">
            <a:extLst>
              <a:ext uri="{FF2B5EF4-FFF2-40B4-BE49-F238E27FC236}">
                <a16:creationId xmlns:a16="http://schemas.microsoft.com/office/drawing/2014/main" id="{2BB99EA0-2BD8-4605-8AFE-5F5C06649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650" y="5638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11" name="Line 11">
            <a:extLst>
              <a:ext uri="{FF2B5EF4-FFF2-40B4-BE49-F238E27FC236}">
                <a16:creationId xmlns:a16="http://schemas.microsoft.com/office/drawing/2014/main" id="{BE1776C6-59B6-41DE-BE2A-F2ACCA2B9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0650" y="45720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2" name="Line 12">
            <a:extLst>
              <a:ext uri="{FF2B5EF4-FFF2-40B4-BE49-F238E27FC236}">
                <a16:creationId xmlns:a16="http://schemas.microsoft.com/office/drawing/2014/main" id="{3C7B98C5-0C61-4A7A-A384-F06CE2BFE7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41600" y="5791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3" name="Rectangle 13">
            <a:extLst>
              <a:ext uri="{FF2B5EF4-FFF2-40B4-BE49-F238E27FC236}">
                <a16:creationId xmlns:a16="http://schemas.microsoft.com/office/drawing/2014/main" id="{5B4D10DF-46AC-46A3-8D6C-96427A836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572000"/>
            <a:ext cx="4572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14" name="Line 14">
            <a:extLst>
              <a:ext uri="{FF2B5EF4-FFF2-40B4-BE49-F238E27FC236}">
                <a16:creationId xmlns:a16="http://schemas.microsoft.com/office/drawing/2014/main" id="{B0CB9F5E-4D1B-4EC9-86D1-9B0AE1C43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2650" y="4419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5" name="Line 15">
            <a:extLst>
              <a:ext uri="{FF2B5EF4-FFF2-40B4-BE49-F238E27FC236}">
                <a16:creationId xmlns:a16="http://schemas.microsoft.com/office/drawing/2014/main" id="{A320A0A5-23FC-4522-B0B1-0B011F3DA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2650" y="5638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17" name="Oval 17">
            <a:extLst>
              <a:ext uri="{FF2B5EF4-FFF2-40B4-BE49-F238E27FC236}">
                <a16:creationId xmlns:a16="http://schemas.microsoft.com/office/drawing/2014/main" id="{A62A98C8-D50B-406E-ACA7-499D0112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5181600"/>
            <a:ext cx="457200" cy="762000"/>
          </a:xfrm>
          <a:prstGeom prst="ellipse">
            <a:avLst/>
          </a:prstGeom>
          <a:solidFill>
            <a:srgbClr val="8C8C8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18" name="Text Box 18">
            <a:extLst>
              <a:ext uri="{FF2B5EF4-FFF2-40B4-BE49-F238E27FC236}">
                <a16:creationId xmlns:a16="http://schemas.microsoft.com/office/drawing/2014/main" id="{E57DF432-B529-4AF8-999D-9DA551E84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5" y="5451475"/>
            <a:ext cx="162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photodyode</a:t>
            </a:r>
          </a:p>
        </p:txBody>
      </p:sp>
      <p:sp>
        <p:nvSpPr>
          <p:cNvPr id="51219" name="Line 19">
            <a:extLst>
              <a:ext uri="{FF2B5EF4-FFF2-40B4-BE49-F238E27FC236}">
                <a16:creationId xmlns:a16="http://schemas.microsoft.com/office/drawing/2014/main" id="{A2BE646E-F409-4707-9FCE-725939449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5650" y="4419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0" name="Line 20">
            <a:extLst>
              <a:ext uri="{FF2B5EF4-FFF2-40B4-BE49-F238E27FC236}">
                <a16:creationId xmlns:a16="http://schemas.microsoft.com/office/drawing/2014/main" id="{D9A29C88-357D-4A5E-99F9-6E7480909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5650" y="5638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24" name="Rectangle 24">
            <a:extLst>
              <a:ext uri="{FF2B5EF4-FFF2-40B4-BE49-F238E27FC236}">
                <a16:creationId xmlns:a16="http://schemas.microsoft.com/office/drawing/2014/main" id="{04D61907-EE81-4F88-885D-E56591F75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0" y="5486400"/>
            <a:ext cx="2209800" cy="76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25" name="Text Box 25">
            <a:extLst>
              <a:ext uri="{FF2B5EF4-FFF2-40B4-BE49-F238E27FC236}">
                <a16:creationId xmlns:a16="http://schemas.microsoft.com/office/drawing/2014/main" id="{1B59B9C0-9501-42E3-BC6A-3491FF82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038600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sample</a:t>
            </a:r>
          </a:p>
        </p:txBody>
      </p:sp>
      <p:sp>
        <p:nvSpPr>
          <p:cNvPr id="51226" name="Text Box 26">
            <a:extLst>
              <a:ext uri="{FF2B5EF4-FFF2-40B4-BE49-F238E27FC236}">
                <a16:creationId xmlns:a16="http://schemas.microsoft.com/office/drawing/2014/main" id="{342EFF52-43CC-4143-947F-D7B578DA5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225" y="4572000"/>
            <a:ext cx="180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beam of light</a:t>
            </a:r>
          </a:p>
        </p:txBody>
      </p:sp>
      <p:sp>
        <p:nvSpPr>
          <p:cNvPr id="51227" name="Text Box 27">
            <a:extLst>
              <a:ext uri="{FF2B5EF4-FFF2-40B4-BE49-F238E27FC236}">
                <a16:creationId xmlns:a16="http://schemas.microsoft.com/office/drawing/2014/main" id="{4E0914E6-35A9-49A3-BCC8-94DABFD01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5375275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LEDs</a:t>
            </a:r>
          </a:p>
        </p:txBody>
      </p:sp>
      <p:sp>
        <p:nvSpPr>
          <p:cNvPr id="51228" name="Line 28">
            <a:extLst>
              <a:ext uri="{FF2B5EF4-FFF2-40B4-BE49-F238E27FC236}">
                <a16:creationId xmlns:a16="http://schemas.microsoft.com/office/drawing/2014/main" id="{7845D90D-7F4D-4B37-86B4-3B089125A4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8006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128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5D6F218E-4E4F-486F-9B57-0BFC7438A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47627"/>
            <a:ext cx="8229600" cy="705042"/>
          </a:xfrm>
        </p:spPr>
        <p:txBody>
          <a:bodyPr>
            <a:normAutofit/>
          </a:bodyPr>
          <a:lstStyle/>
          <a:p>
            <a:r>
              <a:rPr lang="en-US" altLang="cs-CZ" sz="2800" b="1" dirty="0">
                <a:latin typeface="Arial" panose="020B0604020202020204" pitchFamily="34" charset="0"/>
              </a:rPr>
              <a:t>S</a:t>
            </a:r>
            <a:r>
              <a:rPr lang="cs-CZ" altLang="cs-CZ" sz="2800" b="1" dirty="0" err="1">
                <a:latin typeface="Arial" panose="020B0604020202020204" pitchFamily="34" charset="0"/>
              </a:rPr>
              <a:t>kenovací</a:t>
            </a:r>
            <a:r>
              <a:rPr lang="en-US" altLang="cs-CZ" sz="2800" b="1" dirty="0"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latin typeface="Arial" panose="020B0604020202020204" pitchFamily="34" charset="0"/>
              </a:rPr>
              <a:t>UV-VIS spektrometr</a:t>
            </a:r>
            <a:endParaRPr lang="en-US" altLang="cs-CZ" sz="2800" b="1" dirty="0">
              <a:latin typeface="Arial" panose="020B0604020202020204" pitchFamily="34" charset="0"/>
            </a:endParaRPr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C5DDA74B-C24F-4522-B7DB-B431417A3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72440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cuvette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8BB761ED-5F40-4BC2-9AB8-20C75C4F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84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Tungsten </a:t>
            </a:r>
          </a:p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Filament (vis)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05B322F5-658E-49D7-A9F7-0D4465CB2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36220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slit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76A05E6D-7CB5-4899-B649-D945C796A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191000"/>
            <a:ext cx="175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Photomultiplier </a:t>
            </a:r>
          </a:p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tube</a:t>
            </a:r>
          </a:p>
        </p:txBody>
      </p:sp>
      <p:grpSp>
        <p:nvGrpSpPr>
          <p:cNvPr id="31751" name="Group 7">
            <a:extLst>
              <a:ext uri="{FF2B5EF4-FFF2-40B4-BE49-F238E27FC236}">
                <a16:creationId xmlns:a16="http://schemas.microsoft.com/office/drawing/2014/main" id="{DF1E073F-302D-41FC-B523-49B61C7AA5CA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124200"/>
            <a:ext cx="685800" cy="1295400"/>
            <a:chOff x="768" y="2544"/>
            <a:chExt cx="432" cy="816"/>
          </a:xfrm>
        </p:grpSpPr>
        <p:sp>
          <p:nvSpPr>
            <p:cNvPr id="31752" name="Line 8">
              <a:extLst>
                <a:ext uri="{FF2B5EF4-FFF2-40B4-BE49-F238E27FC236}">
                  <a16:creationId xmlns:a16="http://schemas.microsoft.com/office/drawing/2014/main" id="{0A62CEC3-3D75-449A-8062-D68C61BE32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54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53" name="Line 9">
              <a:extLst>
                <a:ext uri="{FF2B5EF4-FFF2-40B4-BE49-F238E27FC236}">
                  <a16:creationId xmlns:a16="http://schemas.microsoft.com/office/drawing/2014/main" id="{B6A64AF8-F8FA-4974-968B-33FB1249DD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2640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54" name="Line 10">
              <a:extLst>
                <a:ext uri="{FF2B5EF4-FFF2-40B4-BE49-F238E27FC236}">
                  <a16:creationId xmlns:a16="http://schemas.microsoft.com/office/drawing/2014/main" id="{C4ACFC49-C913-430D-9BD5-BEBBE2AB41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2784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55" name="Line 11">
              <a:extLst>
                <a:ext uri="{FF2B5EF4-FFF2-40B4-BE49-F238E27FC236}">
                  <a16:creationId xmlns:a16="http://schemas.microsoft.com/office/drawing/2014/main" id="{BECD0F68-55DD-46B3-904C-74194E7FF6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97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56" name="Line 12">
              <a:extLst>
                <a:ext uri="{FF2B5EF4-FFF2-40B4-BE49-F238E27FC236}">
                  <a16:creationId xmlns:a16="http://schemas.microsoft.com/office/drawing/2014/main" id="{0CB320C4-D9B0-427A-A974-CB9D9592BB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72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57" name="Line 13">
              <a:extLst>
                <a:ext uri="{FF2B5EF4-FFF2-40B4-BE49-F238E27FC236}">
                  <a16:creationId xmlns:a16="http://schemas.microsoft.com/office/drawing/2014/main" id="{440749F4-0FD7-417C-977B-2C5A44EF8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312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58" name="Line 14">
              <a:extLst>
                <a:ext uri="{FF2B5EF4-FFF2-40B4-BE49-F238E27FC236}">
                  <a16:creationId xmlns:a16="http://schemas.microsoft.com/office/drawing/2014/main" id="{D4D5CB2D-9AA6-4FC1-A88F-62B4AF213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168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1759" name="Rectangle 15">
            <a:extLst>
              <a:ext uri="{FF2B5EF4-FFF2-40B4-BE49-F238E27FC236}">
                <a16:creationId xmlns:a16="http://schemas.microsoft.com/office/drawing/2014/main" id="{E30E6681-38D8-440A-8104-7896EE713223}"/>
              </a:ext>
            </a:extLst>
          </p:cNvPr>
          <p:cNvSpPr>
            <a:spLocks noChangeArrowheads="1"/>
          </p:cNvSpPr>
          <p:nvPr/>
        </p:nvSpPr>
        <p:spPr bwMode="auto">
          <a:xfrm rot="2943691">
            <a:off x="5177632" y="3890168"/>
            <a:ext cx="266700" cy="7159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60" name="Oval 16">
            <a:extLst>
              <a:ext uri="{FF2B5EF4-FFF2-40B4-BE49-F238E27FC236}">
                <a16:creationId xmlns:a16="http://schemas.microsoft.com/office/drawing/2014/main" id="{83425FBB-DBE9-4E85-B389-6EA41A65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3276600"/>
            <a:ext cx="1295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61" name="Rectangle 17">
            <a:extLst>
              <a:ext uri="{FF2B5EF4-FFF2-40B4-BE49-F238E27FC236}">
                <a16:creationId xmlns:a16="http://schemas.microsoft.com/office/drawing/2014/main" id="{8E088AC8-322F-483F-8E7B-123B55F2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19250"/>
            <a:ext cx="1828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1762" name="Group 18">
            <a:extLst>
              <a:ext uri="{FF2B5EF4-FFF2-40B4-BE49-F238E27FC236}">
                <a16:creationId xmlns:a16="http://schemas.microsoft.com/office/drawing/2014/main" id="{4F82C9FD-40D5-4C0C-A80E-B5C1D2C1C576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1847850"/>
            <a:ext cx="1790700" cy="76200"/>
            <a:chOff x="1776" y="1776"/>
            <a:chExt cx="1128" cy="48"/>
          </a:xfrm>
        </p:grpSpPr>
        <p:sp>
          <p:nvSpPr>
            <p:cNvPr id="31763" name="door">
              <a:extLst>
                <a:ext uri="{FF2B5EF4-FFF2-40B4-BE49-F238E27FC236}">
                  <a16:creationId xmlns:a16="http://schemas.microsoft.com/office/drawing/2014/main" id="{33C553E9-61D1-40D3-AD1C-82D963EBE58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1776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64" name="door">
              <a:extLst>
                <a:ext uri="{FF2B5EF4-FFF2-40B4-BE49-F238E27FC236}">
                  <a16:creationId xmlns:a16="http://schemas.microsoft.com/office/drawing/2014/main" id="{71843F65-1DDD-405C-A201-A5EA9AD3813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1848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65" name="door">
              <a:extLst>
                <a:ext uri="{FF2B5EF4-FFF2-40B4-BE49-F238E27FC236}">
                  <a16:creationId xmlns:a16="http://schemas.microsoft.com/office/drawing/2014/main" id="{1065C4D1-AA3F-4393-BDE4-2C4E4BA1391C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1920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66" name="door">
              <a:extLst>
                <a:ext uri="{FF2B5EF4-FFF2-40B4-BE49-F238E27FC236}">
                  <a16:creationId xmlns:a16="http://schemas.microsoft.com/office/drawing/2014/main" id="{FC581628-8C5C-4F29-9FC1-B0D0CCE6EABE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1992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67" name="door">
              <a:extLst>
                <a:ext uri="{FF2B5EF4-FFF2-40B4-BE49-F238E27FC236}">
                  <a16:creationId xmlns:a16="http://schemas.microsoft.com/office/drawing/2014/main" id="{BC1333FD-87E4-4147-B164-AAFB940817C7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064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68" name="door">
              <a:extLst>
                <a:ext uri="{FF2B5EF4-FFF2-40B4-BE49-F238E27FC236}">
                  <a16:creationId xmlns:a16="http://schemas.microsoft.com/office/drawing/2014/main" id="{24E6B217-8E09-4021-B95B-9825B4E5B11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136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69" name="door">
              <a:extLst>
                <a:ext uri="{FF2B5EF4-FFF2-40B4-BE49-F238E27FC236}">
                  <a16:creationId xmlns:a16="http://schemas.microsoft.com/office/drawing/2014/main" id="{68EA818E-F477-4EE3-A19D-8EF30A32568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208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0" name="door">
              <a:extLst>
                <a:ext uri="{FF2B5EF4-FFF2-40B4-BE49-F238E27FC236}">
                  <a16:creationId xmlns:a16="http://schemas.microsoft.com/office/drawing/2014/main" id="{998D95A4-BD7B-41B0-B111-D935208789F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268" y="1777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1" name="door">
              <a:extLst>
                <a:ext uri="{FF2B5EF4-FFF2-40B4-BE49-F238E27FC236}">
                  <a16:creationId xmlns:a16="http://schemas.microsoft.com/office/drawing/2014/main" id="{6CACB0B0-4350-4DBD-AE1E-987872F97AC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328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2" name="door">
              <a:extLst>
                <a:ext uri="{FF2B5EF4-FFF2-40B4-BE49-F238E27FC236}">
                  <a16:creationId xmlns:a16="http://schemas.microsoft.com/office/drawing/2014/main" id="{47E33403-3662-4D07-8A78-1A6D224646E9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388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3" name="door">
              <a:extLst>
                <a:ext uri="{FF2B5EF4-FFF2-40B4-BE49-F238E27FC236}">
                  <a16:creationId xmlns:a16="http://schemas.microsoft.com/office/drawing/2014/main" id="{8EA7369D-A64A-4E0E-BCF7-BF6219B2FD3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448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4" name="door">
              <a:extLst>
                <a:ext uri="{FF2B5EF4-FFF2-40B4-BE49-F238E27FC236}">
                  <a16:creationId xmlns:a16="http://schemas.microsoft.com/office/drawing/2014/main" id="{CAB26CB9-CBFE-4C3F-958E-8614BBB380C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508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5" name="door">
              <a:extLst>
                <a:ext uri="{FF2B5EF4-FFF2-40B4-BE49-F238E27FC236}">
                  <a16:creationId xmlns:a16="http://schemas.microsoft.com/office/drawing/2014/main" id="{78B26899-960A-4687-9AEA-F484258BE92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568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6" name="door">
              <a:extLst>
                <a:ext uri="{FF2B5EF4-FFF2-40B4-BE49-F238E27FC236}">
                  <a16:creationId xmlns:a16="http://schemas.microsoft.com/office/drawing/2014/main" id="{7FE630B7-56CD-4C37-9012-51290E658FC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640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7" name="door">
              <a:extLst>
                <a:ext uri="{FF2B5EF4-FFF2-40B4-BE49-F238E27FC236}">
                  <a16:creationId xmlns:a16="http://schemas.microsoft.com/office/drawing/2014/main" id="{988A5316-DCE6-4FAF-B5A5-FA91C5227340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712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8" name="door">
              <a:extLst>
                <a:ext uri="{FF2B5EF4-FFF2-40B4-BE49-F238E27FC236}">
                  <a16:creationId xmlns:a16="http://schemas.microsoft.com/office/drawing/2014/main" id="{02B17FFC-FACA-43C3-BC5C-701B2F53B72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784" y="1776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779" name="door">
              <a:extLst>
                <a:ext uri="{FF2B5EF4-FFF2-40B4-BE49-F238E27FC236}">
                  <a16:creationId xmlns:a16="http://schemas.microsoft.com/office/drawing/2014/main" id="{D599AAA1-6271-4622-99DC-7EB6E4387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 flipV="1">
              <a:off x="2856" y="1777"/>
              <a:ext cx="48" cy="47"/>
            </a:xfrm>
            <a:custGeom>
              <a:avLst/>
              <a:gdLst>
                <a:gd name="T0" fmla="*/ 21600 w 21600"/>
                <a:gd name="T1" fmla="*/ 21600 h 21600"/>
                <a:gd name="T2" fmla="*/ 6007 w 21600"/>
                <a:gd name="T3" fmla="*/ 127 h 21600"/>
                <a:gd name="T4" fmla="*/ 0 w 21600"/>
                <a:gd name="T5" fmla="*/ 21600 h 21600"/>
                <a:gd name="T6" fmla="*/ 2668 w 21600"/>
                <a:gd name="T7" fmla="*/ 11181 h 21600"/>
                <a:gd name="T8" fmla="*/ 13404 w 21600"/>
                <a:gd name="T9" fmla="*/ 2013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600" y="21600"/>
                  </a:moveTo>
                  <a:lnTo>
                    <a:pt x="6007" y="127"/>
                  </a:lnTo>
                  <a:lnTo>
                    <a:pt x="4665" y="2541"/>
                  </a:lnTo>
                  <a:lnTo>
                    <a:pt x="3579" y="5209"/>
                  </a:lnTo>
                  <a:lnTo>
                    <a:pt x="2492" y="8259"/>
                  </a:lnTo>
                  <a:lnTo>
                    <a:pt x="1598" y="11308"/>
                  </a:lnTo>
                  <a:lnTo>
                    <a:pt x="959" y="14739"/>
                  </a:lnTo>
                  <a:lnTo>
                    <a:pt x="383" y="18169"/>
                  </a:lnTo>
                  <a:lnTo>
                    <a:pt x="0" y="21600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1780" name="Line 36">
            <a:extLst>
              <a:ext uri="{FF2B5EF4-FFF2-40B4-BE49-F238E27FC236}">
                <a16:creationId xmlns:a16="http://schemas.microsoft.com/office/drawing/2014/main" id="{923EA77F-15E4-4259-A57B-6F7E37D0B0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1905000"/>
            <a:ext cx="2209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1" name="Line 37">
            <a:extLst>
              <a:ext uri="{FF2B5EF4-FFF2-40B4-BE49-F238E27FC236}">
                <a16:creationId xmlns:a16="http://schemas.microsoft.com/office/drawing/2014/main" id="{3F707F2B-CFF8-427D-993B-BCE7B3E851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1924050"/>
            <a:ext cx="304800" cy="2438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2" name="Line 38">
            <a:extLst>
              <a:ext uri="{FF2B5EF4-FFF2-40B4-BE49-F238E27FC236}">
                <a16:creationId xmlns:a16="http://schemas.microsoft.com/office/drawing/2014/main" id="{6031EF05-61C1-4EF0-8E36-7122B6029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3738" y="1924050"/>
            <a:ext cx="2286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3" name="Line 39">
            <a:extLst>
              <a:ext uri="{FF2B5EF4-FFF2-40B4-BE49-F238E27FC236}">
                <a16:creationId xmlns:a16="http://schemas.microsoft.com/office/drawing/2014/main" id="{8B2B7C2C-E7DC-45E5-8979-C2E2566F5E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1905000"/>
            <a:ext cx="838200" cy="22098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4" name="Line 40">
            <a:extLst>
              <a:ext uri="{FF2B5EF4-FFF2-40B4-BE49-F238E27FC236}">
                <a16:creationId xmlns:a16="http://schemas.microsoft.com/office/drawing/2014/main" id="{A0A50B3E-7F87-4025-AFAD-4067C7741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7550" y="1928813"/>
            <a:ext cx="2971800" cy="3352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5" name="Line 41">
            <a:extLst>
              <a:ext uri="{FF2B5EF4-FFF2-40B4-BE49-F238E27FC236}">
                <a16:creationId xmlns:a16="http://schemas.microsoft.com/office/drawing/2014/main" id="{4D9AE81F-0FC3-423D-A449-8F9608D30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313" y="1924050"/>
            <a:ext cx="1981200" cy="11430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1786" name="Group 42">
            <a:extLst>
              <a:ext uri="{FF2B5EF4-FFF2-40B4-BE49-F238E27FC236}">
                <a16:creationId xmlns:a16="http://schemas.microsoft.com/office/drawing/2014/main" id="{2F50983D-862B-45DE-93DE-FD507420135A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2133600"/>
            <a:ext cx="685800" cy="1600200"/>
            <a:chOff x="960" y="2064"/>
            <a:chExt cx="432" cy="1008"/>
          </a:xfrm>
        </p:grpSpPr>
        <p:sp>
          <p:nvSpPr>
            <p:cNvPr id="31787" name="Rectangle 43">
              <a:extLst>
                <a:ext uri="{FF2B5EF4-FFF2-40B4-BE49-F238E27FC236}">
                  <a16:creationId xmlns:a16="http://schemas.microsoft.com/office/drawing/2014/main" id="{91D857B3-22A8-44C8-9562-D0DA754DEB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00584">
              <a:off x="960" y="2064"/>
              <a:ext cx="96" cy="52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788" name="Rectangle 44">
              <a:extLst>
                <a:ext uri="{FF2B5EF4-FFF2-40B4-BE49-F238E27FC236}">
                  <a16:creationId xmlns:a16="http://schemas.microsoft.com/office/drawing/2014/main" id="{90892505-D2A1-4D42-9FF8-AA1C760482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00584">
              <a:off x="1296" y="2544"/>
              <a:ext cx="96" cy="528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1789" name="Rectangle 45">
            <a:extLst>
              <a:ext uri="{FF2B5EF4-FFF2-40B4-BE49-F238E27FC236}">
                <a16:creationId xmlns:a16="http://schemas.microsoft.com/office/drawing/2014/main" id="{6B7CDB26-849F-4982-8FF5-62D9038CD17D}"/>
              </a:ext>
            </a:extLst>
          </p:cNvPr>
          <p:cNvSpPr>
            <a:spLocks noChangeArrowheads="1"/>
          </p:cNvSpPr>
          <p:nvPr/>
        </p:nvSpPr>
        <p:spPr bwMode="auto">
          <a:xfrm rot="13846995">
            <a:off x="3920331" y="3423444"/>
            <a:ext cx="141288" cy="23812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90" name="Rectangle 46">
            <a:extLst>
              <a:ext uri="{FF2B5EF4-FFF2-40B4-BE49-F238E27FC236}">
                <a16:creationId xmlns:a16="http://schemas.microsoft.com/office/drawing/2014/main" id="{11F95F6E-45BB-4F4E-A270-60E7B6F5A303}"/>
              </a:ext>
            </a:extLst>
          </p:cNvPr>
          <p:cNvSpPr>
            <a:spLocks noChangeArrowheads="1"/>
          </p:cNvSpPr>
          <p:nvPr/>
        </p:nvSpPr>
        <p:spPr bwMode="auto">
          <a:xfrm rot="13846995">
            <a:off x="5782469" y="1942307"/>
            <a:ext cx="161925" cy="23066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91" name="Text Box 47">
            <a:extLst>
              <a:ext uri="{FF2B5EF4-FFF2-40B4-BE49-F238E27FC236}">
                <a16:creationId xmlns:a16="http://schemas.microsoft.com/office/drawing/2014/main" id="{19E2AA2C-33EE-4FF3-85CD-B0AC7B1ED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524000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monochromator</a:t>
            </a:r>
          </a:p>
        </p:txBody>
      </p:sp>
      <p:sp>
        <p:nvSpPr>
          <p:cNvPr id="31792" name="Oval 48">
            <a:extLst>
              <a:ext uri="{FF2B5EF4-FFF2-40B4-BE49-F238E27FC236}">
                <a16:creationId xmlns:a16="http://schemas.microsoft.com/office/drawing/2014/main" id="{FF122341-DB4D-42CA-B464-5BF915944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1452563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793" name="Text Box 49">
            <a:extLst>
              <a:ext uri="{FF2B5EF4-FFF2-40B4-BE49-F238E27FC236}">
                <a16:creationId xmlns:a16="http://schemas.microsoft.com/office/drawing/2014/main" id="{A5C6B2A7-DF6E-43B2-A9D7-2210CB91C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62600"/>
            <a:ext cx="179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Deuterium lamp</a:t>
            </a:r>
          </a:p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Filament (UV)</a:t>
            </a:r>
          </a:p>
        </p:txBody>
      </p:sp>
      <p:grpSp>
        <p:nvGrpSpPr>
          <p:cNvPr id="31794" name="Group 50">
            <a:extLst>
              <a:ext uri="{FF2B5EF4-FFF2-40B4-BE49-F238E27FC236}">
                <a16:creationId xmlns:a16="http://schemas.microsoft.com/office/drawing/2014/main" id="{F9FD8067-D6EA-488F-BD77-1590295A20D1}"/>
              </a:ext>
            </a:extLst>
          </p:cNvPr>
          <p:cNvGrpSpPr>
            <a:grpSpLocks/>
          </p:cNvGrpSpPr>
          <p:nvPr/>
        </p:nvGrpSpPr>
        <p:grpSpPr bwMode="auto">
          <a:xfrm rot="-862105">
            <a:off x="5638800" y="4800600"/>
            <a:ext cx="2052638" cy="1841500"/>
            <a:chOff x="3936" y="2976"/>
            <a:chExt cx="1293" cy="1160"/>
          </a:xfrm>
        </p:grpSpPr>
        <p:sp>
          <p:nvSpPr>
            <p:cNvPr id="31795" name="Rectangle 51">
              <a:extLst>
                <a:ext uri="{FF2B5EF4-FFF2-40B4-BE49-F238E27FC236}">
                  <a16:creationId xmlns:a16="http://schemas.microsoft.com/office/drawing/2014/main" id="{32F536CA-1A36-45BF-B223-A1C909179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25001">
              <a:off x="4512" y="3072"/>
              <a:ext cx="63" cy="36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1796" name="Group 52">
              <a:extLst>
                <a:ext uri="{FF2B5EF4-FFF2-40B4-BE49-F238E27FC236}">
                  <a16:creationId xmlns:a16="http://schemas.microsoft.com/office/drawing/2014/main" id="{7E5FA016-0F03-4A54-8F54-BA947C9A34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2976"/>
              <a:ext cx="1293" cy="1160"/>
              <a:chOff x="4174" y="864"/>
              <a:chExt cx="1293" cy="1160"/>
            </a:xfrm>
          </p:grpSpPr>
          <p:sp>
            <p:nvSpPr>
              <p:cNvPr id="31797" name="Rectangle 53">
                <a:extLst>
                  <a:ext uri="{FF2B5EF4-FFF2-40B4-BE49-F238E27FC236}">
                    <a16:creationId xmlns:a16="http://schemas.microsoft.com/office/drawing/2014/main" id="{C5C6212C-DFCB-402A-9EC4-0A4F065C0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25001">
                <a:off x="4656" y="864"/>
                <a:ext cx="63" cy="365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98" name="Rectangle 54">
                <a:extLst>
                  <a:ext uri="{FF2B5EF4-FFF2-40B4-BE49-F238E27FC236}">
                    <a16:creationId xmlns:a16="http://schemas.microsoft.com/office/drawing/2014/main" id="{3CEBA187-89FD-42E9-9695-0BEEE14D2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25001">
                <a:off x="4848" y="1056"/>
                <a:ext cx="63" cy="365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99" name="Rectangle 55">
                <a:extLst>
                  <a:ext uri="{FF2B5EF4-FFF2-40B4-BE49-F238E27FC236}">
                    <a16:creationId xmlns:a16="http://schemas.microsoft.com/office/drawing/2014/main" id="{0C240BEF-C5DA-4157-8F30-533EA78E5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25001">
                <a:off x="4944" y="1152"/>
                <a:ext cx="63" cy="365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0" name="Rectangle 56">
                <a:extLst>
                  <a:ext uri="{FF2B5EF4-FFF2-40B4-BE49-F238E27FC236}">
                    <a16:creationId xmlns:a16="http://schemas.microsoft.com/office/drawing/2014/main" id="{793FB864-642D-45C9-A17B-A657DD4A2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25001">
                <a:off x="5040" y="1248"/>
                <a:ext cx="63" cy="365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1" name="Rectangle 57">
                <a:extLst>
                  <a:ext uri="{FF2B5EF4-FFF2-40B4-BE49-F238E27FC236}">
                    <a16:creationId xmlns:a16="http://schemas.microsoft.com/office/drawing/2014/main" id="{B6D1A42F-605F-44A3-9030-077A75E5A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25001">
                <a:off x="5136" y="1344"/>
                <a:ext cx="63" cy="365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2" name="Rectangle 58">
                <a:extLst>
                  <a:ext uri="{FF2B5EF4-FFF2-40B4-BE49-F238E27FC236}">
                    <a16:creationId xmlns:a16="http://schemas.microsoft.com/office/drawing/2014/main" id="{F40127EE-6506-4717-8D08-81C3E2755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369265">
                <a:off x="4174" y="1390"/>
                <a:ext cx="432" cy="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3" name="Rectangle 59">
                <a:extLst>
                  <a:ext uri="{FF2B5EF4-FFF2-40B4-BE49-F238E27FC236}">
                    <a16:creationId xmlns:a16="http://schemas.microsoft.com/office/drawing/2014/main" id="{92448802-3F32-406C-91BD-9A1A3A346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369265">
                <a:off x="4270" y="1486"/>
                <a:ext cx="432" cy="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4" name="Rectangle 60">
                <a:extLst>
                  <a:ext uri="{FF2B5EF4-FFF2-40B4-BE49-F238E27FC236}">
                    <a16:creationId xmlns:a16="http://schemas.microsoft.com/office/drawing/2014/main" id="{C1CA32AB-398F-4E7E-81EB-8FE02AB89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369265">
                <a:off x="4366" y="1582"/>
                <a:ext cx="432" cy="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5" name="Rectangle 61">
                <a:extLst>
                  <a:ext uri="{FF2B5EF4-FFF2-40B4-BE49-F238E27FC236}">
                    <a16:creationId xmlns:a16="http://schemas.microsoft.com/office/drawing/2014/main" id="{CF64ED94-9CD9-40A1-BB1D-01D079ACE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369265">
                <a:off x="4462" y="1678"/>
                <a:ext cx="432" cy="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6" name="Rectangle 62">
                <a:extLst>
                  <a:ext uri="{FF2B5EF4-FFF2-40B4-BE49-F238E27FC236}">
                    <a16:creationId xmlns:a16="http://schemas.microsoft.com/office/drawing/2014/main" id="{7F6768B9-6853-4A2C-9ADA-40D293628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369265">
                <a:off x="4558" y="1774"/>
                <a:ext cx="432" cy="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7" name="Rectangle 63">
                <a:extLst>
                  <a:ext uri="{FF2B5EF4-FFF2-40B4-BE49-F238E27FC236}">
                    <a16:creationId xmlns:a16="http://schemas.microsoft.com/office/drawing/2014/main" id="{1F6398C4-6AC7-4CA8-87A6-0A9000B56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369265">
                <a:off x="4654" y="1870"/>
                <a:ext cx="432" cy="54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808" name="Rectangle 64">
                <a:extLst>
                  <a:ext uri="{FF2B5EF4-FFF2-40B4-BE49-F238E27FC236}">
                    <a16:creationId xmlns:a16="http://schemas.microsoft.com/office/drawing/2014/main" id="{CE545FB1-86B5-4C0D-9CB8-F5366D3E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43691">
                <a:off x="5194" y="1750"/>
                <a:ext cx="96" cy="451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31809" name="Text Box 65">
            <a:extLst>
              <a:ext uri="{FF2B5EF4-FFF2-40B4-BE49-F238E27FC236}">
                <a16:creationId xmlns:a16="http://schemas.microsoft.com/office/drawing/2014/main" id="{F555601C-E3AF-435D-8BD2-A6E529FAD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57200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slit</a:t>
            </a:r>
          </a:p>
        </p:txBody>
      </p:sp>
      <p:sp>
        <p:nvSpPr>
          <p:cNvPr id="31810" name="AutoShape 66">
            <a:extLst>
              <a:ext uri="{FF2B5EF4-FFF2-40B4-BE49-F238E27FC236}">
                <a16:creationId xmlns:a16="http://schemas.microsoft.com/office/drawing/2014/main" id="{E77A1171-6736-4FF2-882D-60421AADF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334000"/>
            <a:ext cx="152400" cy="381000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811" name="AutoShape 67">
            <a:extLst>
              <a:ext uri="{FF2B5EF4-FFF2-40B4-BE49-F238E27FC236}">
                <a16:creationId xmlns:a16="http://schemas.microsoft.com/office/drawing/2014/main" id="{C848498B-4161-4F2D-99E1-CAA9A28B7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486400"/>
            <a:ext cx="152400" cy="381000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812" name="AutoShape 68">
            <a:extLst>
              <a:ext uri="{FF2B5EF4-FFF2-40B4-BE49-F238E27FC236}">
                <a16:creationId xmlns:a16="http://schemas.microsoft.com/office/drawing/2014/main" id="{33E16A0D-38E5-440D-B0B5-E90974DD5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562600"/>
            <a:ext cx="152400" cy="381000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813" name="AutoShape 69">
            <a:extLst>
              <a:ext uri="{FF2B5EF4-FFF2-40B4-BE49-F238E27FC236}">
                <a16:creationId xmlns:a16="http://schemas.microsoft.com/office/drawing/2014/main" id="{F529849B-992F-4775-BA75-07D56A414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715000"/>
            <a:ext cx="152400" cy="381000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814" name="AutoShape 70">
            <a:extLst>
              <a:ext uri="{FF2B5EF4-FFF2-40B4-BE49-F238E27FC236}">
                <a16:creationId xmlns:a16="http://schemas.microsoft.com/office/drawing/2014/main" id="{247281B3-F6D3-4988-81EB-961777CFB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791200"/>
            <a:ext cx="152400" cy="381000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815" name="AutoShape 71">
            <a:extLst>
              <a:ext uri="{FF2B5EF4-FFF2-40B4-BE49-F238E27FC236}">
                <a16:creationId xmlns:a16="http://schemas.microsoft.com/office/drawing/2014/main" id="{7E8F1279-979D-4AD8-8AB9-E3CDED5C4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867400"/>
            <a:ext cx="152400" cy="381000"/>
          </a:xfrm>
          <a:prstGeom prst="curvedRightArrow">
            <a:avLst>
              <a:gd name="adj1" fmla="val 50000"/>
              <a:gd name="adj2" fmla="val 1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816" name="AutoShape 72">
            <a:extLst>
              <a:ext uri="{FF2B5EF4-FFF2-40B4-BE49-F238E27FC236}">
                <a16:creationId xmlns:a16="http://schemas.microsoft.com/office/drawing/2014/main" id="{A4075798-92B2-4082-89C4-A767D95B5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943600"/>
            <a:ext cx="457200" cy="304800"/>
          </a:xfrm>
          <a:prstGeom prst="curvedDownArrow">
            <a:avLst>
              <a:gd name="adj1" fmla="val 30000"/>
              <a:gd name="adj2" fmla="val 6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817" name="Text Box 73">
            <a:extLst>
              <a:ext uri="{FF2B5EF4-FFF2-40B4-BE49-F238E27FC236}">
                <a16:creationId xmlns:a16="http://schemas.microsoft.com/office/drawing/2014/main" id="{7655B6F1-0D90-4504-AE36-71228AEF9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3000"/>
            <a:ext cx="227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Scanning Instrument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C09A483-384F-4B06-A513-36C8070C9B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499" y="298652"/>
            <a:ext cx="8229600" cy="644636"/>
          </a:xfrm>
        </p:spPr>
        <p:txBody>
          <a:bodyPr>
            <a:normAutofit/>
          </a:bodyPr>
          <a:lstStyle/>
          <a:p>
            <a:r>
              <a:rPr lang="en-US" altLang="cs-CZ" sz="2800" b="1" dirty="0">
                <a:solidFill>
                  <a:schemeClr val="tx1"/>
                </a:solidFill>
                <a:latin typeface="Arial" panose="020B0604020202020204" pitchFamily="34" charset="0"/>
              </a:rPr>
              <a:t>Diode array </a:t>
            </a:r>
            <a:r>
              <a:rPr lang="cs-CZ" altLang="cs-CZ" sz="2800" b="1" dirty="0">
                <a:latin typeface="Arial" panose="020B0604020202020204" pitchFamily="34" charset="0"/>
              </a:rPr>
              <a:t>UV-VIS spektrometr</a:t>
            </a:r>
            <a:endParaRPr lang="en-US" altLang="cs-CZ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9E0D2540-0B26-41C9-BB37-85711E876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4340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cuvette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88D542CB-0661-4B3B-B1F3-5730FB6E2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Tungsten </a:t>
            </a:r>
          </a:p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Filament (vis)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A4875DEF-D58F-4F4A-8000-192974FF2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12420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slit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4EF4988D-B59E-4E28-BE96-4F6C12135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182880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Diode array detector</a:t>
            </a:r>
          </a:p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328 individual detectors</a:t>
            </a:r>
          </a:p>
        </p:txBody>
      </p:sp>
      <p:grpSp>
        <p:nvGrpSpPr>
          <p:cNvPr id="36871" name="Group 7">
            <a:extLst>
              <a:ext uri="{FF2B5EF4-FFF2-40B4-BE49-F238E27FC236}">
                <a16:creationId xmlns:a16="http://schemas.microsoft.com/office/drawing/2014/main" id="{E96E6AD4-2005-4B8C-AA8F-628611714480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124200"/>
            <a:ext cx="685800" cy="1295400"/>
            <a:chOff x="768" y="2544"/>
            <a:chExt cx="432" cy="816"/>
          </a:xfrm>
        </p:grpSpPr>
        <p:sp>
          <p:nvSpPr>
            <p:cNvPr id="36872" name="Line 8">
              <a:extLst>
                <a:ext uri="{FF2B5EF4-FFF2-40B4-BE49-F238E27FC236}">
                  <a16:creationId xmlns:a16="http://schemas.microsoft.com/office/drawing/2014/main" id="{DD12A518-1BF5-4916-92B9-9D5DA05873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54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3" name="Line 9">
              <a:extLst>
                <a:ext uri="{FF2B5EF4-FFF2-40B4-BE49-F238E27FC236}">
                  <a16:creationId xmlns:a16="http://schemas.microsoft.com/office/drawing/2014/main" id="{1EB0D6BE-E33F-45F8-AFA8-3C28328E28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2640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4" name="Line 10">
              <a:extLst>
                <a:ext uri="{FF2B5EF4-FFF2-40B4-BE49-F238E27FC236}">
                  <a16:creationId xmlns:a16="http://schemas.microsoft.com/office/drawing/2014/main" id="{80411848-90D6-450E-B88A-5D5DB5AB37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2784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5" name="Line 11">
              <a:extLst>
                <a:ext uri="{FF2B5EF4-FFF2-40B4-BE49-F238E27FC236}">
                  <a16:creationId xmlns:a16="http://schemas.microsoft.com/office/drawing/2014/main" id="{2E3D4FDD-D84F-4C8A-8F5B-4E4F7EFD4E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97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6" name="Line 12">
              <a:extLst>
                <a:ext uri="{FF2B5EF4-FFF2-40B4-BE49-F238E27FC236}">
                  <a16:creationId xmlns:a16="http://schemas.microsoft.com/office/drawing/2014/main" id="{E57F3B58-3F18-4C0E-9851-70FE71B00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72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7" name="Line 13">
              <a:extLst>
                <a:ext uri="{FF2B5EF4-FFF2-40B4-BE49-F238E27FC236}">
                  <a16:creationId xmlns:a16="http://schemas.microsoft.com/office/drawing/2014/main" id="{B4FFF552-D0E4-48E7-99F3-64D1A5A5BC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312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14">
              <a:extLst>
                <a:ext uri="{FF2B5EF4-FFF2-40B4-BE49-F238E27FC236}">
                  <a16:creationId xmlns:a16="http://schemas.microsoft.com/office/drawing/2014/main" id="{B6782A9D-AADC-476E-8518-CAD05CDAD8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168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9" name="Rectangle 15">
            <a:extLst>
              <a:ext uri="{FF2B5EF4-FFF2-40B4-BE49-F238E27FC236}">
                <a16:creationId xmlns:a16="http://schemas.microsoft.com/office/drawing/2014/main" id="{88C5F672-D3BF-454B-9C86-89A3638DCD0B}"/>
              </a:ext>
            </a:extLst>
          </p:cNvPr>
          <p:cNvSpPr>
            <a:spLocks noChangeArrowheads="1"/>
          </p:cNvSpPr>
          <p:nvPr/>
        </p:nvSpPr>
        <p:spPr bwMode="auto">
          <a:xfrm rot="2943691">
            <a:off x="4187032" y="4118768"/>
            <a:ext cx="266700" cy="7159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0" name="Oval 16">
            <a:extLst>
              <a:ext uri="{FF2B5EF4-FFF2-40B4-BE49-F238E27FC236}">
                <a16:creationId xmlns:a16="http://schemas.microsoft.com/office/drawing/2014/main" id="{E0502341-335C-4EE7-BBAC-90A27057E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3276600"/>
            <a:ext cx="1295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1" name="Line 17">
            <a:extLst>
              <a:ext uri="{FF2B5EF4-FFF2-40B4-BE49-F238E27FC236}">
                <a16:creationId xmlns:a16="http://schemas.microsoft.com/office/drawing/2014/main" id="{D4FF21A1-3993-4068-AE8D-3428FD0F4F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1752600"/>
            <a:ext cx="13716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2" name="Line 18">
            <a:extLst>
              <a:ext uri="{FF2B5EF4-FFF2-40B4-BE49-F238E27FC236}">
                <a16:creationId xmlns:a16="http://schemas.microsoft.com/office/drawing/2014/main" id="{8DBED633-0D71-4EB7-9425-6913380587F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487319" y="4501356"/>
            <a:ext cx="304800" cy="2420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3" name="Line 19">
            <a:extLst>
              <a:ext uri="{FF2B5EF4-FFF2-40B4-BE49-F238E27FC236}">
                <a16:creationId xmlns:a16="http://schemas.microsoft.com/office/drawing/2014/main" id="{429C02B5-2CF9-42C0-9B4D-751E678B0F2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264025" y="4441825"/>
            <a:ext cx="2616200" cy="2857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4" name="Line 20">
            <a:extLst>
              <a:ext uri="{FF2B5EF4-FFF2-40B4-BE49-F238E27FC236}">
                <a16:creationId xmlns:a16="http://schemas.microsoft.com/office/drawing/2014/main" id="{32302199-B6AC-47A9-A667-025696ABD75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6134100" y="4305300"/>
            <a:ext cx="838200" cy="2286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5" name="Line 21">
            <a:extLst>
              <a:ext uri="{FF2B5EF4-FFF2-40B4-BE49-F238E27FC236}">
                <a16:creationId xmlns:a16="http://schemas.microsoft.com/office/drawing/2014/main" id="{802BEED9-8968-42A1-86EE-16961E520E2F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599906" y="4229894"/>
            <a:ext cx="1525588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6" name="Line 22">
            <a:extLst>
              <a:ext uri="{FF2B5EF4-FFF2-40B4-BE49-F238E27FC236}">
                <a16:creationId xmlns:a16="http://schemas.microsoft.com/office/drawing/2014/main" id="{ACAB01DF-73A9-406F-8824-958680D25D2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5059362" y="4160838"/>
            <a:ext cx="2054225" cy="12001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87" name="Rectangle 23">
            <a:extLst>
              <a:ext uri="{FF2B5EF4-FFF2-40B4-BE49-F238E27FC236}">
                <a16:creationId xmlns:a16="http://schemas.microsoft.com/office/drawing/2014/main" id="{4F235148-6D8B-44E8-A612-869C550DD5D0}"/>
              </a:ext>
            </a:extLst>
          </p:cNvPr>
          <p:cNvSpPr>
            <a:spLocks noChangeArrowheads="1"/>
          </p:cNvSpPr>
          <p:nvPr/>
        </p:nvSpPr>
        <p:spPr bwMode="auto">
          <a:xfrm rot="-24602754">
            <a:off x="1349375" y="2008188"/>
            <a:ext cx="125413" cy="6810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8" name="Rectangle 24">
            <a:extLst>
              <a:ext uri="{FF2B5EF4-FFF2-40B4-BE49-F238E27FC236}">
                <a16:creationId xmlns:a16="http://schemas.microsoft.com/office/drawing/2014/main" id="{0F045F26-841A-436A-B3F9-6AEB5BFBB808}"/>
              </a:ext>
            </a:extLst>
          </p:cNvPr>
          <p:cNvSpPr>
            <a:spLocks noChangeArrowheads="1"/>
          </p:cNvSpPr>
          <p:nvPr/>
        </p:nvSpPr>
        <p:spPr bwMode="auto">
          <a:xfrm rot="13846995">
            <a:off x="3215481" y="3413919"/>
            <a:ext cx="141288" cy="781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89" name="Rectangle 25">
            <a:extLst>
              <a:ext uri="{FF2B5EF4-FFF2-40B4-BE49-F238E27FC236}">
                <a16:creationId xmlns:a16="http://schemas.microsoft.com/office/drawing/2014/main" id="{B160B863-3C21-4420-A880-DD87936A2D73}"/>
              </a:ext>
            </a:extLst>
          </p:cNvPr>
          <p:cNvSpPr>
            <a:spLocks noChangeArrowheads="1"/>
          </p:cNvSpPr>
          <p:nvPr/>
        </p:nvSpPr>
        <p:spPr bwMode="auto">
          <a:xfrm rot="13846995">
            <a:off x="3886200" y="2895600"/>
            <a:ext cx="152400" cy="762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90" name="Text Box 26">
            <a:extLst>
              <a:ext uri="{FF2B5EF4-FFF2-40B4-BE49-F238E27FC236}">
                <a16:creationId xmlns:a16="http://schemas.microsoft.com/office/drawing/2014/main" id="{A54DFA93-FB45-4030-9F4E-A1339E831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48400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monochromator</a:t>
            </a:r>
          </a:p>
        </p:txBody>
      </p:sp>
      <p:grpSp>
        <p:nvGrpSpPr>
          <p:cNvPr id="36891" name="Group 27">
            <a:extLst>
              <a:ext uri="{FF2B5EF4-FFF2-40B4-BE49-F238E27FC236}">
                <a16:creationId xmlns:a16="http://schemas.microsoft.com/office/drawing/2014/main" id="{94A32CAC-80D7-4F4F-99BC-34C4B09A9FC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572000" y="5943600"/>
            <a:ext cx="1828800" cy="476250"/>
            <a:chOff x="1464" y="912"/>
            <a:chExt cx="1152" cy="300"/>
          </a:xfrm>
        </p:grpSpPr>
        <p:sp>
          <p:nvSpPr>
            <p:cNvPr id="36892" name="Rectangle 28">
              <a:extLst>
                <a:ext uri="{FF2B5EF4-FFF2-40B4-BE49-F238E27FC236}">
                  <a16:creationId xmlns:a16="http://schemas.microsoft.com/office/drawing/2014/main" id="{46A54265-F920-4AE9-A8ED-E97139550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1008"/>
              <a:ext cx="1152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6893" name="Group 29">
              <a:extLst>
                <a:ext uri="{FF2B5EF4-FFF2-40B4-BE49-F238E27FC236}">
                  <a16:creationId xmlns:a16="http://schemas.microsoft.com/office/drawing/2014/main" id="{D7DF3AF4-502F-4F5D-BA35-F4F89B6F62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164"/>
              <a:ext cx="1128" cy="48"/>
              <a:chOff x="1776" y="1776"/>
              <a:chExt cx="1128" cy="48"/>
            </a:xfrm>
          </p:grpSpPr>
          <p:sp>
            <p:nvSpPr>
              <p:cNvPr id="36894" name="door">
                <a:extLst>
                  <a:ext uri="{FF2B5EF4-FFF2-40B4-BE49-F238E27FC236}">
                    <a16:creationId xmlns:a16="http://schemas.microsoft.com/office/drawing/2014/main" id="{5DC549A0-1C3D-4AF2-914E-D97B74FDA899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1776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895" name="door">
                <a:extLst>
                  <a:ext uri="{FF2B5EF4-FFF2-40B4-BE49-F238E27FC236}">
                    <a16:creationId xmlns:a16="http://schemas.microsoft.com/office/drawing/2014/main" id="{298A7D1E-33B3-4D27-B06F-4F44F26C8395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1848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896" name="door">
                <a:extLst>
                  <a:ext uri="{FF2B5EF4-FFF2-40B4-BE49-F238E27FC236}">
                    <a16:creationId xmlns:a16="http://schemas.microsoft.com/office/drawing/2014/main" id="{12BC24C9-BD20-4B59-857C-B77FFBE0BD7F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1920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897" name="door">
                <a:extLst>
                  <a:ext uri="{FF2B5EF4-FFF2-40B4-BE49-F238E27FC236}">
                    <a16:creationId xmlns:a16="http://schemas.microsoft.com/office/drawing/2014/main" id="{463AFF2F-5DB5-4672-802B-020EAA0AA0EC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1992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898" name="door">
                <a:extLst>
                  <a:ext uri="{FF2B5EF4-FFF2-40B4-BE49-F238E27FC236}">
                    <a16:creationId xmlns:a16="http://schemas.microsoft.com/office/drawing/2014/main" id="{23B0AE35-E59D-498F-BB80-9FC20186CEDF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064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899" name="door">
                <a:extLst>
                  <a:ext uri="{FF2B5EF4-FFF2-40B4-BE49-F238E27FC236}">
                    <a16:creationId xmlns:a16="http://schemas.microsoft.com/office/drawing/2014/main" id="{957E7673-CCBC-4FEC-92BD-BCF7EB83A70E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136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0" name="door">
                <a:extLst>
                  <a:ext uri="{FF2B5EF4-FFF2-40B4-BE49-F238E27FC236}">
                    <a16:creationId xmlns:a16="http://schemas.microsoft.com/office/drawing/2014/main" id="{42CA937E-4551-477A-80E6-144460C50403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208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1" name="door">
                <a:extLst>
                  <a:ext uri="{FF2B5EF4-FFF2-40B4-BE49-F238E27FC236}">
                    <a16:creationId xmlns:a16="http://schemas.microsoft.com/office/drawing/2014/main" id="{3FB10FC9-E7E0-4B27-B762-9D809DF4B73F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268" y="1777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2" name="door">
                <a:extLst>
                  <a:ext uri="{FF2B5EF4-FFF2-40B4-BE49-F238E27FC236}">
                    <a16:creationId xmlns:a16="http://schemas.microsoft.com/office/drawing/2014/main" id="{80C6D8C1-6676-4E1C-B1D8-9774BAEA0426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328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3" name="door">
                <a:extLst>
                  <a:ext uri="{FF2B5EF4-FFF2-40B4-BE49-F238E27FC236}">
                    <a16:creationId xmlns:a16="http://schemas.microsoft.com/office/drawing/2014/main" id="{9AB1B777-42D3-40D0-BAEA-9DA853C1D198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388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4" name="door">
                <a:extLst>
                  <a:ext uri="{FF2B5EF4-FFF2-40B4-BE49-F238E27FC236}">
                    <a16:creationId xmlns:a16="http://schemas.microsoft.com/office/drawing/2014/main" id="{C5AF2513-2234-4CF5-B311-E62E49426AFF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448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5" name="door">
                <a:extLst>
                  <a:ext uri="{FF2B5EF4-FFF2-40B4-BE49-F238E27FC236}">
                    <a16:creationId xmlns:a16="http://schemas.microsoft.com/office/drawing/2014/main" id="{8C5FFD61-3B60-486B-B9BC-0191B63B7433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508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6" name="door">
                <a:extLst>
                  <a:ext uri="{FF2B5EF4-FFF2-40B4-BE49-F238E27FC236}">
                    <a16:creationId xmlns:a16="http://schemas.microsoft.com/office/drawing/2014/main" id="{F3FD7821-18FC-4F29-B2AF-380E7BB63A0F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568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7" name="door">
                <a:extLst>
                  <a:ext uri="{FF2B5EF4-FFF2-40B4-BE49-F238E27FC236}">
                    <a16:creationId xmlns:a16="http://schemas.microsoft.com/office/drawing/2014/main" id="{0540CC5F-6FE0-400B-B4C4-EB3EB0B29335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640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8" name="door">
                <a:extLst>
                  <a:ext uri="{FF2B5EF4-FFF2-40B4-BE49-F238E27FC236}">
                    <a16:creationId xmlns:a16="http://schemas.microsoft.com/office/drawing/2014/main" id="{4D5E16B3-4575-4480-BDD9-AF00701D8FD6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712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09" name="door">
                <a:extLst>
                  <a:ext uri="{FF2B5EF4-FFF2-40B4-BE49-F238E27FC236}">
                    <a16:creationId xmlns:a16="http://schemas.microsoft.com/office/drawing/2014/main" id="{AC471F79-57AF-42EE-9220-EBE388C482C9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784" y="1776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6910" name="door">
                <a:extLst>
                  <a:ext uri="{FF2B5EF4-FFF2-40B4-BE49-F238E27FC236}">
                    <a16:creationId xmlns:a16="http://schemas.microsoft.com/office/drawing/2014/main" id="{E4567912-D641-4F6F-81CE-0C59CCE486D0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 flipV="1">
                <a:off x="2856" y="1777"/>
                <a:ext cx="48" cy="47"/>
              </a:xfrm>
              <a:custGeom>
                <a:avLst/>
                <a:gdLst>
                  <a:gd name="T0" fmla="*/ 21600 w 21600"/>
                  <a:gd name="T1" fmla="*/ 21600 h 21600"/>
                  <a:gd name="T2" fmla="*/ 6007 w 21600"/>
                  <a:gd name="T3" fmla="*/ 127 h 21600"/>
                  <a:gd name="T4" fmla="*/ 0 w 21600"/>
                  <a:gd name="T5" fmla="*/ 21600 h 21600"/>
                  <a:gd name="T6" fmla="*/ 2668 w 21600"/>
                  <a:gd name="T7" fmla="*/ 11181 h 21600"/>
                  <a:gd name="T8" fmla="*/ 13404 w 21600"/>
                  <a:gd name="T9" fmla="*/ 2013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T6" t="T7" r="T8" b="T9"/>
                <a:pathLst>
                  <a:path w="21600" h="21600">
                    <a:moveTo>
                      <a:pt x="21600" y="21600"/>
                    </a:moveTo>
                    <a:lnTo>
                      <a:pt x="6007" y="127"/>
                    </a:lnTo>
                    <a:lnTo>
                      <a:pt x="4665" y="2541"/>
                    </a:lnTo>
                    <a:lnTo>
                      <a:pt x="3579" y="5209"/>
                    </a:lnTo>
                    <a:lnTo>
                      <a:pt x="2492" y="8259"/>
                    </a:lnTo>
                    <a:lnTo>
                      <a:pt x="1598" y="11308"/>
                    </a:lnTo>
                    <a:lnTo>
                      <a:pt x="959" y="14739"/>
                    </a:lnTo>
                    <a:lnTo>
                      <a:pt x="383" y="18169"/>
                    </a:lnTo>
                    <a:lnTo>
                      <a:pt x="0" y="21600"/>
                    </a:lnTo>
                  </a:path>
                </a:pathLst>
              </a:cu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6911" name="Oval 47">
              <a:extLst>
                <a:ext uri="{FF2B5EF4-FFF2-40B4-BE49-F238E27FC236}">
                  <a16:creationId xmlns:a16="http://schemas.microsoft.com/office/drawing/2014/main" id="{B64C7918-BB88-4361-B52B-2878F091E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91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6912" name="Text Box 48">
            <a:extLst>
              <a:ext uri="{FF2B5EF4-FFF2-40B4-BE49-F238E27FC236}">
                <a16:creationId xmlns:a16="http://schemas.microsoft.com/office/drawing/2014/main" id="{509356B2-1B88-4C80-8F86-F91767119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00"/>
            <a:ext cx="179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Deuterium lamp</a:t>
            </a:r>
          </a:p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Filament (UV)</a:t>
            </a:r>
          </a:p>
        </p:txBody>
      </p:sp>
      <p:sp>
        <p:nvSpPr>
          <p:cNvPr id="36913" name="Text Box 49">
            <a:extLst>
              <a:ext uri="{FF2B5EF4-FFF2-40B4-BE49-F238E27FC236}">
                <a16:creationId xmlns:a16="http://schemas.microsoft.com/office/drawing/2014/main" id="{D3CBC8C1-92A2-47F8-A17B-DA656A244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42900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slit</a:t>
            </a:r>
          </a:p>
        </p:txBody>
      </p:sp>
      <p:sp>
        <p:nvSpPr>
          <p:cNvPr id="36914" name="AutoShape 50">
            <a:extLst>
              <a:ext uri="{FF2B5EF4-FFF2-40B4-BE49-F238E27FC236}">
                <a16:creationId xmlns:a16="http://schemas.microsoft.com/office/drawing/2014/main" id="{8BF15842-6C32-4183-900C-44F8B67580A1}"/>
              </a:ext>
            </a:extLst>
          </p:cNvPr>
          <p:cNvSpPr>
            <a:spLocks noChangeArrowheads="1"/>
          </p:cNvSpPr>
          <p:nvPr/>
        </p:nvSpPr>
        <p:spPr bwMode="auto">
          <a:xfrm rot="5165083">
            <a:off x="2247900" y="1238250"/>
            <a:ext cx="304800" cy="838200"/>
          </a:xfrm>
          <a:prstGeom prst="flowChartOnlineStorag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15" name="Rectangle 51">
            <a:extLst>
              <a:ext uri="{FF2B5EF4-FFF2-40B4-BE49-F238E27FC236}">
                <a16:creationId xmlns:a16="http://schemas.microsoft.com/office/drawing/2014/main" id="{2398978B-86B8-4E6F-8FBC-3E0E61EE7C5C}"/>
              </a:ext>
            </a:extLst>
          </p:cNvPr>
          <p:cNvSpPr>
            <a:spLocks noChangeArrowheads="1"/>
          </p:cNvSpPr>
          <p:nvPr/>
        </p:nvSpPr>
        <p:spPr bwMode="auto">
          <a:xfrm rot="-24602754">
            <a:off x="1954212" y="2513013"/>
            <a:ext cx="125413" cy="68103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16" name="Line 52">
            <a:extLst>
              <a:ext uri="{FF2B5EF4-FFF2-40B4-BE49-F238E27FC236}">
                <a16:creationId xmlns:a16="http://schemas.microsoft.com/office/drawing/2014/main" id="{67A49EA7-79E6-4FDE-9520-D23469E57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828800"/>
            <a:ext cx="3048000" cy="411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917" name="Rectangle 53">
            <a:extLst>
              <a:ext uri="{FF2B5EF4-FFF2-40B4-BE49-F238E27FC236}">
                <a16:creationId xmlns:a16="http://schemas.microsoft.com/office/drawing/2014/main" id="{6BAAECB5-4989-40DB-88D4-79D23EB6C489}"/>
              </a:ext>
            </a:extLst>
          </p:cNvPr>
          <p:cNvSpPr>
            <a:spLocks noChangeArrowheads="1"/>
          </p:cNvSpPr>
          <p:nvPr/>
        </p:nvSpPr>
        <p:spPr bwMode="auto">
          <a:xfrm rot="712779">
            <a:off x="5638800" y="2971800"/>
            <a:ext cx="227013" cy="2444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18" name="Rectangle 54">
            <a:extLst>
              <a:ext uri="{FF2B5EF4-FFF2-40B4-BE49-F238E27FC236}">
                <a16:creationId xmlns:a16="http://schemas.microsoft.com/office/drawing/2014/main" id="{3A80EB81-91CE-42BA-A9E9-0DEE2C37F0CB}"/>
              </a:ext>
            </a:extLst>
          </p:cNvPr>
          <p:cNvSpPr>
            <a:spLocks noChangeArrowheads="1"/>
          </p:cNvSpPr>
          <p:nvPr/>
        </p:nvSpPr>
        <p:spPr bwMode="auto">
          <a:xfrm rot="14839167">
            <a:off x="7651750" y="4845050"/>
            <a:ext cx="309563" cy="2206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19" name="Rectangle 55">
            <a:extLst>
              <a:ext uri="{FF2B5EF4-FFF2-40B4-BE49-F238E27FC236}">
                <a16:creationId xmlns:a16="http://schemas.microsoft.com/office/drawing/2014/main" id="{57736469-7184-479F-AC99-C814B77CF70C}"/>
              </a:ext>
            </a:extLst>
          </p:cNvPr>
          <p:cNvSpPr>
            <a:spLocks noChangeArrowheads="1"/>
          </p:cNvSpPr>
          <p:nvPr/>
        </p:nvSpPr>
        <p:spPr bwMode="auto">
          <a:xfrm rot="5095819">
            <a:off x="7816850" y="5448300"/>
            <a:ext cx="3048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0" name="Rectangle 56">
            <a:extLst>
              <a:ext uri="{FF2B5EF4-FFF2-40B4-BE49-F238E27FC236}">
                <a16:creationId xmlns:a16="http://schemas.microsoft.com/office/drawing/2014/main" id="{0D89885E-1C21-4D86-A95C-44F70186AD62}"/>
              </a:ext>
            </a:extLst>
          </p:cNvPr>
          <p:cNvSpPr>
            <a:spLocks noChangeArrowheads="1"/>
          </p:cNvSpPr>
          <p:nvPr/>
        </p:nvSpPr>
        <p:spPr bwMode="auto">
          <a:xfrm rot="2715032">
            <a:off x="7127081" y="4031457"/>
            <a:ext cx="257175" cy="2714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1" name="Rectangle 57">
            <a:extLst>
              <a:ext uri="{FF2B5EF4-FFF2-40B4-BE49-F238E27FC236}">
                <a16:creationId xmlns:a16="http://schemas.microsoft.com/office/drawing/2014/main" id="{46E7C0CF-7119-40B6-B857-0ADA8C7DFCF3}"/>
              </a:ext>
            </a:extLst>
          </p:cNvPr>
          <p:cNvSpPr>
            <a:spLocks noChangeArrowheads="1"/>
          </p:cNvSpPr>
          <p:nvPr/>
        </p:nvSpPr>
        <p:spPr bwMode="auto">
          <a:xfrm rot="2164449">
            <a:off x="6629400" y="3552825"/>
            <a:ext cx="247650" cy="2159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2" name="AutoShape 58">
            <a:extLst>
              <a:ext uri="{FF2B5EF4-FFF2-40B4-BE49-F238E27FC236}">
                <a16:creationId xmlns:a16="http://schemas.microsoft.com/office/drawing/2014/main" id="{1B055391-DC58-4FFC-B2FF-9BF1C750B463}"/>
              </a:ext>
            </a:extLst>
          </p:cNvPr>
          <p:cNvSpPr>
            <a:spLocks noChangeArrowheads="1"/>
          </p:cNvSpPr>
          <p:nvPr/>
        </p:nvSpPr>
        <p:spPr bwMode="auto">
          <a:xfrm rot="8084584">
            <a:off x="6496050" y="1847850"/>
            <a:ext cx="1295400" cy="4000500"/>
          </a:xfrm>
          <a:prstGeom prst="mo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3" name="Rectangle 59">
            <a:extLst>
              <a:ext uri="{FF2B5EF4-FFF2-40B4-BE49-F238E27FC236}">
                <a16:creationId xmlns:a16="http://schemas.microsoft.com/office/drawing/2014/main" id="{542053B7-7781-4979-9A18-6BFAA3FD1B7D}"/>
              </a:ext>
            </a:extLst>
          </p:cNvPr>
          <p:cNvSpPr>
            <a:spLocks noChangeArrowheads="1"/>
          </p:cNvSpPr>
          <p:nvPr/>
        </p:nvSpPr>
        <p:spPr bwMode="auto">
          <a:xfrm rot="712779">
            <a:off x="5903913" y="3062288"/>
            <a:ext cx="227012" cy="2444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4" name="Rectangle 60">
            <a:extLst>
              <a:ext uri="{FF2B5EF4-FFF2-40B4-BE49-F238E27FC236}">
                <a16:creationId xmlns:a16="http://schemas.microsoft.com/office/drawing/2014/main" id="{6F9E847F-9026-4976-A459-6F95EBF53299}"/>
              </a:ext>
            </a:extLst>
          </p:cNvPr>
          <p:cNvSpPr>
            <a:spLocks noChangeArrowheads="1"/>
          </p:cNvSpPr>
          <p:nvPr/>
        </p:nvSpPr>
        <p:spPr bwMode="auto">
          <a:xfrm rot="712779">
            <a:off x="6153150" y="3184525"/>
            <a:ext cx="227013" cy="2444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5" name="Rectangle 61">
            <a:extLst>
              <a:ext uri="{FF2B5EF4-FFF2-40B4-BE49-F238E27FC236}">
                <a16:creationId xmlns:a16="http://schemas.microsoft.com/office/drawing/2014/main" id="{8DB56C9C-188E-441C-8067-7EDA265C5AFB}"/>
              </a:ext>
            </a:extLst>
          </p:cNvPr>
          <p:cNvSpPr>
            <a:spLocks noChangeArrowheads="1"/>
          </p:cNvSpPr>
          <p:nvPr/>
        </p:nvSpPr>
        <p:spPr bwMode="auto">
          <a:xfrm rot="2164449">
            <a:off x="6884988" y="3787775"/>
            <a:ext cx="247650" cy="2159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6" name="Rectangle 62">
            <a:extLst>
              <a:ext uri="{FF2B5EF4-FFF2-40B4-BE49-F238E27FC236}">
                <a16:creationId xmlns:a16="http://schemas.microsoft.com/office/drawing/2014/main" id="{097C6CE2-F34C-4B26-85A5-645B75C3065D}"/>
              </a:ext>
            </a:extLst>
          </p:cNvPr>
          <p:cNvSpPr>
            <a:spLocks noChangeArrowheads="1"/>
          </p:cNvSpPr>
          <p:nvPr/>
        </p:nvSpPr>
        <p:spPr bwMode="auto">
          <a:xfrm rot="2164449">
            <a:off x="6400800" y="3352800"/>
            <a:ext cx="247650" cy="2159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7" name="Rectangle 63">
            <a:extLst>
              <a:ext uri="{FF2B5EF4-FFF2-40B4-BE49-F238E27FC236}">
                <a16:creationId xmlns:a16="http://schemas.microsoft.com/office/drawing/2014/main" id="{3B85D1EF-E635-45C3-A32F-3D693221F5FE}"/>
              </a:ext>
            </a:extLst>
          </p:cNvPr>
          <p:cNvSpPr>
            <a:spLocks noChangeArrowheads="1"/>
          </p:cNvSpPr>
          <p:nvPr/>
        </p:nvSpPr>
        <p:spPr bwMode="auto">
          <a:xfrm rot="2715032">
            <a:off x="7322344" y="4260056"/>
            <a:ext cx="257175" cy="2714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8" name="Rectangle 64">
            <a:extLst>
              <a:ext uri="{FF2B5EF4-FFF2-40B4-BE49-F238E27FC236}">
                <a16:creationId xmlns:a16="http://schemas.microsoft.com/office/drawing/2014/main" id="{753835EA-E3C7-49F9-B67E-E0C5838CE0D5}"/>
              </a:ext>
            </a:extLst>
          </p:cNvPr>
          <p:cNvSpPr>
            <a:spLocks noChangeArrowheads="1"/>
          </p:cNvSpPr>
          <p:nvPr/>
        </p:nvSpPr>
        <p:spPr bwMode="auto">
          <a:xfrm rot="14839167">
            <a:off x="7727951" y="5145087"/>
            <a:ext cx="309562" cy="2206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29" name="Rectangle 65">
            <a:extLst>
              <a:ext uri="{FF2B5EF4-FFF2-40B4-BE49-F238E27FC236}">
                <a16:creationId xmlns:a16="http://schemas.microsoft.com/office/drawing/2014/main" id="{5C12FD5E-847E-4FF2-9BDC-CC9BA9DBCA8D}"/>
              </a:ext>
            </a:extLst>
          </p:cNvPr>
          <p:cNvSpPr>
            <a:spLocks noChangeArrowheads="1"/>
          </p:cNvSpPr>
          <p:nvPr/>
        </p:nvSpPr>
        <p:spPr bwMode="auto">
          <a:xfrm rot="14524783">
            <a:off x="7417594" y="4545806"/>
            <a:ext cx="349250" cy="2492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930" name="Text Box 66">
            <a:extLst>
              <a:ext uri="{FF2B5EF4-FFF2-40B4-BE49-F238E27FC236}">
                <a16:creationId xmlns:a16="http://schemas.microsoft.com/office/drawing/2014/main" id="{E49A0AAE-8DED-4CC8-8B0D-A047C2448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600200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cs-CZ" sz="1800">
                <a:latin typeface="Arial" panose="020B0604020202020204" pitchFamily="34" charset="0"/>
              </a:rPr>
              <a:t>mirror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11" name="Object 23">
            <a:extLst>
              <a:ext uri="{FF2B5EF4-FFF2-40B4-BE49-F238E27FC236}">
                <a16:creationId xmlns:a16="http://schemas.microsoft.com/office/drawing/2014/main" id="{CD5DF334-90BE-413A-9A3B-4167C61EEC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4600" y="3044825"/>
          <a:ext cx="6143625" cy="304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Chart" r:id="rId4" imgW="4867351" imgH="2409749" progId="Excel.Chart.8">
                  <p:embed/>
                </p:oleObj>
              </mc:Choice>
              <mc:Fallback>
                <p:oleObj name="Chart" r:id="rId4" imgW="4867351" imgH="2409749" progId="Excel.Chart.8">
                  <p:embed/>
                  <p:pic>
                    <p:nvPicPr>
                      <p:cNvPr id="12311" name="Object 23">
                        <a:extLst>
                          <a:ext uri="{FF2B5EF4-FFF2-40B4-BE49-F238E27FC236}">
                            <a16:creationId xmlns:a16="http://schemas.microsoft.com/office/drawing/2014/main" id="{CD5DF334-90BE-413A-9A3B-4167C61EEC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3044825"/>
                        <a:ext cx="6143625" cy="304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312" name="Group 24">
            <a:extLst>
              <a:ext uri="{FF2B5EF4-FFF2-40B4-BE49-F238E27FC236}">
                <a16:creationId xmlns:a16="http://schemas.microsoft.com/office/drawing/2014/main" id="{E0567989-E9C0-422D-ADCD-FA6DF37290A1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143000"/>
            <a:ext cx="457200" cy="838200"/>
            <a:chOff x="1152" y="960"/>
            <a:chExt cx="288" cy="528"/>
          </a:xfrm>
        </p:grpSpPr>
        <p:sp>
          <p:nvSpPr>
            <p:cNvPr id="12313" name="Rectangle 25">
              <a:extLst>
                <a:ext uri="{FF2B5EF4-FFF2-40B4-BE49-F238E27FC236}">
                  <a16:creationId xmlns:a16="http://schemas.microsoft.com/office/drawing/2014/main" id="{2FB3ABF7-CA63-4561-87EC-17284D9AD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056"/>
              <a:ext cx="288" cy="432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14" name="Rectangle 26">
              <a:extLst>
                <a:ext uri="{FF2B5EF4-FFF2-40B4-BE49-F238E27FC236}">
                  <a16:creationId xmlns:a16="http://schemas.microsoft.com/office/drawing/2014/main" id="{EFCC306B-86F8-45F8-B4F9-99A2F0168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960"/>
              <a:ext cx="96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15" name="Rectangle 27">
              <a:extLst>
                <a:ext uri="{FF2B5EF4-FFF2-40B4-BE49-F238E27FC236}">
                  <a16:creationId xmlns:a16="http://schemas.microsoft.com/office/drawing/2014/main" id="{88F8DD2E-1FD5-4356-AF14-65D4C3AB4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056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2316" name="Text Box 28">
            <a:extLst>
              <a:ext uri="{FF2B5EF4-FFF2-40B4-BE49-F238E27FC236}">
                <a16:creationId xmlns:a16="http://schemas.microsoft.com/office/drawing/2014/main" id="{9C2F90FE-16CE-485E-9DB6-C858085F7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2032000"/>
            <a:ext cx="908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sz="1600" b="1">
                <a:solidFill>
                  <a:srgbClr val="339966"/>
                </a:solidFill>
                <a:latin typeface="Times New Roman" panose="02020603050405020304" pitchFamily="18" charset="0"/>
              </a:rPr>
              <a:t>Sample </a:t>
            </a:r>
          </a:p>
          <a:p>
            <a:pPr algn="ctr"/>
            <a:r>
              <a:rPr lang="en-US" altLang="cs-CZ" sz="1600" b="1">
                <a:solidFill>
                  <a:srgbClr val="339966"/>
                </a:solidFill>
                <a:latin typeface="Times New Roman" panose="02020603050405020304" pitchFamily="18" charset="0"/>
              </a:rPr>
              <a:t>Solution</a:t>
            </a:r>
          </a:p>
        </p:txBody>
      </p:sp>
      <p:sp>
        <p:nvSpPr>
          <p:cNvPr id="12317" name="Text Box 29">
            <a:extLst>
              <a:ext uri="{FF2B5EF4-FFF2-40B4-BE49-F238E27FC236}">
                <a16:creationId xmlns:a16="http://schemas.microsoft.com/office/drawing/2014/main" id="{09410CD3-D246-456D-9BA7-C26C7225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6286500"/>
            <a:ext cx="8561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For the Solution first we’ll determine where the maximum absorption occurs.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A10BD4-C6E7-ACDE-AB8A-14478FB181A2}"/>
              </a:ext>
            </a:extLst>
          </p:cNvPr>
          <p:cNvSpPr txBox="1"/>
          <p:nvPr/>
        </p:nvSpPr>
        <p:spPr>
          <a:xfrm>
            <a:off x="1828800" y="1447800"/>
            <a:ext cx="678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cs-CZ" sz="2000" dirty="0"/>
              <a:t>UV-Vis spectrum shows the absorbance of one or more sample components in the cuvette when scanned through various wavelengths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B7ACE7-E5A4-D65F-5787-137A1B6FB1EF}"/>
              </a:ext>
            </a:extLst>
          </p:cNvPr>
          <p:cNvSpPr txBox="1"/>
          <p:nvPr/>
        </p:nvSpPr>
        <p:spPr>
          <a:xfrm>
            <a:off x="3048000" y="4572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cs-CZ" sz="2400" b="1" dirty="0"/>
              <a:t>UV-Vis spectrum </a:t>
            </a:r>
            <a:endParaRPr lang="en-US" sz="2400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F6647819-293C-41BF-B636-16385DF5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6" y="238127"/>
            <a:ext cx="1003217" cy="273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689D2B9D-A871-4AC7-B4B2-24988DE3B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572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AF49A8D4-F53D-4F0E-83B9-68A2C382C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0"/>
            <a:ext cx="6400800" cy="253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cs-CZ" dirty="0">
                <a:latin typeface="Symbol" panose="05050102010706020507" pitchFamily="18" charset="2"/>
              </a:rPr>
              <a:t>	</a:t>
            </a:r>
            <a:r>
              <a:rPr lang="en-US" altLang="cs-CZ" dirty="0"/>
              <a:t>135 nm	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cs-CZ" dirty="0">
                <a:latin typeface="Symbol" panose="05050102010706020507" pitchFamily="18" charset="2"/>
              </a:rPr>
              <a:t>	</a:t>
            </a:r>
            <a:r>
              <a:rPr lang="en-US" altLang="cs-CZ" dirty="0"/>
              <a:t>165 nm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cs-CZ" dirty="0"/>
              <a:t>n</a:t>
            </a:r>
            <a:r>
              <a:rPr lang="en-US" altLang="cs-CZ" dirty="0">
                <a:latin typeface="Symbol" panose="05050102010706020507" pitchFamily="18" charset="2"/>
              </a:rPr>
              <a:t>	</a:t>
            </a:r>
            <a:r>
              <a:rPr lang="en-US" altLang="cs-CZ" dirty="0"/>
              <a:t>183 nm	weak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endParaRPr lang="en-US" altLang="cs-CZ" dirty="0">
              <a:latin typeface="Symbol" panose="05050102010706020507" pitchFamily="18" charset="2"/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cs-CZ" dirty="0">
                <a:latin typeface="Symbol" panose="05050102010706020507" pitchFamily="18" charset="2"/>
              </a:rPr>
              <a:t>	</a:t>
            </a:r>
            <a:r>
              <a:rPr lang="en-US" altLang="cs-CZ" dirty="0"/>
              <a:t>150 nm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cs-CZ" dirty="0"/>
              <a:t>n</a:t>
            </a:r>
            <a:r>
              <a:rPr lang="en-US" altLang="cs-CZ" dirty="0">
                <a:latin typeface="Symbol" panose="05050102010706020507" pitchFamily="18" charset="2"/>
              </a:rPr>
              <a:t>	</a:t>
            </a:r>
            <a:r>
              <a:rPr lang="en-US" altLang="cs-CZ" dirty="0"/>
              <a:t>188 nm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cs-CZ" dirty="0"/>
              <a:t>n</a:t>
            </a:r>
            <a:r>
              <a:rPr lang="en-US" altLang="cs-CZ" dirty="0">
                <a:latin typeface="Symbol" panose="05050102010706020507" pitchFamily="18" charset="2"/>
              </a:rPr>
              <a:t>	</a:t>
            </a:r>
            <a:r>
              <a:rPr lang="en-US" altLang="cs-CZ" dirty="0"/>
              <a:t>279 nm	weak </a:t>
            </a:r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A4002ECD-BCF3-459E-BAE9-4ED668B216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7087" y="767557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D83B3CE4-5B61-4197-9E7F-CE6AD8EA00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7087" y="2459039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B78D875C-6C4F-48BE-8F8E-C808A5515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068" y="262493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>
                <a:latin typeface="Symbol" panose="05050102010706020507" pitchFamily="18" charset="2"/>
              </a:rPr>
              <a:t>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6DCBBC4A-A15D-40A7-9729-BAFB8CE0E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212" y="1361282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/>
              <a:t>A</a:t>
            </a:r>
          </a:p>
        </p:txBody>
      </p:sp>
      <p:sp>
        <p:nvSpPr>
          <p:cNvPr id="7178" name="Freeform 10">
            <a:extLst>
              <a:ext uri="{FF2B5EF4-FFF2-40B4-BE49-F238E27FC236}">
                <a16:creationId xmlns:a16="http://schemas.microsoft.com/office/drawing/2014/main" id="{F9FEC36F-D2E1-4964-8616-F644B1DCA459}"/>
              </a:ext>
            </a:extLst>
          </p:cNvPr>
          <p:cNvSpPr>
            <a:spLocks/>
          </p:cNvSpPr>
          <p:nvPr/>
        </p:nvSpPr>
        <p:spPr bwMode="auto">
          <a:xfrm>
            <a:off x="5907087" y="500857"/>
            <a:ext cx="1752600" cy="2146300"/>
          </a:xfrm>
          <a:custGeom>
            <a:avLst/>
            <a:gdLst>
              <a:gd name="T0" fmla="*/ 0 w 1104"/>
              <a:gd name="T1" fmla="*/ 312 h 1352"/>
              <a:gd name="T2" fmla="*/ 240 w 1104"/>
              <a:gd name="T3" fmla="*/ 168 h 1352"/>
              <a:gd name="T4" fmla="*/ 480 w 1104"/>
              <a:gd name="T5" fmla="*/ 168 h 1352"/>
              <a:gd name="T6" fmla="*/ 816 w 1104"/>
              <a:gd name="T7" fmla="*/ 1176 h 1352"/>
              <a:gd name="T8" fmla="*/ 816 w 1104"/>
              <a:gd name="T9" fmla="*/ 1224 h 1352"/>
              <a:gd name="T10" fmla="*/ 912 w 1104"/>
              <a:gd name="T11" fmla="*/ 1176 h 1352"/>
              <a:gd name="T12" fmla="*/ 1104 w 1104"/>
              <a:gd name="T13" fmla="*/ 1224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352">
                <a:moveTo>
                  <a:pt x="0" y="312"/>
                </a:moveTo>
                <a:cubicBezTo>
                  <a:pt x="80" y="252"/>
                  <a:pt x="160" y="192"/>
                  <a:pt x="240" y="168"/>
                </a:cubicBezTo>
                <a:cubicBezTo>
                  <a:pt x="320" y="144"/>
                  <a:pt x="384" y="0"/>
                  <a:pt x="480" y="168"/>
                </a:cubicBezTo>
                <a:cubicBezTo>
                  <a:pt x="576" y="336"/>
                  <a:pt x="760" y="1000"/>
                  <a:pt x="816" y="1176"/>
                </a:cubicBezTo>
                <a:cubicBezTo>
                  <a:pt x="872" y="1352"/>
                  <a:pt x="800" y="1224"/>
                  <a:pt x="816" y="1224"/>
                </a:cubicBezTo>
                <a:cubicBezTo>
                  <a:pt x="832" y="1224"/>
                  <a:pt x="864" y="1176"/>
                  <a:pt x="912" y="1176"/>
                </a:cubicBezTo>
                <a:cubicBezTo>
                  <a:pt x="960" y="1176"/>
                  <a:pt x="1032" y="1200"/>
                  <a:pt x="1104" y="12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79B2687B-E29E-442C-B634-9F65ED3C36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92887" y="31035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FE106781-B508-42CF-A286-24935903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030" y="123827"/>
            <a:ext cx="6461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200" dirty="0"/>
              <a:t>180 nm</a:t>
            </a: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2A045BAD-ED58-49D7-A275-80CF9AE17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687" y="1910557"/>
            <a:ext cx="6461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200"/>
              <a:t>279 nm</a:t>
            </a:r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1F4A469C-7B2E-45A3-AF91-F13A6F53E7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7287" y="206295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183" name="Picture 15">
            <a:extLst>
              <a:ext uri="{FF2B5EF4-FFF2-40B4-BE49-F238E27FC236}">
                <a16:creationId xmlns:a16="http://schemas.microsoft.com/office/drawing/2014/main" id="{631726BB-5935-413F-B4BA-960E0E62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2" y="639761"/>
            <a:ext cx="622297" cy="66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EA8460B-B020-4133-B00F-1D379580A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94225"/>
            <a:ext cx="6858000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E2AF4AFB-A929-445F-9B06-C22B99A29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178550"/>
            <a:ext cx="2154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latin typeface="Symbol" panose="05050102010706020507" pitchFamily="18" charset="2"/>
              </a:rPr>
              <a:t></a:t>
            </a:r>
            <a:r>
              <a:rPr lang="en-US" altLang="cs-CZ" sz="2000" baseline="-25000"/>
              <a:t>max</a:t>
            </a:r>
            <a:r>
              <a:rPr lang="en-US" altLang="cs-CZ" sz="2000"/>
              <a:t> = 238, 305 nm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B7380AE5-880E-46B3-A758-1EBBE7ACF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18225"/>
            <a:ext cx="2154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latin typeface="Symbol" panose="05050102010706020507" pitchFamily="18" charset="2"/>
              </a:rPr>
              <a:t></a:t>
            </a:r>
            <a:r>
              <a:rPr lang="en-US" altLang="cs-CZ" sz="2000" baseline="-25000"/>
              <a:t>max</a:t>
            </a:r>
            <a:r>
              <a:rPr lang="en-US" altLang="cs-CZ" sz="2000"/>
              <a:t> = 240, 311 nm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AC0A9EEA-A2B1-4C43-AF68-83E013F8D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194425"/>
            <a:ext cx="2154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latin typeface="Symbol" panose="05050102010706020507" pitchFamily="18" charset="2"/>
              </a:rPr>
              <a:t></a:t>
            </a:r>
            <a:r>
              <a:rPr lang="en-US" altLang="cs-CZ" sz="2000" baseline="-25000"/>
              <a:t>max</a:t>
            </a:r>
            <a:r>
              <a:rPr lang="en-US" altLang="cs-CZ" sz="2000"/>
              <a:t> = 173, 192 nm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94D5C0E-D8EA-4F0C-A604-77E3A1C66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59635"/>
            <a:ext cx="560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dirty="0"/>
              <a:t>Similar structures have similar UV spectra: 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19FCA43-6DF5-45FD-8AE6-DA1616C68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4296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0F4C9CA9-364E-4B4F-9CB4-D84B48CD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2803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8E46EB5-3BB1-4B98-A8CB-6D03FA90A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34" y="3022600"/>
            <a:ext cx="5377238" cy="32753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1CE4C9B-1B11-4EEB-8091-A6625B3EF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402" y="4778805"/>
            <a:ext cx="3124200" cy="178094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137C719-AFD5-40F9-9D20-B56A4CA21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055" y="3022600"/>
            <a:ext cx="3102895" cy="16002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77B83A-EE7F-4732-B89B-B8F48119E2A4}"/>
              </a:ext>
            </a:extLst>
          </p:cNvPr>
          <p:cNvSpPr txBox="1"/>
          <p:nvPr/>
        </p:nvSpPr>
        <p:spPr>
          <a:xfrm>
            <a:off x="230734" y="278723"/>
            <a:ext cx="481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Barva souvisí s rozsahem konjugovaného systému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875685A-AEB1-414E-9E2B-1C0A41268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2199"/>
            <a:ext cx="52260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cs-CZ" sz="2000" dirty="0">
                <a:latin typeface="Symbol" panose="05050102010706020507" pitchFamily="18" charset="2"/>
              </a:rPr>
              <a:t></a:t>
            </a:r>
            <a:r>
              <a:rPr lang="en-US" altLang="cs-CZ" sz="2000" baseline="-25000" dirty="0"/>
              <a:t>max</a:t>
            </a:r>
            <a:r>
              <a:rPr lang="en-US" altLang="cs-CZ" sz="2000" dirty="0"/>
              <a:t> =  114 + 5(8) + 11*(48.0-1.7*11)   = 476 nm</a:t>
            </a:r>
          </a:p>
          <a:p>
            <a:pPr>
              <a:lnSpc>
                <a:spcPct val="150000"/>
              </a:lnSpc>
            </a:pPr>
            <a:r>
              <a:rPr lang="en-US" altLang="cs-CZ" sz="2000" dirty="0">
                <a:latin typeface="Symbol" panose="05050102010706020507" pitchFamily="18" charset="2"/>
              </a:rPr>
              <a:t></a:t>
            </a:r>
            <a:r>
              <a:rPr lang="en-US" altLang="cs-CZ" sz="2000" baseline="-25000" dirty="0"/>
              <a:t>max</a:t>
            </a:r>
            <a:r>
              <a:rPr lang="en-US" altLang="cs-CZ" sz="2000" dirty="0"/>
              <a:t>(Actual) = 474.  </a:t>
            </a:r>
            <a:endParaRPr lang="en-US" altLang="cs-CZ" sz="2000" baseline="-25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94FDACF2-FC35-4532-8B74-0F011068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01" y="27721"/>
            <a:ext cx="3114720" cy="311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6">
            <a:extLst>
              <a:ext uri="{FF2B5EF4-FFF2-40B4-BE49-F238E27FC236}">
                <a16:creationId xmlns:a16="http://schemas.microsoft.com/office/drawing/2014/main" id="{EE08277F-AA90-4EDE-A442-69435788E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01" y="3290761"/>
            <a:ext cx="400032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ovéPole 1">
            <a:extLst>
              <a:ext uri="{FF2B5EF4-FFF2-40B4-BE49-F238E27FC236}">
                <a16:creationId xmlns:a16="http://schemas.microsoft.com/office/drawing/2014/main" id="{9AF78D7E-640A-468A-BFDC-C93B65DA9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481" y="249481"/>
            <a:ext cx="2774349" cy="66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3991"/>
              <a:t>Kolorimetrie</a:t>
            </a:r>
          </a:p>
        </p:txBody>
      </p:sp>
      <p:sp>
        <p:nvSpPr>
          <p:cNvPr id="71685" name="TextovéPole 2">
            <a:extLst>
              <a:ext uri="{FF2B5EF4-FFF2-40B4-BE49-F238E27FC236}">
                <a16:creationId xmlns:a16="http://schemas.microsoft.com/office/drawing/2014/main" id="{DE3171AF-FE29-4ADF-BB78-CA2A654C8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81" y="1493641"/>
            <a:ext cx="3564502" cy="227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177"/>
              <a:t>Fosfor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177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177"/>
              <a:t>pH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177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177"/>
              <a:t>Železo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177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177"/>
              <a:t>Dusík (amoniakální, nitrátový)</a:t>
            </a:r>
          </a:p>
        </p:txBody>
      </p:sp>
      <p:pic>
        <p:nvPicPr>
          <p:cNvPr id="71686" name="Picture 8">
            <a:extLst>
              <a:ext uri="{FF2B5EF4-FFF2-40B4-BE49-F238E27FC236}">
                <a16:creationId xmlns:a16="http://schemas.microsoft.com/office/drawing/2014/main" id="{8DF3379D-423E-44FB-AE7D-DA745774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1" y="4258441"/>
            <a:ext cx="2707200" cy="229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VÃ½sledek obrÃ¡zku pro pc scanner tlc">
            <a:extLst>
              <a:ext uri="{FF2B5EF4-FFF2-40B4-BE49-F238E27FC236}">
                <a16:creationId xmlns:a16="http://schemas.microsoft.com/office/drawing/2014/main" id="{2DCAFF3A-612F-459C-8C25-98BF00085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1" y="4189321"/>
            <a:ext cx="2161440" cy="258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8" descr="VÃ½sledek obrÃ¡zku pro field test phosphate">
            <a:extLst>
              <a:ext uri="{FF2B5EF4-FFF2-40B4-BE49-F238E27FC236}">
                <a16:creationId xmlns:a16="http://schemas.microsoft.com/office/drawing/2014/main" id="{A72D7C68-317F-4A23-B75E-3FD40B189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01" y="1770121"/>
            <a:ext cx="2013120" cy="21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0" descr="SouvisejÃ­cÃ­ obrÃ¡zek">
            <a:extLst>
              <a:ext uri="{FF2B5EF4-FFF2-40B4-BE49-F238E27FC236}">
                <a16:creationId xmlns:a16="http://schemas.microsoft.com/office/drawing/2014/main" id="{74D9A301-9F56-4DDB-BD90-2E0D37568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61" y="1770121"/>
            <a:ext cx="2013120" cy="21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2" descr="VÃ½sledek obrÃ¡zku pro field test phosphate">
            <a:extLst>
              <a:ext uri="{FF2B5EF4-FFF2-40B4-BE49-F238E27FC236}">
                <a16:creationId xmlns:a16="http://schemas.microsoft.com/office/drawing/2014/main" id="{A1B71A3E-7D5B-4D42-BC9B-61CC1993B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1" y="1770121"/>
            <a:ext cx="2275200" cy="211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Obrázek 1">
            <a:extLst>
              <a:ext uri="{FF2B5EF4-FFF2-40B4-BE49-F238E27FC236}">
                <a16:creationId xmlns:a16="http://schemas.microsoft.com/office/drawing/2014/main" id="{A80CA295-F2AC-489B-B73B-0DF3709E8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01" y="1721161"/>
            <a:ext cx="1697760" cy="213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1">
            <a:extLst>
              <a:ext uri="{FF2B5EF4-FFF2-40B4-BE49-F238E27FC236}">
                <a16:creationId xmlns:a16="http://schemas.microsoft.com/office/drawing/2014/main" id="{EDA6D759-8664-4669-8B9C-FDF192A5FB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28737" rIns="91440" bIns="45720" rtlCol="0" anchor="ctr"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3266" dirty="0"/>
              <a:t>Kolorimetrie</a:t>
            </a:r>
          </a:p>
        </p:txBody>
      </p:sp>
      <p:pic>
        <p:nvPicPr>
          <p:cNvPr id="52232" name="Picture 18" descr="VÃ½sledek obrÃ¡zku pro colorimetry">
            <a:extLst>
              <a:ext uri="{FF2B5EF4-FFF2-40B4-BE49-F238E27FC236}">
                <a16:creationId xmlns:a16="http://schemas.microsoft.com/office/drawing/2014/main" id="{13C862F5-3468-42F8-B492-3FA8CB98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41" y="4189321"/>
            <a:ext cx="2280960" cy="248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ovéPole 2">
            <a:extLst>
              <a:ext uri="{FF2B5EF4-FFF2-40B4-BE49-F238E27FC236}">
                <a16:creationId xmlns:a16="http://schemas.microsoft.com/office/drawing/2014/main" id="{1754D414-F265-4A79-8B30-72352057D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361" y="5272202"/>
            <a:ext cx="2162580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cs-CZ" sz="2177" b="1"/>
              <a:t>Signal processing</a:t>
            </a:r>
            <a:endParaRPr lang="cs-CZ" altLang="cs-CZ" sz="2177" b="1"/>
          </a:p>
        </p:txBody>
      </p:sp>
    </p:spTree>
    <p:extLst>
      <p:ext uri="{BB962C8B-B14F-4D97-AF65-F5344CB8AC3E}">
        <p14:creationId xmlns:p14="http://schemas.microsoft.com/office/powerpoint/2010/main" val="20449696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4">
            <a:extLst>
              <a:ext uri="{FF2B5EF4-FFF2-40B4-BE49-F238E27FC236}">
                <a16:creationId xmlns:a16="http://schemas.microsoft.com/office/drawing/2014/main" id="{84BCFC62-E855-4B5D-A080-832563E979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1120" y="-130680"/>
            <a:ext cx="276480" cy="27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z="1633"/>
          </a:p>
        </p:txBody>
      </p:sp>
      <p:sp>
        <p:nvSpPr>
          <p:cNvPr id="55299" name="AutoShape 6">
            <a:extLst>
              <a:ext uri="{FF2B5EF4-FFF2-40B4-BE49-F238E27FC236}">
                <a16:creationId xmlns:a16="http://schemas.microsoft.com/office/drawing/2014/main" id="{AE8FB19B-A8AA-4879-B095-BD57CC3552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9360" y="7561"/>
            <a:ext cx="276480" cy="2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z="1633"/>
          </a:p>
        </p:txBody>
      </p:sp>
      <p:sp>
        <p:nvSpPr>
          <p:cNvPr id="55300" name="AutoShape 8">
            <a:extLst>
              <a:ext uri="{FF2B5EF4-FFF2-40B4-BE49-F238E27FC236}">
                <a16:creationId xmlns:a16="http://schemas.microsoft.com/office/drawing/2014/main" id="{F6D75662-B04E-493B-8199-10378722BC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600" y="145801"/>
            <a:ext cx="276480" cy="2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z="1633"/>
          </a:p>
        </p:txBody>
      </p:sp>
      <p:sp>
        <p:nvSpPr>
          <p:cNvPr id="55301" name="AutoShape 10">
            <a:extLst>
              <a:ext uri="{FF2B5EF4-FFF2-40B4-BE49-F238E27FC236}">
                <a16:creationId xmlns:a16="http://schemas.microsoft.com/office/drawing/2014/main" id="{EE0485C3-9B43-4F2B-9DBA-3DD0BCD4E7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840" y="284041"/>
            <a:ext cx="276480" cy="2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z="1633"/>
          </a:p>
        </p:txBody>
      </p:sp>
      <p:pic>
        <p:nvPicPr>
          <p:cNvPr id="55302" name="Obrázek 1">
            <a:extLst>
              <a:ext uri="{FF2B5EF4-FFF2-40B4-BE49-F238E27FC236}">
                <a16:creationId xmlns:a16="http://schemas.microsoft.com/office/drawing/2014/main" id="{59BE0529-6006-4FC8-A195-86AA385A3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0" y="1631881"/>
            <a:ext cx="7395840" cy="28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">
            <a:extLst>
              <a:ext uri="{FF2B5EF4-FFF2-40B4-BE49-F238E27FC236}">
                <a16:creationId xmlns:a16="http://schemas.microsoft.com/office/drawing/2014/main" id="{F7B31DFD-2E7E-4725-AA7F-FD74BBB54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28737" rIns="91440" bIns="45720" rtlCol="0" anchor="ctr"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3266" dirty="0"/>
              <a:t>Kolorimetrie</a:t>
            </a:r>
          </a:p>
        </p:txBody>
      </p:sp>
      <p:pic>
        <p:nvPicPr>
          <p:cNvPr id="55304" name="Picture 18" descr="VÃ½sledek obrÃ¡zku pro colorimetry">
            <a:extLst>
              <a:ext uri="{FF2B5EF4-FFF2-40B4-BE49-F238E27FC236}">
                <a16:creationId xmlns:a16="http://schemas.microsoft.com/office/drawing/2014/main" id="{8CFBACB9-83C2-45B8-A523-58949AFB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01" y="4742281"/>
            <a:ext cx="1706400" cy="18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TextovéPole 12">
            <a:extLst>
              <a:ext uri="{FF2B5EF4-FFF2-40B4-BE49-F238E27FC236}">
                <a16:creationId xmlns:a16="http://schemas.microsoft.com/office/drawing/2014/main" id="{2C8ADE12-FA7B-4F5C-A948-E71C340BB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321" y="5355722"/>
            <a:ext cx="2882880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cs-CZ" sz="2177" b="1"/>
              <a:t>Signal processing</a:t>
            </a:r>
            <a:endParaRPr lang="cs-CZ" altLang="cs-CZ" sz="2177" b="1"/>
          </a:p>
        </p:txBody>
      </p:sp>
      <p:pic>
        <p:nvPicPr>
          <p:cNvPr id="55306" name="Picture 11" descr="VÃ½sledek obrÃ¡zku pro digital camera archaeological documentation">
            <a:extLst>
              <a:ext uri="{FF2B5EF4-FFF2-40B4-BE49-F238E27FC236}">
                <a16:creationId xmlns:a16="http://schemas.microsoft.com/office/drawing/2014/main" id="{A44C48C8-5FA3-4EEF-AEA0-61869A391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1" y="4869001"/>
            <a:ext cx="2717280" cy="13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38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00A1BE88-ABC8-49EE-80CA-2294AAF6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cs-CZ" altLang="cs-CZ" sz="3200"/>
              <a:t>Kvantová teorie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B58C9FA-BF8E-4BAC-834A-387B6A20238D}"/>
              </a:ext>
            </a:extLst>
          </p:cNvPr>
          <p:cNvSpPr txBox="1"/>
          <p:nvPr/>
        </p:nvSpPr>
        <p:spPr>
          <a:xfrm>
            <a:off x="958850" y="1438275"/>
            <a:ext cx="3797300" cy="1724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dirty="0">
                <a:cs typeface="Arial" charset="0"/>
              </a:rPr>
              <a:t>M. Planck: Kvantová teorie</a:t>
            </a:r>
          </a:p>
          <a:p>
            <a:pPr>
              <a:defRPr/>
            </a:pPr>
            <a:endParaRPr lang="cs-CZ" sz="900" dirty="0">
              <a:cs typeface="Arial" charset="0"/>
            </a:endParaRPr>
          </a:p>
          <a:p>
            <a:pPr marL="342900" indent="-342900">
              <a:buFontTx/>
              <a:buAutoNum type="alphaUcPeriod"/>
              <a:defRPr/>
            </a:pPr>
            <a:r>
              <a:rPr lang="cs-CZ" sz="2000" dirty="0">
                <a:cs typeface="Arial" charset="0"/>
              </a:rPr>
              <a:t>Einstein: Fotoelektrický jev</a:t>
            </a:r>
          </a:p>
          <a:p>
            <a:pPr marL="342900" indent="-342900">
              <a:buFontTx/>
              <a:buAutoNum type="alphaUcPeriod"/>
              <a:defRPr/>
            </a:pPr>
            <a:endParaRPr lang="cs-CZ" sz="800" dirty="0">
              <a:cs typeface="Arial" charset="0"/>
            </a:endParaRPr>
          </a:p>
          <a:p>
            <a:pPr>
              <a:defRPr/>
            </a:pPr>
            <a:r>
              <a:rPr lang="cs-CZ" sz="2000" dirty="0">
                <a:cs typeface="Arial" charset="0"/>
              </a:rPr>
              <a:t>N. </a:t>
            </a:r>
            <a:r>
              <a:rPr lang="cs-CZ" sz="2000" dirty="0" err="1">
                <a:cs typeface="Arial" charset="0"/>
              </a:rPr>
              <a:t>Bohr</a:t>
            </a:r>
            <a:r>
              <a:rPr lang="cs-CZ" sz="2000" dirty="0">
                <a:cs typeface="Arial" charset="0"/>
              </a:rPr>
              <a:t>: Kvantový model atomu</a:t>
            </a:r>
          </a:p>
          <a:p>
            <a:pPr>
              <a:defRPr/>
            </a:pPr>
            <a:endParaRPr lang="cs-CZ" sz="900" dirty="0">
              <a:cs typeface="Arial" charset="0"/>
            </a:endParaRPr>
          </a:p>
          <a:p>
            <a:pPr>
              <a:defRPr/>
            </a:pPr>
            <a:r>
              <a:rPr lang="cs-CZ" sz="2000" dirty="0">
                <a:cs typeface="Arial" charset="0"/>
              </a:rPr>
              <a:t>L. De </a:t>
            </a:r>
            <a:r>
              <a:rPr lang="cs-CZ" sz="2000" dirty="0" err="1">
                <a:cs typeface="Arial" charset="0"/>
              </a:rPr>
              <a:t>Broglie</a:t>
            </a:r>
            <a:r>
              <a:rPr lang="cs-CZ" sz="2000" dirty="0">
                <a:cs typeface="Arial" charset="0"/>
              </a:rPr>
              <a:t>: Dualita hmota-záření</a:t>
            </a:r>
          </a:p>
        </p:txBody>
      </p:sp>
      <p:sp>
        <p:nvSpPr>
          <p:cNvPr id="9220" name="TextovéPole 3">
            <a:extLst>
              <a:ext uri="{FF2B5EF4-FFF2-40B4-BE49-F238E27FC236}">
                <a16:creationId xmlns:a16="http://schemas.microsoft.com/office/drawing/2014/main" id="{1EB0EC49-492C-4BE3-986E-B9E0857F4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3171825"/>
            <a:ext cx="1355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E = m.c</a:t>
            </a:r>
            <a:r>
              <a:rPr lang="cs-CZ" altLang="cs-CZ" sz="2800" baseline="30000"/>
              <a:t>2</a:t>
            </a:r>
          </a:p>
        </p:txBody>
      </p:sp>
      <p:sp>
        <p:nvSpPr>
          <p:cNvPr id="9221" name="TextovéPole 4">
            <a:extLst>
              <a:ext uri="{FF2B5EF4-FFF2-40B4-BE49-F238E27FC236}">
                <a16:creationId xmlns:a16="http://schemas.microsoft.com/office/drawing/2014/main" id="{22DC9077-F28A-46AE-AD39-6C1FD73C2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457325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E = h.</a:t>
            </a:r>
            <a:r>
              <a:rPr lang="cs-CZ" altLang="cs-CZ" sz="2800" i="1"/>
              <a:t>v</a:t>
            </a:r>
            <a:endParaRPr lang="cs-CZ" altLang="cs-CZ" sz="2800" baseline="30000"/>
          </a:p>
        </p:txBody>
      </p:sp>
      <p:sp>
        <p:nvSpPr>
          <p:cNvPr id="9222" name="Obdélník 5">
            <a:extLst>
              <a:ext uri="{FF2B5EF4-FFF2-40B4-BE49-F238E27FC236}">
                <a16:creationId xmlns:a16="http://schemas.microsoft.com/office/drawing/2014/main" id="{F8C0AE3D-FBA4-4272-BD9A-6BB635265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243263"/>
            <a:ext cx="406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000"/>
              <a:t>Einstein: Speciální teorie relativity</a:t>
            </a:r>
          </a:p>
        </p:txBody>
      </p:sp>
      <p:pic>
        <p:nvPicPr>
          <p:cNvPr id="9223" name="Picture 2" descr="http://hyperphysics.phy-astr.gsu.edu/hbase/quantum/imgqua/wavpar.gif">
            <a:hlinkClick r:id="rId2"/>
            <a:extLst>
              <a:ext uri="{FF2B5EF4-FFF2-40B4-BE49-F238E27FC236}">
                <a16:creationId xmlns:a16="http://schemas.microsoft.com/office/drawing/2014/main" id="{AB9DF8C2-9CB3-4912-B8BF-7512FAD2C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343400"/>
            <a:ext cx="6091238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VÃ½sledek obrÃ¡zku pro mobile phone spectrophotometry">
            <a:extLst>
              <a:ext uri="{FF2B5EF4-FFF2-40B4-BE49-F238E27FC236}">
                <a16:creationId xmlns:a16="http://schemas.microsoft.com/office/drawing/2014/main" id="{C474D1E1-D1EE-4A8D-AA31-A19F9B1BC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21" y="4952521"/>
            <a:ext cx="3172320" cy="176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4" descr="Abstract Image">
            <a:extLst>
              <a:ext uri="{FF2B5EF4-FFF2-40B4-BE49-F238E27FC236}">
                <a16:creationId xmlns:a16="http://schemas.microsoft.com/office/drawing/2014/main" id="{4D997744-ADF7-4D11-9F83-DC4DF5EF0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20" y="2989801"/>
            <a:ext cx="3041280" cy="17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 descr="Figure">
            <a:extLst>
              <a:ext uri="{FF2B5EF4-FFF2-40B4-BE49-F238E27FC236}">
                <a16:creationId xmlns:a16="http://schemas.microsoft.com/office/drawing/2014/main" id="{2EB8EA7C-FA2A-4BD0-943F-28897C4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41" y="180361"/>
            <a:ext cx="4407840" cy="262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ovéPole 1">
            <a:extLst>
              <a:ext uri="{FF2B5EF4-FFF2-40B4-BE49-F238E27FC236}">
                <a16:creationId xmlns:a16="http://schemas.microsoft.com/office/drawing/2014/main" id="{6F30A4D3-88C5-4DA7-88E9-21D21DF66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6561" y="263898"/>
            <a:ext cx="3870720" cy="280076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/>
            <a:r>
              <a:rPr lang="cs-CZ" altLang="cs-CZ">
                <a:solidFill>
                  <a:schemeClr val="tx1"/>
                </a:solidFill>
              </a:rPr>
              <a:t>Kolorimetrie -</a:t>
            </a:r>
            <a:r>
              <a:rPr lang="en-US" altLang="cs-CZ">
                <a:solidFill>
                  <a:schemeClr val="tx1"/>
                </a:solidFill>
              </a:rPr>
              <a:t> aplikace mobiln</a:t>
            </a:r>
            <a:r>
              <a:rPr lang="cs-CZ" altLang="cs-CZ">
                <a:solidFill>
                  <a:schemeClr val="tx1"/>
                </a:solidFill>
              </a:rPr>
              <a:t>ího telefonu</a:t>
            </a:r>
          </a:p>
        </p:txBody>
      </p:sp>
      <p:pic>
        <p:nvPicPr>
          <p:cNvPr id="72710" name="Picture 7" descr="VÃ½sledek obrÃ¡zku pro colorimetry">
            <a:extLst>
              <a:ext uri="{FF2B5EF4-FFF2-40B4-BE49-F238E27FC236}">
                <a16:creationId xmlns:a16="http://schemas.microsoft.com/office/drawing/2014/main" id="{77AB5A65-53E7-4C18-956C-00C73DEF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1" y="3835081"/>
            <a:ext cx="4700160" cy="265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286000"/>
            <a:ext cx="57340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Nadpis 1"/>
          <p:cNvSpPr txBox="1">
            <a:spLocks/>
          </p:cNvSpPr>
          <p:nvPr/>
        </p:nvSpPr>
        <p:spPr bwMode="auto">
          <a:xfrm>
            <a:off x="914400" y="53340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cs-CZ" sz="3600" b="1" dirty="0"/>
              <a:t>Atomová absorpční spektrometrie</a:t>
            </a:r>
          </a:p>
        </p:txBody>
      </p:sp>
      <p:sp>
        <p:nvSpPr>
          <p:cNvPr id="25604" name="TextovéPole 1"/>
          <p:cNvSpPr txBox="1">
            <a:spLocks noChangeArrowheads="1"/>
          </p:cNvSpPr>
          <p:nvPr/>
        </p:nvSpPr>
        <p:spPr bwMode="auto">
          <a:xfrm>
            <a:off x="762000" y="4191000"/>
            <a:ext cx="1128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V plameni</a:t>
            </a:r>
          </a:p>
          <a:p>
            <a:pPr eaLnBrk="1" hangingPunct="1"/>
            <a:endParaRPr lang="cs-CZ"/>
          </a:p>
          <a:p>
            <a:pPr eaLnBrk="1" hangingPunct="1"/>
            <a:r>
              <a:rPr lang="cs-CZ"/>
              <a:t>V kyvetě</a:t>
            </a:r>
          </a:p>
        </p:txBody>
      </p:sp>
      <p:sp>
        <p:nvSpPr>
          <p:cNvPr id="25605" name="TextovéPole 3"/>
          <p:cNvSpPr txBox="1">
            <a:spLocks noChangeArrowheads="1"/>
          </p:cNvSpPr>
          <p:nvPr/>
        </p:nvSpPr>
        <p:spPr bwMode="auto">
          <a:xfrm>
            <a:off x="381000" y="1824038"/>
            <a:ext cx="1890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dirty="0"/>
              <a:t>Roztoková analýza</a:t>
            </a:r>
          </a:p>
          <a:p>
            <a:pPr eaLnBrk="1" hangingPunct="1"/>
            <a:endParaRPr lang="cs-CZ" dirty="0"/>
          </a:p>
          <a:p>
            <a:pPr eaLnBrk="1" hangingPunct="1"/>
            <a:r>
              <a:rPr lang="cs-CZ" dirty="0"/>
              <a:t>destruktivní</a:t>
            </a:r>
          </a:p>
        </p:txBody>
      </p:sp>
    </p:spTree>
    <p:extLst>
      <p:ext uri="{BB962C8B-B14F-4D97-AF65-F5344CB8AC3E}">
        <p14:creationId xmlns:p14="http://schemas.microsoft.com/office/powerpoint/2010/main" val="6857520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2BF064-67AE-46B3-98A7-69E650D8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Fluorescence</a:t>
            </a:r>
          </a:p>
        </p:txBody>
      </p:sp>
      <p:pic>
        <p:nvPicPr>
          <p:cNvPr id="6" name="Picture 2" descr="Luminescence">
            <a:extLst>
              <a:ext uri="{FF2B5EF4-FFF2-40B4-BE49-F238E27FC236}">
                <a16:creationId xmlns:a16="http://schemas.microsoft.com/office/drawing/2014/main" id="{2DD76430-382D-C048-A318-064F97B35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427112" cy="483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5585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868362"/>
          </a:xfrm>
        </p:spPr>
        <p:txBody>
          <a:bodyPr>
            <a:normAutofit/>
          </a:bodyPr>
          <a:lstStyle/>
          <a:p>
            <a:r>
              <a:rPr lang="cs-CZ" sz="3600" dirty="0"/>
              <a:t>Fluorescence</a:t>
            </a:r>
          </a:p>
        </p:txBody>
      </p:sp>
      <p:pic>
        <p:nvPicPr>
          <p:cNvPr id="2050" name="Picture 2" descr="http://www.files.chem.vt.edu/chem-ed/spec/molec/graphics/mol-flu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4808546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iles.chem.vt.edu/chem-ed/spec/molec/graphics/fluor-schemati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71505"/>
            <a:ext cx="3363488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3.gstatic.com/images?q=tbn:ANd9GcTvn_2LxkxfSD_RT2sjYFq0HXA_8-9Onvh3LHcTQ9hdklqJICSbd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2212217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4096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http://www.uni-leipzig.de/~pwm/web/img/intro_fluorescence_1.png">
            <a:hlinkClick r:id="rId2"/>
            <a:extLst>
              <a:ext uri="{FF2B5EF4-FFF2-40B4-BE49-F238E27FC236}">
                <a16:creationId xmlns:a16="http://schemas.microsoft.com/office/drawing/2014/main" id="{713976C9-D13C-48B2-8AFF-2875BEB6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6" descr="http://www.agilent.com/labs/images/slide41v2.jpg">
            <a:extLst>
              <a:ext uri="{FF2B5EF4-FFF2-40B4-BE49-F238E27FC236}">
                <a16:creationId xmlns:a16="http://schemas.microsoft.com/office/drawing/2014/main" id="{B2CAE4D6-0CDA-49FA-922D-6CEACEF7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06863"/>
            <a:ext cx="5507038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8" descr="http://www.analyticalspectroscopy.net/ap2_html_13756a44.png">
            <a:hlinkClick r:id="rId5"/>
            <a:extLst>
              <a:ext uri="{FF2B5EF4-FFF2-40B4-BE49-F238E27FC236}">
                <a16:creationId xmlns:a16="http://schemas.microsoft.com/office/drawing/2014/main" id="{5F463F5C-856A-4889-BC0A-32E25979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3400"/>
            <a:ext cx="33845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1299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837A3A5-A3CF-4F1F-A741-78B908276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3600" dirty="0"/>
              <a:t>Fluorescence v UV světle</a:t>
            </a:r>
          </a:p>
        </p:txBody>
      </p:sp>
      <p:pic>
        <p:nvPicPr>
          <p:cNvPr id="67587" name="Picture 4" descr="cost3">
            <a:extLst>
              <a:ext uri="{FF2B5EF4-FFF2-40B4-BE49-F238E27FC236}">
                <a16:creationId xmlns:a16="http://schemas.microsoft.com/office/drawing/2014/main" id="{7855B298-B98C-41E8-9402-7CC3A3B585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500438"/>
            <a:ext cx="4038600" cy="25574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6" descr="cost4">
            <a:extLst>
              <a:ext uri="{FF2B5EF4-FFF2-40B4-BE49-F238E27FC236}">
                <a16:creationId xmlns:a16="http://schemas.microsoft.com/office/drawing/2014/main" id="{3D716014-2D8F-4AF3-98D1-AA022AE792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500438"/>
            <a:ext cx="4038600" cy="25447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9" name="Rectangle 8">
            <a:extLst>
              <a:ext uri="{FF2B5EF4-FFF2-40B4-BE49-F238E27FC236}">
                <a16:creationId xmlns:a16="http://schemas.microsoft.com/office/drawing/2014/main" id="{4D6E649D-26DD-4739-929B-42A5635D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636838"/>
            <a:ext cx="793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zh-CN"/>
              <a:t>Aplikace ultrafialové fluorescence - zviditelnění časem degradovaného textu </a:t>
            </a:r>
          </a:p>
        </p:txBody>
      </p:sp>
    </p:spTree>
    <p:extLst>
      <p:ext uri="{BB962C8B-B14F-4D97-AF65-F5344CB8AC3E}">
        <p14:creationId xmlns:p14="http://schemas.microsoft.com/office/powerpoint/2010/main" val="15664841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404813"/>
            <a:ext cx="3109912" cy="6264275"/>
          </a:xfrm>
          <a:noFill/>
          <a:ln/>
        </p:spPr>
      </p:pic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105400" y="1905000"/>
            <a:ext cx="316865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 dirty="0"/>
              <a:t>LIF </a:t>
            </a:r>
            <a:r>
              <a:rPr lang="cs-CZ" sz="1600" dirty="0" err="1"/>
              <a:t>spectra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unvarnished</a:t>
            </a:r>
            <a:r>
              <a:rPr lang="cs-CZ" sz="1600" dirty="0"/>
              <a:t> tempera </a:t>
            </a:r>
            <a:r>
              <a:rPr lang="cs-CZ" sz="1600" dirty="0" err="1"/>
              <a:t>systems</a:t>
            </a:r>
            <a:r>
              <a:rPr lang="cs-CZ" sz="1600" dirty="0"/>
              <a:t> </a:t>
            </a:r>
            <a:r>
              <a:rPr lang="cs-CZ" sz="1600" dirty="0" err="1"/>
              <a:t>taken</a:t>
            </a:r>
            <a:r>
              <a:rPr lang="cs-CZ" sz="1600" dirty="0"/>
              <a:t> </a:t>
            </a:r>
            <a:r>
              <a:rPr lang="cs-CZ" sz="1600" dirty="0" err="1"/>
              <a:t>at</a:t>
            </a:r>
            <a:r>
              <a:rPr lang="cs-CZ" sz="1600" dirty="0"/>
              <a:t> a </a:t>
            </a:r>
            <a:r>
              <a:rPr lang="cs-CZ" sz="1600" dirty="0" err="1"/>
              <a:t>resolution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1 </a:t>
            </a:r>
            <a:r>
              <a:rPr lang="cs-CZ" sz="1600" dirty="0" err="1"/>
              <a:t>nm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a laser </a:t>
            </a:r>
            <a:r>
              <a:rPr lang="cs-CZ" sz="1600" dirty="0" err="1"/>
              <a:t>fluence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1.2 </a:t>
            </a:r>
            <a:r>
              <a:rPr lang="cs-CZ" sz="1600" dirty="0" err="1"/>
              <a:t>mJ</a:t>
            </a:r>
            <a:r>
              <a:rPr lang="cs-CZ" sz="1600" dirty="0"/>
              <a:t> cm-2: </a:t>
            </a:r>
          </a:p>
          <a:p>
            <a:endParaRPr lang="cs-CZ" sz="1600" dirty="0"/>
          </a:p>
          <a:p>
            <a:r>
              <a:rPr lang="cs-CZ" sz="1600" dirty="0"/>
              <a:t>(a) </a:t>
            </a:r>
            <a:r>
              <a:rPr lang="cs-CZ" sz="1600" dirty="0" err="1"/>
              <a:t>zinc</a:t>
            </a:r>
            <a:r>
              <a:rPr lang="cs-CZ" sz="1600" dirty="0"/>
              <a:t> </a:t>
            </a:r>
            <a:r>
              <a:rPr lang="cs-CZ" sz="1600" dirty="0" err="1"/>
              <a:t>white</a:t>
            </a:r>
            <a:r>
              <a:rPr lang="cs-CZ" sz="1600" dirty="0"/>
              <a:t>,</a:t>
            </a:r>
          </a:p>
          <a:p>
            <a:r>
              <a:rPr lang="cs-CZ" sz="1600" dirty="0"/>
              <a:t>(b) </a:t>
            </a:r>
            <a:r>
              <a:rPr lang="cs-CZ" sz="1600" dirty="0" err="1"/>
              <a:t>cinnabar</a:t>
            </a:r>
            <a:r>
              <a:rPr lang="cs-CZ" sz="1600" dirty="0"/>
              <a:t>, </a:t>
            </a:r>
          </a:p>
          <a:p>
            <a:r>
              <a:rPr lang="cs-CZ" sz="1600" dirty="0"/>
              <a:t>(c) </a:t>
            </a:r>
            <a:r>
              <a:rPr lang="cs-CZ" sz="1600" dirty="0" err="1"/>
              <a:t>Naples</a:t>
            </a:r>
            <a:r>
              <a:rPr lang="cs-CZ" sz="1600" dirty="0"/>
              <a:t> </a:t>
            </a:r>
            <a:r>
              <a:rPr lang="cs-CZ" sz="1600" dirty="0" err="1"/>
              <a:t>yellow</a:t>
            </a:r>
            <a:r>
              <a:rPr lang="cs-CZ" sz="1600" dirty="0"/>
              <a:t>, and </a:t>
            </a:r>
          </a:p>
          <a:p>
            <a:r>
              <a:rPr lang="cs-CZ" sz="1600" dirty="0"/>
              <a:t>(d) </a:t>
            </a:r>
            <a:r>
              <a:rPr lang="cs-CZ" sz="1600" dirty="0" err="1"/>
              <a:t>lead</a:t>
            </a:r>
            <a:r>
              <a:rPr lang="cs-CZ" sz="1600" dirty="0"/>
              <a:t> </a:t>
            </a:r>
            <a:r>
              <a:rPr lang="cs-CZ" sz="1600" dirty="0" err="1"/>
              <a:t>chromate</a:t>
            </a:r>
            <a:r>
              <a:rPr lang="cs-CZ" sz="1600" dirty="0"/>
              <a:t>. </a:t>
            </a:r>
          </a:p>
          <a:p>
            <a:endParaRPr lang="cs-CZ" sz="1600" dirty="0"/>
          </a:p>
          <a:p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exciting</a:t>
            </a:r>
            <a:r>
              <a:rPr lang="cs-CZ" sz="1600" dirty="0"/>
              <a:t> laser </a:t>
            </a:r>
            <a:r>
              <a:rPr lang="cs-CZ" sz="1600" dirty="0" err="1"/>
              <a:t>wavelength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248 </a:t>
            </a:r>
            <a:r>
              <a:rPr lang="cs-CZ" sz="1600" dirty="0" err="1"/>
              <a:t>nm</a:t>
            </a:r>
            <a:r>
              <a:rPr lang="cs-CZ" sz="1600" dirty="0"/>
              <a:t>. </a:t>
            </a:r>
          </a:p>
          <a:p>
            <a:endParaRPr lang="cs-CZ" sz="1600" dirty="0"/>
          </a:p>
          <a:p>
            <a:r>
              <a:rPr lang="cs-CZ" sz="1600" dirty="0"/>
              <a:t>(e) UV fluorescence image </a:t>
            </a:r>
            <a:r>
              <a:rPr lang="cs-CZ" sz="1600" dirty="0" err="1"/>
              <a:t>of</a:t>
            </a:r>
            <a:r>
              <a:rPr lang="cs-CZ" sz="1600" dirty="0"/>
              <a:t> a </a:t>
            </a:r>
            <a:r>
              <a:rPr lang="cs-CZ" sz="1600" dirty="0" err="1"/>
              <a:t>cross</a:t>
            </a:r>
            <a:r>
              <a:rPr lang="cs-CZ" sz="1600" dirty="0"/>
              <a:t> </a:t>
            </a:r>
            <a:r>
              <a:rPr lang="cs-CZ" sz="1600" dirty="0" err="1"/>
              <a:t>section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an</a:t>
            </a:r>
            <a:r>
              <a:rPr lang="cs-CZ" sz="1600" dirty="0"/>
              <a:t> </a:t>
            </a:r>
            <a:r>
              <a:rPr lang="cs-CZ" sz="1600" dirty="0" err="1"/>
              <a:t>unvarnished</a:t>
            </a:r>
            <a:r>
              <a:rPr lang="cs-CZ" sz="1600" dirty="0"/>
              <a:t> laser-</a:t>
            </a:r>
            <a:r>
              <a:rPr lang="cs-CZ" sz="1600" dirty="0" err="1"/>
              <a:t>ablated</a:t>
            </a:r>
            <a:r>
              <a:rPr lang="cs-CZ" sz="1600" dirty="0"/>
              <a:t> region </a:t>
            </a:r>
            <a:r>
              <a:rPr lang="cs-CZ" sz="1600" dirty="0" err="1"/>
              <a:t>of</a:t>
            </a:r>
            <a:r>
              <a:rPr lang="cs-CZ" sz="1600" dirty="0"/>
              <a:t> a </a:t>
            </a:r>
            <a:r>
              <a:rPr lang="cs-CZ" sz="1600" dirty="0" err="1"/>
              <a:t>Naples</a:t>
            </a:r>
            <a:r>
              <a:rPr lang="cs-CZ" sz="1600" dirty="0"/>
              <a:t> </a:t>
            </a:r>
            <a:r>
              <a:rPr lang="cs-CZ" sz="1600" dirty="0" err="1"/>
              <a:t>yellow</a:t>
            </a:r>
            <a:r>
              <a:rPr lang="cs-CZ" sz="1600" dirty="0"/>
              <a:t> tempera sample. (</a:t>
            </a:r>
            <a:r>
              <a:rPr lang="cs-CZ" sz="1600" dirty="0" err="1"/>
              <a:t>Magnification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500).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74638"/>
            <a:ext cx="3962400" cy="1143000"/>
          </a:xfrm>
        </p:spPr>
        <p:txBody>
          <a:bodyPr/>
          <a:lstStyle/>
          <a:p>
            <a:r>
              <a:rPr lang="cs-CZ" sz="3600" dirty="0"/>
              <a:t>Pigmenty</a:t>
            </a:r>
          </a:p>
        </p:txBody>
      </p:sp>
    </p:spTree>
    <p:extLst>
      <p:ext uri="{BB962C8B-B14F-4D97-AF65-F5344CB8AC3E}">
        <p14:creationId xmlns:p14="http://schemas.microsoft.com/office/powerpoint/2010/main" val="3655243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sz="3600"/>
              <a:t>Detekce mikroorganismů</a:t>
            </a:r>
          </a:p>
        </p:txBody>
      </p:sp>
      <p:pic>
        <p:nvPicPr>
          <p:cNvPr id="911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4038600" cy="3100387"/>
          </a:xfrm>
          <a:noFill/>
          <a:ln/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859338" y="4941888"/>
            <a:ext cx="379888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Fluorescence spectra of green algae on a marble substrate. Before a biocidal treatment (continuous line) and after (dotted line). Excitation wavelength 355 nm.</a:t>
            </a:r>
          </a:p>
        </p:txBody>
      </p:sp>
      <p:pic>
        <p:nvPicPr>
          <p:cNvPr id="9114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3635375" cy="3179762"/>
          </a:xfrm>
          <a:noFill/>
          <a:ln/>
        </p:spPr>
      </p:pic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539750" y="5229225"/>
            <a:ext cx="40147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/>
              <a:t>Normalised LIF spectra of green algae (continuous line) and cyanobacteria (dotted line). Excitation 355 nm.</a:t>
            </a:r>
          </a:p>
        </p:txBody>
      </p:sp>
    </p:spTree>
    <p:extLst>
      <p:ext uri="{BB962C8B-B14F-4D97-AF65-F5344CB8AC3E}">
        <p14:creationId xmlns:p14="http://schemas.microsoft.com/office/powerpoint/2010/main" val="34067118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457200"/>
            <a:ext cx="5295900" cy="4571234"/>
          </a:xfrm>
          <a:noFill/>
          <a:ln/>
        </p:spPr>
      </p:pic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618115" y="5334000"/>
            <a:ext cx="79216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600" dirty="0"/>
              <a:t>Fluorescence image </a:t>
            </a:r>
            <a:r>
              <a:rPr lang="cs-CZ" sz="1600" dirty="0" err="1"/>
              <a:t>related</a:t>
            </a:r>
            <a:r>
              <a:rPr lang="cs-CZ" sz="1600" dirty="0"/>
              <a:t> to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alga</a:t>
            </a:r>
            <a:r>
              <a:rPr lang="cs-CZ" sz="1600" dirty="0"/>
              <a:t> </a:t>
            </a:r>
            <a:r>
              <a:rPr lang="cs-CZ" sz="1600" dirty="0" err="1"/>
              <a:t>colonisation</a:t>
            </a:r>
            <a:r>
              <a:rPr lang="cs-CZ" sz="1600" dirty="0"/>
              <a:t> on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northern</a:t>
            </a:r>
            <a:r>
              <a:rPr lang="cs-CZ" sz="1600" dirty="0"/>
              <a:t> </a:t>
            </a:r>
            <a:r>
              <a:rPr lang="cs-CZ" sz="1600" dirty="0" err="1"/>
              <a:t>portal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b="1" dirty="0"/>
              <a:t>Lund </a:t>
            </a:r>
            <a:r>
              <a:rPr lang="cs-CZ" sz="1600" b="1" dirty="0" err="1"/>
              <a:t>Cathedral</a:t>
            </a:r>
            <a:r>
              <a:rPr lang="cs-CZ" sz="1600" dirty="0"/>
              <a:t>. </a:t>
            </a:r>
            <a:r>
              <a:rPr lang="cs-CZ" sz="1600" dirty="0" err="1"/>
              <a:t>The</a:t>
            </a:r>
            <a:r>
              <a:rPr lang="cs-CZ" sz="1600" dirty="0"/>
              <a:t> intensity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chlorophyll</a:t>
            </a:r>
            <a:r>
              <a:rPr lang="cs-CZ" sz="1600" dirty="0"/>
              <a:t> fluorescence in </a:t>
            </a:r>
            <a:r>
              <a:rPr lang="cs-CZ" sz="1600" dirty="0" err="1"/>
              <a:t>the</a:t>
            </a:r>
            <a:r>
              <a:rPr lang="cs-CZ" sz="1600" dirty="0"/>
              <a:t> band </a:t>
            </a:r>
            <a:r>
              <a:rPr lang="cs-CZ" sz="1600" dirty="0" err="1"/>
              <a:t>around</a:t>
            </a:r>
            <a:r>
              <a:rPr lang="cs-CZ" sz="1600" dirty="0"/>
              <a:t> 685 </a:t>
            </a:r>
            <a:r>
              <a:rPr lang="cs-CZ" sz="1600" dirty="0" err="1"/>
              <a:t>nm</a:t>
            </a:r>
            <a:r>
              <a:rPr lang="cs-CZ" sz="1600" dirty="0"/>
              <a:t> </a:t>
            </a:r>
            <a:r>
              <a:rPr lang="cs-CZ" sz="1600" dirty="0" err="1"/>
              <a:t>is</a:t>
            </a:r>
            <a:r>
              <a:rPr lang="cs-CZ" sz="1600" dirty="0"/>
              <a:t> </a:t>
            </a:r>
            <a:r>
              <a:rPr lang="cs-CZ" sz="1600" dirty="0" err="1"/>
              <a:t>indicated</a:t>
            </a:r>
            <a:r>
              <a:rPr lang="cs-CZ" sz="1600" dirty="0"/>
              <a:t> in </a:t>
            </a:r>
            <a:r>
              <a:rPr lang="cs-CZ" sz="1600" dirty="0" err="1"/>
              <a:t>grey</a:t>
            </a:r>
            <a:r>
              <a:rPr lang="cs-CZ" sz="1600" dirty="0"/>
              <a:t> </a:t>
            </a:r>
            <a:r>
              <a:rPr lang="cs-CZ" sz="1600" dirty="0" err="1"/>
              <a:t>levels</a:t>
            </a:r>
            <a:r>
              <a:rPr lang="cs-CZ" sz="1600" dirty="0"/>
              <a:t> and </a:t>
            </a:r>
            <a:r>
              <a:rPr lang="cs-CZ" sz="1600" dirty="0" err="1"/>
              <a:t>makes</a:t>
            </a:r>
            <a:r>
              <a:rPr lang="cs-CZ" sz="1600" dirty="0"/>
              <a:t> </a:t>
            </a:r>
            <a:r>
              <a:rPr lang="cs-CZ" sz="1600" dirty="0" err="1"/>
              <a:t>evident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important</a:t>
            </a:r>
            <a:r>
              <a:rPr lang="cs-CZ" sz="1600" dirty="0"/>
              <a:t> </a:t>
            </a:r>
            <a:r>
              <a:rPr lang="cs-CZ" sz="1600" dirty="0" err="1"/>
              <a:t>biodeteriogen</a:t>
            </a:r>
            <a:r>
              <a:rPr lang="cs-CZ" sz="1600" dirty="0"/>
              <a:t> </a:t>
            </a:r>
            <a:r>
              <a:rPr lang="cs-CZ" sz="1600" dirty="0" err="1"/>
              <a:t>colonisation</a:t>
            </a:r>
            <a:r>
              <a:rPr lang="cs-CZ" sz="1600" dirty="0"/>
              <a:t> on </a:t>
            </a:r>
            <a:r>
              <a:rPr lang="cs-CZ" sz="1600" dirty="0" err="1"/>
              <a:t>the</a:t>
            </a:r>
            <a:r>
              <a:rPr lang="cs-CZ" sz="1600" dirty="0"/>
              <a:t> stone </a:t>
            </a:r>
            <a:r>
              <a:rPr lang="cs-CZ" sz="1600" dirty="0" err="1"/>
              <a:t>surface</a:t>
            </a:r>
            <a:r>
              <a:rPr lang="cs-CZ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5775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>
            <a:extLst>
              <a:ext uri="{FF2B5EF4-FFF2-40B4-BE49-F238E27FC236}">
                <a16:creationId xmlns:a16="http://schemas.microsoft.com/office/drawing/2014/main" id="{66F22FB0-1E78-419E-B7E1-55C5F929D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en-US" sz="3600"/>
              <a:t>Katedrála v Parmě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ABE2EF54-3184-42FD-B5BC-0252FD6E84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4657725" cy="4525962"/>
          </a:xfrm>
          <a:noFill/>
        </p:spPr>
      </p:pic>
      <p:sp>
        <p:nvSpPr>
          <p:cNvPr id="72708" name="Rectangle 7">
            <a:extLst>
              <a:ext uri="{FF2B5EF4-FFF2-40B4-BE49-F238E27FC236}">
                <a16:creationId xmlns:a16="http://schemas.microsoft.com/office/drawing/2014/main" id="{0E127526-CCF6-4523-BCFE-1C77A187D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628775"/>
            <a:ext cx="35814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en-US" sz="1600" b="1"/>
              <a:t>a </a:t>
            </a:r>
            <a:r>
              <a:rPr lang="cs-CZ" altLang="en-US" sz="1600"/>
              <a:t>a picture of the area investigated;</a:t>
            </a:r>
          </a:p>
          <a:p>
            <a:r>
              <a:rPr lang="cs-CZ" altLang="en-US" sz="1600" b="1"/>
              <a:t>b </a:t>
            </a:r>
            <a:r>
              <a:rPr lang="cs-CZ" altLang="en-US" sz="1600"/>
              <a:t>the thematic map obtained</a:t>
            </a:r>
          </a:p>
          <a:p>
            <a:r>
              <a:rPr lang="cs-CZ" altLang="en-US" sz="1600"/>
              <a:t>from the ratio between the</a:t>
            </a:r>
          </a:p>
          <a:p>
            <a:r>
              <a:rPr lang="cs-CZ" altLang="en-US" sz="1600"/>
              <a:t>integrated area in the range 396</a:t>
            </a:r>
          </a:p>
          <a:p>
            <a:r>
              <a:rPr lang="cs-CZ" altLang="en-US" sz="1600"/>
              <a:t>to 408 nm and the integrated area</a:t>
            </a:r>
          </a:p>
          <a:p>
            <a:r>
              <a:rPr lang="cs-CZ" altLang="en-US" sz="1600"/>
              <a:t>in the range 409 to 450 nmn (the</a:t>
            </a:r>
          </a:p>
          <a:p>
            <a:r>
              <a:rPr lang="cs-CZ" altLang="en-US" sz="1600" i="1"/>
              <a:t>yellow-red areas </a:t>
            </a:r>
            <a:r>
              <a:rPr lang="cs-CZ" altLang="en-US" sz="1600"/>
              <a:t>in the image indicate areas subject to protective</a:t>
            </a:r>
          </a:p>
          <a:p>
            <a:r>
              <a:rPr lang="cs-CZ" altLang="en-US" sz="1600"/>
              <a:t>treatment); </a:t>
            </a:r>
            <a:r>
              <a:rPr lang="cs-CZ" altLang="en-US" sz="1600" b="1"/>
              <a:t>c </a:t>
            </a:r>
            <a:r>
              <a:rPr lang="cs-CZ" altLang="en-US" sz="1600"/>
              <a:t>fluorescence spectra</a:t>
            </a:r>
          </a:p>
          <a:p>
            <a:r>
              <a:rPr lang="cs-CZ" altLang="en-US" sz="1600"/>
              <a:t>taken from the bottom left area of</a:t>
            </a:r>
          </a:p>
          <a:p>
            <a:r>
              <a:rPr lang="cs-CZ" altLang="en-US" sz="1600"/>
              <a:t>the protiro and referring to those</a:t>
            </a:r>
          </a:p>
          <a:p>
            <a:r>
              <a:rPr lang="cs-CZ" altLang="en-US" sz="1600"/>
              <a:t>pixels of the thematic map in </a:t>
            </a:r>
            <a:r>
              <a:rPr lang="cs-CZ" altLang="en-US" sz="1600" b="1"/>
              <a:t>b</a:t>
            </a:r>
          </a:p>
          <a:p>
            <a:r>
              <a:rPr lang="cs-CZ" altLang="en-US" sz="1600"/>
              <a:t>where the protective treatment was</a:t>
            </a:r>
          </a:p>
          <a:p>
            <a:r>
              <a:rPr lang="cs-CZ" altLang="en-US" sz="1600"/>
              <a:t>strongly present (</a:t>
            </a:r>
            <a:r>
              <a:rPr lang="cs-CZ" altLang="en-US" sz="1600" i="1"/>
              <a:t>yellow–red pixels</a:t>
            </a:r>
            <a:r>
              <a:rPr lang="cs-CZ" altLang="en-US" sz="1600"/>
              <a:t>);</a:t>
            </a:r>
          </a:p>
          <a:p>
            <a:r>
              <a:rPr lang="cs-CZ" altLang="en-US" sz="1600"/>
              <a:t>and </a:t>
            </a:r>
            <a:r>
              <a:rPr lang="cs-CZ" altLang="en-US" sz="1600" b="1"/>
              <a:t>d </a:t>
            </a:r>
            <a:r>
              <a:rPr lang="cs-CZ" altLang="en-US" sz="1600"/>
              <a:t>fluorescence spectra</a:t>
            </a:r>
          </a:p>
          <a:p>
            <a:r>
              <a:rPr lang="cs-CZ" altLang="en-US" sz="1600"/>
              <a:t>taken in the bottom right area of the</a:t>
            </a:r>
          </a:p>
          <a:p>
            <a:r>
              <a:rPr lang="cs-CZ" altLang="en-US" sz="1600"/>
              <a:t>protiro where the protective treatment</a:t>
            </a:r>
          </a:p>
          <a:p>
            <a:r>
              <a:rPr lang="cs-CZ" altLang="en-US" sz="1600"/>
              <a:t>is present in a lower degree</a:t>
            </a:r>
          </a:p>
        </p:txBody>
      </p:sp>
    </p:spTree>
    <p:extLst>
      <p:ext uri="{BB962C8B-B14F-4D97-AF65-F5344CB8AC3E}">
        <p14:creationId xmlns:p14="http://schemas.microsoft.com/office/powerpoint/2010/main" val="781634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>
            <a:extLst>
              <a:ext uri="{FF2B5EF4-FFF2-40B4-BE49-F238E27FC236}">
                <a16:creationId xmlns:a16="http://schemas.microsoft.com/office/drawing/2014/main" id="{BBD5E270-0D08-4B5E-89C1-751E98F41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447800"/>
            <a:ext cx="1069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Vlnění 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Částice</a:t>
            </a:r>
          </a:p>
        </p:txBody>
      </p:sp>
      <p:pic>
        <p:nvPicPr>
          <p:cNvPr id="10243" name="Picture 2" descr="http://astronuklfyzika.cz/Fotoefekt.gif">
            <a:extLst>
              <a:ext uri="{FF2B5EF4-FFF2-40B4-BE49-F238E27FC236}">
                <a16:creationId xmlns:a16="http://schemas.microsoft.com/office/drawing/2014/main" id="{2CC33F0D-B60B-4A1D-8E74-8D816D18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81000"/>
            <a:ext cx="5724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2">
            <a:extLst>
              <a:ext uri="{FF2B5EF4-FFF2-40B4-BE49-F238E27FC236}">
                <a16:creationId xmlns:a16="http://schemas.microsoft.com/office/drawing/2014/main" id="{C1874281-D809-4CF3-BC9B-2651A156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86200"/>
            <a:ext cx="800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Každá mikročástice o hmotnosti </a:t>
            </a:r>
            <a:r>
              <a:rPr lang="cs-CZ" altLang="cs-CZ" u="sng"/>
              <a:t>m</a:t>
            </a:r>
            <a:r>
              <a:rPr lang="cs-CZ" altLang="cs-CZ"/>
              <a:t> pohybující se rychlostí </a:t>
            </a:r>
            <a:r>
              <a:rPr lang="cs-CZ" altLang="cs-CZ" u="sng"/>
              <a:t>v</a:t>
            </a:r>
            <a:r>
              <a:rPr lang="cs-CZ" altLang="cs-CZ"/>
              <a:t>, se může chovat jako vlna o vlnové délce</a:t>
            </a:r>
          </a:p>
        </p:txBody>
      </p:sp>
      <p:pic>
        <p:nvPicPr>
          <p:cNvPr id="10245" name="Picture 4" descr="\lambda = \frac{h}{p} = \frac {h}{\gamma mv} = \frac {h}{mv} \sqrt{1 - \frac{v^2}{c^2}}">
            <a:extLst>
              <a:ext uri="{FF2B5EF4-FFF2-40B4-BE49-F238E27FC236}">
                <a16:creationId xmlns:a16="http://schemas.microsoft.com/office/drawing/2014/main" id="{E7999449-4F25-4054-87F7-914D00844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4545013"/>
            <a:ext cx="41148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bdélník 3">
            <a:extLst>
              <a:ext uri="{FF2B5EF4-FFF2-40B4-BE49-F238E27FC236}">
                <a16:creationId xmlns:a16="http://schemas.microsoft.com/office/drawing/2014/main" id="{C53D0D94-BAD0-43CA-82A9-57C66F521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8" y="5867400"/>
            <a:ext cx="423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i="1"/>
              <a:t>De Broglieova-Comptonova</a:t>
            </a:r>
            <a:r>
              <a:rPr lang="cs-CZ" altLang="cs-CZ" b="1"/>
              <a:t> vlnová délka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92121-1BFE-4A17-965A-A5CE1581A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cs-CZ" sz="3200" b="1" dirty="0"/>
              <a:t>Chemiluminiscence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15BBCE5-C5FA-42CA-966E-5A3D8894E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14400"/>
            <a:ext cx="8839200" cy="34336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761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= 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emise viditelného záření (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  <a:hlinkClick r:id="rId2" tooltip="Luminesce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luminiscence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) v důsledku chemické reakce.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Např.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  <a:hlinkClick r:id="rId3" tooltip="Lumino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luminol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v přítomnosti 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  <a:hlinkClick r:id="rId4" tooltip="Hydrogen perox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peroxidu vodíku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za přítomnosti vhodného katalyzátoru: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kde: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3-APA je 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  <a:hlinkClick r:id="rId5" tooltip="3-aminophthala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3-aminophthalat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3-APA[</a:t>
            </a:r>
            <a:r>
              <a:rPr kumimoji="0" lang="cs-CZ" altLang="cs-CZ" sz="2000" b="1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◊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]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is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the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  <a:hlinkClick r:id="rId6" tooltip="Vibronic spectroscop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vibronic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 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excited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state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fluorescing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as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it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decays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to a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lower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</a:t>
            </a:r>
            <a:r>
              <a:rPr kumimoji="0" lang="cs-CZ" altLang="cs-CZ" sz="2000" b="0" i="0" strike="noStrike" cap="none" normalizeH="0" baseline="0" dirty="0" err="1">
                <a:ln>
                  <a:noFill/>
                </a:ln>
                <a:effectLst/>
                <a:cs typeface="Arial" panose="020B0604020202020204" pitchFamily="34" charset="0"/>
              </a:rPr>
              <a:t>energy</a:t>
            </a:r>
            <a:r>
              <a:rPr kumimoji="0" lang="cs-CZ" altLang="cs-CZ" sz="2000" b="0" i="0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 level.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5" name="AutoShape 3" descr="{\displaystyle {\ce {{\underset {luminol}{C8H7N3O2}}+{\underset {hydrogen\ peroxide}{H2O2}}-&gt;3-APA[\lozenge ]-&gt;{3-APA}+light}}}">
            <a:extLst>
              <a:ext uri="{FF2B5EF4-FFF2-40B4-BE49-F238E27FC236}">
                <a16:creationId xmlns:a16="http://schemas.microsoft.com/office/drawing/2014/main" id="{44CCFD08-7369-4496-A6B7-365D59E2BF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9250" y="2126968"/>
            <a:ext cx="29464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3C0977B2-513B-40A8-9C55-4E08AD88C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2877262" cy="190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51D1389-8014-4914-8585-EBA50FC31C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9400" y="2286000"/>
            <a:ext cx="5789930" cy="447675"/>
          </a:xfrm>
          <a:prstGeom prst="rect">
            <a:avLst/>
          </a:prstGeom>
        </p:spPr>
      </p:pic>
      <p:pic>
        <p:nvPicPr>
          <p:cNvPr id="5129" name="Picture 9">
            <a:extLst>
              <a:ext uri="{FF2B5EF4-FFF2-40B4-BE49-F238E27FC236}">
                <a16:creationId xmlns:a16="http://schemas.microsoft.com/office/drawing/2014/main" id="{F6A1AC6C-5389-4BF7-B503-5A1DE588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9600"/>
            <a:ext cx="3099859" cy="200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16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3F25996-C59B-4E8D-AF95-52D6F2066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0"/>
            <a:ext cx="5105400" cy="308541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0FFB139-DCA7-4128-89F7-76EC5EEB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5339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FC374DA-1B2D-C2C8-B62E-F622F9F0468C}"/>
              </a:ext>
            </a:extLst>
          </p:cNvPr>
          <p:cNvSpPr txBox="1"/>
          <p:nvPr/>
        </p:nvSpPr>
        <p:spPr>
          <a:xfrm>
            <a:off x="6019800" y="6096000"/>
            <a:ext cx="297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0" dirty="0" err="1">
                <a:solidFill>
                  <a:srgbClr val="494949"/>
                </a:solidFill>
                <a:effectLst/>
                <a:latin typeface="DDG_ProximaNova"/>
              </a:rPr>
              <a:t>Pyrophorus</a:t>
            </a:r>
            <a:r>
              <a:rPr lang="cs-CZ" i="0" dirty="0">
                <a:solidFill>
                  <a:srgbClr val="494949"/>
                </a:solidFill>
                <a:effectLst/>
                <a:latin typeface="DDG_ProximaNova"/>
              </a:rPr>
              <a:t> </a:t>
            </a:r>
            <a:r>
              <a:rPr lang="cs-CZ" i="0" dirty="0" err="1">
                <a:solidFill>
                  <a:srgbClr val="494949"/>
                </a:solidFill>
                <a:effectLst/>
                <a:latin typeface="DDG_ProximaNova"/>
              </a:rPr>
              <a:t>noctilucus</a:t>
            </a:r>
            <a:r>
              <a:rPr lang="cs-CZ" i="0" dirty="0">
                <a:solidFill>
                  <a:srgbClr val="494949"/>
                </a:solidFill>
                <a:effectLst/>
                <a:latin typeface="DDG_ProximaNova"/>
              </a:rPr>
              <a:t> (kovařík </a:t>
            </a:r>
            <a:r>
              <a:rPr lang="cs-CZ" i="0" dirty="0" err="1">
                <a:solidFill>
                  <a:srgbClr val="494949"/>
                </a:solidFill>
                <a:effectLst/>
                <a:latin typeface="DDG_ProximaNova"/>
              </a:rPr>
              <a:t>cucujo</a:t>
            </a:r>
            <a:r>
              <a:rPr lang="cs-CZ" i="0" dirty="0">
                <a:solidFill>
                  <a:srgbClr val="494949"/>
                </a:solidFill>
                <a:effectLst/>
                <a:latin typeface="DDG_ProximaNova"/>
              </a:rPr>
              <a:t>)</a:t>
            </a:r>
            <a:endParaRPr lang="cs-CZ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A64319A-28D7-706B-450D-47A5081F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3002928" cy="25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větlušky, aneb čas svatojánských broučků | iReceptář.cz">
            <a:extLst>
              <a:ext uri="{FF2B5EF4-FFF2-40B4-BE49-F238E27FC236}">
                <a16:creationId xmlns:a16="http://schemas.microsoft.com/office/drawing/2014/main" id="{541DB094-AA62-DEAB-28A8-61C5D221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336235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F46C989-99A4-4530-041A-0C3C8E0CF241}"/>
              </a:ext>
            </a:extLst>
          </p:cNvPr>
          <p:cNvSpPr txBox="1"/>
          <p:nvPr/>
        </p:nvSpPr>
        <p:spPr>
          <a:xfrm>
            <a:off x="5638800" y="2667000"/>
            <a:ext cx="3429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Lampyris</a:t>
            </a:r>
            <a:r>
              <a:rPr lang="en-US" sz="1600" b="0" i="0" dirty="0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 noctiluca</a:t>
            </a:r>
            <a:r>
              <a:rPr lang="cs-CZ" sz="1600" b="0" i="0" dirty="0"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 (světluška větší)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0650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0F372AC4-A00D-5550-F8E2-E57C5FB7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038600" cy="26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0668E52-FBB9-EE96-72CA-FB7738071963}"/>
              </a:ext>
            </a:extLst>
          </p:cNvPr>
          <p:cNvSpPr txBox="1"/>
          <p:nvPr/>
        </p:nvSpPr>
        <p:spPr>
          <a:xfrm>
            <a:off x="152400" y="2895600"/>
            <a:ext cx="4336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effectLst/>
                <a:latin typeface="Arial" panose="020B0604020202020204" pitchFamily="34" charset="0"/>
              </a:rPr>
              <a:t>Svítivník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malozubý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Pachystomias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microdon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)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svítí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červeným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světlem</a:t>
            </a:r>
            <a:endParaRPr lang="en-US" sz="1600" dirty="0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32D9ECD5-6134-7BFD-17A3-8E4F83B29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01162"/>
            <a:ext cx="1905000" cy="286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FEA8E4-B430-BE60-218B-D0B68F9B4EF8}"/>
              </a:ext>
            </a:extLst>
          </p:cNvPr>
          <p:cNvSpPr txBox="1"/>
          <p:nvPr/>
        </p:nvSpPr>
        <p:spPr>
          <a:xfrm>
            <a:off x="2362200" y="4038600"/>
            <a:ext cx="213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Arial" panose="020B0604020202020204" pitchFamily="34" charset="0"/>
              </a:rPr>
              <a:t>Kalmar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galérový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(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Cranchia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scabra</a:t>
            </a:r>
            <a:endParaRPr lang="en-US" sz="1600" dirty="0"/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CE8A8122-46C1-F560-42C0-B87FE5300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2590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FCF8A97-FB0B-F946-8078-355BA7D7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257675" cy="28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207C0B38-0182-837D-9337-7046EF11CBF7}"/>
              </a:ext>
            </a:extLst>
          </p:cNvPr>
          <p:cNvSpPr txBox="1"/>
          <p:nvPr/>
        </p:nvSpPr>
        <p:spPr>
          <a:xfrm>
            <a:off x="3733800" y="6096000"/>
            <a:ext cx="525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effectLst/>
                <a:latin typeface="Arial" panose="020B0604020202020204" pitchFamily="34" charset="0"/>
              </a:rPr>
              <a:t>Hlubinná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krakatice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Watasenia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scintillans v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normálním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světle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a "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rozsvícená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" v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temné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hlubině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63470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196770" y="261085"/>
            <a:ext cx="5347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400" b="1" i="0" u="none" dirty="0">
                <a:latin typeface="+mn-lt"/>
              </a:rPr>
              <a:t>Infračervené záření (IR)</a:t>
            </a:r>
            <a:r>
              <a:rPr lang="cs-CZ" altLang="cs-CZ" sz="2400" b="1" i="0" u="none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63864B-E6FD-4CE0-84D2-64684154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90" y="271402"/>
            <a:ext cx="3270919" cy="205511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FA9CA6B-EEDB-4F35-9EF9-9AFD93747C9C}"/>
              </a:ext>
            </a:extLst>
          </p:cNvPr>
          <p:cNvSpPr txBox="1"/>
          <p:nvPr/>
        </p:nvSpPr>
        <p:spPr>
          <a:xfrm>
            <a:off x="214132" y="967808"/>
            <a:ext cx="5202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just"/>
            <a:r>
              <a:rPr lang="cs-CZ" altLang="cs-CZ" dirty="0">
                <a:cs typeface="Times New Roman" panose="02020603050405020304" pitchFamily="18" charset="0"/>
              </a:rPr>
              <a:t>= </a:t>
            </a:r>
            <a:r>
              <a:rPr lang="cs-CZ" altLang="cs-CZ" sz="1800" i="0" u="none" dirty="0">
                <a:effectLst/>
                <a:latin typeface="+mn-lt"/>
                <a:cs typeface="Times New Roman" panose="02020603050405020304" pitchFamily="18" charset="0"/>
              </a:rPr>
              <a:t>tepelné záření, </a:t>
            </a:r>
            <a:r>
              <a:rPr lang="cs-CZ" dirty="0"/>
              <a:t>neviditelné okem, jeho </a:t>
            </a:r>
            <a:r>
              <a:rPr lang="cs-CZ" altLang="cs-CZ" sz="1800" b="0" i="0" u="none" dirty="0">
                <a:effectLst/>
                <a:latin typeface="+mn-lt"/>
              </a:rPr>
              <a:t>z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drojem je ka</a:t>
            </a:r>
            <a:r>
              <a:rPr lang="cs-CZ" altLang="cs-CZ" sz="1800" b="0" i="0" u="none" dirty="0">
                <a:effectLst/>
                <a:latin typeface="+mn-lt"/>
              </a:rPr>
              <a:t>ž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dé 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které má teplotu vyšší než je absolutní nula. </a:t>
            </a:r>
            <a:r>
              <a:rPr lang="cs-CZ" altLang="cs-CZ" sz="1800" b="0" i="0" u="none" dirty="0">
                <a:effectLst/>
                <a:latin typeface="+mn-lt"/>
              </a:rPr>
              <a:t>P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ři pohlcování se IR zá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ení </a:t>
            </a:r>
            <a:r>
              <a:rPr lang="cs-CZ" dirty="0"/>
              <a:t>mění na vnitřní energii pohlcujícího tělesa (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se oh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ívá).</a:t>
            </a: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EC4E0533-1B89-4635-93AA-DE3EB9BF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6" y="2571570"/>
            <a:ext cx="8250548" cy="28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01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38189" y="213812"/>
            <a:ext cx="7851648" cy="720080"/>
          </a:xfrm>
        </p:spPr>
        <p:txBody>
          <a:bodyPr>
            <a:noAutofit/>
          </a:bodyPr>
          <a:lstStyle/>
          <a:p>
            <a:pPr algn="ctr"/>
            <a:r>
              <a:rPr lang="tr-TR" sz="4800" dirty="0">
                <a:solidFill>
                  <a:schemeClr val="accent2">
                    <a:lumMod val="50000"/>
                  </a:schemeClr>
                </a:solidFill>
              </a:rPr>
              <a:t>Vibrations of Molecules</a:t>
            </a:r>
          </a:p>
        </p:txBody>
      </p:sp>
      <p:pic>
        <p:nvPicPr>
          <p:cNvPr id="2050" name="Picture 2" descr="Symmetrical stretchi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573016"/>
            <a:ext cx="2000250" cy="1428750"/>
          </a:xfrm>
          <a:prstGeom prst="rect">
            <a:avLst/>
          </a:prstGeom>
          <a:noFill/>
        </p:spPr>
      </p:pic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152400" y="1403933"/>
          <a:ext cx="8839200" cy="503542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8502">
                <a:tc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Symmetrical</a:t>
                      </a:r>
                      <a:br>
                        <a:rPr lang="tr-TR" dirty="0"/>
                      </a:br>
                      <a:r>
                        <a:rPr lang="tr-TR" dirty="0" err="1"/>
                        <a:t>stretching</a:t>
                      </a:r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Antisymmetrical</a:t>
                      </a:r>
                      <a:br>
                        <a:rPr lang="tr-TR" dirty="0"/>
                      </a:br>
                      <a:r>
                        <a:rPr lang="tr-TR" dirty="0"/>
                        <a:t>stretching</a:t>
                      </a:r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/>
                        <a:t>Scissoring</a:t>
                      </a:r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5306"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0180"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Rocking</a:t>
                      </a:r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Wagging</a:t>
                      </a:r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Twisting</a:t>
                      </a:r>
                      <a:endParaRPr lang="tr-TR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1438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1" name="Picture 3" descr="Symmetrical stretchi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2000250" cy="1428750"/>
          </a:xfrm>
          <a:prstGeom prst="rect">
            <a:avLst/>
          </a:prstGeom>
          <a:noFill/>
        </p:spPr>
      </p:pic>
      <p:pic>
        <p:nvPicPr>
          <p:cNvPr id="2052" name="Picture 4" descr="Asymmetrical stretch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492896"/>
            <a:ext cx="2000250" cy="1428750"/>
          </a:xfrm>
          <a:prstGeom prst="rect">
            <a:avLst/>
          </a:prstGeom>
          <a:noFill/>
        </p:spPr>
      </p:pic>
      <p:pic>
        <p:nvPicPr>
          <p:cNvPr id="2053" name="Picture 5" descr="Scissorin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492896"/>
            <a:ext cx="2000250" cy="1428750"/>
          </a:xfrm>
          <a:prstGeom prst="rect">
            <a:avLst/>
          </a:prstGeom>
          <a:noFill/>
        </p:spPr>
      </p:pic>
      <p:pic>
        <p:nvPicPr>
          <p:cNvPr id="2054" name="Picture 6" descr="Modo rotacao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001766"/>
            <a:ext cx="2000250" cy="1428750"/>
          </a:xfrm>
          <a:prstGeom prst="rect">
            <a:avLst/>
          </a:prstGeom>
          <a:noFill/>
        </p:spPr>
      </p:pic>
      <p:pic>
        <p:nvPicPr>
          <p:cNvPr id="2055" name="Picture 7" descr="Waggin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6626" y="5001766"/>
            <a:ext cx="2000250" cy="1428750"/>
          </a:xfrm>
          <a:prstGeom prst="rect">
            <a:avLst/>
          </a:prstGeom>
          <a:noFill/>
        </p:spPr>
      </p:pic>
      <p:pic>
        <p:nvPicPr>
          <p:cNvPr id="2056" name="Picture 8" descr="Twisting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705" y="5001766"/>
            <a:ext cx="2000250" cy="1428750"/>
          </a:xfrm>
          <a:prstGeom prst="rect">
            <a:avLst/>
          </a:prstGeom>
          <a:noFill/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9729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>
          <a:xfrm>
            <a:off x="404019" y="304800"/>
            <a:ext cx="7620000" cy="990600"/>
          </a:xfrm>
        </p:spPr>
        <p:txBody>
          <a:bodyPr/>
          <a:lstStyle/>
          <a:p>
            <a:pPr eaLnBrk="1" hangingPunct="1"/>
            <a:r>
              <a:rPr lang="cs-CZ" sz="3600" dirty="0"/>
              <a:t>Infračervená spektrometrie (FTIR)</a:t>
            </a:r>
          </a:p>
        </p:txBody>
      </p:sp>
      <p:pic>
        <p:nvPicPr>
          <p:cNvPr id="5" name="Picture 4" descr="irsp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3073" y="4495800"/>
            <a:ext cx="4419599" cy="17990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3476" name="Picture 4" descr="https://encrypted-tbn2.gstatic.com/images?q=tbn:ANd9GcTrwcKfSs1XvRyruYwsjYt9a2ytwcwtSQViZApapklQAEVqFeUV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4650"/>
            <a:ext cx="4174236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78" name="Picture 6" descr="https://encrypted-tbn2.gstatic.com/images?q=tbn:ANd9GcQd6pI-gixDSwyY0Buo6U_0sVsfSg0apL9Qc8JfUN6djurEoW5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9" y="1600200"/>
            <a:ext cx="2951018" cy="245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894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5A4016-D3B1-4A5C-A840-8B5FF635251D}"/>
              </a:ext>
            </a:extLst>
          </p:cNvPr>
          <p:cNvSpPr txBox="1"/>
          <p:nvPr/>
        </p:nvSpPr>
        <p:spPr>
          <a:xfrm>
            <a:off x="137899" y="643562"/>
            <a:ext cx="46926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1" dirty="0">
                <a:solidFill>
                  <a:srgbClr val="000000"/>
                </a:solidFill>
                <a:effectLst/>
              </a:rPr>
              <a:t>Oxid uhličitý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nemá v základním stavu molekulový dipól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Některé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vibrace molekul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vytvářejí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stru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tur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y s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mole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ul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ovým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dip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ó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Z tohoto důvodu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silně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absorb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uje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infračervené záření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Podobně se chová i 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methan, vodní pára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a další  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skleníkové plyny</a:t>
            </a:r>
            <a:r>
              <a:rPr lang="cs-CZ" sz="200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i="0" dirty="0">
                <a:effectLst/>
              </a:rPr>
              <a:t>Tyto plyny </a:t>
            </a:r>
            <a:r>
              <a:rPr lang="en-US" sz="2000" b="0" i="0" dirty="0">
                <a:effectLst/>
              </a:rPr>
              <a:t>absorb</a:t>
            </a:r>
            <a:r>
              <a:rPr lang="cs-CZ" sz="2000" b="0" i="0" dirty="0">
                <a:effectLst/>
              </a:rPr>
              <a:t>ují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infračervené záření ze zemského povrchu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 e</a:t>
            </a:r>
            <a:r>
              <a:rPr lang="en-US" sz="2000" b="0" i="0" dirty="0" err="1">
                <a:effectLst/>
              </a:rPr>
              <a:t>mit</a:t>
            </a:r>
            <a:r>
              <a:rPr lang="cs-CZ" sz="2000" b="0" i="0" dirty="0">
                <a:effectLst/>
              </a:rPr>
              <a:t>ovat je zpět ve všech směrech</a:t>
            </a:r>
            <a:r>
              <a:rPr lang="en-US" sz="2000" b="0" i="0" dirty="0">
                <a:effectLst/>
              </a:rPr>
              <a:t>. </a:t>
            </a:r>
            <a:endParaRPr lang="en-US" sz="2000" dirty="0"/>
          </a:p>
        </p:txBody>
      </p:sp>
      <p:pic>
        <p:nvPicPr>
          <p:cNvPr id="98308" name="Picture 4" descr="Není k dispozici žádný popis fotky.">
            <a:extLst>
              <a:ext uri="{FF2B5EF4-FFF2-40B4-BE49-F238E27FC236}">
                <a16:creationId xmlns:a16="http://schemas.microsoft.com/office/drawing/2014/main" id="{033DD955-6343-4566-B9E9-5EA1BA73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63" y="2409825"/>
            <a:ext cx="3958537" cy="12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464253-2436-4323-AA55-9BAAC67A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02" y="412729"/>
            <a:ext cx="3927498" cy="171964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E41EB2-7C11-4524-826A-C30A0BC87B72}"/>
              </a:ext>
            </a:extLst>
          </p:cNvPr>
          <p:cNvSpPr txBox="1"/>
          <p:nvPr/>
        </p:nvSpPr>
        <p:spPr>
          <a:xfrm>
            <a:off x="295275" y="18189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5D561B-DC23-44BA-AA9C-5306FA72F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619420"/>
            <a:ext cx="4457698" cy="205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EB7C92-0125-4017-BAF9-BCF1D165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23" y="4139342"/>
            <a:ext cx="3757102" cy="25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64BA0C-D3DD-4BB4-9C20-309397129F98}"/>
              </a:ext>
            </a:extLst>
          </p:cNvPr>
          <p:cNvSpPr txBox="1"/>
          <p:nvPr/>
        </p:nvSpPr>
        <p:spPr>
          <a:xfrm>
            <a:off x="137899" y="3374968"/>
            <a:ext cx="46150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U hlavních plynů </a:t>
            </a:r>
            <a:r>
              <a:rPr lang="en-US" sz="2000" b="0" i="0" dirty="0" err="1">
                <a:effectLst/>
              </a:rPr>
              <a:t>atmos</a:t>
            </a:r>
            <a:r>
              <a:rPr lang="cs-CZ" sz="2000" b="0" i="0" dirty="0" err="1">
                <a:effectLst/>
              </a:rPr>
              <a:t>féry</a:t>
            </a:r>
            <a:r>
              <a:rPr lang="en-US" sz="2000" b="0" i="0" dirty="0">
                <a:effectLst/>
              </a:rPr>
              <a:t>, N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 a O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k absorpci 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nedochází a záření prochází atmosférou do vesmíru</a:t>
            </a:r>
            <a:r>
              <a:rPr lang="en-US" sz="2000" b="0" i="0" dirty="0">
                <a:effectLst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97967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35F9EC0-F80E-4599-A425-0F57148A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300" y="4271058"/>
            <a:ext cx="3557505" cy="239711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8B6C2AA-FEDB-4957-8FBE-A2761ACC27B1}"/>
              </a:ext>
            </a:extLst>
          </p:cNvPr>
          <p:cNvSpPr txBox="1"/>
          <p:nvPr/>
        </p:nvSpPr>
        <p:spPr>
          <a:xfrm>
            <a:off x="616285" y="340296"/>
            <a:ext cx="284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Noční vidění a termokamery</a:t>
            </a:r>
          </a:p>
        </p:txBody>
      </p:sp>
      <p:pic>
        <p:nvPicPr>
          <p:cNvPr id="15" name="Obrázek 14" descr="Obsah obrázku snímek obrazovky&#10;&#10;Popis byl vytvořen automaticky">
            <a:extLst>
              <a:ext uri="{FF2B5EF4-FFF2-40B4-BE49-F238E27FC236}">
                <a16:creationId xmlns:a16="http://schemas.microsoft.com/office/drawing/2014/main" id="{5C36C735-7F1A-4CAF-822E-ECF98BCF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" y="4590326"/>
            <a:ext cx="4953000" cy="200450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920C7FF-C184-4766-85E2-D4B31BBA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40296"/>
            <a:ext cx="4953001" cy="17372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90EBD0-4669-4040-BF70-9C3E70F57C29}"/>
              </a:ext>
            </a:extLst>
          </p:cNvPr>
          <p:cNvSpPr txBox="1"/>
          <p:nvPr/>
        </p:nvSpPr>
        <p:spPr>
          <a:xfrm>
            <a:off x="140196" y="2451991"/>
            <a:ext cx="88514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02122"/>
                </a:solidFill>
                <a:effectLst/>
              </a:rPr>
              <a:t>Termografie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= analýza infračervené energie vyzařované tělesem. Termografickým měřicím systémem lze zobrazit teplotní pole na povrchu sledovaného objektu. </a:t>
            </a:r>
            <a:r>
              <a:rPr lang="cs-CZ" sz="2000" dirty="0"/>
              <a:t> Infračervené záření je pro lidské oko neviditelné, proto se termovizní snímky vizualizují za použití okem viditelných palet, které přiřazují barvu různým teplotám (různému množství tepelného toku). </a:t>
            </a:r>
            <a:endParaRPr lang="cs-CZ" sz="2000" b="0" i="0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02939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391CD65E-60ED-4D6B-B6DD-1EB2EBDC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97" y="300942"/>
            <a:ext cx="3182076" cy="20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046AA2-2485-43C1-85C0-13B1DFF6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81" y="2423603"/>
            <a:ext cx="3297992" cy="2209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EE1133-0EC2-4076-9089-FB098F00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4" y="3457344"/>
            <a:ext cx="5277095" cy="3108289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E81CC64B-42AC-4697-9FFF-EB842542330F}"/>
              </a:ext>
            </a:extLst>
          </p:cNvPr>
          <p:cNvGrpSpPr/>
          <p:nvPr/>
        </p:nvGrpSpPr>
        <p:grpSpPr>
          <a:xfrm>
            <a:off x="5553336" y="4527523"/>
            <a:ext cx="3458324" cy="2199159"/>
            <a:chOff x="5553336" y="4527523"/>
            <a:chExt cx="3458324" cy="219915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37E963E-CD29-4EB6-B194-36DBD782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3610" y="4621657"/>
              <a:ext cx="3448050" cy="2105025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E2B1DE74-41CE-414C-A955-A073C4EAF645}"/>
                </a:ext>
              </a:extLst>
            </p:cNvPr>
            <p:cNvSpPr/>
            <p:nvPr/>
          </p:nvSpPr>
          <p:spPr>
            <a:xfrm>
              <a:off x="5553336" y="4527523"/>
              <a:ext cx="457200" cy="465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C5F40ED-919C-4322-A728-60B0FDC943CC}"/>
              </a:ext>
            </a:extLst>
          </p:cNvPr>
          <p:cNvSpPr txBox="1"/>
          <p:nvPr/>
        </p:nvSpPr>
        <p:spPr>
          <a:xfrm>
            <a:off x="0" y="408113"/>
            <a:ext cx="543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Detekce infračerveného záření u hadů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F93929-59A3-495A-8526-E36CFFF9393F}"/>
              </a:ext>
            </a:extLst>
          </p:cNvPr>
          <p:cNvSpPr txBox="1"/>
          <p:nvPr/>
        </p:nvSpPr>
        <p:spPr>
          <a:xfrm>
            <a:off x="214131" y="1131837"/>
            <a:ext cx="52375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Zmije</a:t>
            </a:r>
            <a:r>
              <a:rPr lang="en-US" sz="2000" dirty="0"/>
              <a:t>, </a:t>
            </a:r>
            <a:r>
              <a:rPr lang="en-US" sz="2000" dirty="0" err="1"/>
              <a:t>krajty</a:t>
            </a:r>
            <a:r>
              <a:rPr lang="en-US" sz="2000" dirty="0"/>
              <a:t> a </a:t>
            </a:r>
            <a:r>
              <a:rPr lang="en-US" sz="2000" dirty="0" err="1"/>
              <a:t>hroznýši</a:t>
            </a:r>
            <a:r>
              <a:rPr lang="en-US" sz="2000" dirty="0"/>
              <a:t>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tváři</a:t>
            </a:r>
            <a:r>
              <a:rPr lang="en-US" sz="2000" dirty="0"/>
              <a:t> </a:t>
            </a:r>
            <a:r>
              <a:rPr lang="en-US" sz="2000" dirty="0" err="1"/>
              <a:t>otvory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t</a:t>
            </a:r>
            <a:r>
              <a:rPr lang="en-US" sz="2000" dirty="0" err="1"/>
              <a:t>zv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en-US" sz="2000" u="sng" dirty="0" err="1"/>
              <a:t>jamkové</a:t>
            </a:r>
            <a:r>
              <a:rPr lang="en-US" sz="2000" u="sng" dirty="0"/>
              <a:t> </a:t>
            </a:r>
            <a:r>
              <a:rPr lang="en-US" sz="2000" u="sng" dirty="0" err="1"/>
              <a:t>orgány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membránu</a:t>
            </a:r>
            <a:r>
              <a:rPr lang="en-US" sz="2000" dirty="0"/>
              <a:t> </a:t>
            </a:r>
            <a:r>
              <a:rPr lang="en-US" sz="2000" dirty="0" err="1"/>
              <a:t>schopnou</a:t>
            </a:r>
            <a:r>
              <a:rPr lang="en-US" sz="2000" dirty="0"/>
              <a:t> </a:t>
            </a:r>
            <a:r>
              <a:rPr lang="en-US" sz="2000" dirty="0" err="1"/>
              <a:t>detekovat</a:t>
            </a:r>
            <a:r>
              <a:rPr lang="en-US" sz="2000" dirty="0"/>
              <a:t> </a:t>
            </a:r>
            <a:r>
              <a:rPr lang="en-US" sz="2000" dirty="0" err="1"/>
              <a:t>infračervené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až</a:t>
            </a:r>
            <a:r>
              <a:rPr lang="en-US" sz="2000" dirty="0"/>
              <a:t> do </a:t>
            </a:r>
            <a:r>
              <a:rPr lang="en-US" sz="2000" dirty="0" err="1"/>
              <a:t>vzdálenosti</a:t>
            </a:r>
            <a:r>
              <a:rPr lang="en-US" sz="2000" dirty="0"/>
              <a:t> </a:t>
            </a:r>
            <a:r>
              <a:rPr lang="en-US" sz="2000" dirty="0" err="1"/>
              <a:t>jednoho</a:t>
            </a:r>
            <a:r>
              <a:rPr lang="en-US" sz="2000" dirty="0"/>
              <a:t> </a:t>
            </a:r>
            <a:r>
              <a:rPr lang="en-US" sz="2000" dirty="0" err="1"/>
              <a:t>metru</a:t>
            </a:r>
            <a:r>
              <a:rPr lang="en-US" sz="2000" dirty="0"/>
              <a:t>. V </a:t>
            </a:r>
            <a:r>
              <a:rPr lang="en-US" sz="2000" dirty="0" err="1"/>
              <a:t>noci</a:t>
            </a:r>
            <a:r>
              <a:rPr lang="en-US" sz="2000" dirty="0"/>
              <a:t> </a:t>
            </a:r>
            <a:r>
              <a:rPr lang="en-US" sz="2000" dirty="0" err="1"/>
              <a:t>umožňují</a:t>
            </a:r>
            <a:r>
              <a:rPr lang="en-US" sz="2000" dirty="0"/>
              <a:t> </a:t>
            </a:r>
            <a:r>
              <a:rPr lang="en-US" sz="2000" dirty="0" err="1"/>
              <a:t>hadům</a:t>
            </a:r>
            <a:r>
              <a:rPr lang="en-US" sz="2000" dirty="0"/>
              <a:t> "</a:t>
            </a:r>
            <a:r>
              <a:rPr lang="en-US" sz="2000" dirty="0" err="1"/>
              <a:t>vidět</a:t>
            </a:r>
            <a:r>
              <a:rPr lang="en-US" sz="2000" dirty="0"/>
              <a:t>" </a:t>
            </a:r>
            <a:r>
              <a:rPr lang="en-US" sz="2000" dirty="0" err="1"/>
              <a:t>obraz</a:t>
            </a:r>
            <a:r>
              <a:rPr lang="en-US" sz="2000" dirty="0"/>
              <a:t> </a:t>
            </a:r>
            <a:r>
              <a:rPr lang="en-US" sz="2000" dirty="0" err="1"/>
              <a:t>predátora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kořisti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podobně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infračervená</a:t>
            </a:r>
            <a:r>
              <a:rPr lang="en-US" sz="2000" dirty="0"/>
              <a:t> </a:t>
            </a:r>
            <a:r>
              <a:rPr lang="en-US" sz="2000" dirty="0" err="1"/>
              <a:t>kamera</a:t>
            </a:r>
            <a:r>
              <a:rPr lang="cs-CZ" sz="2000" dirty="0"/>
              <a:t>)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6081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0" name="Picture 6" descr="ESA - Mosquito habitat mapping service">
            <a:extLst>
              <a:ext uri="{FF2B5EF4-FFF2-40B4-BE49-F238E27FC236}">
                <a16:creationId xmlns:a16="http://schemas.microsoft.com/office/drawing/2014/main" id="{CE9E036A-5E8D-420E-96E3-75C620C7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3" y="3723321"/>
            <a:ext cx="4547393" cy="29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2" name="Picture 8" descr="vampire bats, blood, heat sensing, infrared sensing, bats, heat, pain">
            <a:extLst>
              <a:ext uri="{FF2B5EF4-FFF2-40B4-BE49-F238E27FC236}">
                <a16:creationId xmlns:a16="http://schemas.microsoft.com/office/drawing/2014/main" id="{E12CEB53-4ED1-4385-B7A0-F9520119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" y="131048"/>
            <a:ext cx="4516874" cy="338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7AFE15-6F45-4517-B410-50D1FB424659}"/>
              </a:ext>
            </a:extLst>
          </p:cNvPr>
          <p:cNvSpPr txBox="1"/>
          <p:nvPr/>
        </p:nvSpPr>
        <p:spPr>
          <a:xfrm>
            <a:off x="4948178" y="179935"/>
            <a:ext cx="37444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Upír</a:t>
            </a:r>
            <a:r>
              <a:rPr lang="en-US" sz="2000" b="1" dirty="0"/>
              <a:t> </a:t>
            </a:r>
            <a:r>
              <a:rPr lang="en-US" sz="2000" b="1" dirty="0" err="1"/>
              <a:t>obecný</a:t>
            </a:r>
            <a:r>
              <a:rPr lang="en-US" sz="2000" b="1" dirty="0"/>
              <a:t> </a:t>
            </a:r>
            <a:r>
              <a:rPr lang="en-US" sz="2000" i="1" dirty="0"/>
              <a:t>(</a:t>
            </a:r>
            <a:r>
              <a:rPr lang="en-US" sz="2000" i="1" dirty="0" err="1"/>
              <a:t>Desmodus</a:t>
            </a:r>
            <a:r>
              <a:rPr lang="en-US" sz="2000" i="1" dirty="0"/>
              <a:t> </a:t>
            </a:r>
            <a:r>
              <a:rPr lang="en-US" sz="2000" i="1" dirty="0" err="1"/>
              <a:t>rotundus</a:t>
            </a:r>
            <a:r>
              <a:rPr lang="en-US" sz="2000" i="1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AADE-EE5C-45E2-836B-014F3338422D}"/>
              </a:ext>
            </a:extLst>
          </p:cNvPr>
          <p:cNvSpPr txBox="1"/>
          <p:nvPr/>
        </p:nvSpPr>
        <p:spPr>
          <a:xfrm>
            <a:off x="4849792" y="636608"/>
            <a:ext cx="4166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- čidlo tepelného záření se nachází v čumáku upíra, anatomicky je podobné obdobnému orgánu hadů.</a:t>
            </a:r>
            <a:endParaRPr lang="en-US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F3ABE5-6081-434B-B0C3-63173F8BA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151" y="2812649"/>
            <a:ext cx="3533331" cy="38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499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5290</TotalTime>
  <Words>3362</Words>
  <Application>Microsoft Office PowerPoint</Application>
  <PresentationFormat>Předvádění na obrazovce (4:3)</PresentationFormat>
  <Paragraphs>586</Paragraphs>
  <Slides>169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169</vt:i4>
      </vt:variant>
    </vt:vector>
  </HeadingPairs>
  <TitlesOfParts>
    <vt:vector size="183" baseType="lpstr">
      <vt:lpstr>Arial</vt:lpstr>
      <vt:lpstr>Arial</vt:lpstr>
      <vt:lpstr>Arial Black</vt:lpstr>
      <vt:lpstr>Calibri</vt:lpstr>
      <vt:lpstr>Candara</vt:lpstr>
      <vt:lpstr>DDG_ProximaNova</vt:lpstr>
      <vt:lpstr>Source Sans Pro</vt:lpstr>
      <vt:lpstr>Symbol</vt:lpstr>
      <vt:lpstr>Times</vt:lpstr>
      <vt:lpstr>Times New Roman</vt:lpstr>
      <vt:lpstr>Wingdings</vt:lpstr>
      <vt:lpstr>Motiv systému Office</vt:lpstr>
      <vt:lpstr>Rovnice</vt:lpstr>
      <vt:lpstr>Chart</vt:lpstr>
      <vt:lpstr>Spektrální analytické metody</vt:lpstr>
      <vt:lpstr>Prezentace aplikace PowerPoint</vt:lpstr>
      <vt:lpstr>Prezentace aplikace PowerPoint</vt:lpstr>
      <vt:lpstr>Elektromagnetické záření</vt:lpstr>
      <vt:lpstr>Prezentace aplikace PowerPoint</vt:lpstr>
      <vt:lpstr>EFFECT OF ELECTROMAGNETIC RADIATION  ON MOLECULES</vt:lpstr>
      <vt:lpstr>Prezentace aplikace PowerPoint</vt:lpstr>
      <vt:lpstr>Kvantová teorie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Spektrografie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Inductively Coupled Plasma Spectrometry</vt:lpstr>
      <vt:lpstr>Inductively Coupled Plasma Spectrometry</vt:lpstr>
      <vt:lpstr>Inductively Coupled Plasma Spectrometry</vt:lpstr>
      <vt:lpstr>Inductively Coupled Plasma Spectrometry</vt:lpstr>
      <vt:lpstr>Inductively Coupled Plasma Spectrometry</vt:lpstr>
      <vt:lpstr>Laser Induced Breakdown Spectroscopy</vt:lpstr>
      <vt:lpstr>LIBS</vt:lpstr>
      <vt:lpstr>LIBS</vt:lpstr>
      <vt:lpstr>Monitoring odstraňování starých nátěrů</vt:lpstr>
      <vt:lpstr>Sledování restaurátorských zásahů</vt:lpstr>
      <vt:lpstr>Kovy a slitiny</vt:lpstr>
      <vt:lpstr>Kosti a zuby</vt:lpstr>
      <vt:lpstr>Autenticita výrobků z korálu</vt:lpstr>
      <vt:lpstr>Čištění kamene</vt:lpstr>
      <vt:lpstr>LIBS</vt:lpstr>
      <vt:lpstr>Stand-off LIBS</vt:lpstr>
      <vt:lpstr>Malaga</vt:lpstr>
      <vt:lpstr>Stand-off LIBS</vt:lpstr>
      <vt:lpstr>Spektrometrie laserem indukovaného plazmatu (LIBS)</vt:lpstr>
      <vt:lpstr>remote LIBS</vt:lpstr>
      <vt:lpstr>Absorpce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Lambert – Beerův zákon</vt:lpstr>
      <vt:lpstr>Prezentace aplikace PowerPoint</vt:lpstr>
      <vt:lpstr>Grafické vyjádření Lambert-Beerova zákona </vt:lpstr>
      <vt:lpstr>Spektrometrie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Absorpce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UV-VIS spektrometrie</vt:lpstr>
      <vt:lpstr>Prezentace aplikace PowerPoint</vt:lpstr>
      <vt:lpstr>Prezentace aplikace PowerPoint</vt:lpstr>
      <vt:lpstr>Prezentace aplikace PowerPoint</vt:lpstr>
      <vt:lpstr>Prezentace aplikace PowerPoint</vt:lpstr>
      <vt:lpstr>Fixed Wavelength Instrument</vt:lpstr>
      <vt:lpstr>Skenovací UV-VIS spektrometr</vt:lpstr>
      <vt:lpstr>Diode array UV-VIS spektrometr</vt:lpstr>
      <vt:lpstr>Prezentace aplikace PowerPoint</vt:lpstr>
      <vt:lpstr>Prezentace aplikace PowerPoint</vt:lpstr>
      <vt:lpstr>Prezentace aplikace PowerPoint</vt:lpstr>
      <vt:lpstr>Prezentace aplikace PowerPoint</vt:lpstr>
      <vt:lpstr>Kolorimetrie</vt:lpstr>
      <vt:lpstr>Kolorimetrie</vt:lpstr>
      <vt:lpstr>Kolorimetrie - aplikace mobilního telefonu</vt:lpstr>
      <vt:lpstr>Prezentace aplikace PowerPoint</vt:lpstr>
      <vt:lpstr>Fluorescence</vt:lpstr>
      <vt:lpstr>Fluorescence</vt:lpstr>
      <vt:lpstr>Prezentace aplikace PowerPoint</vt:lpstr>
      <vt:lpstr>Fluorescence v UV světle</vt:lpstr>
      <vt:lpstr>Pigmenty</vt:lpstr>
      <vt:lpstr>Detekce mikroorganismů</vt:lpstr>
      <vt:lpstr>Prezentace aplikace PowerPoint</vt:lpstr>
      <vt:lpstr>Katedrála v Parmě</vt:lpstr>
      <vt:lpstr>Chemiluminiscence</vt:lpstr>
      <vt:lpstr>Prezentace aplikace PowerPoint</vt:lpstr>
      <vt:lpstr>Prezentace aplikace PowerPoint</vt:lpstr>
      <vt:lpstr>Prezentace aplikace PowerPoint</vt:lpstr>
      <vt:lpstr>Vibrations of Molecules</vt:lpstr>
      <vt:lpstr>Infračervená spektrometrie (FTIR)</vt:lpstr>
      <vt:lpstr>Prezentace aplikace PowerPoint</vt:lpstr>
      <vt:lpstr>Prezentace aplikace PowerPoint</vt:lpstr>
      <vt:lpstr>Prezentace aplikace PowerPoint</vt:lpstr>
      <vt:lpstr>Prezentace aplikace PowerPoint</vt:lpstr>
      <vt:lpstr>Infračervená spektrometrie</vt:lpstr>
      <vt:lpstr>Prezentace aplikace PowerPoint</vt:lpstr>
      <vt:lpstr>Infračervená spektrometrie s Fourierovou transformací (FTIR)</vt:lpstr>
      <vt:lpstr>Prezentace aplikace PowerPoint</vt:lpstr>
      <vt:lpstr>Prezentace aplikace PowerPoint</vt:lpstr>
      <vt:lpstr>Prezentace aplikace PowerPoint</vt:lpstr>
      <vt:lpstr>Egyptská kniha mrtvých</vt:lpstr>
      <vt:lpstr>Prezentace aplikace PowerPoint</vt:lpstr>
      <vt:lpstr>FTIR mikroskopie</vt:lpstr>
      <vt:lpstr>Prezentace aplikace PowerPoint</vt:lpstr>
      <vt:lpstr>Infračervená spektrometrie</vt:lpstr>
      <vt:lpstr>Reflektografie</vt:lpstr>
      <vt:lpstr>Reflektografie</vt:lpstr>
      <vt:lpstr>Ramanova spektrometrie</vt:lpstr>
      <vt:lpstr>Princip Ramanovy spektrometrie</vt:lpstr>
      <vt:lpstr>Prezentace aplikace PowerPoint</vt:lpstr>
      <vt:lpstr>Raman vs. FTIR</vt:lpstr>
      <vt:lpstr>Prezentace aplikace PowerPoint</vt:lpstr>
      <vt:lpstr>Prezentace aplikace PowerPoint</vt:lpstr>
      <vt:lpstr>Prezentace aplikace PowerPoint</vt:lpstr>
      <vt:lpstr>Ramanova spektrometrie pigmentů</vt:lpstr>
      <vt:lpstr>Prezentace aplikace PowerPoint</vt:lpstr>
      <vt:lpstr>Prezentace aplikace PowerPoint</vt:lpstr>
      <vt:lpstr>Rozpoznání imitací</vt:lpstr>
      <vt:lpstr>Identifikace slonoviny</vt:lpstr>
      <vt:lpstr>Ramanova mikroskopie</vt:lpstr>
      <vt:lpstr>Prezentace aplikace PowerPoint</vt:lpstr>
      <vt:lpstr>Prezentace aplikace PowerPoint</vt:lpstr>
      <vt:lpstr>Raman + FTIR mikroskopie</vt:lpstr>
      <vt:lpstr>Kombinace Raman + LIBS</vt:lpstr>
      <vt:lpstr>Mobilní zařízení pro Ramanovu spektrometrii</vt:lpstr>
      <vt:lpstr>Ramanova spektrometrie</vt:lpstr>
      <vt:lpstr>Prezentace aplikace PowerPoint</vt:lpstr>
      <vt:lpstr>Ostatní metody</vt:lpstr>
      <vt:lpstr>Prezentace aplikace PowerPoint</vt:lpstr>
      <vt:lpstr>Prezentace aplikace PowerPoint</vt:lpstr>
      <vt:lpstr>Portable X-Ray Fluorescence (PXRF)</vt:lpstr>
      <vt:lpstr>Prezentace aplikace PowerPoint</vt:lpstr>
      <vt:lpstr>Prezentace aplikace PowerPoint</vt:lpstr>
      <vt:lpstr>Prezentace aplikace PowerPoint</vt:lpstr>
      <vt:lpstr>Fotoelektronová spektroskopie (ESCA)</vt:lpstr>
      <vt:lpstr>Prezentace aplikace PowerPoint</vt:lpstr>
      <vt:lpstr>PIXE a PIGE</vt:lpstr>
      <vt:lpstr>Prezentace aplikace PowerPoint</vt:lpstr>
      <vt:lpstr>Neutronová aktivační analýza</vt:lpstr>
      <vt:lpstr>Prezentace aplikace PowerPoint</vt:lpstr>
      <vt:lpstr>Prezentace aplikace PowerPoint</vt:lpstr>
      <vt:lpstr>Izotopy</vt:lpstr>
      <vt:lpstr>Prezentace aplikace PowerPoint</vt:lpstr>
      <vt:lpstr>Prezentace aplikace PowerPoint</vt:lpstr>
      <vt:lpstr>Hmotnostní spektrometrie s indukčně vázaným plazmatem</vt:lpstr>
      <vt:lpstr>LA-ICP-MS</vt:lpstr>
      <vt:lpstr>Provenience obsidiánu</vt:lpstr>
      <vt:lpstr>Prezentace aplikace PowerPoint</vt:lpstr>
      <vt:lpstr>Malba na keramice</vt:lpstr>
      <vt:lpstr>MC LA-ICP-MS</vt:lpstr>
      <vt:lpstr>Analýza izotopových poměrů</vt:lpstr>
      <vt:lpstr>LDI - TOF</vt:lpstr>
      <vt:lpstr>Prezentace aplikace PowerPoint</vt:lpstr>
      <vt:lpstr>Pigmenty v iluminovaných rukopisech</vt:lpstr>
      <vt:lpstr>Akrylátové barvy</vt:lpstr>
      <vt:lpstr>MALDI-TOF</vt:lpstr>
      <vt:lpstr>Analýza fosilních proteinů</vt:lpstr>
      <vt:lpstr>Identifikace keratinů</vt:lpstr>
      <vt:lpstr>Identifikace organických pojiv v malbách</vt:lpstr>
      <vt:lpstr>Prezentace aplikace PowerPoint</vt:lpstr>
      <vt:lpstr>Degradace historických laků</vt:lpstr>
      <vt:lpstr>Rentgenová difrakční analýza (XRD)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ubi</dc:creator>
  <cp:lastModifiedBy>Lubomir Prokes</cp:lastModifiedBy>
  <cp:revision>142</cp:revision>
  <dcterms:created xsi:type="dcterms:W3CDTF">2013-12-08T11:02:55Z</dcterms:created>
  <dcterms:modified xsi:type="dcterms:W3CDTF">2022-05-05T09:50:33Z</dcterms:modified>
</cp:coreProperties>
</file>