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1" r:id="rId1"/>
  </p:sldMasterIdLst>
  <p:notesMasterIdLst>
    <p:notesMasterId r:id="rId234"/>
  </p:notesMasterIdLst>
  <p:sldIdLst>
    <p:sldId id="452" r:id="rId2"/>
    <p:sldId id="453" r:id="rId3"/>
    <p:sldId id="454" r:id="rId4"/>
    <p:sldId id="455" r:id="rId5"/>
    <p:sldId id="456" r:id="rId6"/>
    <p:sldId id="539" r:id="rId7"/>
    <p:sldId id="581" r:id="rId8"/>
    <p:sldId id="540" r:id="rId9"/>
    <p:sldId id="352" r:id="rId10"/>
    <p:sldId id="310" r:id="rId11"/>
    <p:sldId id="315" r:id="rId12"/>
    <p:sldId id="316" r:id="rId13"/>
    <p:sldId id="317" r:id="rId14"/>
    <p:sldId id="457" r:id="rId15"/>
    <p:sldId id="458" r:id="rId16"/>
    <p:sldId id="470" r:id="rId17"/>
    <p:sldId id="459" r:id="rId18"/>
    <p:sldId id="466" r:id="rId19"/>
    <p:sldId id="469" r:id="rId20"/>
    <p:sldId id="351" r:id="rId21"/>
    <p:sldId id="320" r:id="rId22"/>
    <p:sldId id="321" r:id="rId23"/>
    <p:sldId id="311" r:id="rId24"/>
    <p:sldId id="312" r:id="rId25"/>
    <p:sldId id="582" r:id="rId26"/>
    <p:sldId id="265" r:id="rId27"/>
    <p:sldId id="314" r:id="rId28"/>
    <p:sldId id="269" r:id="rId29"/>
    <p:sldId id="460" r:id="rId30"/>
    <p:sldId id="463" r:id="rId31"/>
    <p:sldId id="464" r:id="rId32"/>
    <p:sldId id="468" r:id="rId33"/>
    <p:sldId id="353" r:id="rId34"/>
    <p:sldId id="354" r:id="rId35"/>
    <p:sldId id="355" r:id="rId36"/>
    <p:sldId id="541" r:id="rId37"/>
    <p:sldId id="461" r:id="rId38"/>
    <p:sldId id="542" r:id="rId39"/>
    <p:sldId id="357" r:id="rId40"/>
    <p:sldId id="543" r:id="rId41"/>
    <p:sldId id="544" r:id="rId42"/>
    <p:sldId id="358" r:id="rId43"/>
    <p:sldId id="471" r:id="rId44"/>
    <p:sldId id="472" r:id="rId45"/>
    <p:sldId id="473" r:id="rId46"/>
    <p:sldId id="359" r:id="rId47"/>
    <p:sldId id="545" r:id="rId48"/>
    <p:sldId id="360" r:id="rId49"/>
    <p:sldId id="485" r:id="rId50"/>
    <p:sldId id="484" r:id="rId51"/>
    <p:sldId id="384" r:id="rId52"/>
    <p:sldId id="488" r:id="rId53"/>
    <p:sldId id="486" r:id="rId54"/>
    <p:sldId id="487" r:id="rId55"/>
    <p:sldId id="489" r:id="rId56"/>
    <p:sldId id="383" r:id="rId57"/>
    <p:sldId id="491" r:id="rId58"/>
    <p:sldId id="490" r:id="rId59"/>
    <p:sldId id="493" r:id="rId60"/>
    <p:sldId id="492" r:id="rId61"/>
    <p:sldId id="494" r:id="rId62"/>
    <p:sldId id="507" r:id="rId63"/>
    <p:sldId id="514" r:id="rId64"/>
    <p:sldId id="508" r:id="rId65"/>
    <p:sldId id="515" r:id="rId66"/>
    <p:sldId id="518" r:id="rId67"/>
    <p:sldId id="385" r:id="rId68"/>
    <p:sldId id="387" r:id="rId69"/>
    <p:sldId id="386" r:id="rId70"/>
    <p:sldId id="364" r:id="rId71"/>
    <p:sldId id="388" r:id="rId72"/>
    <p:sldId id="389" r:id="rId73"/>
    <p:sldId id="390" r:id="rId74"/>
    <p:sldId id="391" r:id="rId75"/>
    <p:sldId id="392" r:id="rId76"/>
    <p:sldId id="479" r:id="rId77"/>
    <p:sldId id="480" r:id="rId78"/>
    <p:sldId id="482" r:id="rId79"/>
    <p:sldId id="483" r:id="rId80"/>
    <p:sldId id="481" r:id="rId81"/>
    <p:sldId id="427" r:id="rId82"/>
    <p:sldId id="428" r:id="rId83"/>
    <p:sldId id="476" r:id="rId84"/>
    <p:sldId id="477" r:id="rId85"/>
    <p:sldId id="478" r:id="rId86"/>
    <p:sldId id="519" r:id="rId87"/>
    <p:sldId id="563" r:id="rId88"/>
    <p:sldId id="393" r:id="rId89"/>
    <p:sldId id="495" r:id="rId90"/>
    <p:sldId id="394" r:id="rId91"/>
    <p:sldId id="421" r:id="rId92"/>
    <p:sldId id="395" r:id="rId93"/>
    <p:sldId id="432" r:id="rId94"/>
    <p:sldId id="396" r:id="rId95"/>
    <p:sldId id="496" r:id="rId96"/>
    <p:sldId id="577" r:id="rId97"/>
    <p:sldId id="422" r:id="rId98"/>
    <p:sldId id="498" r:id="rId99"/>
    <p:sldId id="555" r:id="rId100"/>
    <p:sldId id="556" r:id="rId101"/>
    <p:sldId id="499" r:id="rId102"/>
    <p:sldId id="500" r:id="rId103"/>
    <p:sldId id="497" r:id="rId104"/>
    <p:sldId id="517" r:id="rId105"/>
    <p:sldId id="565" r:id="rId106"/>
    <p:sldId id="564" r:id="rId107"/>
    <p:sldId id="570" r:id="rId108"/>
    <p:sldId id="566" r:id="rId109"/>
    <p:sldId id="572" r:id="rId110"/>
    <p:sldId id="573" r:id="rId111"/>
    <p:sldId id="568" r:id="rId112"/>
    <p:sldId id="309" r:id="rId113"/>
    <p:sldId id="574" r:id="rId114"/>
    <p:sldId id="575" r:id="rId115"/>
    <p:sldId id="439" r:id="rId116"/>
    <p:sldId id="440" r:id="rId117"/>
    <p:sldId id="441" r:id="rId118"/>
    <p:sldId id="551" r:id="rId119"/>
    <p:sldId id="552" r:id="rId120"/>
    <p:sldId id="576" r:id="rId121"/>
    <p:sldId id="554" r:id="rId122"/>
    <p:sldId id="272" r:id="rId123"/>
    <p:sldId id="257" r:id="rId124"/>
    <p:sldId id="271" r:id="rId125"/>
    <p:sldId id="277" r:id="rId126"/>
    <p:sldId id="534" r:id="rId127"/>
    <p:sldId id="333" r:id="rId128"/>
    <p:sldId id="258" r:id="rId129"/>
    <p:sldId id="278" r:id="rId130"/>
    <p:sldId id="535" r:id="rId131"/>
    <p:sldId id="259" r:id="rId132"/>
    <p:sldId id="280" r:id="rId133"/>
    <p:sldId id="289" r:id="rId134"/>
    <p:sldId id="262" r:id="rId135"/>
    <p:sldId id="327" r:id="rId136"/>
    <p:sldId id="328" r:id="rId137"/>
    <p:sldId id="301" r:id="rId138"/>
    <p:sldId id="302" r:id="rId139"/>
    <p:sldId id="291" r:id="rId140"/>
    <p:sldId id="295" r:id="rId141"/>
    <p:sldId id="583" r:id="rId142"/>
    <p:sldId id="584" r:id="rId143"/>
    <p:sldId id="585" r:id="rId144"/>
    <p:sldId id="586" r:id="rId145"/>
    <p:sldId id="447" r:id="rId146"/>
    <p:sldId id="448" r:id="rId147"/>
    <p:sldId id="449" r:id="rId148"/>
    <p:sldId id="450" r:id="rId149"/>
    <p:sldId id="451" r:id="rId150"/>
    <p:sldId id="537" r:id="rId151"/>
    <p:sldId id="546" r:id="rId152"/>
    <p:sldId id="402" r:id="rId153"/>
    <p:sldId id="403" r:id="rId154"/>
    <p:sldId id="404" r:id="rId155"/>
    <p:sldId id="366" r:id="rId156"/>
    <p:sldId id="547" r:id="rId157"/>
    <p:sldId id="399" r:id="rId158"/>
    <p:sldId id="397" r:id="rId159"/>
    <p:sldId id="398" r:id="rId160"/>
    <p:sldId id="260" r:id="rId161"/>
    <p:sldId id="400" r:id="rId162"/>
    <p:sldId id="426" r:id="rId163"/>
    <p:sldId id="429" r:id="rId164"/>
    <p:sldId id="430" r:id="rId165"/>
    <p:sldId id="512" r:id="rId166"/>
    <p:sldId id="401" r:id="rId167"/>
    <p:sldId id="520" r:id="rId168"/>
    <p:sldId id="368" r:id="rId169"/>
    <p:sldId id="369" r:id="rId170"/>
    <p:sldId id="524" r:id="rId171"/>
    <p:sldId id="521" r:id="rId172"/>
    <p:sldId id="525" r:id="rId173"/>
    <p:sldId id="431" r:id="rId174"/>
    <p:sldId id="548" r:id="rId175"/>
    <p:sldId id="370" r:id="rId176"/>
    <p:sldId id="526" r:id="rId177"/>
    <p:sldId id="420" r:id="rId178"/>
    <p:sldId id="538" r:id="rId179"/>
    <p:sldId id="527" r:id="rId180"/>
    <p:sldId id="513" r:id="rId181"/>
    <p:sldId id="529" r:id="rId182"/>
    <p:sldId id="528" r:id="rId183"/>
    <p:sldId id="367" r:id="rId184"/>
    <p:sldId id="549" r:id="rId185"/>
    <p:sldId id="371" r:id="rId186"/>
    <p:sldId id="261" r:id="rId187"/>
    <p:sldId id="372" r:id="rId188"/>
    <p:sldId id="375" r:id="rId189"/>
    <p:sldId id="376" r:id="rId190"/>
    <p:sldId id="377" r:id="rId191"/>
    <p:sldId id="373" r:id="rId192"/>
    <p:sldId id="374" r:id="rId193"/>
    <p:sldId id="560" r:id="rId194"/>
    <p:sldId id="561" r:id="rId195"/>
    <p:sldId id="501" r:id="rId196"/>
    <p:sldId id="378" r:id="rId197"/>
    <p:sldId id="379" r:id="rId198"/>
    <p:sldId id="380" r:id="rId199"/>
    <p:sldId id="405" r:id="rId200"/>
    <p:sldId id="414" r:id="rId201"/>
    <p:sldId id="415" r:id="rId202"/>
    <p:sldId id="433" r:id="rId203"/>
    <p:sldId id="435" r:id="rId204"/>
    <p:sldId id="416" r:id="rId205"/>
    <p:sldId id="434" r:id="rId206"/>
    <p:sldId id="417" r:id="rId207"/>
    <p:sldId id="436" r:id="rId208"/>
    <p:sldId id="418" r:id="rId209"/>
    <p:sldId id="419" r:id="rId210"/>
    <p:sldId id="412" r:id="rId211"/>
    <p:sldId id="562" r:id="rId212"/>
    <p:sldId id="532" r:id="rId213"/>
    <p:sldId id="557" r:id="rId214"/>
    <p:sldId id="406" r:id="rId215"/>
    <p:sldId id="411" r:id="rId216"/>
    <p:sldId id="407" r:id="rId217"/>
    <p:sldId id="408" r:id="rId218"/>
    <p:sldId id="423" r:id="rId219"/>
    <p:sldId id="424" r:id="rId220"/>
    <p:sldId id="409" r:id="rId221"/>
    <p:sldId id="425" r:id="rId222"/>
    <p:sldId id="580" r:id="rId223"/>
    <p:sldId id="410" r:id="rId224"/>
    <p:sldId id="579" r:id="rId225"/>
    <p:sldId id="578" r:id="rId226"/>
    <p:sldId id="503" r:id="rId227"/>
    <p:sldId id="502" r:id="rId228"/>
    <p:sldId id="530" r:id="rId229"/>
    <p:sldId id="531" r:id="rId230"/>
    <p:sldId id="558" r:id="rId231"/>
    <p:sldId id="533" r:id="rId232"/>
    <p:sldId id="559" r:id="rId233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35"/>
      <p:bold r:id="rId236"/>
      <p:italic r:id="rId237"/>
      <p:boldItalic r:id="rId238"/>
    </p:embeddedFont>
  </p:embeddedFontLst>
  <p:custDataLst>
    <p:tags r:id="rId239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CC"/>
    <a:srgbClr val="FF0000"/>
    <a:srgbClr val="FFCC00"/>
    <a:srgbClr val="FF0066"/>
    <a:srgbClr val="800000"/>
    <a:srgbClr val="FF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14" autoAdjust="0"/>
    <p:restoredTop sz="87162" autoAdjust="0"/>
  </p:normalViewPr>
  <p:slideViewPr>
    <p:cSldViewPr snapToGrid="0">
      <p:cViewPr varScale="1">
        <p:scale>
          <a:sx n="114" d="100"/>
          <a:sy n="114" d="100"/>
        </p:scale>
        <p:origin x="11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font" Target="fonts/font3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font" Target="fonts/font4.fntdata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notesMaster" Target="notesMasters/notesMaster1.xml"/><Relationship Id="rId239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presProps" Target="pres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font" Target="fonts/font1.fntdata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font" Target="fonts/font2.fntdata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image" Target="../media/image100.wmf"/><Relationship Id="rId18" Type="http://schemas.openxmlformats.org/officeDocument/2006/relationships/image" Target="../media/image105.wmf"/><Relationship Id="rId3" Type="http://schemas.openxmlformats.org/officeDocument/2006/relationships/image" Target="../media/image90.wmf"/><Relationship Id="rId7" Type="http://schemas.openxmlformats.org/officeDocument/2006/relationships/image" Target="../media/image94.wmf"/><Relationship Id="rId12" Type="http://schemas.openxmlformats.org/officeDocument/2006/relationships/image" Target="../media/image99.wmf"/><Relationship Id="rId17" Type="http://schemas.openxmlformats.org/officeDocument/2006/relationships/image" Target="../media/image104.wmf"/><Relationship Id="rId2" Type="http://schemas.openxmlformats.org/officeDocument/2006/relationships/image" Target="../media/image89.wmf"/><Relationship Id="rId16" Type="http://schemas.openxmlformats.org/officeDocument/2006/relationships/image" Target="../media/image103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11" Type="http://schemas.openxmlformats.org/officeDocument/2006/relationships/image" Target="../media/image98.wmf"/><Relationship Id="rId5" Type="http://schemas.openxmlformats.org/officeDocument/2006/relationships/image" Target="../media/image92.wmf"/><Relationship Id="rId15" Type="http://schemas.openxmlformats.org/officeDocument/2006/relationships/image" Target="../media/image102.wmf"/><Relationship Id="rId10" Type="http://schemas.openxmlformats.org/officeDocument/2006/relationships/image" Target="../media/image97.wmf"/><Relationship Id="rId4" Type="http://schemas.openxmlformats.org/officeDocument/2006/relationships/image" Target="../media/image91.wmf"/><Relationship Id="rId9" Type="http://schemas.openxmlformats.org/officeDocument/2006/relationships/image" Target="../media/image96.wmf"/><Relationship Id="rId14" Type="http://schemas.openxmlformats.org/officeDocument/2006/relationships/image" Target="../media/image10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wmf"/><Relationship Id="rId1" Type="http://schemas.openxmlformats.org/officeDocument/2006/relationships/image" Target="../media/image1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3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6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2EEE41-F24D-4DAD-BE7B-B0C54843D7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5617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9BAAE1-7A96-4593-81BE-3EED0CCA3016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6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22997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C0EFB7-A648-46CA-A577-48CADDD24812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23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503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499374-886B-4F50-BDFB-7039D972770B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24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595844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499374-886B-4F50-BDFB-7039D972770B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25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836708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2E8CD15-9050-4C9C-AAFC-3CD66070BC54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26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971082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1C8AA76-A7AC-40E6-98D0-2A12241AF337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27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934275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C8E69D-BDD9-42D7-A66C-F5FC19E06AAB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28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23624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406C3B3-5D9C-4F04-B1A9-098462D423D7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29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411605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A824D20-609B-492F-9538-6A9DA0580264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30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625845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E6987C-2E1C-4986-A094-D97494F261A5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31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42006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7BF4D6-3C2F-4240-835A-7B7372B8D87F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32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004458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51223B-3DD0-4201-8B73-D3931AC39023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8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49269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F7216F7-EE73-4F69-A00A-5B11AF2E39A2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78</a:t>
            </a:fld>
            <a:endParaRPr lang="cs-CZ" altLang="cs-CZ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07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FDA31B-FC05-4E9D-82AA-44C277FE687E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112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765581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F537E7-811D-426F-B938-A8ADC27E48C0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122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483037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1088F09-C870-4D89-ADAC-3534E7D5708B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123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361892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F65FF5-ABFD-4B89-A315-BBBF0CA5987A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124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398272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4D17E4-2575-4806-A1C5-30F421A92570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125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373960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F7FEBC-DA42-4AB7-B6BC-FF1F9862E221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126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708305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6E42E9D-DF2B-46AF-B22F-B7501014779A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128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52089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AB1500D-B6CC-4B26-8595-940CC381746E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129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568758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29D0D9C-F199-4CBD-8CDF-6D32E37C530E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130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96605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133B46-CABD-47C1-8205-9CC6E20D1F06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10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4793709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A7BD38C-96A9-444E-9F6B-FEA97C0D7A64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131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434574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7FC332D-D4FE-436B-9C46-2A2B36AA5001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132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382228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CB3273-A9E5-4ECB-ADA9-48C4A19CDA55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133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891386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38AFDB-81EF-4191-B7F0-1B0804DC6AC2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134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679647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EC33A90-FCDD-4895-848A-B2EDBFF1489E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137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571555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4E2329D-61B9-4BA5-BE7D-7220B4641A87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138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3683499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681C8E-FA3F-4199-B870-3E9C4C52A315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139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0605420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BEB453E-24D3-427E-8C20-E7C269350102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140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127826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EEE41-F24D-4DAD-BE7B-B0C54843D7F4}" type="slidenum">
              <a:rPr lang="cs-CZ" altLang="cs-CZ" smtClean="0"/>
              <a:pPr>
                <a:defRPr/>
              </a:pPr>
              <a:t>157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8540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DC95B1-C21B-488C-88CE-7A4D58117FF9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160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947991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4E140C1-EB46-46B4-9CDF-BA1FC9E99B16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11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807973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724869-8ECF-4F78-B0DC-98A60CC39DE6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161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474704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DBCC73-1EA1-4BF7-B3F7-4E11D348A3C2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162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1598204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2774F50-07A7-4095-B485-25DDBAE44DEC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163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9760315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16DE28-DDA1-4E03-B536-026262746954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164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70643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C90AF3-A57D-48AB-AF5C-A9AE0582A61D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165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0787060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08ACD2-8A71-446E-BF63-867F2FAE2CCB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166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0446648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D0C8A4-16D1-4F63-A0E9-664687ADAA03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167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5275594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E8301DA-282F-4DF3-964B-81BC7B047901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178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5002367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976F58-1B80-4031-A961-65A4C8F23DFE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186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8477441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203DB46-22E5-4324-B87D-EFC38F57338D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187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257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68943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E8160E-73F4-49C3-BAB3-835AB6E7C6B7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12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942877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403021E-E2BC-4254-AB5F-21EED72B596F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13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mtClean="0"/>
              <a:t>Podle druhé</a:t>
            </a:r>
          </a:p>
        </p:txBody>
      </p:sp>
    </p:spTree>
    <p:extLst>
      <p:ext uri="{BB962C8B-B14F-4D97-AF65-F5344CB8AC3E}">
        <p14:creationId xmlns:p14="http://schemas.microsoft.com/office/powerpoint/2010/main" val="1095455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5467F1-CA8B-48DD-8546-0F08133D96F8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14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61088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B5D4B4-2192-46D9-B470-4B45A2835F32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21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468511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F403A0-E8F7-40B9-839F-51E6DBCED435}" type="slidenum">
              <a:rPr lang="cs-CZ" altLang="cs-CZ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22</a:t>
            </a:fld>
            <a:endParaRPr lang="cs-CZ" altLang="cs-CZ" smtClean="0">
              <a:solidFill>
                <a:schemeClr val="tx2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14449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9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74 w 3271"/>
                    <a:gd name="T1" fmla="*/ 1990 h 3075"/>
                    <a:gd name="T2" fmla="*/ 222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45 w 3271"/>
                    <a:gd name="T13" fmla="*/ 216 h 3075"/>
                    <a:gd name="T14" fmla="*/ 580 w 3271"/>
                    <a:gd name="T15" fmla="*/ 42 h 3075"/>
                    <a:gd name="T16" fmla="*/ 999 w 3271"/>
                    <a:gd name="T17" fmla="*/ 6 h 3075"/>
                    <a:gd name="T18" fmla="*/ 1479 w 3271"/>
                    <a:gd name="T19" fmla="*/ 102 h 3075"/>
                    <a:gd name="T20" fmla="*/ 2022 w 3271"/>
                    <a:gd name="T21" fmla="*/ 324 h 3075"/>
                    <a:gd name="T22" fmla="*/ 2534 w 3271"/>
                    <a:gd name="T23" fmla="*/ 659 h 3075"/>
                    <a:gd name="T24" fmla="*/ 3091 w 3271"/>
                    <a:gd name="T25" fmla="*/ 1187 h 3075"/>
                    <a:gd name="T26" fmla="*/ 3442 w 3271"/>
                    <a:gd name="T27" fmla="*/ 1702 h 3075"/>
                    <a:gd name="T28" fmla="*/ 3578 w 3271"/>
                    <a:gd name="T29" fmla="*/ 2008 h 3075"/>
                    <a:gd name="T30" fmla="*/ 3637 w 3271"/>
                    <a:gd name="T31" fmla="*/ 2302 h 3075"/>
                    <a:gd name="T32" fmla="*/ 3630 w 3271"/>
                    <a:gd name="T33" fmla="*/ 2565 h 3075"/>
                    <a:gd name="T34" fmla="*/ 3558 w 3271"/>
                    <a:gd name="T35" fmla="*/ 2781 h 3075"/>
                    <a:gd name="T36" fmla="*/ 3423 w 3271"/>
                    <a:gd name="T37" fmla="*/ 2961 h 3075"/>
                    <a:gd name="T38" fmla="*/ 3256 w 3271"/>
                    <a:gd name="T39" fmla="*/ 3075 h 3075"/>
                    <a:gd name="T40" fmla="*/ 3423 w 3271"/>
                    <a:gd name="T41" fmla="*/ 2967 h 3075"/>
                    <a:gd name="T42" fmla="*/ 3564 w 3271"/>
                    <a:gd name="T43" fmla="*/ 2787 h 3075"/>
                    <a:gd name="T44" fmla="*/ 3637 w 3271"/>
                    <a:gd name="T45" fmla="*/ 2565 h 3075"/>
                    <a:gd name="T46" fmla="*/ 3644 w 3271"/>
                    <a:gd name="T47" fmla="*/ 2302 h 3075"/>
                    <a:gd name="T48" fmla="*/ 3584 w 3271"/>
                    <a:gd name="T49" fmla="*/ 2008 h 3075"/>
                    <a:gd name="T50" fmla="*/ 3450 w 3271"/>
                    <a:gd name="T51" fmla="*/ 1702 h 3075"/>
                    <a:gd name="T52" fmla="*/ 3098 w 3271"/>
                    <a:gd name="T53" fmla="*/ 1181 h 3075"/>
                    <a:gd name="T54" fmla="*/ 2540 w 3271"/>
                    <a:gd name="T55" fmla="*/ 653 h 3075"/>
                    <a:gd name="T56" fmla="*/ 2022 w 3271"/>
                    <a:gd name="T57" fmla="*/ 318 h 3075"/>
                    <a:gd name="T58" fmla="*/ 1479 w 3271"/>
                    <a:gd name="T59" fmla="*/ 96 h 3075"/>
                    <a:gd name="T60" fmla="*/ 999 w 3271"/>
                    <a:gd name="T61" fmla="*/ 0 h 3075"/>
                    <a:gd name="T62" fmla="*/ 574 w 3271"/>
                    <a:gd name="T63" fmla="*/ 36 h 3075"/>
                    <a:gd name="T64" fmla="*/ 240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216 w 3271"/>
                    <a:gd name="T75" fmla="*/ 1474 h 3075"/>
                    <a:gd name="T76" fmla="*/ 389 w 3271"/>
                    <a:gd name="T77" fmla="*/ 1786 h 3075"/>
                    <a:gd name="T78" fmla="*/ 957 w 3271"/>
                    <a:gd name="T79" fmla="*/ 2380 h 3075"/>
                    <a:gd name="T80" fmla="*/ 1388 w 3271"/>
                    <a:gd name="T81" fmla="*/ 2709 h 3075"/>
                    <a:gd name="T82" fmla="*/ 1843 w 3271"/>
                    <a:gd name="T83" fmla="*/ 2961 h 3075"/>
                    <a:gd name="T84" fmla="*/ 2157 w 3271"/>
                    <a:gd name="T85" fmla="*/ 3075 h 3075"/>
                    <a:gd name="T86" fmla="*/ 1705 w 3271"/>
                    <a:gd name="T87" fmla="*/ 2889 h 3075"/>
                    <a:gd name="T88" fmla="*/ 1253 w 3271"/>
                    <a:gd name="T89" fmla="*/ 2607 h 3075"/>
                    <a:gd name="T90" fmla="*/ 957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3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4399 w 3952"/>
                      <a:gd name="T1" fmla="*/ 2860 h 3501"/>
                      <a:gd name="T2" fmla="*/ 4360 w 3952"/>
                      <a:gd name="T3" fmla="*/ 2614 h 3501"/>
                      <a:gd name="T4" fmla="*/ 4283 w 3952"/>
                      <a:gd name="T5" fmla="*/ 2368 h 3501"/>
                      <a:gd name="T6" fmla="*/ 4160 w 3952"/>
                      <a:gd name="T7" fmla="*/ 2110 h 3501"/>
                      <a:gd name="T8" fmla="*/ 4007 w 3952"/>
                      <a:gd name="T9" fmla="*/ 1853 h 3501"/>
                      <a:gd name="T10" fmla="*/ 3828 w 3952"/>
                      <a:gd name="T11" fmla="*/ 1595 h 3501"/>
                      <a:gd name="T12" fmla="*/ 3615 w 3952"/>
                      <a:gd name="T13" fmla="*/ 1343 h 3501"/>
                      <a:gd name="T14" fmla="*/ 3373 w 3952"/>
                      <a:gd name="T15" fmla="*/ 1103 h 3501"/>
                      <a:gd name="T16" fmla="*/ 3035 w 3952"/>
                      <a:gd name="T17" fmla="*/ 815 h 3501"/>
                      <a:gd name="T18" fmla="*/ 2600 w 3952"/>
                      <a:gd name="T19" fmla="*/ 522 h 3501"/>
                      <a:gd name="T20" fmla="*/ 2162 w 3952"/>
                      <a:gd name="T21" fmla="*/ 288 h 3501"/>
                      <a:gd name="T22" fmla="*/ 1735 w 3952"/>
                      <a:gd name="T23" fmla="*/ 126 h 3501"/>
                      <a:gd name="T24" fmla="*/ 1328 w 3952"/>
                      <a:gd name="T25" fmla="*/ 24 h 3501"/>
                      <a:gd name="T26" fmla="*/ 945 w 3952"/>
                      <a:gd name="T27" fmla="*/ 0 h 3501"/>
                      <a:gd name="T28" fmla="*/ 598 w 3952"/>
                      <a:gd name="T29" fmla="*/ 48 h 3501"/>
                      <a:gd name="T30" fmla="*/ 299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305 w 3952"/>
                      <a:gd name="T39" fmla="*/ 174 h 3501"/>
                      <a:gd name="T40" fmla="*/ 598 w 3952"/>
                      <a:gd name="T41" fmla="*/ 48 h 3501"/>
                      <a:gd name="T42" fmla="*/ 945 w 3952"/>
                      <a:gd name="T43" fmla="*/ 6 h 3501"/>
                      <a:gd name="T44" fmla="*/ 1328 w 3952"/>
                      <a:gd name="T45" fmla="*/ 30 h 3501"/>
                      <a:gd name="T46" fmla="*/ 1735 w 3952"/>
                      <a:gd name="T47" fmla="*/ 132 h 3501"/>
                      <a:gd name="T48" fmla="*/ 2162 w 3952"/>
                      <a:gd name="T49" fmla="*/ 294 h 3501"/>
                      <a:gd name="T50" fmla="*/ 2600 w 3952"/>
                      <a:gd name="T51" fmla="*/ 528 h 3501"/>
                      <a:gd name="T52" fmla="*/ 3028 w 3952"/>
                      <a:gd name="T53" fmla="*/ 821 h 3501"/>
                      <a:gd name="T54" fmla="*/ 3488 w 3952"/>
                      <a:gd name="T55" fmla="*/ 1223 h 3501"/>
                      <a:gd name="T56" fmla="*/ 3719 w 3952"/>
                      <a:gd name="T57" fmla="*/ 1469 h 3501"/>
                      <a:gd name="T58" fmla="*/ 3916 w 3952"/>
                      <a:gd name="T59" fmla="*/ 1727 h 3501"/>
                      <a:gd name="T60" fmla="*/ 4085 w 3952"/>
                      <a:gd name="T61" fmla="*/ 1984 h 3501"/>
                      <a:gd name="T62" fmla="*/ 4224 w 3952"/>
                      <a:gd name="T63" fmla="*/ 2236 h 3501"/>
                      <a:gd name="T64" fmla="*/ 4322 w 3952"/>
                      <a:gd name="T65" fmla="*/ 2494 h 3501"/>
                      <a:gd name="T66" fmla="*/ 4386 w 3952"/>
                      <a:gd name="T67" fmla="*/ 2740 h 3501"/>
                      <a:gd name="T68" fmla="*/ 4406 w 3952"/>
                      <a:gd name="T69" fmla="*/ 2973 h 3501"/>
                      <a:gd name="T70" fmla="*/ 4373 w 3952"/>
                      <a:gd name="T71" fmla="*/ 3255 h 3501"/>
                      <a:gd name="T72" fmla="*/ 4277 w 3952"/>
                      <a:gd name="T73" fmla="*/ 3501 h 3501"/>
                      <a:gd name="T74" fmla="*/ 4334 w 3952"/>
                      <a:gd name="T75" fmla="*/ 3387 h 3501"/>
                      <a:gd name="T76" fmla="*/ 4399 w 3952"/>
                      <a:gd name="T77" fmla="*/ 3123 h 3501"/>
                      <a:gd name="T78" fmla="*/ 4406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748 w 3791"/>
                      <a:gd name="T1" fmla="*/ 2416 h 3363"/>
                      <a:gd name="T2" fmla="*/ 455 w 3791"/>
                      <a:gd name="T3" fmla="*/ 2062 h 3363"/>
                      <a:gd name="T4" fmla="*/ 251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75 w 3791"/>
                      <a:gd name="T15" fmla="*/ 246 h 3363"/>
                      <a:gd name="T16" fmla="*/ 652 w 3791"/>
                      <a:gd name="T17" fmla="*/ 48 h 3363"/>
                      <a:gd name="T18" fmla="*/ 1146 w 3791"/>
                      <a:gd name="T19" fmla="*/ 6 h 3363"/>
                      <a:gd name="T20" fmla="*/ 1723 w 3791"/>
                      <a:gd name="T21" fmla="*/ 120 h 3363"/>
                      <a:gd name="T22" fmla="*/ 2339 w 3791"/>
                      <a:gd name="T23" fmla="*/ 378 h 3363"/>
                      <a:gd name="T24" fmla="*/ 2948 w 3791"/>
                      <a:gd name="T25" fmla="*/ 773 h 3363"/>
                      <a:gd name="T26" fmla="*/ 3490 w 3791"/>
                      <a:gd name="T27" fmla="*/ 1265 h 3363"/>
                      <a:gd name="T28" fmla="*/ 3786 w 3791"/>
                      <a:gd name="T29" fmla="*/ 1625 h 3363"/>
                      <a:gd name="T30" fmla="*/ 4014 w 3791"/>
                      <a:gd name="T31" fmla="*/ 1984 h 3363"/>
                      <a:gd name="T32" fmla="*/ 4167 w 3791"/>
                      <a:gd name="T33" fmla="*/ 2344 h 3363"/>
                      <a:gd name="T34" fmla="*/ 4239 w 3791"/>
                      <a:gd name="T35" fmla="*/ 2686 h 3363"/>
                      <a:gd name="T36" fmla="*/ 4200 w 3791"/>
                      <a:gd name="T37" fmla="*/ 3105 h 3363"/>
                      <a:gd name="T38" fmla="*/ 4069 w 3791"/>
                      <a:gd name="T39" fmla="*/ 3363 h 3363"/>
                      <a:gd name="T40" fmla="*/ 4232 w 3791"/>
                      <a:gd name="T41" fmla="*/ 2967 h 3363"/>
                      <a:gd name="T42" fmla="*/ 4245 w 3791"/>
                      <a:gd name="T43" fmla="*/ 2794 h 3363"/>
                      <a:gd name="T44" fmla="*/ 4200 w 3791"/>
                      <a:gd name="T45" fmla="*/ 2458 h 3363"/>
                      <a:gd name="T46" fmla="*/ 4076 w 3791"/>
                      <a:gd name="T47" fmla="*/ 2104 h 3363"/>
                      <a:gd name="T48" fmla="*/ 3871 w 3791"/>
                      <a:gd name="T49" fmla="*/ 1739 h 3363"/>
                      <a:gd name="T50" fmla="*/ 3596 w 3791"/>
                      <a:gd name="T51" fmla="*/ 1385 h 3363"/>
                      <a:gd name="T52" fmla="*/ 3142 w 3791"/>
                      <a:gd name="T53" fmla="*/ 929 h 3363"/>
                      <a:gd name="T54" fmla="*/ 2546 w 3791"/>
                      <a:gd name="T55" fmla="*/ 492 h 3363"/>
                      <a:gd name="T56" fmla="*/ 1934 w 3791"/>
                      <a:gd name="T57" fmla="*/ 192 h 3363"/>
                      <a:gd name="T58" fmla="*/ 1334 w 3791"/>
                      <a:gd name="T59" fmla="*/ 24 h 3363"/>
                      <a:gd name="T60" fmla="*/ 789 w 3791"/>
                      <a:gd name="T61" fmla="*/ 12 h 3363"/>
                      <a:gd name="T62" fmla="*/ 371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97 w 3791"/>
                      <a:gd name="T73" fmla="*/ 1583 h 3363"/>
                      <a:gd name="T74" fmla="*/ 377 w 3791"/>
                      <a:gd name="T75" fmla="*/ 1942 h 3363"/>
                      <a:gd name="T76" fmla="*/ 652 w 3791"/>
                      <a:gd name="T77" fmla="*/ 2302 h 3363"/>
                      <a:gd name="T78" fmla="*/ 1095 w 3791"/>
                      <a:gd name="T79" fmla="*/ 2758 h 3363"/>
                      <a:gd name="T80" fmla="*/ 1783 w 3791"/>
                      <a:gd name="T81" fmla="*/ 3237 h 3363"/>
                      <a:gd name="T82" fmla="*/ 1783 w 3791"/>
                      <a:gd name="T83" fmla="*/ 3237 h 3363"/>
                      <a:gd name="T84" fmla="*/ 1101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610 w 3527"/>
                      <a:gd name="T1" fmla="*/ 2146 h 3225"/>
                      <a:gd name="T2" fmla="*/ 353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53 w 3527"/>
                      <a:gd name="T15" fmla="*/ 150 h 3225"/>
                      <a:gd name="T16" fmla="*/ 741 w 3527"/>
                      <a:gd name="T17" fmla="*/ 12 h 3225"/>
                      <a:gd name="T18" fmla="*/ 1252 w 3527"/>
                      <a:gd name="T19" fmla="*/ 24 h 3225"/>
                      <a:gd name="T20" fmla="*/ 1792 w 3527"/>
                      <a:gd name="T21" fmla="*/ 174 h 3225"/>
                      <a:gd name="T22" fmla="*/ 2368 w 3527"/>
                      <a:gd name="T23" fmla="*/ 456 h 3225"/>
                      <a:gd name="T24" fmla="*/ 2922 w 3527"/>
                      <a:gd name="T25" fmla="*/ 857 h 3225"/>
                      <a:gd name="T26" fmla="*/ 3439 w 3527"/>
                      <a:gd name="T27" fmla="*/ 1391 h 3225"/>
                      <a:gd name="T28" fmla="*/ 3662 w 3527"/>
                      <a:gd name="T29" fmla="*/ 1726 h 3225"/>
                      <a:gd name="T30" fmla="*/ 3834 w 3527"/>
                      <a:gd name="T31" fmla="*/ 2062 h 3225"/>
                      <a:gd name="T32" fmla="*/ 3924 w 3527"/>
                      <a:gd name="T33" fmla="*/ 2386 h 3225"/>
                      <a:gd name="T34" fmla="*/ 3937 w 3527"/>
                      <a:gd name="T35" fmla="*/ 2680 h 3225"/>
                      <a:gd name="T36" fmla="*/ 3886 w 3527"/>
                      <a:gd name="T37" fmla="*/ 2931 h 3225"/>
                      <a:gd name="T38" fmla="*/ 3761 w 3527"/>
                      <a:gd name="T39" fmla="*/ 3141 h 3225"/>
                      <a:gd name="T40" fmla="*/ 3669 w 3527"/>
                      <a:gd name="T41" fmla="*/ 3225 h 3225"/>
                      <a:gd name="T42" fmla="*/ 3703 w 3527"/>
                      <a:gd name="T43" fmla="*/ 3201 h 3225"/>
                      <a:gd name="T44" fmla="*/ 3853 w 3527"/>
                      <a:gd name="T45" fmla="*/ 3009 h 3225"/>
                      <a:gd name="T46" fmla="*/ 3931 w 3527"/>
                      <a:gd name="T47" fmla="*/ 2769 h 3225"/>
                      <a:gd name="T48" fmla="*/ 3937 w 3527"/>
                      <a:gd name="T49" fmla="*/ 2488 h 3225"/>
                      <a:gd name="T50" fmla="*/ 3873 w 3527"/>
                      <a:gd name="T51" fmla="*/ 2170 h 3225"/>
                      <a:gd name="T52" fmla="*/ 3731 w 3527"/>
                      <a:gd name="T53" fmla="*/ 1834 h 3225"/>
                      <a:gd name="T54" fmla="*/ 3518 w 3527"/>
                      <a:gd name="T55" fmla="*/ 1499 h 3225"/>
                      <a:gd name="T56" fmla="*/ 3150 w 3527"/>
                      <a:gd name="T57" fmla="*/ 1061 h 3225"/>
                      <a:gd name="T58" fmla="*/ 2554 w 3527"/>
                      <a:gd name="T59" fmla="*/ 575 h 3225"/>
                      <a:gd name="T60" fmla="*/ 1991 w 3527"/>
                      <a:gd name="T61" fmla="*/ 252 h 3225"/>
                      <a:gd name="T62" fmla="*/ 1417 w 3527"/>
                      <a:gd name="T63" fmla="*/ 60 h 3225"/>
                      <a:gd name="T64" fmla="*/ 915 w 3527"/>
                      <a:gd name="T65" fmla="*/ 0 h 3225"/>
                      <a:gd name="T66" fmla="*/ 454 w 3527"/>
                      <a:gd name="T67" fmla="*/ 84 h 3225"/>
                      <a:gd name="T68" fmla="*/ 203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87 w 3527"/>
                      <a:gd name="T79" fmla="*/ 1708 h 3225"/>
                      <a:gd name="T80" fmla="*/ 499 w 3527"/>
                      <a:gd name="T81" fmla="*/ 2038 h 3225"/>
                      <a:gd name="T82" fmla="*/ 1022 w 3527"/>
                      <a:gd name="T83" fmla="*/ 2572 h 3225"/>
                      <a:gd name="T84" fmla="*/ 1399 w 3527"/>
                      <a:gd name="T85" fmla="*/ 2865 h 3225"/>
                      <a:gd name="T86" fmla="*/ 1792 w 3527"/>
                      <a:gd name="T87" fmla="*/ 3099 h 3225"/>
                      <a:gd name="T88" fmla="*/ 2069 w 3527"/>
                      <a:gd name="T89" fmla="*/ 3225 h 3225"/>
                      <a:gd name="T90" fmla="*/ 1674 w 3527"/>
                      <a:gd name="T91" fmla="*/ 3027 h 3225"/>
                      <a:gd name="T92" fmla="*/ 1286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3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735 w 4251"/>
                        <a:gd name="T1" fmla="*/ 3237 h 3794"/>
                        <a:gd name="T2" fmla="*/ 4690 w 4251"/>
                        <a:gd name="T3" fmla="*/ 2961 h 3794"/>
                        <a:gd name="T4" fmla="*/ 4601 w 4251"/>
                        <a:gd name="T5" fmla="*/ 2679 h 3794"/>
                        <a:gd name="T6" fmla="*/ 4463 w 4251"/>
                        <a:gd name="T7" fmla="*/ 2391 h 3794"/>
                        <a:gd name="T8" fmla="*/ 4292 w 4251"/>
                        <a:gd name="T9" fmla="*/ 2098 h 3794"/>
                        <a:gd name="T10" fmla="*/ 4081 w 4251"/>
                        <a:gd name="T11" fmla="*/ 1810 h 3794"/>
                        <a:gd name="T12" fmla="*/ 3840 w 4251"/>
                        <a:gd name="T13" fmla="*/ 1528 h 3794"/>
                        <a:gd name="T14" fmla="*/ 3564 w 4251"/>
                        <a:gd name="T15" fmla="*/ 1252 h 3794"/>
                        <a:gd name="T16" fmla="*/ 3190 w 4251"/>
                        <a:gd name="T17" fmla="*/ 935 h 3794"/>
                        <a:gd name="T18" fmla="*/ 2719 w 4251"/>
                        <a:gd name="T19" fmla="*/ 605 h 3794"/>
                        <a:gd name="T20" fmla="*/ 2220 w 4251"/>
                        <a:gd name="T21" fmla="*/ 341 h 3794"/>
                        <a:gd name="T22" fmla="*/ 1729 w 4251"/>
                        <a:gd name="T23" fmla="*/ 143 h 3794"/>
                        <a:gd name="T24" fmla="*/ 1261 w 4251"/>
                        <a:gd name="T25" fmla="*/ 35 h 3794"/>
                        <a:gd name="T26" fmla="*/ 813 w 4251"/>
                        <a:gd name="T27" fmla="*/ 0 h 3794"/>
                        <a:gd name="T28" fmla="*/ 437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99 w 4251"/>
                        <a:gd name="T35" fmla="*/ 101 h 3794"/>
                        <a:gd name="T36" fmla="*/ 658 w 4251"/>
                        <a:gd name="T37" fmla="*/ 18 h 3794"/>
                        <a:gd name="T38" fmla="*/ 1065 w 4251"/>
                        <a:gd name="T39" fmla="*/ 18 h 3794"/>
                        <a:gd name="T40" fmla="*/ 1508 w 4251"/>
                        <a:gd name="T41" fmla="*/ 95 h 3794"/>
                        <a:gd name="T42" fmla="*/ 1994 w 4251"/>
                        <a:gd name="T43" fmla="*/ 245 h 3794"/>
                        <a:gd name="T44" fmla="*/ 2465 w 4251"/>
                        <a:gd name="T45" fmla="*/ 467 h 3794"/>
                        <a:gd name="T46" fmla="*/ 2949 w 4251"/>
                        <a:gd name="T47" fmla="*/ 761 h 3794"/>
                        <a:gd name="T48" fmla="*/ 3415 w 4251"/>
                        <a:gd name="T49" fmla="*/ 1120 h 3794"/>
                        <a:gd name="T50" fmla="*/ 3702 w 4251"/>
                        <a:gd name="T51" fmla="*/ 1390 h 3794"/>
                        <a:gd name="T52" fmla="*/ 3965 w 4251"/>
                        <a:gd name="T53" fmla="*/ 1666 h 3794"/>
                        <a:gd name="T54" fmla="*/ 4194 w 4251"/>
                        <a:gd name="T55" fmla="*/ 1954 h 3794"/>
                        <a:gd name="T56" fmla="*/ 4376 w 4251"/>
                        <a:gd name="T57" fmla="*/ 2247 h 3794"/>
                        <a:gd name="T58" fmla="*/ 4533 w 4251"/>
                        <a:gd name="T59" fmla="*/ 2535 h 3794"/>
                        <a:gd name="T60" fmla="*/ 4646 w 4251"/>
                        <a:gd name="T61" fmla="*/ 2823 h 3794"/>
                        <a:gd name="T62" fmla="*/ 4710 w 4251"/>
                        <a:gd name="T63" fmla="*/ 3105 h 3794"/>
                        <a:gd name="T64" fmla="*/ 4735 w 4251"/>
                        <a:gd name="T65" fmla="*/ 3368 h 3794"/>
                        <a:gd name="T66" fmla="*/ 4723 w 4251"/>
                        <a:gd name="T67" fmla="*/ 3590 h 3794"/>
                        <a:gd name="T68" fmla="*/ 4671 w 4251"/>
                        <a:gd name="T69" fmla="*/ 3794 h 3794"/>
                        <a:gd name="T70" fmla="*/ 4703 w 4251"/>
                        <a:gd name="T71" fmla="*/ 3692 h 3794"/>
                        <a:gd name="T72" fmla="*/ 4735 w 4251"/>
                        <a:gd name="T73" fmla="*/ 3482 h 3794"/>
                        <a:gd name="T74" fmla="*/ 4742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4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4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97 w 4108"/>
                          <a:gd name="T1" fmla="*/ 186 h 3657"/>
                          <a:gd name="T2" fmla="*/ 482 w 4108"/>
                          <a:gd name="T3" fmla="*/ 54 h 3657"/>
                          <a:gd name="T4" fmla="*/ 869 w 4108"/>
                          <a:gd name="T5" fmla="*/ 6 h 3657"/>
                          <a:gd name="T6" fmla="*/ 1280 w 4108"/>
                          <a:gd name="T7" fmla="*/ 36 h 3657"/>
                          <a:gd name="T8" fmla="*/ 1717 w 4108"/>
                          <a:gd name="T9" fmla="*/ 144 h 3657"/>
                          <a:gd name="T10" fmla="*/ 2183 w 4108"/>
                          <a:gd name="T11" fmla="*/ 324 h 3657"/>
                          <a:gd name="T12" fmla="*/ 2655 w 4108"/>
                          <a:gd name="T13" fmla="*/ 570 h 3657"/>
                          <a:gd name="T14" fmla="*/ 3115 w 4108"/>
                          <a:gd name="T15" fmla="*/ 888 h 3657"/>
                          <a:gd name="T16" fmla="*/ 3477 w 4108"/>
                          <a:gd name="T17" fmla="*/ 1193 h 3657"/>
                          <a:gd name="T18" fmla="*/ 3740 w 4108"/>
                          <a:gd name="T19" fmla="*/ 1451 h 3657"/>
                          <a:gd name="T20" fmla="*/ 3964 w 4108"/>
                          <a:gd name="T21" fmla="*/ 1721 h 3657"/>
                          <a:gd name="T22" fmla="*/ 4167 w 4108"/>
                          <a:gd name="T23" fmla="*/ 1997 h 3657"/>
                          <a:gd name="T24" fmla="*/ 4327 w 4108"/>
                          <a:gd name="T25" fmla="*/ 2272 h 3657"/>
                          <a:gd name="T26" fmla="*/ 4457 w 4108"/>
                          <a:gd name="T27" fmla="*/ 2548 h 3657"/>
                          <a:gd name="T28" fmla="*/ 4548 w 4108"/>
                          <a:gd name="T29" fmla="*/ 2818 h 3657"/>
                          <a:gd name="T30" fmla="*/ 4593 w 4108"/>
                          <a:gd name="T31" fmla="*/ 3070 h 3657"/>
                          <a:gd name="T32" fmla="*/ 4593 w 4108"/>
                          <a:gd name="T33" fmla="*/ 3321 h 3657"/>
                          <a:gd name="T34" fmla="*/ 4548 w 4108"/>
                          <a:gd name="T35" fmla="*/ 3549 h 3657"/>
                          <a:gd name="T36" fmla="*/ 4515 w 4108"/>
                          <a:gd name="T37" fmla="*/ 3657 h 3657"/>
                          <a:gd name="T38" fmla="*/ 4580 w 4108"/>
                          <a:gd name="T39" fmla="*/ 3447 h 3657"/>
                          <a:gd name="T40" fmla="*/ 4600 w 4108"/>
                          <a:gd name="T41" fmla="*/ 3213 h 3657"/>
                          <a:gd name="T42" fmla="*/ 4593 w 4108"/>
                          <a:gd name="T43" fmla="*/ 3070 h 3657"/>
                          <a:gd name="T44" fmla="*/ 4548 w 4108"/>
                          <a:gd name="T45" fmla="*/ 2812 h 3657"/>
                          <a:gd name="T46" fmla="*/ 4464 w 4108"/>
                          <a:gd name="T47" fmla="*/ 2548 h 3657"/>
                          <a:gd name="T48" fmla="*/ 4334 w 4108"/>
                          <a:gd name="T49" fmla="*/ 2272 h 3657"/>
                          <a:gd name="T50" fmla="*/ 4174 w 4108"/>
                          <a:gd name="T51" fmla="*/ 1997 h 3657"/>
                          <a:gd name="T52" fmla="*/ 3971 w 4108"/>
                          <a:gd name="T53" fmla="*/ 1721 h 3657"/>
                          <a:gd name="T54" fmla="*/ 3747 w 4108"/>
                          <a:gd name="T55" fmla="*/ 1451 h 3657"/>
                          <a:gd name="T56" fmla="*/ 3484 w 4108"/>
                          <a:gd name="T57" fmla="*/ 1187 h 3657"/>
                          <a:gd name="T58" fmla="*/ 3128 w 4108"/>
                          <a:gd name="T59" fmla="*/ 888 h 3657"/>
                          <a:gd name="T60" fmla="*/ 2674 w 4108"/>
                          <a:gd name="T61" fmla="*/ 576 h 3657"/>
                          <a:gd name="T62" fmla="*/ 2204 w 4108"/>
                          <a:gd name="T63" fmla="*/ 330 h 3657"/>
                          <a:gd name="T64" fmla="*/ 1723 w 4108"/>
                          <a:gd name="T65" fmla="*/ 144 h 3657"/>
                          <a:gd name="T66" fmla="*/ 1274 w 4108"/>
                          <a:gd name="T67" fmla="*/ 30 h 3657"/>
                          <a:gd name="T68" fmla="*/ 842 w 4108"/>
                          <a:gd name="T69" fmla="*/ 0 h 3657"/>
                          <a:gd name="T70" fmla="*/ 467 w 4108"/>
                          <a:gd name="T71" fmla="*/ 54 h 3657"/>
                          <a:gd name="T72" fmla="*/ 197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grpSp>
                    <p:nvGrpSpPr>
                      <p:cNvPr id="4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4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1017 w 1537"/>
                            <a:gd name="T1" fmla="*/ 1264 h 1768"/>
                            <a:gd name="T2" fmla="*/ 1196 w 1537"/>
                            <a:gd name="T3" fmla="*/ 1402 h 1768"/>
                            <a:gd name="T4" fmla="*/ 1358 w 1537"/>
                            <a:gd name="T5" fmla="*/ 1528 h 1768"/>
                            <a:gd name="T6" fmla="*/ 1545 w 1537"/>
                            <a:gd name="T7" fmla="*/ 1654 h 1768"/>
                            <a:gd name="T8" fmla="*/ 1715 w 1537"/>
                            <a:gd name="T9" fmla="*/ 1768 h 1768"/>
                            <a:gd name="T10" fmla="*/ 1722 w 1537"/>
                            <a:gd name="T11" fmla="*/ 1768 h 1768"/>
                            <a:gd name="T12" fmla="*/ 1552 w 1537"/>
                            <a:gd name="T13" fmla="*/ 1654 h 1768"/>
                            <a:gd name="T14" fmla="*/ 1364 w 1537"/>
                            <a:gd name="T15" fmla="*/ 1534 h 1768"/>
                            <a:gd name="T16" fmla="*/ 1204 w 1537"/>
                            <a:gd name="T17" fmla="*/ 1402 h 1768"/>
                            <a:gd name="T18" fmla="*/ 1023 w 1537"/>
                            <a:gd name="T19" fmla="*/ 1258 h 1768"/>
                            <a:gd name="T20" fmla="*/ 871 w 1537"/>
                            <a:gd name="T21" fmla="*/ 1115 h 1768"/>
                            <a:gd name="T22" fmla="*/ 700 w 1537"/>
                            <a:gd name="T23" fmla="*/ 959 h 1768"/>
                            <a:gd name="T24" fmla="*/ 568 w 1537"/>
                            <a:gd name="T25" fmla="*/ 803 h 1768"/>
                            <a:gd name="T26" fmla="*/ 413 w 1537"/>
                            <a:gd name="T27" fmla="*/ 647 h 1768"/>
                            <a:gd name="T28" fmla="*/ 305 w 1537"/>
                            <a:gd name="T29" fmla="*/ 485 h 1768"/>
                            <a:gd name="T30" fmla="*/ 203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203 w 1537"/>
                            <a:gd name="T41" fmla="*/ 335 h 1768"/>
                            <a:gd name="T42" fmla="*/ 305 w 1537"/>
                            <a:gd name="T43" fmla="*/ 491 h 1768"/>
                            <a:gd name="T44" fmla="*/ 413 w 1537"/>
                            <a:gd name="T45" fmla="*/ 653 h 1768"/>
                            <a:gd name="T46" fmla="*/ 568 w 1537"/>
                            <a:gd name="T47" fmla="*/ 809 h 1768"/>
                            <a:gd name="T48" fmla="*/ 700 w 1537"/>
                            <a:gd name="T49" fmla="*/ 965 h 1768"/>
                            <a:gd name="T50" fmla="*/ 871 w 1537"/>
                            <a:gd name="T51" fmla="*/ 1121 h 1768"/>
                            <a:gd name="T52" fmla="*/ 1017 w 1537"/>
                            <a:gd name="T53" fmla="*/ 1264 h 1768"/>
                            <a:gd name="T54" fmla="*/ 1017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7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16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8" y="2868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7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0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1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2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9" y="1864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3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4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01" y="1535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5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6" y="1356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6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7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20" y="1001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80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1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2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3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4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5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6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7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8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9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0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1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2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3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4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5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6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7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8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9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0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1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2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3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4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5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6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4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5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1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23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4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5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6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7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8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9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0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1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2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  <p:grpSp>
          <p:nvGrpSpPr>
            <p:cNvPr id="6" name="Group 113"/>
            <p:cNvGrpSpPr>
              <a:grpSpLocks/>
            </p:cNvGrpSpPr>
            <p:nvPr userDrawn="1"/>
          </p:nvGrpSpPr>
          <p:grpSpPr bwMode="auto">
            <a:xfrm>
              <a:off x="16" y="1322"/>
              <a:ext cx="3325" cy="2952"/>
              <a:chOff x="16" y="1322"/>
              <a:chExt cx="3325" cy="2952"/>
            </a:xfrm>
          </p:grpSpPr>
          <p:sp>
            <p:nvSpPr>
              <p:cNvPr id="7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981 w 1435"/>
                  <a:gd name="T1" fmla="*/ 1150 h 1618"/>
                  <a:gd name="T2" fmla="*/ 849 w 1435"/>
                  <a:gd name="T3" fmla="*/ 1019 h 1618"/>
                  <a:gd name="T4" fmla="*/ 682 w 1435"/>
                  <a:gd name="T5" fmla="*/ 875 h 1618"/>
                  <a:gd name="T6" fmla="*/ 562 w 1435"/>
                  <a:gd name="T7" fmla="*/ 737 h 1618"/>
                  <a:gd name="T8" fmla="*/ 413 w 1435"/>
                  <a:gd name="T9" fmla="*/ 593 h 1618"/>
                  <a:gd name="T10" fmla="*/ 311 w 1435"/>
                  <a:gd name="T11" fmla="*/ 443 h 1618"/>
                  <a:gd name="T12" fmla="*/ 209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209 w 1435"/>
                  <a:gd name="T23" fmla="*/ 305 h 1618"/>
                  <a:gd name="T24" fmla="*/ 305 w 1435"/>
                  <a:gd name="T25" fmla="*/ 449 h 1618"/>
                  <a:gd name="T26" fmla="*/ 413 w 1435"/>
                  <a:gd name="T27" fmla="*/ 593 h 1618"/>
                  <a:gd name="T28" fmla="*/ 562 w 1435"/>
                  <a:gd name="T29" fmla="*/ 737 h 1618"/>
                  <a:gd name="T30" fmla="*/ 682 w 1435"/>
                  <a:gd name="T31" fmla="*/ 881 h 1618"/>
                  <a:gd name="T32" fmla="*/ 843 w 1435"/>
                  <a:gd name="T33" fmla="*/ 1019 h 1618"/>
                  <a:gd name="T34" fmla="*/ 981 w 1435"/>
                  <a:gd name="T35" fmla="*/ 1150 h 1618"/>
                  <a:gd name="T36" fmla="*/ 1154 w 1435"/>
                  <a:gd name="T37" fmla="*/ 1276 h 1618"/>
                  <a:gd name="T38" fmla="*/ 1292 w 1435"/>
                  <a:gd name="T39" fmla="*/ 1396 h 1618"/>
                  <a:gd name="T40" fmla="*/ 1464 w 1435"/>
                  <a:gd name="T41" fmla="*/ 1510 h 1618"/>
                  <a:gd name="T42" fmla="*/ 1615 w 1435"/>
                  <a:gd name="T43" fmla="*/ 1618 h 1618"/>
                  <a:gd name="T44" fmla="*/ 1622 w 1435"/>
                  <a:gd name="T45" fmla="*/ 1618 h 1618"/>
                  <a:gd name="T46" fmla="*/ 1472 w 1435"/>
                  <a:gd name="T47" fmla="*/ 1510 h 1618"/>
                  <a:gd name="T48" fmla="*/ 1299 w 1435"/>
                  <a:gd name="T49" fmla="*/ 1396 h 1618"/>
                  <a:gd name="T50" fmla="*/ 1154 w 1435"/>
                  <a:gd name="T51" fmla="*/ 1276 h 1618"/>
                  <a:gd name="T52" fmla="*/ 981 w 1435"/>
                  <a:gd name="T53" fmla="*/ 1150 h 1618"/>
                  <a:gd name="T54" fmla="*/ 981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1065 w 1668"/>
                  <a:gd name="T1" fmla="*/ 1463 h 2014"/>
                  <a:gd name="T2" fmla="*/ 874 w 1668"/>
                  <a:gd name="T3" fmla="*/ 1289 h 2014"/>
                  <a:gd name="T4" fmla="*/ 706 w 1668"/>
                  <a:gd name="T5" fmla="*/ 1115 h 2014"/>
                  <a:gd name="T6" fmla="*/ 551 w 1668"/>
                  <a:gd name="T7" fmla="*/ 929 h 2014"/>
                  <a:gd name="T8" fmla="*/ 401 w 1668"/>
                  <a:gd name="T9" fmla="*/ 743 h 2014"/>
                  <a:gd name="T10" fmla="*/ 287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87 w 1668"/>
                  <a:gd name="T25" fmla="*/ 569 h 2014"/>
                  <a:gd name="T26" fmla="*/ 401 w 1668"/>
                  <a:gd name="T27" fmla="*/ 755 h 2014"/>
                  <a:gd name="T28" fmla="*/ 551 w 1668"/>
                  <a:gd name="T29" fmla="*/ 935 h 2014"/>
                  <a:gd name="T30" fmla="*/ 706 w 1668"/>
                  <a:gd name="T31" fmla="*/ 1115 h 2014"/>
                  <a:gd name="T32" fmla="*/ 874 w 1668"/>
                  <a:gd name="T33" fmla="*/ 1295 h 2014"/>
                  <a:gd name="T34" fmla="*/ 1065 w 1668"/>
                  <a:gd name="T35" fmla="*/ 1463 h 2014"/>
                  <a:gd name="T36" fmla="*/ 1261 w 1668"/>
                  <a:gd name="T37" fmla="*/ 1618 h 2014"/>
                  <a:gd name="T38" fmla="*/ 1447 w 1668"/>
                  <a:gd name="T39" fmla="*/ 1762 h 2014"/>
                  <a:gd name="T40" fmla="*/ 1658 w 1668"/>
                  <a:gd name="T41" fmla="*/ 1894 h 2014"/>
                  <a:gd name="T42" fmla="*/ 1843 w 1668"/>
                  <a:gd name="T43" fmla="*/ 2014 h 2014"/>
                  <a:gd name="T44" fmla="*/ 1850 w 1668"/>
                  <a:gd name="T45" fmla="*/ 2014 h 2014"/>
                  <a:gd name="T46" fmla="*/ 1658 w 1668"/>
                  <a:gd name="T47" fmla="*/ 1894 h 2014"/>
                  <a:gd name="T48" fmla="*/ 1447 w 1668"/>
                  <a:gd name="T49" fmla="*/ 1762 h 2014"/>
                  <a:gd name="T50" fmla="*/ 1261 w 1668"/>
                  <a:gd name="T51" fmla="*/ 1618 h 2014"/>
                  <a:gd name="T52" fmla="*/ 1065 w 1668"/>
                  <a:gd name="T53" fmla="*/ 1463 h 2014"/>
                  <a:gd name="T54" fmla="*/ 1065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z="1800" smtClean="0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z="1800" smtClean="0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1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8" y="2695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z="1800" smtClean="0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2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z="1800" smtClean="0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62" y="1322"/>
                <a:ext cx="261" cy="298"/>
                <a:chOff x="3042" y="1265"/>
                <a:chExt cx="367" cy="424"/>
              </a:xfrm>
            </p:grpSpPr>
            <p:sp>
              <p:nvSpPr>
                <p:cNvPr id="14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1" y="1468"/>
                  <a:ext cx="282" cy="1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cs-CZ" sz="1800">
                    <a:solidFill>
                      <a:srgbClr val="FFFFFF"/>
                    </a:solidFill>
                    <a:latin typeface="Verdana" pitchFamily="34" charset="0"/>
                    <a:cs typeface="+mn-cs"/>
                  </a:endParaRPr>
                </a:p>
              </p:txBody>
            </p:sp>
            <p:sp>
              <p:nvSpPr>
                <p:cNvPr id="15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5"/>
                  <a:ext cx="226" cy="222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 sz="1800">
                    <a:solidFill>
                      <a:srgbClr val="FFFFFF"/>
                    </a:solidFill>
                    <a:latin typeface="Verdana" pitchFamily="34" charset="0"/>
                    <a:cs typeface="+mn-cs"/>
                  </a:endParaRPr>
                </a:p>
              </p:txBody>
            </p:sp>
            <p:sp>
              <p:nvSpPr>
                <p:cNvPr id="16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5" y="1365"/>
                  <a:ext cx="162" cy="15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 sz="1800">
                    <a:solidFill>
                      <a:srgbClr val="FFFFFF"/>
                    </a:solidFill>
                    <a:latin typeface="Verdana" pitchFamily="34" charset="0"/>
                    <a:cs typeface="+mn-cs"/>
                  </a:endParaRPr>
                </a:p>
              </p:txBody>
            </p:sp>
            <p:sp>
              <p:nvSpPr>
                <p:cNvPr id="17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1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 sz="1800">
                    <a:solidFill>
                      <a:srgbClr val="FFFFFF"/>
                    </a:solidFill>
                    <a:latin typeface="Verdana" pitchFamily="34" charset="0"/>
                    <a:cs typeface="+mn-cs"/>
                  </a:endParaRPr>
                </a:p>
              </p:txBody>
            </p:sp>
            <p:sp>
              <p:nvSpPr>
                <p:cNvPr id="18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 sz="1800">
                    <a:solidFill>
                      <a:srgbClr val="FFFFFF"/>
                    </a:solidFill>
                    <a:latin typeface="Verdana" pitchFamily="34" charset="0"/>
                    <a:cs typeface="+mn-cs"/>
                  </a:endParaRPr>
                </a:p>
              </p:txBody>
            </p:sp>
          </p:grpSp>
        </p:grpSp>
      </p:grpSp>
      <p:sp>
        <p:nvSpPr>
          <p:cNvPr id="36990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/>
            </a:lvl1pPr>
          </a:lstStyle>
          <a:p>
            <a:r>
              <a:rPr lang="en-US"/>
              <a:t>Klepnutím lze upravit styl předlohy nadpisů.</a:t>
            </a:r>
          </a:p>
        </p:txBody>
      </p:sp>
      <p:sp>
        <p:nvSpPr>
          <p:cNvPr id="36991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Klepnutím lze upravit styl předlohy podnadpisů.</a:t>
            </a:r>
          </a:p>
        </p:txBody>
      </p:sp>
      <p:sp>
        <p:nvSpPr>
          <p:cNvPr id="128" name="Rectangle 12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" name="Rectangle 1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" name="Rectangle 1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A88E9EC-AB2D-4802-BA65-DFD557D1842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26052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4BD110A-CECC-4F19-AB47-78DA7945B3E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67712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0A6F989-1E72-4DD5-B8D7-4D067506B38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77574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2909618-4DA7-4ABD-98DA-08D29A21E91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7203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AC6A95-9F9D-42B2-8FAA-4E77740AFC1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5474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61D3FF-6316-48A7-9527-C76ADD1C1FE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3255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solidFill>
                  <a:prstClr val="white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solidFill>
                  <a:prstClr val="white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00800E9-5EB8-495D-BAB1-4E3310D85B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740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Nadpis, videoklip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média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D2835-1B03-47AD-90EB-196013D27C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873564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58E2-2FDD-4525-A1E0-2F780243CB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268601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1BD13-46BC-4DC1-9C3B-5896D3FDAA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70830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7C2EA-02A0-4DA8-9691-7B125A2F59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1443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5773574-EA8A-4369-AD23-324FBBD3C9E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3824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513AF9F-5DFC-402A-95BE-3255BC3219D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5893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0C31BFF-59EA-4FBA-88CB-0DC6F0759C0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49145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C223635-2931-437B-B6DF-5333C41161D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6840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C65B353-39A6-4FAF-9C1D-D992F89DCCC8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8213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6F3278C-C627-4350-BAF0-04F29F1F567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3257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88E1964-AC13-4FA8-9E0D-1CB3163035F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0998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45BCAE-395D-4B13-94A7-1B0837466E9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9974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046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060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74 w 3271"/>
                    <a:gd name="T1" fmla="*/ 1990 h 3075"/>
                    <a:gd name="T2" fmla="*/ 222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45 w 3271"/>
                    <a:gd name="T13" fmla="*/ 216 h 3075"/>
                    <a:gd name="T14" fmla="*/ 580 w 3271"/>
                    <a:gd name="T15" fmla="*/ 42 h 3075"/>
                    <a:gd name="T16" fmla="*/ 999 w 3271"/>
                    <a:gd name="T17" fmla="*/ 6 h 3075"/>
                    <a:gd name="T18" fmla="*/ 1479 w 3271"/>
                    <a:gd name="T19" fmla="*/ 102 h 3075"/>
                    <a:gd name="T20" fmla="*/ 2022 w 3271"/>
                    <a:gd name="T21" fmla="*/ 324 h 3075"/>
                    <a:gd name="T22" fmla="*/ 2534 w 3271"/>
                    <a:gd name="T23" fmla="*/ 659 h 3075"/>
                    <a:gd name="T24" fmla="*/ 3091 w 3271"/>
                    <a:gd name="T25" fmla="*/ 1187 h 3075"/>
                    <a:gd name="T26" fmla="*/ 3442 w 3271"/>
                    <a:gd name="T27" fmla="*/ 1702 h 3075"/>
                    <a:gd name="T28" fmla="*/ 3578 w 3271"/>
                    <a:gd name="T29" fmla="*/ 2008 h 3075"/>
                    <a:gd name="T30" fmla="*/ 3637 w 3271"/>
                    <a:gd name="T31" fmla="*/ 2302 h 3075"/>
                    <a:gd name="T32" fmla="*/ 3630 w 3271"/>
                    <a:gd name="T33" fmla="*/ 2565 h 3075"/>
                    <a:gd name="T34" fmla="*/ 3558 w 3271"/>
                    <a:gd name="T35" fmla="*/ 2781 h 3075"/>
                    <a:gd name="T36" fmla="*/ 3423 w 3271"/>
                    <a:gd name="T37" fmla="*/ 2961 h 3075"/>
                    <a:gd name="T38" fmla="*/ 3256 w 3271"/>
                    <a:gd name="T39" fmla="*/ 3075 h 3075"/>
                    <a:gd name="T40" fmla="*/ 3423 w 3271"/>
                    <a:gd name="T41" fmla="*/ 2967 h 3075"/>
                    <a:gd name="T42" fmla="*/ 3564 w 3271"/>
                    <a:gd name="T43" fmla="*/ 2787 h 3075"/>
                    <a:gd name="T44" fmla="*/ 3637 w 3271"/>
                    <a:gd name="T45" fmla="*/ 2565 h 3075"/>
                    <a:gd name="T46" fmla="*/ 3644 w 3271"/>
                    <a:gd name="T47" fmla="*/ 2302 h 3075"/>
                    <a:gd name="T48" fmla="*/ 3584 w 3271"/>
                    <a:gd name="T49" fmla="*/ 2008 h 3075"/>
                    <a:gd name="T50" fmla="*/ 3450 w 3271"/>
                    <a:gd name="T51" fmla="*/ 1702 h 3075"/>
                    <a:gd name="T52" fmla="*/ 3098 w 3271"/>
                    <a:gd name="T53" fmla="*/ 1181 h 3075"/>
                    <a:gd name="T54" fmla="*/ 2540 w 3271"/>
                    <a:gd name="T55" fmla="*/ 653 h 3075"/>
                    <a:gd name="T56" fmla="*/ 2022 w 3271"/>
                    <a:gd name="T57" fmla="*/ 318 h 3075"/>
                    <a:gd name="T58" fmla="*/ 1479 w 3271"/>
                    <a:gd name="T59" fmla="*/ 96 h 3075"/>
                    <a:gd name="T60" fmla="*/ 999 w 3271"/>
                    <a:gd name="T61" fmla="*/ 0 h 3075"/>
                    <a:gd name="T62" fmla="*/ 574 w 3271"/>
                    <a:gd name="T63" fmla="*/ 36 h 3075"/>
                    <a:gd name="T64" fmla="*/ 240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216 w 3271"/>
                    <a:gd name="T75" fmla="*/ 1474 h 3075"/>
                    <a:gd name="T76" fmla="*/ 389 w 3271"/>
                    <a:gd name="T77" fmla="*/ 1786 h 3075"/>
                    <a:gd name="T78" fmla="*/ 957 w 3271"/>
                    <a:gd name="T79" fmla="*/ 2380 h 3075"/>
                    <a:gd name="T80" fmla="*/ 1388 w 3271"/>
                    <a:gd name="T81" fmla="*/ 2709 h 3075"/>
                    <a:gd name="T82" fmla="*/ 1843 w 3271"/>
                    <a:gd name="T83" fmla="*/ 2961 h 3075"/>
                    <a:gd name="T84" fmla="*/ 2157 w 3271"/>
                    <a:gd name="T85" fmla="*/ 3075 h 3075"/>
                    <a:gd name="T86" fmla="*/ 1705 w 3271"/>
                    <a:gd name="T87" fmla="*/ 2889 h 3075"/>
                    <a:gd name="T88" fmla="*/ 1253 w 3271"/>
                    <a:gd name="T89" fmla="*/ 2607 h 3075"/>
                    <a:gd name="T90" fmla="*/ 957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061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062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4399 w 3952"/>
                      <a:gd name="T1" fmla="*/ 2860 h 3501"/>
                      <a:gd name="T2" fmla="*/ 4360 w 3952"/>
                      <a:gd name="T3" fmla="*/ 2614 h 3501"/>
                      <a:gd name="T4" fmla="*/ 4283 w 3952"/>
                      <a:gd name="T5" fmla="*/ 2368 h 3501"/>
                      <a:gd name="T6" fmla="*/ 4160 w 3952"/>
                      <a:gd name="T7" fmla="*/ 2110 h 3501"/>
                      <a:gd name="T8" fmla="*/ 4007 w 3952"/>
                      <a:gd name="T9" fmla="*/ 1853 h 3501"/>
                      <a:gd name="T10" fmla="*/ 3828 w 3952"/>
                      <a:gd name="T11" fmla="*/ 1595 h 3501"/>
                      <a:gd name="T12" fmla="*/ 3615 w 3952"/>
                      <a:gd name="T13" fmla="*/ 1343 h 3501"/>
                      <a:gd name="T14" fmla="*/ 3373 w 3952"/>
                      <a:gd name="T15" fmla="*/ 1103 h 3501"/>
                      <a:gd name="T16" fmla="*/ 3035 w 3952"/>
                      <a:gd name="T17" fmla="*/ 815 h 3501"/>
                      <a:gd name="T18" fmla="*/ 2600 w 3952"/>
                      <a:gd name="T19" fmla="*/ 522 h 3501"/>
                      <a:gd name="T20" fmla="*/ 2162 w 3952"/>
                      <a:gd name="T21" fmla="*/ 288 h 3501"/>
                      <a:gd name="T22" fmla="*/ 1735 w 3952"/>
                      <a:gd name="T23" fmla="*/ 126 h 3501"/>
                      <a:gd name="T24" fmla="*/ 1328 w 3952"/>
                      <a:gd name="T25" fmla="*/ 24 h 3501"/>
                      <a:gd name="T26" fmla="*/ 945 w 3952"/>
                      <a:gd name="T27" fmla="*/ 0 h 3501"/>
                      <a:gd name="T28" fmla="*/ 598 w 3952"/>
                      <a:gd name="T29" fmla="*/ 48 h 3501"/>
                      <a:gd name="T30" fmla="*/ 299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305 w 3952"/>
                      <a:gd name="T39" fmla="*/ 174 h 3501"/>
                      <a:gd name="T40" fmla="*/ 598 w 3952"/>
                      <a:gd name="T41" fmla="*/ 48 h 3501"/>
                      <a:gd name="T42" fmla="*/ 945 w 3952"/>
                      <a:gd name="T43" fmla="*/ 6 h 3501"/>
                      <a:gd name="T44" fmla="*/ 1328 w 3952"/>
                      <a:gd name="T45" fmla="*/ 30 h 3501"/>
                      <a:gd name="T46" fmla="*/ 1735 w 3952"/>
                      <a:gd name="T47" fmla="*/ 132 h 3501"/>
                      <a:gd name="T48" fmla="*/ 2162 w 3952"/>
                      <a:gd name="T49" fmla="*/ 294 h 3501"/>
                      <a:gd name="T50" fmla="*/ 2600 w 3952"/>
                      <a:gd name="T51" fmla="*/ 528 h 3501"/>
                      <a:gd name="T52" fmla="*/ 3028 w 3952"/>
                      <a:gd name="T53" fmla="*/ 821 h 3501"/>
                      <a:gd name="T54" fmla="*/ 3488 w 3952"/>
                      <a:gd name="T55" fmla="*/ 1223 h 3501"/>
                      <a:gd name="T56" fmla="*/ 3719 w 3952"/>
                      <a:gd name="T57" fmla="*/ 1469 h 3501"/>
                      <a:gd name="T58" fmla="*/ 3916 w 3952"/>
                      <a:gd name="T59" fmla="*/ 1727 h 3501"/>
                      <a:gd name="T60" fmla="*/ 4085 w 3952"/>
                      <a:gd name="T61" fmla="*/ 1984 h 3501"/>
                      <a:gd name="T62" fmla="*/ 4224 w 3952"/>
                      <a:gd name="T63" fmla="*/ 2236 h 3501"/>
                      <a:gd name="T64" fmla="*/ 4322 w 3952"/>
                      <a:gd name="T65" fmla="*/ 2494 h 3501"/>
                      <a:gd name="T66" fmla="*/ 4386 w 3952"/>
                      <a:gd name="T67" fmla="*/ 2740 h 3501"/>
                      <a:gd name="T68" fmla="*/ 4406 w 3952"/>
                      <a:gd name="T69" fmla="*/ 2973 h 3501"/>
                      <a:gd name="T70" fmla="*/ 4373 w 3952"/>
                      <a:gd name="T71" fmla="*/ 3255 h 3501"/>
                      <a:gd name="T72" fmla="*/ 4277 w 3952"/>
                      <a:gd name="T73" fmla="*/ 3501 h 3501"/>
                      <a:gd name="T74" fmla="*/ 4334 w 3952"/>
                      <a:gd name="T75" fmla="*/ 3387 h 3501"/>
                      <a:gd name="T76" fmla="*/ 4399 w 3952"/>
                      <a:gd name="T77" fmla="*/ 3123 h 3501"/>
                      <a:gd name="T78" fmla="*/ 4406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63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748 w 3791"/>
                      <a:gd name="T1" fmla="*/ 2416 h 3363"/>
                      <a:gd name="T2" fmla="*/ 455 w 3791"/>
                      <a:gd name="T3" fmla="*/ 2062 h 3363"/>
                      <a:gd name="T4" fmla="*/ 251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75 w 3791"/>
                      <a:gd name="T15" fmla="*/ 246 h 3363"/>
                      <a:gd name="T16" fmla="*/ 652 w 3791"/>
                      <a:gd name="T17" fmla="*/ 48 h 3363"/>
                      <a:gd name="T18" fmla="*/ 1146 w 3791"/>
                      <a:gd name="T19" fmla="*/ 6 h 3363"/>
                      <a:gd name="T20" fmla="*/ 1723 w 3791"/>
                      <a:gd name="T21" fmla="*/ 120 h 3363"/>
                      <a:gd name="T22" fmla="*/ 2339 w 3791"/>
                      <a:gd name="T23" fmla="*/ 378 h 3363"/>
                      <a:gd name="T24" fmla="*/ 2948 w 3791"/>
                      <a:gd name="T25" fmla="*/ 773 h 3363"/>
                      <a:gd name="T26" fmla="*/ 3490 w 3791"/>
                      <a:gd name="T27" fmla="*/ 1265 h 3363"/>
                      <a:gd name="T28" fmla="*/ 3786 w 3791"/>
                      <a:gd name="T29" fmla="*/ 1625 h 3363"/>
                      <a:gd name="T30" fmla="*/ 4014 w 3791"/>
                      <a:gd name="T31" fmla="*/ 1984 h 3363"/>
                      <a:gd name="T32" fmla="*/ 4167 w 3791"/>
                      <a:gd name="T33" fmla="*/ 2344 h 3363"/>
                      <a:gd name="T34" fmla="*/ 4239 w 3791"/>
                      <a:gd name="T35" fmla="*/ 2686 h 3363"/>
                      <a:gd name="T36" fmla="*/ 4200 w 3791"/>
                      <a:gd name="T37" fmla="*/ 3105 h 3363"/>
                      <a:gd name="T38" fmla="*/ 4069 w 3791"/>
                      <a:gd name="T39" fmla="*/ 3363 h 3363"/>
                      <a:gd name="T40" fmla="*/ 4232 w 3791"/>
                      <a:gd name="T41" fmla="*/ 2967 h 3363"/>
                      <a:gd name="T42" fmla="*/ 4245 w 3791"/>
                      <a:gd name="T43" fmla="*/ 2794 h 3363"/>
                      <a:gd name="T44" fmla="*/ 4200 w 3791"/>
                      <a:gd name="T45" fmla="*/ 2458 h 3363"/>
                      <a:gd name="T46" fmla="*/ 4076 w 3791"/>
                      <a:gd name="T47" fmla="*/ 2104 h 3363"/>
                      <a:gd name="T48" fmla="*/ 3871 w 3791"/>
                      <a:gd name="T49" fmla="*/ 1739 h 3363"/>
                      <a:gd name="T50" fmla="*/ 3596 w 3791"/>
                      <a:gd name="T51" fmla="*/ 1385 h 3363"/>
                      <a:gd name="T52" fmla="*/ 3142 w 3791"/>
                      <a:gd name="T53" fmla="*/ 929 h 3363"/>
                      <a:gd name="T54" fmla="*/ 2546 w 3791"/>
                      <a:gd name="T55" fmla="*/ 492 h 3363"/>
                      <a:gd name="T56" fmla="*/ 1934 w 3791"/>
                      <a:gd name="T57" fmla="*/ 192 h 3363"/>
                      <a:gd name="T58" fmla="*/ 1334 w 3791"/>
                      <a:gd name="T59" fmla="*/ 24 h 3363"/>
                      <a:gd name="T60" fmla="*/ 789 w 3791"/>
                      <a:gd name="T61" fmla="*/ 12 h 3363"/>
                      <a:gd name="T62" fmla="*/ 371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97 w 3791"/>
                      <a:gd name="T73" fmla="*/ 1583 h 3363"/>
                      <a:gd name="T74" fmla="*/ 377 w 3791"/>
                      <a:gd name="T75" fmla="*/ 1942 h 3363"/>
                      <a:gd name="T76" fmla="*/ 652 w 3791"/>
                      <a:gd name="T77" fmla="*/ 2302 h 3363"/>
                      <a:gd name="T78" fmla="*/ 1095 w 3791"/>
                      <a:gd name="T79" fmla="*/ 2758 h 3363"/>
                      <a:gd name="T80" fmla="*/ 1783 w 3791"/>
                      <a:gd name="T81" fmla="*/ 3237 h 3363"/>
                      <a:gd name="T82" fmla="*/ 1783 w 3791"/>
                      <a:gd name="T83" fmla="*/ 3237 h 3363"/>
                      <a:gd name="T84" fmla="*/ 1101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64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610 w 3527"/>
                      <a:gd name="T1" fmla="*/ 2146 h 3225"/>
                      <a:gd name="T2" fmla="*/ 353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53 w 3527"/>
                      <a:gd name="T15" fmla="*/ 150 h 3225"/>
                      <a:gd name="T16" fmla="*/ 741 w 3527"/>
                      <a:gd name="T17" fmla="*/ 12 h 3225"/>
                      <a:gd name="T18" fmla="*/ 1252 w 3527"/>
                      <a:gd name="T19" fmla="*/ 24 h 3225"/>
                      <a:gd name="T20" fmla="*/ 1792 w 3527"/>
                      <a:gd name="T21" fmla="*/ 174 h 3225"/>
                      <a:gd name="T22" fmla="*/ 2368 w 3527"/>
                      <a:gd name="T23" fmla="*/ 456 h 3225"/>
                      <a:gd name="T24" fmla="*/ 2922 w 3527"/>
                      <a:gd name="T25" fmla="*/ 857 h 3225"/>
                      <a:gd name="T26" fmla="*/ 3439 w 3527"/>
                      <a:gd name="T27" fmla="*/ 1391 h 3225"/>
                      <a:gd name="T28" fmla="*/ 3662 w 3527"/>
                      <a:gd name="T29" fmla="*/ 1726 h 3225"/>
                      <a:gd name="T30" fmla="*/ 3834 w 3527"/>
                      <a:gd name="T31" fmla="*/ 2062 h 3225"/>
                      <a:gd name="T32" fmla="*/ 3924 w 3527"/>
                      <a:gd name="T33" fmla="*/ 2386 h 3225"/>
                      <a:gd name="T34" fmla="*/ 3937 w 3527"/>
                      <a:gd name="T35" fmla="*/ 2680 h 3225"/>
                      <a:gd name="T36" fmla="*/ 3886 w 3527"/>
                      <a:gd name="T37" fmla="*/ 2931 h 3225"/>
                      <a:gd name="T38" fmla="*/ 3761 w 3527"/>
                      <a:gd name="T39" fmla="*/ 3141 h 3225"/>
                      <a:gd name="T40" fmla="*/ 3669 w 3527"/>
                      <a:gd name="T41" fmla="*/ 3225 h 3225"/>
                      <a:gd name="T42" fmla="*/ 3703 w 3527"/>
                      <a:gd name="T43" fmla="*/ 3201 h 3225"/>
                      <a:gd name="T44" fmla="*/ 3853 w 3527"/>
                      <a:gd name="T45" fmla="*/ 3009 h 3225"/>
                      <a:gd name="T46" fmla="*/ 3931 w 3527"/>
                      <a:gd name="T47" fmla="*/ 2769 h 3225"/>
                      <a:gd name="T48" fmla="*/ 3937 w 3527"/>
                      <a:gd name="T49" fmla="*/ 2488 h 3225"/>
                      <a:gd name="T50" fmla="*/ 3873 w 3527"/>
                      <a:gd name="T51" fmla="*/ 2170 h 3225"/>
                      <a:gd name="T52" fmla="*/ 3731 w 3527"/>
                      <a:gd name="T53" fmla="*/ 1834 h 3225"/>
                      <a:gd name="T54" fmla="*/ 3518 w 3527"/>
                      <a:gd name="T55" fmla="*/ 1499 h 3225"/>
                      <a:gd name="T56" fmla="*/ 3150 w 3527"/>
                      <a:gd name="T57" fmla="*/ 1061 h 3225"/>
                      <a:gd name="T58" fmla="*/ 2554 w 3527"/>
                      <a:gd name="T59" fmla="*/ 575 h 3225"/>
                      <a:gd name="T60" fmla="*/ 1991 w 3527"/>
                      <a:gd name="T61" fmla="*/ 252 h 3225"/>
                      <a:gd name="T62" fmla="*/ 1417 w 3527"/>
                      <a:gd name="T63" fmla="*/ 60 h 3225"/>
                      <a:gd name="T64" fmla="*/ 915 w 3527"/>
                      <a:gd name="T65" fmla="*/ 0 h 3225"/>
                      <a:gd name="T66" fmla="*/ 454 w 3527"/>
                      <a:gd name="T67" fmla="*/ 84 h 3225"/>
                      <a:gd name="T68" fmla="*/ 203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87 w 3527"/>
                      <a:gd name="T79" fmla="*/ 1708 h 3225"/>
                      <a:gd name="T80" fmla="*/ 499 w 3527"/>
                      <a:gd name="T81" fmla="*/ 2038 h 3225"/>
                      <a:gd name="T82" fmla="*/ 1022 w 3527"/>
                      <a:gd name="T83" fmla="*/ 2572 h 3225"/>
                      <a:gd name="T84" fmla="*/ 1399 w 3527"/>
                      <a:gd name="T85" fmla="*/ 2865 h 3225"/>
                      <a:gd name="T86" fmla="*/ 1792 w 3527"/>
                      <a:gd name="T87" fmla="*/ 3099 h 3225"/>
                      <a:gd name="T88" fmla="*/ 2069 w 3527"/>
                      <a:gd name="T89" fmla="*/ 3225 h 3225"/>
                      <a:gd name="T90" fmla="*/ 1674 w 3527"/>
                      <a:gd name="T91" fmla="*/ 3027 h 3225"/>
                      <a:gd name="T92" fmla="*/ 1286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1065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066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735 w 4251"/>
                        <a:gd name="T1" fmla="*/ 3237 h 3794"/>
                        <a:gd name="T2" fmla="*/ 4690 w 4251"/>
                        <a:gd name="T3" fmla="*/ 2961 h 3794"/>
                        <a:gd name="T4" fmla="*/ 4601 w 4251"/>
                        <a:gd name="T5" fmla="*/ 2679 h 3794"/>
                        <a:gd name="T6" fmla="*/ 4463 w 4251"/>
                        <a:gd name="T7" fmla="*/ 2391 h 3794"/>
                        <a:gd name="T8" fmla="*/ 4292 w 4251"/>
                        <a:gd name="T9" fmla="*/ 2098 h 3794"/>
                        <a:gd name="T10" fmla="*/ 4081 w 4251"/>
                        <a:gd name="T11" fmla="*/ 1810 h 3794"/>
                        <a:gd name="T12" fmla="*/ 3840 w 4251"/>
                        <a:gd name="T13" fmla="*/ 1528 h 3794"/>
                        <a:gd name="T14" fmla="*/ 3564 w 4251"/>
                        <a:gd name="T15" fmla="*/ 1252 h 3794"/>
                        <a:gd name="T16" fmla="*/ 3190 w 4251"/>
                        <a:gd name="T17" fmla="*/ 935 h 3794"/>
                        <a:gd name="T18" fmla="*/ 2719 w 4251"/>
                        <a:gd name="T19" fmla="*/ 605 h 3794"/>
                        <a:gd name="T20" fmla="*/ 2220 w 4251"/>
                        <a:gd name="T21" fmla="*/ 341 h 3794"/>
                        <a:gd name="T22" fmla="*/ 1729 w 4251"/>
                        <a:gd name="T23" fmla="*/ 143 h 3794"/>
                        <a:gd name="T24" fmla="*/ 1261 w 4251"/>
                        <a:gd name="T25" fmla="*/ 35 h 3794"/>
                        <a:gd name="T26" fmla="*/ 813 w 4251"/>
                        <a:gd name="T27" fmla="*/ 0 h 3794"/>
                        <a:gd name="T28" fmla="*/ 437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99 w 4251"/>
                        <a:gd name="T35" fmla="*/ 101 h 3794"/>
                        <a:gd name="T36" fmla="*/ 658 w 4251"/>
                        <a:gd name="T37" fmla="*/ 18 h 3794"/>
                        <a:gd name="T38" fmla="*/ 1065 w 4251"/>
                        <a:gd name="T39" fmla="*/ 18 h 3794"/>
                        <a:gd name="T40" fmla="*/ 1508 w 4251"/>
                        <a:gd name="T41" fmla="*/ 95 h 3794"/>
                        <a:gd name="T42" fmla="*/ 1994 w 4251"/>
                        <a:gd name="T43" fmla="*/ 245 h 3794"/>
                        <a:gd name="T44" fmla="*/ 2465 w 4251"/>
                        <a:gd name="T45" fmla="*/ 467 h 3794"/>
                        <a:gd name="T46" fmla="*/ 2949 w 4251"/>
                        <a:gd name="T47" fmla="*/ 761 h 3794"/>
                        <a:gd name="T48" fmla="*/ 3415 w 4251"/>
                        <a:gd name="T49" fmla="*/ 1120 h 3794"/>
                        <a:gd name="T50" fmla="*/ 3702 w 4251"/>
                        <a:gd name="T51" fmla="*/ 1390 h 3794"/>
                        <a:gd name="T52" fmla="*/ 3965 w 4251"/>
                        <a:gd name="T53" fmla="*/ 1666 h 3794"/>
                        <a:gd name="T54" fmla="*/ 4194 w 4251"/>
                        <a:gd name="T55" fmla="*/ 1954 h 3794"/>
                        <a:gd name="T56" fmla="*/ 4376 w 4251"/>
                        <a:gd name="T57" fmla="*/ 2247 h 3794"/>
                        <a:gd name="T58" fmla="*/ 4533 w 4251"/>
                        <a:gd name="T59" fmla="*/ 2535 h 3794"/>
                        <a:gd name="T60" fmla="*/ 4646 w 4251"/>
                        <a:gd name="T61" fmla="*/ 2823 h 3794"/>
                        <a:gd name="T62" fmla="*/ 4710 w 4251"/>
                        <a:gd name="T63" fmla="*/ 3105 h 3794"/>
                        <a:gd name="T64" fmla="*/ 4735 w 4251"/>
                        <a:gd name="T65" fmla="*/ 3368 h 3794"/>
                        <a:gd name="T66" fmla="*/ 4723 w 4251"/>
                        <a:gd name="T67" fmla="*/ 3590 h 3794"/>
                        <a:gd name="T68" fmla="*/ 4671 w 4251"/>
                        <a:gd name="T69" fmla="*/ 3794 h 3794"/>
                        <a:gd name="T70" fmla="*/ 4703 w 4251"/>
                        <a:gd name="T71" fmla="*/ 3692 h 3794"/>
                        <a:gd name="T72" fmla="*/ 4735 w 4251"/>
                        <a:gd name="T73" fmla="*/ 3482 h 3794"/>
                        <a:gd name="T74" fmla="*/ 4742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1067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068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97 w 4108"/>
                          <a:gd name="T1" fmla="*/ 186 h 3657"/>
                          <a:gd name="T2" fmla="*/ 482 w 4108"/>
                          <a:gd name="T3" fmla="*/ 54 h 3657"/>
                          <a:gd name="T4" fmla="*/ 869 w 4108"/>
                          <a:gd name="T5" fmla="*/ 6 h 3657"/>
                          <a:gd name="T6" fmla="*/ 1280 w 4108"/>
                          <a:gd name="T7" fmla="*/ 36 h 3657"/>
                          <a:gd name="T8" fmla="*/ 1717 w 4108"/>
                          <a:gd name="T9" fmla="*/ 144 h 3657"/>
                          <a:gd name="T10" fmla="*/ 2183 w 4108"/>
                          <a:gd name="T11" fmla="*/ 324 h 3657"/>
                          <a:gd name="T12" fmla="*/ 2655 w 4108"/>
                          <a:gd name="T13" fmla="*/ 570 h 3657"/>
                          <a:gd name="T14" fmla="*/ 3115 w 4108"/>
                          <a:gd name="T15" fmla="*/ 888 h 3657"/>
                          <a:gd name="T16" fmla="*/ 3477 w 4108"/>
                          <a:gd name="T17" fmla="*/ 1193 h 3657"/>
                          <a:gd name="T18" fmla="*/ 3740 w 4108"/>
                          <a:gd name="T19" fmla="*/ 1451 h 3657"/>
                          <a:gd name="T20" fmla="*/ 3964 w 4108"/>
                          <a:gd name="T21" fmla="*/ 1721 h 3657"/>
                          <a:gd name="T22" fmla="*/ 4167 w 4108"/>
                          <a:gd name="T23" fmla="*/ 1997 h 3657"/>
                          <a:gd name="T24" fmla="*/ 4327 w 4108"/>
                          <a:gd name="T25" fmla="*/ 2272 h 3657"/>
                          <a:gd name="T26" fmla="*/ 4457 w 4108"/>
                          <a:gd name="T27" fmla="*/ 2548 h 3657"/>
                          <a:gd name="T28" fmla="*/ 4548 w 4108"/>
                          <a:gd name="T29" fmla="*/ 2818 h 3657"/>
                          <a:gd name="T30" fmla="*/ 4593 w 4108"/>
                          <a:gd name="T31" fmla="*/ 3070 h 3657"/>
                          <a:gd name="T32" fmla="*/ 4593 w 4108"/>
                          <a:gd name="T33" fmla="*/ 3321 h 3657"/>
                          <a:gd name="T34" fmla="*/ 4548 w 4108"/>
                          <a:gd name="T35" fmla="*/ 3549 h 3657"/>
                          <a:gd name="T36" fmla="*/ 4515 w 4108"/>
                          <a:gd name="T37" fmla="*/ 3657 h 3657"/>
                          <a:gd name="T38" fmla="*/ 4580 w 4108"/>
                          <a:gd name="T39" fmla="*/ 3447 h 3657"/>
                          <a:gd name="T40" fmla="*/ 4600 w 4108"/>
                          <a:gd name="T41" fmla="*/ 3213 h 3657"/>
                          <a:gd name="T42" fmla="*/ 4593 w 4108"/>
                          <a:gd name="T43" fmla="*/ 3070 h 3657"/>
                          <a:gd name="T44" fmla="*/ 4548 w 4108"/>
                          <a:gd name="T45" fmla="*/ 2812 h 3657"/>
                          <a:gd name="T46" fmla="*/ 4464 w 4108"/>
                          <a:gd name="T47" fmla="*/ 2548 h 3657"/>
                          <a:gd name="T48" fmla="*/ 4334 w 4108"/>
                          <a:gd name="T49" fmla="*/ 2272 h 3657"/>
                          <a:gd name="T50" fmla="*/ 4174 w 4108"/>
                          <a:gd name="T51" fmla="*/ 1997 h 3657"/>
                          <a:gd name="T52" fmla="*/ 3971 w 4108"/>
                          <a:gd name="T53" fmla="*/ 1721 h 3657"/>
                          <a:gd name="T54" fmla="*/ 3747 w 4108"/>
                          <a:gd name="T55" fmla="*/ 1451 h 3657"/>
                          <a:gd name="T56" fmla="*/ 3484 w 4108"/>
                          <a:gd name="T57" fmla="*/ 1187 h 3657"/>
                          <a:gd name="T58" fmla="*/ 3128 w 4108"/>
                          <a:gd name="T59" fmla="*/ 888 h 3657"/>
                          <a:gd name="T60" fmla="*/ 2674 w 4108"/>
                          <a:gd name="T61" fmla="*/ 576 h 3657"/>
                          <a:gd name="T62" fmla="*/ 2204 w 4108"/>
                          <a:gd name="T63" fmla="*/ 330 h 3657"/>
                          <a:gd name="T64" fmla="*/ 1723 w 4108"/>
                          <a:gd name="T65" fmla="*/ 144 h 3657"/>
                          <a:gd name="T66" fmla="*/ 1274 w 4108"/>
                          <a:gd name="T67" fmla="*/ 30 h 3657"/>
                          <a:gd name="T68" fmla="*/ 842 w 4108"/>
                          <a:gd name="T69" fmla="*/ 0 h 3657"/>
                          <a:gd name="T70" fmla="*/ 467 w 4108"/>
                          <a:gd name="T71" fmla="*/ 54 h 3657"/>
                          <a:gd name="T72" fmla="*/ 197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grpSp>
                    <p:nvGrpSpPr>
                      <p:cNvPr id="1069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070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1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2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3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4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5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6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7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8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9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0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1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2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3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4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5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6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7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8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9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0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1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2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3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4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5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6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7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8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9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0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1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2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3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4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5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1017 w 1537"/>
                            <a:gd name="T1" fmla="*/ 1264 h 1768"/>
                            <a:gd name="T2" fmla="*/ 1196 w 1537"/>
                            <a:gd name="T3" fmla="*/ 1402 h 1768"/>
                            <a:gd name="T4" fmla="*/ 1358 w 1537"/>
                            <a:gd name="T5" fmla="*/ 1528 h 1768"/>
                            <a:gd name="T6" fmla="*/ 1545 w 1537"/>
                            <a:gd name="T7" fmla="*/ 1654 h 1768"/>
                            <a:gd name="T8" fmla="*/ 1715 w 1537"/>
                            <a:gd name="T9" fmla="*/ 1768 h 1768"/>
                            <a:gd name="T10" fmla="*/ 1722 w 1537"/>
                            <a:gd name="T11" fmla="*/ 1768 h 1768"/>
                            <a:gd name="T12" fmla="*/ 1552 w 1537"/>
                            <a:gd name="T13" fmla="*/ 1654 h 1768"/>
                            <a:gd name="T14" fmla="*/ 1364 w 1537"/>
                            <a:gd name="T15" fmla="*/ 1534 h 1768"/>
                            <a:gd name="T16" fmla="*/ 1204 w 1537"/>
                            <a:gd name="T17" fmla="*/ 1402 h 1768"/>
                            <a:gd name="T18" fmla="*/ 1023 w 1537"/>
                            <a:gd name="T19" fmla="*/ 1258 h 1768"/>
                            <a:gd name="T20" fmla="*/ 871 w 1537"/>
                            <a:gd name="T21" fmla="*/ 1115 h 1768"/>
                            <a:gd name="T22" fmla="*/ 700 w 1537"/>
                            <a:gd name="T23" fmla="*/ 959 h 1768"/>
                            <a:gd name="T24" fmla="*/ 568 w 1537"/>
                            <a:gd name="T25" fmla="*/ 803 h 1768"/>
                            <a:gd name="T26" fmla="*/ 413 w 1537"/>
                            <a:gd name="T27" fmla="*/ 647 h 1768"/>
                            <a:gd name="T28" fmla="*/ 305 w 1537"/>
                            <a:gd name="T29" fmla="*/ 485 h 1768"/>
                            <a:gd name="T30" fmla="*/ 203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203 w 1537"/>
                            <a:gd name="T41" fmla="*/ 335 h 1768"/>
                            <a:gd name="T42" fmla="*/ 305 w 1537"/>
                            <a:gd name="T43" fmla="*/ 491 h 1768"/>
                            <a:gd name="T44" fmla="*/ 413 w 1537"/>
                            <a:gd name="T45" fmla="*/ 653 h 1768"/>
                            <a:gd name="T46" fmla="*/ 568 w 1537"/>
                            <a:gd name="T47" fmla="*/ 809 h 1768"/>
                            <a:gd name="T48" fmla="*/ 700 w 1537"/>
                            <a:gd name="T49" fmla="*/ 965 h 1768"/>
                            <a:gd name="T50" fmla="*/ 871 w 1537"/>
                            <a:gd name="T51" fmla="*/ 1121 h 1768"/>
                            <a:gd name="T52" fmla="*/ 1017 w 1537"/>
                            <a:gd name="T53" fmla="*/ 1264 h 1768"/>
                            <a:gd name="T54" fmla="*/ 1017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1106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143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68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4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5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6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7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4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8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9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8" y="1864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0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1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00" y="1535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2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5" y="1356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3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4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20" y="1001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2"/>
                                </a:solidFill>
                                <a:latin typeface="Times New Roman" panose="02020603050405020304" pitchFamily="18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en-US" altLang="cs-CZ" sz="1800" smtClean="0">
                              <a:solidFill>
                                <a:srgbClr val="FFFFFF"/>
                              </a:solidFill>
                              <a:latin typeface="Verdana" panose="020B060403050404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107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8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9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0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1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2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3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4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5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6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7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8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9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0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1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2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3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4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5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6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7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8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9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0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1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2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3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4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5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6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7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8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9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40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41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42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047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048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9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050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051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2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3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4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5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6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7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8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9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  <p:grpSp>
          <p:nvGrpSpPr>
            <p:cNvPr id="1033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034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981 w 1435"/>
                  <a:gd name="T1" fmla="*/ 1150 h 1618"/>
                  <a:gd name="T2" fmla="*/ 849 w 1435"/>
                  <a:gd name="T3" fmla="*/ 1019 h 1618"/>
                  <a:gd name="T4" fmla="*/ 682 w 1435"/>
                  <a:gd name="T5" fmla="*/ 875 h 1618"/>
                  <a:gd name="T6" fmla="*/ 562 w 1435"/>
                  <a:gd name="T7" fmla="*/ 737 h 1618"/>
                  <a:gd name="T8" fmla="*/ 413 w 1435"/>
                  <a:gd name="T9" fmla="*/ 593 h 1618"/>
                  <a:gd name="T10" fmla="*/ 311 w 1435"/>
                  <a:gd name="T11" fmla="*/ 443 h 1618"/>
                  <a:gd name="T12" fmla="*/ 209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209 w 1435"/>
                  <a:gd name="T23" fmla="*/ 305 h 1618"/>
                  <a:gd name="T24" fmla="*/ 305 w 1435"/>
                  <a:gd name="T25" fmla="*/ 449 h 1618"/>
                  <a:gd name="T26" fmla="*/ 413 w 1435"/>
                  <a:gd name="T27" fmla="*/ 593 h 1618"/>
                  <a:gd name="T28" fmla="*/ 562 w 1435"/>
                  <a:gd name="T29" fmla="*/ 737 h 1618"/>
                  <a:gd name="T30" fmla="*/ 682 w 1435"/>
                  <a:gd name="T31" fmla="*/ 881 h 1618"/>
                  <a:gd name="T32" fmla="*/ 843 w 1435"/>
                  <a:gd name="T33" fmla="*/ 1019 h 1618"/>
                  <a:gd name="T34" fmla="*/ 981 w 1435"/>
                  <a:gd name="T35" fmla="*/ 1150 h 1618"/>
                  <a:gd name="T36" fmla="*/ 1154 w 1435"/>
                  <a:gd name="T37" fmla="*/ 1276 h 1618"/>
                  <a:gd name="T38" fmla="*/ 1292 w 1435"/>
                  <a:gd name="T39" fmla="*/ 1396 h 1618"/>
                  <a:gd name="T40" fmla="*/ 1464 w 1435"/>
                  <a:gd name="T41" fmla="*/ 1510 h 1618"/>
                  <a:gd name="T42" fmla="*/ 1615 w 1435"/>
                  <a:gd name="T43" fmla="*/ 1618 h 1618"/>
                  <a:gd name="T44" fmla="*/ 1622 w 1435"/>
                  <a:gd name="T45" fmla="*/ 1618 h 1618"/>
                  <a:gd name="T46" fmla="*/ 1472 w 1435"/>
                  <a:gd name="T47" fmla="*/ 1510 h 1618"/>
                  <a:gd name="T48" fmla="*/ 1299 w 1435"/>
                  <a:gd name="T49" fmla="*/ 1396 h 1618"/>
                  <a:gd name="T50" fmla="*/ 1154 w 1435"/>
                  <a:gd name="T51" fmla="*/ 1276 h 1618"/>
                  <a:gd name="T52" fmla="*/ 981 w 1435"/>
                  <a:gd name="T53" fmla="*/ 1150 h 1618"/>
                  <a:gd name="T54" fmla="*/ 981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5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1065 w 1668"/>
                  <a:gd name="T1" fmla="*/ 1463 h 2014"/>
                  <a:gd name="T2" fmla="*/ 874 w 1668"/>
                  <a:gd name="T3" fmla="*/ 1289 h 2014"/>
                  <a:gd name="T4" fmla="*/ 706 w 1668"/>
                  <a:gd name="T5" fmla="*/ 1115 h 2014"/>
                  <a:gd name="T6" fmla="*/ 551 w 1668"/>
                  <a:gd name="T7" fmla="*/ 929 h 2014"/>
                  <a:gd name="T8" fmla="*/ 401 w 1668"/>
                  <a:gd name="T9" fmla="*/ 743 h 2014"/>
                  <a:gd name="T10" fmla="*/ 287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87 w 1668"/>
                  <a:gd name="T25" fmla="*/ 569 h 2014"/>
                  <a:gd name="T26" fmla="*/ 401 w 1668"/>
                  <a:gd name="T27" fmla="*/ 755 h 2014"/>
                  <a:gd name="T28" fmla="*/ 551 w 1668"/>
                  <a:gd name="T29" fmla="*/ 935 h 2014"/>
                  <a:gd name="T30" fmla="*/ 706 w 1668"/>
                  <a:gd name="T31" fmla="*/ 1115 h 2014"/>
                  <a:gd name="T32" fmla="*/ 874 w 1668"/>
                  <a:gd name="T33" fmla="*/ 1295 h 2014"/>
                  <a:gd name="T34" fmla="*/ 1065 w 1668"/>
                  <a:gd name="T35" fmla="*/ 1463 h 2014"/>
                  <a:gd name="T36" fmla="*/ 1261 w 1668"/>
                  <a:gd name="T37" fmla="*/ 1618 h 2014"/>
                  <a:gd name="T38" fmla="*/ 1447 w 1668"/>
                  <a:gd name="T39" fmla="*/ 1762 h 2014"/>
                  <a:gd name="T40" fmla="*/ 1658 w 1668"/>
                  <a:gd name="T41" fmla="*/ 1894 h 2014"/>
                  <a:gd name="T42" fmla="*/ 1843 w 1668"/>
                  <a:gd name="T43" fmla="*/ 2014 h 2014"/>
                  <a:gd name="T44" fmla="*/ 1850 w 1668"/>
                  <a:gd name="T45" fmla="*/ 2014 h 2014"/>
                  <a:gd name="T46" fmla="*/ 1658 w 1668"/>
                  <a:gd name="T47" fmla="*/ 1894 h 2014"/>
                  <a:gd name="T48" fmla="*/ 1447 w 1668"/>
                  <a:gd name="T49" fmla="*/ 1762 h 2014"/>
                  <a:gd name="T50" fmla="*/ 1261 w 1668"/>
                  <a:gd name="T51" fmla="*/ 1618 h 2014"/>
                  <a:gd name="T52" fmla="*/ 1065 w 1668"/>
                  <a:gd name="T53" fmla="*/ 1463 h 2014"/>
                  <a:gd name="T54" fmla="*/ 1065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6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z="1800" smtClean="0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37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z="1800" smtClean="0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38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5" y="2698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z="1800" smtClean="0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039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z="1800" smtClean="0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grpSp>
            <p:nvGrpSpPr>
              <p:cNvPr id="1040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35961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cs-CZ" sz="1800">
                    <a:solidFill>
                      <a:srgbClr val="FFFFFF"/>
                    </a:solidFill>
                    <a:latin typeface="Verdana" pitchFamily="34" charset="0"/>
                    <a:cs typeface="+mn-cs"/>
                  </a:endParaRPr>
                </a:p>
              </p:txBody>
            </p:sp>
            <p:sp>
              <p:nvSpPr>
                <p:cNvPr id="35962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1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 sz="1800">
                    <a:solidFill>
                      <a:srgbClr val="FFFFFF"/>
                    </a:solidFill>
                    <a:latin typeface="Verdana" pitchFamily="34" charset="0"/>
                    <a:cs typeface="+mn-cs"/>
                  </a:endParaRPr>
                </a:p>
              </p:txBody>
            </p:sp>
            <p:sp>
              <p:nvSpPr>
                <p:cNvPr id="35963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6"/>
                  <a:ext cx="163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 sz="1800">
                    <a:solidFill>
                      <a:srgbClr val="FFFFFF"/>
                    </a:solidFill>
                    <a:latin typeface="Verdana" pitchFamily="34" charset="0"/>
                    <a:cs typeface="+mn-cs"/>
                  </a:endParaRPr>
                </a:p>
              </p:txBody>
            </p:sp>
            <p:sp>
              <p:nvSpPr>
                <p:cNvPr id="35964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9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 sz="1800">
                    <a:solidFill>
                      <a:srgbClr val="FFFFFF"/>
                    </a:solidFill>
                    <a:latin typeface="Verdana" pitchFamily="34" charset="0"/>
                    <a:cs typeface="+mn-cs"/>
                  </a:endParaRPr>
                </a:p>
              </p:txBody>
            </p:sp>
            <p:sp>
              <p:nvSpPr>
                <p:cNvPr id="35965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 sz="1800">
                    <a:solidFill>
                      <a:srgbClr val="FFFFFF"/>
                    </a:solidFill>
                    <a:latin typeface="Verdana" pitchFamily="34" charset="0"/>
                    <a:cs typeface="+mn-cs"/>
                  </a:endParaRPr>
                </a:p>
              </p:txBody>
            </p:sp>
          </p:grpSp>
        </p:grpSp>
      </p:grpSp>
      <p:sp>
        <p:nvSpPr>
          <p:cNvPr id="35966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FontTx/>
              <a:buNone/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67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68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5CB7901-3978-4C7D-8A6A-E47C9042469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sp>
        <p:nvSpPr>
          <p:cNvPr id="35969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styly předlohy textu.</a:t>
            </a:r>
          </a:p>
          <a:p>
            <a:pPr lvl="1"/>
            <a:r>
              <a:rPr lang="en-US" smtClean="0"/>
              <a:t>Druhá úroveň</a:t>
            </a:r>
          </a:p>
          <a:p>
            <a:pPr lvl="2"/>
            <a:r>
              <a:rPr lang="en-US" smtClean="0"/>
              <a:t>Třetí úroveň</a:t>
            </a:r>
          </a:p>
          <a:p>
            <a:pPr lvl="3"/>
            <a:r>
              <a:rPr lang="en-US" smtClean="0"/>
              <a:t>Čtvrtá úroveň</a:t>
            </a:r>
          </a:p>
          <a:p>
            <a:pPr lvl="4"/>
            <a:r>
              <a:rPr lang="en-US" smtClean="0"/>
              <a:t>Pátá úroveň</a:t>
            </a:r>
          </a:p>
        </p:txBody>
      </p:sp>
      <p:sp>
        <p:nvSpPr>
          <p:cNvPr id="35970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 předlohy nadpisů.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  <p:sldLayoutId id="2147484415" r:id="rId12"/>
    <p:sldLayoutId id="2147484416" r:id="rId13"/>
    <p:sldLayoutId id="2147484417" r:id="rId14"/>
    <p:sldLayoutId id="2147484418" r:id="rId15"/>
    <p:sldLayoutId id="2147484419" r:id="rId16"/>
    <p:sldLayoutId id="2147484420" r:id="rId17"/>
    <p:sldLayoutId id="2147484421" r:id="rId18"/>
    <p:sldLayoutId id="2147484422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em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emf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w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w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3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8.png"/><Relationship Id="rId4" Type="http://schemas.openxmlformats.org/officeDocument/2006/relationships/notesSlide" Target="../notesSlides/notesSlide2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53.png"/><Relationship Id="rId5" Type="http://schemas.openxmlformats.org/officeDocument/2006/relationships/oleObject" Target="../embeddings/oleObject68.bin"/><Relationship Id="rId4" Type="http://schemas.openxmlformats.org/officeDocument/2006/relationships/image" Target="../media/image15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4.png"/><Relationship Id="rId4" Type="http://schemas.openxmlformats.org/officeDocument/2006/relationships/notesSlide" Target="../notesSlides/notesSlide2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8.w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8.png"/><Relationship Id="rId4" Type="http://schemas.openxmlformats.org/officeDocument/2006/relationships/notesSlide" Target="../notesSlides/notesSlide3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6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wmf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1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72.w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73.wmf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78.wmf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80.wmf"/><Relationship Id="rId4" Type="http://schemas.openxmlformats.org/officeDocument/2006/relationships/oleObject" Target="../embeddings/oleObject73.bin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8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1.wm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2.png"/><Relationship Id="rId4" Type="http://schemas.openxmlformats.org/officeDocument/2006/relationships/notesSlide" Target="../notesSlides/notesSlide39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e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1.wmf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10.png"/><Relationship Id="rId4" Type="http://schemas.openxmlformats.org/officeDocument/2006/relationships/notesSlide" Target="../notesSlides/notesSlide48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11.wmf"/><Relationship Id="rId4" Type="http://schemas.openxmlformats.org/officeDocument/2006/relationships/oleObject" Target="../embeddings/oleObject75.bin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12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11.wmf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6.wmf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7.bin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30.wmf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31.wmf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232.wmf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233.wmf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8.bin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236.wmf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239.wmf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emf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9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73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5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wmf"/><Relationship Id="rId18" Type="http://schemas.openxmlformats.org/officeDocument/2006/relationships/oleObject" Target="../embeddings/oleObject34.bin"/><Relationship Id="rId26" Type="http://schemas.openxmlformats.org/officeDocument/2006/relationships/oleObject" Target="../embeddings/oleObject41.bin"/><Relationship Id="rId39" Type="http://schemas.openxmlformats.org/officeDocument/2006/relationships/oleObject" Target="../embeddings/oleObject53.bin"/><Relationship Id="rId21" Type="http://schemas.openxmlformats.org/officeDocument/2006/relationships/oleObject" Target="../embeddings/oleObject36.bin"/><Relationship Id="rId34" Type="http://schemas.openxmlformats.org/officeDocument/2006/relationships/oleObject" Target="../embeddings/oleObject48.bin"/><Relationship Id="rId42" Type="http://schemas.openxmlformats.org/officeDocument/2006/relationships/oleObject" Target="../embeddings/oleObject56.bin"/><Relationship Id="rId47" Type="http://schemas.openxmlformats.org/officeDocument/2006/relationships/image" Target="../media/image99.wmf"/><Relationship Id="rId50" Type="http://schemas.openxmlformats.org/officeDocument/2006/relationships/oleObject" Target="../embeddings/oleObject60.bin"/><Relationship Id="rId55" Type="http://schemas.openxmlformats.org/officeDocument/2006/relationships/image" Target="../media/image103.wmf"/><Relationship Id="rId7" Type="http://schemas.openxmlformats.org/officeDocument/2006/relationships/image" Target="../media/image89.wmf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94.wmf"/><Relationship Id="rId25" Type="http://schemas.openxmlformats.org/officeDocument/2006/relationships/oleObject" Target="../embeddings/oleObject40.bin"/><Relationship Id="rId33" Type="http://schemas.openxmlformats.org/officeDocument/2006/relationships/oleObject" Target="../embeddings/oleObject47.bin"/><Relationship Id="rId38" Type="http://schemas.openxmlformats.org/officeDocument/2006/relationships/oleObject" Target="../embeddings/oleObject52.bin"/><Relationship Id="rId46" Type="http://schemas.openxmlformats.org/officeDocument/2006/relationships/oleObject" Target="../embeddings/oleObject58.bin"/><Relationship Id="rId59" Type="http://schemas.openxmlformats.org/officeDocument/2006/relationships/image" Target="../media/image105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33.bin"/><Relationship Id="rId20" Type="http://schemas.openxmlformats.org/officeDocument/2006/relationships/oleObject" Target="../embeddings/oleObject35.bin"/><Relationship Id="rId29" Type="http://schemas.openxmlformats.org/officeDocument/2006/relationships/oleObject" Target="../embeddings/oleObject44.bin"/><Relationship Id="rId41" Type="http://schemas.openxmlformats.org/officeDocument/2006/relationships/oleObject" Target="../embeddings/oleObject55.bin"/><Relationship Id="rId54" Type="http://schemas.openxmlformats.org/officeDocument/2006/relationships/oleObject" Target="../embeddings/oleObject62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91.wmf"/><Relationship Id="rId24" Type="http://schemas.openxmlformats.org/officeDocument/2006/relationships/oleObject" Target="../embeddings/oleObject39.bin"/><Relationship Id="rId32" Type="http://schemas.openxmlformats.org/officeDocument/2006/relationships/oleObject" Target="../embeddings/oleObject46.bin"/><Relationship Id="rId37" Type="http://schemas.openxmlformats.org/officeDocument/2006/relationships/oleObject" Target="../embeddings/oleObject51.bin"/><Relationship Id="rId40" Type="http://schemas.openxmlformats.org/officeDocument/2006/relationships/oleObject" Target="../embeddings/oleObject54.bin"/><Relationship Id="rId45" Type="http://schemas.openxmlformats.org/officeDocument/2006/relationships/image" Target="../media/image98.wmf"/><Relationship Id="rId53" Type="http://schemas.openxmlformats.org/officeDocument/2006/relationships/image" Target="../media/image102.wmf"/><Relationship Id="rId58" Type="http://schemas.openxmlformats.org/officeDocument/2006/relationships/oleObject" Target="../embeddings/oleObject64.bin"/><Relationship Id="rId5" Type="http://schemas.openxmlformats.org/officeDocument/2006/relationships/image" Target="../media/image106.png"/><Relationship Id="rId15" Type="http://schemas.openxmlformats.org/officeDocument/2006/relationships/image" Target="../media/image93.wmf"/><Relationship Id="rId23" Type="http://schemas.openxmlformats.org/officeDocument/2006/relationships/oleObject" Target="../embeddings/oleObject38.bin"/><Relationship Id="rId28" Type="http://schemas.openxmlformats.org/officeDocument/2006/relationships/oleObject" Target="../embeddings/oleObject43.bin"/><Relationship Id="rId36" Type="http://schemas.openxmlformats.org/officeDocument/2006/relationships/oleObject" Target="../embeddings/oleObject50.bin"/><Relationship Id="rId49" Type="http://schemas.openxmlformats.org/officeDocument/2006/relationships/image" Target="../media/image100.wmf"/><Relationship Id="rId57" Type="http://schemas.openxmlformats.org/officeDocument/2006/relationships/image" Target="../media/image104.wmf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95.wmf"/><Relationship Id="rId31" Type="http://schemas.openxmlformats.org/officeDocument/2006/relationships/image" Target="../media/image96.wmf"/><Relationship Id="rId44" Type="http://schemas.openxmlformats.org/officeDocument/2006/relationships/oleObject" Target="../embeddings/oleObject57.bin"/><Relationship Id="rId52" Type="http://schemas.openxmlformats.org/officeDocument/2006/relationships/oleObject" Target="../embeddings/oleObject61.bin"/><Relationship Id="rId60" Type="http://schemas.openxmlformats.org/officeDocument/2006/relationships/image" Target="../media/image107.png"/><Relationship Id="rId4" Type="http://schemas.openxmlformats.org/officeDocument/2006/relationships/image" Target="../media/image88.wmf"/><Relationship Id="rId9" Type="http://schemas.openxmlformats.org/officeDocument/2006/relationships/image" Target="../media/image90.wmf"/><Relationship Id="rId14" Type="http://schemas.openxmlformats.org/officeDocument/2006/relationships/oleObject" Target="../embeddings/oleObject32.bin"/><Relationship Id="rId22" Type="http://schemas.openxmlformats.org/officeDocument/2006/relationships/oleObject" Target="../embeddings/oleObject37.bin"/><Relationship Id="rId27" Type="http://schemas.openxmlformats.org/officeDocument/2006/relationships/oleObject" Target="../embeddings/oleObject42.bin"/><Relationship Id="rId30" Type="http://schemas.openxmlformats.org/officeDocument/2006/relationships/oleObject" Target="../embeddings/oleObject45.bin"/><Relationship Id="rId35" Type="http://schemas.openxmlformats.org/officeDocument/2006/relationships/oleObject" Target="../embeddings/oleObject49.bin"/><Relationship Id="rId43" Type="http://schemas.openxmlformats.org/officeDocument/2006/relationships/image" Target="../media/image97.wmf"/><Relationship Id="rId48" Type="http://schemas.openxmlformats.org/officeDocument/2006/relationships/oleObject" Target="../embeddings/oleObject59.bin"/><Relationship Id="rId56" Type="http://schemas.openxmlformats.org/officeDocument/2006/relationships/oleObject" Target="../embeddings/oleObject63.bin"/><Relationship Id="rId8" Type="http://schemas.openxmlformats.org/officeDocument/2006/relationships/oleObject" Target="../embeddings/oleObject29.bin"/><Relationship Id="rId51" Type="http://schemas.openxmlformats.org/officeDocument/2006/relationships/image" Target="../media/image101.wmf"/><Relationship Id="rId3" Type="http://schemas.openxmlformats.org/officeDocument/2006/relationships/oleObject" Target="../embeddings/oleObject27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0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09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01600" y="2724150"/>
            <a:ext cx="9042400" cy="1470025"/>
          </a:xfrm>
        </p:spPr>
        <p:txBody>
          <a:bodyPr/>
          <a:lstStyle/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Elektromigrační metody</a:t>
            </a:r>
            <a:endParaRPr lang="cs-CZ" dirty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814888"/>
            <a:ext cx="7754938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606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Teoretické aspekty elektromigračních metod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204913"/>
            <a:ext cx="8550275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Enzymová metoda</a:t>
            </a:r>
          </a:p>
        </p:txBody>
      </p:sp>
      <p:pic>
        <p:nvPicPr>
          <p:cNvPr id="142339" name="Picture 2" descr="figure 11-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1196975"/>
            <a:ext cx="4851400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2" descr="figure 11-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3024188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Preparativní PAGE</a:t>
            </a:r>
          </a:p>
        </p:txBody>
      </p:sp>
      <p:pic>
        <p:nvPicPr>
          <p:cNvPr id="144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335088"/>
            <a:ext cx="8181975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Automatizace PAGE</a:t>
            </a:r>
            <a:br>
              <a:rPr lang="cs-CZ" dirty="0" smtClean="0"/>
            </a:br>
            <a:r>
              <a:rPr lang="cs-CZ" dirty="0" smtClean="0"/>
              <a:t>Fast-</a:t>
            </a:r>
            <a:r>
              <a:rPr lang="cs-CZ" dirty="0" err="1" smtClean="0"/>
              <a:t>system</a:t>
            </a:r>
            <a:endParaRPr lang="cs-CZ" dirty="0" smtClean="0"/>
          </a:p>
        </p:txBody>
      </p:sp>
      <p:pic>
        <p:nvPicPr>
          <p:cNvPr id="145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966913"/>
            <a:ext cx="670877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Automatizace PAGE</a:t>
            </a:r>
            <a:br>
              <a:rPr lang="cs-CZ" dirty="0" smtClean="0"/>
            </a:br>
            <a:r>
              <a:rPr lang="cs-CZ" dirty="0" smtClean="0"/>
              <a:t>Fast-</a:t>
            </a:r>
            <a:r>
              <a:rPr lang="cs-CZ" dirty="0" err="1" smtClean="0"/>
              <a:t>system</a:t>
            </a:r>
            <a:endParaRPr lang="cs-CZ" dirty="0" smtClean="0"/>
          </a:p>
        </p:txBody>
      </p:sp>
      <p:pic>
        <p:nvPicPr>
          <p:cNvPr id="146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966913"/>
            <a:ext cx="670877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43063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643063"/>
            <a:ext cx="74914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Automatizace PAGE</a:t>
            </a:r>
            <a:br>
              <a:rPr lang="cs-CZ" dirty="0" smtClean="0"/>
            </a:br>
            <a:r>
              <a:rPr lang="cs-CZ" dirty="0" smtClean="0"/>
              <a:t>Fast-</a:t>
            </a:r>
            <a:r>
              <a:rPr lang="cs-CZ" dirty="0" err="1" smtClean="0"/>
              <a:t>system</a:t>
            </a:r>
            <a:endParaRPr lang="cs-CZ" dirty="0" smtClean="0"/>
          </a:p>
        </p:txBody>
      </p:sp>
      <p:pic>
        <p:nvPicPr>
          <p:cNvPr id="147459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327275"/>
            <a:ext cx="3459162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608138"/>
            <a:ext cx="399415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3838575"/>
            <a:ext cx="35750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Automatizace PAGE</a:t>
            </a:r>
            <a:br>
              <a:rPr lang="cs-CZ" dirty="0" smtClean="0"/>
            </a:br>
            <a:r>
              <a:rPr lang="cs-CZ" dirty="0" smtClean="0"/>
              <a:t>Fast-</a:t>
            </a:r>
            <a:r>
              <a:rPr lang="cs-CZ" dirty="0" err="1" smtClean="0"/>
              <a:t>system</a:t>
            </a:r>
            <a:endParaRPr lang="cs-CZ" dirty="0" smtClean="0"/>
          </a:p>
        </p:txBody>
      </p:sp>
      <p:pic>
        <p:nvPicPr>
          <p:cNvPr id="148483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589088"/>
            <a:ext cx="69627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Automatizace PAGE</a:t>
            </a:r>
            <a:br>
              <a:rPr lang="cs-CZ" dirty="0" smtClean="0"/>
            </a:br>
            <a:r>
              <a:rPr lang="cs-CZ" dirty="0" smtClean="0"/>
              <a:t>Fast-</a:t>
            </a:r>
            <a:r>
              <a:rPr lang="cs-CZ" dirty="0" err="1" smtClean="0"/>
              <a:t>system</a:t>
            </a:r>
            <a:endParaRPr lang="cs-CZ" dirty="0" smtClean="0"/>
          </a:p>
        </p:txBody>
      </p:sp>
      <p:pic>
        <p:nvPicPr>
          <p:cNvPr id="14950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531938"/>
            <a:ext cx="611187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Automatizace PAGE</a:t>
            </a:r>
            <a:br>
              <a:rPr lang="cs-CZ" dirty="0" smtClean="0"/>
            </a:br>
            <a:r>
              <a:rPr lang="cs-CZ" dirty="0" smtClean="0"/>
              <a:t>Fast-</a:t>
            </a:r>
            <a:r>
              <a:rPr lang="cs-CZ" dirty="0" err="1" smtClean="0"/>
              <a:t>system</a:t>
            </a:r>
            <a:endParaRPr lang="cs-CZ" dirty="0" smtClean="0"/>
          </a:p>
        </p:txBody>
      </p:sp>
      <p:pic>
        <p:nvPicPr>
          <p:cNvPr id="150531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1668463"/>
            <a:ext cx="4960938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Mobilita</a:t>
            </a: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2605088" y="1757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4820" name="Object 3"/>
          <p:cNvGraphicFramePr>
            <a:graphicFrameLocks noChangeAspect="1"/>
          </p:cNvGraphicFramePr>
          <p:nvPr/>
        </p:nvGraphicFramePr>
        <p:xfrm>
          <a:off x="2125663" y="2408238"/>
          <a:ext cx="4894262" cy="231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7" name="Picture" r:id="rId4" imgW="2419128" imgH="1162399" progId="Word.Picture.8">
                  <p:embed/>
                </p:oleObj>
              </mc:Choice>
              <mc:Fallback>
                <p:oleObj name="Picture" r:id="rId4" imgW="2419128" imgH="1162399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2408238"/>
                        <a:ext cx="4894262" cy="2316162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Automatizace PAGE</a:t>
            </a:r>
            <a:br>
              <a:rPr lang="cs-CZ" dirty="0" smtClean="0"/>
            </a:br>
            <a:r>
              <a:rPr lang="cs-CZ" dirty="0" smtClean="0"/>
              <a:t>Fast-</a:t>
            </a:r>
            <a:r>
              <a:rPr lang="cs-CZ" dirty="0" err="1" smtClean="0"/>
              <a:t>system</a:t>
            </a:r>
            <a:endParaRPr lang="cs-CZ" dirty="0" smtClean="0"/>
          </a:p>
        </p:txBody>
      </p:sp>
      <p:pic>
        <p:nvPicPr>
          <p:cNvPr id="15155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2619375"/>
            <a:ext cx="29130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110038"/>
            <a:ext cx="3052763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550988"/>
            <a:ext cx="2320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Automatizace PAGE</a:t>
            </a:r>
            <a:br>
              <a:rPr lang="cs-CZ" dirty="0" smtClean="0"/>
            </a:br>
            <a:r>
              <a:rPr lang="cs-CZ" dirty="0" smtClean="0"/>
              <a:t>Fast-</a:t>
            </a:r>
            <a:r>
              <a:rPr lang="cs-CZ" dirty="0" err="1" smtClean="0"/>
              <a:t>system</a:t>
            </a:r>
            <a:endParaRPr lang="cs-CZ" dirty="0" smtClean="0"/>
          </a:p>
        </p:txBody>
      </p:sp>
      <p:pic>
        <p:nvPicPr>
          <p:cNvPr id="152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966913"/>
            <a:ext cx="670877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Kapilární zónová elektroforéza CZE</a:t>
            </a:r>
          </a:p>
        </p:txBody>
      </p:sp>
      <p:pic>
        <p:nvPicPr>
          <p:cNvPr id="153603" name="Picture 10" descr="ce-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2117725"/>
            <a:ext cx="53498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90713"/>
            <a:ext cx="84582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11213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smtClean="0"/>
              <a:t>Kapilární elektroforéza</a:t>
            </a:r>
            <a:br>
              <a:rPr lang="cs-CZ" sz="6600" dirty="0" smtClean="0"/>
            </a:br>
            <a:r>
              <a:rPr lang="cs-CZ" sz="3200" dirty="0"/>
              <a:t>1967 - </a:t>
            </a:r>
            <a:r>
              <a:rPr lang="cs-CZ" sz="3200" dirty="0" err="1"/>
              <a:t>Hjerten</a:t>
            </a:r>
            <a:r>
              <a:rPr lang="cs-CZ" sz="3200" dirty="0"/>
              <a:t>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3 </a:t>
            </a:r>
            <a:r>
              <a:rPr lang="cs-CZ" sz="3200" dirty="0"/>
              <a:t>mm </a:t>
            </a:r>
            <a:r>
              <a:rPr lang="cs-CZ" sz="3200" dirty="0" smtClean="0"/>
              <a:t>kapilára</a:t>
            </a: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smtClean="0"/>
              <a:t/>
            </a:r>
            <a:br>
              <a:rPr lang="cs-CZ" sz="6600" dirty="0" smtClean="0"/>
            </a:br>
            <a:endParaRPr lang="en-US" sz="6600" dirty="0" smtClean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890713"/>
            <a:ext cx="8466137" cy="45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8873" y="2694473"/>
            <a:ext cx="4605337" cy="393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63" y="2663703"/>
            <a:ext cx="4633913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694472"/>
            <a:ext cx="3240087" cy="411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819761"/>
            <a:ext cx="89027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smtClean="0"/>
              <a:t>Kapilární elektroforéza</a:t>
            </a:r>
            <a:br>
              <a:rPr lang="cs-CZ" sz="6600" dirty="0" smtClean="0"/>
            </a:br>
            <a:r>
              <a:rPr lang="cs-CZ" sz="3200" dirty="0"/>
              <a:t>1981 - </a:t>
            </a:r>
            <a:r>
              <a:rPr lang="cs-CZ" sz="3200" dirty="0" err="1"/>
              <a:t>Jorgenson</a:t>
            </a:r>
            <a:r>
              <a:rPr lang="cs-CZ" sz="3200" dirty="0"/>
              <a:t> </a:t>
            </a:r>
            <a:r>
              <a:rPr lang="cs-CZ" sz="3200" dirty="0" err="1" smtClean="0"/>
              <a:t>DeArmann</a:t>
            </a:r>
            <a:r>
              <a:rPr lang="cs-CZ" sz="3200" dirty="0" smtClean="0"/>
              <a:t> </a:t>
            </a:r>
            <a:r>
              <a:rPr lang="cs-CZ" sz="3200" dirty="0" err="1" smtClean="0"/>
              <a:t>Lukacs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75 </a:t>
            </a:r>
            <a:r>
              <a:rPr lang="cs-CZ" sz="3200" dirty="0">
                <a:sym typeface="Symbol"/>
              </a:rPr>
              <a:t></a:t>
            </a:r>
            <a:r>
              <a:rPr lang="cs-CZ" sz="3200" dirty="0"/>
              <a:t>m kapilára</a:t>
            </a: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smtClean="0"/>
              <a:t/>
            </a:r>
            <a:br>
              <a:rPr lang="cs-CZ" sz="6600" dirty="0" smtClean="0"/>
            </a:br>
            <a:endParaRPr lang="en-US" sz="66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8" y="1320801"/>
            <a:ext cx="1208698" cy="12086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726" y="1187938"/>
            <a:ext cx="1049748" cy="1404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Beckman 1987</a:t>
            </a:r>
            <a:endParaRPr lang="en-US" smtClean="0"/>
          </a:p>
        </p:txBody>
      </p:sp>
      <p:pic>
        <p:nvPicPr>
          <p:cNvPr id="157699" name="Picture 5" descr="P/ACE™ MDQ DNA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1676400"/>
            <a:ext cx="340042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2003 - Projekt lidského genomu</a:t>
            </a:r>
            <a:endParaRPr lang="en-US" dirty="0" smtClean="0"/>
          </a:p>
        </p:txBody>
      </p:sp>
      <p:pic>
        <p:nvPicPr>
          <p:cNvPr id="1587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196975"/>
            <a:ext cx="439102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4148138"/>
            <a:ext cx="337502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4106862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00300"/>
            <a:ext cx="7772400" cy="1973263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Proč CE a biochemie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Výhody CE</a:t>
            </a:r>
            <a:endParaRPr lang="en-US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84325"/>
            <a:ext cx="8591550" cy="4530725"/>
          </a:xfrm>
        </p:spPr>
        <p:txBody>
          <a:bodyPr/>
          <a:lstStyle/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Aplikační diverzita</a:t>
            </a:r>
          </a:p>
          <a:p>
            <a:pPr marL="823913" lvl="1" eaLnBrk="1" hangingPunct="1">
              <a:buFontTx/>
              <a:buNone/>
              <a:defRPr/>
            </a:pPr>
            <a:r>
              <a:rPr lang="cs-CZ" smtClean="0"/>
              <a:t>nabité i neutrální látky</a:t>
            </a:r>
          </a:p>
          <a:p>
            <a:pPr marL="823913" lvl="1" eaLnBrk="1" hangingPunct="1">
              <a:buFontTx/>
              <a:buNone/>
              <a:defRPr/>
            </a:pPr>
            <a:r>
              <a:rPr lang="cs-CZ" smtClean="0"/>
              <a:t>nízkomolekulární i vysokomolekulární látky</a:t>
            </a:r>
          </a:p>
          <a:p>
            <a:pPr marL="823913" lvl="1" eaLnBrk="1" hangingPunct="1">
              <a:buFontTx/>
              <a:buNone/>
              <a:defRPr/>
            </a:pPr>
            <a:r>
              <a:rPr lang="cs-CZ" smtClean="0"/>
              <a:t>chirální i achirální látky</a:t>
            </a:r>
          </a:p>
          <a:p>
            <a:pPr marL="823913" lvl="1" eaLnBrk="1" hangingPunct="1">
              <a:buFontTx/>
              <a:buNone/>
              <a:defRPr/>
            </a:pPr>
            <a:r>
              <a:rPr lang="cs-CZ" smtClean="0"/>
              <a:t>bakterie i viry</a:t>
            </a:r>
          </a:p>
          <a:p>
            <a:pPr marL="358775" indent="-358775" eaLnBrk="1" hangingPunct="1">
              <a:defRPr/>
            </a:pPr>
            <a:endParaRPr lang="cs-CZ" smtClean="0"/>
          </a:p>
          <a:p>
            <a:pPr marL="358775" indent="-358775" eaLnBrk="1" hangingPunct="1">
              <a:defRPr/>
            </a:pPr>
            <a:endParaRPr lang="en-US" smtClean="0"/>
          </a:p>
          <a:p>
            <a:pPr marL="358775" indent="-358775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Výhody CE</a:t>
            </a:r>
            <a:endParaRPr lang="en-US" smtClean="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84325"/>
            <a:ext cx="8229600" cy="4530725"/>
          </a:xfrm>
        </p:spPr>
        <p:txBody>
          <a:bodyPr/>
          <a:lstStyle/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Aplikační diverzita</a:t>
            </a:r>
          </a:p>
          <a:p>
            <a:pPr marL="358775" indent="-358775" eaLnBrk="1" hangingPunct="1">
              <a:defRPr/>
            </a:pPr>
            <a:r>
              <a:rPr lang="en-US" smtClean="0">
                <a:solidFill>
                  <a:srgbClr val="FFFF00"/>
                </a:solidFill>
              </a:rPr>
              <a:t>Jednoduch</a:t>
            </a:r>
            <a:r>
              <a:rPr lang="cs-CZ" smtClean="0">
                <a:solidFill>
                  <a:srgbClr val="FFFF00"/>
                </a:solidFill>
              </a:rPr>
              <a:t>á instrumentace</a:t>
            </a:r>
          </a:p>
          <a:p>
            <a:pPr marL="358775" indent="-358775" eaLnBrk="1" hangingPunct="1">
              <a:buFont typeface="Wingdings" panose="05000000000000000000" pitchFamily="2" charset="2"/>
              <a:buNone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4062413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6867" name="Object 2"/>
          <p:cNvGraphicFramePr>
            <a:graphicFrameLocks noChangeAspect="1"/>
          </p:cNvGraphicFramePr>
          <p:nvPr/>
        </p:nvGraphicFramePr>
        <p:xfrm>
          <a:off x="3706813" y="1685925"/>
          <a:ext cx="177006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6" name="Rovnice" r:id="rId4" imgW="888614" imgH="266584" progId="Equation.3">
                  <p:embed/>
                </p:oleObj>
              </mc:Choice>
              <mc:Fallback>
                <p:oleObj name="Rovnice" r:id="rId4" imgW="888614" imgH="266584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3" y="1685925"/>
                        <a:ext cx="1770062" cy="538163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476500" y="2346325"/>
            <a:ext cx="4191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altLang="cs-CZ" sz="2000" b="1" i="1">
                <a:latin typeface="Times New Roman" panose="02020603050405020304" pitchFamily="18" charset="0"/>
              </a:rPr>
              <a:t> 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= intenzita elektrického pole </a:t>
            </a:r>
            <a:r>
              <a:rPr lang="en-US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V/m</a:t>
            </a:r>
            <a:r>
              <a:rPr lang="en-US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cs-CZ" altLang="cs-CZ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altLang="cs-CZ" sz="2000" b="1" i="1">
                <a:latin typeface="Times New Roman" panose="02020603050405020304" pitchFamily="18" charset="0"/>
              </a:rPr>
              <a:t> 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= náboj částice = 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cs-CZ" altLang="cs-CZ" sz="2000" b="1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cs-CZ" sz="2000" b="1">
                <a:latin typeface="Times New Roman" panose="02020603050405020304" pitchFamily="18" charset="0"/>
                <a:sym typeface="Symbol" panose="05050102010706020507" pitchFamily="18" charset="2"/>
              </a:rPr>
              <a:t>[]</a:t>
            </a:r>
            <a:endParaRPr lang="cs-CZ" altLang="cs-CZ" sz="2000" b="1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1" i="1" smtClean="0"/>
              <a:t>Elektric</a:t>
            </a:r>
            <a:r>
              <a:rPr lang="cs-CZ" sz="2800" b="1" i="1" smtClean="0"/>
              <a:t>ká síla F</a:t>
            </a:r>
            <a:r>
              <a:rPr lang="cs-CZ" sz="2800" b="1" i="1" baseline="-25000" smtClean="0"/>
              <a:t>e</a:t>
            </a:r>
            <a:endParaRPr lang="cs-CZ" sz="2800" b="1" i="1" smtClean="0"/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3381375" y="3800475"/>
            <a:ext cx="238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i="1">
                <a:solidFill>
                  <a:schemeClr val="tx2"/>
                </a:solidFill>
                <a:latin typeface="Times New Roman" panose="02020603050405020304" pitchFamily="18" charset="0"/>
              </a:rPr>
              <a:t>Frikční  síla F</a:t>
            </a:r>
            <a:r>
              <a:rPr lang="cs-CZ" altLang="cs-CZ" sz="2800" b="1" i="1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36871" name="Rectangle 9"/>
          <p:cNvSpPr>
            <a:spLocks noChangeArrowheads="1"/>
          </p:cNvSpPr>
          <p:nvPr/>
        </p:nvSpPr>
        <p:spPr bwMode="auto">
          <a:xfrm>
            <a:off x="4119563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3732213" y="4572000"/>
          <a:ext cx="1679575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7" name="Rovnice" r:id="rId6" imgW="837836" imgH="266584" progId="Equation.3">
                  <p:embed/>
                </p:oleObj>
              </mc:Choice>
              <mc:Fallback>
                <p:oleObj name="Rovnice" r:id="rId6" imgW="837836" imgH="266584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213" y="4572000"/>
                        <a:ext cx="1679575" cy="531813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3" name="Rectangle 10"/>
          <p:cNvSpPr>
            <a:spLocks noChangeArrowheads="1"/>
          </p:cNvSpPr>
          <p:nvPr/>
        </p:nvSpPr>
        <p:spPr bwMode="auto">
          <a:xfrm>
            <a:off x="2590800" y="5013325"/>
            <a:ext cx="3962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altLang="cs-CZ" sz="2000" b="1" i="1">
                <a:latin typeface="Times New Roman" panose="02020603050405020304" pitchFamily="18" charset="0"/>
              </a:rPr>
              <a:t> 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cs-CZ" altLang="cs-CZ" sz="2000" b="1" i="1">
                <a:latin typeface="Times New Roman" panose="02020603050405020304" pitchFamily="18" charset="0"/>
              </a:rPr>
              <a:t> 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rychlost částice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f(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frikční koeficient) = 6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.r</a:t>
            </a:r>
            <a:r>
              <a:rPr lang="cs-CZ" altLang="cs-CZ" sz="200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cs-CZ" altLang="cs-CZ" sz="2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4" descr="ce-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3357563"/>
            <a:ext cx="53498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319463"/>
            <a:ext cx="53879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Výhody CE</a:t>
            </a:r>
            <a:endParaRPr lang="en-US" dirty="0" smtClean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84325"/>
            <a:ext cx="8229600" cy="4530725"/>
          </a:xfrm>
        </p:spPr>
        <p:txBody>
          <a:bodyPr/>
          <a:lstStyle/>
          <a:p>
            <a:pPr marL="357188" indent="-357188" eaLnBrk="1" hangingPunct="1">
              <a:defRPr/>
            </a:pPr>
            <a:r>
              <a:rPr lang="cs-CZ" dirty="0" smtClean="0">
                <a:solidFill>
                  <a:srgbClr val="FFFF00"/>
                </a:solidFill>
              </a:rPr>
              <a:t>Aplikační </a:t>
            </a:r>
            <a:r>
              <a:rPr lang="cs-CZ" dirty="0" err="1" smtClean="0">
                <a:solidFill>
                  <a:srgbClr val="FFFF00"/>
                </a:solidFill>
              </a:rPr>
              <a:t>diverzita</a:t>
            </a:r>
            <a:endParaRPr lang="cs-CZ" dirty="0" smtClean="0">
              <a:solidFill>
                <a:srgbClr val="FFFF00"/>
              </a:solidFill>
            </a:endParaRPr>
          </a:p>
          <a:p>
            <a:pPr marL="357188" indent="-357188" eaLnBrk="1" hangingPunct="1">
              <a:defRPr/>
            </a:pPr>
            <a:r>
              <a:rPr lang="en-US" dirty="0" err="1" smtClean="0">
                <a:solidFill>
                  <a:srgbClr val="FFFF00"/>
                </a:solidFill>
              </a:rPr>
              <a:t>Jednoduch</a:t>
            </a:r>
            <a:r>
              <a:rPr lang="cs-CZ" dirty="0" smtClean="0">
                <a:solidFill>
                  <a:srgbClr val="FFFF00"/>
                </a:solidFill>
              </a:rPr>
              <a:t>á instrumentace</a:t>
            </a:r>
          </a:p>
          <a:p>
            <a:pPr marL="357188" indent="-357188" eaLnBrk="1" hangingPunct="1">
              <a:buFont typeface="Wingdings" panose="05000000000000000000" pitchFamily="2" charset="2"/>
              <a:buNone/>
              <a:defRPr/>
            </a:pPr>
            <a:endParaRPr lang="en-US" dirty="0" smtClean="0"/>
          </a:p>
        </p:txBody>
      </p:sp>
      <p:grpSp>
        <p:nvGrpSpPr>
          <p:cNvPr id="2" name="Skupina 1"/>
          <p:cNvGrpSpPr>
            <a:grpSpLocks/>
          </p:cNvGrpSpPr>
          <p:nvPr/>
        </p:nvGrpSpPr>
        <p:grpSpPr bwMode="auto">
          <a:xfrm>
            <a:off x="322263" y="2881313"/>
            <a:ext cx="2881312" cy="1987550"/>
            <a:chOff x="322263" y="2881313"/>
            <a:chExt cx="2881312" cy="1987550"/>
          </a:xfrm>
        </p:grpSpPr>
        <p:pic>
          <p:nvPicPr>
            <p:cNvPr id="162826" name="Picture 6" descr="sejmou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63" y="2881313"/>
              <a:ext cx="2881312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7" name="Text Box 7"/>
            <p:cNvSpPr txBox="1">
              <a:spLocks noChangeArrowheads="1"/>
            </p:cNvSpPr>
            <p:nvPr/>
          </p:nvSpPr>
          <p:spPr bwMode="auto">
            <a:xfrm>
              <a:off x="565150" y="3117850"/>
              <a:ext cx="2124299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latin typeface="Arial" panose="020B0604020202020204" pitchFamily="34" charset="0"/>
                </a:rPr>
                <a:t>CZE, MEKC,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latin typeface="Arial" panose="020B0604020202020204" pitchFamily="34" charset="0"/>
                </a:rPr>
                <a:t>CIEF, CITP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latin typeface="Arial" panose="020B0604020202020204" pitchFamily="34" charset="0"/>
                </a:rPr>
                <a:t>NACE, MEEKC,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latin typeface="Arial" panose="020B0604020202020204" pitchFamily="34" charset="0"/>
                </a:rPr>
                <a:t>CGE, ChCE</a:t>
              </a:r>
            </a:p>
          </p:txBody>
        </p:sp>
      </p:grpSp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5795963" y="4581525"/>
            <a:ext cx="2881312" cy="2016125"/>
            <a:chOff x="5795963" y="4581525"/>
            <a:chExt cx="2881312" cy="2016125"/>
          </a:xfrm>
        </p:grpSpPr>
        <p:pic>
          <p:nvPicPr>
            <p:cNvPr id="162824" name="Picture 8" descr="origina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963" y="4581525"/>
              <a:ext cx="2881312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5" name="Text Box 9"/>
            <p:cNvSpPr txBox="1">
              <a:spLocks noChangeArrowheads="1"/>
            </p:cNvSpPr>
            <p:nvPr/>
          </p:nvSpPr>
          <p:spPr bwMode="auto">
            <a:xfrm>
              <a:off x="6948488" y="5373688"/>
              <a:ext cx="7254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latin typeface="Arial" panose="020B0604020202020204" pitchFamily="34" charset="0"/>
                </a:rPr>
                <a:t>CEC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Výhody CE</a:t>
            </a:r>
            <a:endParaRPr lang="en-US" smtClean="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84325"/>
            <a:ext cx="8229600" cy="4530725"/>
          </a:xfrm>
        </p:spPr>
        <p:txBody>
          <a:bodyPr/>
          <a:lstStyle/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Aplikační diverzita</a:t>
            </a:r>
          </a:p>
          <a:p>
            <a:pPr marL="358775" indent="-358775" eaLnBrk="1" hangingPunct="1">
              <a:defRPr/>
            </a:pPr>
            <a:r>
              <a:rPr lang="en-US" smtClean="0">
                <a:solidFill>
                  <a:srgbClr val="FFFF00"/>
                </a:solidFill>
              </a:rPr>
              <a:t>Jednoduch</a:t>
            </a:r>
            <a:r>
              <a:rPr lang="cs-CZ" smtClean="0">
                <a:solidFill>
                  <a:srgbClr val="FFFF00"/>
                </a:solidFill>
              </a:rPr>
              <a:t>á instrumentace</a:t>
            </a:r>
          </a:p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Vysoké rozlišení a účinnost separací</a:t>
            </a:r>
            <a:endParaRPr lang="cs-CZ" baseline="30000" smtClean="0">
              <a:solidFill>
                <a:srgbClr val="FFFF00"/>
              </a:solidFill>
            </a:endParaRPr>
          </a:p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Malá spotřeba vzorku</a:t>
            </a:r>
          </a:p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Rychlost analýzy</a:t>
            </a:r>
            <a:r>
              <a:rPr lang="en-US" smtClean="0">
                <a:solidFill>
                  <a:srgbClr val="FFFF00"/>
                </a:solidFill>
              </a:rPr>
              <a:t> </a:t>
            </a:r>
            <a:endParaRPr lang="cs-CZ" smtClean="0">
              <a:solidFill>
                <a:srgbClr val="FFFF00"/>
              </a:solidFill>
            </a:endParaRPr>
          </a:p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Malá spotřeba chemikálií a malé množství odpadů</a:t>
            </a:r>
            <a:endParaRPr lang="en-US" smtClean="0">
              <a:solidFill>
                <a:srgbClr val="FFFF00"/>
              </a:solidFill>
            </a:endParaRPr>
          </a:p>
          <a:p>
            <a:pPr marL="358775" indent="-358775" eaLnBrk="1" hangingPunct="1">
              <a:defRPr/>
            </a:pPr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Módy CZE</a:t>
            </a:r>
          </a:p>
        </p:txBody>
      </p:sp>
      <p:pic>
        <p:nvPicPr>
          <p:cNvPr id="164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2075" y="1889125"/>
            <a:ext cx="6419850" cy="3952875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Kapilární zónová elektroforéza ve volné kapiláře</a:t>
            </a:r>
          </a:p>
        </p:txBody>
      </p:sp>
      <p:pic>
        <p:nvPicPr>
          <p:cNvPr id="3" name="CZ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3339" y="2148020"/>
            <a:ext cx="5417321" cy="3521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smtClean="0"/>
              <a:t>Výsledná mobilita částic při CZE</a:t>
            </a:r>
          </a:p>
        </p:txBody>
      </p:sp>
      <p:pic>
        <p:nvPicPr>
          <p:cNvPr id="168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7788" y="1755775"/>
            <a:ext cx="6448425" cy="4219575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Separace aniontů pomocí CZE</a:t>
            </a:r>
          </a:p>
        </p:txBody>
      </p:sp>
      <p:pic>
        <p:nvPicPr>
          <p:cNvPr id="171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1150" y="1893888"/>
            <a:ext cx="5981700" cy="394335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Stanovení aktivity HD </a:t>
            </a:r>
            <a:br>
              <a:rPr lang="cs-CZ" dirty="0" smtClean="0"/>
            </a:br>
            <a:r>
              <a:rPr lang="cs-CZ" dirty="0" smtClean="0"/>
              <a:t>pomocí CZE</a:t>
            </a:r>
          </a:p>
        </p:txBody>
      </p:sp>
      <p:pic>
        <p:nvPicPr>
          <p:cNvPr id="173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85925"/>
            <a:ext cx="8643938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Princip MEKC</a:t>
            </a:r>
          </a:p>
        </p:txBody>
      </p:sp>
      <p:graphicFrame>
        <p:nvGraphicFramePr>
          <p:cNvPr id="175107" name="Object 1030"/>
          <p:cNvGraphicFramePr>
            <a:graphicFrameLocks noGrp="1" noChangeAspect="1"/>
          </p:cNvGraphicFramePr>
          <p:nvPr>
            <p:ph sz="half" idx="1"/>
          </p:nvPr>
        </p:nvGraphicFramePr>
        <p:xfrm>
          <a:off x="685800" y="3124200"/>
          <a:ext cx="1341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61" name="CorelPhotoPaint.Image.9" r:id="rId3" imgW="2260317" imgH="2311111" progId="CorelPhotoPaint.Image.9">
                  <p:embed/>
                </p:oleObj>
              </mc:Choice>
              <mc:Fallback>
                <p:oleObj name="CorelPhotoPaint.Image.9" r:id="rId3" imgW="2260317" imgH="2311111" progId="CorelPhotoPaint.Image.9">
                  <p:embed/>
                  <p:pic>
                    <p:nvPicPr>
                      <p:cNvPr id="0" name="Object 103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124200"/>
                        <a:ext cx="1341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08" name="Object 1028"/>
          <p:cNvGraphicFramePr>
            <a:graphicFrameLocks noGrp="1" noChangeAspect="1"/>
          </p:cNvGraphicFramePr>
          <p:nvPr>
            <p:ph type="body" sz="half" idx="2"/>
          </p:nvPr>
        </p:nvGraphicFramePr>
        <p:xfrm>
          <a:off x="3048000" y="1981200"/>
          <a:ext cx="5780088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62" name="CorelPhotoPaint.Image.9" r:id="rId5" imgW="5815873" imgH="2044444" progId="CorelPhotoPaint.Image.9">
                  <p:embed/>
                </p:oleObj>
              </mc:Choice>
              <mc:Fallback>
                <p:oleObj name="CorelPhotoPaint.Image.9" r:id="rId5" imgW="5815873" imgH="2044444" progId="CorelPhotoPaint.Image.9">
                  <p:embed/>
                  <p:pic>
                    <p:nvPicPr>
                      <p:cNvPr id="0" name="Object 102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81200"/>
                        <a:ext cx="5780088" cy="203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09" name="Text Box 1031"/>
          <p:cNvSpPr txBox="1">
            <a:spLocks noChangeArrowheads="1"/>
          </p:cNvSpPr>
          <p:nvPr/>
        </p:nvSpPr>
        <p:spPr bwMode="auto">
          <a:xfrm>
            <a:off x="838200" y="2362200"/>
            <a:ext cx="102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Micela</a:t>
            </a:r>
          </a:p>
        </p:txBody>
      </p:sp>
      <p:sp>
        <p:nvSpPr>
          <p:cNvPr id="175110" name="Text Box 1032"/>
          <p:cNvSpPr txBox="1">
            <a:spLocks noChangeArrowheads="1"/>
          </p:cNvSpPr>
          <p:nvPr/>
        </p:nvSpPr>
        <p:spPr bwMode="auto">
          <a:xfrm>
            <a:off x="3613150" y="4214813"/>
            <a:ext cx="49974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 – střed – rozpustná v obou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b – silně hydrofilní – nerozpustná v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      micele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c – silně hydrofóbní – nerozpustná ve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      vodné fázi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Micelární elektrokinetická chromatografie</a:t>
            </a:r>
          </a:p>
        </p:txBody>
      </p:sp>
      <p:pic>
        <p:nvPicPr>
          <p:cNvPr id="4" name="MEK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7365" y="2318937"/>
            <a:ext cx="4981486" cy="32379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Separace fenolů a alkoholů pomocí MEKC</a:t>
            </a:r>
          </a:p>
        </p:txBody>
      </p:sp>
      <p:pic>
        <p:nvPicPr>
          <p:cNvPr id="178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7325" y="1641475"/>
            <a:ext cx="6229350" cy="4448175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054"/>
          <p:cNvSpPr>
            <a:spLocks noChangeArrowheads="1"/>
          </p:cNvSpPr>
          <p:nvPr/>
        </p:nvSpPr>
        <p:spPr bwMode="auto">
          <a:xfrm>
            <a:off x="5715000" y="49530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altLang="cs-CZ" sz="2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[m</a:t>
            </a:r>
            <a:r>
              <a:rPr lang="cs-CZ" altLang="cs-CZ" sz="2000" b="1" baseline="30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cs-CZ" altLang="cs-CZ" sz="2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altLang="cs-CZ" sz="2000" b="1" baseline="30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cs-CZ" altLang="cs-CZ" sz="2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altLang="cs-CZ" sz="2000" b="1" baseline="30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cs-CZ" altLang="cs-CZ" sz="2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altLang="cs-CZ" sz="20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8915" name="Object 2048"/>
          <p:cNvGraphicFramePr>
            <a:graphicFrameLocks noChangeAspect="1"/>
          </p:cNvGraphicFramePr>
          <p:nvPr/>
        </p:nvGraphicFramePr>
        <p:xfrm>
          <a:off x="3365500" y="1752600"/>
          <a:ext cx="24114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7" name="Rovnice" r:id="rId4" imgW="1205977" imgH="266584" progId="Equation.3">
                  <p:embed/>
                </p:oleObj>
              </mc:Choice>
              <mc:Fallback>
                <p:oleObj name="Rovnice" r:id="rId4" imgW="1205977" imgH="266584" progId="Equation.3">
                  <p:embed/>
                  <p:pic>
                    <p:nvPicPr>
                      <p:cNvPr id="0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1752600"/>
                        <a:ext cx="2411413" cy="533400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2049"/>
          <p:cNvGraphicFramePr>
            <a:graphicFrameLocks noChangeAspect="1"/>
          </p:cNvGraphicFramePr>
          <p:nvPr/>
        </p:nvGraphicFramePr>
        <p:xfrm>
          <a:off x="3683000" y="3276600"/>
          <a:ext cx="17780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8" name="Rovnice" r:id="rId6" imgW="889000" imgH="520700" progId="Equation.3">
                  <p:embed/>
                </p:oleObj>
              </mc:Choice>
              <mc:Fallback>
                <p:oleObj name="Rovnice" r:id="rId6" imgW="889000" imgH="520700" progId="Equation.3">
                  <p:embed/>
                  <p:pic>
                    <p:nvPicPr>
                      <p:cNvPr id="0" name="Object 2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3276600"/>
                        <a:ext cx="1778000" cy="1041400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2050"/>
          <p:cNvGraphicFramePr>
            <a:graphicFrameLocks noChangeAspect="1"/>
          </p:cNvGraphicFramePr>
          <p:nvPr/>
        </p:nvGraphicFramePr>
        <p:xfrm>
          <a:off x="3619500" y="4624388"/>
          <a:ext cx="1879600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9" name="Rovnice" r:id="rId8" imgW="939800" imgH="596900" progId="Equation.3">
                  <p:embed/>
                </p:oleObj>
              </mc:Choice>
              <mc:Fallback>
                <p:oleObj name="Rovnice" r:id="rId8" imgW="939800" imgH="596900" progId="Equation.3">
                  <p:embed/>
                  <p:pic>
                    <p:nvPicPr>
                      <p:cNvPr id="0" name="Object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4624388"/>
                        <a:ext cx="1879600" cy="1192212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2051"/>
          <p:cNvGraphicFramePr>
            <a:graphicFrameLocks noChangeAspect="1"/>
          </p:cNvGraphicFramePr>
          <p:nvPr/>
        </p:nvGraphicFramePr>
        <p:xfrm>
          <a:off x="0" y="2908300"/>
          <a:ext cx="142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0" name="Rovnice" r:id="rId10" imgW="139639" imgH="291973" progId="Equation.3">
                  <p:embed/>
                </p:oleObj>
              </mc:Choice>
              <mc:Fallback>
                <p:oleObj name="Rovnice" r:id="rId10" imgW="139639" imgH="291973" progId="Equation.3">
                  <p:embed/>
                  <p:pic>
                    <p:nvPicPr>
                      <p:cNvPr id="0" name="Object 2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08300"/>
                        <a:ext cx="142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9" name="Text Box 2055"/>
          <p:cNvSpPr txBox="1">
            <a:spLocks noChangeArrowheads="1"/>
          </p:cNvSpPr>
          <p:nvPr/>
        </p:nvSpPr>
        <p:spPr bwMode="auto">
          <a:xfrm>
            <a:off x="3508375" y="881063"/>
            <a:ext cx="2127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i="1">
                <a:solidFill>
                  <a:schemeClr val="tx2"/>
                </a:solidFill>
                <a:latin typeface="Times New Roman" panose="02020603050405020304" pitchFamily="18" charset="0"/>
              </a:rPr>
              <a:t>Ustálený stav</a:t>
            </a:r>
          </a:p>
        </p:txBody>
      </p:sp>
      <p:sp>
        <p:nvSpPr>
          <p:cNvPr id="38920" name="Text Box 2056"/>
          <p:cNvSpPr txBox="1">
            <a:spLocks noChangeArrowheads="1"/>
          </p:cNvSpPr>
          <p:nvPr/>
        </p:nvSpPr>
        <p:spPr bwMode="auto">
          <a:xfrm>
            <a:off x="1128713" y="4953000"/>
            <a:ext cx="15382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2"/>
                </a:solidFill>
                <a:latin typeface="Times New Roman" panose="02020603050405020304" pitchFamily="18" charset="0"/>
              </a:rPr>
              <a:t>mobilita</a:t>
            </a:r>
          </a:p>
        </p:txBody>
      </p:sp>
      <p:sp>
        <p:nvSpPr>
          <p:cNvPr id="38921" name="Line 2057"/>
          <p:cNvSpPr>
            <a:spLocks noChangeShapeType="1"/>
          </p:cNvSpPr>
          <p:nvPr/>
        </p:nvSpPr>
        <p:spPr bwMode="auto">
          <a:xfrm>
            <a:off x="2819400" y="5257800"/>
            <a:ext cx="7620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38922" name="Line 2058"/>
          <p:cNvSpPr>
            <a:spLocks noChangeShapeType="1"/>
          </p:cNvSpPr>
          <p:nvPr/>
        </p:nvSpPr>
        <p:spPr bwMode="auto">
          <a:xfrm>
            <a:off x="4572000" y="25146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Stanovení aktivity CYP 2C9 pomocí MEKC</a:t>
            </a:r>
          </a:p>
        </p:txBody>
      </p:sp>
      <p:pic>
        <p:nvPicPr>
          <p:cNvPr id="1802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552575"/>
            <a:ext cx="8758237" cy="516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2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5663" y="1552575"/>
            <a:ext cx="2708275" cy="2932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Kapilární gelová elektroforéza</a:t>
            </a:r>
          </a:p>
        </p:txBody>
      </p:sp>
      <p:pic>
        <p:nvPicPr>
          <p:cNvPr id="3" name="C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0233" y="2190750"/>
            <a:ext cx="4820431" cy="3133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CGE fragmentů dsDNA</a:t>
            </a:r>
          </a:p>
        </p:txBody>
      </p:sp>
      <p:pic>
        <p:nvPicPr>
          <p:cNvPr id="1843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0650" y="1670050"/>
            <a:ext cx="6362700" cy="4391025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606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Instrumentace CZE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smtClean="0"/>
              <a:t>Schéma zařízení pro CZE</a:t>
            </a:r>
          </a:p>
        </p:txBody>
      </p:sp>
      <p:pic>
        <p:nvPicPr>
          <p:cNvPr id="188419" name="Picture 5"/>
          <p:cNvPicPr>
            <a:picLocks noGrp="1" noChangeArrowheads="1"/>
          </p:cNvPicPr>
          <p:nvPr>
            <p:ph type="media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819275"/>
            <a:ext cx="6440487" cy="421163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Napájecí zdroj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1981200"/>
            <a:ext cx="5943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cs typeface="Times New Roman" pitchFamily="18" charset="0"/>
              </a:rPr>
              <a:t>stabilizovaný 	± 30 </a:t>
            </a:r>
            <a:r>
              <a:rPr lang="cs-CZ" dirty="0" err="1" smtClean="0">
                <a:cs typeface="Times New Roman" pitchFamily="18" charset="0"/>
              </a:rPr>
              <a:t>kV</a:t>
            </a:r>
            <a:r>
              <a:rPr lang="cs-CZ" dirty="0" smtClean="0"/>
              <a:t> </a:t>
            </a:r>
            <a:r>
              <a:rPr lang="cs-CZ" dirty="0" smtClean="0">
                <a:cs typeface="Times New Roman" pitchFamily="18" charset="0"/>
              </a:rPr>
              <a:t>300 </a:t>
            </a:r>
            <a:r>
              <a:rPr lang="cs-CZ" dirty="0" err="1" smtClean="0">
                <a:cs typeface="Times New Roman" pitchFamily="18" charset="0"/>
              </a:rPr>
              <a:t>μA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>
                <a:cs typeface="Times New Roman" pitchFamily="18" charset="0"/>
              </a:rPr>
              <a:t>konstantní napětí nebo</a:t>
            </a:r>
            <a:r>
              <a:rPr lang="cs-CZ" dirty="0" smtClean="0"/>
              <a:t> proud</a:t>
            </a:r>
          </a:p>
          <a:p>
            <a:pPr eaLnBrk="1" hangingPunct="1">
              <a:defRPr/>
            </a:pPr>
            <a:r>
              <a:rPr lang="cs-CZ" dirty="0" smtClean="0">
                <a:cs typeface="Times New Roman" pitchFamily="18" charset="0"/>
              </a:rPr>
              <a:t>obojí polarita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>
                <a:cs typeface="Times New Roman" pitchFamily="18" charset="0"/>
              </a:rPr>
              <a:t>ochrana obsluhy</a:t>
            </a:r>
            <a:r>
              <a:rPr lang="cs-CZ" dirty="0" smtClean="0"/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Kapilára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160338" y="1385158"/>
            <a:ext cx="6370637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cs typeface="Times New Roman" pitchFamily="18" charset="0"/>
              </a:rPr>
              <a:t>křemenná </a:t>
            </a:r>
            <a:r>
              <a:rPr lang="cs-CZ" dirty="0" smtClean="0"/>
              <a:t>- </a:t>
            </a:r>
            <a:r>
              <a:rPr lang="cs-CZ" dirty="0" smtClean="0">
                <a:cs typeface="Times New Roman" pitchFamily="18" charset="0"/>
              </a:rPr>
              <a:t>25 -100 </a:t>
            </a:r>
            <a:r>
              <a:rPr lang="cs-CZ" dirty="0" err="1" smtClean="0">
                <a:cs typeface="Times New Roman" pitchFamily="18" charset="0"/>
              </a:rPr>
              <a:t>μm</a:t>
            </a:r>
            <a:r>
              <a:rPr lang="cs-CZ" dirty="0" smtClean="0">
                <a:cs typeface="Times New Roman" pitchFamily="18" charset="0"/>
              </a:rPr>
              <a:t> </a:t>
            </a:r>
            <a:r>
              <a:rPr lang="cs-CZ" dirty="0" err="1" smtClean="0">
                <a:cs typeface="Times New Roman" pitchFamily="18" charset="0"/>
              </a:rPr>
              <a:t>i.d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/>
              <a:t>			    - 3</a:t>
            </a:r>
            <a:r>
              <a:rPr lang="cs-CZ" dirty="0" smtClean="0">
                <a:cs typeface="Times New Roman" pitchFamily="18" charset="0"/>
              </a:rPr>
              <a:t>50 </a:t>
            </a:r>
            <a:r>
              <a:rPr lang="cs-CZ" dirty="0" err="1" smtClean="0">
                <a:cs typeface="Times New Roman" pitchFamily="18" charset="0"/>
              </a:rPr>
              <a:t>μm</a:t>
            </a:r>
            <a:r>
              <a:rPr lang="cs-CZ" dirty="0" smtClean="0">
                <a:cs typeface="Times New Roman" pitchFamily="18" charset="0"/>
              </a:rPr>
              <a:t> </a:t>
            </a:r>
            <a:r>
              <a:rPr lang="cs-CZ" dirty="0" err="1" smtClean="0">
                <a:cs typeface="Times New Roman" pitchFamily="18" charset="0"/>
              </a:rPr>
              <a:t>o.d</a:t>
            </a:r>
            <a:r>
              <a:rPr lang="cs-CZ" dirty="0" smtClean="0">
                <a:cs typeface="Times New Roman" pitchFamily="18" charset="0"/>
              </a:rPr>
              <a:t>.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délka </a:t>
            </a:r>
            <a:r>
              <a:rPr lang="cs-CZ" dirty="0" smtClean="0">
                <a:cs typeface="Times New Roman" pitchFamily="18" charset="0"/>
              </a:rPr>
              <a:t>až 100 cm délka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>
                <a:cs typeface="Times New Roman" pitchFamily="18" charset="0"/>
              </a:rPr>
              <a:t>polyimidové</a:t>
            </a:r>
            <a:r>
              <a:rPr lang="cs-CZ" dirty="0" smtClean="0">
                <a:cs typeface="Times New Roman" pitchFamily="18" charset="0"/>
              </a:rPr>
              <a:t> vnější pokrytí</a:t>
            </a:r>
          </a:p>
          <a:p>
            <a:pPr eaLnBrk="1" hangingPunct="1">
              <a:defRPr/>
            </a:pPr>
            <a:endParaRPr lang="cs-CZ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cs-CZ" dirty="0" smtClean="0">
                <a:cs typeface="Times New Roman" pitchFamily="18" charset="0"/>
              </a:rPr>
              <a:t>Odstranění</a:t>
            </a:r>
          </a:p>
          <a:p>
            <a:pPr lvl="1" eaLnBrk="1" hangingPunct="1">
              <a:defRPr/>
            </a:pPr>
            <a:r>
              <a:rPr lang="cs-CZ" dirty="0">
                <a:cs typeface="Times New Roman" pitchFamily="18" charset="0"/>
              </a:rPr>
              <a:t>h</a:t>
            </a:r>
            <a:r>
              <a:rPr lang="cs-CZ" dirty="0" smtClean="0">
                <a:cs typeface="Times New Roman" pitchFamily="18" charset="0"/>
              </a:rPr>
              <a:t>orká H</a:t>
            </a:r>
            <a:r>
              <a:rPr lang="cs-CZ" baseline="-25000" dirty="0" smtClean="0">
                <a:cs typeface="Times New Roman" pitchFamily="18" charset="0"/>
              </a:rPr>
              <a:t>2</a:t>
            </a:r>
            <a:r>
              <a:rPr lang="cs-CZ" dirty="0" smtClean="0">
                <a:cs typeface="Times New Roman" pitchFamily="18" charset="0"/>
              </a:rPr>
              <a:t>SO</a:t>
            </a:r>
            <a:r>
              <a:rPr lang="cs-CZ" baseline="-25000" dirty="0" smtClean="0">
                <a:cs typeface="Times New Roman" pitchFamily="18" charset="0"/>
              </a:rPr>
              <a:t>4</a:t>
            </a:r>
          </a:p>
          <a:p>
            <a:pPr lvl="1" eaLnBrk="1" hangingPunct="1">
              <a:defRPr/>
            </a:pPr>
            <a:r>
              <a:rPr lang="cs-CZ" dirty="0" smtClean="0">
                <a:cs typeface="Times New Roman" pitchFamily="18" charset="0"/>
              </a:rPr>
              <a:t>opálení</a:t>
            </a:r>
          </a:p>
          <a:p>
            <a:pPr lvl="1" eaLnBrk="1" hangingPunct="1">
              <a:defRPr/>
            </a:pPr>
            <a:r>
              <a:rPr lang="cs-CZ" dirty="0" smtClean="0">
                <a:cs typeface="Times New Roman" pitchFamily="18" charset="0"/>
              </a:rPr>
              <a:t>oškrábání </a:t>
            </a:r>
            <a:r>
              <a:rPr lang="cs-CZ" dirty="0" smtClean="0"/>
              <a:t> žiletkou</a:t>
            </a:r>
          </a:p>
          <a:p>
            <a:pPr lvl="1" eaLnBrk="1" hangingPunct="1">
              <a:defRPr/>
            </a:pPr>
            <a:endParaRPr lang="cs-CZ" dirty="0" smtClean="0"/>
          </a:p>
        </p:txBody>
      </p:sp>
      <p:graphicFrame>
        <p:nvGraphicFramePr>
          <p:cNvPr id="191492" name="Object 4"/>
          <p:cNvGraphicFramePr>
            <a:graphicFrameLocks noChangeAspect="1"/>
          </p:cNvGraphicFramePr>
          <p:nvPr/>
        </p:nvGraphicFramePr>
        <p:xfrm>
          <a:off x="6640513" y="2181225"/>
          <a:ext cx="2133600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9" name="CorelPhotoPaint.Image.9" r:id="rId3" imgW="2133333" imgH="2806349" progId="CorelPhotoPaint.Image.9">
                  <p:embed/>
                </p:oleObj>
              </mc:Choice>
              <mc:Fallback>
                <p:oleObj name="CorelPhotoPaint.Image.9" r:id="rId3" imgW="2133333" imgH="2806349" progId="CorelPhotoPaint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0513" y="2181225"/>
                        <a:ext cx="2133600" cy="280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Dávkování - hydrodynamické </a:t>
            </a:r>
          </a:p>
        </p:txBody>
      </p:sp>
      <p:pic>
        <p:nvPicPr>
          <p:cNvPr id="1925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752600"/>
            <a:ext cx="6189663" cy="32766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Dávkování - elektrokinetické</a:t>
            </a:r>
          </a:p>
        </p:txBody>
      </p:sp>
      <p:pic>
        <p:nvPicPr>
          <p:cNvPr id="1945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7388" y="1981200"/>
            <a:ext cx="5229225" cy="27686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Detekce spektrofotometrická</a:t>
            </a:r>
          </a:p>
        </p:txBody>
      </p:sp>
      <p:pic>
        <p:nvPicPr>
          <p:cNvPr id="1966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0" y="1774825"/>
            <a:ext cx="6286500" cy="4181475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Iontová mobilita</a:t>
            </a:r>
            <a:r>
              <a:rPr lang="en-US"/>
              <a:t/>
            </a:r>
            <a:br>
              <a:rPr lang="en-US"/>
            </a:br>
            <a:r>
              <a:rPr lang="cs-CZ" sz="2800"/>
              <a:t>(limitní zředění, teplota 298 K)</a:t>
            </a:r>
          </a:p>
        </p:txBody>
      </p:sp>
      <p:grpSp>
        <p:nvGrpSpPr>
          <p:cNvPr id="40963" name="Group 1062"/>
          <p:cNvGrpSpPr>
            <a:grpSpLocks/>
          </p:cNvGrpSpPr>
          <p:nvPr/>
        </p:nvGrpSpPr>
        <p:grpSpPr bwMode="auto">
          <a:xfrm>
            <a:off x="1470025" y="2014538"/>
            <a:ext cx="6203950" cy="3014662"/>
            <a:chOff x="0" y="0"/>
            <a:chExt cx="3908" cy="1782"/>
          </a:xfrm>
        </p:grpSpPr>
        <p:grpSp>
          <p:nvGrpSpPr>
            <p:cNvPr id="40964" name="Group 1047"/>
            <p:cNvGrpSpPr>
              <a:grpSpLocks/>
            </p:cNvGrpSpPr>
            <p:nvPr/>
          </p:nvGrpSpPr>
          <p:grpSpPr bwMode="auto">
            <a:xfrm>
              <a:off x="0" y="0"/>
              <a:ext cx="977" cy="422"/>
              <a:chOff x="0" y="0"/>
              <a:chExt cx="977" cy="422"/>
            </a:xfrm>
          </p:grpSpPr>
          <p:sp>
            <p:nvSpPr>
              <p:cNvPr id="40986" name="Rectangle 1038"/>
              <p:cNvSpPr>
                <a:spLocks noChangeArrowheads="1"/>
              </p:cNvSpPr>
              <p:nvPr/>
            </p:nvSpPr>
            <p:spPr bwMode="auto">
              <a:xfrm>
                <a:off x="28" y="0"/>
                <a:ext cx="921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KATIONTY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987" name="Rectangle 104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77" cy="42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0965" name="Group 1049"/>
            <p:cNvGrpSpPr>
              <a:grpSpLocks/>
            </p:cNvGrpSpPr>
            <p:nvPr/>
          </p:nvGrpSpPr>
          <p:grpSpPr bwMode="auto">
            <a:xfrm>
              <a:off x="977" y="0"/>
              <a:ext cx="977" cy="422"/>
              <a:chOff x="977" y="0"/>
              <a:chExt cx="977" cy="422"/>
            </a:xfrm>
          </p:grpSpPr>
          <p:sp>
            <p:nvSpPr>
              <p:cNvPr id="40984" name="Rectangle 1039"/>
              <p:cNvSpPr>
                <a:spLocks noChangeArrowheads="1"/>
              </p:cNvSpPr>
              <p:nvPr/>
            </p:nvSpPr>
            <p:spPr bwMode="auto">
              <a:xfrm>
                <a:off x="1005" y="0"/>
                <a:ext cx="921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 i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</a:t>
                </a:r>
                <a:r>
                  <a:rPr lang="cs-CZ" altLang="cs-CZ" sz="1800" i="1" baseline="-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cs-CZ" altLang="cs-CZ" sz="1800" i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</a:t>
                </a:r>
                <a:r>
                  <a:rPr lang="cs-CZ" altLang="cs-CZ" sz="1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.10</a:t>
                </a:r>
                <a:r>
                  <a:rPr lang="cs-CZ" altLang="cs-CZ" sz="1800" i="1" baseline="300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9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 i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40985" name="Rectangle 1048"/>
              <p:cNvSpPr>
                <a:spLocks noChangeArrowheads="1"/>
              </p:cNvSpPr>
              <p:nvPr/>
            </p:nvSpPr>
            <p:spPr bwMode="auto">
              <a:xfrm>
                <a:off x="977" y="0"/>
                <a:ext cx="977" cy="42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0966" name="Group 1051"/>
            <p:cNvGrpSpPr>
              <a:grpSpLocks/>
            </p:cNvGrpSpPr>
            <p:nvPr/>
          </p:nvGrpSpPr>
          <p:grpSpPr bwMode="auto">
            <a:xfrm>
              <a:off x="1954" y="0"/>
              <a:ext cx="977" cy="422"/>
              <a:chOff x="1954" y="0"/>
              <a:chExt cx="977" cy="422"/>
            </a:xfrm>
          </p:grpSpPr>
          <p:sp>
            <p:nvSpPr>
              <p:cNvPr id="40982" name="Rectangle 1040"/>
              <p:cNvSpPr>
                <a:spLocks noChangeArrowheads="1"/>
              </p:cNvSpPr>
              <p:nvPr/>
            </p:nvSpPr>
            <p:spPr bwMode="auto">
              <a:xfrm>
                <a:off x="1982" y="0"/>
                <a:ext cx="921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ANIONTY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983" name="Rectangle 1050"/>
              <p:cNvSpPr>
                <a:spLocks noChangeArrowheads="1"/>
              </p:cNvSpPr>
              <p:nvPr/>
            </p:nvSpPr>
            <p:spPr bwMode="auto">
              <a:xfrm>
                <a:off x="1954" y="0"/>
                <a:ext cx="977" cy="42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0967" name="Group 1053"/>
            <p:cNvGrpSpPr>
              <a:grpSpLocks/>
            </p:cNvGrpSpPr>
            <p:nvPr/>
          </p:nvGrpSpPr>
          <p:grpSpPr bwMode="auto">
            <a:xfrm>
              <a:off x="2931" y="0"/>
              <a:ext cx="977" cy="422"/>
              <a:chOff x="2931" y="0"/>
              <a:chExt cx="977" cy="422"/>
            </a:xfrm>
          </p:grpSpPr>
          <p:sp>
            <p:nvSpPr>
              <p:cNvPr id="40980" name="Rectangle 1041"/>
              <p:cNvSpPr>
                <a:spLocks noChangeArrowheads="1"/>
              </p:cNvSpPr>
              <p:nvPr/>
            </p:nvSpPr>
            <p:spPr bwMode="auto">
              <a:xfrm>
                <a:off x="2959" y="0"/>
                <a:ext cx="921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 i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</a:t>
                </a:r>
                <a:r>
                  <a:rPr lang="cs-CZ" altLang="cs-CZ" sz="1800" i="1" baseline="-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cs-CZ" altLang="cs-CZ" sz="1800" i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</a:t>
                </a:r>
                <a:r>
                  <a:rPr lang="cs-CZ" altLang="cs-CZ" sz="1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.10</a:t>
                </a:r>
                <a:r>
                  <a:rPr lang="cs-CZ" altLang="cs-CZ" sz="1800" i="1" baseline="300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9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 i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40981" name="Rectangle 1052"/>
              <p:cNvSpPr>
                <a:spLocks noChangeArrowheads="1"/>
              </p:cNvSpPr>
              <p:nvPr/>
            </p:nvSpPr>
            <p:spPr bwMode="auto">
              <a:xfrm>
                <a:off x="2931" y="0"/>
                <a:ext cx="977" cy="42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0968" name="Group 1055"/>
            <p:cNvGrpSpPr>
              <a:grpSpLocks/>
            </p:cNvGrpSpPr>
            <p:nvPr/>
          </p:nvGrpSpPr>
          <p:grpSpPr bwMode="auto">
            <a:xfrm>
              <a:off x="0" y="422"/>
              <a:ext cx="977" cy="1360"/>
              <a:chOff x="0" y="422"/>
              <a:chExt cx="977" cy="1360"/>
            </a:xfrm>
          </p:grpSpPr>
          <p:sp>
            <p:nvSpPr>
              <p:cNvPr id="40978" name="Rectangle 1042"/>
              <p:cNvSpPr>
                <a:spLocks noChangeArrowheads="1"/>
              </p:cNvSpPr>
              <p:nvPr/>
            </p:nvSpPr>
            <p:spPr bwMode="auto">
              <a:xfrm>
                <a:off x="28" y="422"/>
                <a:ext cx="921" cy="1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cs-CZ" altLang="cs-CZ" sz="1800" baseline="-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cs-CZ" altLang="cs-CZ" sz="1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</a:t>
                </a:r>
                <a:r>
                  <a:rPr lang="cs-CZ" altLang="cs-CZ" sz="1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</a:t>
                </a:r>
                <a:r>
                  <a:rPr lang="cs-CZ" altLang="cs-CZ" sz="1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cs-CZ" altLang="cs-CZ" sz="1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Tris</a:t>
                </a:r>
                <a:r>
                  <a:rPr lang="cs-CZ" altLang="cs-CZ" sz="1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</a:t>
                </a: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alanin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ethanolamin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imidazol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40979" name="Rectangle 1054"/>
              <p:cNvSpPr>
                <a:spLocks noChangeArrowheads="1"/>
              </p:cNvSpPr>
              <p:nvPr/>
            </p:nvSpPr>
            <p:spPr bwMode="auto">
              <a:xfrm>
                <a:off x="0" y="422"/>
                <a:ext cx="977" cy="1360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0969" name="Group 1057"/>
            <p:cNvGrpSpPr>
              <a:grpSpLocks/>
            </p:cNvGrpSpPr>
            <p:nvPr/>
          </p:nvGrpSpPr>
          <p:grpSpPr bwMode="auto">
            <a:xfrm>
              <a:off x="977" y="422"/>
              <a:ext cx="977" cy="1360"/>
              <a:chOff x="977" y="422"/>
              <a:chExt cx="977" cy="1360"/>
            </a:xfrm>
          </p:grpSpPr>
          <p:sp>
            <p:nvSpPr>
              <p:cNvPr id="40976" name="Rectangle 1043"/>
              <p:cNvSpPr>
                <a:spLocks noChangeArrowheads="1"/>
              </p:cNvSpPr>
              <p:nvPr/>
            </p:nvSpPr>
            <p:spPr bwMode="auto">
              <a:xfrm>
                <a:off x="1005" y="422"/>
                <a:ext cx="921" cy="1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362.5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40.1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51.9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76.2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29.5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36.7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44.3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52.0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977" name="Rectangle 1056"/>
              <p:cNvSpPr>
                <a:spLocks noChangeArrowheads="1"/>
              </p:cNvSpPr>
              <p:nvPr/>
            </p:nvSpPr>
            <p:spPr bwMode="auto">
              <a:xfrm>
                <a:off x="977" y="422"/>
                <a:ext cx="977" cy="1360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0970" name="Group 1059"/>
            <p:cNvGrpSpPr>
              <a:grpSpLocks/>
            </p:cNvGrpSpPr>
            <p:nvPr/>
          </p:nvGrpSpPr>
          <p:grpSpPr bwMode="auto">
            <a:xfrm>
              <a:off x="1954" y="422"/>
              <a:ext cx="977" cy="1360"/>
              <a:chOff x="1954" y="422"/>
              <a:chExt cx="977" cy="1360"/>
            </a:xfrm>
          </p:grpSpPr>
          <p:sp>
            <p:nvSpPr>
              <p:cNvPr id="40974" name="Rectangle 1044"/>
              <p:cNvSpPr>
                <a:spLocks noChangeArrowheads="1"/>
              </p:cNvSpPr>
              <p:nvPr/>
            </p:nvSpPr>
            <p:spPr bwMode="auto">
              <a:xfrm>
                <a:off x="1982" y="422"/>
                <a:ext cx="921" cy="1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OH</a:t>
                </a:r>
                <a:r>
                  <a:rPr lang="cs-CZ" altLang="cs-CZ" sz="1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cs-CZ" altLang="cs-CZ" sz="1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  <a:r>
                  <a:rPr lang="cs-CZ" altLang="cs-CZ" sz="1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lang="cs-CZ" altLang="cs-CZ" sz="1800" baseline="-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cs-CZ" altLang="cs-CZ" sz="1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cs-CZ" altLang="cs-CZ" sz="1800" baseline="-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cs-CZ" altLang="cs-CZ" sz="18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cs-CZ" altLang="cs-CZ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k.mléčná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k.octová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975" name="Rectangle 1058"/>
              <p:cNvSpPr>
                <a:spLocks noChangeArrowheads="1"/>
              </p:cNvSpPr>
              <p:nvPr/>
            </p:nvSpPr>
            <p:spPr bwMode="auto">
              <a:xfrm>
                <a:off x="1954" y="422"/>
                <a:ext cx="977" cy="1360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0971" name="Group 1061"/>
            <p:cNvGrpSpPr>
              <a:grpSpLocks/>
            </p:cNvGrpSpPr>
            <p:nvPr/>
          </p:nvGrpSpPr>
          <p:grpSpPr bwMode="auto">
            <a:xfrm>
              <a:off x="2931" y="422"/>
              <a:ext cx="977" cy="1360"/>
              <a:chOff x="2931" y="422"/>
              <a:chExt cx="977" cy="1360"/>
            </a:xfrm>
          </p:grpSpPr>
          <p:sp>
            <p:nvSpPr>
              <p:cNvPr id="40972" name="Rectangle 1045"/>
              <p:cNvSpPr>
                <a:spLocks noChangeArrowheads="1"/>
              </p:cNvSpPr>
              <p:nvPr/>
            </p:nvSpPr>
            <p:spPr bwMode="auto">
              <a:xfrm>
                <a:off x="2959" y="422"/>
                <a:ext cx="921" cy="1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205.5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57.4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79.1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74.1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82.9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36.5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42.4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28.0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973" name="Rectangle 1060"/>
              <p:cNvSpPr>
                <a:spLocks noChangeArrowheads="1"/>
              </p:cNvSpPr>
              <p:nvPr/>
            </p:nvSpPr>
            <p:spPr bwMode="auto">
              <a:xfrm>
                <a:off x="2931" y="422"/>
                <a:ext cx="977" cy="1360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Detekce fluorescenční</a:t>
            </a:r>
          </a:p>
        </p:txBody>
      </p:sp>
      <p:pic>
        <p:nvPicPr>
          <p:cNvPr id="198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1770063"/>
            <a:ext cx="6410325" cy="4191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37189"/>
            <a:ext cx="8229600" cy="4288974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3" y="0"/>
            <a:ext cx="8644877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640762" cy="1143000"/>
          </a:xfrm>
        </p:spPr>
        <p:txBody>
          <a:bodyPr/>
          <a:lstStyle/>
          <a:p>
            <a:pPr eaLnBrk="1" hangingPunct="1"/>
            <a:r>
              <a:rPr lang="cs-CZ" altLang="en-US" dirty="0" smtClean="0"/>
              <a:t>1989- 2003 Projekt lidského genomu</a:t>
            </a:r>
            <a:endParaRPr lang="en-US" altLang="en-US" dirty="0" smtClean="0"/>
          </a:p>
        </p:txBody>
      </p:sp>
      <p:pic>
        <p:nvPicPr>
          <p:cNvPr id="1259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714500"/>
            <a:ext cx="43910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4148138"/>
            <a:ext cx="337502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14500"/>
            <a:ext cx="4106862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323850" y="1233488"/>
            <a:ext cx="37036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Paralelní sekvencováni</a:t>
            </a:r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5724525" y="1243013"/>
            <a:ext cx="2298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Automatizace</a:t>
            </a:r>
          </a:p>
        </p:txBody>
      </p:sp>
    </p:spTree>
    <p:extLst>
      <p:ext uri="{BB962C8B-B14F-4D97-AF65-F5344CB8AC3E}">
        <p14:creationId xmlns:p14="http://schemas.microsoft.com/office/powerpoint/2010/main" val="325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836613"/>
            <a:ext cx="691515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ovéPole 1"/>
          <p:cNvSpPr txBox="1">
            <a:spLocks noChangeArrowheads="1"/>
          </p:cNvSpPr>
          <p:nvPr/>
        </p:nvSpPr>
        <p:spPr bwMode="auto">
          <a:xfrm>
            <a:off x="3419475" y="260350"/>
            <a:ext cx="2871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1 DNA – 1 vzorek</a:t>
            </a:r>
          </a:p>
        </p:txBody>
      </p:sp>
    </p:spTree>
    <p:extLst>
      <p:ext uri="{BB962C8B-B14F-4D97-AF65-F5344CB8AC3E}">
        <p14:creationId xmlns:p14="http://schemas.microsoft.com/office/powerpoint/2010/main" val="41070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720090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3376613" y="261938"/>
            <a:ext cx="2687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300 sekvenátorů</a:t>
            </a:r>
          </a:p>
        </p:txBody>
      </p:sp>
    </p:spTree>
    <p:extLst>
      <p:ext uri="{BB962C8B-B14F-4D97-AF65-F5344CB8AC3E}">
        <p14:creationId xmlns:p14="http://schemas.microsoft.com/office/powerpoint/2010/main" val="38353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3730xl DNA Analyzer</a:t>
            </a:r>
            <a:br>
              <a:rPr lang="cs-CZ" smtClean="0"/>
            </a:br>
            <a:r>
              <a:rPr lang="cs-CZ" smtClean="0"/>
              <a:t>Applied Biosystems</a:t>
            </a:r>
          </a:p>
        </p:txBody>
      </p:sp>
      <p:pic>
        <p:nvPicPr>
          <p:cNvPr id="202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714500"/>
            <a:ext cx="84391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chemeClr val="tx1"/>
                </a:solidFill>
              </a:rPr>
              <a:t>1997 </a:t>
            </a:r>
            <a:r>
              <a:rPr lang="en-US" smtClean="0">
                <a:solidFill>
                  <a:schemeClr val="tx1"/>
                </a:solidFill>
              </a:rPr>
              <a:t>µ</a:t>
            </a:r>
            <a:r>
              <a:rPr lang="cs-CZ" smtClean="0">
                <a:solidFill>
                  <a:schemeClr val="tx1"/>
                </a:solidFill>
              </a:rPr>
              <a:t>CE </a:t>
            </a:r>
          </a:p>
        </p:txBody>
      </p:sp>
      <p:pic>
        <p:nvPicPr>
          <p:cNvPr id="2037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75000"/>
            <a:ext cx="48958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2217738"/>
            <a:ext cx="3394075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143000" y="1447800"/>
            <a:ext cx="6400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Klasická</a:t>
            </a:r>
            <a:r>
              <a:rPr lang="en-US" smtClean="0"/>
              <a:t> C</a:t>
            </a:r>
            <a:r>
              <a:rPr lang="cs-CZ" smtClean="0"/>
              <a:t>Z</a:t>
            </a:r>
            <a:r>
              <a:rPr lang="en-US" smtClean="0"/>
              <a:t>E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2376488" y="5334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04805" name="Object 5"/>
          <p:cNvGraphicFramePr>
            <a:graphicFrameLocks noChangeAspect="1"/>
          </p:cNvGraphicFramePr>
          <p:nvPr/>
        </p:nvGraphicFramePr>
        <p:xfrm>
          <a:off x="2305050" y="1303338"/>
          <a:ext cx="4448175" cy="532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1" r:id="rId3" imgW="7315200" imgH="9656064" progId="Origin50.Graph">
                  <p:embed/>
                </p:oleObj>
              </mc:Choice>
              <mc:Fallback>
                <p:oleObj r:id="rId3" imgW="7315200" imgH="9656064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1303338"/>
                        <a:ext cx="4448175" cy="53260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Microchip C</a:t>
            </a:r>
            <a:r>
              <a:rPr lang="cs-CZ" dirty="0" smtClean="0"/>
              <a:t>Z</a:t>
            </a:r>
            <a:r>
              <a:rPr lang="en-US" dirty="0" smtClean="0"/>
              <a:t>E</a:t>
            </a:r>
          </a:p>
        </p:txBody>
      </p:sp>
      <p:graphicFrame>
        <p:nvGraphicFramePr>
          <p:cNvPr id="205827" name="Object 3"/>
          <p:cNvGraphicFramePr>
            <a:graphicFrameLocks noChangeAspect="1"/>
          </p:cNvGraphicFramePr>
          <p:nvPr/>
        </p:nvGraphicFramePr>
        <p:xfrm>
          <a:off x="1828800" y="1600200"/>
          <a:ext cx="5329238" cy="468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3" name="Graph" r:id="rId3" imgW="3500933" imgH="3078480" progId="Origin50.Graph">
                  <p:embed/>
                </p:oleObj>
              </mc:Choice>
              <mc:Fallback>
                <p:oleObj name="Graph" r:id="rId3" imgW="3500933" imgH="307848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00200"/>
                        <a:ext cx="5329238" cy="46878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GB" sz="4400" dirty="0" err="1">
                <a:latin typeface="+mj-lt"/>
              </a:rPr>
              <a:t>Bioanalyser</a:t>
            </a:r>
            <a:r>
              <a:rPr lang="cs-CZ" sz="4400" dirty="0">
                <a:latin typeface="+mj-lt"/>
              </a:rPr>
              <a:t> </a:t>
            </a:r>
            <a:r>
              <a:rPr lang="en-GB" sz="4400" dirty="0">
                <a:latin typeface="+mj-lt"/>
              </a:rPr>
              <a:t>Agilent 210</a:t>
            </a:r>
            <a:r>
              <a:rPr lang="en-GB" sz="4400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68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1752600"/>
            <a:ext cx="5486400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Efektivní mobilita</a:t>
            </a:r>
          </a:p>
        </p:txBody>
      </p:sp>
      <p:sp>
        <p:nvSpPr>
          <p:cNvPr id="43011" name="Rectangle 1028"/>
          <p:cNvSpPr>
            <a:spLocks noChangeArrowheads="1"/>
          </p:cNvSpPr>
          <p:nvPr/>
        </p:nvSpPr>
        <p:spPr bwMode="auto">
          <a:xfrm>
            <a:off x="3295650" y="3105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3012" name="Object 1027"/>
          <p:cNvGraphicFramePr>
            <a:graphicFrameLocks/>
          </p:cNvGraphicFramePr>
          <p:nvPr/>
        </p:nvGraphicFramePr>
        <p:xfrm>
          <a:off x="2020888" y="2667000"/>
          <a:ext cx="510381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1" name="Rovnice" r:id="rId3" imgW="2552700" imgH="647700" progId="Equation.3">
                  <p:embed/>
                </p:oleObj>
              </mc:Choice>
              <mc:Fallback>
                <p:oleObj name="Rovnice" r:id="rId3" imgW="2552700" imgH="647700" progId="Equation.3">
                  <p:embed/>
                  <p:pic>
                    <p:nvPicPr>
                      <p:cNvPr id="0" name="Object 102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2667000"/>
                        <a:ext cx="5103812" cy="1295400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Rectangle 1029"/>
          <p:cNvSpPr>
            <a:spLocks noChangeArrowheads="1"/>
          </p:cNvSpPr>
          <p:nvPr/>
        </p:nvSpPr>
        <p:spPr bwMode="auto">
          <a:xfrm>
            <a:off x="1981200" y="1965325"/>
            <a:ext cx="518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........A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...........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altLang="cs-CZ" sz="2000" b="1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cs-CZ" altLang="cs-CZ" sz="2000" b="1" i="1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3014" name="Rectangle 1030"/>
          <p:cNvSpPr>
            <a:spLocks noChangeArrowheads="1"/>
          </p:cNvSpPr>
          <p:nvPr/>
        </p:nvSpPr>
        <p:spPr bwMode="auto">
          <a:xfrm>
            <a:off x="2057400" y="4572000"/>
            <a:ext cx="50292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altLang="cs-CZ" sz="2000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celková analytická koncentrace látky 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altLang="cs-CZ" sz="2000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altLang="cs-CZ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molární zlomek iontu 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GB" sz="4400" dirty="0" err="1">
                <a:latin typeface="+mj-lt"/>
              </a:rPr>
              <a:t>Bioanalyser</a:t>
            </a:r>
            <a:r>
              <a:rPr lang="cs-CZ" sz="4400" dirty="0">
                <a:latin typeface="+mj-lt"/>
              </a:rPr>
              <a:t> </a:t>
            </a:r>
            <a:r>
              <a:rPr lang="en-GB" sz="4400" dirty="0">
                <a:latin typeface="+mj-lt"/>
              </a:rPr>
              <a:t>Agilent 210</a:t>
            </a:r>
            <a:r>
              <a:rPr lang="en-GB" sz="4400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78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2319338"/>
            <a:ext cx="816292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98" name="Skupina 1"/>
          <p:cNvGrpSpPr>
            <a:grpSpLocks/>
          </p:cNvGrpSpPr>
          <p:nvPr/>
        </p:nvGrpSpPr>
        <p:grpSpPr bwMode="auto">
          <a:xfrm>
            <a:off x="2651125" y="1611313"/>
            <a:ext cx="3884613" cy="4870450"/>
            <a:chOff x="5570538" y="2217738"/>
            <a:chExt cx="3394075" cy="4379912"/>
          </a:xfrm>
        </p:grpSpPr>
        <p:pic>
          <p:nvPicPr>
            <p:cNvPr id="2089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538" y="2217738"/>
              <a:ext cx="3394075" cy="437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90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984" y="2365829"/>
              <a:ext cx="2815015" cy="2041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889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604963"/>
            <a:ext cx="4445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6600" dirty="0" smtClean="0">
                <a:solidFill>
                  <a:schemeClr val="tx1"/>
                </a:solidFill>
              </a:rPr>
              <a:t>2013 NASA - Mars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Afinitní elektroforéza</a:t>
            </a:r>
          </a:p>
        </p:txBody>
      </p:sp>
      <p:sp>
        <p:nvSpPr>
          <p:cNvPr id="108547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i="1" smtClean="0"/>
              <a:t>„V inertní matrici je imobilizován ligand, se kterým specificky interaguje separovaný biopolymer“</a:t>
            </a:r>
          </a:p>
        </p:txBody>
      </p:sp>
      <p:grpSp>
        <p:nvGrpSpPr>
          <p:cNvPr id="209924" name="Group 1036"/>
          <p:cNvGrpSpPr>
            <a:grpSpLocks/>
          </p:cNvGrpSpPr>
          <p:nvPr/>
        </p:nvGrpSpPr>
        <p:grpSpPr bwMode="auto">
          <a:xfrm>
            <a:off x="2595563" y="3744913"/>
            <a:ext cx="3951287" cy="2152650"/>
            <a:chOff x="1170" y="2359"/>
            <a:chExt cx="2489" cy="1356"/>
          </a:xfrm>
        </p:grpSpPr>
        <p:sp>
          <p:nvSpPr>
            <p:cNvPr id="209929" name="Rectangle 1028"/>
            <p:cNvSpPr>
              <a:spLocks noChangeArrowheads="1"/>
            </p:cNvSpPr>
            <p:nvPr/>
          </p:nvSpPr>
          <p:spPr bwMode="auto">
            <a:xfrm>
              <a:off x="1170" y="2368"/>
              <a:ext cx="302" cy="1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9930" name="Line 1029"/>
            <p:cNvSpPr>
              <a:spLocks noChangeShapeType="1"/>
            </p:cNvSpPr>
            <p:nvPr/>
          </p:nvSpPr>
          <p:spPr bwMode="auto">
            <a:xfrm>
              <a:off x="1170" y="3438"/>
              <a:ext cx="311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09931" name="Rectangle 1030"/>
            <p:cNvSpPr>
              <a:spLocks noChangeArrowheads="1"/>
            </p:cNvSpPr>
            <p:nvPr/>
          </p:nvSpPr>
          <p:spPr bwMode="auto">
            <a:xfrm>
              <a:off x="1851" y="2365"/>
              <a:ext cx="302" cy="1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9932" name="Line 1031"/>
            <p:cNvSpPr>
              <a:spLocks noChangeShapeType="1"/>
            </p:cNvSpPr>
            <p:nvPr/>
          </p:nvSpPr>
          <p:spPr bwMode="auto">
            <a:xfrm>
              <a:off x="1851" y="3156"/>
              <a:ext cx="311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09933" name="Rectangle 1032"/>
            <p:cNvSpPr>
              <a:spLocks noChangeArrowheads="1"/>
            </p:cNvSpPr>
            <p:nvPr/>
          </p:nvSpPr>
          <p:spPr bwMode="auto">
            <a:xfrm>
              <a:off x="2595" y="2371"/>
              <a:ext cx="302" cy="1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9934" name="Line 1033"/>
            <p:cNvSpPr>
              <a:spLocks noChangeShapeType="1"/>
            </p:cNvSpPr>
            <p:nvPr/>
          </p:nvSpPr>
          <p:spPr bwMode="auto">
            <a:xfrm>
              <a:off x="2595" y="2874"/>
              <a:ext cx="311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09935" name="Rectangle 1034"/>
            <p:cNvSpPr>
              <a:spLocks noChangeArrowheads="1"/>
            </p:cNvSpPr>
            <p:nvPr/>
          </p:nvSpPr>
          <p:spPr bwMode="auto">
            <a:xfrm>
              <a:off x="3348" y="2359"/>
              <a:ext cx="302" cy="1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9936" name="Line 1035"/>
            <p:cNvSpPr>
              <a:spLocks noChangeShapeType="1"/>
            </p:cNvSpPr>
            <p:nvPr/>
          </p:nvSpPr>
          <p:spPr bwMode="auto">
            <a:xfrm>
              <a:off x="3348" y="2610"/>
              <a:ext cx="311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  <p:sp>
        <p:nvSpPr>
          <p:cNvPr id="209925" name="Text Box 1037"/>
          <p:cNvSpPr txBox="1">
            <a:spLocks noChangeArrowheads="1"/>
          </p:cNvSpPr>
          <p:nvPr/>
        </p:nvSpPr>
        <p:spPr bwMode="auto">
          <a:xfrm>
            <a:off x="2451100" y="6183313"/>
            <a:ext cx="728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aseline="30000">
                <a:solidFill>
                  <a:schemeClr val="tx2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20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= 0</a:t>
            </a:r>
            <a:endParaRPr lang="cs-CZ" altLang="cs-CZ" sz="2000" baseline="30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9926" name="Text Box 1039"/>
          <p:cNvSpPr txBox="1">
            <a:spLocks noChangeArrowheads="1"/>
          </p:cNvSpPr>
          <p:nvPr/>
        </p:nvSpPr>
        <p:spPr bwMode="auto">
          <a:xfrm>
            <a:off x="4664075" y="6183313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aseline="30000">
                <a:solidFill>
                  <a:schemeClr val="tx2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20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= 2n</a:t>
            </a:r>
            <a:endParaRPr lang="cs-CZ" altLang="cs-CZ" sz="2000" baseline="30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9927" name="Text Box 1040"/>
          <p:cNvSpPr txBox="1">
            <a:spLocks noChangeArrowheads="1"/>
          </p:cNvSpPr>
          <p:nvPr/>
        </p:nvSpPr>
        <p:spPr bwMode="auto">
          <a:xfrm>
            <a:off x="3556000" y="6183313"/>
            <a:ext cx="728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aseline="30000">
                <a:solidFill>
                  <a:schemeClr val="tx2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20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= n</a:t>
            </a:r>
            <a:endParaRPr lang="cs-CZ" altLang="cs-CZ" sz="2000" baseline="30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9928" name="Text Box 1041"/>
          <p:cNvSpPr txBox="1">
            <a:spLocks noChangeArrowheads="1"/>
          </p:cNvSpPr>
          <p:nvPr/>
        </p:nvSpPr>
        <p:spPr bwMode="auto">
          <a:xfrm>
            <a:off x="5849938" y="6169025"/>
            <a:ext cx="855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aseline="30000">
                <a:solidFill>
                  <a:schemeClr val="tx2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20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= 4n</a:t>
            </a:r>
            <a:endParaRPr lang="cs-CZ" altLang="cs-CZ" sz="2000" baseline="30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Ligandy</a:t>
            </a:r>
          </a:p>
        </p:txBody>
      </p:sp>
      <p:graphicFrame>
        <p:nvGraphicFramePr>
          <p:cNvPr id="210947" name="Object 2074"/>
          <p:cNvGraphicFramePr>
            <a:graphicFrameLocks noChangeAspect="1"/>
          </p:cNvGraphicFramePr>
          <p:nvPr/>
        </p:nvGraphicFramePr>
        <p:xfrm>
          <a:off x="1447800" y="1739900"/>
          <a:ext cx="62499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73" name="Document" r:id="rId3" imgW="6251448" imgH="4062984" progId="Word.Document.8">
                  <p:embed/>
                </p:oleObj>
              </mc:Choice>
              <mc:Fallback>
                <p:oleObj name="Document" r:id="rId3" imgW="6251448" imgH="4062984" progId="Word.Document.8">
                  <p:embed/>
                  <p:pic>
                    <p:nvPicPr>
                      <p:cNvPr id="0" name="Object 20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739900"/>
                        <a:ext cx="6249988" cy="40640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Imobilizace ligandu</a:t>
            </a:r>
          </a:p>
        </p:txBody>
      </p:sp>
      <p:sp>
        <p:nvSpPr>
          <p:cNvPr id="109571" name="Rectangle 205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Chemická – kovalentní vazba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Fyzikální – ligand vázán na </a:t>
            </a:r>
          </a:p>
          <a:p>
            <a:pPr eaLnBrk="1" hangingPunct="1">
              <a:defRPr/>
            </a:pPr>
            <a:r>
              <a:rPr lang="cs-CZ" dirty="0"/>
              <a:t> </a:t>
            </a:r>
            <a:r>
              <a:rPr lang="cs-CZ" dirty="0" smtClean="0"/>
              <a:t>               makromolekulu</a:t>
            </a:r>
          </a:p>
          <a:p>
            <a:pPr eaLnBrk="1" hangingPunct="1">
              <a:defRPr/>
            </a:pPr>
            <a:endParaRPr lang="cs-CZ" dirty="0" smtClean="0"/>
          </a:p>
          <a:p>
            <a:pPr algn="ctr" eaLnBrk="1" hangingPunct="1">
              <a:buFontTx/>
              <a:buNone/>
              <a:defRPr/>
            </a:pPr>
            <a:r>
              <a:rPr lang="cs-CZ" dirty="0" smtClean="0"/>
              <a:t>Použití :</a:t>
            </a:r>
          </a:p>
          <a:p>
            <a:pPr algn="ctr" eaLnBrk="1" hangingPunct="1">
              <a:buFontTx/>
              <a:buNone/>
              <a:defRPr/>
            </a:pPr>
            <a:r>
              <a:rPr lang="cs-CZ" dirty="0" smtClean="0"/>
              <a:t>Studium interakce mezi ligandem a </a:t>
            </a:r>
            <a:r>
              <a:rPr lang="cs-CZ" dirty="0" err="1" smtClean="0"/>
              <a:t>biomakromolekulou</a:t>
            </a:r>
            <a:endParaRPr lang="cs-CZ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Izoelektrická fokusace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endParaRPr lang="cs-CZ" sz="4000" smtClean="0"/>
          </a:p>
          <a:p>
            <a:pPr algn="ctr" eaLnBrk="1" hangingPunct="1">
              <a:buFontTx/>
              <a:buNone/>
              <a:defRPr/>
            </a:pPr>
            <a:r>
              <a:rPr lang="cs-CZ" sz="4000" smtClean="0"/>
              <a:t>„</a:t>
            </a:r>
            <a:r>
              <a:rPr lang="cs-CZ" sz="4000" i="1" smtClean="0"/>
              <a:t>Elektroforéza v gradientu pH, částice jsou separováný podle svých pI</a:t>
            </a:r>
            <a:r>
              <a:rPr lang="cs-CZ" sz="4000" smtClean="0"/>
              <a:t>“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en-GB" sz="6600" dirty="0" err="1"/>
              <a:t>Izoelektrická</a:t>
            </a:r>
            <a:r>
              <a:rPr lang="en-GB" sz="6600" dirty="0"/>
              <a:t> </a:t>
            </a:r>
            <a:r>
              <a:rPr lang="en-GB" sz="6600" dirty="0" err="1" smtClean="0"/>
              <a:t>fokusace</a:t>
            </a: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dirty="0" smtClean="0"/>
              <a:t>1961 </a:t>
            </a:r>
            <a:r>
              <a:rPr lang="cs-CZ" dirty="0" err="1" smtClean="0"/>
              <a:t>Svensson</a:t>
            </a:r>
            <a:r>
              <a:rPr lang="cs-CZ" dirty="0" smtClean="0"/>
              <a:t> – </a:t>
            </a:r>
            <a:r>
              <a:rPr lang="cs-CZ" dirty="0" err="1" smtClean="0"/>
              <a:t>Rilbe</a:t>
            </a:r>
            <a:r>
              <a:rPr lang="cs-CZ" dirty="0" smtClean="0"/>
              <a:t> (1968)</a:t>
            </a:r>
            <a:endParaRPr lang="en-GB" dirty="0"/>
          </a:p>
        </p:txBody>
      </p:sp>
      <p:pic>
        <p:nvPicPr>
          <p:cNvPr id="2140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41513"/>
            <a:ext cx="33274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Tvorba gradientu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0" y="1922463"/>
            <a:ext cx="9144000" cy="19081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0000"/>
                </a:solidFill>
              </a:rPr>
              <a:t>Anoda (+)</a:t>
            </a:r>
            <a:r>
              <a:rPr lang="cs-CZ" dirty="0" smtClean="0"/>
              <a:t>   </a:t>
            </a:r>
            <a:r>
              <a:rPr lang="cs-CZ" b="1" dirty="0" smtClean="0"/>
              <a:t>H</a:t>
            </a:r>
            <a:r>
              <a:rPr lang="cs-CZ" b="1" baseline="-25000" dirty="0" smtClean="0"/>
              <a:t>3</a:t>
            </a:r>
            <a:r>
              <a:rPr lang="cs-CZ" b="1" dirty="0" smtClean="0"/>
              <a:t>O</a:t>
            </a:r>
            <a:r>
              <a:rPr lang="cs-CZ" b="1" baseline="30000" dirty="0" smtClean="0"/>
              <a:t>+</a:t>
            </a:r>
            <a:r>
              <a:rPr lang="cs-CZ" dirty="0" smtClean="0"/>
              <a:t>  6H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r>
              <a:rPr lang="cs-CZ" dirty="0" smtClean="0">
                <a:sym typeface="Symbol" pitchFamily="18" charset="2"/>
              </a:rPr>
              <a:t></a:t>
            </a:r>
            <a:r>
              <a:rPr lang="cs-CZ" dirty="0" smtClean="0"/>
              <a:t>O</a:t>
            </a:r>
            <a:r>
              <a:rPr lang="cs-CZ" baseline="-25000" dirty="0" smtClean="0"/>
              <a:t>2 </a:t>
            </a:r>
            <a:r>
              <a:rPr lang="cs-CZ" dirty="0" smtClean="0"/>
              <a:t>+ 4H</a:t>
            </a:r>
            <a:r>
              <a:rPr lang="cs-CZ" baseline="-25000" dirty="0" smtClean="0"/>
              <a:t>3</a:t>
            </a:r>
            <a:r>
              <a:rPr lang="cs-CZ" dirty="0" smtClean="0"/>
              <a:t>O</a:t>
            </a:r>
            <a:r>
              <a:rPr lang="cs-CZ" baseline="30000" dirty="0" smtClean="0"/>
              <a:t>+ </a:t>
            </a:r>
            <a:r>
              <a:rPr lang="cs-CZ" dirty="0" smtClean="0"/>
              <a:t>+ 4e</a:t>
            </a:r>
            <a:r>
              <a:rPr lang="cs-CZ" baseline="30000" dirty="0" smtClean="0"/>
              <a:t>-</a:t>
            </a:r>
          </a:p>
          <a:p>
            <a:pPr eaLnBrk="1" hangingPunct="1">
              <a:buFontTx/>
              <a:buNone/>
              <a:defRPr/>
            </a:pPr>
            <a:endParaRPr lang="cs-CZ" baseline="30000" dirty="0" smtClean="0"/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0070C0"/>
                </a:solidFill>
              </a:rPr>
              <a:t>Katoda(-)    </a:t>
            </a:r>
            <a:r>
              <a:rPr lang="cs-CZ" b="1" dirty="0" smtClean="0"/>
              <a:t>OH</a:t>
            </a:r>
            <a:r>
              <a:rPr lang="cs-CZ" b="1" baseline="30000" dirty="0" smtClean="0"/>
              <a:t>-</a:t>
            </a:r>
            <a:r>
              <a:rPr lang="cs-CZ" dirty="0" smtClean="0"/>
              <a:t>    4H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r>
              <a:rPr lang="cs-CZ" dirty="0" smtClean="0">
                <a:sym typeface="Symbol" pitchFamily="18" charset="2"/>
              </a:rPr>
              <a:t>2</a:t>
            </a:r>
            <a:r>
              <a:rPr lang="cs-CZ" dirty="0" smtClean="0"/>
              <a:t>H</a:t>
            </a:r>
            <a:r>
              <a:rPr lang="cs-CZ" baseline="-25000" dirty="0" smtClean="0"/>
              <a:t>2 </a:t>
            </a:r>
            <a:r>
              <a:rPr lang="cs-CZ" dirty="0" smtClean="0"/>
              <a:t>+ 4OH</a:t>
            </a:r>
            <a:r>
              <a:rPr lang="cs-CZ" baseline="30000" dirty="0" smtClean="0"/>
              <a:t>- </a:t>
            </a:r>
            <a:r>
              <a:rPr lang="cs-CZ" dirty="0" smtClean="0"/>
              <a:t>- 4 e</a:t>
            </a:r>
            <a:r>
              <a:rPr lang="cs-CZ" baseline="30000" dirty="0" smtClean="0"/>
              <a:t>-</a:t>
            </a:r>
            <a:endParaRPr lang="cs-CZ" sz="3600" dirty="0" smtClean="0"/>
          </a:p>
          <a:p>
            <a:pPr algn="ctr" eaLnBrk="1" hangingPunct="1">
              <a:buFontTx/>
              <a:buNone/>
              <a:defRPr/>
            </a:pPr>
            <a:endParaRPr lang="cs-CZ" baseline="30000" dirty="0" smtClean="0"/>
          </a:p>
        </p:txBody>
      </p:sp>
      <p:graphicFrame>
        <p:nvGraphicFramePr>
          <p:cNvPr id="215044" name="Object 6"/>
          <p:cNvGraphicFramePr>
            <a:graphicFrameLocks noChangeAspect="1"/>
          </p:cNvGraphicFramePr>
          <p:nvPr/>
        </p:nvGraphicFramePr>
        <p:xfrm>
          <a:off x="1708150" y="4772025"/>
          <a:ext cx="5729288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1" name="Document" r:id="rId4" imgW="3819525" imgH="857250" progId="ChemWindow.Document">
                  <p:embed/>
                </p:oleObj>
              </mc:Choice>
              <mc:Fallback>
                <p:oleObj name="Document" r:id="rId4" imgW="3819525" imgH="857250" progId="ChemWindow.Document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150" y="4772025"/>
                        <a:ext cx="5729288" cy="1285875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3438525" y="3892550"/>
            <a:ext cx="226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Ampholyty</a:t>
            </a:r>
          </a:p>
        </p:txBody>
      </p:sp>
      <p:sp>
        <p:nvSpPr>
          <p:cNvPr id="2" name="Ovál 1"/>
          <p:cNvSpPr/>
          <p:nvPr/>
        </p:nvSpPr>
        <p:spPr bwMode="auto">
          <a:xfrm>
            <a:off x="2478283" y="1834913"/>
            <a:ext cx="1341690" cy="83137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7" name="Ovál 6"/>
          <p:cNvSpPr/>
          <p:nvPr/>
        </p:nvSpPr>
        <p:spPr bwMode="auto">
          <a:xfrm>
            <a:off x="2478283" y="2776300"/>
            <a:ext cx="1341690" cy="831374"/>
          </a:xfrm>
          <a:prstGeom prst="ellips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3" name="Obdélník 2"/>
          <p:cNvSpPr/>
          <p:nvPr/>
        </p:nvSpPr>
        <p:spPr bwMode="auto">
          <a:xfrm>
            <a:off x="1204957" y="3830638"/>
            <a:ext cx="6887910" cy="2792353"/>
          </a:xfrm>
          <a:prstGeom prst="rect">
            <a:avLst/>
          </a:prstGeom>
          <a:noFill/>
          <a:ln w="25400" cap="flat" cmpd="sng" algn="ctr">
            <a:solidFill>
              <a:srgbClr val="00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9" name="Ovál 8"/>
          <p:cNvSpPr/>
          <p:nvPr/>
        </p:nvSpPr>
        <p:spPr bwMode="auto">
          <a:xfrm>
            <a:off x="6510482" y="1833485"/>
            <a:ext cx="1341690" cy="83137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6527568" y="2774872"/>
            <a:ext cx="1341690" cy="831374"/>
          </a:xfrm>
          <a:prstGeom prst="ellips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  <p:bldP spid="9" grpId="0" animBg="1"/>
      <p:bldP spid="10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Izoelektrická fokusace</a:t>
            </a:r>
          </a:p>
        </p:txBody>
      </p:sp>
      <p:sp>
        <p:nvSpPr>
          <p:cNvPr id="216067" name="Text Box 1044"/>
          <p:cNvSpPr txBox="1">
            <a:spLocks noChangeArrowheads="1"/>
          </p:cNvSpPr>
          <p:nvPr/>
        </p:nvSpPr>
        <p:spPr bwMode="auto">
          <a:xfrm>
            <a:off x="247650" y="3167063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rPr>
              <a:t>pH</a:t>
            </a:r>
          </a:p>
        </p:txBody>
      </p:sp>
      <p:grpSp>
        <p:nvGrpSpPr>
          <p:cNvPr id="216068" name="Group 1068"/>
          <p:cNvGrpSpPr>
            <a:grpSpLocks/>
          </p:cNvGrpSpPr>
          <p:nvPr/>
        </p:nvGrpSpPr>
        <p:grpSpPr bwMode="auto">
          <a:xfrm>
            <a:off x="814388" y="1965325"/>
            <a:ext cx="7340600" cy="4081463"/>
            <a:chOff x="513" y="1238"/>
            <a:chExt cx="4624" cy="2571"/>
          </a:xfrm>
        </p:grpSpPr>
        <p:sp>
          <p:nvSpPr>
            <p:cNvPr id="216069" name="Line 1031"/>
            <p:cNvSpPr>
              <a:spLocks noChangeShapeType="1"/>
            </p:cNvSpPr>
            <p:nvPr/>
          </p:nvSpPr>
          <p:spPr bwMode="auto">
            <a:xfrm flipV="1">
              <a:off x="513" y="1906"/>
              <a:ext cx="0" cy="15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70" name="Line 1029"/>
            <p:cNvSpPr>
              <a:spLocks noChangeShapeType="1"/>
            </p:cNvSpPr>
            <p:nvPr/>
          </p:nvSpPr>
          <p:spPr bwMode="auto">
            <a:xfrm flipH="1">
              <a:off x="840" y="1906"/>
              <a:ext cx="0" cy="15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71" name="Line 1030"/>
            <p:cNvSpPr>
              <a:spLocks noChangeShapeType="1"/>
            </p:cNvSpPr>
            <p:nvPr/>
          </p:nvSpPr>
          <p:spPr bwMode="auto">
            <a:xfrm flipH="1">
              <a:off x="2340" y="1906"/>
              <a:ext cx="0" cy="15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72" name="Text Box 1032"/>
            <p:cNvSpPr txBox="1">
              <a:spLocks noChangeArrowheads="1"/>
            </p:cNvSpPr>
            <p:nvPr/>
          </p:nvSpPr>
          <p:spPr bwMode="auto">
            <a:xfrm>
              <a:off x="728" y="1544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16073" name="Text Box 1033"/>
            <p:cNvSpPr txBox="1">
              <a:spLocks noChangeArrowheads="1"/>
            </p:cNvSpPr>
            <p:nvPr/>
          </p:nvSpPr>
          <p:spPr bwMode="auto">
            <a:xfrm>
              <a:off x="2250" y="1541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216074" name="Text Box 1034"/>
            <p:cNvSpPr txBox="1">
              <a:spLocks noChangeArrowheads="1"/>
            </p:cNvSpPr>
            <p:nvPr/>
          </p:nvSpPr>
          <p:spPr bwMode="auto">
            <a:xfrm>
              <a:off x="594" y="3553"/>
              <a:ext cx="465" cy="25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cs-CZ" altLang="cs-CZ" sz="2000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cs-CZ" altLang="cs-CZ" sz="2000">
                  <a:solidFill>
                    <a:srgbClr val="FF0000"/>
                  </a:solidFill>
                  <a:latin typeface="Times New Roman" panose="02020603050405020304" pitchFamily="18" charset="0"/>
                </a:rPr>
                <a:t>O</a:t>
              </a:r>
              <a:r>
                <a:rPr lang="cs-CZ" altLang="cs-CZ" sz="2000" baseline="30000">
                  <a:solidFill>
                    <a:srgbClr val="FF0000"/>
                  </a:solidFill>
                  <a:latin typeface="Times New Roman" panose="02020603050405020304" pitchFamily="18" charset="0"/>
                </a:rPr>
                <a:t>+</a:t>
              </a:r>
              <a:endParaRPr lang="cs-CZ" altLang="cs-CZ" sz="20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6075" name="Text Box 1035"/>
            <p:cNvSpPr txBox="1">
              <a:spLocks noChangeArrowheads="1"/>
            </p:cNvSpPr>
            <p:nvPr/>
          </p:nvSpPr>
          <p:spPr bwMode="auto">
            <a:xfrm>
              <a:off x="2132" y="3550"/>
              <a:ext cx="389" cy="25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OH</a:t>
              </a:r>
              <a:r>
                <a:rPr lang="cs-CZ" altLang="cs-CZ" sz="2000" baseline="300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-</a:t>
              </a:r>
              <a:endParaRPr lang="cs-CZ" altLang="cs-CZ" sz="200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6076" name="Line 1036"/>
            <p:cNvSpPr>
              <a:spLocks noChangeShapeType="1"/>
            </p:cNvSpPr>
            <p:nvPr/>
          </p:nvSpPr>
          <p:spPr bwMode="auto">
            <a:xfrm>
              <a:off x="903" y="2683"/>
              <a:ext cx="1374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77" name="Freeform 1038"/>
            <p:cNvSpPr>
              <a:spLocks/>
            </p:cNvSpPr>
            <p:nvPr/>
          </p:nvSpPr>
          <p:spPr bwMode="auto">
            <a:xfrm>
              <a:off x="849" y="2683"/>
              <a:ext cx="55" cy="485"/>
            </a:xfrm>
            <a:custGeom>
              <a:avLst/>
              <a:gdLst>
                <a:gd name="T0" fmla="*/ 55 w 55"/>
                <a:gd name="T1" fmla="*/ 0 h 485"/>
                <a:gd name="T2" fmla="*/ 0 w 55"/>
                <a:gd name="T3" fmla="*/ 485 h 485"/>
                <a:gd name="T4" fmla="*/ 0 60000 65536"/>
                <a:gd name="T5" fmla="*/ 0 60000 65536"/>
                <a:gd name="T6" fmla="*/ 0 w 55"/>
                <a:gd name="T7" fmla="*/ 0 h 485"/>
                <a:gd name="T8" fmla="*/ 55 w 55"/>
                <a:gd name="T9" fmla="*/ 485 h 48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5" h="485">
                  <a:moveTo>
                    <a:pt x="55" y="0"/>
                  </a:moveTo>
                  <a:cubicBezTo>
                    <a:pt x="33" y="201"/>
                    <a:pt x="11" y="403"/>
                    <a:pt x="0" y="485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78" name="Freeform 1039"/>
            <p:cNvSpPr>
              <a:spLocks/>
            </p:cNvSpPr>
            <p:nvPr/>
          </p:nvSpPr>
          <p:spPr bwMode="auto">
            <a:xfrm flipH="1" flipV="1">
              <a:off x="2262" y="2194"/>
              <a:ext cx="55" cy="485"/>
            </a:xfrm>
            <a:custGeom>
              <a:avLst/>
              <a:gdLst>
                <a:gd name="T0" fmla="*/ 55 w 55"/>
                <a:gd name="T1" fmla="*/ 0 h 485"/>
                <a:gd name="T2" fmla="*/ 0 w 55"/>
                <a:gd name="T3" fmla="*/ 485 h 485"/>
                <a:gd name="T4" fmla="*/ 0 60000 65536"/>
                <a:gd name="T5" fmla="*/ 0 60000 65536"/>
                <a:gd name="T6" fmla="*/ 0 w 55"/>
                <a:gd name="T7" fmla="*/ 0 h 485"/>
                <a:gd name="T8" fmla="*/ 55 w 55"/>
                <a:gd name="T9" fmla="*/ 485 h 48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5" h="485">
                  <a:moveTo>
                    <a:pt x="55" y="0"/>
                  </a:moveTo>
                  <a:cubicBezTo>
                    <a:pt x="33" y="201"/>
                    <a:pt x="11" y="403"/>
                    <a:pt x="0" y="485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216079" name="Group 1042"/>
            <p:cNvGrpSpPr>
              <a:grpSpLocks/>
            </p:cNvGrpSpPr>
            <p:nvPr/>
          </p:nvGrpSpPr>
          <p:grpSpPr bwMode="auto">
            <a:xfrm>
              <a:off x="1385" y="2259"/>
              <a:ext cx="220" cy="232"/>
              <a:chOff x="1304" y="2547"/>
              <a:chExt cx="220" cy="232"/>
            </a:xfrm>
          </p:grpSpPr>
          <p:sp>
            <p:nvSpPr>
              <p:cNvPr id="216098" name="Oval 1040"/>
              <p:cNvSpPr>
                <a:spLocks noChangeArrowheads="1"/>
              </p:cNvSpPr>
              <p:nvPr/>
            </p:nvSpPr>
            <p:spPr bwMode="auto">
              <a:xfrm>
                <a:off x="1317" y="2568"/>
                <a:ext cx="201" cy="211"/>
              </a:xfrm>
              <a:prstGeom prst="ellips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6099" name="Text Box 1041"/>
              <p:cNvSpPr txBox="1">
                <a:spLocks noChangeArrowheads="1"/>
              </p:cNvSpPr>
              <p:nvPr/>
            </p:nvSpPr>
            <p:spPr bwMode="auto">
              <a:xfrm>
                <a:off x="1304" y="2547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216080" name="Line 1043"/>
            <p:cNvSpPr>
              <a:spLocks noChangeShapeType="1"/>
            </p:cNvSpPr>
            <p:nvPr/>
          </p:nvSpPr>
          <p:spPr bwMode="auto">
            <a:xfrm flipH="1">
              <a:off x="1242" y="2382"/>
              <a:ext cx="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81" name="Line 1047"/>
            <p:cNvSpPr>
              <a:spLocks noChangeShapeType="1"/>
            </p:cNvSpPr>
            <p:nvPr/>
          </p:nvSpPr>
          <p:spPr bwMode="auto">
            <a:xfrm flipH="1">
              <a:off x="3456" y="1903"/>
              <a:ext cx="0" cy="15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82" name="Line 1048"/>
            <p:cNvSpPr>
              <a:spLocks noChangeShapeType="1"/>
            </p:cNvSpPr>
            <p:nvPr/>
          </p:nvSpPr>
          <p:spPr bwMode="auto">
            <a:xfrm flipH="1">
              <a:off x="4956" y="1903"/>
              <a:ext cx="0" cy="15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83" name="Text Box 1049"/>
            <p:cNvSpPr txBox="1">
              <a:spLocks noChangeArrowheads="1"/>
            </p:cNvSpPr>
            <p:nvPr/>
          </p:nvSpPr>
          <p:spPr bwMode="auto">
            <a:xfrm>
              <a:off x="3344" y="1541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16084" name="Text Box 1050"/>
            <p:cNvSpPr txBox="1">
              <a:spLocks noChangeArrowheads="1"/>
            </p:cNvSpPr>
            <p:nvPr/>
          </p:nvSpPr>
          <p:spPr bwMode="auto">
            <a:xfrm>
              <a:off x="4866" y="1538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216085" name="Text Box 1051"/>
            <p:cNvSpPr txBox="1">
              <a:spLocks noChangeArrowheads="1"/>
            </p:cNvSpPr>
            <p:nvPr/>
          </p:nvSpPr>
          <p:spPr bwMode="auto">
            <a:xfrm>
              <a:off x="3210" y="3550"/>
              <a:ext cx="465" cy="25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cs-CZ" altLang="cs-CZ" sz="2000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cs-CZ" altLang="cs-CZ" sz="2000">
                  <a:solidFill>
                    <a:srgbClr val="FF0000"/>
                  </a:solidFill>
                  <a:latin typeface="Times New Roman" panose="02020603050405020304" pitchFamily="18" charset="0"/>
                </a:rPr>
                <a:t>O</a:t>
              </a:r>
              <a:r>
                <a:rPr lang="cs-CZ" altLang="cs-CZ" sz="2000" baseline="30000">
                  <a:solidFill>
                    <a:srgbClr val="FF0000"/>
                  </a:solidFill>
                  <a:latin typeface="Times New Roman" panose="02020603050405020304" pitchFamily="18" charset="0"/>
                </a:rPr>
                <a:t>+</a:t>
              </a:r>
              <a:endParaRPr lang="cs-CZ" altLang="cs-CZ" sz="20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6086" name="Text Box 1052"/>
            <p:cNvSpPr txBox="1">
              <a:spLocks noChangeArrowheads="1"/>
            </p:cNvSpPr>
            <p:nvPr/>
          </p:nvSpPr>
          <p:spPr bwMode="auto">
            <a:xfrm>
              <a:off x="4748" y="3547"/>
              <a:ext cx="389" cy="25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OH</a:t>
              </a:r>
              <a:r>
                <a:rPr lang="cs-CZ" altLang="cs-CZ" sz="2000" baseline="300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-</a:t>
              </a:r>
              <a:endParaRPr lang="cs-CZ" altLang="cs-CZ" sz="200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6087" name="Line 1053"/>
            <p:cNvSpPr>
              <a:spLocks noChangeShapeType="1"/>
            </p:cNvSpPr>
            <p:nvPr/>
          </p:nvSpPr>
          <p:spPr bwMode="auto">
            <a:xfrm flipV="1">
              <a:off x="3903" y="2671"/>
              <a:ext cx="670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88" name="Freeform 1054"/>
            <p:cNvSpPr>
              <a:spLocks/>
            </p:cNvSpPr>
            <p:nvPr/>
          </p:nvSpPr>
          <p:spPr bwMode="auto">
            <a:xfrm>
              <a:off x="3465" y="2927"/>
              <a:ext cx="101" cy="238"/>
            </a:xfrm>
            <a:custGeom>
              <a:avLst/>
              <a:gdLst>
                <a:gd name="T0" fmla="*/ 10435829 w 55"/>
                <a:gd name="T1" fmla="*/ 0 h 485"/>
                <a:gd name="T2" fmla="*/ 0 w 55"/>
                <a:gd name="T3" fmla="*/ 0 h 485"/>
                <a:gd name="T4" fmla="*/ 0 60000 65536"/>
                <a:gd name="T5" fmla="*/ 0 60000 65536"/>
                <a:gd name="T6" fmla="*/ 0 w 55"/>
                <a:gd name="T7" fmla="*/ 0 h 485"/>
                <a:gd name="T8" fmla="*/ 55 w 55"/>
                <a:gd name="T9" fmla="*/ 485 h 48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5" h="485">
                  <a:moveTo>
                    <a:pt x="55" y="0"/>
                  </a:moveTo>
                  <a:cubicBezTo>
                    <a:pt x="33" y="201"/>
                    <a:pt x="11" y="403"/>
                    <a:pt x="0" y="485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89" name="Freeform 1055"/>
            <p:cNvSpPr>
              <a:spLocks/>
            </p:cNvSpPr>
            <p:nvPr/>
          </p:nvSpPr>
          <p:spPr bwMode="auto">
            <a:xfrm>
              <a:off x="4558" y="2200"/>
              <a:ext cx="394" cy="475"/>
            </a:xfrm>
            <a:custGeom>
              <a:avLst/>
              <a:gdLst>
                <a:gd name="T0" fmla="*/ 2147483646 w 55"/>
                <a:gd name="T1" fmla="*/ 0 h 485"/>
                <a:gd name="T2" fmla="*/ 0 w 55"/>
                <a:gd name="T3" fmla="*/ 320 h 485"/>
                <a:gd name="T4" fmla="*/ 0 60000 65536"/>
                <a:gd name="T5" fmla="*/ 0 60000 65536"/>
                <a:gd name="T6" fmla="*/ 0 w 55"/>
                <a:gd name="T7" fmla="*/ 0 h 485"/>
                <a:gd name="T8" fmla="*/ 55 w 55"/>
                <a:gd name="T9" fmla="*/ 485 h 48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5" h="485">
                  <a:moveTo>
                    <a:pt x="55" y="0"/>
                  </a:moveTo>
                  <a:cubicBezTo>
                    <a:pt x="33" y="201"/>
                    <a:pt x="11" y="403"/>
                    <a:pt x="0" y="485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216090" name="Group 1056"/>
            <p:cNvGrpSpPr>
              <a:grpSpLocks/>
            </p:cNvGrpSpPr>
            <p:nvPr/>
          </p:nvGrpSpPr>
          <p:grpSpPr bwMode="auto">
            <a:xfrm>
              <a:off x="3581" y="2676"/>
              <a:ext cx="220" cy="232"/>
              <a:chOff x="1304" y="2547"/>
              <a:chExt cx="220" cy="232"/>
            </a:xfrm>
          </p:grpSpPr>
          <p:sp>
            <p:nvSpPr>
              <p:cNvPr id="216096" name="Oval 1057"/>
              <p:cNvSpPr>
                <a:spLocks noChangeArrowheads="1"/>
              </p:cNvSpPr>
              <p:nvPr/>
            </p:nvSpPr>
            <p:spPr bwMode="auto">
              <a:xfrm>
                <a:off x="1317" y="2568"/>
                <a:ext cx="201" cy="211"/>
              </a:xfrm>
              <a:prstGeom prst="ellips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6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6097" name="Text Box 1058"/>
              <p:cNvSpPr txBox="1">
                <a:spLocks noChangeArrowheads="1"/>
              </p:cNvSpPr>
              <p:nvPr/>
            </p:nvSpPr>
            <p:spPr bwMode="auto">
              <a:xfrm>
                <a:off x="1304" y="2547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800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216091" name="Freeform 1060"/>
            <p:cNvSpPr>
              <a:spLocks/>
            </p:cNvSpPr>
            <p:nvPr/>
          </p:nvSpPr>
          <p:spPr bwMode="auto">
            <a:xfrm>
              <a:off x="3789" y="2667"/>
              <a:ext cx="101" cy="284"/>
            </a:xfrm>
            <a:custGeom>
              <a:avLst/>
              <a:gdLst>
                <a:gd name="T0" fmla="*/ 10435829 w 55"/>
                <a:gd name="T1" fmla="*/ 0 h 485"/>
                <a:gd name="T2" fmla="*/ 0 w 55"/>
                <a:gd name="T3" fmla="*/ 1 h 485"/>
                <a:gd name="T4" fmla="*/ 0 60000 65536"/>
                <a:gd name="T5" fmla="*/ 0 60000 65536"/>
                <a:gd name="T6" fmla="*/ 0 w 55"/>
                <a:gd name="T7" fmla="*/ 0 h 485"/>
                <a:gd name="T8" fmla="*/ 55 w 55"/>
                <a:gd name="T9" fmla="*/ 485 h 48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5" h="485">
                  <a:moveTo>
                    <a:pt x="55" y="0"/>
                  </a:moveTo>
                  <a:cubicBezTo>
                    <a:pt x="33" y="201"/>
                    <a:pt x="11" y="403"/>
                    <a:pt x="0" y="485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92" name="Line 1061"/>
            <p:cNvSpPr>
              <a:spLocks noChangeShapeType="1"/>
            </p:cNvSpPr>
            <p:nvPr/>
          </p:nvSpPr>
          <p:spPr bwMode="auto">
            <a:xfrm flipV="1">
              <a:off x="3562" y="2939"/>
              <a:ext cx="237" cy="1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6093" name="Text Box 1062"/>
            <p:cNvSpPr txBox="1">
              <a:spLocks noChangeArrowheads="1"/>
            </p:cNvSpPr>
            <p:nvPr/>
          </p:nvSpPr>
          <p:spPr bwMode="auto">
            <a:xfrm>
              <a:off x="3580" y="3040"/>
              <a:ext cx="249" cy="250"/>
            </a:xfrm>
            <a:prstGeom prst="rect">
              <a:avLst/>
            </a:prstGeom>
            <a:solidFill>
              <a:srgbClr val="00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tx2"/>
                  </a:solidFill>
                  <a:latin typeface="Times New Roman" panose="02020603050405020304" pitchFamily="18" charset="0"/>
                </a:rPr>
                <a:t>pI</a:t>
              </a:r>
            </a:p>
          </p:txBody>
        </p:sp>
        <p:sp>
          <p:nvSpPr>
            <p:cNvPr id="216094" name="Text Box 1066"/>
            <p:cNvSpPr txBox="1">
              <a:spLocks noChangeArrowheads="1"/>
            </p:cNvSpPr>
            <p:nvPr/>
          </p:nvSpPr>
          <p:spPr bwMode="auto">
            <a:xfrm>
              <a:off x="1452" y="1241"/>
              <a:ext cx="2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t</a:t>
              </a:r>
              <a:r>
                <a:rPr lang="cs-CZ" altLang="cs-CZ" sz="2800" b="1" baseline="-25000">
                  <a:solidFill>
                    <a:schemeClr val="tx2"/>
                  </a:solidFill>
                  <a:latin typeface="Times New Roman" panose="02020603050405020304" pitchFamily="18" charset="0"/>
                </a:rPr>
                <a:t>0</a:t>
              </a:r>
              <a:endPara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6095" name="Text Box 1067"/>
            <p:cNvSpPr txBox="1">
              <a:spLocks noChangeArrowheads="1"/>
            </p:cNvSpPr>
            <p:nvPr/>
          </p:nvSpPr>
          <p:spPr bwMode="auto">
            <a:xfrm>
              <a:off x="4086" y="1238"/>
              <a:ext cx="2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t</a:t>
              </a:r>
              <a:r>
                <a:rPr lang="cs-CZ" altLang="cs-CZ" sz="2800" b="1" baseline="-25000">
                  <a:solidFill>
                    <a:schemeClr val="tx2"/>
                  </a:solidFill>
                  <a:latin typeface="Times New Roman" panose="02020603050405020304" pitchFamily="18" charset="0"/>
                </a:rPr>
                <a:t>1</a:t>
              </a:r>
              <a:endPara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Izoelektrická fokusace</a:t>
            </a:r>
          </a:p>
        </p:txBody>
      </p:sp>
      <p:graphicFrame>
        <p:nvGraphicFramePr>
          <p:cNvPr id="217091" name="Object 1028"/>
          <p:cNvGraphicFramePr>
            <a:graphicFrameLocks noChangeAspect="1"/>
          </p:cNvGraphicFramePr>
          <p:nvPr/>
        </p:nvGraphicFramePr>
        <p:xfrm>
          <a:off x="3065463" y="2647950"/>
          <a:ext cx="3173412" cy="317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27" name="Document" r:id="rId3" imgW="1476375" imgH="1476375" progId="ChemWindow.Document">
                  <p:embed/>
                </p:oleObj>
              </mc:Choice>
              <mc:Fallback>
                <p:oleObj name="Document" r:id="rId3" imgW="1476375" imgH="1476375" progId="ChemWindow.Document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5463" y="2647950"/>
                        <a:ext cx="3173412" cy="317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092" name="Line 1030"/>
          <p:cNvSpPr>
            <a:spLocks noChangeAspect="1" noChangeShapeType="1"/>
          </p:cNvSpPr>
          <p:nvPr/>
        </p:nvSpPr>
        <p:spPr bwMode="auto">
          <a:xfrm flipH="1">
            <a:off x="3033713" y="2452688"/>
            <a:ext cx="0" cy="3349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17093" name="Line 1031"/>
          <p:cNvSpPr>
            <a:spLocks noChangeAspect="1" noChangeShapeType="1"/>
          </p:cNvSpPr>
          <p:nvPr/>
        </p:nvSpPr>
        <p:spPr bwMode="auto">
          <a:xfrm flipH="1">
            <a:off x="6227763" y="2452688"/>
            <a:ext cx="0" cy="3349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17094" name="Text Box 1032"/>
          <p:cNvSpPr txBox="1">
            <a:spLocks noChangeAspect="1" noChangeArrowheads="1"/>
          </p:cNvSpPr>
          <p:nvPr/>
        </p:nvSpPr>
        <p:spPr bwMode="auto">
          <a:xfrm>
            <a:off x="2854325" y="1681163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17095" name="Text Box 1033"/>
          <p:cNvSpPr txBox="1">
            <a:spLocks noChangeAspect="1" noChangeArrowheads="1"/>
          </p:cNvSpPr>
          <p:nvPr/>
        </p:nvSpPr>
        <p:spPr bwMode="auto">
          <a:xfrm>
            <a:off x="6084888" y="167481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17096" name="Text Box 1034"/>
          <p:cNvSpPr txBox="1">
            <a:spLocks noChangeAspect="1" noChangeArrowheads="1"/>
          </p:cNvSpPr>
          <p:nvPr/>
        </p:nvSpPr>
        <p:spPr bwMode="auto">
          <a:xfrm>
            <a:off x="2635250" y="5959475"/>
            <a:ext cx="739775" cy="406400"/>
          </a:xfrm>
          <a:prstGeom prst="rect">
            <a:avLst/>
          </a:prstGeom>
          <a:solidFill>
            <a:srgbClr val="FFCC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r>
              <a:rPr lang="cs-CZ" altLang="cs-CZ" sz="20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cs-CZ" altLang="cs-CZ" sz="2000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  <a:r>
              <a:rPr lang="cs-CZ" altLang="cs-CZ" sz="20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+</a:t>
            </a:r>
            <a:endParaRPr lang="cs-CZ" altLang="cs-CZ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7097" name="Text Box 1035"/>
          <p:cNvSpPr txBox="1">
            <a:spLocks noChangeAspect="1" noChangeArrowheads="1"/>
          </p:cNvSpPr>
          <p:nvPr/>
        </p:nvSpPr>
        <p:spPr bwMode="auto">
          <a:xfrm>
            <a:off x="5889625" y="5953125"/>
            <a:ext cx="617538" cy="406400"/>
          </a:xfrm>
          <a:prstGeom prst="rect">
            <a:avLst/>
          </a:prstGeom>
          <a:solidFill>
            <a:srgbClr val="FFCC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Times New Roman" panose="02020603050405020304" pitchFamily="18" charset="0"/>
              </a:rPr>
              <a:t>OH</a:t>
            </a:r>
            <a:r>
              <a:rPr lang="cs-CZ" altLang="cs-CZ" sz="2000" baseline="30000">
                <a:solidFill>
                  <a:schemeClr val="accent2"/>
                </a:solidFill>
                <a:latin typeface="Times New Roman" panose="02020603050405020304" pitchFamily="18" charset="0"/>
              </a:rPr>
              <a:t>-</a:t>
            </a:r>
            <a:endParaRPr lang="cs-CZ" altLang="cs-CZ" sz="20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7098" name="Line 1043"/>
          <p:cNvSpPr>
            <a:spLocks noChangeShapeType="1"/>
          </p:cNvSpPr>
          <p:nvPr/>
        </p:nvSpPr>
        <p:spPr bwMode="auto">
          <a:xfrm flipV="1">
            <a:off x="3076575" y="2714625"/>
            <a:ext cx="3106738" cy="3090863"/>
          </a:xfrm>
          <a:prstGeom prst="line">
            <a:avLst/>
          </a:prstGeom>
          <a:noFill/>
          <a:ln w="28575">
            <a:solidFill>
              <a:srgbClr val="8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17099" name="Line 1044"/>
          <p:cNvSpPr>
            <a:spLocks noChangeShapeType="1"/>
          </p:cNvSpPr>
          <p:nvPr/>
        </p:nvSpPr>
        <p:spPr bwMode="auto">
          <a:xfrm flipV="1">
            <a:off x="2393950" y="2439988"/>
            <a:ext cx="14288" cy="3425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17100" name="Text Box 1045"/>
          <p:cNvSpPr txBox="1">
            <a:spLocks noChangeArrowheads="1"/>
          </p:cNvSpPr>
          <p:nvPr/>
        </p:nvSpPr>
        <p:spPr bwMode="auto">
          <a:xfrm>
            <a:off x="1841500" y="3363913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rPr>
              <a:t>pH</a:t>
            </a:r>
          </a:p>
        </p:txBody>
      </p:sp>
      <p:sp>
        <p:nvSpPr>
          <p:cNvPr id="217101" name="Text Box 1046"/>
          <p:cNvSpPr txBox="1">
            <a:spLocks noChangeArrowheads="1"/>
          </p:cNvSpPr>
          <p:nvPr/>
        </p:nvSpPr>
        <p:spPr bwMode="auto">
          <a:xfrm>
            <a:off x="4468813" y="1690688"/>
            <a:ext cx="4238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  <a:r>
              <a:rPr lang="cs-CZ" altLang="cs-CZ" sz="2800" b="1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x</a:t>
            </a:r>
            <a:endParaRPr lang="cs-CZ" altLang="cs-CZ" sz="28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cs-CZ" dirty="0">
                <a:cs typeface="Times New Roman" pitchFamily="18" charset="0"/>
              </a:rPr>
              <a:t>Závislost efektivní mobility na pH</a:t>
            </a:r>
            <a:r>
              <a:rPr lang="cs-CZ" dirty="0"/>
              <a:t> </a:t>
            </a:r>
          </a:p>
        </p:txBody>
      </p:sp>
      <p:sp>
        <p:nvSpPr>
          <p:cNvPr id="44035" name="Rectangle 1028"/>
          <p:cNvSpPr>
            <a:spLocks noChangeArrowheads="1"/>
          </p:cNvSpPr>
          <p:nvPr/>
        </p:nvSpPr>
        <p:spPr bwMode="auto">
          <a:xfrm>
            <a:off x="423863" y="1752600"/>
            <a:ext cx="66595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>
                <a:solidFill>
                  <a:schemeClr val="tx2"/>
                </a:solidFill>
              </a:rPr>
              <a:t>pro slabou monovalentní kyselinu</a:t>
            </a:r>
          </a:p>
        </p:txBody>
      </p:sp>
      <p:sp>
        <p:nvSpPr>
          <p:cNvPr id="44036" name="Rectangle 1030"/>
          <p:cNvSpPr>
            <a:spLocks noChangeArrowheads="1"/>
          </p:cNvSpPr>
          <p:nvPr/>
        </p:nvSpPr>
        <p:spPr bwMode="auto">
          <a:xfrm>
            <a:off x="438150" y="4114800"/>
            <a:ext cx="6477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cs-CZ" altLang="cs-CZ" sz="2800">
                <a:solidFill>
                  <a:schemeClr val="tx2"/>
                </a:solidFill>
              </a:rPr>
              <a:t> pro slabou monovalentní zásadu</a:t>
            </a:r>
          </a:p>
        </p:txBody>
      </p:sp>
      <p:sp>
        <p:nvSpPr>
          <p:cNvPr id="44037" name="Rectangle 1032"/>
          <p:cNvSpPr>
            <a:spLocks noChangeArrowheads="1"/>
          </p:cNvSpPr>
          <p:nvPr/>
        </p:nvSpPr>
        <p:spPr bwMode="auto">
          <a:xfrm>
            <a:off x="3519488" y="3081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4038" name="Object 1031"/>
          <p:cNvGraphicFramePr>
            <a:graphicFrameLocks noChangeAspect="1"/>
          </p:cNvGraphicFramePr>
          <p:nvPr/>
        </p:nvGraphicFramePr>
        <p:xfrm>
          <a:off x="2466975" y="2438400"/>
          <a:ext cx="421005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3" name="Rovnice" r:id="rId3" imgW="2108200" imgH="698500" progId="Equation.3">
                  <p:embed/>
                </p:oleObj>
              </mc:Choice>
              <mc:Fallback>
                <p:oleObj name="Rovnice" r:id="rId3" imgW="2108200" imgH="698500" progId="Equation.3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975" y="2438400"/>
                        <a:ext cx="4210050" cy="1390650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9" name="Rectangle 1034"/>
          <p:cNvSpPr>
            <a:spLocks noChangeArrowheads="1"/>
          </p:cNvSpPr>
          <p:nvPr/>
        </p:nvSpPr>
        <p:spPr bwMode="auto">
          <a:xfrm>
            <a:off x="3433763" y="3081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4040" name="Object 1033"/>
          <p:cNvGraphicFramePr>
            <a:graphicFrameLocks noChangeAspect="1"/>
          </p:cNvGraphicFramePr>
          <p:nvPr/>
        </p:nvGraphicFramePr>
        <p:xfrm>
          <a:off x="2293938" y="4800600"/>
          <a:ext cx="4556125" cy="139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4" name="Rovnice" r:id="rId5" imgW="2273300" imgH="698500" progId="Equation.3">
                  <p:embed/>
                </p:oleObj>
              </mc:Choice>
              <mc:Fallback>
                <p:oleObj name="Rovnice" r:id="rId5" imgW="2273300" imgH="698500" progId="Equation.3">
                  <p:embed/>
                  <p:pic>
                    <p:nvPicPr>
                      <p:cNvPr id="0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938" y="4800600"/>
                        <a:ext cx="4556125" cy="1392238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Kapilární izoelektrická fokusace</a:t>
            </a:r>
          </a:p>
        </p:txBody>
      </p:sp>
      <p:pic>
        <p:nvPicPr>
          <p:cNvPr id="3" name="CIE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0830" y="2276208"/>
            <a:ext cx="5320031" cy="34580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Izoelektrická fokusace</a:t>
            </a:r>
            <a:br>
              <a:rPr lang="cs-CZ" smtClean="0"/>
            </a:br>
            <a:r>
              <a:rPr lang="cs-CZ" smtClean="0"/>
              <a:t>analytická</a:t>
            </a:r>
          </a:p>
        </p:txBody>
      </p:sp>
      <p:sp>
        <p:nvSpPr>
          <p:cNvPr id="113667" name="Rectangle 5"/>
          <p:cNvSpPr>
            <a:spLocks noGrp="1" noChangeArrowheads="1"/>
          </p:cNvSpPr>
          <p:nvPr>
            <p:ph idx="1"/>
          </p:nvPr>
        </p:nvSpPr>
        <p:spPr>
          <a:xfrm>
            <a:off x="333375" y="1981200"/>
            <a:ext cx="8389938" cy="3852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u="sng" dirty="0" smtClean="0"/>
              <a:t>Provedení</a:t>
            </a:r>
            <a:r>
              <a:rPr lang="cs-CZ" sz="2800" dirty="0" smtClean="0"/>
              <a:t> - v gelech – PAGE, </a:t>
            </a:r>
            <a:r>
              <a:rPr lang="cs-CZ" sz="2800" dirty="0" err="1" smtClean="0"/>
              <a:t>agarosa</a:t>
            </a:r>
            <a:endParaRPr 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u="sng" dirty="0" smtClean="0"/>
              <a:t>Použití</a:t>
            </a:r>
            <a:r>
              <a:rPr lang="cs-CZ" sz="2800" dirty="0" smtClean="0"/>
              <a:t>  - sledování komplexních směsí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dirty="0" smtClean="0"/>
              <a:t>              - izoenzymové složení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dirty="0" smtClean="0"/>
              <a:t>              - stanovení pI – rozřezání a eluce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dirty="0" smtClean="0">
                <a:sym typeface="Symbol" pitchFamily="18" charset="2"/>
              </a:rPr>
              <a:t>                                   </a:t>
            </a:r>
            <a:r>
              <a:rPr lang="cs-CZ" sz="2800" dirty="0" smtClean="0"/>
              <a:t>–</a:t>
            </a:r>
            <a:r>
              <a:rPr lang="cs-CZ" sz="2800" dirty="0" smtClean="0">
                <a:sym typeface="Symbol" pitchFamily="18" charset="2"/>
              </a:rPr>
              <a:t> </a:t>
            </a:r>
            <a:r>
              <a:rPr lang="cs-CZ" sz="2800" dirty="0" smtClean="0"/>
              <a:t>pH elektrody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dirty="0" smtClean="0"/>
              <a:t>                                      – pI standardy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dirty="0" smtClean="0"/>
              <a:t>                                   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Izoelektrická fokusace</a:t>
            </a:r>
            <a:br>
              <a:rPr lang="cs-CZ" smtClean="0"/>
            </a:br>
            <a:r>
              <a:rPr lang="cs-CZ" smtClean="0"/>
              <a:t>analytická</a:t>
            </a:r>
          </a:p>
        </p:txBody>
      </p:sp>
      <p:pic>
        <p:nvPicPr>
          <p:cNvPr id="222211" name="Picture 5" descr="10269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2032000"/>
            <a:ext cx="66706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Izoelektrická fokusace</a:t>
            </a:r>
            <a:br>
              <a:rPr lang="cs-CZ" smtClean="0"/>
            </a:br>
            <a:r>
              <a:rPr lang="cs-CZ" smtClean="0"/>
              <a:t>analytická</a:t>
            </a:r>
          </a:p>
        </p:txBody>
      </p:sp>
      <p:pic>
        <p:nvPicPr>
          <p:cNvPr id="224259" name="Picture 4" descr="1046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2263775"/>
            <a:ext cx="53117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Izoelektrická fokusace</a:t>
            </a:r>
            <a:br>
              <a:rPr lang="cs-CZ" smtClean="0"/>
            </a:br>
            <a:r>
              <a:rPr lang="cs-CZ" smtClean="0"/>
              <a:t>analytická - standardy</a:t>
            </a:r>
          </a:p>
        </p:txBody>
      </p:sp>
      <p:pic>
        <p:nvPicPr>
          <p:cNvPr id="226307" name="Picture 4" descr="713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297113"/>
            <a:ext cx="3944938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44572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Izoelektrická fokusace</a:t>
            </a:r>
            <a:br>
              <a:rPr lang="cs-CZ" dirty="0" smtClean="0"/>
            </a:br>
            <a:r>
              <a:rPr lang="cs-CZ" dirty="0" err="1" smtClean="0"/>
              <a:t>Imobiline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prof. </a:t>
            </a:r>
            <a:r>
              <a:rPr lang="cs-CZ" dirty="0" err="1" smtClean="0"/>
              <a:t>Righetti</a:t>
            </a:r>
            <a:endParaRPr lang="cs-CZ" dirty="0" smtClean="0"/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365375"/>
            <a:ext cx="7115175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54" y="1279473"/>
            <a:ext cx="3160225" cy="84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585" y="429846"/>
            <a:ext cx="1177803" cy="171133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Izoelektrická fokusace</a:t>
            </a:r>
            <a:br>
              <a:rPr lang="cs-CZ" smtClean="0"/>
            </a:br>
            <a:r>
              <a:rPr lang="cs-CZ" smtClean="0"/>
              <a:t>preparativní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30175" y="1647825"/>
            <a:ext cx="9013825" cy="28940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u="sng" dirty="0" smtClean="0"/>
              <a:t>Provedení</a:t>
            </a:r>
            <a:r>
              <a:rPr lang="cs-CZ" sz="2800" dirty="0"/>
              <a:t> </a:t>
            </a:r>
            <a:r>
              <a:rPr lang="cs-CZ" sz="2800" dirty="0" smtClean="0"/>
              <a:t>- rotací – </a:t>
            </a:r>
            <a:r>
              <a:rPr lang="cs-CZ" sz="2800" dirty="0" err="1" smtClean="0"/>
              <a:t>Rotofor</a:t>
            </a:r>
            <a:r>
              <a:rPr lang="cs-CZ" sz="2800" dirty="0" smtClean="0"/>
              <a:t> (</a:t>
            </a:r>
            <a:r>
              <a:rPr lang="cs-CZ" sz="2800" dirty="0" err="1" smtClean="0"/>
              <a:t>BioRad</a:t>
            </a:r>
            <a:r>
              <a:rPr lang="cs-CZ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800" u="sng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800" u="sng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800" u="sng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800" u="sng" dirty="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z="2800" u="sng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dirty="0" smtClean="0"/>
              <a:t>                                       </a:t>
            </a:r>
          </a:p>
        </p:txBody>
      </p:sp>
      <p:pic>
        <p:nvPicPr>
          <p:cNvPr id="230404" name="Picture 4" descr="6183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2119313"/>
            <a:ext cx="3922712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75200"/>
            <a:ext cx="7967663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Izoelektrická fokusace</a:t>
            </a:r>
            <a:br>
              <a:rPr lang="cs-CZ" smtClean="0"/>
            </a:br>
            <a:r>
              <a:rPr lang="cs-CZ" smtClean="0"/>
              <a:t>preparativní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30175" y="1647825"/>
            <a:ext cx="9013825" cy="28940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u="sng" dirty="0" smtClean="0"/>
              <a:t>Provedení</a:t>
            </a:r>
            <a:r>
              <a:rPr lang="cs-CZ" sz="2800" dirty="0" smtClean="0"/>
              <a:t> - v sypaných vrstvách </a:t>
            </a:r>
            <a:r>
              <a:rPr lang="cs-CZ" sz="2800" dirty="0"/>
              <a:t>(</a:t>
            </a:r>
            <a:r>
              <a:rPr lang="cs-CZ" sz="2800" dirty="0" err="1" smtClean="0"/>
              <a:t>Sephadex</a:t>
            </a:r>
            <a:r>
              <a:rPr lang="cs-CZ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dirty="0" smtClean="0"/>
              <a:t>                  - v gradientech hustoty (</a:t>
            </a:r>
            <a:r>
              <a:rPr lang="cs-CZ" sz="2800" dirty="0" err="1" smtClean="0"/>
              <a:t>sacharoza</a:t>
            </a:r>
            <a:r>
              <a:rPr lang="cs-CZ" sz="2800" dirty="0" smtClean="0"/>
              <a:t>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z="2800" u="sng" dirty="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800" u="sng" dirty="0" smtClean="0"/>
              <a:t>Použití</a:t>
            </a:r>
            <a:r>
              <a:rPr lang="cs-CZ" sz="2800" dirty="0" smtClean="0"/>
              <a:t> – izolace bílkovin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dirty="0" smtClean="0"/>
              <a:t>                                   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Dvourozměrné metody</a:t>
            </a:r>
          </a:p>
        </p:txBody>
      </p:sp>
      <p:sp>
        <p:nvSpPr>
          <p:cNvPr id="118787" name="Rectangle 4"/>
          <p:cNvSpPr>
            <a:spLocks noGrp="1" noChangeArrowheads="1"/>
          </p:cNvSpPr>
          <p:nvPr>
            <p:ph idx="1"/>
          </p:nvPr>
        </p:nvSpPr>
        <p:spPr>
          <a:xfrm>
            <a:off x="1277938" y="1981200"/>
            <a:ext cx="6604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Metoda titračních křivek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Dvourozměrná elektroforéza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Metoda titračních křivek</a:t>
            </a:r>
          </a:p>
        </p:txBody>
      </p:sp>
      <p:sp>
        <p:nvSpPr>
          <p:cNvPr id="235523" name="Rectangle 3"/>
          <p:cNvSpPr>
            <a:spLocks noChangeArrowheads="1"/>
          </p:cNvSpPr>
          <p:nvPr/>
        </p:nvSpPr>
        <p:spPr bwMode="auto">
          <a:xfrm>
            <a:off x="1654175" y="2728913"/>
            <a:ext cx="2482850" cy="239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2859088" y="3019425"/>
            <a:ext cx="42862" cy="1741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25" name="Rectangle 7"/>
          <p:cNvSpPr>
            <a:spLocks noChangeArrowheads="1"/>
          </p:cNvSpPr>
          <p:nvPr/>
        </p:nvSpPr>
        <p:spPr bwMode="auto">
          <a:xfrm rot="-5400000">
            <a:off x="4986337" y="2678113"/>
            <a:ext cx="2466975" cy="249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26" name="Rectangle 8"/>
          <p:cNvSpPr>
            <a:spLocks noChangeArrowheads="1"/>
          </p:cNvSpPr>
          <p:nvPr/>
        </p:nvSpPr>
        <p:spPr bwMode="auto">
          <a:xfrm rot="-5400000">
            <a:off x="6254750" y="3074988"/>
            <a:ext cx="42863" cy="1741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27" name="Text Box 9"/>
          <p:cNvSpPr txBox="1">
            <a:spLocks noChangeArrowheads="1"/>
          </p:cNvSpPr>
          <p:nvPr/>
        </p:nvSpPr>
        <p:spPr bwMode="auto">
          <a:xfrm>
            <a:off x="2041525" y="5440363"/>
            <a:ext cx="16843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I.rozměr – IEF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bez vzorku</a:t>
            </a:r>
          </a:p>
        </p:txBody>
      </p:sp>
      <p:sp>
        <p:nvSpPr>
          <p:cNvPr id="235528" name="Text Box 10"/>
          <p:cNvSpPr txBox="1">
            <a:spLocks noChangeArrowheads="1"/>
          </p:cNvSpPr>
          <p:nvPr/>
        </p:nvSpPr>
        <p:spPr bwMode="auto">
          <a:xfrm>
            <a:off x="4473575" y="5435600"/>
            <a:ext cx="3584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II.rozměr – elektroforéza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se vzorkem</a:t>
            </a:r>
          </a:p>
        </p:txBody>
      </p:sp>
      <p:sp>
        <p:nvSpPr>
          <p:cNvPr id="235529" name="Line 11"/>
          <p:cNvSpPr>
            <a:spLocks noChangeShapeType="1"/>
          </p:cNvSpPr>
          <p:nvPr/>
        </p:nvSpPr>
        <p:spPr bwMode="auto">
          <a:xfrm>
            <a:off x="1450975" y="5094288"/>
            <a:ext cx="284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35530" name="Line 12"/>
          <p:cNvSpPr>
            <a:spLocks noChangeShapeType="1"/>
          </p:cNvSpPr>
          <p:nvPr/>
        </p:nvSpPr>
        <p:spPr bwMode="auto">
          <a:xfrm>
            <a:off x="1446213" y="2760663"/>
            <a:ext cx="284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35531" name="Line 13"/>
          <p:cNvSpPr>
            <a:spLocks noChangeShapeType="1"/>
          </p:cNvSpPr>
          <p:nvPr/>
        </p:nvSpPr>
        <p:spPr bwMode="auto">
          <a:xfrm>
            <a:off x="4770438" y="2713038"/>
            <a:ext cx="284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35532" name="Line 14"/>
          <p:cNvSpPr>
            <a:spLocks noChangeShapeType="1"/>
          </p:cNvSpPr>
          <p:nvPr/>
        </p:nvSpPr>
        <p:spPr bwMode="auto">
          <a:xfrm>
            <a:off x="4779963" y="5122863"/>
            <a:ext cx="284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35533" name="Freeform 15"/>
          <p:cNvSpPr>
            <a:spLocks/>
          </p:cNvSpPr>
          <p:nvPr/>
        </p:nvSpPr>
        <p:spPr bwMode="auto">
          <a:xfrm>
            <a:off x="5283200" y="3395663"/>
            <a:ext cx="1814513" cy="1176337"/>
          </a:xfrm>
          <a:custGeom>
            <a:avLst/>
            <a:gdLst>
              <a:gd name="T0" fmla="*/ 0 w 1344"/>
              <a:gd name="T1" fmla="*/ 0 h 677"/>
              <a:gd name="T2" fmla="*/ 2147483646 w 1344"/>
              <a:gd name="T3" fmla="*/ 2147483646 h 677"/>
              <a:gd name="T4" fmla="*/ 2147483646 w 1344"/>
              <a:gd name="T5" fmla="*/ 2147483646 h 677"/>
              <a:gd name="T6" fmla="*/ 2147483646 w 1344"/>
              <a:gd name="T7" fmla="*/ 2147483646 h 677"/>
              <a:gd name="T8" fmla="*/ 2147483646 w 1344"/>
              <a:gd name="T9" fmla="*/ 2147483646 h 677"/>
              <a:gd name="T10" fmla="*/ 2147483646 w 1344"/>
              <a:gd name="T11" fmla="*/ 2147483646 h 677"/>
              <a:gd name="T12" fmla="*/ 2147483646 w 1344"/>
              <a:gd name="T13" fmla="*/ 2147483646 h 677"/>
              <a:gd name="T14" fmla="*/ 2147483646 w 1344"/>
              <a:gd name="T15" fmla="*/ 2147483646 h 677"/>
              <a:gd name="T16" fmla="*/ 2147483646 w 1344"/>
              <a:gd name="T17" fmla="*/ 2147483646 h 677"/>
              <a:gd name="T18" fmla="*/ 2147483646 w 1344"/>
              <a:gd name="T19" fmla="*/ 2147483646 h 677"/>
              <a:gd name="T20" fmla="*/ 2147483646 w 1344"/>
              <a:gd name="T21" fmla="*/ 2147483646 h 6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4"/>
              <a:gd name="T34" fmla="*/ 0 h 677"/>
              <a:gd name="T35" fmla="*/ 1344 w 1344"/>
              <a:gd name="T36" fmla="*/ 677 h 67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4" h="677">
                <a:moveTo>
                  <a:pt x="0" y="0"/>
                </a:moveTo>
                <a:cubicBezTo>
                  <a:pt x="72" y="27"/>
                  <a:pt x="153" y="17"/>
                  <a:pt x="229" y="28"/>
                </a:cubicBezTo>
                <a:cubicBezTo>
                  <a:pt x="253" y="40"/>
                  <a:pt x="294" y="38"/>
                  <a:pt x="302" y="64"/>
                </a:cubicBezTo>
                <a:cubicBezTo>
                  <a:pt x="314" y="101"/>
                  <a:pt x="302" y="89"/>
                  <a:pt x="338" y="101"/>
                </a:cubicBezTo>
                <a:cubicBezTo>
                  <a:pt x="352" y="142"/>
                  <a:pt x="399" y="171"/>
                  <a:pt x="430" y="202"/>
                </a:cubicBezTo>
                <a:cubicBezTo>
                  <a:pt x="479" y="251"/>
                  <a:pt x="500" y="324"/>
                  <a:pt x="530" y="384"/>
                </a:cubicBezTo>
                <a:cubicBezTo>
                  <a:pt x="554" y="481"/>
                  <a:pt x="513" y="337"/>
                  <a:pt x="594" y="494"/>
                </a:cubicBezTo>
                <a:cubicBezTo>
                  <a:pt x="600" y="506"/>
                  <a:pt x="603" y="521"/>
                  <a:pt x="613" y="531"/>
                </a:cubicBezTo>
                <a:cubicBezTo>
                  <a:pt x="652" y="569"/>
                  <a:pt x="665" y="571"/>
                  <a:pt x="704" y="586"/>
                </a:cubicBezTo>
                <a:cubicBezTo>
                  <a:pt x="749" y="653"/>
                  <a:pt x="911" y="662"/>
                  <a:pt x="987" y="677"/>
                </a:cubicBezTo>
                <a:cubicBezTo>
                  <a:pt x="1106" y="674"/>
                  <a:pt x="1344" y="668"/>
                  <a:pt x="1344" y="668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35534" name="Freeform 16"/>
          <p:cNvSpPr>
            <a:spLocks/>
          </p:cNvSpPr>
          <p:nvPr/>
        </p:nvSpPr>
        <p:spPr bwMode="auto">
          <a:xfrm>
            <a:off x="5326063" y="3584575"/>
            <a:ext cx="1785937" cy="741363"/>
          </a:xfrm>
          <a:custGeom>
            <a:avLst/>
            <a:gdLst>
              <a:gd name="T0" fmla="*/ 0 w 1125"/>
              <a:gd name="T1" fmla="*/ 0 h 467"/>
              <a:gd name="T2" fmla="*/ 2147483646 w 1125"/>
              <a:gd name="T3" fmla="*/ 2147483646 h 467"/>
              <a:gd name="T4" fmla="*/ 2147483646 w 1125"/>
              <a:gd name="T5" fmla="*/ 2147483646 h 467"/>
              <a:gd name="T6" fmla="*/ 2147483646 w 1125"/>
              <a:gd name="T7" fmla="*/ 2147483646 h 467"/>
              <a:gd name="T8" fmla="*/ 2147483646 w 1125"/>
              <a:gd name="T9" fmla="*/ 2147483646 h 467"/>
              <a:gd name="T10" fmla="*/ 2147483646 w 1125"/>
              <a:gd name="T11" fmla="*/ 2147483646 h 467"/>
              <a:gd name="T12" fmla="*/ 2147483646 w 1125"/>
              <a:gd name="T13" fmla="*/ 2147483646 h 467"/>
              <a:gd name="T14" fmla="*/ 2147483646 w 1125"/>
              <a:gd name="T15" fmla="*/ 2147483646 h 467"/>
              <a:gd name="T16" fmla="*/ 2147483646 w 1125"/>
              <a:gd name="T17" fmla="*/ 2147483646 h 467"/>
              <a:gd name="T18" fmla="*/ 2147483646 w 1125"/>
              <a:gd name="T19" fmla="*/ 2147483646 h 4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25"/>
              <a:gd name="T31" fmla="*/ 0 h 467"/>
              <a:gd name="T32" fmla="*/ 1125 w 1125"/>
              <a:gd name="T33" fmla="*/ 467 h 4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25" h="467">
                <a:moveTo>
                  <a:pt x="0" y="0"/>
                </a:moveTo>
                <a:cubicBezTo>
                  <a:pt x="29" y="7"/>
                  <a:pt x="63" y="25"/>
                  <a:pt x="92" y="28"/>
                </a:cubicBezTo>
                <a:cubicBezTo>
                  <a:pt x="159" y="36"/>
                  <a:pt x="293" y="46"/>
                  <a:pt x="293" y="46"/>
                </a:cubicBezTo>
                <a:cubicBezTo>
                  <a:pt x="336" y="56"/>
                  <a:pt x="378" y="63"/>
                  <a:pt x="421" y="73"/>
                </a:cubicBezTo>
                <a:cubicBezTo>
                  <a:pt x="448" y="92"/>
                  <a:pt x="475" y="109"/>
                  <a:pt x="494" y="137"/>
                </a:cubicBezTo>
                <a:cubicBezTo>
                  <a:pt x="506" y="155"/>
                  <a:pt x="531" y="192"/>
                  <a:pt x="531" y="192"/>
                </a:cubicBezTo>
                <a:cubicBezTo>
                  <a:pt x="546" y="240"/>
                  <a:pt x="593" y="304"/>
                  <a:pt x="640" y="320"/>
                </a:cubicBezTo>
                <a:cubicBezTo>
                  <a:pt x="687" y="451"/>
                  <a:pt x="914" y="443"/>
                  <a:pt x="1015" y="448"/>
                </a:cubicBezTo>
                <a:cubicBezTo>
                  <a:pt x="1030" y="451"/>
                  <a:pt x="1046" y="454"/>
                  <a:pt x="1061" y="457"/>
                </a:cubicBezTo>
                <a:cubicBezTo>
                  <a:pt x="1082" y="461"/>
                  <a:pt x="1125" y="467"/>
                  <a:pt x="1125" y="467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35535" name="Freeform 17"/>
          <p:cNvSpPr>
            <a:spLocks/>
          </p:cNvSpPr>
          <p:nvPr/>
        </p:nvSpPr>
        <p:spPr bwMode="auto">
          <a:xfrm>
            <a:off x="5311775" y="3163888"/>
            <a:ext cx="1727200" cy="1568450"/>
          </a:xfrm>
          <a:custGeom>
            <a:avLst/>
            <a:gdLst>
              <a:gd name="T0" fmla="*/ 0 w 1088"/>
              <a:gd name="T1" fmla="*/ 0 h 988"/>
              <a:gd name="T2" fmla="*/ 2147483646 w 1088"/>
              <a:gd name="T3" fmla="*/ 2147483646 h 988"/>
              <a:gd name="T4" fmla="*/ 2147483646 w 1088"/>
              <a:gd name="T5" fmla="*/ 2147483646 h 988"/>
              <a:gd name="T6" fmla="*/ 2147483646 w 1088"/>
              <a:gd name="T7" fmla="*/ 2147483646 h 988"/>
              <a:gd name="T8" fmla="*/ 2147483646 w 1088"/>
              <a:gd name="T9" fmla="*/ 2147483646 h 988"/>
              <a:gd name="T10" fmla="*/ 2147483646 w 1088"/>
              <a:gd name="T11" fmla="*/ 2147483646 h 988"/>
              <a:gd name="T12" fmla="*/ 2147483646 w 1088"/>
              <a:gd name="T13" fmla="*/ 2147483646 h 988"/>
              <a:gd name="T14" fmla="*/ 2147483646 w 1088"/>
              <a:gd name="T15" fmla="*/ 2147483646 h 988"/>
              <a:gd name="T16" fmla="*/ 2147483646 w 1088"/>
              <a:gd name="T17" fmla="*/ 2147483646 h 988"/>
              <a:gd name="T18" fmla="*/ 2147483646 w 1088"/>
              <a:gd name="T19" fmla="*/ 2147483646 h 988"/>
              <a:gd name="T20" fmla="*/ 2147483646 w 1088"/>
              <a:gd name="T21" fmla="*/ 2147483646 h 988"/>
              <a:gd name="T22" fmla="*/ 2147483646 w 1088"/>
              <a:gd name="T23" fmla="*/ 2147483646 h 988"/>
              <a:gd name="T24" fmla="*/ 2147483646 w 1088"/>
              <a:gd name="T25" fmla="*/ 2147483646 h 9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88"/>
              <a:gd name="T40" fmla="*/ 0 h 988"/>
              <a:gd name="T41" fmla="*/ 1088 w 1088"/>
              <a:gd name="T42" fmla="*/ 988 h 98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88" h="988">
                <a:moveTo>
                  <a:pt x="0" y="0"/>
                </a:moveTo>
                <a:cubicBezTo>
                  <a:pt x="49" y="6"/>
                  <a:pt x="98" y="12"/>
                  <a:pt x="147" y="18"/>
                </a:cubicBezTo>
                <a:cubicBezTo>
                  <a:pt x="166" y="20"/>
                  <a:pt x="201" y="37"/>
                  <a:pt x="201" y="37"/>
                </a:cubicBezTo>
                <a:cubicBezTo>
                  <a:pt x="261" y="122"/>
                  <a:pt x="179" y="17"/>
                  <a:pt x="247" y="73"/>
                </a:cubicBezTo>
                <a:cubicBezTo>
                  <a:pt x="256" y="80"/>
                  <a:pt x="257" y="93"/>
                  <a:pt x="265" y="101"/>
                </a:cubicBezTo>
                <a:cubicBezTo>
                  <a:pt x="273" y="109"/>
                  <a:pt x="284" y="113"/>
                  <a:pt x="293" y="119"/>
                </a:cubicBezTo>
                <a:cubicBezTo>
                  <a:pt x="332" y="179"/>
                  <a:pt x="337" y="206"/>
                  <a:pt x="357" y="274"/>
                </a:cubicBezTo>
                <a:cubicBezTo>
                  <a:pt x="362" y="292"/>
                  <a:pt x="375" y="329"/>
                  <a:pt x="375" y="329"/>
                </a:cubicBezTo>
                <a:cubicBezTo>
                  <a:pt x="382" y="481"/>
                  <a:pt x="377" y="645"/>
                  <a:pt x="403" y="796"/>
                </a:cubicBezTo>
                <a:cubicBezTo>
                  <a:pt x="411" y="843"/>
                  <a:pt x="416" y="873"/>
                  <a:pt x="457" y="887"/>
                </a:cubicBezTo>
                <a:cubicBezTo>
                  <a:pt x="477" y="906"/>
                  <a:pt x="506" y="939"/>
                  <a:pt x="531" y="951"/>
                </a:cubicBezTo>
                <a:cubicBezTo>
                  <a:pt x="548" y="959"/>
                  <a:pt x="624" y="969"/>
                  <a:pt x="631" y="969"/>
                </a:cubicBezTo>
                <a:cubicBezTo>
                  <a:pt x="973" y="988"/>
                  <a:pt x="924" y="988"/>
                  <a:pt x="1088" y="988"/>
                </a:cubicBez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35536" name="Line 18"/>
          <p:cNvSpPr>
            <a:spLocks noChangeShapeType="1"/>
          </p:cNvSpPr>
          <p:nvPr/>
        </p:nvSpPr>
        <p:spPr bwMode="auto">
          <a:xfrm>
            <a:off x="4992688" y="2220913"/>
            <a:ext cx="246697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35537" name="Text Box 19"/>
          <p:cNvSpPr txBox="1">
            <a:spLocks noChangeArrowheads="1"/>
          </p:cNvSpPr>
          <p:nvPr/>
        </p:nvSpPr>
        <p:spPr bwMode="auto">
          <a:xfrm>
            <a:off x="5853113" y="1547813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rPr>
              <a:t>pH</a:t>
            </a:r>
          </a:p>
        </p:txBody>
      </p:sp>
      <p:sp>
        <p:nvSpPr>
          <p:cNvPr id="235538" name="Text Box 20"/>
          <p:cNvSpPr txBox="1">
            <a:spLocks noChangeArrowheads="1"/>
          </p:cNvSpPr>
          <p:nvPr/>
        </p:nvSpPr>
        <p:spPr bwMode="auto">
          <a:xfrm>
            <a:off x="4830763" y="2252663"/>
            <a:ext cx="43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Times New Roman" panose="02020603050405020304" pitchFamily="18" charset="0"/>
              </a:rPr>
              <a:t>3.0</a:t>
            </a:r>
          </a:p>
        </p:txBody>
      </p:sp>
      <p:sp>
        <p:nvSpPr>
          <p:cNvPr id="235539" name="Text Box 21"/>
          <p:cNvSpPr txBox="1">
            <a:spLocks noChangeArrowheads="1"/>
          </p:cNvSpPr>
          <p:nvPr/>
        </p:nvSpPr>
        <p:spPr bwMode="auto">
          <a:xfrm>
            <a:off x="6975475" y="2247900"/>
            <a:ext cx="539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Times New Roman" panose="02020603050405020304" pitchFamily="18" charset="0"/>
              </a:rPr>
              <a:t>10.0</a:t>
            </a:r>
          </a:p>
        </p:txBody>
      </p:sp>
      <p:sp>
        <p:nvSpPr>
          <p:cNvPr id="235540" name="Text Box 22"/>
          <p:cNvSpPr txBox="1">
            <a:spLocks noChangeArrowheads="1"/>
          </p:cNvSpPr>
          <p:nvPr/>
        </p:nvSpPr>
        <p:spPr bwMode="auto">
          <a:xfrm>
            <a:off x="4441825" y="2484438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35541" name="Text Box 23"/>
          <p:cNvSpPr txBox="1">
            <a:spLocks noChangeArrowheads="1"/>
          </p:cNvSpPr>
          <p:nvPr/>
        </p:nvSpPr>
        <p:spPr bwMode="auto">
          <a:xfrm>
            <a:off x="1165225" y="2493963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35542" name="Text Box 24"/>
          <p:cNvSpPr txBox="1">
            <a:spLocks noChangeArrowheads="1"/>
          </p:cNvSpPr>
          <p:nvPr/>
        </p:nvSpPr>
        <p:spPr bwMode="auto">
          <a:xfrm>
            <a:off x="1131888" y="4846638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35543" name="Text Box 25"/>
          <p:cNvSpPr txBox="1">
            <a:spLocks noChangeArrowheads="1"/>
          </p:cNvSpPr>
          <p:nvPr/>
        </p:nvSpPr>
        <p:spPr bwMode="auto">
          <a:xfrm>
            <a:off x="4413250" y="4856163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35544" name="Line 26"/>
          <p:cNvSpPr>
            <a:spLocks noChangeShapeType="1"/>
          </p:cNvSpPr>
          <p:nvPr/>
        </p:nvSpPr>
        <p:spPr bwMode="auto">
          <a:xfrm flipV="1">
            <a:off x="1025525" y="2771775"/>
            <a:ext cx="0" cy="22939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35545" name="Text Box 27"/>
          <p:cNvSpPr txBox="1">
            <a:spLocks noChangeArrowheads="1"/>
          </p:cNvSpPr>
          <p:nvPr/>
        </p:nvSpPr>
        <p:spPr bwMode="auto">
          <a:xfrm>
            <a:off x="200025" y="3587750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rPr>
              <a:t>pH</a:t>
            </a:r>
          </a:p>
        </p:txBody>
      </p:sp>
      <p:sp>
        <p:nvSpPr>
          <p:cNvPr id="235546" name="Text Box 28"/>
          <p:cNvSpPr txBox="1">
            <a:spLocks noChangeArrowheads="1"/>
          </p:cNvSpPr>
          <p:nvPr/>
        </p:nvSpPr>
        <p:spPr bwMode="auto">
          <a:xfrm>
            <a:off x="512763" y="4727575"/>
            <a:ext cx="43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Times New Roman" panose="02020603050405020304" pitchFamily="18" charset="0"/>
              </a:rPr>
              <a:t>3.0</a:t>
            </a:r>
          </a:p>
        </p:txBody>
      </p:sp>
      <p:sp>
        <p:nvSpPr>
          <p:cNvPr id="235547" name="Text Box 29"/>
          <p:cNvSpPr txBox="1">
            <a:spLocks noChangeArrowheads="1"/>
          </p:cNvSpPr>
          <p:nvPr/>
        </p:nvSpPr>
        <p:spPr bwMode="auto">
          <a:xfrm>
            <a:off x="450850" y="2619375"/>
            <a:ext cx="539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Times New Roman" panose="02020603050405020304" pitchFamily="18" charset="0"/>
              </a:rPr>
              <a:t>10.0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cs-CZ" dirty="0">
                <a:cs typeface="Times New Roman" pitchFamily="18" charset="0"/>
              </a:rPr>
              <a:t>Závislost efektivní mobility na pH</a:t>
            </a:r>
            <a:r>
              <a:rPr lang="cs-CZ" dirty="0"/>
              <a:t> </a:t>
            </a:r>
          </a:p>
        </p:txBody>
      </p:sp>
      <p:sp>
        <p:nvSpPr>
          <p:cNvPr id="45059" name="Rectangle 1030"/>
          <p:cNvSpPr>
            <a:spLocks noChangeArrowheads="1"/>
          </p:cNvSpPr>
          <p:nvPr/>
        </p:nvSpPr>
        <p:spPr bwMode="auto">
          <a:xfrm>
            <a:off x="1574800" y="1227138"/>
            <a:ext cx="60325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pro slabou monovalentní zásadu</a:t>
            </a:r>
          </a:p>
        </p:txBody>
      </p:sp>
      <p:sp>
        <p:nvSpPr>
          <p:cNvPr id="45060" name="Rectangle 1032"/>
          <p:cNvSpPr>
            <a:spLocks noChangeArrowheads="1"/>
          </p:cNvSpPr>
          <p:nvPr/>
        </p:nvSpPr>
        <p:spPr bwMode="auto">
          <a:xfrm>
            <a:off x="3519488" y="3081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5061" name="Object 1031"/>
          <p:cNvGraphicFramePr>
            <a:graphicFrameLocks noChangeAspect="1"/>
          </p:cNvGraphicFramePr>
          <p:nvPr/>
        </p:nvGraphicFramePr>
        <p:xfrm>
          <a:off x="2466975" y="2438400"/>
          <a:ext cx="421005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7" name="Rovnice" r:id="rId3" imgW="2108200" imgH="698500" progId="Equation.3">
                  <p:embed/>
                </p:oleObj>
              </mc:Choice>
              <mc:Fallback>
                <p:oleObj name="Rovnice" r:id="rId3" imgW="2108200" imgH="698500" progId="Equation.3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975" y="2438400"/>
                        <a:ext cx="4210050" cy="1390650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2" name="Rectangle 1034"/>
          <p:cNvSpPr>
            <a:spLocks noChangeArrowheads="1"/>
          </p:cNvSpPr>
          <p:nvPr/>
        </p:nvSpPr>
        <p:spPr bwMode="auto">
          <a:xfrm>
            <a:off x="3433763" y="3081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5063" name="Object 1033"/>
          <p:cNvGraphicFramePr>
            <a:graphicFrameLocks noChangeAspect="1"/>
          </p:cNvGraphicFramePr>
          <p:nvPr/>
        </p:nvGraphicFramePr>
        <p:xfrm>
          <a:off x="2293938" y="4800600"/>
          <a:ext cx="4556125" cy="139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8" name="Rovnice" r:id="rId5" imgW="2273300" imgH="698500" progId="Equation.3">
                  <p:embed/>
                </p:oleObj>
              </mc:Choice>
              <mc:Fallback>
                <p:oleObj name="Rovnice" r:id="rId5" imgW="2273300" imgH="698500" progId="Equation.3">
                  <p:embed/>
                  <p:pic>
                    <p:nvPicPr>
                      <p:cNvPr id="0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938" y="4800600"/>
                        <a:ext cx="4556125" cy="1392238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4" name="Picture 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2014538"/>
            <a:ext cx="625157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Metoda titračních křivek</a:t>
            </a:r>
          </a:p>
        </p:txBody>
      </p:sp>
      <p:pic>
        <p:nvPicPr>
          <p:cNvPr id="236547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582738"/>
            <a:ext cx="5675312" cy="43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Metoda titračních křivek</a:t>
            </a:r>
          </a:p>
        </p:txBody>
      </p:sp>
      <p:pic>
        <p:nvPicPr>
          <p:cNvPr id="2375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514475"/>
            <a:ext cx="4318000" cy="493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Metoda titračních křivek</a:t>
            </a:r>
          </a:p>
        </p:txBody>
      </p:sp>
      <p:pic>
        <p:nvPicPr>
          <p:cNvPr id="2385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654175"/>
            <a:ext cx="694372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Dvojrozměrná elektroforéza</a:t>
            </a:r>
          </a:p>
        </p:txBody>
      </p:sp>
      <p:sp>
        <p:nvSpPr>
          <p:cNvPr id="239619" name="Line 3"/>
          <p:cNvSpPr>
            <a:spLocks noChangeShapeType="1"/>
          </p:cNvSpPr>
          <p:nvPr/>
        </p:nvSpPr>
        <p:spPr bwMode="auto">
          <a:xfrm>
            <a:off x="1654175" y="3162300"/>
            <a:ext cx="2127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pic>
        <p:nvPicPr>
          <p:cNvPr id="2396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765300"/>
            <a:ext cx="6958013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6900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cs-CZ" sz="6600" dirty="0" smtClean="0"/>
              <a:t>Dvojrozměrná elektroforéza</a:t>
            </a:r>
            <a:br>
              <a:rPr lang="cs-CZ" sz="6600" dirty="0" smtClean="0"/>
            </a:br>
            <a:r>
              <a:rPr lang="cs-CZ" dirty="0"/>
              <a:t>1975  </a:t>
            </a:r>
            <a:r>
              <a:rPr lang="cs-CZ" dirty="0" err="1"/>
              <a:t>O´Farrell</a:t>
            </a:r>
            <a:endParaRPr lang="cs-CZ" dirty="0"/>
          </a:p>
        </p:txBody>
      </p:sp>
      <p:pic>
        <p:nvPicPr>
          <p:cNvPr id="240643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2592388"/>
            <a:ext cx="4265613" cy="401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Dvojrozměrná elektroforéza</a:t>
            </a:r>
          </a:p>
        </p:txBody>
      </p:sp>
      <p:sp>
        <p:nvSpPr>
          <p:cNvPr id="241667" name="Rectangle 3" descr="10%"/>
          <p:cNvSpPr>
            <a:spLocks noChangeArrowheads="1"/>
          </p:cNvSpPr>
          <p:nvPr/>
        </p:nvSpPr>
        <p:spPr bwMode="auto">
          <a:xfrm rot="-5400000">
            <a:off x="6851650" y="1971675"/>
            <a:ext cx="146050" cy="2540000"/>
          </a:xfrm>
          <a:prstGeom prst="rect">
            <a:avLst/>
          </a:prstGeom>
          <a:pattFill prst="pct10">
            <a:fgClr>
              <a:srgbClr val="FF00FF"/>
            </a:fgClr>
            <a:bgClr>
              <a:srgbClr val="FFFFFF"/>
            </a:bgClr>
          </a:patt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1654175" y="2757488"/>
            <a:ext cx="2438400" cy="2584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>
            <a:off x="1916113" y="2771775"/>
            <a:ext cx="0" cy="25701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670" name="Rectangle 11" descr="10%"/>
          <p:cNvSpPr>
            <a:spLocks noChangeArrowheads="1"/>
          </p:cNvSpPr>
          <p:nvPr/>
        </p:nvSpPr>
        <p:spPr bwMode="auto">
          <a:xfrm>
            <a:off x="1247775" y="2771775"/>
            <a:ext cx="146050" cy="2540000"/>
          </a:xfrm>
          <a:prstGeom prst="rect">
            <a:avLst/>
          </a:prstGeom>
          <a:pattFill prst="pct10">
            <a:fgClr>
              <a:srgbClr val="FF00FF"/>
            </a:fgClr>
            <a:bgClr>
              <a:srgbClr val="FFFFFF"/>
            </a:bgClr>
          </a:patt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41671" name="Group 14"/>
          <p:cNvGrpSpPr>
            <a:grpSpLocks/>
          </p:cNvGrpSpPr>
          <p:nvPr/>
        </p:nvGrpSpPr>
        <p:grpSpPr bwMode="auto">
          <a:xfrm>
            <a:off x="5268913" y="2738438"/>
            <a:ext cx="3313112" cy="2617787"/>
            <a:chOff x="3319" y="1725"/>
            <a:chExt cx="2087" cy="1649"/>
          </a:xfrm>
        </p:grpSpPr>
        <p:sp>
          <p:nvSpPr>
            <p:cNvPr id="241711" name="Line 8"/>
            <p:cNvSpPr>
              <a:spLocks noChangeShapeType="1"/>
            </p:cNvSpPr>
            <p:nvPr/>
          </p:nvSpPr>
          <p:spPr bwMode="auto">
            <a:xfrm>
              <a:off x="3319" y="1728"/>
              <a:ext cx="0" cy="16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41712" name="Line 9"/>
            <p:cNvSpPr>
              <a:spLocks noChangeShapeType="1"/>
            </p:cNvSpPr>
            <p:nvPr/>
          </p:nvSpPr>
          <p:spPr bwMode="auto">
            <a:xfrm>
              <a:off x="3328" y="3365"/>
              <a:ext cx="20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41713" name="Line 10"/>
            <p:cNvSpPr>
              <a:spLocks noChangeShapeType="1"/>
            </p:cNvSpPr>
            <p:nvPr/>
          </p:nvSpPr>
          <p:spPr bwMode="auto">
            <a:xfrm>
              <a:off x="5404" y="1725"/>
              <a:ext cx="0" cy="16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41714" name="Line 12"/>
            <p:cNvSpPr>
              <a:spLocks noChangeShapeType="1"/>
            </p:cNvSpPr>
            <p:nvPr/>
          </p:nvSpPr>
          <p:spPr bwMode="auto">
            <a:xfrm>
              <a:off x="3319" y="1731"/>
              <a:ext cx="1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41715" name="Line 13"/>
            <p:cNvSpPr>
              <a:spLocks noChangeShapeType="1"/>
            </p:cNvSpPr>
            <p:nvPr/>
          </p:nvSpPr>
          <p:spPr bwMode="auto">
            <a:xfrm>
              <a:off x="5269" y="1725"/>
              <a:ext cx="1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  <p:sp>
        <p:nvSpPr>
          <p:cNvPr id="241672" name="Line 15"/>
          <p:cNvSpPr>
            <a:spLocks noChangeShapeType="1"/>
          </p:cNvSpPr>
          <p:nvPr/>
        </p:nvSpPr>
        <p:spPr bwMode="auto">
          <a:xfrm>
            <a:off x="5476875" y="2743200"/>
            <a:ext cx="180975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673" name="Line 16"/>
          <p:cNvSpPr>
            <a:spLocks noChangeShapeType="1"/>
          </p:cNvSpPr>
          <p:nvPr/>
        </p:nvSpPr>
        <p:spPr bwMode="auto">
          <a:xfrm flipH="1">
            <a:off x="8191500" y="2733675"/>
            <a:ext cx="180975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674" name="Rectangle 17" descr="10%"/>
          <p:cNvSpPr>
            <a:spLocks noChangeArrowheads="1"/>
          </p:cNvSpPr>
          <p:nvPr/>
        </p:nvSpPr>
        <p:spPr bwMode="auto">
          <a:xfrm>
            <a:off x="1639888" y="2757488"/>
            <a:ext cx="276225" cy="2584450"/>
          </a:xfrm>
          <a:prstGeom prst="rect">
            <a:avLst/>
          </a:prstGeom>
          <a:pattFill prst="pct10">
            <a:fgClr>
              <a:srgbClr val="FF00FF"/>
            </a:fgClr>
            <a:bgClr>
              <a:srgbClr val="FFFFFF"/>
            </a:bgClr>
          </a:patt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75" name="Line 18"/>
          <p:cNvSpPr>
            <a:spLocks noChangeShapeType="1"/>
          </p:cNvSpPr>
          <p:nvPr/>
        </p:nvSpPr>
        <p:spPr bwMode="auto">
          <a:xfrm>
            <a:off x="4919663" y="2336800"/>
            <a:ext cx="36290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676" name="Line 19"/>
          <p:cNvSpPr>
            <a:spLocks noChangeShapeType="1"/>
          </p:cNvSpPr>
          <p:nvPr/>
        </p:nvSpPr>
        <p:spPr bwMode="auto">
          <a:xfrm>
            <a:off x="4919663" y="2336800"/>
            <a:ext cx="0" cy="29749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677" name="Text Box 20"/>
          <p:cNvSpPr txBox="1">
            <a:spLocks noChangeArrowheads="1"/>
          </p:cNvSpPr>
          <p:nvPr/>
        </p:nvSpPr>
        <p:spPr bwMode="auto">
          <a:xfrm>
            <a:off x="7905750" y="179387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pI</a:t>
            </a:r>
          </a:p>
        </p:txBody>
      </p:sp>
      <p:sp>
        <p:nvSpPr>
          <p:cNvPr id="241678" name="Text Box 21"/>
          <p:cNvSpPr txBox="1">
            <a:spLocks noChangeArrowheads="1"/>
          </p:cNvSpPr>
          <p:nvPr/>
        </p:nvSpPr>
        <p:spPr bwMode="auto">
          <a:xfrm>
            <a:off x="4386263" y="4659313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M</a:t>
            </a:r>
            <a:r>
              <a:rPr lang="cs-CZ" altLang="cs-CZ" sz="24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41679" name="Oval 22"/>
          <p:cNvSpPr>
            <a:spLocks noChangeArrowheads="1"/>
          </p:cNvSpPr>
          <p:nvPr/>
        </p:nvSpPr>
        <p:spPr bwMode="auto">
          <a:xfrm>
            <a:off x="6008688" y="3643313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80" name="Oval 23"/>
          <p:cNvSpPr>
            <a:spLocks noChangeArrowheads="1"/>
          </p:cNvSpPr>
          <p:nvPr/>
        </p:nvSpPr>
        <p:spPr bwMode="auto">
          <a:xfrm>
            <a:off x="7459663" y="4586288"/>
            <a:ext cx="87312" cy="109537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81" name="Oval 24"/>
          <p:cNvSpPr>
            <a:spLocks noChangeArrowheads="1"/>
          </p:cNvSpPr>
          <p:nvPr/>
        </p:nvSpPr>
        <p:spPr bwMode="auto">
          <a:xfrm>
            <a:off x="5957888" y="3590925"/>
            <a:ext cx="87312" cy="109538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82" name="Oval 25"/>
          <p:cNvSpPr>
            <a:spLocks noChangeArrowheads="1"/>
          </p:cNvSpPr>
          <p:nvPr/>
        </p:nvSpPr>
        <p:spPr bwMode="auto">
          <a:xfrm>
            <a:off x="6407150" y="3751263"/>
            <a:ext cx="87313" cy="109537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83" name="Oval 26"/>
          <p:cNvSpPr>
            <a:spLocks noChangeArrowheads="1"/>
          </p:cNvSpPr>
          <p:nvPr/>
        </p:nvSpPr>
        <p:spPr bwMode="auto">
          <a:xfrm>
            <a:off x="7307263" y="3606800"/>
            <a:ext cx="87312" cy="109538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84" name="Oval 27"/>
          <p:cNvSpPr>
            <a:spLocks noChangeArrowheads="1"/>
          </p:cNvSpPr>
          <p:nvPr/>
        </p:nvSpPr>
        <p:spPr bwMode="auto">
          <a:xfrm>
            <a:off x="6683375" y="4637088"/>
            <a:ext cx="87313" cy="109537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85" name="Oval 28"/>
          <p:cNvSpPr>
            <a:spLocks noChangeArrowheads="1"/>
          </p:cNvSpPr>
          <p:nvPr/>
        </p:nvSpPr>
        <p:spPr bwMode="auto">
          <a:xfrm>
            <a:off x="7778750" y="3875088"/>
            <a:ext cx="87313" cy="109537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86" name="Oval 29"/>
          <p:cNvSpPr>
            <a:spLocks noChangeArrowheads="1"/>
          </p:cNvSpPr>
          <p:nvPr/>
        </p:nvSpPr>
        <p:spPr bwMode="auto">
          <a:xfrm>
            <a:off x="7888288" y="4216400"/>
            <a:ext cx="87312" cy="109538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87" name="Oval 30"/>
          <p:cNvSpPr>
            <a:spLocks noChangeArrowheads="1"/>
          </p:cNvSpPr>
          <p:nvPr/>
        </p:nvSpPr>
        <p:spPr bwMode="auto">
          <a:xfrm>
            <a:off x="7154863" y="4194175"/>
            <a:ext cx="87312" cy="109538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88" name="Oval 31"/>
          <p:cNvSpPr>
            <a:spLocks noChangeArrowheads="1"/>
          </p:cNvSpPr>
          <p:nvPr/>
        </p:nvSpPr>
        <p:spPr bwMode="auto">
          <a:xfrm>
            <a:off x="6118225" y="4084638"/>
            <a:ext cx="87313" cy="109537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89" name="Oval 32"/>
          <p:cNvSpPr>
            <a:spLocks noChangeArrowheads="1"/>
          </p:cNvSpPr>
          <p:nvPr/>
        </p:nvSpPr>
        <p:spPr bwMode="auto">
          <a:xfrm>
            <a:off x="6734175" y="4976813"/>
            <a:ext cx="87313" cy="109537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90" name="Oval 33"/>
          <p:cNvSpPr>
            <a:spLocks noChangeArrowheads="1"/>
          </p:cNvSpPr>
          <p:nvPr/>
        </p:nvSpPr>
        <p:spPr bwMode="auto">
          <a:xfrm>
            <a:off x="7118350" y="4927600"/>
            <a:ext cx="87313" cy="109538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91" name="Oval 34"/>
          <p:cNvSpPr>
            <a:spLocks noChangeArrowheads="1"/>
          </p:cNvSpPr>
          <p:nvPr/>
        </p:nvSpPr>
        <p:spPr bwMode="auto">
          <a:xfrm>
            <a:off x="6022975" y="4643438"/>
            <a:ext cx="87313" cy="109537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92" name="Oval 35"/>
          <p:cNvSpPr>
            <a:spLocks noChangeArrowheads="1"/>
          </p:cNvSpPr>
          <p:nvPr/>
        </p:nvSpPr>
        <p:spPr bwMode="auto">
          <a:xfrm>
            <a:off x="6727825" y="4027488"/>
            <a:ext cx="87313" cy="109537"/>
          </a:xfrm>
          <a:prstGeom prst="ellipse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4400">
              <a:solidFill>
                <a:srgbClr val="00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1693" name="Text Box 36"/>
          <p:cNvSpPr txBox="1">
            <a:spLocks noChangeArrowheads="1"/>
          </p:cNvSpPr>
          <p:nvPr/>
        </p:nvSpPr>
        <p:spPr bwMode="auto">
          <a:xfrm>
            <a:off x="1866900" y="5602288"/>
            <a:ext cx="1493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I.rozměr IEF</a:t>
            </a:r>
          </a:p>
        </p:txBody>
      </p:sp>
      <p:sp>
        <p:nvSpPr>
          <p:cNvPr id="241694" name="Text Box 37"/>
          <p:cNvSpPr txBox="1">
            <a:spLocks noChangeArrowheads="1"/>
          </p:cNvSpPr>
          <p:nvPr/>
        </p:nvSpPr>
        <p:spPr bwMode="auto">
          <a:xfrm>
            <a:off x="5507038" y="5597525"/>
            <a:ext cx="2811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II.rozměr SDS-PAGE</a:t>
            </a:r>
          </a:p>
        </p:txBody>
      </p:sp>
      <p:sp>
        <p:nvSpPr>
          <p:cNvPr id="241695" name="Line 38"/>
          <p:cNvSpPr>
            <a:spLocks noChangeShapeType="1"/>
          </p:cNvSpPr>
          <p:nvPr/>
        </p:nvSpPr>
        <p:spPr bwMode="auto">
          <a:xfrm>
            <a:off x="1654175" y="3162300"/>
            <a:ext cx="2127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696" name="Line 40"/>
          <p:cNvSpPr>
            <a:spLocks noChangeShapeType="1"/>
          </p:cNvSpPr>
          <p:nvPr/>
        </p:nvSpPr>
        <p:spPr bwMode="auto">
          <a:xfrm>
            <a:off x="1663700" y="3060700"/>
            <a:ext cx="20955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697" name="Line 41"/>
          <p:cNvSpPr>
            <a:spLocks noChangeShapeType="1"/>
          </p:cNvSpPr>
          <p:nvPr/>
        </p:nvSpPr>
        <p:spPr bwMode="auto">
          <a:xfrm>
            <a:off x="1663700" y="3263900"/>
            <a:ext cx="209550" cy="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698" name="Line 42"/>
          <p:cNvSpPr>
            <a:spLocks noChangeShapeType="1"/>
          </p:cNvSpPr>
          <p:nvPr/>
        </p:nvSpPr>
        <p:spPr bwMode="auto">
          <a:xfrm>
            <a:off x="1663700" y="3587750"/>
            <a:ext cx="20955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699" name="Line 43"/>
          <p:cNvSpPr>
            <a:spLocks noChangeShapeType="1"/>
          </p:cNvSpPr>
          <p:nvPr/>
        </p:nvSpPr>
        <p:spPr bwMode="auto">
          <a:xfrm>
            <a:off x="1663700" y="4006850"/>
            <a:ext cx="20955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700" name="Line 44"/>
          <p:cNvSpPr>
            <a:spLocks noChangeShapeType="1"/>
          </p:cNvSpPr>
          <p:nvPr/>
        </p:nvSpPr>
        <p:spPr bwMode="auto">
          <a:xfrm>
            <a:off x="1663700" y="4343400"/>
            <a:ext cx="20955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701" name="Line 45"/>
          <p:cNvSpPr>
            <a:spLocks noChangeShapeType="1"/>
          </p:cNvSpPr>
          <p:nvPr/>
        </p:nvSpPr>
        <p:spPr bwMode="auto">
          <a:xfrm>
            <a:off x="1663700" y="4940300"/>
            <a:ext cx="20955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702" name="Line 46"/>
          <p:cNvSpPr>
            <a:spLocks noChangeShapeType="1"/>
          </p:cNvSpPr>
          <p:nvPr/>
        </p:nvSpPr>
        <p:spPr bwMode="auto">
          <a:xfrm>
            <a:off x="1663700" y="4775200"/>
            <a:ext cx="20955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703" name="Line 47"/>
          <p:cNvSpPr>
            <a:spLocks noChangeShapeType="1"/>
          </p:cNvSpPr>
          <p:nvPr/>
        </p:nvSpPr>
        <p:spPr bwMode="auto">
          <a:xfrm>
            <a:off x="1663700" y="3225800"/>
            <a:ext cx="20955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704" name="Line 48"/>
          <p:cNvSpPr>
            <a:spLocks noChangeShapeType="1"/>
          </p:cNvSpPr>
          <p:nvPr/>
        </p:nvSpPr>
        <p:spPr bwMode="auto">
          <a:xfrm>
            <a:off x="1663700" y="3689350"/>
            <a:ext cx="209550" cy="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705" name="Line 49"/>
          <p:cNvSpPr>
            <a:spLocks noChangeShapeType="1"/>
          </p:cNvSpPr>
          <p:nvPr/>
        </p:nvSpPr>
        <p:spPr bwMode="auto">
          <a:xfrm>
            <a:off x="1663700" y="5118100"/>
            <a:ext cx="20955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706" name="Line 50"/>
          <p:cNvSpPr>
            <a:spLocks noChangeShapeType="1"/>
          </p:cNvSpPr>
          <p:nvPr/>
        </p:nvSpPr>
        <p:spPr bwMode="auto">
          <a:xfrm>
            <a:off x="1663700" y="4533900"/>
            <a:ext cx="20955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707" name="Line 52"/>
          <p:cNvSpPr>
            <a:spLocks noChangeShapeType="1"/>
          </p:cNvSpPr>
          <p:nvPr/>
        </p:nvSpPr>
        <p:spPr bwMode="auto">
          <a:xfrm>
            <a:off x="920750" y="2768600"/>
            <a:ext cx="6350" cy="25336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1708" name="Text Box 53"/>
          <p:cNvSpPr txBox="1">
            <a:spLocks noChangeArrowheads="1"/>
          </p:cNvSpPr>
          <p:nvPr/>
        </p:nvSpPr>
        <p:spPr bwMode="auto">
          <a:xfrm>
            <a:off x="198438" y="3933825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Times New Roman" panose="02020603050405020304" pitchFamily="18" charset="0"/>
              </a:rPr>
              <a:t>pH</a:t>
            </a:r>
          </a:p>
        </p:txBody>
      </p:sp>
      <p:sp>
        <p:nvSpPr>
          <p:cNvPr id="241709" name="Text Box 54"/>
          <p:cNvSpPr txBox="1">
            <a:spLocks noChangeArrowheads="1"/>
          </p:cNvSpPr>
          <p:nvPr/>
        </p:nvSpPr>
        <p:spPr bwMode="auto">
          <a:xfrm>
            <a:off x="344488" y="2630488"/>
            <a:ext cx="43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Times New Roman" panose="02020603050405020304" pitchFamily="18" charset="0"/>
              </a:rPr>
              <a:t>3.0</a:t>
            </a:r>
          </a:p>
        </p:txBody>
      </p:sp>
      <p:sp>
        <p:nvSpPr>
          <p:cNvPr id="241710" name="Text Box 55"/>
          <p:cNvSpPr txBox="1">
            <a:spLocks noChangeArrowheads="1"/>
          </p:cNvSpPr>
          <p:nvPr/>
        </p:nvSpPr>
        <p:spPr bwMode="auto">
          <a:xfrm>
            <a:off x="315913" y="5103813"/>
            <a:ext cx="539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Times New Roman" panose="02020603050405020304" pitchFamily="18" charset="0"/>
              </a:rPr>
              <a:t>10.0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Dvojrozměrná elektroforéza</a:t>
            </a:r>
          </a:p>
        </p:txBody>
      </p:sp>
      <p:sp>
        <p:nvSpPr>
          <p:cNvPr id="242691" name="Line 3"/>
          <p:cNvSpPr>
            <a:spLocks noChangeShapeType="1"/>
          </p:cNvSpPr>
          <p:nvPr/>
        </p:nvSpPr>
        <p:spPr bwMode="auto">
          <a:xfrm>
            <a:off x="1654175" y="3162300"/>
            <a:ext cx="2127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pic>
        <p:nvPicPr>
          <p:cNvPr id="242692" name="Picture 9" descr="713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2433638"/>
            <a:ext cx="70326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Dvojrozměrná elektroforéza</a:t>
            </a:r>
          </a:p>
        </p:txBody>
      </p:sp>
      <p:sp>
        <p:nvSpPr>
          <p:cNvPr id="243715" name="Line 36"/>
          <p:cNvSpPr>
            <a:spLocks noChangeShapeType="1"/>
          </p:cNvSpPr>
          <p:nvPr/>
        </p:nvSpPr>
        <p:spPr bwMode="auto">
          <a:xfrm>
            <a:off x="1654175" y="3162300"/>
            <a:ext cx="2127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3716" name="Line 16"/>
          <p:cNvSpPr>
            <a:spLocks noChangeShapeType="1"/>
          </p:cNvSpPr>
          <p:nvPr/>
        </p:nvSpPr>
        <p:spPr bwMode="auto">
          <a:xfrm flipV="1">
            <a:off x="1565275" y="1903413"/>
            <a:ext cx="6111875" cy="142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3717" name="Line 17"/>
          <p:cNvSpPr>
            <a:spLocks noChangeShapeType="1"/>
          </p:cNvSpPr>
          <p:nvPr/>
        </p:nvSpPr>
        <p:spPr bwMode="auto">
          <a:xfrm flipH="1">
            <a:off x="1549400" y="1917700"/>
            <a:ext cx="15875" cy="4470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3718" name="Text Box 18"/>
          <p:cNvSpPr txBox="1">
            <a:spLocks noChangeArrowheads="1"/>
          </p:cNvSpPr>
          <p:nvPr/>
        </p:nvSpPr>
        <p:spPr bwMode="auto">
          <a:xfrm>
            <a:off x="6829425" y="134620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pI</a:t>
            </a:r>
          </a:p>
        </p:txBody>
      </p:sp>
      <p:sp>
        <p:nvSpPr>
          <p:cNvPr id="243719" name="Text Box 19"/>
          <p:cNvSpPr txBox="1">
            <a:spLocks noChangeArrowheads="1"/>
          </p:cNvSpPr>
          <p:nvPr/>
        </p:nvSpPr>
        <p:spPr bwMode="auto">
          <a:xfrm>
            <a:off x="914400" y="55753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M</a:t>
            </a:r>
            <a:r>
              <a:rPr lang="cs-CZ" altLang="cs-CZ" sz="24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</a:p>
        </p:txBody>
      </p:sp>
      <p:pic>
        <p:nvPicPr>
          <p:cNvPr id="243720" name="Picture 52" descr="Ce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66925"/>
            <a:ext cx="5486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Obdélník 2"/>
          <p:cNvSpPr>
            <a:spLocks noChangeArrowheads="1"/>
          </p:cNvSpPr>
          <p:nvPr/>
        </p:nvSpPr>
        <p:spPr bwMode="auto">
          <a:xfrm>
            <a:off x="190500" y="595313"/>
            <a:ext cx="8794750" cy="618648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/>
          </a:p>
        </p:txBody>
      </p:sp>
      <p:sp>
        <p:nvSpPr>
          <p:cNvPr id="244739" name="Text Box 4"/>
          <p:cNvSpPr txBox="1">
            <a:spLocks noChangeArrowheads="1"/>
          </p:cNvSpPr>
          <p:nvPr/>
        </p:nvSpPr>
        <p:spPr bwMode="auto">
          <a:xfrm>
            <a:off x="1692275" y="115888"/>
            <a:ext cx="590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FF0066"/>
                </a:solidFill>
                <a:latin typeface="Times New Roman" panose="02020603050405020304" pitchFamily="18" charset="0"/>
              </a:rPr>
              <a:t>Základní schéma analýzy užívané v proteomice</a:t>
            </a:r>
          </a:p>
        </p:txBody>
      </p:sp>
      <p:grpSp>
        <p:nvGrpSpPr>
          <p:cNvPr id="244740" name="Skupina 1"/>
          <p:cNvGrpSpPr>
            <a:grpSpLocks/>
          </p:cNvGrpSpPr>
          <p:nvPr/>
        </p:nvGrpSpPr>
        <p:grpSpPr bwMode="auto">
          <a:xfrm>
            <a:off x="233363" y="820738"/>
            <a:ext cx="8675687" cy="5902325"/>
            <a:chOff x="468313" y="765175"/>
            <a:chExt cx="8675687" cy="5902325"/>
          </a:xfrm>
        </p:grpSpPr>
        <p:sp>
          <p:nvSpPr>
            <p:cNvPr id="244741" name="Text Box 5"/>
            <p:cNvSpPr txBox="1">
              <a:spLocks noChangeArrowheads="1"/>
            </p:cNvSpPr>
            <p:nvPr/>
          </p:nvSpPr>
          <p:spPr bwMode="auto">
            <a:xfrm>
              <a:off x="869952" y="908050"/>
              <a:ext cx="20161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66FF"/>
                  </a:solidFill>
                  <a:latin typeface="Times New Roman" panose="02020603050405020304" pitchFamily="18" charset="0"/>
                </a:rPr>
                <a:t>Směs proteinů</a:t>
              </a:r>
            </a:p>
          </p:txBody>
        </p:sp>
        <p:sp>
          <p:nvSpPr>
            <p:cNvPr id="244742" name="Text Box 6"/>
            <p:cNvSpPr txBox="1">
              <a:spLocks noChangeArrowheads="1"/>
            </p:cNvSpPr>
            <p:nvPr/>
          </p:nvSpPr>
          <p:spPr bwMode="auto">
            <a:xfrm>
              <a:off x="6551613" y="2060575"/>
              <a:ext cx="25923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66FF"/>
                  </a:solidFill>
                  <a:latin typeface="Times New Roman" panose="02020603050405020304" pitchFamily="18" charset="0"/>
                </a:rPr>
                <a:t>Jednotlivé proteiny</a:t>
              </a:r>
            </a:p>
          </p:txBody>
        </p:sp>
        <p:sp>
          <p:nvSpPr>
            <p:cNvPr id="244743" name="Text Box 7"/>
            <p:cNvSpPr txBox="1">
              <a:spLocks noChangeArrowheads="1"/>
            </p:cNvSpPr>
            <p:nvPr/>
          </p:nvSpPr>
          <p:spPr bwMode="auto">
            <a:xfrm>
              <a:off x="3462340" y="3284538"/>
              <a:ext cx="12239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66FF"/>
                  </a:solidFill>
                  <a:latin typeface="Times New Roman" panose="02020603050405020304" pitchFamily="18" charset="0"/>
                </a:rPr>
                <a:t>Peptidy</a:t>
              </a:r>
            </a:p>
          </p:txBody>
        </p:sp>
        <p:sp>
          <p:nvSpPr>
            <p:cNvPr id="244744" name="Text Box 8"/>
            <p:cNvSpPr txBox="1">
              <a:spLocks noChangeArrowheads="1"/>
            </p:cNvSpPr>
            <p:nvPr/>
          </p:nvSpPr>
          <p:spPr bwMode="auto">
            <a:xfrm>
              <a:off x="5910265" y="4365625"/>
              <a:ext cx="2519362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66FF"/>
                  </a:solidFill>
                  <a:latin typeface="Times New Roman" panose="02020603050405020304" pitchFamily="18" charset="0"/>
                </a:rPr>
                <a:t>Hmotnostní spektra peptidů</a:t>
              </a:r>
            </a:p>
          </p:txBody>
        </p:sp>
        <p:sp>
          <p:nvSpPr>
            <p:cNvPr id="244745" name="Text Box 9"/>
            <p:cNvSpPr txBox="1">
              <a:spLocks noChangeArrowheads="1"/>
            </p:cNvSpPr>
            <p:nvPr/>
          </p:nvSpPr>
          <p:spPr bwMode="auto">
            <a:xfrm>
              <a:off x="2886077" y="5949950"/>
              <a:ext cx="27368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66FF"/>
                  </a:solidFill>
                  <a:latin typeface="Times New Roman" panose="02020603050405020304" pitchFamily="18" charset="0"/>
                </a:rPr>
                <a:t>Identifikace proteinů</a:t>
              </a:r>
            </a:p>
          </p:txBody>
        </p:sp>
        <p:sp>
          <p:nvSpPr>
            <p:cNvPr id="244746" name="Oval 10"/>
            <p:cNvSpPr>
              <a:spLocks noChangeArrowheads="1"/>
            </p:cNvSpPr>
            <p:nvPr/>
          </p:nvSpPr>
          <p:spPr bwMode="auto">
            <a:xfrm>
              <a:off x="3246440" y="3213100"/>
              <a:ext cx="1800225" cy="647700"/>
            </a:xfrm>
            <a:prstGeom prst="ellipse">
              <a:avLst/>
            </a:prstGeom>
            <a:noFill/>
            <a:ln w="254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4747" name="Oval 11"/>
            <p:cNvSpPr>
              <a:spLocks noChangeArrowheads="1"/>
            </p:cNvSpPr>
            <p:nvPr/>
          </p:nvSpPr>
          <p:spPr bwMode="auto">
            <a:xfrm>
              <a:off x="725490" y="765175"/>
              <a:ext cx="2376487" cy="647700"/>
            </a:xfrm>
            <a:prstGeom prst="ellipse">
              <a:avLst/>
            </a:prstGeom>
            <a:noFill/>
            <a:ln w="254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4748" name="Oval 12"/>
            <p:cNvSpPr>
              <a:spLocks noChangeArrowheads="1"/>
            </p:cNvSpPr>
            <p:nvPr/>
          </p:nvSpPr>
          <p:spPr bwMode="auto">
            <a:xfrm>
              <a:off x="6502174" y="1916113"/>
              <a:ext cx="2627312" cy="647700"/>
            </a:xfrm>
            <a:prstGeom prst="ellipse">
              <a:avLst/>
            </a:prstGeom>
            <a:noFill/>
            <a:ln w="254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4749" name="Oval 13"/>
            <p:cNvSpPr>
              <a:spLocks noChangeArrowheads="1"/>
            </p:cNvSpPr>
            <p:nvPr/>
          </p:nvSpPr>
          <p:spPr bwMode="auto">
            <a:xfrm>
              <a:off x="5838827" y="4365625"/>
              <a:ext cx="2592388" cy="792163"/>
            </a:xfrm>
            <a:prstGeom prst="ellipse">
              <a:avLst/>
            </a:prstGeom>
            <a:noFill/>
            <a:ln w="254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4750" name="Oval 14"/>
            <p:cNvSpPr>
              <a:spLocks noChangeArrowheads="1"/>
            </p:cNvSpPr>
            <p:nvPr/>
          </p:nvSpPr>
          <p:spPr bwMode="auto">
            <a:xfrm>
              <a:off x="2814640" y="5876925"/>
              <a:ext cx="2881312" cy="790575"/>
            </a:xfrm>
            <a:prstGeom prst="ellipse">
              <a:avLst/>
            </a:prstGeom>
            <a:noFill/>
            <a:ln w="254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4751" name="Line 17"/>
            <p:cNvSpPr>
              <a:spLocks noChangeShapeType="1"/>
            </p:cNvSpPr>
            <p:nvPr/>
          </p:nvSpPr>
          <p:spPr bwMode="auto">
            <a:xfrm>
              <a:off x="3101977" y="1196975"/>
              <a:ext cx="3313113" cy="86360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4752" name="Line 18"/>
            <p:cNvSpPr>
              <a:spLocks noChangeShapeType="1"/>
            </p:cNvSpPr>
            <p:nvPr/>
          </p:nvSpPr>
          <p:spPr bwMode="auto">
            <a:xfrm flipH="1">
              <a:off x="4254502" y="2420938"/>
              <a:ext cx="2016125" cy="720725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4753" name="Line 19"/>
            <p:cNvSpPr>
              <a:spLocks noChangeShapeType="1"/>
            </p:cNvSpPr>
            <p:nvPr/>
          </p:nvSpPr>
          <p:spPr bwMode="auto">
            <a:xfrm>
              <a:off x="4398965" y="3933825"/>
              <a:ext cx="1295400" cy="64770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4754" name="Line 20"/>
            <p:cNvSpPr>
              <a:spLocks noChangeShapeType="1"/>
            </p:cNvSpPr>
            <p:nvPr/>
          </p:nvSpPr>
          <p:spPr bwMode="auto">
            <a:xfrm flipH="1">
              <a:off x="4398965" y="4797425"/>
              <a:ext cx="1293812" cy="1008063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4755" name="Text Box 21"/>
            <p:cNvSpPr txBox="1">
              <a:spLocks noChangeArrowheads="1"/>
            </p:cNvSpPr>
            <p:nvPr/>
          </p:nvSpPr>
          <p:spPr bwMode="auto">
            <a:xfrm>
              <a:off x="3822702" y="908050"/>
              <a:ext cx="2160588" cy="58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1. Separace</a:t>
              </a:r>
            </a:p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000066"/>
                  </a:solidFill>
                  <a:latin typeface="Times New Roman" panose="02020603050405020304" pitchFamily="18" charset="0"/>
                </a:rPr>
                <a:t>2D-PAGE</a:t>
              </a:r>
            </a:p>
          </p:txBody>
        </p:sp>
        <p:sp>
          <p:nvSpPr>
            <p:cNvPr id="244756" name="Text Box 22"/>
            <p:cNvSpPr txBox="1">
              <a:spLocks noChangeArrowheads="1"/>
            </p:cNvSpPr>
            <p:nvPr/>
          </p:nvSpPr>
          <p:spPr bwMode="auto">
            <a:xfrm>
              <a:off x="3606802" y="2133600"/>
              <a:ext cx="2305050" cy="58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2. Izolace</a:t>
              </a:r>
            </a:p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000066"/>
                  </a:solidFill>
                  <a:latin typeface="Times New Roman" panose="02020603050405020304" pitchFamily="18" charset="0"/>
                </a:rPr>
                <a:t>Štěpení trypsinem</a:t>
              </a:r>
            </a:p>
          </p:txBody>
        </p:sp>
        <p:sp>
          <p:nvSpPr>
            <p:cNvPr id="244757" name="Text Box 24"/>
            <p:cNvSpPr txBox="1">
              <a:spLocks noChangeArrowheads="1"/>
            </p:cNvSpPr>
            <p:nvPr/>
          </p:nvSpPr>
          <p:spPr bwMode="auto">
            <a:xfrm>
              <a:off x="4902202" y="3716338"/>
              <a:ext cx="2592388" cy="582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3. Hmotnostní analýza</a:t>
              </a:r>
            </a:p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000066"/>
                  </a:solidFill>
                  <a:latin typeface="Times New Roman" panose="02020603050405020304" pitchFamily="18" charset="0"/>
                </a:rPr>
                <a:t>Hmotnostní spekroskopie</a:t>
              </a:r>
            </a:p>
          </p:txBody>
        </p:sp>
        <p:sp>
          <p:nvSpPr>
            <p:cNvPr id="244758" name="Text Box 25"/>
            <p:cNvSpPr txBox="1">
              <a:spLocks noChangeArrowheads="1"/>
            </p:cNvSpPr>
            <p:nvPr/>
          </p:nvSpPr>
          <p:spPr bwMode="auto">
            <a:xfrm>
              <a:off x="3317877" y="4868863"/>
              <a:ext cx="201612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5. Porovnání s databází</a:t>
              </a:r>
            </a:p>
          </p:txBody>
        </p:sp>
        <p:sp>
          <p:nvSpPr>
            <p:cNvPr id="244759" name="Text Box 26"/>
            <p:cNvSpPr txBox="1">
              <a:spLocks noChangeArrowheads="1"/>
            </p:cNvSpPr>
            <p:nvPr/>
          </p:nvSpPr>
          <p:spPr bwMode="auto">
            <a:xfrm>
              <a:off x="1085852" y="3716338"/>
              <a:ext cx="2736850" cy="582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4. Sekvenční analýza</a:t>
              </a:r>
            </a:p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000066"/>
                  </a:solidFill>
                  <a:latin typeface="Times New Roman" panose="02020603050405020304" pitchFamily="18" charset="0"/>
                </a:rPr>
                <a:t>Fragmentace peptidů</a:t>
              </a:r>
            </a:p>
          </p:txBody>
        </p:sp>
        <p:sp>
          <p:nvSpPr>
            <p:cNvPr id="244760" name="Text Box 27"/>
            <p:cNvSpPr txBox="1">
              <a:spLocks noChangeArrowheads="1"/>
            </p:cNvSpPr>
            <p:nvPr/>
          </p:nvSpPr>
          <p:spPr bwMode="auto">
            <a:xfrm>
              <a:off x="468313" y="4508500"/>
              <a:ext cx="28082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66FF"/>
                  </a:solidFill>
                  <a:latin typeface="Times New Roman" panose="02020603050405020304" pitchFamily="18" charset="0"/>
                </a:rPr>
                <a:t>Sekvence peptidů</a:t>
              </a:r>
            </a:p>
          </p:txBody>
        </p:sp>
        <p:sp>
          <p:nvSpPr>
            <p:cNvPr id="244761" name="Oval 28"/>
            <p:cNvSpPr>
              <a:spLocks noChangeArrowheads="1"/>
            </p:cNvSpPr>
            <p:nvPr/>
          </p:nvSpPr>
          <p:spPr bwMode="auto">
            <a:xfrm>
              <a:off x="611188" y="4365625"/>
              <a:ext cx="2520950" cy="647700"/>
            </a:xfrm>
            <a:prstGeom prst="ellipse">
              <a:avLst/>
            </a:prstGeom>
            <a:noFill/>
            <a:ln w="254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4762" name="Line 29"/>
            <p:cNvSpPr>
              <a:spLocks noChangeShapeType="1"/>
            </p:cNvSpPr>
            <p:nvPr/>
          </p:nvSpPr>
          <p:spPr bwMode="auto">
            <a:xfrm flipH="1">
              <a:off x="3030540" y="3933825"/>
              <a:ext cx="1008062" cy="574675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4763" name="Line 30"/>
            <p:cNvSpPr>
              <a:spLocks noChangeShapeType="1"/>
            </p:cNvSpPr>
            <p:nvPr/>
          </p:nvSpPr>
          <p:spPr bwMode="auto">
            <a:xfrm>
              <a:off x="3101977" y="4868863"/>
              <a:ext cx="1081088" cy="936625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Dvojrozměrná elektroforéza</a:t>
            </a:r>
          </a:p>
        </p:txBody>
      </p:sp>
      <p:sp>
        <p:nvSpPr>
          <p:cNvPr id="246787" name="Line 36"/>
          <p:cNvSpPr>
            <a:spLocks noChangeShapeType="1"/>
          </p:cNvSpPr>
          <p:nvPr/>
        </p:nvSpPr>
        <p:spPr bwMode="auto">
          <a:xfrm>
            <a:off x="1654175" y="3162300"/>
            <a:ext cx="2127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6788" name="Line 16"/>
          <p:cNvSpPr>
            <a:spLocks noChangeShapeType="1"/>
          </p:cNvSpPr>
          <p:nvPr/>
        </p:nvSpPr>
        <p:spPr bwMode="auto">
          <a:xfrm flipV="1">
            <a:off x="1565275" y="1903413"/>
            <a:ext cx="6111875" cy="142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6789" name="Line 17"/>
          <p:cNvSpPr>
            <a:spLocks noChangeShapeType="1"/>
          </p:cNvSpPr>
          <p:nvPr/>
        </p:nvSpPr>
        <p:spPr bwMode="auto">
          <a:xfrm flipH="1">
            <a:off x="1549400" y="1917700"/>
            <a:ext cx="15875" cy="4470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46790" name="Text Box 18"/>
          <p:cNvSpPr txBox="1">
            <a:spLocks noChangeArrowheads="1"/>
          </p:cNvSpPr>
          <p:nvPr/>
        </p:nvSpPr>
        <p:spPr bwMode="auto">
          <a:xfrm>
            <a:off x="6829425" y="134620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pI</a:t>
            </a:r>
          </a:p>
        </p:txBody>
      </p:sp>
      <p:sp>
        <p:nvSpPr>
          <p:cNvPr id="246791" name="Text Box 19"/>
          <p:cNvSpPr txBox="1">
            <a:spLocks noChangeArrowheads="1"/>
          </p:cNvSpPr>
          <p:nvPr/>
        </p:nvSpPr>
        <p:spPr bwMode="auto">
          <a:xfrm>
            <a:off x="914400" y="55753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M</a:t>
            </a:r>
            <a:r>
              <a:rPr lang="cs-CZ" altLang="cs-CZ" sz="24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</a:p>
        </p:txBody>
      </p:sp>
      <p:pic>
        <p:nvPicPr>
          <p:cNvPr id="246792" name="Picture 52" descr="Ce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66925"/>
            <a:ext cx="5486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9588"/>
            <a:ext cx="8382000" cy="584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028825"/>
            <a:ext cx="62214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cs-CZ" dirty="0">
                <a:cs typeface="Times New Roman" pitchFamily="18" charset="0"/>
              </a:rPr>
              <a:t>Závislost efektivní mobility na pH</a:t>
            </a:r>
            <a:r>
              <a:rPr lang="cs-CZ" dirty="0"/>
              <a:t> </a:t>
            </a:r>
          </a:p>
        </p:txBody>
      </p:sp>
      <p:sp>
        <p:nvSpPr>
          <p:cNvPr id="46084" name="Rectangle 1028"/>
          <p:cNvSpPr>
            <a:spLocks noChangeArrowheads="1"/>
          </p:cNvSpPr>
          <p:nvPr/>
        </p:nvSpPr>
        <p:spPr bwMode="auto">
          <a:xfrm>
            <a:off x="1484313" y="1447800"/>
            <a:ext cx="63388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>
                <a:solidFill>
                  <a:schemeClr val="tx2"/>
                </a:solidFill>
              </a:rPr>
              <a:t>pro slabou monovalentní kyselinu</a:t>
            </a:r>
          </a:p>
        </p:txBody>
      </p:sp>
      <p:sp>
        <p:nvSpPr>
          <p:cNvPr id="46085" name="Rectangle 1032"/>
          <p:cNvSpPr>
            <a:spLocks noChangeArrowheads="1"/>
          </p:cNvSpPr>
          <p:nvPr/>
        </p:nvSpPr>
        <p:spPr bwMode="auto">
          <a:xfrm>
            <a:off x="3519488" y="3081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6" name="Rectangle 1034"/>
          <p:cNvSpPr>
            <a:spLocks noChangeArrowheads="1"/>
          </p:cNvSpPr>
          <p:nvPr/>
        </p:nvSpPr>
        <p:spPr bwMode="auto">
          <a:xfrm>
            <a:off x="3433763" y="3081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10"/>
          <p:cNvGrpSpPr>
            <a:grpSpLocks/>
          </p:cNvGrpSpPr>
          <p:nvPr/>
        </p:nvGrpSpPr>
        <p:grpSpPr bwMode="auto">
          <a:xfrm>
            <a:off x="228600" y="304800"/>
            <a:ext cx="8648700" cy="6305550"/>
            <a:chOff x="144" y="192"/>
            <a:chExt cx="5448" cy="3972"/>
          </a:xfrm>
        </p:grpSpPr>
        <p:pic>
          <p:nvPicPr>
            <p:cNvPr id="2478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92"/>
              <a:ext cx="1800" cy="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78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1800" cy="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78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92"/>
              <a:ext cx="1800" cy="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78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536"/>
              <a:ext cx="1800" cy="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781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536"/>
              <a:ext cx="1800" cy="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7816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536"/>
              <a:ext cx="1800" cy="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7817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880"/>
              <a:ext cx="1800" cy="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7818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880"/>
              <a:ext cx="1800" cy="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117600"/>
            <a:ext cx="8723313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406400"/>
            <a:ext cx="5511800" cy="60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Izotachoforéza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endParaRPr lang="cs-CZ" sz="4000" smtClean="0"/>
          </a:p>
          <a:p>
            <a:pPr algn="ctr" eaLnBrk="1" hangingPunct="1">
              <a:buFontTx/>
              <a:buNone/>
              <a:defRPr/>
            </a:pPr>
            <a:r>
              <a:rPr lang="cs-CZ" sz="4000" smtClean="0"/>
              <a:t>„</a:t>
            </a:r>
            <a:r>
              <a:rPr lang="cs-CZ" sz="4000" i="1" smtClean="0"/>
              <a:t>Vzorek je umístěn mezi dva elektrolyty : vedoucí L (leading) s nejvyšší mobilitou a - uzavírající T (terminating) s nejmenší mobilitou</a:t>
            </a:r>
            <a:r>
              <a:rPr lang="cs-CZ" sz="4000" smtClean="0"/>
              <a:t>“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01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6600" dirty="0" err="1" smtClean="0"/>
              <a:t>Izotachoforéza</a:t>
            </a: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dirty="0"/>
              <a:t>1976 </a:t>
            </a:r>
            <a:r>
              <a:rPr lang="cs-CZ" dirty="0" err="1" smtClean="0"/>
              <a:t>Everaerts</a:t>
            </a:r>
            <a:r>
              <a:rPr lang="cs-CZ" sz="6600" dirty="0"/>
              <a:t/>
            </a:r>
            <a:br>
              <a:rPr lang="cs-CZ" sz="6600" dirty="0"/>
            </a:br>
            <a:endParaRPr lang="cs-CZ" sz="6600" dirty="0" smtClean="0"/>
          </a:p>
        </p:txBody>
      </p:sp>
      <p:pic>
        <p:nvPicPr>
          <p:cNvPr id="2519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1860550"/>
            <a:ext cx="3311525" cy="442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Izotachoforéza</a:t>
            </a:r>
          </a:p>
        </p:txBody>
      </p:sp>
      <p:sp>
        <p:nvSpPr>
          <p:cNvPr id="252931" name="Line 1029"/>
          <p:cNvSpPr>
            <a:spLocks noChangeShapeType="1"/>
          </p:cNvSpPr>
          <p:nvPr/>
        </p:nvSpPr>
        <p:spPr bwMode="auto">
          <a:xfrm>
            <a:off x="900113" y="2409825"/>
            <a:ext cx="522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32" name="Line 1030"/>
          <p:cNvSpPr>
            <a:spLocks noChangeShapeType="1"/>
          </p:cNvSpPr>
          <p:nvPr/>
        </p:nvSpPr>
        <p:spPr bwMode="auto">
          <a:xfrm>
            <a:off x="900113" y="2844800"/>
            <a:ext cx="5211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33" name="Rectangle 1031"/>
          <p:cNvSpPr>
            <a:spLocks noChangeArrowheads="1"/>
          </p:cNvSpPr>
          <p:nvPr/>
        </p:nvSpPr>
        <p:spPr bwMode="auto">
          <a:xfrm>
            <a:off x="900113" y="2409825"/>
            <a:ext cx="18573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2934" name="Rectangle 1032"/>
          <p:cNvSpPr>
            <a:spLocks noChangeArrowheads="1"/>
          </p:cNvSpPr>
          <p:nvPr/>
        </p:nvSpPr>
        <p:spPr bwMode="auto">
          <a:xfrm>
            <a:off x="885825" y="2405063"/>
            <a:ext cx="1916113" cy="4460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52935" name="Rectangle 1034" descr="Jemná mřížka"/>
          <p:cNvSpPr>
            <a:spLocks noChangeArrowheads="1"/>
          </p:cNvSpPr>
          <p:nvPr/>
        </p:nvSpPr>
        <p:spPr bwMode="auto">
          <a:xfrm>
            <a:off x="2801938" y="2409825"/>
            <a:ext cx="1349375" cy="434975"/>
          </a:xfrm>
          <a:prstGeom prst="rect">
            <a:avLst/>
          </a:prstGeom>
          <a:pattFill prst="smGrid">
            <a:fgClr>
              <a:srgbClr val="00FFCC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A+B</a:t>
            </a:r>
          </a:p>
        </p:txBody>
      </p:sp>
      <p:sp>
        <p:nvSpPr>
          <p:cNvPr id="252936" name="Rectangle 1036"/>
          <p:cNvSpPr>
            <a:spLocks noChangeArrowheads="1"/>
          </p:cNvSpPr>
          <p:nvPr/>
        </p:nvSpPr>
        <p:spPr bwMode="auto">
          <a:xfrm>
            <a:off x="4151313" y="2409825"/>
            <a:ext cx="1958975" cy="434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252937" name="Line 1041"/>
          <p:cNvSpPr>
            <a:spLocks noChangeShapeType="1"/>
          </p:cNvSpPr>
          <p:nvPr/>
        </p:nvSpPr>
        <p:spPr bwMode="auto">
          <a:xfrm>
            <a:off x="1052513" y="3333750"/>
            <a:ext cx="5068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38" name="Line 1042"/>
          <p:cNvSpPr>
            <a:spLocks noChangeShapeType="1"/>
          </p:cNvSpPr>
          <p:nvPr/>
        </p:nvSpPr>
        <p:spPr bwMode="auto">
          <a:xfrm>
            <a:off x="1052513" y="3768725"/>
            <a:ext cx="5091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39" name="Rectangle 1043"/>
          <p:cNvSpPr>
            <a:spLocks noChangeArrowheads="1"/>
          </p:cNvSpPr>
          <p:nvPr/>
        </p:nvSpPr>
        <p:spPr bwMode="auto">
          <a:xfrm>
            <a:off x="1052513" y="3333750"/>
            <a:ext cx="18573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2940" name="Rectangle 1044"/>
          <p:cNvSpPr>
            <a:spLocks noChangeArrowheads="1"/>
          </p:cNvSpPr>
          <p:nvPr/>
        </p:nvSpPr>
        <p:spPr bwMode="auto">
          <a:xfrm>
            <a:off x="879475" y="3335338"/>
            <a:ext cx="2074863" cy="4333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52941" name="Rectangle 1045" descr="Jemná mřížka"/>
          <p:cNvSpPr>
            <a:spLocks noChangeArrowheads="1"/>
          </p:cNvSpPr>
          <p:nvPr/>
        </p:nvSpPr>
        <p:spPr bwMode="auto">
          <a:xfrm>
            <a:off x="3302000" y="3333750"/>
            <a:ext cx="679450" cy="434975"/>
          </a:xfrm>
          <a:prstGeom prst="rect">
            <a:avLst/>
          </a:prstGeom>
          <a:pattFill prst="smGrid">
            <a:fgClr>
              <a:srgbClr val="00FFCC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A+B</a:t>
            </a:r>
          </a:p>
        </p:txBody>
      </p:sp>
      <p:sp>
        <p:nvSpPr>
          <p:cNvPr id="252942" name="Rectangle 1046"/>
          <p:cNvSpPr>
            <a:spLocks noChangeArrowheads="1"/>
          </p:cNvSpPr>
          <p:nvPr/>
        </p:nvSpPr>
        <p:spPr bwMode="auto">
          <a:xfrm>
            <a:off x="4303713" y="3333750"/>
            <a:ext cx="1828800" cy="434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252943" name="Rectangle 1047" descr="Světlý svislý"/>
          <p:cNvSpPr>
            <a:spLocks noChangeArrowheads="1"/>
          </p:cNvSpPr>
          <p:nvPr/>
        </p:nvSpPr>
        <p:spPr bwMode="auto">
          <a:xfrm>
            <a:off x="2974975" y="3352800"/>
            <a:ext cx="323850" cy="415925"/>
          </a:xfrm>
          <a:prstGeom prst="rect">
            <a:avLst/>
          </a:prstGeom>
          <a:pattFill prst="ltVert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52944" name="Rectangle 1048" descr="Světlý vodorovný"/>
          <p:cNvSpPr>
            <a:spLocks noChangeArrowheads="1"/>
          </p:cNvSpPr>
          <p:nvPr/>
        </p:nvSpPr>
        <p:spPr bwMode="auto">
          <a:xfrm>
            <a:off x="3990975" y="3352800"/>
            <a:ext cx="304800" cy="415925"/>
          </a:xfrm>
          <a:prstGeom prst="rect">
            <a:avLst/>
          </a:prstGeom>
          <a:pattFill prst="ltHorz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52945" name="Rectangle 1057" descr="Světlý svislý"/>
          <p:cNvSpPr>
            <a:spLocks noChangeArrowheads="1"/>
          </p:cNvSpPr>
          <p:nvPr/>
        </p:nvSpPr>
        <p:spPr bwMode="auto">
          <a:xfrm>
            <a:off x="3298825" y="4262438"/>
            <a:ext cx="465138" cy="425450"/>
          </a:xfrm>
          <a:prstGeom prst="rect">
            <a:avLst/>
          </a:prstGeom>
          <a:pattFill prst="ltVert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52946" name="Line 1051"/>
          <p:cNvSpPr>
            <a:spLocks noChangeShapeType="1"/>
          </p:cNvSpPr>
          <p:nvPr/>
        </p:nvSpPr>
        <p:spPr bwMode="auto">
          <a:xfrm flipV="1">
            <a:off x="879475" y="4243388"/>
            <a:ext cx="5313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47" name="Line 1052"/>
          <p:cNvSpPr>
            <a:spLocks noChangeShapeType="1"/>
          </p:cNvSpPr>
          <p:nvPr/>
        </p:nvSpPr>
        <p:spPr bwMode="auto">
          <a:xfrm flipV="1">
            <a:off x="881063" y="4678363"/>
            <a:ext cx="5300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48" name="Rectangle 1053"/>
          <p:cNvSpPr>
            <a:spLocks noChangeArrowheads="1"/>
          </p:cNvSpPr>
          <p:nvPr/>
        </p:nvSpPr>
        <p:spPr bwMode="auto">
          <a:xfrm>
            <a:off x="1376363" y="4243388"/>
            <a:ext cx="18573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2949" name="Rectangle 1054"/>
          <p:cNvSpPr>
            <a:spLocks noChangeArrowheads="1"/>
          </p:cNvSpPr>
          <p:nvPr/>
        </p:nvSpPr>
        <p:spPr bwMode="auto">
          <a:xfrm>
            <a:off x="884238" y="4241800"/>
            <a:ext cx="2393950" cy="4397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52950" name="Rectangle 1055" descr="Jemná mřížka"/>
          <p:cNvSpPr>
            <a:spLocks noChangeArrowheads="1"/>
          </p:cNvSpPr>
          <p:nvPr/>
        </p:nvSpPr>
        <p:spPr bwMode="auto">
          <a:xfrm>
            <a:off x="3743325" y="4243388"/>
            <a:ext cx="488950" cy="434975"/>
          </a:xfrm>
          <a:prstGeom prst="rect">
            <a:avLst/>
          </a:prstGeom>
          <a:pattFill prst="smGrid">
            <a:fgClr>
              <a:srgbClr val="00FFCC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AB</a:t>
            </a:r>
          </a:p>
        </p:txBody>
      </p:sp>
      <p:sp>
        <p:nvSpPr>
          <p:cNvPr id="252951" name="Rectangle 1056"/>
          <p:cNvSpPr>
            <a:spLocks noChangeArrowheads="1"/>
          </p:cNvSpPr>
          <p:nvPr/>
        </p:nvSpPr>
        <p:spPr bwMode="auto">
          <a:xfrm>
            <a:off x="4627563" y="4243388"/>
            <a:ext cx="1566862" cy="434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252952" name="Rectangle 1058" descr="Světlý vodorovný"/>
          <p:cNvSpPr>
            <a:spLocks noChangeArrowheads="1"/>
          </p:cNvSpPr>
          <p:nvPr/>
        </p:nvSpPr>
        <p:spPr bwMode="auto">
          <a:xfrm>
            <a:off x="4259263" y="4262438"/>
            <a:ext cx="360362" cy="411162"/>
          </a:xfrm>
          <a:prstGeom prst="rect">
            <a:avLst/>
          </a:prstGeom>
          <a:pattFill prst="ltHorz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52953" name="Rectangle 1059" descr="Světlý svislý"/>
          <p:cNvSpPr>
            <a:spLocks noChangeArrowheads="1"/>
          </p:cNvSpPr>
          <p:nvPr/>
        </p:nvSpPr>
        <p:spPr bwMode="auto">
          <a:xfrm>
            <a:off x="3451225" y="5229225"/>
            <a:ext cx="685800" cy="419100"/>
          </a:xfrm>
          <a:prstGeom prst="rect">
            <a:avLst/>
          </a:prstGeom>
          <a:pattFill prst="ltVert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52954" name="Line 1060"/>
          <p:cNvSpPr>
            <a:spLocks noChangeShapeType="1"/>
          </p:cNvSpPr>
          <p:nvPr/>
        </p:nvSpPr>
        <p:spPr bwMode="auto">
          <a:xfrm>
            <a:off x="1514475" y="5210175"/>
            <a:ext cx="469582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55" name="Line 1061"/>
          <p:cNvSpPr>
            <a:spLocks noChangeShapeType="1"/>
          </p:cNvSpPr>
          <p:nvPr/>
        </p:nvSpPr>
        <p:spPr bwMode="auto">
          <a:xfrm>
            <a:off x="1528763" y="5645150"/>
            <a:ext cx="4678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56" name="Rectangle 1062"/>
          <p:cNvSpPr>
            <a:spLocks noChangeArrowheads="1"/>
          </p:cNvSpPr>
          <p:nvPr/>
        </p:nvSpPr>
        <p:spPr bwMode="auto">
          <a:xfrm>
            <a:off x="1528763" y="5210175"/>
            <a:ext cx="18573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2957" name="Rectangle 1063"/>
          <p:cNvSpPr>
            <a:spLocks noChangeArrowheads="1"/>
          </p:cNvSpPr>
          <p:nvPr/>
        </p:nvSpPr>
        <p:spPr bwMode="auto">
          <a:xfrm>
            <a:off x="906463" y="5214938"/>
            <a:ext cx="2524125" cy="4270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52958" name="Rectangle 1065"/>
          <p:cNvSpPr>
            <a:spLocks noChangeArrowheads="1"/>
          </p:cNvSpPr>
          <p:nvPr/>
        </p:nvSpPr>
        <p:spPr bwMode="auto">
          <a:xfrm>
            <a:off x="4779963" y="5210175"/>
            <a:ext cx="1436687" cy="434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252959" name="Rectangle 1066" descr="Světlý vodorovný"/>
          <p:cNvSpPr>
            <a:spLocks noChangeArrowheads="1"/>
          </p:cNvSpPr>
          <p:nvPr/>
        </p:nvSpPr>
        <p:spPr bwMode="auto">
          <a:xfrm>
            <a:off x="4162425" y="5229225"/>
            <a:ext cx="609600" cy="412750"/>
          </a:xfrm>
          <a:prstGeom prst="rect">
            <a:avLst/>
          </a:prstGeom>
          <a:pattFill prst="ltHorz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52960" name="Line 1067"/>
          <p:cNvSpPr>
            <a:spLocks noChangeShapeType="1"/>
          </p:cNvSpPr>
          <p:nvPr/>
        </p:nvSpPr>
        <p:spPr bwMode="auto">
          <a:xfrm>
            <a:off x="4137025" y="5211763"/>
            <a:ext cx="0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61" name="Rectangle 1074" descr="Světlý svislý"/>
          <p:cNvSpPr>
            <a:spLocks noChangeArrowheads="1"/>
          </p:cNvSpPr>
          <p:nvPr/>
        </p:nvSpPr>
        <p:spPr bwMode="auto">
          <a:xfrm>
            <a:off x="3298825" y="4262438"/>
            <a:ext cx="393700" cy="406400"/>
          </a:xfrm>
          <a:prstGeom prst="rect">
            <a:avLst/>
          </a:prstGeom>
          <a:pattFill prst="ltVert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52962" name="Line 1075"/>
          <p:cNvSpPr>
            <a:spLocks noChangeShapeType="1"/>
          </p:cNvSpPr>
          <p:nvPr/>
        </p:nvSpPr>
        <p:spPr bwMode="auto">
          <a:xfrm>
            <a:off x="1362075" y="4243388"/>
            <a:ext cx="4830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63" name="Line 1076"/>
          <p:cNvSpPr>
            <a:spLocks noChangeShapeType="1"/>
          </p:cNvSpPr>
          <p:nvPr/>
        </p:nvSpPr>
        <p:spPr bwMode="auto">
          <a:xfrm>
            <a:off x="1376363" y="4678363"/>
            <a:ext cx="4805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52964" name="Rectangle 1077"/>
          <p:cNvSpPr>
            <a:spLocks noChangeArrowheads="1"/>
          </p:cNvSpPr>
          <p:nvPr/>
        </p:nvSpPr>
        <p:spPr bwMode="auto">
          <a:xfrm>
            <a:off x="1376363" y="4243388"/>
            <a:ext cx="18573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2965" name="Rectangle 1078"/>
          <p:cNvSpPr>
            <a:spLocks noChangeArrowheads="1"/>
          </p:cNvSpPr>
          <p:nvPr/>
        </p:nvSpPr>
        <p:spPr bwMode="auto">
          <a:xfrm>
            <a:off x="884238" y="4241800"/>
            <a:ext cx="2393950" cy="4270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52966" name="Rectangle 1079" descr="Jemná mřížka"/>
          <p:cNvSpPr>
            <a:spLocks noChangeArrowheads="1"/>
          </p:cNvSpPr>
          <p:nvPr/>
        </p:nvSpPr>
        <p:spPr bwMode="auto">
          <a:xfrm>
            <a:off x="3743325" y="4243388"/>
            <a:ext cx="488950" cy="434975"/>
          </a:xfrm>
          <a:prstGeom prst="rect">
            <a:avLst/>
          </a:prstGeom>
          <a:pattFill prst="smGrid">
            <a:fgClr>
              <a:srgbClr val="00FFCC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AB</a:t>
            </a:r>
          </a:p>
        </p:txBody>
      </p:sp>
      <p:sp>
        <p:nvSpPr>
          <p:cNvPr id="252967" name="Rectangle 1080"/>
          <p:cNvSpPr>
            <a:spLocks noChangeArrowheads="1"/>
          </p:cNvSpPr>
          <p:nvPr/>
        </p:nvSpPr>
        <p:spPr bwMode="auto">
          <a:xfrm>
            <a:off x="4627563" y="4243388"/>
            <a:ext cx="1566862" cy="434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252968" name="Rectangle 1081" descr="Světlý vodorovný"/>
          <p:cNvSpPr>
            <a:spLocks noChangeArrowheads="1"/>
          </p:cNvSpPr>
          <p:nvPr/>
        </p:nvSpPr>
        <p:spPr bwMode="auto">
          <a:xfrm>
            <a:off x="4314825" y="4262438"/>
            <a:ext cx="304800" cy="392112"/>
          </a:xfrm>
          <a:prstGeom prst="rect">
            <a:avLst/>
          </a:prstGeom>
          <a:pattFill prst="ltHorz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52969" name="Text Box 1073"/>
          <p:cNvSpPr txBox="1">
            <a:spLocks noChangeArrowheads="1"/>
          </p:cNvSpPr>
          <p:nvPr/>
        </p:nvSpPr>
        <p:spPr bwMode="auto">
          <a:xfrm>
            <a:off x="7575550" y="2336800"/>
            <a:ext cx="403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  <a:r>
              <a:rPr lang="cs-CZ" altLang="cs-CZ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0</a:t>
            </a:r>
            <a:endParaRPr lang="cs-CZ" altLang="cs-CZ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2970" name="Text Box 1091"/>
          <p:cNvSpPr txBox="1">
            <a:spLocks noChangeArrowheads="1"/>
          </p:cNvSpPr>
          <p:nvPr/>
        </p:nvSpPr>
        <p:spPr bwMode="auto">
          <a:xfrm>
            <a:off x="7575550" y="3330575"/>
            <a:ext cx="403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  <a:r>
              <a:rPr lang="cs-CZ" altLang="cs-CZ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1</a:t>
            </a:r>
            <a:endParaRPr lang="cs-CZ" altLang="cs-CZ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2971" name="Text Box 1092"/>
          <p:cNvSpPr txBox="1">
            <a:spLocks noChangeArrowheads="1"/>
          </p:cNvSpPr>
          <p:nvPr/>
        </p:nvSpPr>
        <p:spPr bwMode="auto">
          <a:xfrm>
            <a:off x="7575550" y="4179888"/>
            <a:ext cx="4032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  <a:r>
              <a:rPr lang="cs-CZ" altLang="cs-CZ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  <a:endParaRPr lang="cs-CZ" altLang="cs-CZ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2972" name="Text Box 1093"/>
          <p:cNvSpPr txBox="1">
            <a:spLocks noChangeArrowheads="1"/>
          </p:cNvSpPr>
          <p:nvPr/>
        </p:nvSpPr>
        <p:spPr bwMode="auto">
          <a:xfrm>
            <a:off x="7575550" y="5102225"/>
            <a:ext cx="403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  <a:r>
              <a:rPr lang="cs-CZ" altLang="cs-CZ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3</a:t>
            </a:r>
            <a:endParaRPr lang="cs-CZ" altLang="cs-CZ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2973" name="Text Box 1095"/>
          <p:cNvSpPr txBox="1">
            <a:spLocks noChangeArrowheads="1"/>
          </p:cNvSpPr>
          <p:nvPr/>
        </p:nvSpPr>
        <p:spPr bwMode="auto">
          <a:xfrm>
            <a:off x="6367463" y="3281363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52974" name="Text Box 1096"/>
          <p:cNvSpPr txBox="1">
            <a:spLocks noChangeArrowheads="1"/>
          </p:cNvSpPr>
          <p:nvPr/>
        </p:nvSpPr>
        <p:spPr bwMode="auto">
          <a:xfrm>
            <a:off x="6367463" y="4203700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52975" name="Text Box 1097"/>
          <p:cNvSpPr txBox="1">
            <a:spLocks noChangeArrowheads="1"/>
          </p:cNvSpPr>
          <p:nvPr/>
        </p:nvSpPr>
        <p:spPr bwMode="auto">
          <a:xfrm>
            <a:off x="6367463" y="5154613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52976" name="Text Box 1098"/>
          <p:cNvSpPr txBox="1">
            <a:spLocks noChangeArrowheads="1"/>
          </p:cNvSpPr>
          <p:nvPr/>
        </p:nvSpPr>
        <p:spPr bwMode="auto">
          <a:xfrm>
            <a:off x="465138" y="3303588"/>
            <a:ext cx="3032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52977" name="Text Box 1099"/>
          <p:cNvSpPr txBox="1">
            <a:spLocks noChangeArrowheads="1"/>
          </p:cNvSpPr>
          <p:nvPr/>
        </p:nvSpPr>
        <p:spPr bwMode="auto">
          <a:xfrm>
            <a:off x="465138" y="4210050"/>
            <a:ext cx="303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52978" name="Text Box 1100"/>
          <p:cNvSpPr txBox="1">
            <a:spLocks noChangeArrowheads="1"/>
          </p:cNvSpPr>
          <p:nvPr/>
        </p:nvSpPr>
        <p:spPr bwMode="auto">
          <a:xfrm>
            <a:off x="465138" y="5176838"/>
            <a:ext cx="3032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Izotachoforéza</a:t>
            </a:r>
          </a:p>
        </p:txBody>
      </p:sp>
      <p:pic>
        <p:nvPicPr>
          <p:cNvPr id="3" name="IT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0032" y="2165113"/>
            <a:ext cx="5043935" cy="32785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Izotachoforéza</a:t>
            </a:r>
          </a:p>
        </p:txBody>
      </p:sp>
      <p:grpSp>
        <p:nvGrpSpPr>
          <p:cNvPr id="256003" name="Group 1075"/>
          <p:cNvGrpSpPr>
            <a:grpSpLocks/>
          </p:cNvGrpSpPr>
          <p:nvPr/>
        </p:nvGrpSpPr>
        <p:grpSpPr bwMode="auto">
          <a:xfrm>
            <a:off x="1517650" y="2325688"/>
            <a:ext cx="6107113" cy="4313237"/>
            <a:chOff x="956" y="1465"/>
            <a:chExt cx="3847" cy="2717"/>
          </a:xfrm>
        </p:grpSpPr>
        <p:grpSp>
          <p:nvGrpSpPr>
            <p:cNvPr id="256006" name="Group 1032"/>
            <p:cNvGrpSpPr>
              <a:grpSpLocks/>
            </p:cNvGrpSpPr>
            <p:nvPr/>
          </p:nvGrpSpPr>
          <p:grpSpPr bwMode="auto">
            <a:xfrm>
              <a:off x="1335" y="1579"/>
              <a:ext cx="3465" cy="630"/>
              <a:chOff x="896" y="1381"/>
              <a:chExt cx="3465" cy="630"/>
            </a:xfrm>
          </p:grpSpPr>
          <p:sp>
            <p:nvSpPr>
              <p:cNvPr id="256039" name="Line 1029"/>
              <p:cNvSpPr>
                <a:spLocks noChangeShapeType="1"/>
              </p:cNvSpPr>
              <p:nvPr/>
            </p:nvSpPr>
            <p:spPr bwMode="auto">
              <a:xfrm flipV="1">
                <a:off x="896" y="2011"/>
                <a:ext cx="34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56040" name="Line 1030"/>
              <p:cNvSpPr>
                <a:spLocks noChangeShapeType="1"/>
              </p:cNvSpPr>
              <p:nvPr/>
            </p:nvSpPr>
            <p:spPr bwMode="auto">
              <a:xfrm flipV="1">
                <a:off x="896" y="1381"/>
                <a:ext cx="0" cy="6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256007" name="Line 1031"/>
            <p:cNvSpPr>
              <a:spLocks noChangeShapeType="1"/>
            </p:cNvSpPr>
            <p:nvPr/>
          </p:nvSpPr>
          <p:spPr bwMode="auto">
            <a:xfrm>
              <a:off x="1335" y="1835"/>
              <a:ext cx="331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256008" name="Group 1033"/>
            <p:cNvGrpSpPr>
              <a:grpSpLocks/>
            </p:cNvGrpSpPr>
            <p:nvPr/>
          </p:nvGrpSpPr>
          <p:grpSpPr bwMode="auto">
            <a:xfrm>
              <a:off x="1332" y="2485"/>
              <a:ext cx="3465" cy="630"/>
              <a:chOff x="896" y="1381"/>
              <a:chExt cx="3465" cy="630"/>
            </a:xfrm>
          </p:grpSpPr>
          <p:sp>
            <p:nvSpPr>
              <p:cNvPr id="256037" name="Line 1034"/>
              <p:cNvSpPr>
                <a:spLocks noChangeShapeType="1"/>
              </p:cNvSpPr>
              <p:nvPr/>
            </p:nvSpPr>
            <p:spPr bwMode="auto">
              <a:xfrm flipV="1">
                <a:off x="896" y="2011"/>
                <a:ext cx="34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56038" name="Line 1035"/>
              <p:cNvSpPr>
                <a:spLocks noChangeShapeType="1"/>
              </p:cNvSpPr>
              <p:nvPr/>
            </p:nvSpPr>
            <p:spPr bwMode="auto">
              <a:xfrm flipV="1">
                <a:off x="896" y="1381"/>
                <a:ext cx="0" cy="6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256009" name="Line 1037"/>
            <p:cNvSpPr>
              <a:spLocks noChangeShapeType="1"/>
            </p:cNvSpPr>
            <p:nvPr/>
          </p:nvSpPr>
          <p:spPr bwMode="auto">
            <a:xfrm>
              <a:off x="1335" y="2992"/>
              <a:ext cx="11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10" name="Line 1038"/>
            <p:cNvSpPr>
              <a:spLocks noChangeShapeType="1"/>
            </p:cNvSpPr>
            <p:nvPr/>
          </p:nvSpPr>
          <p:spPr bwMode="auto">
            <a:xfrm flipV="1">
              <a:off x="2460" y="2868"/>
              <a:ext cx="0" cy="12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11" name="Line 1039"/>
            <p:cNvSpPr>
              <a:spLocks noChangeShapeType="1"/>
            </p:cNvSpPr>
            <p:nvPr/>
          </p:nvSpPr>
          <p:spPr bwMode="auto">
            <a:xfrm flipV="1">
              <a:off x="2461" y="2868"/>
              <a:ext cx="5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256012" name="Group 1041"/>
            <p:cNvGrpSpPr>
              <a:grpSpLocks/>
            </p:cNvGrpSpPr>
            <p:nvPr/>
          </p:nvGrpSpPr>
          <p:grpSpPr bwMode="auto">
            <a:xfrm>
              <a:off x="3045" y="2740"/>
              <a:ext cx="589" cy="128"/>
              <a:chOff x="2021" y="2670"/>
              <a:chExt cx="589" cy="128"/>
            </a:xfrm>
          </p:grpSpPr>
          <p:sp>
            <p:nvSpPr>
              <p:cNvPr id="256035" name="Line 1042"/>
              <p:cNvSpPr>
                <a:spLocks noChangeShapeType="1"/>
              </p:cNvSpPr>
              <p:nvPr/>
            </p:nvSpPr>
            <p:spPr bwMode="auto">
              <a:xfrm flipV="1">
                <a:off x="2021" y="2670"/>
                <a:ext cx="3" cy="12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56036" name="Line 1043"/>
              <p:cNvSpPr>
                <a:spLocks noChangeShapeType="1"/>
              </p:cNvSpPr>
              <p:nvPr/>
            </p:nvSpPr>
            <p:spPr bwMode="auto">
              <a:xfrm flipV="1">
                <a:off x="2022" y="2670"/>
                <a:ext cx="58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256013" name="Line 1045"/>
            <p:cNvSpPr>
              <a:spLocks noChangeShapeType="1"/>
            </p:cNvSpPr>
            <p:nvPr/>
          </p:nvSpPr>
          <p:spPr bwMode="auto">
            <a:xfrm flipV="1">
              <a:off x="3630" y="2612"/>
              <a:ext cx="3" cy="12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14" name="Line 1046"/>
            <p:cNvSpPr>
              <a:spLocks noChangeShapeType="1"/>
            </p:cNvSpPr>
            <p:nvPr/>
          </p:nvSpPr>
          <p:spPr bwMode="auto">
            <a:xfrm flipV="1">
              <a:off x="3631" y="2612"/>
              <a:ext cx="102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256015" name="Group 1049"/>
            <p:cNvGrpSpPr>
              <a:grpSpLocks/>
            </p:cNvGrpSpPr>
            <p:nvPr/>
          </p:nvGrpSpPr>
          <p:grpSpPr bwMode="auto">
            <a:xfrm>
              <a:off x="1338" y="3391"/>
              <a:ext cx="3465" cy="630"/>
              <a:chOff x="896" y="1381"/>
              <a:chExt cx="3465" cy="630"/>
            </a:xfrm>
          </p:grpSpPr>
          <p:sp>
            <p:nvSpPr>
              <p:cNvPr id="256033" name="Line 1050"/>
              <p:cNvSpPr>
                <a:spLocks noChangeShapeType="1"/>
              </p:cNvSpPr>
              <p:nvPr/>
            </p:nvSpPr>
            <p:spPr bwMode="auto">
              <a:xfrm flipV="1">
                <a:off x="896" y="2011"/>
                <a:ext cx="34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56034" name="Line 1051"/>
              <p:cNvSpPr>
                <a:spLocks noChangeShapeType="1"/>
              </p:cNvSpPr>
              <p:nvPr/>
            </p:nvSpPr>
            <p:spPr bwMode="auto">
              <a:xfrm flipV="1">
                <a:off x="896" y="1381"/>
                <a:ext cx="0" cy="6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256016" name="Line 1052"/>
            <p:cNvSpPr>
              <a:spLocks noChangeShapeType="1"/>
            </p:cNvSpPr>
            <p:nvPr/>
          </p:nvSpPr>
          <p:spPr bwMode="auto">
            <a:xfrm flipV="1">
              <a:off x="1341" y="3518"/>
              <a:ext cx="11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17" name="Line 1054"/>
            <p:cNvSpPr>
              <a:spLocks noChangeShapeType="1"/>
            </p:cNvSpPr>
            <p:nvPr/>
          </p:nvSpPr>
          <p:spPr bwMode="auto">
            <a:xfrm>
              <a:off x="2466" y="3518"/>
              <a:ext cx="3" cy="12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18" name="Line 1055"/>
            <p:cNvSpPr>
              <a:spLocks noChangeShapeType="1"/>
            </p:cNvSpPr>
            <p:nvPr/>
          </p:nvSpPr>
          <p:spPr bwMode="auto">
            <a:xfrm>
              <a:off x="2467" y="3646"/>
              <a:ext cx="5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19" name="Line 1057"/>
            <p:cNvSpPr>
              <a:spLocks noChangeShapeType="1"/>
            </p:cNvSpPr>
            <p:nvPr/>
          </p:nvSpPr>
          <p:spPr bwMode="auto">
            <a:xfrm>
              <a:off x="3055" y="3646"/>
              <a:ext cx="0" cy="12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20" name="Line 1058"/>
            <p:cNvSpPr>
              <a:spLocks noChangeShapeType="1"/>
            </p:cNvSpPr>
            <p:nvPr/>
          </p:nvSpPr>
          <p:spPr bwMode="auto">
            <a:xfrm>
              <a:off x="3056" y="3774"/>
              <a:ext cx="5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21" name="Line 1059"/>
            <p:cNvSpPr>
              <a:spLocks noChangeShapeType="1"/>
            </p:cNvSpPr>
            <p:nvPr/>
          </p:nvSpPr>
          <p:spPr bwMode="auto">
            <a:xfrm>
              <a:off x="3636" y="3774"/>
              <a:ext cx="0" cy="12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22" name="Line 1060"/>
            <p:cNvSpPr>
              <a:spLocks noChangeShapeType="1"/>
            </p:cNvSpPr>
            <p:nvPr/>
          </p:nvSpPr>
          <p:spPr bwMode="auto">
            <a:xfrm>
              <a:off x="3642" y="3902"/>
              <a:ext cx="102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23" name="Text Box 1062"/>
            <p:cNvSpPr txBox="1">
              <a:spLocks noChangeArrowheads="1"/>
            </p:cNvSpPr>
            <p:nvPr/>
          </p:nvSpPr>
          <p:spPr bwMode="auto">
            <a:xfrm>
              <a:off x="956" y="1648"/>
              <a:ext cx="21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I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256024" name="Text Box 1063"/>
            <p:cNvSpPr txBox="1">
              <a:spLocks noChangeArrowheads="1"/>
            </p:cNvSpPr>
            <p:nvPr/>
          </p:nvSpPr>
          <p:spPr bwMode="auto">
            <a:xfrm>
              <a:off x="956" y="2650"/>
              <a:ext cx="2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 b="1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endPara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025" name="Text Box 1064"/>
            <p:cNvSpPr txBox="1">
              <a:spLocks noChangeArrowheads="1"/>
            </p:cNvSpPr>
            <p:nvPr/>
          </p:nvSpPr>
          <p:spPr bwMode="auto">
            <a:xfrm>
              <a:off x="956" y="3560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 b="1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E</a:t>
              </a:r>
              <a:endParaRPr lang="cs-CZ" altLang="cs-CZ" sz="2400" b="1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026" name="Line 1065"/>
            <p:cNvSpPr>
              <a:spLocks noChangeShapeType="1"/>
            </p:cNvSpPr>
            <p:nvPr/>
          </p:nvSpPr>
          <p:spPr bwMode="auto">
            <a:xfrm>
              <a:off x="3630" y="1549"/>
              <a:ext cx="0" cy="263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27" name="Line 1066"/>
            <p:cNvSpPr>
              <a:spLocks noChangeShapeType="1"/>
            </p:cNvSpPr>
            <p:nvPr/>
          </p:nvSpPr>
          <p:spPr bwMode="auto">
            <a:xfrm>
              <a:off x="3051" y="1549"/>
              <a:ext cx="0" cy="263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28" name="Line 1067"/>
            <p:cNvSpPr>
              <a:spLocks noChangeShapeType="1"/>
            </p:cNvSpPr>
            <p:nvPr/>
          </p:nvSpPr>
          <p:spPr bwMode="auto">
            <a:xfrm>
              <a:off x="2472" y="1549"/>
              <a:ext cx="0" cy="263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6029" name="Text Box 1068"/>
            <p:cNvSpPr txBox="1">
              <a:spLocks noChangeArrowheads="1"/>
            </p:cNvSpPr>
            <p:nvPr/>
          </p:nvSpPr>
          <p:spPr bwMode="auto">
            <a:xfrm>
              <a:off x="4139" y="1465"/>
              <a:ext cx="287" cy="3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256030" name="Text Box 1069"/>
            <p:cNvSpPr txBox="1">
              <a:spLocks noChangeArrowheads="1"/>
            </p:cNvSpPr>
            <p:nvPr/>
          </p:nvSpPr>
          <p:spPr bwMode="auto">
            <a:xfrm>
              <a:off x="2617" y="1465"/>
              <a:ext cx="287" cy="3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6031" name="Text Box 1070"/>
            <p:cNvSpPr txBox="1">
              <a:spLocks noChangeArrowheads="1"/>
            </p:cNvSpPr>
            <p:nvPr/>
          </p:nvSpPr>
          <p:spPr bwMode="auto">
            <a:xfrm>
              <a:off x="3198" y="1465"/>
              <a:ext cx="301" cy="3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6032" name="Text Box 1071"/>
            <p:cNvSpPr txBox="1">
              <a:spLocks noChangeArrowheads="1"/>
            </p:cNvSpPr>
            <p:nvPr/>
          </p:nvSpPr>
          <p:spPr bwMode="auto">
            <a:xfrm>
              <a:off x="1775" y="1465"/>
              <a:ext cx="287" cy="3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</p:grpSp>
      <p:graphicFrame>
        <p:nvGraphicFramePr>
          <p:cNvPr id="256004" name="Object 1073"/>
          <p:cNvGraphicFramePr>
            <a:graphicFrameLocks noChangeAspect="1"/>
          </p:cNvGraphicFramePr>
          <p:nvPr/>
        </p:nvGraphicFramePr>
        <p:xfrm>
          <a:off x="304800" y="3675063"/>
          <a:ext cx="10509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6" name="Rovnice" r:id="rId4" imgW="418918" imgH="393529" progId="Equation.3">
                  <p:embed/>
                </p:oleObj>
              </mc:Choice>
              <mc:Fallback>
                <p:oleObj name="Rovnice" r:id="rId4" imgW="418918" imgH="393529" progId="Equation.3">
                  <p:embed/>
                  <p:pic>
                    <p:nvPicPr>
                      <p:cNvPr id="0" name="Object 10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675063"/>
                        <a:ext cx="1050925" cy="987425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05" name="Text Box 1074"/>
          <p:cNvSpPr txBox="1">
            <a:spLocks noChangeArrowheads="1"/>
          </p:cNvSpPr>
          <p:nvPr/>
        </p:nvSpPr>
        <p:spPr bwMode="auto">
          <a:xfrm>
            <a:off x="3187700" y="1528763"/>
            <a:ext cx="2767013" cy="519112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800" baseline="-250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lang="cs-CZ" altLang="cs-CZ" sz="28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cs-CZ" sz="28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&gt; </a:t>
            </a:r>
            <a:r>
              <a:rPr lang="cs-CZ" altLang="cs-CZ" sz="28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800" baseline="-250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cs-CZ" altLang="cs-CZ" sz="28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cs-CZ" sz="28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&gt; </a:t>
            </a:r>
            <a:r>
              <a:rPr lang="cs-CZ" altLang="cs-CZ" sz="28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800" baseline="-250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cs-CZ" altLang="cs-CZ" sz="28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cs-CZ" sz="28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&gt; </a:t>
            </a:r>
            <a:r>
              <a:rPr lang="cs-CZ" altLang="cs-CZ" sz="28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800" baseline="-250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</a:t>
            </a:r>
            <a:endParaRPr lang="cs-CZ" altLang="cs-CZ" sz="2800">
              <a:solidFill>
                <a:schemeClr val="bg1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Kohlrauschova regulační funkce</a:t>
            </a:r>
          </a:p>
        </p:txBody>
      </p:sp>
      <p:graphicFrame>
        <p:nvGraphicFramePr>
          <p:cNvPr id="258051" name="Object 3"/>
          <p:cNvGraphicFramePr>
            <a:graphicFrameLocks noChangeAspect="1"/>
          </p:cNvGraphicFramePr>
          <p:nvPr/>
        </p:nvGraphicFramePr>
        <p:xfrm>
          <a:off x="3633788" y="2149475"/>
          <a:ext cx="2349500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03" name="Rovnice" r:id="rId3" imgW="939392" imgH="444307" progId="Equation.3">
                  <p:embed/>
                </p:oleObj>
              </mc:Choice>
              <mc:Fallback>
                <p:oleObj name="Rovnice" r:id="rId3" imgW="939392" imgH="44430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8" y="2149475"/>
                        <a:ext cx="2349500" cy="1112838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8052" name="Object 4"/>
          <p:cNvGraphicFramePr>
            <a:graphicFrameLocks noChangeAspect="1"/>
          </p:cNvGraphicFramePr>
          <p:nvPr/>
        </p:nvGraphicFramePr>
        <p:xfrm>
          <a:off x="2601913" y="3719513"/>
          <a:ext cx="3941762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04" name="Rovnice" r:id="rId5" imgW="1574800" imgH="419100" progId="Equation.3">
                  <p:embed/>
                </p:oleObj>
              </mc:Choice>
              <mc:Fallback>
                <p:oleObj name="Rovnice" r:id="rId5" imgW="15748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913" y="3719513"/>
                        <a:ext cx="3941762" cy="1049337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Analytická ITP</a:t>
            </a:r>
          </a:p>
        </p:txBody>
      </p:sp>
      <p:grpSp>
        <p:nvGrpSpPr>
          <p:cNvPr id="259075" name="Group 41"/>
          <p:cNvGrpSpPr>
            <a:grpSpLocks/>
          </p:cNvGrpSpPr>
          <p:nvPr/>
        </p:nvGrpSpPr>
        <p:grpSpPr bwMode="auto">
          <a:xfrm>
            <a:off x="1111250" y="2070100"/>
            <a:ext cx="6923088" cy="3011488"/>
            <a:chOff x="850" y="1907"/>
            <a:chExt cx="4361" cy="1897"/>
          </a:xfrm>
        </p:grpSpPr>
        <p:grpSp>
          <p:nvGrpSpPr>
            <p:cNvPr id="259076" name="Group 11"/>
            <p:cNvGrpSpPr>
              <a:grpSpLocks/>
            </p:cNvGrpSpPr>
            <p:nvPr/>
          </p:nvGrpSpPr>
          <p:grpSpPr bwMode="auto">
            <a:xfrm>
              <a:off x="850" y="2520"/>
              <a:ext cx="3938" cy="424"/>
              <a:chOff x="850" y="2520"/>
              <a:chExt cx="3938" cy="424"/>
            </a:xfrm>
          </p:grpSpPr>
          <p:grpSp>
            <p:nvGrpSpPr>
              <p:cNvPr id="259100" name="Group 7"/>
              <p:cNvGrpSpPr>
                <a:grpSpLocks/>
              </p:cNvGrpSpPr>
              <p:nvPr/>
            </p:nvGrpSpPr>
            <p:grpSpPr bwMode="auto">
              <a:xfrm>
                <a:off x="850" y="2523"/>
                <a:ext cx="512" cy="421"/>
                <a:chOff x="850" y="2523"/>
                <a:chExt cx="512" cy="421"/>
              </a:xfrm>
            </p:grpSpPr>
            <p:sp>
              <p:nvSpPr>
                <p:cNvPr id="259104" name="Rectangle 3"/>
                <p:cNvSpPr>
                  <a:spLocks noChangeArrowheads="1"/>
                </p:cNvSpPr>
                <p:nvPr/>
              </p:nvSpPr>
              <p:spPr bwMode="auto">
                <a:xfrm>
                  <a:off x="850" y="2523"/>
                  <a:ext cx="512" cy="42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600">
                    <a:solidFill>
                      <a:schemeClr val="tx2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9105" name="Rectangle 6" descr="Čárkovaný vodorovný"/>
                <p:cNvSpPr>
                  <a:spLocks noChangeArrowheads="1"/>
                </p:cNvSpPr>
                <p:nvPr/>
              </p:nvSpPr>
              <p:spPr bwMode="auto">
                <a:xfrm>
                  <a:off x="850" y="2706"/>
                  <a:ext cx="512" cy="238"/>
                </a:xfrm>
                <a:prstGeom prst="rect">
                  <a:avLst/>
                </a:prstGeom>
                <a:pattFill prst="dashHorz">
                  <a:fgClr>
                    <a:schemeClr val="accent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600">
                    <a:solidFill>
                      <a:schemeClr val="tx2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59101" name="Group 8"/>
              <p:cNvGrpSpPr>
                <a:grpSpLocks/>
              </p:cNvGrpSpPr>
              <p:nvPr/>
            </p:nvGrpSpPr>
            <p:grpSpPr bwMode="auto">
              <a:xfrm>
                <a:off x="4276" y="2520"/>
                <a:ext cx="512" cy="421"/>
                <a:chOff x="850" y="2523"/>
                <a:chExt cx="512" cy="421"/>
              </a:xfrm>
            </p:grpSpPr>
            <p:sp>
              <p:nvSpPr>
                <p:cNvPr id="259102" name="Rectangle 9"/>
                <p:cNvSpPr>
                  <a:spLocks noChangeArrowheads="1"/>
                </p:cNvSpPr>
                <p:nvPr/>
              </p:nvSpPr>
              <p:spPr bwMode="auto">
                <a:xfrm>
                  <a:off x="850" y="2523"/>
                  <a:ext cx="512" cy="42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600">
                    <a:solidFill>
                      <a:schemeClr val="tx2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9103" name="Rectangle 10" descr="Čárkovaný vodorovný"/>
                <p:cNvSpPr>
                  <a:spLocks noChangeArrowheads="1"/>
                </p:cNvSpPr>
                <p:nvPr/>
              </p:nvSpPr>
              <p:spPr bwMode="auto">
                <a:xfrm>
                  <a:off x="850" y="2706"/>
                  <a:ext cx="512" cy="238"/>
                </a:xfrm>
                <a:prstGeom prst="rect">
                  <a:avLst/>
                </a:prstGeom>
                <a:pattFill prst="dashHorz">
                  <a:fgClr>
                    <a:schemeClr val="accent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600">
                    <a:solidFill>
                      <a:schemeClr val="tx2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59077" name="Line 14"/>
            <p:cNvSpPr>
              <a:spLocks noChangeShapeType="1"/>
            </p:cNvSpPr>
            <p:nvPr/>
          </p:nvSpPr>
          <p:spPr bwMode="auto">
            <a:xfrm>
              <a:off x="1298" y="2816"/>
              <a:ext cx="3146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9078" name="Oval 15"/>
            <p:cNvSpPr>
              <a:spLocks noChangeArrowheads="1"/>
            </p:cNvSpPr>
            <p:nvPr/>
          </p:nvSpPr>
          <p:spPr bwMode="auto">
            <a:xfrm>
              <a:off x="1637" y="2771"/>
              <a:ext cx="118" cy="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9079" name="Rectangle 16"/>
            <p:cNvSpPr>
              <a:spLocks noChangeArrowheads="1"/>
            </p:cNvSpPr>
            <p:nvPr/>
          </p:nvSpPr>
          <p:spPr bwMode="auto">
            <a:xfrm>
              <a:off x="3712" y="2743"/>
              <a:ext cx="119" cy="14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9080" name="Line 17"/>
            <p:cNvSpPr>
              <a:spLocks noChangeShapeType="1"/>
            </p:cNvSpPr>
            <p:nvPr/>
          </p:nvSpPr>
          <p:spPr bwMode="auto">
            <a:xfrm flipV="1">
              <a:off x="1088" y="2341"/>
              <a:ext cx="0" cy="4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9081" name="Line 18"/>
            <p:cNvSpPr>
              <a:spLocks noChangeShapeType="1"/>
            </p:cNvSpPr>
            <p:nvPr/>
          </p:nvSpPr>
          <p:spPr bwMode="auto">
            <a:xfrm flipH="1">
              <a:off x="1088" y="2341"/>
              <a:ext cx="16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9082" name="Line 21"/>
            <p:cNvSpPr>
              <a:spLocks noChangeShapeType="1"/>
            </p:cNvSpPr>
            <p:nvPr/>
          </p:nvSpPr>
          <p:spPr bwMode="auto">
            <a:xfrm flipH="1" flipV="1">
              <a:off x="4536" y="2338"/>
              <a:ext cx="0" cy="4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9083" name="Line 22"/>
            <p:cNvSpPr>
              <a:spLocks noChangeShapeType="1"/>
            </p:cNvSpPr>
            <p:nvPr/>
          </p:nvSpPr>
          <p:spPr bwMode="auto">
            <a:xfrm>
              <a:off x="2907" y="2338"/>
              <a:ext cx="1629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9084" name="Text Box 23"/>
            <p:cNvSpPr txBox="1">
              <a:spLocks noChangeArrowheads="1"/>
            </p:cNvSpPr>
            <p:nvPr/>
          </p:nvSpPr>
          <p:spPr bwMode="auto">
            <a:xfrm>
              <a:off x="2702" y="2119"/>
              <a:ext cx="2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+ -</a:t>
              </a:r>
            </a:p>
          </p:txBody>
        </p:sp>
        <p:sp>
          <p:nvSpPr>
            <p:cNvPr id="259085" name="Line 24"/>
            <p:cNvSpPr>
              <a:spLocks noChangeShapeType="1"/>
            </p:cNvSpPr>
            <p:nvPr/>
          </p:nvSpPr>
          <p:spPr bwMode="auto">
            <a:xfrm>
              <a:off x="3766" y="2889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9086" name="Line 27"/>
            <p:cNvSpPr>
              <a:spLocks noChangeShapeType="1"/>
            </p:cNvSpPr>
            <p:nvPr/>
          </p:nvSpPr>
          <p:spPr bwMode="auto">
            <a:xfrm>
              <a:off x="3766" y="3145"/>
              <a:ext cx="6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9087" name="Rectangle 28"/>
            <p:cNvSpPr>
              <a:spLocks noChangeArrowheads="1"/>
            </p:cNvSpPr>
            <p:nvPr/>
          </p:nvSpPr>
          <p:spPr bwMode="auto">
            <a:xfrm>
              <a:off x="4444" y="3043"/>
              <a:ext cx="767" cy="5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59088" name="Group 36"/>
            <p:cNvGrpSpPr>
              <a:grpSpLocks noChangeAspect="1"/>
            </p:cNvGrpSpPr>
            <p:nvPr/>
          </p:nvGrpSpPr>
          <p:grpSpPr bwMode="auto">
            <a:xfrm>
              <a:off x="4480" y="3199"/>
              <a:ext cx="673" cy="249"/>
              <a:chOff x="1280" y="2048"/>
              <a:chExt cx="3355" cy="1243"/>
            </a:xfrm>
          </p:grpSpPr>
          <p:sp>
            <p:nvSpPr>
              <p:cNvPr id="259093" name="Line 29"/>
              <p:cNvSpPr>
                <a:spLocks noChangeAspect="1" noChangeShapeType="1"/>
              </p:cNvSpPr>
              <p:nvPr/>
            </p:nvSpPr>
            <p:spPr bwMode="auto">
              <a:xfrm flipV="1">
                <a:off x="1280" y="3291"/>
                <a:ext cx="103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59094" name="Line 30"/>
              <p:cNvSpPr>
                <a:spLocks noChangeAspect="1" noChangeShapeType="1"/>
              </p:cNvSpPr>
              <p:nvPr/>
            </p:nvSpPr>
            <p:spPr bwMode="auto">
              <a:xfrm flipV="1">
                <a:off x="2313" y="2944"/>
                <a:ext cx="0" cy="3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59095" name="Line 31"/>
              <p:cNvSpPr>
                <a:spLocks noChangeAspect="1" noChangeShapeType="1"/>
              </p:cNvSpPr>
              <p:nvPr/>
            </p:nvSpPr>
            <p:spPr bwMode="auto">
              <a:xfrm>
                <a:off x="2313" y="2944"/>
                <a:ext cx="6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59096" name="Line 32"/>
              <p:cNvSpPr>
                <a:spLocks noChangeAspect="1" noChangeShapeType="1"/>
              </p:cNvSpPr>
              <p:nvPr/>
            </p:nvSpPr>
            <p:spPr bwMode="auto">
              <a:xfrm flipV="1">
                <a:off x="2990" y="2341"/>
                <a:ext cx="0" cy="6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59097" name="Line 33"/>
              <p:cNvSpPr>
                <a:spLocks noChangeAspect="1" noChangeShapeType="1"/>
              </p:cNvSpPr>
              <p:nvPr/>
            </p:nvSpPr>
            <p:spPr bwMode="auto">
              <a:xfrm>
                <a:off x="2990" y="2341"/>
                <a:ext cx="7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59098" name="Line 34"/>
              <p:cNvSpPr>
                <a:spLocks noChangeAspect="1" noChangeShapeType="1"/>
              </p:cNvSpPr>
              <p:nvPr/>
            </p:nvSpPr>
            <p:spPr bwMode="auto">
              <a:xfrm flipV="1">
                <a:off x="3785" y="2048"/>
                <a:ext cx="0" cy="2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59099" name="Line 35"/>
              <p:cNvSpPr>
                <a:spLocks noChangeAspect="1" noChangeShapeType="1"/>
              </p:cNvSpPr>
              <p:nvPr/>
            </p:nvSpPr>
            <p:spPr bwMode="auto">
              <a:xfrm>
                <a:off x="3785" y="2048"/>
                <a:ext cx="8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259089" name="Text Box 37"/>
            <p:cNvSpPr txBox="1">
              <a:spLocks noChangeArrowheads="1"/>
            </p:cNvSpPr>
            <p:nvPr/>
          </p:nvSpPr>
          <p:spPr bwMode="auto">
            <a:xfrm>
              <a:off x="1342" y="2917"/>
              <a:ext cx="70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Dávkování</a:t>
              </a:r>
            </a:p>
          </p:txBody>
        </p:sp>
        <p:sp>
          <p:nvSpPr>
            <p:cNvPr id="259090" name="Text Box 38"/>
            <p:cNvSpPr txBox="1">
              <a:spLocks noChangeArrowheads="1"/>
            </p:cNvSpPr>
            <p:nvPr/>
          </p:nvSpPr>
          <p:spPr bwMode="auto">
            <a:xfrm>
              <a:off x="3491" y="2491"/>
              <a:ext cx="55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Detekce</a:t>
              </a:r>
            </a:p>
          </p:txBody>
        </p:sp>
        <p:sp>
          <p:nvSpPr>
            <p:cNvPr id="259091" name="Text Box 39"/>
            <p:cNvSpPr txBox="1">
              <a:spLocks noChangeArrowheads="1"/>
            </p:cNvSpPr>
            <p:nvPr/>
          </p:nvSpPr>
          <p:spPr bwMode="auto">
            <a:xfrm>
              <a:off x="4500" y="3592"/>
              <a:ext cx="67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Zapisovač</a:t>
              </a:r>
            </a:p>
          </p:txBody>
        </p:sp>
        <p:sp>
          <p:nvSpPr>
            <p:cNvPr id="259092" name="Text Box 40"/>
            <p:cNvSpPr txBox="1">
              <a:spLocks noChangeArrowheads="1"/>
            </p:cNvSpPr>
            <p:nvPr/>
          </p:nvSpPr>
          <p:spPr bwMode="auto">
            <a:xfrm>
              <a:off x="2508" y="1907"/>
              <a:ext cx="6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Napájení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cs-CZ" dirty="0">
                <a:cs typeface="Times New Roman" pitchFamily="18" charset="0"/>
              </a:rPr>
              <a:t>Závislost efektivní mobility na pH</a:t>
            </a:r>
            <a:r>
              <a:rPr lang="cs-CZ" dirty="0"/>
              <a:t> </a:t>
            </a:r>
          </a:p>
        </p:txBody>
      </p:sp>
      <p:sp>
        <p:nvSpPr>
          <p:cNvPr id="47107" name="Rectangle 1028"/>
          <p:cNvSpPr>
            <a:spLocks noChangeArrowheads="1"/>
          </p:cNvSpPr>
          <p:nvPr/>
        </p:nvSpPr>
        <p:spPr bwMode="auto">
          <a:xfrm>
            <a:off x="3349625" y="1447800"/>
            <a:ext cx="26082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>
                <a:solidFill>
                  <a:schemeClr val="tx2"/>
                </a:solidFill>
              </a:rPr>
              <a:t>pro bílkovinu</a:t>
            </a:r>
          </a:p>
        </p:txBody>
      </p:sp>
      <p:sp>
        <p:nvSpPr>
          <p:cNvPr id="47108" name="Rectangle 1032"/>
          <p:cNvSpPr>
            <a:spLocks noChangeArrowheads="1"/>
          </p:cNvSpPr>
          <p:nvPr/>
        </p:nvSpPr>
        <p:spPr bwMode="auto">
          <a:xfrm>
            <a:off x="3519488" y="3081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9" name="Rectangle 1034"/>
          <p:cNvSpPr>
            <a:spLocks noChangeArrowheads="1"/>
          </p:cNvSpPr>
          <p:nvPr/>
        </p:nvSpPr>
        <p:spPr bwMode="auto">
          <a:xfrm>
            <a:off x="3433763" y="3081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024063"/>
            <a:ext cx="612140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Analytická ITP</a:t>
            </a:r>
            <a:br>
              <a:rPr lang="cs-CZ" smtClean="0"/>
            </a:br>
            <a:r>
              <a:rPr lang="cs-CZ" smtClean="0"/>
              <a:t>instrumentace</a:t>
            </a:r>
          </a:p>
        </p:txBody>
      </p:sp>
      <p:sp>
        <p:nvSpPr>
          <p:cNvPr id="128003" name="Rectangle 34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Napájení - stejnosměrné 3 </a:t>
            </a:r>
            <a:r>
              <a:rPr lang="cs-CZ" dirty="0" err="1" smtClean="0"/>
              <a:t>kV</a:t>
            </a:r>
            <a:r>
              <a:rPr lang="cs-CZ" dirty="0" smtClean="0"/>
              <a:t> 0,2 – 0,5 mA</a:t>
            </a:r>
          </a:p>
          <a:p>
            <a:pPr eaLnBrk="1" hangingPunct="1">
              <a:defRPr/>
            </a:pPr>
            <a:r>
              <a:rPr lang="cs-CZ" dirty="0" smtClean="0"/>
              <a:t>Kapilára 0,1 – 2 mm</a:t>
            </a:r>
          </a:p>
          <a:p>
            <a:pPr eaLnBrk="1" hangingPunct="1">
              <a:defRPr/>
            </a:pPr>
            <a:r>
              <a:rPr lang="cs-CZ" dirty="0" smtClean="0"/>
              <a:t>Dávkování - dávkovací ventil</a:t>
            </a:r>
          </a:p>
          <a:p>
            <a:pPr eaLnBrk="1" hangingPunct="1">
              <a:defRPr/>
            </a:pPr>
            <a:r>
              <a:rPr lang="cs-CZ" dirty="0" smtClean="0"/>
              <a:t>Detekce - universální – </a:t>
            </a:r>
            <a:r>
              <a:rPr lang="cs-CZ" dirty="0" err="1" smtClean="0"/>
              <a:t>konduktometrická</a:t>
            </a:r>
            <a:endParaRPr lang="cs-CZ" dirty="0" smtClean="0"/>
          </a:p>
          <a:p>
            <a:pPr eaLnBrk="1" hangingPunct="1">
              <a:buFontTx/>
              <a:buNone/>
              <a:defRPr/>
            </a:pPr>
            <a:r>
              <a:rPr lang="cs-CZ" dirty="0" smtClean="0"/>
              <a:t> 					        – </a:t>
            </a:r>
            <a:r>
              <a:rPr lang="cs-CZ" dirty="0" err="1" smtClean="0"/>
              <a:t>potencialně</a:t>
            </a:r>
            <a:r>
              <a:rPr lang="cs-CZ" dirty="0" smtClean="0"/>
              <a:t>   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/>
              <a:t>                                     gradientová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/>
              <a:t>			   - selektivní – UV-VIS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Izotachoforetický záznam</a:t>
            </a:r>
            <a:br>
              <a:rPr lang="cs-CZ" smtClean="0"/>
            </a:br>
            <a:r>
              <a:rPr lang="cs-CZ" smtClean="0"/>
              <a:t>kvantita</a:t>
            </a:r>
          </a:p>
        </p:txBody>
      </p:sp>
      <p:sp>
        <p:nvSpPr>
          <p:cNvPr id="261123" name="Line 3"/>
          <p:cNvSpPr>
            <a:spLocks noChangeShapeType="1"/>
          </p:cNvSpPr>
          <p:nvPr/>
        </p:nvSpPr>
        <p:spPr bwMode="auto">
          <a:xfrm flipV="1">
            <a:off x="2032000" y="5224463"/>
            <a:ext cx="1639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24" name="Line 4"/>
          <p:cNvSpPr>
            <a:spLocks noChangeShapeType="1"/>
          </p:cNvSpPr>
          <p:nvPr/>
        </p:nvSpPr>
        <p:spPr bwMode="auto">
          <a:xfrm flipV="1">
            <a:off x="3671888" y="4673600"/>
            <a:ext cx="0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25" name="Line 5"/>
          <p:cNvSpPr>
            <a:spLocks noChangeShapeType="1"/>
          </p:cNvSpPr>
          <p:nvPr/>
        </p:nvSpPr>
        <p:spPr bwMode="auto">
          <a:xfrm>
            <a:off x="3671888" y="4673600"/>
            <a:ext cx="10747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 flipV="1">
            <a:off x="4746625" y="3716338"/>
            <a:ext cx="0" cy="957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4746625" y="3716338"/>
            <a:ext cx="1262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V="1">
            <a:off x="6008688" y="3251200"/>
            <a:ext cx="0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>
            <a:off x="6008688" y="3251200"/>
            <a:ext cx="1349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30" name="Text Box 10"/>
          <p:cNvSpPr txBox="1">
            <a:spLocks noChangeArrowheads="1"/>
          </p:cNvSpPr>
          <p:nvPr/>
        </p:nvSpPr>
        <p:spPr bwMode="auto">
          <a:xfrm>
            <a:off x="5135563" y="3197225"/>
            <a:ext cx="441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2551113" y="4600575"/>
            <a:ext cx="4206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61132" name="Text Box 12"/>
          <p:cNvSpPr txBox="1">
            <a:spLocks noChangeArrowheads="1"/>
          </p:cNvSpPr>
          <p:nvPr/>
        </p:nvSpPr>
        <p:spPr bwMode="auto">
          <a:xfrm>
            <a:off x="6464300" y="2732088"/>
            <a:ext cx="420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261133" name="Text Box 13"/>
          <p:cNvSpPr txBox="1">
            <a:spLocks noChangeArrowheads="1"/>
          </p:cNvSpPr>
          <p:nvPr/>
        </p:nvSpPr>
        <p:spPr bwMode="auto">
          <a:xfrm>
            <a:off x="3992563" y="4154488"/>
            <a:ext cx="4206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61134" name="Line 15"/>
          <p:cNvSpPr>
            <a:spLocks noChangeShapeType="1"/>
          </p:cNvSpPr>
          <p:nvPr/>
        </p:nvSpPr>
        <p:spPr bwMode="auto">
          <a:xfrm>
            <a:off x="3671888" y="5573713"/>
            <a:ext cx="10747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35" name="Line 16"/>
          <p:cNvSpPr>
            <a:spLocks noChangeShapeType="1"/>
          </p:cNvSpPr>
          <p:nvPr/>
        </p:nvSpPr>
        <p:spPr bwMode="auto">
          <a:xfrm>
            <a:off x="4746625" y="5573713"/>
            <a:ext cx="12620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36" name="Line 18"/>
          <p:cNvSpPr>
            <a:spLocks noChangeShapeType="1"/>
          </p:cNvSpPr>
          <p:nvPr/>
        </p:nvSpPr>
        <p:spPr bwMode="auto">
          <a:xfrm>
            <a:off x="3671888" y="5224463"/>
            <a:ext cx="0" cy="3492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37" name="Line 19"/>
          <p:cNvSpPr>
            <a:spLocks noChangeShapeType="1"/>
          </p:cNvSpPr>
          <p:nvPr/>
        </p:nvSpPr>
        <p:spPr bwMode="auto">
          <a:xfrm>
            <a:off x="4746625" y="4673600"/>
            <a:ext cx="0" cy="90011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1138" name="Line 21"/>
          <p:cNvSpPr>
            <a:spLocks noChangeShapeType="1"/>
          </p:cNvSpPr>
          <p:nvPr/>
        </p:nvSpPr>
        <p:spPr bwMode="auto">
          <a:xfrm>
            <a:off x="6008688" y="3716338"/>
            <a:ext cx="0" cy="185737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Izotachoforetický záznam</a:t>
            </a:r>
            <a:br>
              <a:rPr lang="cs-CZ" smtClean="0"/>
            </a:br>
            <a:r>
              <a:rPr lang="cs-CZ" smtClean="0"/>
              <a:t>kvalita</a:t>
            </a:r>
          </a:p>
        </p:txBody>
      </p:sp>
      <p:sp>
        <p:nvSpPr>
          <p:cNvPr id="262147" name="Line 3"/>
          <p:cNvSpPr>
            <a:spLocks noChangeShapeType="1"/>
          </p:cNvSpPr>
          <p:nvPr/>
        </p:nvSpPr>
        <p:spPr bwMode="auto">
          <a:xfrm flipV="1">
            <a:off x="2032000" y="5224463"/>
            <a:ext cx="1639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2148" name="Line 4"/>
          <p:cNvSpPr>
            <a:spLocks noChangeShapeType="1"/>
          </p:cNvSpPr>
          <p:nvPr/>
        </p:nvSpPr>
        <p:spPr bwMode="auto">
          <a:xfrm flipV="1">
            <a:off x="3671888" y="4673600"/>
            <a:ext cx="0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2149" name="Line 5"/>
          <p:cNvSpPr>
            <a:spLocks noChangeShapeType="1"/>
          </p:cNvSpPr>
          <p:nvPr/>
        </p:nvSpPr>
        <p:spPr bwMode="auto">
          <a:xfrm>
            <a:off x="3671888" y="4673600"/>
            <a:ext cx="10747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2150" name="Line 6"/>
          <p:cNvSpPr>
            <a:spLocks noChangeShapeType="1"/>
          </p:cNvSpPr>
          <p:nvPr/>
        </p:nvSpPr>
        <p:spPr bwMode="auto">
          <a:xfrm flipV="1">
            <a:off x="4746625" y="3716338"/>
            <a:ext cx="0" cy="957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2151" name="Line 7"/>
          <p:cNvSpPr>
            <a:spLocks noChangeShapeType="1"/>
          </p:cNvSpPr>
          <p:nvPr/>
        </p:nvSpPr>
        <p:spPr bwMode="auto">
          <a:xfrm>
            <a:off x="4746625" y="3716338"/>
            <a:ext cx="1262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2152" name="Line 8"/>
          <p:cNvSpPr>
            <a:spLocks noChangeShapeType="1"/>
          </p:cNvSpPr>
          <p:nvPr/>
        </p:nvSpPr>
        <p:spPr bwMode="auto">
          <a:xfrm flipV="1">
            <a:off x="6008688" y="3251200"/>
            <a:ext cx="0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2153" name="Line 9"/>
          <p:cNvSpPr>
            <a:spLocks noChangeShapeType="1"/>
          </p:cNvSpPr>
          <p:nvPr/>
        </p:nvSpPr>
        <p:spPr bwMode="auto">
          <a:xfrm>
            <a:off x="6008688" y="3251200"/>
            <a:ext cx="1349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5135563" y="3197225"/>
            <a:ext cx="441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62155" name="Text Box 11"/>
          <p:cNvSpPr txBox="1">
            <a:spLocks noChangeArrowheads="1"/>
          </p:cNvSpPr>
          <p:nvPr/>
        </p:nvSpPr>
        <p:spPr bwMode="auto">
          <a:xfrm>
            <a:off x="2551113" y="4600575"/>
            <a:ext cx="4206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62156" name="Text Box 12"/>
          <p:cNvSpPr txBox="1">
            <a:spLocks noChangeArrowheads="1"/>
          </p:cNvSpPr>
          <p:nvPr/>
        </p:nvSpPr>
        <p:spPr bwMode="auto">
          <a:xfrm>
            <a:off x="6464300" y="2732088"/>
            <a:ext cx="420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262157" name="Text Box 13"/>
          <p:cNvSpPr txBox="1">
            <a:spLocks noChangeArrowheads="1"/>
          </p:cNvSpPr>
          <p:nvPr/>
        </p:nvSpPr>
        <p:spPr bwMode="auto">
          <a:xfrm>
            <a:off x="3992563" y="4154488"/>
            <a:ext cx="4206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62158" name="Line 19"/>
          <p:cNvSpPr>
            <a:spLocks noChangeShapeType="1"/>
          </p:cNvSpPr>
          <p:nvPr/>
        </p:nvSpPr>
        <p:spPr bwMode="auto">
          <a:xfrm>
            <a:off x="3671888" y="5224463"/>
            <a:ext cx="399097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2159" name="Line 20"/>
          <p:cNvSpPr>
            <a:spLocks noChangeShapeType="1"/>
          </p:cNvSpPr>
          <p:nvPr/>
        </p:nvSpPr>
        <p:spPr bwMode="auto">
          <a:xfrm>
            <a:off x="4194175" y="4673600"/>
            <a:ext cx="0" cy="550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262160" name="Line 21"/>
          <p:cNvSpPr>
            <a:spLocks noChangeShapeType="1"/>
          </p:cNvSpPr>
          <p:nvPr/>
        </p:nvSpPr>
        <p:spPr bwMode="auto">
          <a:xfrm>
            <a:off x="5356225" y="3716338"/>
            <a:ext cx="0" cy="1508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Izotachoforetický</a:t>
            </a:r>
            <a:r>
              <a:rPr lang="cs-CZ" dirty="0" smtClean="0"/>
              <a:t> záznam</a:t>
            </a:r>
          </a:p>
        </p:txBody>
      </p:sp>
      <p:pic>
        <p:nvPicPr>
          <p:cNvPr id="263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281113"/>
            <a:ext cx="3381375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Izotachoforetický</a:t>
            </a:r>
            <a:r>
              <a:rPr lang="cs-CZ" dirty="0" smtClean="0"/>
              <a:t> záznam</a:t>
            </a:r>
          </a:p>
        </p:txBody>
      </p:sp>
      <p:pic>
        <p:nvPicPr>
          <p:cNvPr id="264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1455738"/>
            <a:ext cx="3440113" cy="466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Analytická ITP</a:t>
            </a:r>
            <a:br>
              <a:rPr lang="cs-CZ" dirty="0" smtClean="0"/>
            </a:br>
            <a:r>
              <a:rPr lang="cs-CZ" dirty="0" err="1" smtClean="0"/>
              <a:t>Villa</a:t>
            </a:r>
            <a:r>
              <a:rPr lang="cs-CZ" dirty="0" smtClean="0"/>
              <a:t> </a:t>
            </a:r>
            <a:r>
              <a:rPr lang="cs-CZ" dirty="0" err="1" smtClean="0"/>
              <a:t>Labeco</a:t>
            </a:r>
            <a:endParaRPr lang="cs-CZ" dirty="0" smtClean="0"/>
          </a:p>
        </p:txBody>
      </p:sp>
      <p:pic>
        <p:nvPicPr>
          <p:cNvPr id="265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98650"/>
            <a:ext cx="73437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Analytická ITP</a:t>
            </a:r>
            <a:br>
              <a:rPr lang="cs-CZ" smtClean="0"/>
            </a:br>
            <a:r>
              <a:rPr lang="cs-CZ" smtClean="0"/>
              <a:t>Metoda spojování kapilár</a:t>
            </a:r>
          </a:p>
        </p:txBody>
      </p:sp>
      <p:grpSp>
        <p:nvGrpSpPr>
          <p:cNvPr id="266243" name="Group 18"/>
          <p:cNvGrpSpPr>
            <a:grpSpLocks noChangeAspect="1"/>
          </p:cNvGrpSpPr>
          <p:nvPr/>
        </p:nvGrpSpPr>
        <p:grpSpPr bwMode="auto">
          <a:xfrm>
            <a:off x="1973263" y="2255838"/>
            <a:ext cx="1216025" cy="3829050"/>
            <a:chOff x="658" y="1655"/>
            <a:chExt cx="613" cy="1930"/>
          </a:xfrm>
        </p:grpSpPr>
        <p:sp>
          <p:nvSpPr>
            <p:cNvPr id="266252" name="Rectangle 7" descr="Čárkovaný vodorovný"/>
            <p:cNvSpPr>
              <a:spLocks noChangeAspect="1" noChangeArrowheads="1"/>
            </p:cNvSpPr>
            <p:nvPr/>
          </p:nvSpPr>
          <p:spPr bwMode="auto">
            <a:xfrm>
              <a:off x="878" y="2583"/>
              <a:ext cx="393" cy="210"/>
            </a:xfrm>
            <a:prstGeom prst="rect">
              <a:avLst/>
            </a:prstGeom>
            <a:pattFill prst="dashHorz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253" name="Rectangle 5" descr="Čárkovaný vodorovný"/>
            <p:cNvSpPr>
              <a:spLocks noChangeAspect="1" noChangeArrowheads="1"/>
            </p:cNvSpPr>
            <p:nvPr/>
          </p:nvSpPr>
          <p:spPr bwMode="auto">
            <a:xfrm>
              <a:off x="878" y="1782"/>
              <a:ext cx="393" cy="210"/>
            </a:xfrm>
            <a:prstGeom prst="rect">
              <a:avLst/>
            </a:prstGeom>
            <a:pattFill prst="dashHorz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254" name="Rectangle 6" descr="Čárkovaný vodorovný"/>
            <p:cNvSpPr>
              <a:spLocks noChangeAspect="1" noChangeArrowheads="1"/>
            </p:cNvSpPr>
            <p:nvPr/>
          </p:nvSpPr>
          <p:spPr bwMode="auto">
            <a:xfrm>
              <a:off x="870" y="3375"/>
              <a:ext cx="393" cy="210"/>
            </a:xfrm>
            <a:prstGeom prst="rect">
              <a:avLst/>
            </a:prstGeom>
            <a:pattFill prst="dashHorz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255" name="Line 8"/>
            <p:cNvSpPr>
              <a:spLocks noChangeAspect="1" noChangeShapeType="1"/>
            </p:cNvSpPr>
            <p:nvPr/>
          </p:nvSpPr>
          <p:spPr bwMode="auto">
            <a:xfrm>
              <a:off x="1070" y="1938"/>
              <a:ext cx="0" cy="754"/>
            </a:xfrm>
            <a:prstGeom prst="line">
              <a:avLst/>
            </a:prstGeom>
            <a:noFill/>
            <a:ln w="127000" cmpd="dbl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6256" name="Line 9"/>
            <p:cNvSpPr>
              <a:spLocks noChangeAspect="1" noChangeShapeType="1"/>
            </p:cNvSpPr>
            <p:nvPr/>
          </p:nvSpPr>
          <p:spPr bwMode="auto">
            <a:xfrm>
              <a:off x="1067" y="2684"/>
              <a:ext cx="0" cy="773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6257" name="Line 10"/>
            <p:cNvSpPr>
              <a:spLocks noChangeAspect="1" noChangeShapeType="1"/>
            </p:cNvSpPr>
            <p:nvPr/>
          </p:nvSpPr>
          <p:spPr bwMode="auto">
            <a:xfrm flipV="1">
              <a:off x="960" y="1655"/>
              <a:ext cx="0" cy="2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6258" name="Line 11"/>
            <p:cNvSpPr>
              <a:spLocks noChangeAspect="1" noChangeShapeType="1"/>
            </p:cNvSpPr>
            <p:nvPr/>
          </p:nvSpPr>
          <p:spPr bwMode="auto">
            <a:xfrm flipH="1">
              <a:off x="658" y="1655"/>
              <a:ext cx="3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6259" name="Line 12"/>
            <p:cNvSpPr>
              <a:spLocks noChangeAspect="1" noChangeShapeType="1"/>
            </p:cNvSpPr>
            <p:nvPr/>
          </p:nvSpPr>
          <p:spPr bwMode="auto">
            <a:xfrm>
              <a:off x="658" y="1655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6260" name="Line 13"/>
            <p:cNvSpPr>
              <a:spLocks noChangeAspect="1" noChangeShapeType="1"/>
            </p:cNvSpPr>
            <p:nvPr/>
          </p:nvSpPr>
          <p:spPr bwMode="auto">
            <a:xfrm>
              <a:off x="658" y="2439"/>
              <a:ext cx="3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6261" name="Line 14"/>
            <p:cNvSpPr>
              <a:spLocks noChangeAspect="1" noChangeShapeType="1"/>
            </p:cNvSpPr>
            <p:nvPr/>
          </p:nvSpPr>
          <p:spPr bwMode="auto">
            <a:xfrm>
              <a:off x="960" y="2439"/>
              <a:ext cx="0" cy="2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6262" name="Line 15"/>
            <p:cNvSpPr>
              <a:spLocks noChangeAspect="1" noChangeShapeType="1"/>
            </p:cNvSpPr>
            <p:nvPr/>
          </p:nvSpPr>
          <p:spPr bwMode="auto">
            <a:xfrm>
              <a:off x="658" y="2439"/>
              <a:ext cx="0" cy="7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6263" name="Line 16"/>
            <p:cNvSpPr>
              <a:spLocks noChangeAspect="1" noChangeShapeType="1"/>
            </p:cNvSpPr>
            <p:nvPr/>
          </p:nvSpPr>
          <p:spPr bwMode="auto">
            <a:xfrm>
              <a:off x="658" y="3182"/>
              <a:ext cx="3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6264" name="Line 17"/>
            <p:cNvSpPr>
              <a:spLocks noChangeAspect="1" noChangeShapeType="1"/>
            </p:cNvSpPr>
            <p:nvPr/>
          </p:nvSpPr>
          <p:spPr bwMode="auto">
            <a:xfrm>
              <a:off x="960" y="3182"/>
              <a:ext cx="0" cy="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  <p:grpSp>
        <p:nvGrpSpPr>
          <p:cNvPr id="266244" name="Group 26"/>
          <p:cNvGrpSpPr>
            <a:grpSpLocks/>
          </p:cNvGrpSpPr>
          <p:nvPr/>
        </p:nvGrpSpPr>
        <p:grpSpPr bwMode="auto">
          <a:xfrm>
            <a:off x="4164013" y="2797175"/>
            <a:ext cx="3954462" cy="966788"/>
            <a:chOff x="2623" y="1366"/>
            <a:chExt cx="2491" cy="609"/>
          </a:xfrm>
        </p:grpSpPr>
        <p:sp>
          <p:nvSpPr>
            <p:cNvPr id="266249" name="Rectangle 21"/>
            <p:cNvSpPr>
              <a:spLocks noChangeArrowheads="1"/>
            </p:cNvSpPr>
            <p:nvPr/>
          </p:nvSpPr>
          <p:spPr bwMode="auto">
            <a:xfrm>
              <a:off x="3383" y="1695"/>
              <a:ext cx="750" cy="2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250" name="Rectangle 19"/>
            <p:cNvSpPr>
              <a:spLocks noChangeArrowheads="1"/>
            </p:cNvSpPr>
            <p:nvPr/>
          </p:nvSpPr>
          <p:spPr bwMode="auto">
            <a:xfrm>
              <a:off x="2642" y="1695"/>
              <a:ext cx="2451" cy="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251" name="Text Box 23"/>
            <p:cNvSpPr txBox="1">
              <a:spLocks noChangeArrowheads="1"/>
            </p:cNvSpPr>
            <p:nvPr/>
          </p:nvSpPr>
          <p:spPr bwMode="auto">
            <a:xfrm>
              <a:off x="2623" y="1366"/>
              <a:ext cx="249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>
                  <a:solidFill>
                    <a:schemeClr val="tx2"/>
                  </a:solidFill>
                  <a:latin typeface="Times New Roman" panose="02020603050405020304" pitchFamily="18" charset="0"/>
                </a:rPr>
                <a:t>Předseparační kapilára – 2 mm</a:t>
              </a:r>
            </a:p>
          </p:txBody>
        </p:sp>
      </p:grpSp>
      <p:grpSp>
        <p:nvGrpSpPr>
          <p:cNvPr id="266245" name="Group 25"/>
          <p:cNvGrpSpPr>
            <a:grpSpLocks/>
          </p:cNvGrpSpPr>
          <p:nvPr/>
        </p:nvGrpSpPr>
        <p:grpSpPr bwMode="auto">
          <a:xfrm>
            <a:off x="4194175" y="4799013"/>
            <a:ext cx="3890963" cy="546100"/>
            <a:chOff x="2642" y="2555"/>
            <a:chExt cx="2451" cy="344"/>
          </a:xfrm>
        </p:grpSpPr>
        <p:sp>
          <p:nvSpPr>
            <p:cNvPr id="266246" name="Rectangle 22"/>
            <p:cNvSpPr>
              <a:spLocks noChangeArrowheads="1"/>
            </p:cNvSpPr>
            <p:nvPr/>
          </p:nvSpPr>
          <p:spPr bwMode="auto">
            <a:xfrm>
              <a:off x="2907" y="2843"/>
              <a:ext cx="2003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247" name="Rectangle 20"/>
            <p:cNvSpPr>
              <a:spLocks noChangeArrowheads="1"/>
            </p:cNvSpPr>
            <p:nvPr/>
          </p:nvSpPr>
          <p:spPr bwMode="auto">
            <a:xfrm>
              <a:off x="2642" y="2843"/>
              <a:ext cx="2451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248" name="Text Box 24"/>
            <p:cNvSpPr txBox="1">
              <a:spLocks noChangeArrowheads="1"/>
            </p:cNvSpPr>
            <p:nvPr/>
          </p:nvSpPr>
          <p:spPr bwMode="auto">
            <a:xfrm>
              <a:off x="2671" y="2555"/>
              <a:ext cx="24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>
                  <a:solidFill>
                    <a:schemeClr val="tx2"/>
                  </a:solidFill>
                  <a:latin typeface="Times New Roman" panose="02020603050405020304" pitchFamily="18" charset="0"/>
                </a:rPr>
                <a:t>Analytická kapilára – 0.1 mm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Preparativní ITP</a:t>
            </a:r>
          </a:p>
        </p:txBody>
      </p:sp>
      <p:grpSp>
        <p:nvGrpSpPr>
          <p:cNvPr id="267267" name="Group 54"/>
          <p:cNvGrpSpPr>
            <a:grpSpLocks/>
          </p:cNvGrpSpPr>
          <p:nvPr/>
        </p:nvGrpSpPr>
        <p:grpSpPr bwMode="auto">
          <a:xfrm>
            <a:off x="2157413" y="2286000"/>
            <a:ext cx="4829175" cy="2100263"/>
            <a:chOff x="2506" y="1296"/>
            <a:chExt cx="3042" cy="1323"/>
          </a:xfrm>
        </p:grpSpPr>
        <p:sp>
          <p:nvSpPr>
            <p:cNvPr id="267268" name="Rectangle 43" descr="Světlý vodorovný"/>
            <p:cNvSpPr>
              <a:spLocks noChangeArrowheads="1"/>
            </p:cNvSpPr>
            <p:nvPr/>
          </p:nvSpPr>
          <p:spPr bwMode="auto">
            <a:xfrm>
              <a:off x="4852" y="2290"/>
              <a:ext cx="577" cy="329"/>
            </a:xfrm>
            <a:prstGeom prst="rect">
              <a:avLst/>
            </a:prstGeom>
            <a:pattFill prst="ltHorz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269" name="Rectangle 42" descr="Světlý vodorovný"/>
            <p:cNvSpPr>
              <a:spLocks noChangeArrowheads="1"/>
            </p:cNvSpPr>
            <p:nvPr/>
          </p:nvSpPr>
          <p:spPr bwMode="auto">
            <a:xfrm>
              <a:off x="2662" y="2290"/>
              <a:ext cx="577" cy="329"/>
            </a:xfrm>
            <a:prstGeom prst="rect">
              <a:avLst/>
            </a:prstGeom>
            <a:pattFill prst="ltHorz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270" name="Rectangle 36"/>
            <p:cNvSpPr>
              <a:spLocks noChangeArrowheads="1"/>
            </p:cNvSpPr>
            <p:nvPr/>
          </p:nvSpPr>
          <p:spPr bwMode="auto">
            <a:xfrm>
              <a:off x="3102" y="2106"/>
              <a:ext cx="1890" cy="72"/>
            </a:xfrm>
            <a:prstGeom prst="rect">
              <a:avLst/>
            </a:prstGeom>
            <a:solidFill>
              <a:srgbClr val="00FF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271" name="Freeform 37"/>
            <p:cNvSpPr>
              <a:spLocks/>
            </p:cNvSpPr>
            <p:nvPr/>
          </p:nvSpPr>
          <p:spPr bwMode="auto">
            <a:xfrm>
              <a:off x="2882" y="2088"/>
              <a:ext cx="357" cy="452"/>
            </a:xfrm>
            <a:custGeom>
              <a:avLst/>
              <a:gdLst>
                <a:gd name="T0" fmla="*/ 357 w 357"/>
                <a:gd name="T1" fmla="*/ 4 h 452"/>
                <a:gd name="T2" fmla="*/ 183 w 357"/>
                <a:gd name="T3" fmla="*/ 22 h 452"/>
                <a:gd name="T4" fmla="*/ 165 w 357"/>
                <a:gd name="T5" fmla="*/ 50 h 452"/>
                <a:gd name="T6" fmla="*/ 137 w 357"/>
                <a:gd name="T7" fmla="*/ 68 h 452"/>
                <a:gd name="T8" fmla="*/ 110 w 357"/>
                <a:gd name="T9" fmla="*/ 96 h 452"/>
                <a:gd name="T10" fmla="*/ 92 w 357"/>
                <a:gd name="T11" fmla="*/ 150 h 452"/>
                <a:gd name="T12" fmla="*/ 55 w 357"/>
                <a:gd name="T13" fmla="*/ 205 h 452"/>
                <a:gd name="T14" fmla="*/ 37 w 357"/>
                <a:gd name="T15" fmla="*/ 260 h 452"/>
                <a:gd name="T16" fmla="*/ 0 w 357"/>
                <a:gd name="T17" fmla="*/ 452 h 4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7"/>
                <a:gd name="T28" fmla="*/ 0 h 452"/>
                <a:gd name="T29" fmla="*/ 357 w 357"/>
                <a:gd name="T30" fmla="*/ 452 h 4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7" h="452">
                  <a:moveTo>
                    <a:pt x="357" y="4"/>
                  </a:moveTo>
                  <a:cubicBezTo>
                    <a:pt x="299" y="9"/>
                    <a:pt x="237" y="0"/>
                    <a:pt x="183" y="22"/>
                  </a:cubicBezTo>
                  <a:cubicBezTo>
                    <a:pt x="173" y="26"/>
                    <a:pt x="173" y="42"/>
                    <a:pt x="165" y="50"/>
                  </a:cubicBezTo>
                  <a:cubicBezTo>
                    <a:pt x="157" y="58"/>
                    <a:pt x="146" y="61"/>
                    <a:pt x="137" y="68"/>
                  </a:cubicBezTo>
                  <a:cubicBezTo>
                    <a:pt x="127" y="76"/>
                    <a:pt x="119" y="87"/>
                    <a:pt x="110" y="96"/>
                  </a:cubicBezTo>
                  <a:cubicBezTo>
                    <a:pt x="104" y="114"/>
                    <a:pt x="105" y="137"/>
                    <a:pt x="92" y="150"/>
                  </a:cubicBezTo>
                  <a:cubicBezTo>
                    <a:pt x="69" y="173"/>
                    <a:pt x="69" y="169"/>
                    <a:pt x="55" y="205"/>
                  </a:cubicBezTo>
                  <a:cubicBezTo>
                    <a:pt x="48" y="223"/>
                    <a:pt x="37" y="260"/>
                    <a:pt x="37" y="260"/>
                  </a:cubicBezTo>
                  <a:cubicBezTo>
                    <a:pt x="29" y="308"/>
                    <a:pt x="32" y="420"/>
                    <a:pt x="0" y="452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7272" name="Freeform 38"/>
            <p:cNvSpPr>
              <a:spLocks/>
            </p:cNvSpPr>
            <p:nvPr/>
          </p:nvSpPr>
          <p:spPr bwMode="auto">
            <a:xfrm flipH="1">
              <a:off x="4852" y="2092"/>
              <a:ext cx="357" cy="452"/>
            </a:xfrm>
            <a:custGeom>
              <a:avLst/>
              <a:gdLst>
                <a:gd name="T0" fmla="*/ 357 w 357"/>
                <a:gd name="T1" fmla="*/ 4 h 452"/>
                <a:gd name="T2" fmla="*/ 183 w 357"/>
                <a:gd name="T3" fmla="*/ 22 h 452"/>
                <a:gd name="T4" fmla="*/ 165 w 357"/>
                <a:gd name="T5" fmla="*/ 50 h 452"/>
                <a:gd name="T6" fmla="*/ 137 w 357"/>
                <a:gd name="T7" fmla="*/ 68 h 452"/>
                <a:gd name="T8" fmla="*/ 110 w 357"/>
                <a:gd name="T9" fmla="*/ 96 h 452"/>
                <a:gd name="T10" fmla="*/ 92 w 357"/>
                <a:gd name="T11" fmla="*/ 150 h 452"/>
                <a:gd name="T12" fmla="*/ 55 w 357"/>
                <a:gd name="T13" fmla="*/ 205 h 452"/>
                <a:gd name="T14" fmla="*/ 37 w 357"/>
                <a:gd name="T15" fmla="*/ 260 h 452"/>
                <a:gd name="T16" fmla="*/ 0 w 357"/>
                <a:gd name="T17" fmla="*/ 452 h 4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7"/>
                <a:gd name="T28" fmla="*/ 0 h 452"/>
                <a:gd name="T29" fmla="*/ 357 w 357"/>
                <a:gd name="T30" fmla="*/ 452 h 4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7" h="452">
                  <a:moveTo>
                    <a:pt x="357" y="4"/>
                  </a:moveTo>
                  <a:cubicBezTo>
                    <a:pt x="299" y="9"/>
                    <a:pt x="237" y="0"/>
                    <a:pt x="183" y="22"/>
                  </a:cubicBezTo>
                  <a:cubicBezTo>
                    <a:pt x="173" y="26"/>
                    <a:pt x="173" y="42"/>
                    <a:pt x="165" y="50"/>
                  </a:cubicBezTo>
                  <a:cubicBezTo>
                    <a:pt x="157" y="58"/>
                    <a:pt x="146" y="61"/>
                    <a:pt x="137" y="68"/>
                  </a:cubicBezTo>
                  <a:cubicBezTo>
                    <a:pt x="127" y="76"/>
                    <a:pt x="119" y="87"/>
                    <a:pt x="110" y="96"/>
                  </a:cubicBezTo>
                  <a:cubicBezTo>
                    <a:pt x="104" y="114"/>
                    <a:pt x="105" y="137"/>
                    <a:pt x="92" y="150"/>
                  </a:cubicBezTo>
                  <a:cubicBezTo>
                    <a:pt x="69" y="173"/>
                    <a:pt x="69" y="169"/>
                    <a:pt x="55" y="205"/>
                  </a:cubicBezTo>
                  <a:cubicBezTo>
                    <a:pt x="48" y="223"/>
                    <a:pt x="37" y="260"/>
                    <a:pt x="37" y="260"/>
                  </a:cubicBezTo>
                  <a:cubicBezTo>
                    <a:pt x="29" y="308"/>
                    <a:pt x="32" y="420"/>
                    <a:pt x="0" y="452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7273" name="Text Box 39"/>
            <p:cNvSpPr txBox="1">
              <a:spLocks noChangeArrowheads="1"/>
            </p:cNvSpPr>
            <p:nvPr/>
          </p:nvSpPr>
          <p:spPr bwMode="auto">
            <a:xfrm>
              <a:off x="2924" y="1296"/>
              <a:ext cx="224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>
                  <a:solidFill>
                    <a:schemeClr val="tx2"/>
                  </a:solidFill>
                  <a:latin typeface="Times New Roman" panose="02020603050405020304" pitchFamily="18" charset="0"/>
                </a:rPr>
                <a:t>V gelech - Sephadex</a:t>
              </a:r>
            </a:p>
          </p:txBody>
        </p:sp>
        <p:grpSp>
          <p:nvGrpSpPr>
            <p:cNvPr id="267274" name="Group 46"/>
            <p:cNvGrpSpPr>
              <a:grpSpLocks/>
            </p:cNvGrpSpPr>
            <p:nvPr/>
          </p:nvGrpSpPr>
          <p:grpSpPr bwMode="auto">
            <a:xfrm>
              <a:off x="2539" y="2205"/>
              <a:ext cx="222" cy="209"/>
              <a:chOff x="2539" y="2205"/>
              <a:chExt cx="222" cy="209"/>
            </a:xfrm>
          </p:grpSpPr>
          <p:sp>
            <p:nvSpPr>
              <p:cNvPr id="267280" name="Line 44"/>
              <p:cNvSpPr>
                <a:spLocks noChangeShapeType="1"/>
              </p:cNvSpPr>
              <p:nvPr/>
            </p:nvSpPr>
            <p:spPr bwMode="auto">
              <a:xfrm>
                <a:off x="2539" y="2205"/>
                <a:ext cx="214" cy="1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67281" name="Line 45"/>
              <p:cNvSpPr>
                <a:spLocks noChangeShapeType="1"/>
              </p:cNvSpPr>
              <p:nvPr/>
            </p:nvSpPr>
            <p:spPr bwMode="auto">
              <a:xfrm>
                <a:off x="2761" y="2213"/>
                <a:ext cx="0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grpSp>
          <p:nvGrpSpPr>
            <p:cNvPr id="267275" name="Group 47"/>
            <p:cNvGrpSpPr>
              <a:grpSpLocks/>
            </p:cNvGrpSpPr>
            <p:nvPr/>
          </p:nvGrpSpPr>
          <p:grpSpPr bwMode="auto">
            <a:xfrm flipH="1">
              <a:off x="5326" y="2202"/>
              <a:ext cx="222" cy="209"/>
              <a:chOff x="2539" y="2205"/>
              <a:chExt cx="222" cy="209"/>
            </a:xfrm>
          </p:grpSpPr>
          <p:sp>
            <p:nvSpPr>
              <p:cNvPr id="267278" name="Line 48"/>
              <p:cNvSpPr>
                <a:spLocks noChangeShapeType="1"/>
              </p:cNvSpPr>
              <p:nvPr/>
            </p:nvSpPr>
            <p:spPr bwMode="auto">
              <a:xfrm>
                <a:off x="2539" y="2205"/>
                <a:ext cx="214" cy="1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67279" name="Line 49"/>
              <p:cNvSpPr>
                <a:spLocks noChangeShapeType="1"/>
              </p:cNvSpPr>
              <p:nvPr/>
            </p:nvSpPr>
            <p:spPr bwMode="auto">
              <a:xfrm>
                <a:off x="2761" y="2213"/>
                <a:ext cx="0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267276" name="Text Box 50"/>
            <p:cNvSpPr txBox="1">
              <a:spLocks noChangeArrowheads="1"/>
            </p:cNvSpPr>
            <p:nvPr/>
          </p:nvSpPr>
          <p:spPr bwMode="auto">
            <a:xfrm>
              <a:off x="2506" y="1926"/>
              <a:ext cx="24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7277" name="Text Box 51"/>
            <p:cNvSpPr txBox="1">
              <a:spLocks noChangeArrowheads="1"/>
            </p:cNvSpPr>
            <p:nvPr/>
          </p:nvSpPr>
          <p:spPr bwMode="auto">
            <a:xfrm>
              <a:off x="5337" y="1937"/>
              <a:ext cx="19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Preparativní ITP</a:t>
            </a:r>
          </a:p>
        </p:txBody>
      </p:sp>
      <p:grpSp>
        <p:nvGrpSpPr>
          <p:cNvPr id="268291" name="Group 17"/>
          <p:cNvGrpSpPr>
            <a:grpSpLocks/>
          </p:cNvGrpSpPr>
          <p:nvPr/>
        </p:nvGrpSpPr>
        <p:grpSpPr bwMode="auto">
          <a:xfrm>
            <a:off x="2732088" y="2060575"/>
            <a:ext cx="3679825" cy="3462338"/>
            <a:chOff x="344" y="1298"/>
            <a:chExt cx="2318" cy="2181"/>
          </a:xfrm>
        </p:grpSpPr>
        <p:sp>
          <p:nvSpPr>
            <p:cNvPr id="268292" name="Text Box 18"/>
            <p:cNvSpPr txBox="1">
              <a:spLocks noChangeArrowheads="1"/>
            </p:cNvSpPr>
            <p:nvPr/>
          </p:nvSpPr>
          <p:spPr bwMode="auto">
            <a:xfrm>
              <a:off x="2471" y="2619"/>
              <a:ext cx="19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  <p:grpSp>
          <p:nvGrpSpPr>
            <p:cNvPr id="268293" name="Group 19"/>
            <p:cNvGrpSpPr>
              <a:grpSpLocks/>
            </p:cNvGrpSpPr>
            <p:nvPr/>
          </p:nvGrpSpPr>
          <p:grpSpPr bwMode="auto">
            <a:xfrm>
              <a:off x="344" y="1298"/>
              <a:ext cx="2195" cy="2181"/>
              <a:chOff x="344" y="1298"/>
              <a:chExt cx="2195" cy="2181"/>
            </a:xfrm>
          </p:grpSpPr>
          <p:sp>
            <p:nvSpPr>
              <p:cNvPr id="268294" name="Line 20"/>
              <p:cNvSpPr>
                <a:spLocks noChangeShapeType="1"/>
              </p:cNvSpPr>
              <p:nvPr/>
            </p:nvSpPr>
            <p:spPr bwMode="auto">
              <a:xfrm>
                <a:off x="777" y="2208"/>
                <a:ext cx="0" cy="116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68295" name="Line 21"/>
              <p:cNvSpPr>
                <a:spLocks noChangeShapeType="1"/>
              </p:cNvSpPr>
              <p:nvPr/>
            </p:nvSpPr>
            <p:spPr bwMode="auto">
              <a:xfrm>
                <a:off x="2304" y="2205"/>
                <a:ext cx="0" cy="116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68296" name="Freeform 22"/>
              <p:cNvSpPr>
                <a:spLocks/>
              </p:cNvSpPr>
              <p:nvPr/>
            </p:nvSpPr>
            <p:spPr bwMode="auto">
              <a:xfrm>
                <a:off x="1591" y="2272"/>
                <a:ext cx="548" cy="1169"/>
              </a:xfrm>
              <a:custGeom>
                <a:avLst/>
                <a:gdLst>
                  <a:gd name="T0" fmla="*/ 0 w 457"/>
                  <a:gd name="T1" fmla="*/ 0 h 1060"/>
                  <a:gd name="T2" fmla="*/ 3083 w 457"/>
                  <a:gd name="T3" fmla="*/ 3683 h 1060"/>
                  <a:gd name="T4" fmla="*/ 4433 w 457"/>
                  <a:gd name="T5" fmla="*/ 4336 h 1060"/>
                  <a:gd name="T6" fmla="*/ 6198 w 457"/>
                  <a:gd name="T7" fmla="*/ 5173 h 1060"/>
                  <a:gd name="T8" fmla="*/ 9654 w 457"/>
                  <a:gd name="T9" fmla="*/ 6284 h 1060"/>
                  <a:gd name="T10" fmla="*/ 14514 w 457"/>
                  <a:gd name="T11" fmla="*/ 7250 h 1060"/>
                  <a:gd name="T12" fmla="*/ 17278 w 457"/>
                  <a:gd name="T13" fmla="*/ 7506 h 10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7"/>
                  <a:gd name="T22" fmla="*/ 0 h 1060"/>
                  <a:gd name="T23" fmla="*/ 457 w 457"/>
                  <a:gd name="T24" fmla="*/ 1060 h 10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7" h="1060">
                    <a:moveTo>
                      <a:pt x="0" y="0"/>
                    </a:moveTo>
                    <a:cubicBezTo>
                      <a:pt x="7" y="182"/>
                      <a:pt x="0" y="358"/>
                      <a:pt x="82" y="521"/>
                    </a:cubicBezTo>
                    <a:cubicBezTo>
                      <a:pt x="98" y="552"/>
                      <a:pt x="98" y="582"/>
                      <a:pt x="118" y="612"/>
                    </a:cubicBezTo>
                    <a:cubicBezTo>
                      <a:pt x="127" y="671"/>
                      <a:pt x="124" y="691"/>
                      <a:pt x="164" y="731"/>
                    </a:cubicBezTo>
                    <a:cubicBezTo>
                      <a:pt x="175" y="766"/>
                      <a:pt x="227" y="858"/>
                      <a:pt x="256" y="887"/>
                    </a:cubicBezTo>
                    <a:cubicBezTo>
                      <a:pt x="272" y="936"/>
                      <a:pt x="336" y="1001"/>
                      <a:pt x="384" y="1024"/>
                    </a:cubicBezTo>
                    <a:cubicBezTo>
                      <a:pt x="409" y="1036"/>
                      <a:pt x="436" y="1039"/>
                      <a:pt x="457" y="106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68297" name="Freeform 23"/>
              <p:cNvSpPr>
                <a:spLocks/>
              </p:cNvSpPr>
              <p:nvPr/>
            </p:nvSpPr>
            <p:spPr bwMode="auto">
              <a:xfrm>
                <a:off x="1075" y="2290"/>
                <a:ext cx="269" cy="1125"/>
              </a:xfrm>
              <a:custGeom>
                <a:avLst/>
                <a:gdLst>
                  <a:gd name="T0" fmla="*/ 13 w 269"/>
                  <a:gd name="T1" fmla="*/ 0 h 1125"/>
                  <a:gd name="T2" fmla="*/ 95 w 269"/>
                  <a:gd name="T3" fmla="*/ 741 h 1125"/>
                  <a:gd name="T4" fmla="*/ 132 w 269"/>
                  <a:gd name="T5" fmla="*/ 860 h 1125"/>
                  <a:gd name="T6" fmla="*/ 168 w 269"/>
                  <a:gd name="T7" fmla="*/ 924 h 1125"/>
                  <a:gd name="T8" fmla="*/ 196 w 269"/>
                  <a:gd name="T9" fmla="*/ 978 h 1125"/>
                  <a:gd name="T10" fmla="*/ 232 w 269"/>
                  <a:gd name="T11" fmla="*/ 1052 h 1125"/>
                  <a:gd name="T12" fmla="*/ 250 w 269"/>
                  <a:gd name="T13" fmla="*/ 1106 h 1125"/>
                  <a:gd name="T14" fmla="*/ 269 w 269"/>
                  <a:gd name="T15" fmla="*/ 1125 h 11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9"/>
                  <a:gd name="T25" fmla="*/ 0 h 1125"/>
                  <a:gd name="T26" fmla="*/ 269 w 269"/>
                  <a:gd name="T27" fmla="*/ 1125 h 11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9" h="1125">
                    <a:moveTo>
                      <a:pt x="13" y="0"/>
                    </a:moveTo>
                    <a:cubicBezTo>
                      <a:pt x="16" y="166"/>
                      <a:pt x="0" y="546"/>
                      <a:pt x="95" y="741"/>
                    </a:cubicBezTo>
                    <a:cubicBezTo>
                      <a:pt x="103" y="788"/>
                      <a:pt x="105" y="821"/>
                      <a:pt x="132" y="860"/>
                    </a:cubicBezTo>
                    <a:cubicBezTo>
                      <a:pt x="155" y="954"/>
                      <a:pt x="121" y="840"/>
                      <a:pt x="168" y="924"/>
                    </a:cubicBezTo>
                    <a:cubicBezTo>
                      <a:pt x="209" y="997"/>
                      <a:pt x="147" y="932"/>
                      <a:pt x="196" y="978"/>
                    </a:cubicBezTo>
                    <a:cubicBezTo>
                      <a:pt x="217" y="1041"/>
                      <a:pt x="201" y="1019"/>
                      <a:pt x="232" y="1052"/>
                    </a:cubicBezTo>
                    <a:cubicBezTo>
                      <a:pt x="238" y="1070"/>
                      <a:pt x="237" y="1093"/>
                      <a:pt x="250" y="1106"/>
                    </a:cubicBezTo>
                    <a:cubicBezTo>
                      <a:pt x="256" y="1112"/>
                      <a:pt x="269" y="1125"/>
                      <a:pt x="269" y="11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68298" name="Freeform 24"/>
              <p:cNvSpPr>
                <a:spLocks/>
              </p:cNvSpPr>
              <p:nvPr/>
            </p:nvSpPr>
            <p:spPr bwMode="auto">
              <a:xfrm>
                <a:off x="1439" y="2583"/>
                <a:ext cx="171" cy="457"/>
              </a:xfrm>
              <a:custGeom>
                <a:avLst/>
                <a:gdLst>
                  <a:gd name="T0" fmla="*/ 65507 w 125"/>
                  <a:gd name="T1" fmla="*/ 0 h 411"/>
                  <a:gd name="T2" fmla="*/ 45831 w 125"/>
                  <a:gd name="T3" fmla="*/ 2212 h 411"/>
                  <a:gd name="T4" fmla="*/ 26944 w 125"/>
                  <a:gd name="T5" fmla="*/ 2673 h 411"/>
                  <a:gd name="T6" fmla="*/ 16794 w 125"/>
                  <a:gd name="T7" fmla="*/ 3129 h 411"/>
                  <a:gd name="T8" fmla="*/ 2878 w 125"/>
                  <a:gd name="T9" fmla="*/ 3428 h 4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411"/>
                  <a:gd name="T17" fmla="*/ 125 w 125"/>
                  <a:gd name="T18" fmla="*/ 411 h 4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411">
                    <a:moveTo>
                      <a:pt x="124" y="0"/>
                    </a:moveTo>
                    <a:cubicBezTo>
                      <a:pt x="119" y="71"/>
                      <a:pt x="125" y="195"/>
                      <a:pt x="87" y="265"/>
                    </a:cubicBezTo>
                    <a:cubicBezTo>
                      <a:pt x="77" y="284"/>
                      <a:pt x="63" y="302"/>
                      <a:pt x="51" y="320"/>
                    </a:cubicBezTo>
                    <a:cubicBezTo>
                      <a:pt x="40" y="336"/>
                      <a:pt x="48" y="364"/>
                      <a:pt x="32" y="375"/>
                    </a:cubicBezTo>
                    <a:cubicBezTo>
                      <a:pt x="0" y="396"/>
                      <a:pt x="5" y="382"/>
                      <a:pt x="5" y="41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68299" name="Freeform 25"/>
              <p:cNvSpPr>
                <a:spLocks/>
              </p:cNvSpPr>
              <p:nvPr/>
            </p:nvSpPr>
            <p:spPr bwMode="auto">
              <a:xfrm>
                <a:off x="1106" y="2683"/>
                <a:ext cx="659" cy="796"/>
              </a:xfrm>
              <a:custGeom>
                <a:avLst/>
                <a:gdLst>
                  <a:gd name="T0" fmla="*/ 0 w 687"/>
                  <a:gd name="T1" fmla="*/ 0 h 832"/>
                  <a:gd name="T2" fmla="*/ 49 w 687"/>
                  <a:gd name="T3" fmla="*/ 68 h 832"/>
                  <a:gd name="T4" fmla="*/ 87 w 687"/>
                  <a:gd name="T5" fmla="*/ 102 h 832"/>
                  <a:gd name="T6" fmla="*/ 112 w 687"/>
                  <a:gd name="T7" fmla="*/ 125 h 832"/>
                  <a:gd name="T8" fmla="*/ 135 w 687"/>
                  <a:gd name="T9" fmla="*/ 137 h 832"/>
                  <a:gd name="T10" fmla="*/ 178 w 687"/>
                  <a:gd name="T11" fmla="*/ 196 h 832"/>
                  <a:gd name="T12" fmla="*/ 192 w 687"/>
                  <a:gd name="T13" fmla="*/ 222 h 832"/>
                  <a:gd name="T14" fmla="*/ 215 w 687"/>
                  <a:gd name="T15" fmla="*/ 268 h 832"/>
                  <a:gd name="T16" fmla="*/ 283 w 687"/>
                  <a:gd name="T17" fmla="*/ 329 h 832"/>
                  <a:gd name="T18" fmla="*/ 297 w 687"/>
                  <a:gd name="T19" fmla="*/ 344 h 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87"/>
                  <a:gd name="T31" fmla="*/ 0 h 832"/>
                  <a:gd name="T32" fmla="*/ 687 w 687"/>
                  <a:gd name="T33" fmla="*/ 832 h 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87" h="832">
                    <a:moveTo>
                      <a:pt x="0" y="0"/>
                    </a:moveTo>
                    <a:cubicBezTo>
                      <a:pt x="15" y="75"/>
                      <a:pt x="44" y="122"/>
                      <a:pt x="110" y="165"/>
                    </a:cubicBezTo>
                    <a:cubicBezTo>
                      <a:pt x="135" y="202"/>
                      <a:pt x="170" y="216"/>
                      <a:pt x="201" y="247"/>
                    </a:cubicBezTo>
                    <a:cubicBezTo>
                      <a:pt x="239" y="285"/>
                      <a:pt x="214" y="281"/>
                      <a:pt x="256" y="302"/>
                    </a:cubicBezTo>
                    <a:cubicBezTo>
                      <a:pt x="298" y="323"/>
                      <a:pt x="270" y="296"/>
                      <a:pt x="311" y="329"/>
                    </a:cubicBezTo>
                    <a:cubicBezTo>
                      <a:pt x="360" y="368"/>
                      <a:pt x="371" y="434"/>
                      <a:pt x="411" y="476"/>
                    </a:cubicBezTo>
                    <a:cubicBezTo>
                      <a:pt x="440" y="581"/>
                      <a:pt x="400" y="450"/>
                      <a:pt x="439" y="540"/>
                    </a:cubicBezTo>
                    <a:cubicBezTo>
                      <a:pt x="463" y="595"/>
                      <a:pt x="454" y="610"/>
                      <a:pt x="494" y="649"/>
                    </a:cubicBezTo>
                    <a:cubicBezTo>
                      <a:pt x="516" y="719"/>
                      <a:pt x="595" y="753"/>
                      <a:pt x="649" y="796"/>
                    </a:cubicBezTo>
                    <a:cubicBezTo>
                      <a:pt x="687" y="827"/>
                      <a:pt x="669" y="799"/>
                      <a:pt x="686" y="83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68300" name="Text Box 26"/>
              <p:cNvSpPr txBox="1">
                <a:spLocks noChangeArrowheads="1"/>
              </p:cNvSpPr>
              <p:nvPr/>
            </p:nvSpPr>
            <p:spPr bwMode="auto">
              <a:xfrm>
                <a:off x="1838" y="2242"/>
                <a:ext cx="23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4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L</a:t>
                </a:r>
              </a:p>
            </p:txBody>
          </p:sp>
          <p:sp>
            <p:nvSpPr>
              <p:cNvPr id="268301" name="Text Box 27"/>
              <p:cNvSpPr txBox="1">
                <a:spLocks noChangeArrowheads="1"/>
              </p:cNvSpPr>
              <p:nvPr/>
            </p:nvSpPr>
            <p:spPr bwMode="auto">
              <a:xfrm>
                <a:off x="1110" y="2246"/>
                <a:ext cx="4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40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A+B</a:t>
                </a:r>
              </a:p>
            </p:txBody>
          </p:sp>
          <p:sp>
            <p:nvSpPr>
              <p:cNvPr id="268302" name="Text Box 28"/>
              <p:cNvSpPr txBox="1">
                <a:spLocks noChangeArrowheads="1"/>
              </p:cNvSpPr>
              <p:nvPr/>
            </p:nvSpPr>
            <p:spPr bwMode="auto">
              <a:xfrm>
                <a:off x="805" y="2250"/>
                <a:ext cx="23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40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T</a:t>
                </a:r>
              </a:p>
            </p:txBody>
          </p:sp>
          <p:sp>
            <p:nvSpPr>
              <p:cNvPr id="268303" name="Text Box 29"/>
              <p:cNvSpPr txBox="1">
                <a:spLocks noChangeArrowheads="1"/>
              </p:cNvSpPr>
              <p:nvPr/>
            </p:nvSpPr>
            <p:spPr bwMode="auto">
              <a:xfrm>
                <a:off x="1654" y="3119"/>
                <a:ext cx="25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400">
                    <a:solidFill>
                      <a:srgbClr val="00FFCC"/>
                    </a:solidFill>
                    <a:latin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68304" name="Text Box 30"/>
              <p:cNvSpPr txBox="1">
                <a:spLocks noChangeArrowheads="1"/>
              </p:cNvSpPr>
              <p:nvPr/>
            </p:nvSpPr>
            <p:spPr bwMode="auto">
              <a:xfrm>
                <a:off x="1239" y="3101"/>
                <a:ext cx="33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400">
                    <a:solidFill>
                      <a:srgbClr val="FFCC00"/>
                    </a:solidFill>
                    <a:latin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268305" name="Line 31"/>
              <p:cNvSpPr>
                <a:spLocks noChangeShapeType="1"/>
              </p:cNvSpPr>
              <p:nvPr/>
            </p:nvSpPr>
            <p:spPr bwMode="auto">
              <a:xfrm flipH="1">
                <a:off x="612" y="2820"/>
                <a:ext cx="16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68306" name="Line 32"/>
              <p:cNvSpPr>
                <a:spLocks noChangeShapeType="1"/>
              </p:cNvSpPr>
              <p:nvPr/>
            </p:nvSpPr>
            <p:spPr bwMode="auto">
              <a:xfrm flipH="1">
                <a:off x="2306" y="2820"/>
                <a:ext cx="16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68307" name="Text Box 33"/>
              <p:cNvSpPr txBox="1">
                <a:spLocks noChangeArrowheads="1"/>
              </p:cNvSpPr>
              <p:nvPr/>
            </p:nvSpPr>
            <p:spPr bwMode="auto">
              <a:xfrm>
                <a:off x="344" y="2655"/>
                <a:ext cx="24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800" b="1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268308" name="Text Box 34"/>
              <p:cNvSpPr txBox="1">
                <a:spLocks noChangeArrowheads="1"/>
              </p:cNvSpPr>
              <p:nvPr/>
            </p:nvSpPr>
            <p:spPr bwMode="auto">
              <a:xfrm>
                <a:off x="467" y="1298"/>
                <a:ext cx="207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Kontinuální plošná</a:t>
                </a:r>
              </a:p>
            </p:txBody>
          </p:sp>
          <p:grpSp>
            <p:nvGrpSpPr>
              <p:cNvPr id="268309" name="Group 35"/>
              <p:cNvGrpSpPr>
                <a:grpSpLocks/>
              </p:cNvGrpSpPr>
              <p:nvPr/>
            </p:nvGrpSpPr>
            <p:grpSpPr bwMode="auto">
              <a:xfrm>
                <a:off x="1119" y="1908"/>
                <a:ext cx="769" cy="263"/>
                <a:chOff x="1413" y="1660"/>
                <a:chExt cx="769" cy="263"/>
              </a:xfrm>
            </p:grpSpPr>
            <p:sp>
              <p:nvSpPr>
                <p:cNvPr id="268310" name="Line 36"/>
                <p:cNvSpPr>
                  <a:spLocks noChangeShapeType="1"/>
                </p:cNvSpPr>
                <p:nvPr/>
              </p:nvSpPr>
              <p:spPr bwMode="auto">
                <a:xfrm>
                  <a:off x="1613" y="1663"/>
                  <a:ext cx="0" cy="248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prstDash val="sysDot"/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268311" name="Line 37"/>
                <p:cNvSpPr>
                  <a:spLocks noChangeShapeType="1"/>
                </p:cNvSpPr>
                <p:nvPr/>
              </p:nvSpPr>
              <p:spPr bwMode="auto">
                <a:xfrm>
                  <a:off x="1413" y="1667"/>
                  <a:ext cx="0" cy="248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prstDash val="sysDot"/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268312" name="Line 38"/>
                <p:cNvSpPr>
                  <a:spLocks noChangeShapeType="1"/>
                </p:cNvSpPr>
                <p:nvPr/>
              </p:nvSpPr>
              <p:spPr bwMode="auto">
                <a:xfrm>
                  <a:off x="1805" y="1675"/>
                  <a:ext cx="0" cy="248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prstDash val="sysDot"/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268313" name="Line 39"/>
                <p:cNvSpPr>
                  <a:spLocks noChangeShapeType="1"/>
                </p:cNvSpPr>
                <p:nvPr/>
              </p:nvSpPr>
              <p:spPr bwMode="auto">
                <a:xfrm>
                  <a:off x="2182" y="1660"/>
                  <a:ext cx="0" cy="248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prstDash val="sysDot"/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268314" name="Line 40"/>
                <p:cNvSpPr>
                  <a:spLocks noChangeShapeType="1"/>
                </p:cNvSpPr>
                <p:nvPr/>
              </p:nvSpPr>
              <p:spPr bwMode="auto">
                <a:xfrm>
                  <a:off x="1997" y="1660"/>
                  <a:ext cx="0" cy="248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prstDash val="sysDot"/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</p:grp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Detekce po elektroforéze a izoelektrické fokusaci</a:t>
            </a:r>
          </a:p>
        </p:txBody>
      </p:sp>
      <p:pic>
        <p:nvPicPr>
          <p:cNvPr id="269315" name="Picture 2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428875"/>
            <a:ext cx="554513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"/>
          <a:stretch>
            <a:fillRect/>
          </a:stretch>
        </p:blipFill>
        <p:spPr bwMode="auto">
          <a:xfrm>
            <a:off x="6118225" y="1755775"/>
            <a:ext cx="2517775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Literatura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755775"/>
            <a:ext cx="2489200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1755775"/>
            <a:ext cx="2489200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t="14146" r="27652"/>
          <a:stretch>
            <a:fillRect/>
          </a:stretch>
        </p:blipFill>
        <p:spPr bwMode="auto">
          <a:xfrm>
            <a:off x="3302000" y="1755775"/>
            <a:ext cx="2489200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770063"/>
            <a:ext cx="2489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Vliv velikosti molekuly na mobilitu</a:t>
            </a:r>
          </a:p>
        </p:txBody>
      </p:sp>
      <p:graphicFrame>
        <p:nvGraphicFramePr>
          <p:cNvPr id="48131" name="Object 2052"/>
          <p:cNvGraphicFramePr>
            <a:graphicFrameLocks noChangeAspect="1"/>
          </p:cNvGraphicFramePr>
          <p:nvPr/>
        </p:nvGraphicFramePr>
        <p:xfrm>
          <a:off x="3987800" y="1676400"/>
          <a:ext cx="1143000" cy="119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3" name="Rovnice" r:id="rId3" imgW="571500" imgH="596900" progId="Equation.3">
                  <p:embed/>
                </p:oleObj>
              </mc:Choice>
              <mc:Fallback>
                <p:oleObj name="Rovnice" r:id="rId3" imgW="571500" imgH="596900" progId="Equation.3">
                  <p:embed/>
                  <p:pic>
                    <p:nvPicPr>
                      <p:cNvPr id="0" name="Object 2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800" y="1676400"/>
                        <a:ext cx="1143000" cy="1192213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2" name="Object 2054"/>
          <p:cNvGraphicFramePr>
            <a:graphicFrameLocks noChangeAspect="1"/>
          </p:cNvGraphicFramePr>
          <p:nvPr/>
        </p:nvGraphicFramePr>
        <p:xfrm>
          <a:off x="1676400" y="3352800"/>
          <a:ext cx="1879600" cy="119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4" name="Rovnice" r:id="rId5" imgW="939800" imgH="596900" progId="Equation.3">
                  <p:embed/>
                </p:oleObj>
              </mc:Choice>
              <mc:Fallback>
                <p:oleObj name="Rovnice" r:id="rId5" imgW="939800" imgH="596900" progId="Equation.3">
                  <p:embed/>
                  <p:pic>
                    <p:nvPicPr>
                      <p:cNvPr id="0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352800"/>
                        <a:ext cx="1879600" cy="1192213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Rectangle 2055"/>
          <p:cNvSpPr>
            <a:spLocks noChangeArrowheads="1"/>
          </p:cNvSpPr>
          <p:nvPr/>
        </p:nvSpPr>
        <p:spPr bwMode="auto">
          <a:xfrm>
            <a:off x="2476500" y="4860925"/>
            <a:ext cx="4191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Symbol" panose="05050102010706020507" pitchFamily="18" charset="2"/>
              <a:buChar char="h"/>
            </a:pPr>
            <a:r>
              <a:rPr lang="cs-CZ" altLang="cs-CZ" sz="2000" b="1">
                <a:latin typeface="Times New Roman" panose="02020603050405020304" pitchFamily="18" charset="0"/>
              </a:rPr>
              <a:t> -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>
                <a:latin typeface="Times New Roman" panose="02020603050405020304" pitchFamily="18" charset="0"/>
              </a:rPr>
              <a:t>viskozita prostředí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r – poloměr částice</a:t>
            </a:r>
          </a:p>
        </p:txBody>
      </p:sp>
      <p:graphicFrame>
        <p:nvGraphicFramePr>
          <p:cNvPr id="48134" name="Object 2056"/>
          <p:cNvGraphicFramePr>
            <a:graphicFrameLocks noChangeAspect="1"/>
          </p:cNvGraphicFramePr>
          <p:nvPr/>
        </p:nvGraphicFramePr>
        <p:xfrm>
          <a:off x="5638800" y="3403600"/>
          <a:ext cx="1524000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5" name="Rovnice" r:id="rId7" imgW="761669" imgH="545863" progId="Equation.3">
                  <p:embed/>
                </p:oleObj>
              </mc:Choice>
              <mc:Fallback>
                <p:oleObj name="Rovnice" r:id="rId7" imgW="761669" imgH="545863" progId="Equation.3">
                  <p:embed/>
                  <p:pic>
                    <p:nvPicPr>
                      <p:cNvPr id="0" name="Object 2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403600"/>
                        <a:ext cx="1524000" cy="1090613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Přímá spojnice se šipkou 2"/>
          <p:cNvCxnSpPr/>
          <p:nvPr/>
        </p:nvCxnSpPr>
        <p:spPr bwMode="auto">
          <a:xfrm flipH="1">
            <a:off x="721453" y="1912690"/>
            <a:ext cx="16778" cy="33052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Nespecifická detekce</a:t>
            </a:r>
          </a:p>
        </p:txBody>
      </p:sp>
      <p:pic>
        <p:nvPicPr>
          <p:cNvPr id="270339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566863"/>
            <a:ext cx="73914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Nespecifická detekce</a:t>
            </a:r>
          </a:p>
        </p:txBody>
      </p:sp>
      <p:pic>
        <p:nvPicPr>
          <p:cNvPr id="271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2024063"/>
            <a:ext cx="5919788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Nespecifická detekce</a:t>
            </a:r>
          </a:p>
        </p:txBody>
      </p:sp>
      <p:pic>
        <p:nvPicPr>
          <p:cNvPr id="272387" name="Picture 4" descr="713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1771650"/>
            <a:ext cx="4081462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10516" y="1417638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CBB R250</a:t>
            </a:r>
            <a:endParaRPr lang="en-GB" dirty="0"/>
          </a:p>
        </p:txBody>
      </p:sp>
      <p:sp>
        <p:nvSpPr>
          <p:cNvPr id="5" name="TextovéPole 4"/>
          <p:cNvSpPr txBox="1"/>
          <p:nvPr/>
        </p:nvSpPr>
        <p:spPr>
          <a:xfrm>
            <a:off x="3406850" y="1391533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Ag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18626" y="1417638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CBB G250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5918607" y="1400761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SYPRO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Fluorescenční detekce</a:t>
            </a:r>
          </a:p>
        </p:txBody>
      </p:sp>
      <p:pic>
        <p:nvPicPr>
          <p:cNvPr id="273411" name="Picture 4" descr="g0009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1679575"/>
            <a:ext cx="3141662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Specifická detekce</a:t>
            </a:r>
          </a:p>
        </p:txBody>
      </p:sp>
      <p:pic>
        <p:nvPicPr>
          <p:cNvPr id="274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495425"/>
            <a:ext cx="72675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Autoradiografie</a:t>
            </a:r>
          </a:p>
        </p:txBody>
      </p:sp>
      <p:pic>
        <p:nvPicPr>
          <p:cNvPr id="275459" name="Picture 4" descr="g0004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046288"/>
            <a:ext cx="5005388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Specifická detekce</a:t>
            </a:r>
          </a:p>
        </p:txBody>
      </p:sp>
      <p:pic>
        <p:nvPicPr>
          <p:cNvPr id="276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905000"/>
            <a:ext cx="789305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Detekce glykoproteinů</a:t>
            </a:r>
          </a:p>
        </p:txBody>
      </p:sp>
      <p:pic>
        <p:nvPicPr>
          <p:cNvPr id="277507" name="Picture 4" descr="g0011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860550"/>
            <a:ext cx="190817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Detekce na základě biologické aktivity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866900"/>
            <a:ext cx="66865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Detekce na základě biologické aktivity</a:t>
            </a:r>
          </a:p>
        </p:txBody>
      </p:sp>
      <p:pic>
        <p:nvPicPr>
          <p:cNvPr id="279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838325"/>
            <a:ext cx="80200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894303" y="3737987"/>
            <a:ext cx="7526216" cy="178860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 bwMode="auto">
          <a:xfrm flipV="1">
            <a:off x="4582048" y="3959052"/>
            <a:ext cx="10049" cy="14268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cs typeface="Times New Roman" pitchFamily="18" charset="0"/>
              </a:rPr>
              <a:t>Vliv iontové síly</a:t>
            </a:r>
            <a:r>
              <a:rPr lang="cs-CZ" dirty="0" smtClean="0"/>
              <a:t> na mobilitu</a:t>
            </a:r>
          </a:p>
        </p:txBody>
      </p:sp>
      <p:sp>
        <p:nvSpPr>
          <p:cNvPr id="49155" name="Rectangle 1028"/>
          <p:cNvSpPr>
            <a:spLocks noChangeArrowheads="1"/>
          </p:cNvSpPr>
          <p:nvPr/>
        </p:nvSpPr>
        <p:spPr bwMode="auto">
          <a:xfrm>
            <a:off x="2438400" y="3128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9156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605777"/>
              </p:ext>
            </p:extLst>
          </p:nvPr>
        </p:nvGraphicFramePr>
        <p:xfrm>
          <a:off x="875251" y="2277611"/>
          <a:ext cx="8075802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4" name="Rovnice" r:id="rId4" imgW="4267200" imgH="596900" progId="Equation.3">
                  <p:embed/>
                </p:oleObj>
              </mc:Choice>
              <mc:Fallback>
                <p:oleObj name="Rovnice" r:id="rId4" imgW="4267200" imgH="596900" progId="Equation.3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251" y="2277611"/>
                        <a:ext cx="8075802" cy="1200150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Rectangle 1029"/>
          <p:cNvSpPr>
            <a:spLocks noChangeArrowheads="1"/>
          </p:cNvSpPr>
          <p:nvPr/>
        </p:nvSpPr>
        <p:spPr bwMode="auto">
          <a:xfrm>
            <a:off x="2667000" y="4159250"/>
            <a:ext cx="38100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= náboj iontu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= náboj protiiontu</a:t>
            </a:r>
            <a:endParaRPr lang="cs-CZ" altLang="cs-CZ" sz="2000" b="1"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I – iontová síla </a:t>
            </a:r>
          </a:p>
        </p:txBody>
      </p:sp>
      <p:cxnSp>
        <p:nvCxnSpPr>
          <p:cNvPr id="6" name="Přímá spojnice se šipkou 5"/>
          <p:cNvCxnSpPr/>
          <p:nvPr/>
        </p:nvCxnSpPr>
        <p:spPr bwMode="auto">
          <a:xfrm flipH="1">
            <a:off x="721453" y="1912690"/>
            <a:ext cx="16778" cy="33052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Blotting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2173288" y="1981200"/>
            <a:ext cx="4764087" cy="3098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Southern</a:t>
            </a:r>
            <a:r>
              <a:rPr lang="cs-CZ" dirty="0" smtClean="0"/>
              <a:t> – DNA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err="1" smtClean="0"/>
              <a:t>Nothern</a:t>
            </a:r>
            <a:r>
              <a:rPr lang="cs-CZ" dirty="0" smtClean="0"/>
              <a:t> – RNA</a:t>
            </a:r>
          </a:p>
          <a:p>
            <a:pPr eaLnBrk="1" hangingPunct="1">
              <a:buFontTx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Western - bílkoviny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Blotting</a:t>
            </a:r>
          </a:p>
        </p:txBody>
      </p:sp>
      <p:pic>
        <p:nvPicPr>
          <p:cNvPr id="281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r="13492"/>
          <a:stretch>
            <a:fillRect/>
          </a:stretch>
        </p:blipFill>
        <p:spPr bwMode="auto">
          <a:xfrm>
            <a:off x="5370513" y="1573213"/>
            <a:ext cx="3265487" cy="433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1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573213"/>
            <a:ext cx="3278188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Blotting</a:t>
            </a:r>
          </a:p>
        </p:txBody>
      </p:sp>
      <p:pic>
        <p:nvPicPr>
          <p:cNvPr id="282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568575"/>
            <a:ext cx="88868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Výhody </a:t>
            </a:r>
            <a:r>
              <a:rPr lang="cs-CZ" dirty="0" err="1" smtClean="0"/>
              <a:t>blottingu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Dostupnost </a:t>
            </a:r>
            <a:r>
              <a:rPr lang="cs-CZ" dirty="0" err="1" smtClean="0"/>
              <a:t>biomakromolekul</a:t>
            </a:r>
            <a:endParaRPr lang="cs-CZ" dirty="0"/>
          </a:p>
          <a:p>
            <a:pPr>
              <a:defRPr/>
            </a:pPr>
            <a:r>
              <a:rPr lang="cs-CZ" dirty="0" err="1" smtClean="0"/>
              <a:t>Zakoncentrování</a:t>
            </a:r>
            <a:r>
              <a:rPr lang="cs-CZ" dirty="0" smtClean="0"/>
              <a:t> </a:t>
            </a:r>
            <a:r>
              <a:rPr lang="cs-CZ" dirty="0" err="1" smtClean="0"/>
              <a:t>biomakromolekul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Redukce doby a množství potřebných chemikálií</a:t>
            </a:r>
          </a:p>
          <a:p>
            <a:pPr>
              <a:defRPr/>
            </a:pPr>
            <a:r>
              <a:rPr lang="cs-CZ" dirty="0" smtClean="0"/>
              <a:t>Imobilizace </a:t>
            </a:r>
            <a:r>
              <a:rPr lang="cs-CZ" dirty="0" err="1" smtClean="0"/>
              <a:t>biomakromolekul</a:t>
            </a:r>
            <a:r>
              <a:rPr lang="cs-CZ" dirty="0" smtClean="0"/>
              <a:t> – možnost uchovávání</a:t>
            </a:r>
          </a:p>
          <a:p>
            <a:pPr>
              <a:defRPr/>
            </a:pPr>
            <a:r>
              <a:rPr lang="cs-CZ" dirty="0" smtClean="0"/>
              <a:t>Možnost vícenásobné detekce</a:t>
            </a:r>
          </a:p>
          <a:p>
            <a:pPr>
              <a:defRPr/>
            </a:pPr>
            <a:r>
              <a:rPr lang="cs-CZ" dirty="0" smtClean="0"/>
              <a:t>Mechanická stabilita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4"/>
          <p:cNvSpPr>
            <a:spLocks noChangeArrowheads="1"/>
          </p:cNvSpPr>
          <p:nvPr/>
        </p:nvSpPr>
        <p:spPr bwMode="auto">
          <a:xfrm>
            <a:off x="2924175" y="623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4675" name="Rectangle 6"/>
          <p:cNvSpPr>
            <a:spLocks noChangeArrowheads="1"/>
          </p:cNvSpPr>
          <p:nvPr/>
        </p:nvSpPr>
        <p:spPr bwMode="auto">
          <a:xfrm>
            <a:off x="2924175" y="623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84676" name="Group 22"/>
          <p:cNvGrpSpPr>
            <a:grpSpLocks/>
          </p:cNvGrpSpPr>
          <p:nvPr/>
        </p:nvGrpSpPr>
        <p:grpSpPr bwMode="auto">
          <a:xfrm>
            <a:off x="1363663" y="1709738"/>
            <a:ext cx="6313487" cy="4675187"/>
            <a:chOff x="859" y="483"/>
            <a:chExt cx="3977" cy="2945"/>
          </a:xfrm>
        </p:grpSpPr>
        <p:graphicFrame>
          <p:nvGraphicFramePr>
            <p:cNvPr id="284678" name="Object 3"/>
            <p:cNvGraphicFramePr>
              <a:graphicFrameLocks noChangeAspect="1"/>
            </p:cNvGraphicFramePr>
            <p:nvPr/>
          </p:nvGraphicFramePr>
          <p:xfrm>
            <a:off x="1832" y="483"/>
            <a:ext cx="2056" cy="2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4714" name="Picture" r:id="rId3" imgW="4114800" imgH="6235700" progId="Word.Picture.8">
                    <p:embed/>
                  </p:oleObj>
                </mc:Choice>
                <mc:Fallback>
                  <p:oleObj name="Picture" r:id="rId3" imgW="4114800" imgH="6235700" progId="Word.Picture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2" y="483"/>
                          <a:ext cx="2056" cy="29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4679" name="AutoShape 8"/>
            <p:cNvSpPr>
              <a:spLocks/>
            </p:cNvSpPr>
            <p:nvPr/>
          </p:nvSpPr>
          <p:spPr bwMode="auto">
            <a:xfrm>
              <a:off x="4119" y="1389"/>
              <a:ext cx="509" cy="139"/>
            </a:xfrm>
            <a:prstGeom prst="callout2">
              <a:avLst>
                <a:gd name="adj1" fmla="val 47370"/>
                <a:gd name="adj2" fmla="val -9269"/>
                <a:gd name="adj3" fmla="val 47370"/>
                <a:gd name="adj4" fmla="val -9269"/>
                <a:gd name="adj5" fmla="val 281819"/>
                <a:gd name="adj6" fmla="val -141435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DRŽÁK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4680" name="AutoShape 9"/>
            <p:cNvSpPr>
              <a:spLocks/>
            </p:cNvSpPr>
            <p:nvPr/>
          </p:nvSpPr>
          <p:spPr bwMode="auto">
            <a:xfrm>
              <a:off x="4116" y="1922"/>
              <a:ext cx="570" cy="206"/>
            </a:xfrm>
            <a:prstGeom prst="callout2">
              <a:avLst>
                <a:gd name="adj1" fmla="val 31986"/>
                <a:gd name="adj2" fmla="val -8333"/>
                <a:gd name="adj3" fmla="val 31986"/>
                <a:gd name="adj4" fmla="val -8333"/>
                <a:gd name="adj5" fmla="val 278542"/>
                <a:gd name="adj6" fmla="val -191148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FILTRAČNÍ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PAPÍR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4681" name="AutoShape 10"/>
            <p:cNvSpPr>
              <a:spLocks/>
            </p:cNvSpPr>
            <p:nvPr/>
          </p:nvSpPr>
          <p:spPr bwMode="auto">
            <a:xfrm>
              <a:off x="4121" y="2210"/>
              <a:ext cx="707" cy="232"/>
            </a:xfrm>
            <a:prstGeom prst="callout2">
              <a:avLst>
                <a:gd name="adj1" fmla="val 28366"/>
                <a:gd name="adj2" fmla="val -6662"/>
                <a:gd name="adj3" fmla="val 28366"/>
                <a:gd name="adj4" fmla="val -6662"/>
                <a:gd name="adj5" fmla="val 266190"/>
                <a:gd name="adj6" fmla="val -167639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BLOTOVACÍ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MEMBRÁNA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4682" name="AutoShape 11"/>
            <p:cNvSpPr>
              <a:spLocks/>
            </p:cNvSpPr>
            <p:nvPr/>
          </p:nvSpPr>
          <p:spPr bwMode="auto">
            <a:xfrm>
              <a:off x="4143" y="2510"/>
              <a:ext cx="570" cy="132"/>
            </a:xfrm>
            <a:prstGeom prst="callout2">
              <a:avLst>
                <a:gd name="adj1" fmla="val 49750"/>
                <a:gd name="adj2" fmla="val -8264"/>
                <a:gd name="adj3" fmla="val 49750"/>
                <a:gd name="adj4" fmla="val -8264"/>
                <a:gd name="adj5" fmla="val 502009"/>
                <a:gd name="adj6" fmla="val -224792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GEL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4683" name="AutoShape 12"/>
            <p:cNvSpPr>
              <a:spLocks/>
            </p:cNvSpPr>
            <p:nvPr/>
          </p:nvSpPr>
          <p:spPr bwMode="auto">
            <a:xfrm>
              <a:off x="4115" y="824"/>
              <a:ext cx="721" cy="359"/>
            </a:xfrm>
            <a:prstGeom prst="callout2">
              <a:avLst>
                <a:gd name="adj1" fmla="val 22005"/>
                <a:gd name="adj2" fmla="val -6657"/>
                <a:gd name="adj3" fmla="val 22005"/>
                <a:gd name="adj4" fmla="val -27602"/>
                <a:gd name="adj5" fmla="val 23676"/>
                <a:gd name="adj6" fmla="val -27602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NÁDOBA S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PŘENOSOVÝM PUFREM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4684" name="AutoShape 13"/>
            <p:cNvSpPr>
              <a:spLocks/>
            </p:cNvSpPr>
            <p:nvPr/>
          </p:nvSpPr>
          <p:spPr bwMode="auto">
            <a:xfrm>
              <a:off x="1113" y="1162"/>
              <a:ext cx="509" cy="139"/>
            </a:xfrm>
            <a:prstGeom prst="callout2">
              <a:avLst>
                <a:gd name="adj1" fmla="val 52630"/>
                <a:gd name="adj2" fmla="val 109269"/>
                <a:gd name="adj3" fmla="val 52630"/>
                <a:gd name="adj4" fmla="val 109269"/>
                <a:gd name="adj5" fmla="val 287083"/>
                <a:gd name="adj6" fmla="val 241435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DRŽÁK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4685" name="AutoShape 14"/>
            <p:cNvSpPr>
              <a:spLocks/>
            </p:cNvSpPr>
            <p:nvPr/>
          </p:nvSpPr>
          <p:spPr bwMode="auto">
            <a:xfrm>
              <a:off x="4112" y="1662"/>
              <a:ext cx="539" cy="127"/>
            </a:xfrm>
            <a:prstGeom prst="callout2">
              <a:avLst>
                <a:gd name="adj1" fmla="val 52380"/>
                <a:gd name="adj2" fmla="val -8755"/>
                <a:gd name="adj3" fmla="val 52380"/>
                <a:gd name="adj4" fmla="val -8755"/>
                <a:gd name="adj5" fmla="val 385713"/>
                <a:gd name="adj6" fmla="val -169315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HOUBA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4686" name="AutoShape 15"/>
            <p:cNvSpPr>
              <a:spLocks/>
            </p:cNvSpPr>
            <p:nvPr/>
          </p:nvSpPr>
          <p:spPr bwMode="auto">
            <a:xfrm>
              <a:off x="1081" y="1502"/>
              <a:ext cx="539" cy="127"/>
            </a:xfrm>
            <a:prstGeom prst="callout2">
              <a:avLst>
                <a:gd name="adj1" fmla="val 47620"/>
                <a:gd name="adj2" fmla="val 108755"/>
                <a:gd name="adj3" fmla="val 47620"/>
                <a:gd name="adj4" fmla="val 108755"/>
                <a:gd name="adj5" fmla="val 380954"/>
                <a:gd name="adj6" fmla="val 269315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HOUBA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4687" name="AutoShape 16"/>
            <p:cNvSpPr>
              <a:spLocks/>
            </p:cNvSpPr>
            <p:nvPr/>
          </p:nvSpPr>
          <p:spPr bwMode="auto">
            <a:xfrm>
              <a:off x="1025" y="1733"/>
              <a:ext cx="619" cy="259"/>
            </a:xfrm>
            <a:prstGeom prst="callout2">
              <a:avLst>
                <a:gd name="adj1" fmla="val 74597"/>
                <a:gd name="adj2" fmla="val 25759"/>
                <a:gd name="adj3" fmla="val 74597"/>
                <a:gd name="adj4" fmla="val 25759"/>
                <a:gd name="adj5" fmla="val 355949"/>
                <a:gd name="adj6" fmla="val 268319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 FILTRAČNÍ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  PAPÍR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4688" name="AutoShape 17"/>
            <p:cNvSpPr>
              <a:spLocks/>
            </p:cNvSpPr>
            <p:nvPr/>
          </p:nvSpPr>
          <p:spPr bwMode="auto">
            <a:xfrm>
              <a:off x="859" y="2130"/>
              <a:ext cx="707" cy="232"/>
            </a:xfrm>
            <a:prstGeom prst="callout2">
              <a:avLst>
                <a:gd name="adj1" fmla="val 71634"/>
                <a:gd name="adj2" fmla="val 106662"/>
                <a:gd name="adj3" fmla="val 71634"/>
                <a:gd name="adj4" fmla="val 106662"/>
                <a:gd name="adj5" fmla="val 309454"/>
                <a:gd name="adj6" fmla="val 267639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BLOTOVACÍ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MEMBRÁNA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4582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Difuzní blotting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Vakuový blotting</a:t>
            </a:r>
          </a:p>
        </p:txBody>
      </p:sp>
      <p:sp>
        <p:nvSpPr>
          <p:cNvPr id="285699" name="Rectangle 1028"/>
          <p:cNvSpPr>
            <a:spLocks noChangeArrowheads="1"/>
          </p:cNvSpPr>
          <p:nvPr/>
        </p:nvSpPr>
        <p:spPr bwMode="auto">
          <a:xfrm>
            <a:off x="2238375" y="2871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85700" name="Object 1027"/>
          <p:cNvGraphicFramePr>
            <a:graphicFrameLocks noChangeAspect="1"/>
          </p:cNvGraphicFramePr>
          <p:nvPr/>
        </p:nvGraphicFramePr>
        <p:xfrm>
          <a:off x="2238375" y="2871788"/>
          <a:ext cx="4667250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33" name="Picture" r:id="rId3" imgW="5829300" imgH="1016000" progId="Word.Picture.8">
                  <p:embed/>
                </p:oleObj>
              </mc:Choice>
              <mc:Fallback>
                <p:oleObj name="Picture" r:id="rId3" imgW="5829300" imgH="1016000" progId="Word.Picture.8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375" y="2871788"/>
                        <a:ext cx="4667250" cy="111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5701" name="AutoShape 1029"/>
          <p:cNvSpPr>
            <a:spLocks/>
          </p:cNvSpPr>
          <p:nvPr/>
        </p:nvSpPr>
        <p:spPr bwMode="auto">
          <a:xfrm>
            <a:off x="6986588" y="4094163"/>
            <a:ext cx="914400" cy="449262"/>
          </a:xfrm>
          <a:prstGeom prst="callout1">
            <a:avLst>
              <a:gd name="adj1" fmla="val 27917"/>
              <a:gd name="adj2" fmla="val -8333"/>
              <a:gd name="adj3" fmla="val -83394"/>
              <a:gd name="adj4" fmla="val -103125"/>
            </a:avLst>
          </a:prstGeom>
          <a:solidFill>
            <a:srgbClr val="FFCC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PORÉZNÍ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PODLOŽKA</a:t>
            </a:r>
            <a:endParaRPr lang="cs-CZ" altLang="cs-CZ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5702" name="Rectangle 1030"/>
          <p:cNvSpPr>
            <a:spLocks noChangeArrowheads="1"/>
          </p:cNvSpPr>
          <p:nvPr/>
        </p:nvSpPr>
        <p:spPr bwMode="auto">
          <a:xfrm>
            <a:off x="6977063" y="3605213"/>
            <a:ext cx="838200" cy="2063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VÝVĚVA</a:t>
            </a:r>
            <a:endParaRPr lang="cs-CZ" altLang="cs-CZ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5703" name="AutoShape 1031"/>
          <p:cNvSpPr>
            <a:spLocks/>
          </p:cNvSpPr>
          <p:nvPr/>
        </p:nvSpPr>
        <p:spPr bwMode="auto">
          <a:xfrm>
            <a:off x="992188" y="3851275"/>
            <a:ext cx="914400" cy="209550"/>
          </a:xfrm>
          <a:prstGeom prst="callout1">
            <a:avLst>
              <a:gd name="adj1" fmla="val 40153"/>
              <a:gd name="adj2" fmla="val 108333"/>
              <a:gd name="adj3" fmla="val 40153"/>
              <a:gd name="adj4" fmla="val 136634"/>
            </a:avLst>
          </a:prstGeom>
          <a:solidFill>
            <a:srgbClr val="FFCC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ZÁKLADNA</a:t>
            </a:r>
            <a:endParaRPr lang="cs-CZ" altLang="cs-CZ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5704" name="Line 1032"/>
          <p:cNvSpPr>
            <a:spLocks noChangeShapeType="1"/>
          </p:cNvSpPr>
          <p:nvPr/>
        </p:nvSpPr>
        <p:spPr bwMode="auto">
          <a:xfrm flipV="1">
            <a:off x="6805613" y="3708400"/>
            <a:ext cx="114300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5705" name="AutoShape 1033"/>
          <p:cNvSpPr>
            <a:spLocks/>
          </p:cNvSpPr>
          <p:nvPr/>
        </p:nvSpPr>
        <p:spPr bwMode="auto">
          <a:xfrm>
            <a:off x="1014413" y="3232150"/>
            <a:ext cx="914400" cy="203200"/>
          </a:xfrm>
          <a:prstGeom prst="callout1">
            <a:avLst>
              <a:gd name="adj1" fmla="val 38282"/>
              <a:gd name="adj2" fmla="val 108333"/>
              <a:gd name="adj3" fmla="val 38282"/>
              <a:gd name="adj4" fmla="val 161458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GEL</a:t>
            </a:r>
            <a:endParaRPr lang="cs-CZ" altLang="cs-CZ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5706" name="AutoShape 1034"/>
          <p:cNvSpPr>
            <a:spLocks/>
          </p:cNvSpPr>
          <p:nvPr/>
        </p:nvSpPr>
        <p:spPr bwMode="auto">
          <a:xfrm>
            <a:off x="6967538" y="2439988"/>
            <a:ext cx="914400" cy="347662"/>
          </a:xfrm>
          <a:prstGeom prst="callout1">
            <a:avLst>
              <a:gd name="adj1" fmla="val 36074"/>
              <a:gd name="adj2" fmla="val -8333"/>
              <a:gd name="adj3" fmla="val 156167"/>
              <a:gd name="adj4" fmla="val -87500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FILTRAČNÍ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PAPÍR</a:t>
            </a:r>
            <a:endParaRPr lang="cs-CZ" altLang="cs-CZ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5707" name="AutoShape 1035"/>
          <p:cNvSpPr>
            <a:spLocks/>
          </p:cNvSpPr>
          <p:nvPr/>
        </p:nvSpPr>
        <p:spPr bwMode="auto">
          <a:xfrm>
            <a:off x="6967538" y="2884488"/>
            <a:ext cx="1019175" cy="431800"/>
          </a:xfrm>
          <a:prstGeom prst="callout1">
            <a:avLst>
              <a:gd name="adj1" fmla="val 29046"/>
              <a:gd name="adj2" fmla="val -7477"/>
              <a:gd name="adj3" fmla="val 127204"/>
              <a:gd name="adj4" fmla="val -79282"/>
            </a:avLst>
          </a:prstGeom>
          <a:solidFill>
            <a:srgbClr val="FFCC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BLOTOVACÍ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MEMBRÁNA</a:t>
            </a:r>
            <a:endParaRPr lang="cs-CZ" altLang="cs-CZ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Kapilární blotting</a:t>
            </a:r>
          </a:p>
        </p:txBody>
      </p:sp>
      <p:sp>
        <p:nvSpPr>
          <p:cNvPr id="286723" name="Rectangle 4"/>
          <p:cNvSpPr>
            <a:spLocks noChangeArrowheads="1"/>
          </p:cNvSpPr>
          <p:nvPr/>
        </p:nvSpPr>
        <p:spPr bwMode="auto">
          <a:xfrm>
            <a:off x="2062163" y="2352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86724" name="Skupina 1"/>
          <p:cNvGrpSpPr>
            <a:grpSpLocks/>
          </p:cNvGrpSpPr>
          <p:nvPr/>
        </p:nvGrpSpPr>
        <p:grpSpPr bwMode="auto">
          <a:xfrm>
            <a:off x="958850" y="3009900"/>
            <a:ext cx="7226300" cy="2359025"/>
            <a:chOff x="958850" y="3009905"/>
            <a:chExt cx="7226300" cy="2359029"/>
          </a:xfrm>
        </p:grpSpPr>
        <p:graphicFrame>
          <p:nvGraphicFramePr>
            <p:cNvPr id="286725" name="Object 3"/>
            <p:cNvGraphicFramePr>
              <a:graphicFrameLocks noChangeAspect="1"/>
            </p:cNvGraphicFramePr>
            <p:nvPr/>
          </p:nvGraphicFramePr>
          <p:xfrm>
            <a:off x="1790700" y="3009905"/>
            <a:ext cx="5019675" cy="21526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57" name="Picture" r:id="rId3" imgW="5575300" imgH="2260600" progId="Word.Picture.8">
                    <p:embed/>
                  </p:oleObj>
                </mc:Choice>
                <mc:Fallback>
                  <p:oleObj name="Picture" r:id="rId3" imgW="5575300" imgH="2260600" progId="Word.Picture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0700" y="3009905"/>
                          <a:ext cx="5019675" cy="21526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726" name="AutoShape 6"/>
            <p:cNvSpPr>
              <a:spLocks/>
            </p:cNvSpPr>
            <p:nvPr/>
          </p:nvSpPr>
          <p:spPr bwMode="auto">
            <a:xfrm>
              <a:off x="7016750" y="3127380"/>
              <a:ext cx="914400" cy="258763"/>
            </a:xfrm>
            <a:prstGeom prst="callout1">
              <a:avLst>
                <a:gd name="adj1" fmla="val 48648"/>
                <a:gd name="adj2" fmla="val -8264"/>
                <a:gd name="adj3" fmla="val 179116"/>
                <a:gd name="adj4" fmla="val -72153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ZÁVAŽÍ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727" name="AutoShape 7"/>
            <p:cNvSpPr>
              <a:spLocks/>
            </p:cNvSpPr>
            <p:nvPr/>
          </p:nvSpPr>
          <p:spPr bwMode="auto">
            <a:xfrm>
              <a:off x="7010400" y="3694119"/>
              <a:ext cx="1035050" cy="404813"/>
            </a:xfrm>
            <a:prstGeom prst="callout2">
              <a:avLst>
                <a:gd name="adj1" fmla="val 31032"/>
                <a:gd name="adj2" fmla="val -7296"/>
                <a:gd name="adj3" fmla="val 31032"/>
                <a:gd name="adj4" fmla="val -7296"/>
                <a:gd name="adj5" fmla="val 118810"/>
                <a:gd name="adj6" fmla="val -66769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BLOTOVACÍ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MEMBRÁNA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728" name="AutoShape 8"/>
            <p:cNvSpPr>
              <a:spLocks/>
            </p:cNvSpPr>
            <p:nvPr/>
          </p:nvSpPr>
          <p:spPr bwMode="auto">
            <a:xfrm>
              <a:off x="7013575" y="4240220"/>
              <a:ext cx="914400" cy="393701"/>
            </a:xfrm>
            <a:prstGeom prst="callout2">
              <a:avLst>
                <a:gd name="adj1" fmla="val 31935"/>
                <a:gd name="adj2" fmla="val -8264"/>
                <a:gd name="adj3" fmla="val 31935"/>
                <a:gd name="adj4" fmla="val -8264"/>
                <a:gd name="adj5" fmla="val 119032"/>
                <a:gd name="adj6" fmla="val -73194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FILTRAČNÍ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PAPÍR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729" name="AutoShape 9"/>
            <p:cNvSpPr>
              <a:spLocks/>
            </p:cNvSpPr>
            <p:nvPr/>
          </p:nvSpPr>
          <p:spPr bwMode="auto">
            <a:xfrm>
              <a:off x="7016750" y="4748220"/>
              <a:ext cx="1168400" cy="620714"/>
            </a:xfrm>
            <a:prstGeom prst="callout2">
              <a:avLst>
                <a:gd name="adj1" fmla="val 20245"/>
                <a:gd name="adj2" fmla="val -6463"/>
                <a:gd name="adj3" fmla="val 20245"/>
                <a:gd name="adj4" fmla="val -27106"/>
                <a:gd name="adj5" fmla="val 20245"/>
                <a:gd name="adj6" fmla="val -27106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NÁDOBA S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PŘENOSOVÝM PUFREM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730" name="AutoShape 10"/>
            <p:cNvSpPr>
              <a:spLocks/>
            </p:cNvSpPr>
            <p:nvPr/>
          </p:nvSpPr>
          <p:spPr bwMode="auto">
            <a:xfrm>
              <a:off x="958850" y="3228297"/>
              <a:ext cx="889000" cy="361951"/>
            </a:xfrm>
            <a:prstGeom prst="callout1">
              <a:avLst>
                <a:gd name="adj1" fmla="val 109648"/>
                <a:gd name="adj2" fmla="val 108569"/>
                <a:gd name="adj3" fmla="val 156139"/>
                <a:gd name="adj4" fmla="val 141431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FILTRAČNÍ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 PAPÍR                    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731" name="AutoShape 11"/>
            <p:cNvSpPr>
              <a:spLocks/>
            </p:cNvSpPr>
            <p:nvPr/>
          </p:nvSpPr>
          <p:spPr bwMode="auto">
            <a:xfrm>
              <a:off x="1035050" y="3990982"/>
              <a:ext cx="812800" cy="290513"/>
            </a:xfrm>
            <a:prstGeom prst="callout1">
              <a:avLst>
                <a:gd name="adj1" fmla="val 56829"/>
                <a:gd name="adj2" fmla="val 109375"/>
                <a:gd name="adj3" fmla="val 107102"/>
                <a:gd name="adj4" fmla="val 140625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GEL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       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         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746" name="Skupina 1"/>
          <p:cNvGrpSpPr>
            <a:grpSpLocks/>
          </p:cNvGrpSpPr>
          <p:nvPr/>
        </p:nvGrpSpPr>
        <p:grpSpPr bwMode="auto">
          <a:xfrm>
            <a:off x="2032000" y="1603375"/>
            <a:ext cx="5399088" cy="4943475"/>
            <a:chOff x="2032000" y="1603375"/>
            <a:chExt cx="5399088" cy="4943476"/>
          </a:xfrm>
        </p:grpSpPr>
        <p:graphicFrame>
          <p:nvGraphicFramePr>
            <p:cNvPr id="287748" name="Object 10"/>
            <p:cNvGraphicFramePr>
              <a:graphicFrameLocks noChangeAspect="1"/>
            </p:cNvGraphicFramePr>
            <p:nvPr/>
          </p:nvGraphicFramePr>
          <p:xfrm>
            <a:off x="3260725" y="1776413"/>
            <a:ext cx="2801938" cy="4770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791" name="Picture" r:id="rId3" imgW="4114800" imgH="6235700" progId="Word.Picture.8">
                    <p:embed/>
                  </p:oleObj>
                </mc:Choice>
                <mc:Fallback>
                  <p:oleObj name="Picture" r:id="rId3" imgW="4114800" imgH="6235700" progId="Word.Picture.8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0725" y="1776413"/>
                          <a:ext cx="2801938" cy="4770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7749" name="AutoShape 13"/>
            <p:cNvSpPr>
              <a:spLocks noChangeAspect="1"/>
            </p:cNvSpPr>
            <p:nvPr/>
          </p:nvSpPr>
          <p:spPr bwMode="auto">
            <a:xfrm>
              <a:off x="2032000" y="4552950"/>
              <a:ext cx="893763" cy="354013"/>
            </a:xfrm>
            <a:prstGeom prst="callout2">
              <a:avLst>
                <a:gd name="adj1" fmla="val 64574"/>
                <a:gd name="adj2" fmla="val 108528"/>
                <a:gd name="adj3" fmla="val 64574"/>
                <a:gd name="adj4" fmla="val 112611"/>
                <a:gd name="adj5" fmla="val 288787"/>
                <a:gd name="adj6" fmla="val 266431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FILTRAČNÍ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PAPÍR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50" name="AutoShape 14"/>
            <p:cNvSpPr>
              <a:spLocks noChangeAspect="1"/>
            </p:cNvSpPr>
            <p:nvPr/>
          </p:nvSpPr>
          <p:spPr bwMode="auto">
            <a:xfrm>
              <a:off x="2208213" y="1665288"/>
              <a:ext cx="719138" cy="212725"/>
            </a:xfrm>
            <a:prstGeom prst="callout2">
              <a:avLst>
                <a:gd name="adj1" fmla="val 58954"/>
                <a:gd name="adj2" fmla="val -10597"/>
                <a:gd name="adj3" fmla="val 58954"/>
                <a:gd name="adj4" fmla="val -5519"/>
                <a:gd name="adj5" fmla="val 50745"/>
                <a:gd name="adj6" fmla="val -5519"/>
              </a:avLst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 b="1">
                  <a:solidFill>
                    <a:schemeClr val="accent2"/>
                  </a:solidFill>
                  <a:latin typeface="S Patkou"/>
                </a:rPr>
                <a:t>KATODA</a:t>
              </a:r>
              <a:endParaRPr lang="cs-CZ" altLang="cs-CZ" sz="1200" b="1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51" name="AutoShape 15"/>
            <p:cNvSpPr>
              <a:spLocks noChangeAspect="1"/>
            </p:cNvSpPr>
            <p:nvPr/>
          </p:nvSpPr>
          <p:spPr bwMode="auto">
            <a:xfrm>
              <a:off x="6337300" y="3416300"/>
              <a:ext cx="693738" cy="227013"/>
            </a:xfrm>
            <a:prstGeom prst="callout2">
              <a:avLst>
                <a:gd name="adj1" fmla="val 47370"/>
                <a:gd name="adj2" fmla="val -9269"/>
                <a:gd name="adj3" fmla="val 47370"/>
                <a:gd name="adj4" fmla="val -9269"/>
                <a:gd name="adj5" fmla="val 281819"/>
                <a:gd name="adj6" fmla="val -141435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DRŽÁK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52" name="AutoShape 16"/>
            <p:cNvSpPr>
              <a:spLocks noChangeAspect="1"/>
            </p:cNvSpPr>
            <p:nvPr/>
          </p:nvSpPr>
          <p:spPr bwMode="auto">
            <a:xfrm>
              <a:off x="6342063" y="4313238"/>
              <a:ext cx="893763" cy="327025"/>
            </a:xfrm>
            <a:prstGeom prst="callout2">
              <a:avLst>
                <a:gd name="adj1" fmla="val 38347"/>
                <a:gd name="adj2" fmla="val -8528"/>
                <a:gd name="adj3" fmla="val 38347"/>
                <a:gd name="adj4" fmla="val -11366"/>
                <a:gd name="adj5" fmla="val 283009"/>
                <a:gd name="adj6" fmla="val -166431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FILTRAČNÍ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PAPÍR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53" name="AutoShape 17"/>
            <p:cNvSpPr>
              <a:spLocks noChangeAspect="1"/>
            </p:cNvSpPr>
            <p:nvPr/>
          </p:nvSpPr>
          <p:spPr bwMode="auto">
            <a:xfrm>
              <a:off x="6286500" y="2663825"/>
              <a:ext cx="982663" cy="582613"/>
            </a:xfrm>
            <a:prstGeom prst="callout2">
              <a:avLst>
                <a:gd name="adj1" fmla="val 21528"/>
                <a:gd name="adj2" fmla="val -7755"/>
                <a:gd name="adj3" fmla="val 21528"/>
                <a:gd name="adj4" fmla="val -25847"/>
                <a:gd name="adj5" fmla="val 23435"/>
                <a:gd name="adj6" fmla="val -25847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NÁDOBA S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PŘENOSOVÝM PUFREM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54" name="AutoShape 18"/>
            <p:cNvSpPr>
              <a:spLocks noChangeAspect="1"/>
            </p:cNvSpPr>
            <p:nvPr/>
          </p:nvSpPr>
          <p:spPr bwMode="auto">
            <a:xfrm>
              <a:off x="2243138" y="3041650"/>
              <a:ext cx="693738" cy="225425"/>
            </a:xfrm>
            <a:prstGeom prst="callout2">
              <a:avLst>
                <a:gd name="adj1" fmla="val 52630"/>
                <a:gd name="adj2" fmla="val 109269"/>
                <a:gd name="adj3" fmla="val 52630"/>
                <a:gd name="adj4" fmla="val 109269"/>
                <a:gd name="adj5" fmla="val 287083"/>
                <a:gd name="adj6" fmla="val 241435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DRŽÁK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55" name="AutoShape 19"/>
            <p:cNvSpPr>
              <a:spLocks noChangeAspect="1"/>
            </p:cNvSpPr>
            <p:nvPr/>
          </p:nvSpPr>
          <p:spPr bwMode="auto">
            <a:xfrm>
              <a:off x="6389688" y="3859213"/>
              <a:ext cx="733425" cy="203200"/>
            </a:xfrm>
            <a:prstGeom prst="callout2">
              <a:avLst>
                <a:gd name="adj1" fmla="val 52380"/>
                <a:gd name="adj2" fmla="val -8755"/>
                <a:gd name="adj3" fmla="val 52380"/>
                <a:gd name="adj4" fmla="val -8755"/>
                <a:gd name="adj5" fmla="val 385713"/>
                <a:gd name="adj6" fmla="val -169315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HOUBA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56" name="AutoShape 20"/>
            <p:cNvSpPr>
              <a:spLocks noChangeAspect="1"/>
            </p:cNvSpPr>
            <p:nvPr/>
          </p:nvSpPr>
          <p:spPr bwMode="auto">
            <a:xfrm>
              <a:off x="2224088" y="3582988"/>
              <a:ext cx="733425" cy="206375"/>
            </a:xfrm>
            <a:prstGeom prst="callout2">
              <a:avLst>
                <a:gd name="adj1" fmla="val 47620"/>
                <a:gd name="adj2" fmla="val 108755"/>
                <a:gd name="adj3" fmla="val 47620"/>
                <a:gd name="adj4" fmla="val 108755"/>
                <a:gd name="adj5" fmla="val 380954"/>
                <a:gd name="adj6" fmla="val 269315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 HOUBA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57" name="Rectangle 21"/>
            <p:cNvSpPr>
              <a:spLocks noChangeAspect="1" noChangeArrowheads="1"/>
            </p:cNvSpPr>
            <p:nvPr/>
          </p:nvSpPr>
          <p:spPr bwMode="auto">
            <a:xfrm>
              <a:off x="5867400" y="1603375"/>
              <a:ext cx="85725" cy="484505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58" name="Rectangle 22"/>
            <p:cNvSpPr>
              <a:spLocks noChangeAspect="1" noChangeArrowheads="1"/>
            </p:cNvSpPr>
            <p:nvPr/>
          </p:nvSpPr>
          <p:spPr bwMode="auto">
            <a:xfrm>
              <a:off x="5865813" y="1603375"/>
              <a:ext cx="438150" cy="4921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59" name="Rectangle 23"/>
            <p:cNvSpPr>
              <a:spLocks noChangeAspect="1" noChangeArrowheads="1"/>
            </p:cNvSpPr>
            <p:nvPr/>
          </p:nvSpPr>
          <p:spPr bwMode="auto">
            <a:xfrm>
              <a:off x="3432175" y="1619250"/>
              <a:ext cx="85725" cy="484505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60" name="Rectangle 24"/>
            <p:cNvSpPr>
              <a:spLocks noChangeAspect="1" noChangeArrowheads="1"/>
            </p:cNvSpPr>
            <p:nvPr/>
          </p:nvSpPr>
          <p:spPr bwMode="auto">
            <a:xfrm>
              <a:off x="3076575" y="1619250"/>
              <a:ext cx="438150" cy="4921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61" name="Rectangle 25"/>
            <p:cNvSpPr>
              <a:spLocks noChangeAspect="1" noChangeArrowheads="1"/>
            </p:cNvSpPr>
            <p:nvPr/>
          </p:nvSpPr>
          <p:spPr bwMode="auto">
            <a:xfrm>
              <a:off x="6362700" y="1654175"/>
              <a:ext cx="112713" cy="1841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400" b="1">
                  <a:solidFill>
                    <a:srgbClr val="FF0000"/>
                  </a:solidFill>
                  <a:latin typeface="S Patkou"/>
                </a:rPr>
                <a:t>+</a:t>
              </a:r>
              <a:endParaRPr lang="cs-CZ" altLang="cs-CZ" sz="12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62" name="Rectangle 26"/>
            <p:cNvSpPr>
              <a:spLocks noChangeAspect="1" noChangeArrowheads="1"/>
            </p:cNvSpPr>
            <p:nvPr/>
          </p:nvSpPr>
          <p:spPr bwMode="auto">
            <a:xfrm>
              <a:off x="2933700" y="1606550"/>
              <a:ext cx="96838" cy="1873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-</a:t>
              </a:r>
              <a:endParaRPr lang="cs-CZ" altLang="cs-CZ" sz="1200" b="1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63" name="Rectangle 27"/>
            <p:cNvSpPr>
              <a:spLocks noChangeAspect="1" noChangeArrowheads="1"/>
            </p:cNvSpPr>
            <p:nvPr/>
          </p:nvSpPr>
          <p:spPr bwMode="auto">
            <a:xfrm>
              <a:off x="6502400" y="1654175"/>
              <a:ext cx="658813" cy="23018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 b="1">
                  <a:solidFill>
                    <a:srgbClr val="FF0000"/>
                  </a:solidFill>
                  <a:latin typeface="S Patkou"/>
                </a:rPr>
                <a:t>ANODA</a:t>
              </a:r>
              <a:endParaRPr lang="cs-CZ" altLang="cs-CZ" sz="12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64" name="AutoShape 28"/>
            <p:cNvSpPr>
              <a:spLocks noChangeAspect="1"/>
            </p:cNvSpPr>
            <p:nvPr/>
          </p:nvSpPr>
          <p:spPr bwMode="auto">
            <a:xfrm>
              <a:off x="6370638" y="4735513"/>
              <a:ext cx="1060450" cy="346075"/>
            </a:xfrm>
            <a:prstGeom prst="callout1">
              <a:avLst>
                <a:gd name="adj1" fmla="val 30745"/>
                <a:gd name="adj2" fmla="val -6051"/>
                <a:gd name="adj3" fmla="val 295653"/>
                <a:gd name="adj4" fmla="val -156356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BLOTOVACÍ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MEMBRÁNA</a:t>
              </a:r>
              <a:endPara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65" name="AutoShape 29"/>
            <p:cNvSpPr>
              <a:spLocks noChangeAspect="1"/>
            </p:cNvSpPr>
            <p:nvPr/>
          </p:nvSpPr>
          <p:spPr bwMode="auto">
            <a:xfrm>
              <a:off x="2270125" y="5243513"/>
              <a:ext cx="776288" cy="207963"/>
            </a:xfrm>
            <a:prstGeom prst="callout1">
              <a:avLst>
                <a:gd name="adj1" fmla="val 48699"/>
                <a:gd name="adj2" fmla="val 108333"/>
                <a:gd name="adj3" fmla="val 463634"/>
                <a:gd name="adj4" fmla="val 300347"/>
              </a:avLst>
            </a:prstGeom>
            <a:solidFill>
              <a:srgbClr val="FFCC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GEL</a:t>
              </a:r>
              <a:r>
                <a:rPr lang="cs-CZ" altLang="cs-CZ" sz="1200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       </a:t>
              </a:r>
              <a:r>
                <a:rPr lang="cs-CZ" altLang="cs-CZ" sz="1200">
                  <a:solidFill>
                    <a:srgbClr val="FF0000"/>
                  </a:solidFill>
                  <a:latin typeface="S Patkou"/>
                </a:rPr>
                <a:t> </a:t>
              </a:r>
            </a:p>
          </p:txBody>
        </p:sp>
      </p:grpSp>
      <p:sp>
        <p:nvSpPr>
          <p:cNvPr id="27652" name="Rectangle 33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0287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Tankový elektroblotting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Tankový elektroblotting</a:t>
            </a:r>
          </a:p>
        </p:txBody>
      </p:sp>
      <p:pic>
        <p:nvPicPr>
          <p:cNvPr id="288771" name="Picture 23" descr="607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228850"/>
            <a:ext cx="66690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Tankový elektroblotting</a:t>
            </a:r>
            <a:br>
              <a:rPr lang="cs-CZ" smtClean="0"/>
            </a:br>
            <a:r>
              <a:rPr lang="cs-CZ" smtClean="0"/>
              <a:t>Mini Protean Trans Blot Cell</a:t>
            </a:r>
          </a:p>
        </p:txBody>
      </p:sp>
      <p:pic>
        <p:nvPicPr>
          <p:cNvPr id="289795" name="Picture 23" descr="608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2863850"/>
            <a:ext cx="38068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cs typeface="Times New Roman" pitchFamily="18" charset="0"/>
              </a:rPr>
              <a:t>Vliv teploty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smtClean="0"/>
              <a:t>na mobilitu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3200400" y="3281363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1204" name="Object 3"/>
          <p:cNvGraphicFramePr>
            <a:graphicFrameLocks noChangeAspect="1"/>
          </p:cNvGraphicFramePr>
          <p:nvPr/>
        </p:nvGraphicFramePr>
        <p:xfrm>
          <a:off x="1936750" y="2627313"/>
          <a:ext cx="53816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3" name="Rovnice" r:id="rId4" imgW="2641600" imgH="355600" progId="Equation.3">
                  <p:embed/>
                </p:oleObj>
              </mc:Choice>
              <mc:Fallback>
                <p:oleObj name="Rovnice" r:id="rId4" imgW="2641600" imgH="355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0" y="2627313"/>
                        <a:ext cx="5381625" cy="730250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2133600" y="4343400"/>
            <a:ext cx="4876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standardní teplota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pracovní teplota</a:t>
            </a:r>
            <a:r>
              <a:rPr lang="cs-CZ" altLang="cs-CZ" sz="2000" b="1">
                <a:latin typeface="Times New Roman" panose="02020603050405020304" pitchFamily="18" charset="0"/>
              </a:rPr>
              <a:t> </a:t>
            </a:r>
          </a:p>
        </p:txBody>
      </p:sp>
      <p:cxnSp>
        <p:nvCxnSpPr>
          <p:cNvPr id="6" name="Přímá spojnice se šipkou 5"/>
          <p:cNvCxnSpPr/>
          <p:nvPr/>
        </p:nvCxnSpPr>
        <p:spPr bwMode="auto">
          <a:xfrm flipV="1">
            <a:off x="738231" y="1468075"/>
            <a:ext cx="0" cy="29884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ovéPole 3"/>
          <p:cNvSpPr txBox="1"/>
          <p:nvPr/>
        </p:nvSpPr>
        <p:spPr>
          <a:xfrm>
            <a:off x="1359017" y="5788404"/>
            <a:ext cx="494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Vzrůst T o 1</a:t>
            </a:r>
            <a:r>
              <a:rPr lang="cs-CZ" sz="2400" baseline="30000" dirty="0" smtClean="0">
                <a:solidFill>
                  <a:srgbClr val="FF0000"/>
                </a:solidFill>
              </a:rPr>
              <a:t>o</a:t>
            </a:r>
            <a:r>
              <a:rPr lang="cs-CZ" sz="2400" dirty="0" smtClean="0">
                <a:solidFill>
                  <a:srgbClr val="FF0000"/>
                </a:solidFill>
              </a:rPr>
              <a:t>C    růst mobility o 2-3</a:t>
            </a:r>
            <a:r>
              <a:rPr lang="cs-CZ" sz="2400" baseline="30000" dirty="0" smtClean="0">
                <a:solidFill>
                  <a:srgbClr val="FF0000"/>
                </a:solidFill>
              </a:rPr>
              <a:t>o</a:t>
            </a:r>
            <a:r>
              <a:rPr lang="cs-CZ" sz="2400" dirty="0" smtClean="0">
                <a:solidFill>
                  <a:srgbClr val="FF0000"/>
                </a:solidFill>
              </a:rPr>
              <a:t>C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„Semi dry“ blotting</a:t>
            </a:r>
          </a:p>
        </p:txBody>
      </p:sp>
      <p:sp>
        <p:nvSpPr>
          <p:cNvPr id="290819" name="Rectangle 1028"/>
          <p:cNvSpPr>
            <a:spLocks noChangeArrowheads="1"/>
          </p:cNvSpPr>
          <p:nvPr/>
        </p:nvSpPr>
        <p:spPr bwMode="auto">
          <a:xfrm>
            <a:off x="2147888" y="2838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90820" name="Object 1027"/>
          <p:cNvGraphicFramePr>
            <a:graphicFrameLocks noChangeAspect="1"/>
          </p:cNvGraphicFramePr>
          <p:nvPr/>
        </p:nvGraphicFramePr>
        <p:xfrm>
          <a:off x="2147888" y="2838450"/>
          <a:ext cx="484822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54" name="Picture" r:id="rId3" imgW="5092700" imgH="1320800" progId="Word.Picture.8">
                  <p:embed/>
                </p:oleObj>
              </mc:Choice>
              <mc:Fallback>
                <p:oleObj name="Picture" r:id="rId3" imgW="5092700" imgH="1320800" progId="Word.Picture.8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888" y="2838450"/>
                        <a:ext cx="4848225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821" name="AutoShape 1030"/>
          <p:cNvSpPr>
            <a:spLocks/>
          </p:cNvSpPr>
          <p:nvPr/>
        </p:nvSpPr>
        <p:spPr bwMode="auto">
          <a:xfrm>
            <a:off x="1085850" y="3532188"/>
            <a:ext cx="914400" cy="377825"/>
          </a:xfrm>
          <a:prstGeom prst="callout1">
            <a:avLst>
              <a:gd name="adj1" fmla="val 55463"/>
              <a:gd name="adj2" fmla="val 108333"/>
              <a:gd name="adj3" fmla="val 55463"/>
              <a:gd name="adj4" fmla="val 129167"/>
            </a:avLst>
          </a:prstGeom>
          <a:solidFill>
            <a:srgbClr val="FFCC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FILTRAČNÍ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PAPÍR</a:t>
            </a:r>
          </a:p>
        </p:txBody>
      </p:sp>
      <p:sp>
        <p:nvSpPr>
          <p:cNvPr id="290822" name="Rectangle 1031"/>
          <p:cNvSpPr>
            <a:spLocks noChangeArrowheads="1"/>
          </p:cNvSpPr>
          <p:nvPr/>
        </p:nvSpPr>
        <p:spPr bwMode="auto">
          <a:xfrm>
            <a:off x="7064375" y="2746375"/>
            <a:ext cx="155575" cy="2587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  <a:latin typeface="S Patkou"/>
              </a:rPr>
              <a:t>+</a:t>
            </a:r>
            <a:endParaRPr lang="cs-CZ" altLang="cs-CZ" sz="1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0823" name="AutoShape 1032"/>
          <p:cNvSpPr>
            <a:spLocks/>
          </p:cNvSpPr>
          <p:nvPr/>
        </p:nvSpPr>
        <p:spPr bwMode="auto">
          <a:xfrm>
            <a:off x="1057275" y="2955925"/>
            <a:ext cx="914400" cy="377825"/>
          </a:xfrm>
          <a:prstGeom prst="callout1">
            <a:avLst>
              <a:gd name="adj1" fmla="val 51681"/>
              <a:gd name="adj2" fmla="val 108333"/>
              <a:gd name="adj3" fmla="val 51681"/>
              <a:gd name="adj4" fmla="val 132292"/>
            </a:avLst>
          </a:prstGeom>
          <a:solidFill>
            <a:srgbClr val="FFCC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FILTRAČNÍ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PAPÍR</a:t>
            </a:r>
            <a:endParaRPr lang="cs-CZ" altLang="cs-CZ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0824" name="AutoShape 1033"/>
          <p:cNvSpPr>
            <a:spLocks/>
          </p:cNvSpPr>
          <p:nvPr/>
        </p:nvSpPr>
        <p:spPr bwMode="auto">
          <a:xfrm>
            <a:off x="7038975" y="2994025"/>
            <a:ext cx="1066800" cy="406400"/>
          </a:xfrm>
          <a:prstGeom prst="callout1">
            <a:avLst>
              <a:gd name="adj1" fmla="val 30861"/>
              <a:gd name="adj2" fmla="val -7144"/>
              <a:gd name="adj3" fmla="val 87889"/>
              <a:gd name="adj4" fmla="val -44495"/>
            </a:avLst>
          </a:prstGeom>
          <a:solidFill>
            <a:srgbClr val="FFCC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BLOTOVACÍ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MEMBRÁNA</a:t>
            </a:r>
            <a:endParaRPr lang="cs-CZ" altLang="cs-CZ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0825" name="Rectangle 1034"/>
          <p:cNvSpPr>
            <a:spLocks noChangeArrowheads="1"/>
          </p:cNvSpPr>
          <p:nvPr/>
        </p:nvSpPr>
        <p:spPr bwMode="auto">
          <a:xfrm>
            <a:off x="7210425" y="3886200"/>
            <a:ext cx="876300" cy="2000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>
                <a:solidFill>
                  <a:schemeClr val="accent2"/>
                </a:solidFill>
                <a:latin typeface="S Patkou"/>
              </a:rPr>
              <a:t>KATODA</a:t>
            </a:r>
            <a:endParaRPr lang="cs-CZ" altLang="cs-CZ" sz="12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0826" name="Rectangle 1035"/>
          <p:cNvSpPr>
            <a:spLocks noChangeArrowheads="1"/>
          </p:cNvSpPr>
          <p:nvPr/>
        </p:nvSpPr>
        <p:spPr bwMode="auto">
          <a:xfrm>
            <a:off x="7248525" y="2709863"/>
            <a:ext cx="819150" cy="21907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  <a:latin typeface="S Patkou"/>
              </a:rPr>
              <a:t>ANODA</a:t>
            </a:r>
            <a:endParaRPr lang="cs-CZ" altLang="cs-CZ" sz="1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0827" name="Rectangle 1036"/>
          <p:cNvSpPr>
            <a:spLocks noChangeArrowheads="1"/>
          </p:cNvSpPr>
          <p:nvPr/>
        </p:nvSpPr>
        <p:spPr bwMode="auto">
          <a:xfrm>
            <a:off x="7054850" y="3824288"/>
            <a:ext cx="152400" cy="252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Times New Roman" panose="02020603050405020304" pitchFamily="18" charset="0"/>
              </a:rPr>
              <a:t>-</a:t>
            </a:r>
            <a:endParaRPr lang="cs-CZ" altLang="cs-CZ" sz="12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0828" name="AutoShape 1037"/>
          <p:cNvSpPr>
            <a:spLocks/>
          </p:cNvSpPr>
          <p:nvPr/>
        </p:nvSpPr>
        <p:spPr bwMode="auto">
          <a:xfrm>
            <a:off x="7104063" y="3595688"/>
            <a:ext cx="914400" cy="188912"/>
          </a:xfrm>
          <a:prstGeom prst="callout1">
            <a:avLst>
              <a:gd name="adj1" fmla="val 66384"/>
              <a:gd name="adj2" fmla="val -8333"/>
              <a:gd name="adj3" fmla="val -55463"/>
              <a:gd name="adj4" fmla="val -52083"/>
            </a:avLst>
          </a:prstGeom>
          <a:solidFill>
            <a:srgbClr val="FFCC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S Patkou"/>
              </a:rPr>
              <a:t>GEL</a:t>
            </a:r>
            <a:endParaRPr lang="cs-CZ" altLang="cs-CZ" sz="1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„Semi dry“ blotting</a:t>
            </a:r>
          </a:p>
        </p:txBody>
      </p:sp>
      <p:sp>
        <p:nvSpPr>
          <p:cNvPr id="291843" name="Rectangle 3"/>
          <p:cNvSpPr>
            <a:spLocks noChangeArrowheads="1"/>
          </p:cNvSpPr>
          <p:nvPr/>
        </p:nvSpPr>
        <p:spPr bwMode="auto">
          <a:xfrm>
            <a:off x="2147888" y="2838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184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998663"/>
            <a:ext cx="5919788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Blotting</a:t>
            </a:r>
            <a:endParaRPr lang="cs-CZ" dirty="0" smtClean="0"/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2147888" y="2838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286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2084388"/>
            <a:ext cx="527685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3076"/>
          <p:cNvSpPr>
            <a:spLocks noChangeArrowheads="1"/>
          </p:cNvSpPr>
          <p:nvPr/>
        </p:nvSpPr>
        <p:spPr bwMode="auto">
          <a:xfrm>
            <a:off x="2238375" y="2928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93891" name="Object 3075"/>
          <p:cNvGraphicFramePr>
            <a:graphicFrameLocks noChangeAspect="1"/>
          </p:cNvGraphicFramePr>
          <p:nvPr/>
        </p:nvGraphicFramePr>
        <p:xfrm>
          <a:off x="2235200" y="3614738"/>
          <a:ext cx="46736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31" name="Picture" r:id="rId3" imgW="5834452" imgH="1018205" progId="Word.Picture.8">
                  <p:embed/>
                </p:oleObj>
              </mc:Choice>
              <mc:Fallback>
                <p:oleObj name="Picture" r:id="rId3" imgW="5834452" imgH="1018205" progId="Word.Picture.8">
                  <p:embed/>
                  <p:pic>
                    <p:nvPicPr>
                      <p:cNvPr id="0" name="Object 30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5200" y="3614738"/>
                        <a:ext cx="467360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3892" name="Group 3086"/>
          <p:cNvGrpSpPr>
            <a:grpSpLocks/>
          </p:cNvGrpSpPr>
          <p:nvPr/>
        </p:nvGrpSpPr>
        <p:grpSpPr bwMode="auto">
          <a:xfrm>
            <a:off x="1090613" y="2947988"/>
            <a:ext cx="7010400" cy="2233612"/>
            <a:chOff x="436" y="7213"/>
            <a:chExt cx="11039" cy="3518"/>
          </a:xfrm>
        </p:grpSpPr>
        <p:sp>
          <p:nvSpPr>
            <p:cNvPr id="293894" name="Line 3087"/>
            <p:cNvSpPr>
              <a:spLocks noChangeShapeType="1"/>
            </p:cNvSpPr>
            <p:nvPr/>
          </p:nvSpPr>
          <p:spPr bwMode="auto">
            <a:xfrm>
              <a:off x="4153" y="8059"/>
              <a:ext cx="4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3895" name="Line 3088"/>
            <p:cNvSpPr>
              <a:spLocks noChangeShapeType="1"/>
            </p:cNvSpPr>
            <p:nvPr/>
          </p:nvSpPr>
          <p:spPr bwMode="auto">
            <a:xfrm>
              <a:off x="3715" y="8039"/>
              <a:ext cx="4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3896" name="Line 3089"/>
            <p:cNvSpPr>
              <a:spLocks noChangeShapeType="1"/>
            </p:cNvSpPr>
            <p:nvPr/>
          </p:nvSpPr>
          <p:spPr bwMode="auto">
            <a:xfrm>
              <a:off x="3258" y="8009"/>
              <a:ext cx="4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93897" name="Group 3090"/>
            <p:cNvGrpSpPr>
              <a:grpSpLocks/>
            </p:cNvGrpSpPr>
            <p:nvPr/>
          </p:nvGrpSpPr>
          <p:grpSpPr bwMode="auto">
            <a:xfrm>
              <a:off x="436" y="7213"/>
              <a:ext cx="11039" cy="3518"/>
              <a:chOff x="436" y="7213"/>
              <a:chExt cx="11039" cy="3518"/>
            </a:xfrm>
          </p:grpSpPr>
          <p:sp>
            <p:nvSpPr>
              <p:cNvPr id="293898" name="AutoShape 3091"/>
              <p:cNvSpPr>
                <a:spLocks/>
              </p:cNvSpPr>
              <p:nvPr/>
            </p:nvSpPr>
            <p:spPr bwMode="auto">
              <a:xfrm>
                <a:off x="9899" y="10031"/>
                <a:ext cx="1440" cy="700"/>
              </a:xfrm>
              <a:prstGeom prst="callout1">
                <a:avLst>
                  <a:gd name="adj1" fmla="val 13750"/>
                  <a:gd name="adj2" fmla="val -8264"/>
                  <a:gd name="adj3" fmla="val -50769"/>
                  <a:gd name="adj4" fmla="val -84009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12700" tIns="12700" rIns="12700" bIns="1270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S Patkou"/>
                  </a:rPr>
                  <a:t>PORÉZNÍ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S Patkou"/>
                  </a:rPr>
                  <a:t>PODLOŽKA</a:t>
                </a:r>
                <a:endParaRPr lang="cs-CZ" altLang="cs-CZ" sz="1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3899" name="Rectangle 3092"/>
              <p:cNvSpPr>
                <a:spLocks noChangeArrowheads="1"/>
              </p:cNvSpPr>
              <p:nvPr/>
            </p:nvSpPr>
            <p:spPr bwMode="auto">
              <a:xfrm>
                <a:off x="9870" y="9307"/>
                <a:ext cx="1321" cy="3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12700" tIns="12700" rIns="12700" bIns="1270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S Patkou"/>
                  </a:rPr>
                  <a:t>VÝVĚVA</a:t>
                </a:r>
                <a:endParaRPr lang="cs-CZ" altLang="cs-CZ" sz="1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3900" name="AutoShape 3093"/>
              <p:cNvSpPr>
                <a:spLocks/>
              </p:cNvSpPr>
              <p:nvPr/>
            </p:nvSpPr>
            <p:spPr bwMode="auto">
              <a:xfrm>
                <a:off x="9884" y="7451"/>
                <a:ext cx="1440" cy="628"/>
              </a:xfrm>
              <a:prstGeom prst="callout1">
                <a:avLst>
                  <a:gd name="adj1" fmla="val 13750"/>
                  <a:gd name="adj2" fmla="val -8264"/>
                  <a:gd name="adj3" fmla="val 131019"/>
                  <a:gd name="adj4" fmla="val -77315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12700" tIns="12700" rIns="12700" bIns="1270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S Patkou"/>
                  </a:rPr>
                  <a:t>NANÁŠECÍ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S Patkou"/>
                  </a:rPr>
                  <a:t>ŠABLONA</a:t>
                </a:r>
                <a:endParaRPr lang="cs-CZ" altLang="cs-CZ" sz="1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3901" name="AutoShape 3094"/>
              <p:cNvSpPr>
                <a:spLocks/>
              </p:cNvSpPr>
              <p:nvPr/>
            </p:nvSpPr>
            <p:spPr bwMode="auto">
              <a:xfrm>
                <a:off x="9869" y="8200"/>
                <a:ext cx="1606" cy="700"/>
              </a:xfrm>
              <a:prstGeom prst="callout1">
                <a:avLst>
                  <a:gd name="adj1" fmla="val 28287"/>
                  <a:gd name="adj2" fmla="val -7407"/>
                  <a:gd name="adj3" fmla="val 123569"/>
                  <a:gd name="adj4" fmla="val -79329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12700" tIns="12700" rIns="12700" bIns="1270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S Patkou"/>
                  </a:rPr>
                  <a:t>BLOTOVACÍ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S Patkou"/>
                  </a:rPr>
                  <a:t>MEMBRÁNA</a:t>
                </a:r>
                <a:endParaRPr lang="cs-CZ" altLang="cs-CZ" sz="1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3902" name="AutoShape 3095"/>
              <p:cNvSpPr>
                <a:spLocks/>
              </p:cNvSpPr>
              <p:nvPr/>
            </p:nvSpPr>
            <p:spPr bwMode="auto">
              <a:xfrm>
                <a:off x="9869" y="8868"/>
                <a:ext cx="1440" cy="333"/>
              </a:xfrm>
              <a:prstGeom prst="callout1">
                <a:avLst>
                  <a:gd name="adj1" fmla="val 59458"/>
                  <a:gd name="adj2" fmla="val -8264"/>
                  <a:gd name="adj3" fmla="val 59458"/>
                  <a:gd name="adj4" fmla="val -56181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12700" tIns="12700" rIns="12700" bIns="1270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S Patkou"/>
                  </a:rPr>
                  <a:t>TĚSNĚNÍ</a:t>
                </a:r>
                <a:endParaRPr lang="cs-CZ" altLang="cs-CZ" sz="1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3903" name="AutoShape 3096"/>
              <p:cNvSpPr>
                <a:spLocks/>
              </p:cNvSpPr>
              <p:nvPr/>
            </p:nvSpPr>
            <p:spPr bwMode="auto">
              <a:xfrm>
                <a:off x="436" y="9266"/>
                <a:ext cx="1440" cy="436"/>
              </a:xfrm>
              <a:prstGeom prst="callout1">
                <a:avLst>
                  <a:gd name="adj1" fmla="val 86250"/>
                  <a:gd name="adj2" fmla="val 108264"/>
                  <a:gd name="adj3" fmla="val 86250"/>
                  <a:gd name="adj4" fmla="val 137431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12700" tIns="12700" rIns="12700" bIns="1270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S Patkou"/>
                  </a:rPr>
                  <a:t>ZÁKLADNA</a:t>
                </a:r>
                <a:endParaRPr lang="cs-CZ" altLang="cs-CZ" sz="1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3904" name="Rectangle 3097"/>
              <p:cNvSpPr>
                <a:spLocks noChangeArrowheads="1"/>
              </p:cNvSpPr>
              <p:nvPr/>
            </p:nvSpPr>
            <p:spPr bwMode="auto">
              <a:xfrm>
                <a:off x="2400" y="7213"/>
                <a:ext cx="2769" cy="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00" tIns="12700" rIns="12700" bIns="1270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latin typeface="S Patkou"/>
                  </a:rPr>
                  <a:t>JAMKY PRO NANÁŠENÍ               VZORKŮ</a:t>
                </a:r>
                <a:endParaRPr lang="cs-CZ" altLang="cs-CZ" sz="12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3905" name="AutoShape 3098"/>
              <p:cNvSpPr>
                <a:spLocks/>
              </p:cNvSpPr>
              <p:nvPr/>
            </p:nvSpPr>
            <p:spPr bwMode="auto">
              <a:xfrm>
                <a:off x="481" y="8699"/>
                <a:ext cx="1440" cy="432"/>
              </a:xfrm>
              <a:prstGeom prst="callout1">
                <a:avLst>
                  <a:gd name="adj1" fmla="val 86250"/>
                  <a:gd name="adj2" fmla="val 108264"/>
                  <a:gd name="adj3" fmla="val 86250"/>
                  <a:gd name="adj4" fmla="val 132222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12700" tIns="12700" rIns="12700" bIns="1270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S Patkou"/>
                  </a:rPr>
                  <a:t>TĚSNĚNÍ</a:t>
                </a:r>
                <a:endParaRPr lang="cs-CZ" altLang="cs-CZ" sz="1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9701" name="Rectangle 310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Kapkovací dot blotting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3076"/>
          <p:cNvSpPr>
            <a:spLocks noChangeArrowheads="1"/>
          </p:cNvSpPr>
          <p:nvPr/>
        </p:nvSpPr>
        <p:spPr bwMode="auto">
          <a:xfrm>
            <a:off x="2238375" y="2928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Rectangle 310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Kapkovací dot blotting</a:t>
            </a:r>
          </a:p>
        </p:txBody>
      </p:sp>
      <p:pic>
        <p:nvPicPr>
          <p:cNvPr id="29491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1574800"/>
            <a:ext cx="466407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3076"/>
          <p:cNvSpPr>
            <a:spLocks noChangeArrowheads="1"/>
          </p:cNvSpPr>
          <p:nvPr/>
        </p:nvSpPr>
        <p:spPr bwMode="auto">
          <a:xfrm>
            <a:off x="2238375" y="2928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Rectangle 310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Kapkovací dot blotting</a:t>
            </a:r>
          </a:p>
        </p:txBody>
      </p:sp>
      <p:pic>
        <p:nvPicPr>
          <p:cNvPr id="29594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274888"/>
            <a:ext cx="5108575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233488"/>
            <a:ext cx="7802562" cy="55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Membrány</a:t>
            </a:r>
            <a:endParaRPr lang="cs-CZ" dirty="0"/>
          </a:p>
        </p:txBody>
      </p:sp>
      <p:pic>
        <p:nvPicPr>
          <p:cNvPr id="296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855788"/>
            <a:ext cx="822007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Detekce</a:t>
            </a:r>
            <a:endParaRPr lang="cs-CZ" dirty="0"/>
          </a:p>
        </p:txBody>
      </p:sp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222375"/>
            <a:ext cx="7688262" cy="52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Detekce</a:t>
            </a:r>
            <a:endParaRPr lang="cs-CZ" dirty="0"/>
          </a:p>
        </p:txBody>
      </p:sp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481138"/>
            <a:ext cx="67310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Detekce</a:t>
            </a:r>
            <a:endParaRPr lang="cs-CZ" dirty="0"/>
          </a:p>
        </p:txBody>
      </p:sp>
      <p:pic>
        <p:nvPicPr>
          <p:cNvPr id="300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1611313"/>
            <a:ext cx="6051550" cy="496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Sekundární jevy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667000" eaLnBrk="1" hangingPunct="1">
              <a:lnSpc>
                <a:spcPct val="200000"/>
              </a:lnSpc>
              <a:defRPr/>
            </a:pPr>
            <a:r>
              <a:rPr lang="cs-CZ" dirty="0" err="1" smtClean="0"/>
              <a:t>Jouleovo</a:t>
            </a:r>
            <a:r>
              <a:rPr lang="cs-CZ" dirty="0" smtClean="0"/>
              <a:t> teplo</a:t>
            </a:r>
          </a:p>
          <a:p>
            <a:pPr marL="2667000" eaLnBrk="1" hangingPunct="1">
              <a:lnSpc>
                <a:spcPct val="200000"/>
              </a:lnSpc>
              <a:defRPr/>
            </a:pPr>
            <a:r>
              <a:rPr lang="cs-CZ" dirty="0" smtClean="0"/>
              <a:t>Elektroosmóza</a:t>
            </a:r>
          </a:p>
          <a:p>
            <a:pPr marL="2667000" eaLnBrk="1" hangingPunct="1">
              <a:lnSpc>
                <a:spcPct val="200000"/>
              </a:lnSpc>
              <a:defRPr/>
            </a:pPr>
            <a:r>
              <a:rPr lang="cs-CZ" dirty="0" smtClean="0"/>
              <a:t>Difuze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Speciální aplikace </a:t>
            </a:r>
            <a:r>
              <a:rPr lang="cs-CZ" dirty="0" err="1" smtClean="0"/>
              <a:t>blottingu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Získání homogenních preparátu</a:t>
            </a:r>
          </a:p>
          <a:p>
            <a:pPr>
              <a:defRPr/>
            </a:pPr>
            <a:r>
              <a:rPr lang="cs-CZ" dirty="0" smtClean="0"/>
              <a:t>Studium složení a struktury bílkovin</a:t>
            </a:r>
          </a:p>
          <a:p>
            <a:pPr>
              <a:defRPr/>
            </a:pPr>
            <a:r>
              <a:rPr lang="cs-CZ" dirty="0" smtClean="0"/>
              <a:t>MS bílkovin – MALDI, DESI</a:t>
            </a:r>
          </a:p>
          <a:p>
            <a:pPr>
              <a:defRPr/>
            </a:pPr>
            <a:r>
              <a:rPr lang="cs-CZ" dirty="0" smtClean="0"/>
              <a:t>Příprava protilátek</a:t>
            </a:r>
          </a:p>
          <a:p>
            <a:pPr>
              <a:defRPr/>
            </a:pPr>
            <a:r>
              <a:rPr lang="cs-CZ" dirty="0" smtClean="0"/>
              <a:t>Purifikace protilátek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Detekce</a:t>
            </a:r>
            <a:endParaRPr lang="cs-CZ" dirty="0"/>
          </a:p>
        </p:txBody>
      </p:sp>
      <p:pic>
        <p:nvPicPr>
          <p:cNvPr id="302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22425"/>
            <a:ext cx="8724900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Detekce</a:t>
            </a:r>
            <a:endParaRPr lang="cs-CZ" dirty="0"/>
          </a:p>
        </p:txBody>
      </p:sp>
      <p:pic>
        <p:nvPicPr>
          <p:cNvPr id="303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1774825"/>
            <a:ext cx="5734050" cy="40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Jouleovo teplo</a:t>
            </a:r>
          </a:p>
        </p:txBody>
      </p:sp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3662363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5300" name="Object 7"/>
          <p:cNvGraphicFramePr>
            <a:graphicFrameLocks noChangeAspect="1"/>
          </p:cNvGraphicFramePr>
          <p:nvPr/>
        </p:nvGraphicFramePr>
        <p:xfrm>
          <a:off x="2752725" y="2209800"/>
          <a:ext cx="3638550" cy="144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8" name="Rovnice" r:id="rId4" imgW="1815312" imgH="723586" progId="Equation.3">
                  <p:embed/>
                </p:oleObj>
              </mc:Choice>
              <mc:Fallback>
                <p:oleObj name="Rovnice" r:id="rId4" imgW="1815312" imgH="723586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725" y="2209800"/>
                        <a:ext cx="3638550" cy="1449388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1" name="Rectangle 9"/>
          <p:cNvSpPr>
            <a:spLocks noChangeArrowheads="1"/>
          </p:cNvSpPr>
          <p:nvPr/>
        </p:nvSpPr>
        <p:spPr bwMode="auto">
          <a:xfrm>
            <a:off x="2476500" y="4114800"/>
            <a:ext cx="4191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 =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výkon [W</a:t>
            </a:r>
            <a:r>
              <a:rPr lang="cs-CZ" altLang="cs-CZ" sz="2000" b="1">
                <a:latin typeface="Times New Roman" panose="02020603050405020304" pitchFamily="18" charset="0"/>
              </a:rPr>
              <a:t>.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altLang="cs-CZ"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= průřez </a:t>
            </a:r>
            <a:r>
              <a:rPr lang="en-US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[m</a:t>
            </a:r>
            <a:r>
              <a:rPr lang="en-US" altLang="cs-CZ"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cs-CZ" altLang="cs-CZ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</a:t>
            </a:r>
            <a:r>
              <a:rPr lang="en-US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vodivost [</a:t>
            </a:r>
            <a:r>
              <a:rPr lang="en-US" altLang="cs-CZ"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cs-CZ" altLang="cs-CZ" sz="2000" b="1">
                <a:latin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lang="en-US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US" altLang="cs-CZ" sz="2000" b="1" baseline="30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r>
              <a:rPr lang="en-US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endParaRPr lang="cs-CZ" altLang="cs-CZ" sz="2000" b="1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elektrický proud</a:t>
            </a:r>
            <a:r>
              <a:rPr lang="cs-CZ" altLang="cs-CZ" sz="2000" b="1" i="1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cs-CZ" sz="2000" b="1">
                <a:latin typeface="Times New Roman" panose="02020603050405020304" pitchFamily="18" charset="0"/>
                <a:sym typeface="Symbol" panose="05050102010706020507" pitchFamily="18" charset="2"/>
              </a:rPr>
              <a:t>[A]</a:t>
            </a:r>
            <a:endParaRPr lang="cs-CZ" altLang="cs-CZ" sz="2000" b="1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Jouleovo teplo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Limituje použití vyšších napětí</a:t>
            </a:r>
          </a:p>
          <a:p>
            <a:endParaRPr lang="cs-CZ" sz="2800" dirty="0" smtClean="0"/>
          </a:p>
          <a:p>
            <a:r>
              <a:rPr lang="cs-CZ" sz="2800" dirty="0" smtClean="0"/>
              <a:t>Ovlivňuje iontovou mobilitu</a:t>
            </a:r>
          </a:p>
          <a:p>
            <a:endParaRPr lang="cs-CZ" sz="2800" dirty="0"/>
          </a:p>
          <a:p>
            <a:r>
              <a:rPr lang="cs-CZ" sz="2800" dirty="0"/>
              <a:t>Ovlivňuje disociaci slabých kyselin a </a:t>
            </a:r>
            <a:r>
              <a:rPr lang="cs-CZ" sz="2800" dirty="0" smtClean="0"/>
              <a:t>zásad</a:t>
            </a:r>
          </a:p>
          <a:p>
            <a:endParaRPr lang="cs-CZ" sz="2800" dirty="0" smtClean="0"/>
          </a:p>
          <a:p>
            <a:r>
              <a:rPr lang="cs-CZ" sz="2800" dirty="0" smtClean="0"/>
              <a:t>Způsobuje </a:t>
            </a:r>
            <a:r>
              <a:rPr lang="cs-CZ" sz="2800" dirty="0" err="1" smtClean="0"/>
              <a:t>heterogentiku</a:t>
            </a:r>
            <a:r>
              <a:rPr lang="cs-CZ" sz="2800" dirty="0" smtClean="0"/>
              <a:t> pH, I</a:t>
            </a:r>
          </a:p>
          <a:p>
            <a:endParaRPr lang="cs-CZ" sz="2800" dirty="0" smtClean="0"/>
          </a:p>
          <a:p>
            <a:r>
              <a:rPr lang="cs-CZ" sz="2800" dirty="0" smtClean="0"/>
              <a:t>Denaturace !!!!!</a:t>
            </a:r>
            <a:endParaRPr lang="en-GB" sz="2800" dirty="0"/>
          </a:p>
        </p:txBody>
      </p:sp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3662363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162650" y="6130925"/>
            <a:ext cx="209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CHLAZENÍ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Elektroosmotický tok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755775"/>
            <a:ext cx="6400800" cy="4219575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Elektroosmotický tok</a:t>
            </a: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4038600" y="3148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9396" name="Object 3"/>
          <p:cNvGraphicFramePr>
            <a:graphicFrameLocks noChangeAspect="1"/>
          </p:cNvGraphicFramePr>
          <p:nvPr/>
        </p:nvGraphicFramePr>
        <p:xfrm>
          <a:off x="3517900" y="1676400"/>
          <a:ext cx="2108200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2" name="Rovnice" r:id="rId4" imgW="1066800" imgH="558800" progId="Equation.3">
                  <p:embed/>
                </p:oleObj>
              </mc:Choice>
              <mc:Fallback>
                <p:oleObj name="Rovnice" r:id="rId4" imgW="1066800" imgH="558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1676400"/>
                        <a:ext cx="2108200" cy="1109663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3862388" y="3128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9398" name="Object 5"/>
          <p:cNvGraphicFramePr>
            <a:graphicFrameLocks noChangeAspect="1"/>
          </p:cNvGraphicFramePr>
          <p:nvPr/>
        </p:nvGraphicFramePr>
        <p:xfrm>
          <a:off x="3165475" y="4830763"/>
          <a:ext cx="2811463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3" name="Rovnice" r:id="rId6" imgW="1422400" imgH="596900" progId="Equation.3">
                  <p:embed/>
                </p:oleObj>
              </mc:Choice>
              <mc:Fallback>
                <p:oleObj name="Rovnice" r:id="rId6" imgW="1422400" imgH="596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475" y="4830763"/>
                        <a:ext cx="2811463" cy="1189037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0" y="2833688"/>
            <a:ext cx="9144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</a:t>
            </a:r>
            <a:r>
              <a:rPr lang="cs-CZ" altLang="cs-CZ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potenciál Helmholtzovy dvojvrstvy </a:t>
            </a:r>
            <a:endParaRPr lang="cs-CZ" altLang="cs-CZ" sz="2000" b="1" i="1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= viskozita</a:t>
            </a:r>
            <a:endParaRPr lang="cs-CZ" altLang="cs-CZ" sz="2000" b="1" i="1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dielektrická konstanta</a:t>
            </a:r>
            <a:endParaRPr lang="cs-CZ" altLang="cs-CZ" sz="2000" b="1" i="1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000" b="1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elektroosmotická mobilita</a:t>
            </a:r>
            <a:r>
              <a:rPr lang="cs-CZ" altLang="cs-CZ" sz="2000" b="1" i="1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cs-CZ" altLang="cs-CZ" sz="2000" b="1" i="1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Původ elektroosmotického toku</a:t>
            </a:r>
          </a:p>
        </p:txBody>
      </p:sp>
      <p:pic>
        <p:nvPicPr>
          <p:cNvPr id="4" name="EO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0971" y="2224933"/>
            <a:ext cx="5582978" cy="36289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3962400" cy="114300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Elektroosmotický tok</a:t>
            </a:r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724400" y="609600"/>
            <a:ext cx="3733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2"/>
                </a:solidFill>
                <a:latin typeface="Times New Roman" panose="02020603050405020304" pitchFamily="18" charset="0"/>
              </a:rPr>
              <a:t>Laminární tok</a:t>
            </a:r>
            <a:r>
              <a:rPr lang="cs-CZ" altLang="cs-CZ" sz="36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Historie elektromigračních metod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455738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1906 </a:t>
            </a:r>
            <a:r>
              <a:rPr lang="cs-CZ" dirty="0" err="1" smtClean="0"/>
              <a:t>Reuss</a:t>
            </a:r>
            <a:endParaRPr lang="cs-CZ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 smtClean="0"/>
              <a:t>Elektroforéza – pohyb koloidní částic v elektrickém poli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 smtClean="0"/>
          </a:p>
          <a:p>
            <a:pPr>
              <a:defRPr/>
            </a:pPr>
            <a:r>
              <a:rPr lang="cs-CZ" dirty="0"/>
              <a:t>1897 </a:t>
            </a:r>
            <a:r>
              <a:rPr lang="cs-CZ" dirty="0" err="1"/>
              <a:t>Kohlrausch</a:t>
            </a: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 smtClean="0"/>
              <a:t>regulační funkce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1930 Arne </a:t>
            </a:r>
            <a:r>
              <a:rPr lang="cs-CZ" dirty="0" err="1"/>
              <a:t>T</a:t>
            </a:r>
            <a:r>
              <a:rPr lang="cs-CZ" dirty="0" err="1" smtClean="0"/>
              <a:t>iselius</a:t>
            </a:r>
            <a:endParaRPr lang="cs-CZ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 smtClean="0"/>
              <a:t>Volná a zónová elektroforéza (1948 Nobelova cena)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cs-CZ" dirty="0"/>
              <a:t>Elektroosmotický tok v různých kapilárách</a:t>
            </a:r>
          </a:p>
        </p:txBody>
      </p:sp>
      <p:pic>
        <p:nvPicPr>
          <p:cNvPr id="655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16088"/>
            <a:ext cx="8229600" cy="4530725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Difuze</a:t>
            </a:r>
            <a:endParaRPr lang="cs-CZ"/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3890963" y="315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8" name="Rectangle 13"/>
          <p:cNvSpPr>
            <a:spLocks noChangeArrowheads="1"/>
          </p:cNvSpPr>
          <p:nvPr/>
        </p:nvSpPr>
        <p:spPr bwMode="auto">
          <a:xfrm>
            <a:off x="0" y="2941638"/>
            <a:ext cx="91440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sz="10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7589" name="Object 12"/>
          <p:cNvGraphicFramePr>
            <a:graphicFrameLocks noChangeAspect="1"/>
          </p:cNvGraphicFramePr>
          <p:nvPr/>
        </p:nvGraphicFramePr>
        <p:xfrm>
          <a:off x="3214688" y="2057400"/>
          <a:ext cx="2716212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4" name="Rovnice" r:id="rId4" imgW="1358310" imgH="545863" progId="Equation.3">
                  <p:embed/>
                </p:oleObj>
              </mc:Choice>
              <mc:Fallback>
                <p:oleObj name="Rovnice" r:id="rId4" imgW="1358310" imgH="545863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8" y="2057400"/>
                        <a:ext cx="2716212" cy="1090613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11"/>
          <p:cNvGraphicFramePr>
            <a:graphicFrameLocks noChangeAspect="1"/>
          </p:cNvGraphicFramePr>
          <p:nvPr/>
        </p:nvGraphicFramePr>
        <p:xfrm>
          <a:off x="3606800" y="3657600"/>
          <a:ext cx="19304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5" name="Rovnice" r:id="rId6" imgW="965200" imgH="292100" progId="Equation.3">
                  <p:embed/>
                </p:oleObj>
              </mc:Choice>
              <mc:Fallback>
                <p:oleObj name="Rovnice" r:id="rId6" imgW="965200" imgH="2921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3657600"/>
                        <a:ext cx="1930400" cy="584200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1" name="Rectangle 14"/>
          <p:cNvSpPr>
            <a:spLocks noChangeArrowheads="1"/>
          </p:cNvSpPr>
          <p:nvPr/>
        </p:nvSpPr>
        <p:spPr bwMode="auto">
          <a:xfrm>
            <a:off x="3009900" y="4860925"/>
            <a:ext cx="3124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cs-CZ" altLang="cs-CZ"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rozptyl</a:t>
            </a:r>
            <a:endParaRPr lang="cs-CZ" altLang="cs-CZ" sz="2000" b="1" i="1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difuzní koeficient</a:t>
            </a:r>
            <a:r>
              <a:rPr lang="cs-CZ" altLang="cs-CZ" sz="1100" i="1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cs-CZ" altLang="cs-CZ" sz="1800" i="1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Difuze</a:t>
            </a:r>
            <a:endParaRPr lang="cs-CZ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3890963" y="315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6" name="Rectangle 13"/>
          <p:cNvSpPr>
            <a:spLocks noChangeArrowheads="1"/>
          </p:cNvSpPr>
          <p:nvPr/>
        </p:nvSpPr>
        <p:spPr bwMode="auto">
          <a:xfrm>
            <a:off x="0" y="2941638"/>
            <a:ext cx="91440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sz="10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676400"/>
            <a:ext cx="6338888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Elektroforéza</a:t>
            </a:r>
          </a:p>
        </p:txBody>
      </p:sp>
      <p:sp>
        <p:nvSpPr>
          <p:cNvPr id="5529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endParaRPr lang="cs-CZ" sz="4000" smtClean="0"/>
          </a:p>
          <a:p>
            <a:pPr algn="ctr" eaLnBrk="1" hangingPunct="1">
              <a:buFontTx/>
              <a:buNone/>
              <a:defRPr/>
            </a:pPr>
            <a:r>
              <a:rPr lang="cs-CZ" sz="4000" smtClean="0"/>
              <a:t>„</a:t>
            </a:r>
            <a:r>
              <a:rPr lang="cs-CZ" sz="4000" i="1" smtClean="0"/>
              <a:t>Dělení nabitých částic na základě rozdílných elektroforetických mobilit</a:t>
            </a:r>
            <a:r>
              <a:rPr lang="cs-CZ" sz="4000" smtClean="0"/>
              <a:t>“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Elektroforéza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3208338" y="1981200"/>
            <a:ext cx="3438525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Volná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Zónová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Volná elektroforéza</a:t>
            </a:r>
          </a:p>
        </p:txBody>
      </p:sp>
      <p:sp>
        <p:nvSpPr>
          <p:cNvPr id="73731" name="Line 7"/>
          <p:cNvSpPr>
            <a:spLocks noChangeShapeType="1"/>
          </p:cNvSpPr>
          <p:nvPr/>
        </p:nvSpPr>
        <p:spPr bwMode="auto">
          <a:xfrm>
            <a:off x="2209800" y="2438400"/>
            <a:ext cx="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73732" name="Line 34"/>
          <p:cNvSpPr>
            <a:spLocks noChangeShapeType="1"/>
          </p:cNvSpPr>
          <p:nvPr/>
        </p:nvSpPr>
        <p:spPr bwMode="auto">
          <a:xfrm>
            <a:off x="5257800" y="4724400"/>
            <a:ext cx="250825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73733" name="Line 44"/>
          <p:cNvSpPr>
            <a:spLocks noChangeShapeType="1"/>
          </p:cNvSpPr>
          <p:nvPr/>
        </p:nvSpPr>
        <p:spPr bwMode="auto">
          <a:xfrm flipV="1">
            <a:off x="8001000" y="4394200"/>
            <a:ext cx="457200" cy="63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73734" name="Text Box 48"/>
          <p:cNvSpPr txBox="1">
            <a:spLocks noChangeArrowheads="1"/>
          </p:cNvSpPr>
          <p:nvPr/>
        </p:nvSpPr>
        <p:spPr bwMode="auto">
          <a:xfrm>
            <a:off x="890588" y="1547813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3735" name="Text Box 49"/>
          <p:cNvSpPr txBox="1">
            <a:spLocks noChangeArrowheads="1"/>
          </p:cNvSpPr>
          <p:nvPr/>
        </p:nvSpPr>
        <p:spPr bwMode="auto">
          <a:xfrm>
            <a:off x="4959350" y="1547813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3736" name="Text Box 50"/>
          <p:cNvSpPr txBox="1">
            <a:spLocks noChangeArrowheads="1"/>
          </p:cNvSpPr>
          <p:nvPr/>
        </p:nvSpPr>
        <p:spPr bwMode="auto">
          <a:xfrm>
            <a:off x="3621088" y="1503363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73737" name="Text Box 51"/>
          <p:cNvSpPr txBox="1">
            <a:spLocks noChangeArrowheads="1"/>
          </p:cNvSpPr>
          <p:nvPr/>
        </p:nvSpPr>
        <p:spPr bwMode="auto">
          <a:xfrm>
            <a:off x="7704138" y="1503363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grpSp>
        <p:nvGrpSpPr>
          <p:cNvPr id="73738" name="Group 70"/>
          <p:cNvGrpSpPr>
            <a:grpSpLocks/>
          </p:cNvGrpSpPr>
          <p:nvPr/>
        </p:nvGrpSpPr>
        <p:grpSpPr bwMode="auto">
          <a:xfrm>
            <a:off x="914400" y="2133600"/>
            <a:ext cx="7340600" cy="4432300"/>
            <a:chOff x="576" y="1344"/>
            <a:chExt cx="4624" cy="2792"/>
          </a:xfrm>
        </p:grpSpPr>
        <p:sp>
          <p:nvSpPr>
            <p:cNvPr id="73739" name="Rectangle 64" descr="Tmavý šikmo nahoru"/>
            <p:cNvSpPr>
              <a:spLocks noChangeArrowheads="1"/>
            </p:cNvSpPr>
            <p:nvPr/>
          </p:nvSpPr>
          <p:spPr bwMode="auto">
            <a:xfrm>
              <a:off x="4846" y="2496"/>
              <a:ext cx="298" cy="311"/>
            </a:xfrm>
            <a:prstGeom prst="rect">
              <a:avLst/>
            </a:prstGeom>
            <a:pattFill prst="dkUpDiag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40" name="Text Box 47"/>
            <p:cNvSpPr txBox="1">
              <a:spLocks noChangeArrowheads="1"/>
            </p:cNvSpPr>
            <p:nvPr/>
          </p:nvSpPr>
          <p:spPr bwMode="auto">
            <a:xfrm>
              <a:off x="4786" y="2556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A+B</a:t>
              </a:r>
            </a:p>
          </p:txBody>
        </p:sp>
        <p:sp>
          <p:nvSpPr>
            <p:cNvPr id="73741" name="Rectangle 68" descr="Světlý vodorovný"/>
            <p:cNvSpPr>
              <a:spLocks noChangeArrowheads="1"/>
            </p:cNvSpPr>
            <p:nvPr/>
          </p:nvSpPr>
          <p:spPr bwMode="auto">
            <a:xfrm>
              <a:off x="4855" y="2249"/>
              <a:ext cx="274" cy="238"/>
            </a:xfrm>
            <a:prstGeom prst="rect">
              <a:avLst/>
            </a:prstGeom>
            <a:pattFill prst="ltHorz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42" name="Rectangle 66" descr="Světlý svislý"/>
            <p:cNvSpPr>
              <a:spLocks noChangeArrowheads="1"/>
            </p:cNvSpPr>
            <p:nvPr/>
          </p:nvSpPr>
          <p:spPr bwMode="auto">
            <a:xfrm>
              <a:off x="3127" y="2990"/>
              <a:ext cx="274" cy="265"/>
            </a:xfrm>
            <a:prstGeom prst="rect">
              <a:avLst/>
            </a:prstGeom>
            <a:pattFill prst="ltVert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43" name="Rectangle 63" descr="Tmavý šikmo dolů"/>
            <p:cNvSpPr>
              <a:spLocks noChangeArrowheads="1"/>
            </p:cNvSpPr>
            <p:nvPr/>
          </p:nvSpPr>
          <p:spPr bwMode="auto">
            <a:xfrm>
              <a:off x="3127" y="3255"/>
              <a:ext cx="274" cy="302"/>
            </a:xfrm>
            <a:prstGeom prst="rect">
              <a:avLst/>
            </a:prstGeom>
            <a:pattFill prst="dkDnDiag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44" name="Rectangle 61" descr="Jemná mřížka"/>
            <p:cNvSpPr>
              <a:spLocks noChangeArrowheads="1"/>
            </p:cNvSpPr>
            <p:nvPr/>
          </p:nvSpPr>
          <p:spPr bwMode="auto">
            <a:xfrm>
              <a:off x="3127" y="3566"/>
              <a:ext cx="2011" cy="219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45" name="Rectangle 58" descr="Jemná mřížka"/>
            <p:cNvSpPr>
              <a:spLocks noChangeArrowheads="1"/>
            </p:cNvSpPr>
            <p:nvPr/>
          </p:nvSpPr>
          <p:spPr bwMode="auto">
            <a:xfrm>
              <a:off x="859" y="3548"/>
              <a:ext cx="1728" cy="243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46" name="Line 27"/>
            <p:cNvSpPr>
              <a:spLocks noChangeShapeType="1"/>
            </p:cNvSpPr>
            <p:nvPr/>
          </p:nvSpPr>
          <p:spPr bwMode="auto">
            <a:xfrm>
              <a:off x="713" y="1344"/>
              <a:ext cx="0" cy="832"/>
            </a:xfrm>
            <a:prstGeom prst="line">
              <a:avLst/>
            </a:prstGeom>
            <a:noFill/>
            <a:ln w="76200" cmpd="tri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47" name="Line 28"/>
            <p:cNvSpPr>
              <a:spLocks noChangeShapeType="1"/>
            </p:cNvSpPr>
            <p:nvPr/>
          </p:nvSpPr>
          <p:spPr bwMode="auto">
            <a:xfrm>
              <a:off x="2437" y="1344"/>
              <a:ext cx="0" cy="832"/>
            </a:xfrm>
            <a:prstGeom prst="line">
              <a:avLst/>
            </a:prstGeom>
            <a:noFill/>
            <a:ln w="76200" cmpd="tri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48" name="Line 29"/>
            <p:cNvSpPr>
              <a:spLocks noChangeShapeType="1"/>
            </p:cNvSpPr>
            <p:nvPr/>
          </p:nvSpPr>
          <p:spPr bwMode="auto">
            <a:xfrm>
              <a:off x="3278" y="1344"/>
              <a:ext cx="0" cy="832"/>
            </a:xfrm>
            <a:prstGeom prst="line">
              <a:avLst/>
            </a:prstGeom>
            <a:noFill/>
            <a:ln w="76200" cmpd="tri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49" name="Line 30"/>
            <p:cNvSpPr>
              <a:spLocks noChangeShapeType="1"/>
            </p:cNvSpPr>
            <p:nvPr/>
          </p:nvSpPr>
          <p:spPr bwMode="auto">
            <a:xfrm>
              <a:off x="5006" y="1344"/>
              <a:ext cx="0" cy="832"/>
            </a:xfrm>
            <a:prstGeom prst="line">
              <a:avLst/>
            </a:prstGeom>
            <a:noFill/>
            <a:ln w="76200" cmpd="tri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73750" name="Group 12"/>
            <p:cNvGrpSpPr>
              <a:grpSpLocks/>
            </p:cNvGrpSpPr>
            <p:nvPr/>
          </p:nvGrpSpPr>
          <p:grpSpPr bwMode="auto">
            <a:xfrm>
              <a:off x="576" y="1536"/>
              <a:ext cx="2016" cy="2256"/>
              <a:chOff x="768" y="1536"/>
              <a:chExt cx="2016" cy="2256"/>
            </a:xfrm>
          </p:grpSpPr>
          <p:grpSp>
            <p:nvGrpSpPr>
              <p:cNvPr id="73779" name="Group 6"/>
              <p:cNvGrpSpPr>
                <a:grpSpLocks noChangeAspect="1"/>
              </p:cNvGrpSpPr>
              <p:nvPr/>
            </p:nvGrpSpPr>
            <p:grpSpPr bwMode="auto">
              <a:xfrm>
                <a:off x="1056" y="1536"/>
                <a:ext cx="1440" cy="2017"/>
                <a:chOff x="1104" y="1536"/>
                <a:chExt cx="960" cy="1344"/>
              </a:xfrm>
            </p:grpSpPr>
            <p:sp>
              <p:nvSpPr>
                <p:cNvPr id="73783" name="Line 3"/>
                <p:cNvSpPr>
                  <a:spLocks noChangeAspect="1" noChangeShapeType="1"/>
                </p:cNvSpPr>
                <p:nvPr/>
              </p:nvSpPr>
              <p:spPr bwMode="auto">
                <a:xfrm>
                  <a:off x="1104" y="1536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73784" name="Line 4"/>
                <p:cNvSpPr>
                  <a:spLocks noChangeAspect="1" noChangeShapeType="1"/>
                </p:cNvSpPr>
                <p:nvPr/>
              </p:nvSpPr>
              <p:spPr bwMode="auto">
                <a:xfrm>
                  <a:off x="1104" y="2880"/>
                  <a:ext cx="960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73785" name="Line 5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1536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</p:grpSp>
          <p:sp>
            <p:nvSpPr>
              <p:cNvPr id="73780" name="Line 8"/>
              <p:cNvSpPr>
                <a:spLocks noChangeShapeType="1"/>
              </p:cNvSpPr>
              <p:nvPr/>
            </p:nvSpPr>
            <p:spPr bwMode="auto">
              <a:xfrm>
                <a:off x="768" y="1536"/>
                <a:ext cx="0" cy="225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73781" name="Line 9"/>
              <p:cNvSpPr>
                <a:spLocks noChangeShapeType="1"/>
              </p:cNvSpPr>
              <p:nvPr/>
            </p:nvSpPr>
            <p:spPr bwMode="auto">
              <a:xfrm>
                <a:off x="768" y="3792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73782" name="Line 10"/>
              <p:cNvSpPr>
                <a:spLocks noChangeShapeType="1"/>
              </p:cNvSpPr>
              <p:nvPr/>
            </p:nvSpPr>
            <p:spPr bwMode="auto">
              <a:xfrm>
                <a:off x="2784" y="1536"/>
                <a:ext cx="0" cy="225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grpSp>
          <p:nvGrpSpPr>
            <p:cNvPr id="73751" name="Group 13"/>
            <p:cNvGrpSpPr>
              <a:grpSpLocks/>
            </p:cNvGrpSpPr>
            <p:nvPr/>
          </p:nvGrpSpPr>
          <p:grpSpPr bwMode="auto">
            <a:xfrm>
              <a:off x="3120" y="1536"/>
              <a:ext cx="2016" cy="2256"/>
              <a:chOff x="768" y="1536"/>
              <a:chExt cx="2016" cy="2256"/>
            </a:xfrm>
          </p:grpSpPr>
          <p:grpSp>
            <p:nvGrpSpPr>
              <p:cNvPr id="73772" name="Group 14"/>
              <p:cNvGrpSpPr>
                <a:grpSpLocks noChangeAspect="1"/>
              </p:cNvGrpSpPr>
              <p:nvPr/>
            </p:nvGrpSpPr>
            <p:grpSpPr bwMode="auto">
              <a:xfrm>
                <a:off x="1056" y="1536"/>
                <a:ext cx="1440" cy="2017"/>
                <a:chOff x="1104" y="1536"/>
                <a:chExt cx="960" cy="1344"/>
              </a:xfrm>
            </p:grpSpPr>
            <p:sp>
              <p:nvSpPr>
                <p:cNvPr id="73776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1104" y="1536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73777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104" y="2880"/>
                  <a:ext cx="960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73778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1536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</p:grpSp>
          <p:sp>
            <p:nvSpPr>
              <p:cNvPr id="73773" name="Line 18"/>
              <p:cNvSpPr>
                <a:spLocks noChangeShapeType="1"/>
              </p:cNvSpPr>
              <p:nvPr/>
            </p:nvSpPr>
            <p:spPr bwMode="auto">
              <a:xfrm>
                <a:off x="768" y="1536"/>
                <a:ext cx="0" cy="225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73774" name="Line 19"/>
              <p:cNvSpPr>
                <a:spLocks noChangeShapeType="1"/>
              </p:cNvSpPr>
              <p:nvPr/>
            </p:nvSpPr>
            <p:spPr bwMode="auto">
              <a:xfrm>
                <a:off x="768" y="3792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73775" name="Line 20"/>
              <p:cNvSpPr>
                <a:spLocks noChangeShapeType="1"/>
              </p:cNvSpPr>
              <p:nvPr/>
            </p:nvSpPr>
            <p:spPr bwMode="auto">
              <a:xfrm>
                <a:off x="2784" y="1536"/>
                <a:ext cx="0" cy="225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73752" name="Line 22"/>
            <p:cNvSpPr>
              <a:spLocks noChangeShapeType="1"/>
            </p:cNvSpPr>
            <p:nvPr/>
          </p:nvSpPr>
          <p:spPr bwMode="auto">
            <a:xfrm>
              <a:off x="576" y="2487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53" name="Rectangle 25"/>
            <p:cNvSpPr>
              <a:spLocks noChangeArrowheads="1"/>
            </p:cNvSpPr>
            <p:nvPr/>
          </p:nvSpPr>
          <p:spPr bwMode="auto">
            <a:xfrm>
              <a:off x="2304" y="1854"/>
              <a:ext cx="288" cy="63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54" name="Rectangle 26"/>
            <p:cNvSpPr>
              <a:spLocks noChangeArrowheads="1"/>
            </p:cNvSpPr>
            <p:nvPr/>
          </p:nvSpPr>
          <p:spPr bwMode="auto">
            <a:xfrm>
              <a:off x="576" y="1854"/>
              <a:ext cx="288" cy="63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55" name="Line 32"/>
            <p:cNvSpPr>
              <a:spLocks noChangeShapeType="1"/>
            </p:cNvSpPr>
            <p:nvPr/>
          </p:nvSpPr>
          <p:spPr bwMode="auto">
            <a:xfrm>
              <a:off x="3120" y="1854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56" name="Line 35"/>
            <p:cNvSpPr>
              <a:spLocks noChangeShapeType="1"/>
            </p:cNvSpPr>
            <p:nvPr/>
          </p:nvSpPr>
          <p:spPr bwMode="auto">
            <a:xfrm>
              <a:off x="3120" y="2976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57" name="Line 36"/>
            <p:cNvSpPr>
              <a:spLocks noChangeShapeType="1"/>
            </p:cNvSpPr>
            <p:nvPr/>
          </p:nvSpPr>
          <p:spPr bwMode="auto">
            <a:xfrm>
              <a:off x="3120" y="3248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58" name="Line 37"/>
            <p:cNvSpPr>
              <a:spLocks noChangeShapeType="1"/>
            </p:cNvSpPr>
            <p:nvPr/>
          </p:nvSpPr>
          <p:spPr bwMode="auto">
            <a:xfrm>
              <a:off x="3120" y="3557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59" name="Text Box 38"/>
            <p:cNvSpPr txBox="1">
              <a:spLocks noChangeArrowheads="1"/>
            </p:cNvSpPr>
            <p:nvPr/>
          </p:nvSpPr>
          <p:spPr bwMode="auto">
            <a:xfrm>
              <a:off x="3174" y="3007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73760" name="Text Box 39"/>
            <p:cNvSpPr txBox="1">
              <a:spLocks noChangeArrowheads="1"/>
            </p:cNvSpPr>
            <p:nvPr/>
          </p:nvSpPr>
          <p:spPr bwMode="auto">
            <a:xfrm>
              <a:off x="3066" y="3290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B+C</a:t>
              </a:r>
            </a:p>
          </p:txBody>
        </p:sp>
        <p:sp>
          <p:nvSpPr>
            <p:cNvPr id="73761" name="Text Box 40"/>
            <p:cNvSpPr txBox="1">
              <a:spLocks noChangeArrowheads="1"/>
            </p:cNvSpPr>
            <p:nvPr/>
          </p:nvSpPr>
          <p:spPr bwMode="auto">
            <a:xfrm>
              <a:off x="3814" y="3563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A+B+C</a:t>
              </a:r>
            </a:p>
          </p:txBody>
        </p:sp>
        <p:sp>
          <p:nvSpPr>
            <p:cNvPr id="73762" name="Text Box 41"/>
            <p:cNvSpPr txBox="1">
              <a:spLocks noChangeArrowheads="1"/>
            </p:cNvSpPr>
            <p:nvPr/>
          </p:nvSpPr>
          <p:spPr bwMode="auto">
            <a:xfrm>
              <a:off x="1262" y="3563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A+B+C</a:t>
              </a:r>
            </a:p>
          </p:txBody>
        </p:sp>
        <p:sp>
          <p:nvSpPr>
            <p:cNvPr id="73763" name="Line 42"/>
            <p:cNvSpPr>
              <a:spLocks noChangeShapeType="1"/>
            </p:cNvSpPr>
            <p:nvPr/>
          </p:nvSpPr>
          <p:spPr bwMode="auto">
            <a:xfrm flipV="1">
              <a:off x="4848" y="2240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64" name="Line 43"/>
            <p:cNvSpPr>
              <a:spLocks noChangeShapeType="1"/>
            </p:cNvSpPr>
            <p:nvPr/>
          </p:nvSpPr>
          <p:spPr bwMode="auto">
            <a:xfrm>
              <a:off x="4848" y="2487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65" name="Line 45"/>
            <p:cNvSpPr>
              <a:spLocks noChangeShapeType="1"/>
            </p:cNvSpPr>
            <p:nvPr/>
          </p:nvSpPr>
          <p:spPr bwMode="auto">
            <a:xfrm>
              <a:off x="4848" y="2820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3766" name="Text Box 46"/>
            <p:cNvSpPr txBox="1">
              <a:spLocks noChangeArrowheads="1"/>
            </p:cNvSpPr>
            <p:nvPr/>
          </p:nvSpPr>
          <p:spPr bwMode="auto">
            <a:xfrm>
              <a:off x="4897" y="2263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3767" name="Text Box 52"/>
            <p:cNvSpPr txBox="1">
              <a:spLocks noChangeArrowheads="1"/>
            </p:cNvSpPr>
            <p:nvPr/>
          </p:nvSpPr>
          <p:spPr bwMode="auto">
            <a:xfrm>
              <a:off x="1826" y="3809"/>
              <a:ext cx="21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cs-CZ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A </a:t>
              </a:r>
              <a:r>
                <a:rPr lang="en-US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&gt;</a:t>
              </a:r>
              <a:r>
                <a:rPr lang="en-US" altLang="cs-CZ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cs-CZ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cs-CZ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cs-CZ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&gt;</a:t>
              </a:r>
              <a:r>
                <a:rPr lang="cs-CZ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cs-CZ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C</a:t>
              </a:r>
              <a:endParaRPr lang="cs-CZ" altLang="cs-CZ" sz="2800" baseline="-25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68" name="Rectangle 56" descr="Jemná mřížka"/>
            <p:cNvSpPr>
              <a:spLocks noChangeArrowheads="1"/>
            </p:cNvSpPr>
            <p:nvPr/>
          </p:nvSpPr>
          <p:spPr bwMode="auto">
            <a:xfrm>
              <a:off x="585" y="2505"/>
              <a:ext cx="274" cy="1279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69" name="Rectangle 60" descr="Jemná mřížka"/>
            <p:cNvSpPr>
              <a:spLocks noChangeArrowheads="1"/>
            </p:cNvSpPr>
            <p:nvPr/>
          </p:nvSpPr>
          <p:spPr bwMode="auto">
            <a:xfrm>
              <a:off x="2313" y="2496"/>
              <a:ext cx="274" cy="1070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70" name="Rectangle 62" descr="Jemná mřížka"/>
            <p:cNvSpPr>
              <a:spLocks noChangeArrowheads="1"/>
            </p:cNvSpPr>
            <p:nvPr/>
          </p:nvSpPr>
          <p:spPr bwMode="auto">
            <a:xfrm>
              <a:off x="4855" y="2825"/>
              <a:ext cx="274" cy="741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71" name="Line 67"/>
            <p:cNvSpPr>
              <a:spLocks noChangeShapeType="1"/>
            </p:cNvSpPr>
            <p:nvPr/>
          </p:nvSpPr>
          <p:spPr bwMode="auto">
            <a:xfrm>
              <a:off x="4846" y="1847"/>
              <a:ext cx="301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771650"/>
            <a:ext cx="4948238" cy="459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>Volná elektroforéza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Arne </a:t>
            </a:r>
            <a:r>
              <a:rPr lang="cs-CZ" dirty="0" err="1" smtClean="0"/>
              <a:t>Tiselius</a:t>
            </a:r>
            <a:r>
              <a:rPr lang="cs-CZ" dirty="0" smtClean="0"/>
              <a:t> </a:t>
            </a:r>
            <a:r>
              <a:rPr lang="en-GB" dirty="0" smtClean="0">
                <a:effectLst/>
              </a:rPr>
              <a:t>(1902 –1971</a:t>
            </a:r>
            <a:r>
              <a:rPr lang="en-GB" dirty="0">
                <a:effectLst/>
              </a:rPr>
              <a:t>)</a:t>
            </a:r>
            <a:endParaRPr lang="cs-CZ" dirty="0" smtClean="0"/>
          </a:p>
        </p:txBody>
      </p:sp>
      <p:sp>
        <p:nvSpPr>
          <p:cNvPr id="74756" name="Line 7"/>
          <p:cNvSpPr>
            <a:spLocks noChangeShapeType="1"/>
          </p:cNvSpPr>
          <p:nvPr/>
        </p:nvSpPr>
        <p:spPr bwMode="auto">
          <a:xfrm>
            <a:off x="2209800" y="2438400"/>
            <a:ext cx="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74757" name="Line 34"/>
          <p:cNvSpPr>
            <a:spLocks noChangeShapeType="1"/>
          </p:cNvSpPr>
          <p:nvPr/>
        </p:nvSpPr>
        <p:spPr bwMode="auto">
          <a:xfrm>
            <a:off x="5257800" y="4724400"/>
            <a:ext cx="250825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74758" name="Line 44"/>
          <p:cNvSpPr>
            <a:spLocks noChangeShapeType="1"/>
          </p:cNvSpPr>
          <p:nvPr/>
        </p:nvSpPr>
        <p:spPr bwMode="auto">
          <a:xfrm flipV="1">
            <a:off x="8001000" y="4394200"/>
            <a:ext cx="457200" cy="63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pic>
        <p:nvPicPr>
          <p:cNvPr id="74759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071688"/>
            <a:ext cx="285432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771650"/>
            <a:ext cx="4948238" cy="459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Volná elektroforéza</a:t>
            </a:r>
            <a:br>
              <a:rPr lang="cs-CZ" dirty="0" smtClean="0"/>
            </a:br>
            <a:r>
              <a:rPr lang="cs-CZ" dirty="0" smtClean="0"/>
              <a:t>Arne </a:t>
            </a:r>
            <a:r>
              <a:rPr lang="cs-CZ" dirty="0" err="1" smtClean="0"/>
              <a:t>Tiselius</a:t>
            </a:r>
            <a:endParaRPr lang="cs-CZ" dirty="0" smtClean="0"/>
          </a:p>
        </p:txBody>
      </p:sp>
      <p:sp>
        <p:nvSpPr>
          <p:cNvPr id="75779" name="Line 7"/>
          <p:cNvSpPr>
            <a:spLocks noChangeShapeType="1"/>
          </p:cNvSpPr>
          <p:nvPr/>
        </p:nvSpPr>
        <p:spPr bwMode="auto">
          <a:xfrm>
            <a:off x="2209800" y="2438400"/>
            <a:ext cx="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75780" name="Line 34"/>
          <p:cNvSpPr>
            <a:spLocks noChangeShapeType="1"/>
          </p:cNvSpPr>
          <p:nvPr/>
        </p:nvSpPr>
        <p:spPr bwMode="auto">
          <a:xfrm>
            <a:off x="5257800" y="4724400"/>
            <a:ext cx="250825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75781" name="Line 44"/>
          <p:cNvSpPr>
            <a:spLocks noChangeShapeType="1"/>
          </p:cNvSpPr>
          <p:nvPr/>
        </p:nvSpPr>
        <p:spPr bwMode="auto">
          <a:xfrm flipV="1">
            <a:off x="8001000" y="4394200"/>
            <a:ext cx="457200" cy="63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pic>
        <p:nvPicPr>
          <p:cNvPr id="75782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2514600"/>
            <a:ext cx="2828925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3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2419350"/>
            <a:ext cx="2068512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>Volná elektroforéza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Arne </a:t>
            </a:r>
            <a:r>
              <a:rPr lang="cs-CZ" dirty="0" err="1" smtClean="0"/>
              <a:t>Tiselius</a:t>
            </a:r>
            <a:r>
              <a:rPr lang="cs-CZ" dirty="0" smtClean="0"/>
              <a:t> </a:t>
            </a:r>
            <a:r>
              <a:rPr lang="en-GB" dirty="0" smtClean="0">
                <a:effectLst/>
              </a:rPr>
              <a:t>(1902 –1971</a:t>
            </a:r>
            <a:r>
              <a:rPr lang="en-GB" dirty="0">
                <a:effectLst/>
              </a:rPr>
              <a:t>)</a:t>
            </a:r>
            <a:endParaRPr lang="cs-CZ" dirty="0" smtClean="0"/>
          </a:p>
        </p:txBody>
      </p:sp>
      <p:sp>
        <p:nvSpPr>
          <p:cNvPr id="76803" name="Line 7"/>
          <p:cNvSpPr>
            <a:spLocks noChangeShapeType="1"/>
          </p:cNvSpPr>
          <p:nvPr/>
        </p:nvSpPr>
        <p:spPr bwMode="auto">
          <a:xfrm>
            <a:off x="2209800" y="2438400"/>
            <a:ext cx="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76804" name="Line 34"/>
          <p:cNvSpPr>
            <a:spLocks noChangeShapeType="1"/>
          </p:cNvSpPr>
          <p:nvPr/>
        </p:nvSpPr>
        <p:spPr bwMode="auto">
          <a:xfrm>
            <a:off x="5257800" y="4724400"/>
            <a:ext cx="250825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76805" name="Line 44"/>
          <p:cNvSpPr>
            <a:spLocks noChangeShapeType="1"/>
          </p:cNvSpPr>
          <p:nvPr/>
        </p:nvSpPr>
        <p:spPr bwMode="auto">
          <a:xfrm flipV="1">
            <a:off x="8001000" y="4394200"/>
            <a:ext cx="457200" cy="63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pic>
        <p:nvPicPr>
          <p:cNvPr id="768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2314575"/>
            <a:ext cx="3648075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2314575"/>
            <a:ext cx="6964362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ovéPole 1"/>
          <p:cNvSpPr txBox="1">
            <a:spLocks noChangeArrowheads="1"/>
          </p:cNvSpPr>
          <p:nvPr/>
        </p:nvSpPr>
        <p:spPr bwMode="auto">
          <a:xfrm>
            <a:off x="2520950" y="1682750"/>
            <a:ext cx="3865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3200" dirty="0" smtClean="0">
                <a:latin typeface="+mj-lt"/>
              </a:rPr>
              <a:t>Nobelova cena1948</a:t>
            </a:r>
            <a:endParaRPr lang="en-GB" sz="3200" dirty="0" smtClean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Z</a:t>
            </a:r>
            <a:r>
              <a:rPr lang="cs-CZ" smtClean="0"/>
              <a:t>ónová elektroforéza</a:t>
            </a:r>
          </a:p>
        </p:txBody>
      </p:sp>
      <p:sp>
        <p:nvSpPr>
          <p:cNvPr id="77827" name="Text Box 32"/>
          <p:cNvSpPr txBox="1">
            <a:spLocks noChangeArrowheads="1"/>
          </p:cNvSpPr>
          <p:nvPr/>
        </p:nvSpPr>
        <p:spPr bwMode="auto">
          <a:xfrm>
            <a:off x="3186113" y="1377950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7828" name="Text Box 33"/>
          <p:cNvSpPr txBox="1">
            <a:spLocks noChangeArrowheads="1"/>
          </p:cNvSpPr>
          <p:nvPr/>
        </p:nvSpPr>
        <p:spPr bwMode="auto">
          <a:xfrm>
            <a:off x="5470525" y="1370013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grpSp>
        <p:nvGrpSpPr>
          <p:cNvPr id="77829" name="Group 39"/>
          <p:cNvGrpSpPr>
            <a:grpSpLocks/>
          </p:cNvGrpSpPr>
          <p:nvPr/>
        </p:nvGrpSpPr>
        <p:grpSpPr bwMode="auto">
          <a:xfrm>
            <a:off x="2898775" y="1914525"/>
            <a:ext cx="3346450" cy="4651375"/>
            <a:chOff x="1826" y="1206"/>
            <a:chExt cx="2108" cy="2930"/>
          </a:xfrm>
        </p:grpSpPr>
        <p:sp>
          <p:nvSpPr>
            <p:cNvPr id="77830" name="Line 3"/>
            <p:cNvSpPr>
              <a:spLocks noChangeShapeType="1"/>
            </p:cNvSpPr>
            <p:nvPr/>
          </p:nvSpPr>
          <p:spPr bwMode="auto">
            <a:xfrm>
              <a:off x="1894" y="1371"/>
              <a:ext cx="0" cy="2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7831" name="Line 4"/>
            <p:cNvSpPr>
              <a:spLocks noChangeShapeType="1"/>
            </p:cNvSpPr>
            <p:nvPr/>
          </p:nvSpPr>
          <p:spPr bwMode="auto">
            <a:xfrm>
              <a:off x="2386" y="1371"/>
              <a:ext cx="0" cy="2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7832" name="Rectangle 9" descr="Jemná mřížka"/>
            <p:cNvSpPr>
              <a:spLocks noChangeArrowheads="1"/>
            </p:cNvSpPr>
            <p:nvPr/>
          </p:nvSpPr>
          <p:spPr bwMode="auto">
            <a:xfrm>
              <a:off x="1894" y="1639"/>
              <a:ext cx="492" cy="494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833" name="Text Box 13"/>
            <p:cNvSpPr txBox="1">
              <a:spLocks noChangeArrowheads="1"/>
            </p:cNvSpPr>
            <p:nvPr/>
          </p:nvSpPr>
          <p:spPr bwMode="auto">
            <a:xfrm>
              <a:off x="1855" y="1745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A+B+C</a:t>
              </a:r>
            </a:p>
          </p:txBody>
        </p:sp>
        <p:grpSp>
          <p:nvGrpSpPr>
            <p:cNvPr id="77834" name="Group 16"/>
            <p:cNvGrpSpPr>
              <a:grpSpLocks/>
            </p:cNvGrpSpPr>
            <p:nvPr/>
          </p:nvGrpSpPr>
          <p:grpSpPr bwMode="auto">
            <a:xfrm>
              <a:off x="3349" y="1386"/>
              <a:ext cx="492" cy="2286"/>
              <a:chOff x="1568" y="1620"/>
              <a:chExt cx="492" cy="2286"/>
            </a:xfrm>
          </p:grpSpPr>
          <p:sp>
            <p:nvSpPr>
              <p:cNvPr id="77852" name="Line 14"/>
              <p:cNvSpPr>
                <a:spLocks noChangeShapeType="1"/>
              </p:cNvSpPr>
              <p:nvPr/>
            </p:nvSpPr>
            <p:spPr bwMode="auto">
              <a:xfrm>
                <a:off x="1568" y="1620"/>
                <a:ext cx="0" cy="22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77853" name="Line 15"/>
              <p:cNvSpPr>
                <a:spLocks noChangeShapeType="1"/>
              </p:cNvSpPr>
              <p:nvPr/>
            </p:nvSpPr>
            <p:spPr bwMode="auto">
              <a:xfrm>
                <a:off x="2060" y="1620"/>
                <a:ext cx="0" cy="22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77835" name="Line 17"/>
            <p:cNvSpPr>
              <a:spLocks noChangeShapeType="1"/>
            </p:cNvSpPr>
            <p:nvPr/>
          </p:nvSpPr>
          <p:spPr bwMode="auto">
            <a:xfrm>
              <a:off x="1894" y="1485"/>
              <a:ext cx="4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7836" name="Line 18"/>
            <p:cNvSpPr>
              <a:spLocks noChangeShapeType="1"/>
            </p:cNvSpPr>
            <p:nvPr/>
          </p:nvSpPr>
          <p:spPr bwMode="auto">
            <a:xfrm>
              <a:off x="2150" y="1206"/>
              <a:ext cx="0" cy="333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7837" name="Line 19"/>
            <p:cNvSpPr>
              <a:spLocks noChangeShapeType="1"/>
            </p:cNvSpPr>
            <p:nvPr/>
          </p:nvSpPr>
          <p:spPr bwMode="auto">
            <a:xfrm>
              <a:off x="3349" y="1485"/>
              <a:ext cx="4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7838" name="Line 20"/>
            <p:cNvSpPr>
              <a:spLocks noChangeShapeType="1"/>
            </p:cNvSpPr>
            <p:nvPr/>
          </p:nvSpPr>
          <p:spPr bwMode="auto">
            <a:xfrm>
              <a:off x="1894" y="3657"/>
              <a:ext cx="4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7839" name="Line 21"/>
            <p:cNvSpPr>
              <a:spLocks noChangeShapeType="1"/>
            </p:cNvSpPr>
            <p:nvPr/>
          </p:nvSpPr>
          <p:spPr bwMode="auto">
            <a:xfrm>
              <a:off x="3349" y="3657"/>
              <a:ext cx="4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7840" name="Rectangle 22" descr="Světlý šikmo nahoru"/>
            <p:cNvSpPr>
              <a:spLocks noChangeArrowheads="1"/>
            </p:cNvSpPr>
            <p:nvPr/>
          </p:nvSpPr>
          <p:spPr bwMode="auto">
            <a:xfrm>
              <a:off x="3349" y="2343"/>
              <a:ext cx="492" cy="265"/>
            </a:xfrm>
            <a:prstGeom prst="rect">
              <a:avLst/>
            </a:prstGeom>
            <a:pattFill prst="ltUpDiag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841" name="Rectangle 23" descr="Světlý vodorovný"/>
            <p:cNvSpPr>
              <a:spLocks noChangeArrowheads="1"/>
            </p:cNvSpPr>
            <p:nvPr/>
          </p:nvSpPr>
          <p:spPr bwMode="auto">
            <a:xfrm>
              <a:off x="3349" y="2866"/>
              <a:ext cx="492" cy="189"/>
            </a:xfrm>
            <a:prstGeom prst="rect">
              <a:avLst/>
            </a:prstGeom>
            <a:pattFill prst="ltHorz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842" name="Rectangle 24" descr="Světlý svislý"/>
            <p:cNvSpPr>
              <a:spLocks noChangeArrowheads="1"/>
            </p:cNvSpPr>
            <p:nvPr/>
          </p:nvSpPr>
          <p:spPr bwMode="auto">
            <a:xfrm>
              <a:off x="3349" y="3340"/>
              <a:ext cx="492" cy="201"/>
            </a:xfrm>
            <a:prstGeom prst="rect">
              <a:avLst/>
            </a:prstGeom>
            <a:pattFill prst="ltVert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843" name="Text Box 26" descr="Světlý vodorovný"/>
            <p:cNvSpPr txBox="1">
              <a:spLocks noChangeArrowheads="1"/>
            </p:cNvSpPr>
            <p:nvPr/>
          </p:nvSpPr>
          <p:spPr bwMode="auto">
            <a:xfrm>
              <a:off x="3295" y="3329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7844" name="Text Box 27" descr="Světlý svislý"/>
            <p:cNvSpPr txBox="1">
              <a:spLocks noChangeArrowheads="1"/>
            </p:cNvSpPr>
            <p:nvPr/>
          </p:nvSpPr>
          <p:spPr bwMode="auto">
            <a:xfrm>
              <a:off x="3295" y="2843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7845" name="Text Box 28"/>
            <p:cNvSpPr txBox="1">
              <a:spLocks noChangeArrowheads="1"/>
            </p:cNvSpPr>
            <p:nvPr/>
          </p:nvSpPr>
          <p:spPr bwMode="auto">
            <a:xfrm>
              <a:off x="3302" y="2379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77846" name="Line 29"/>
            <p:cNvSpPr>
              <a:spLocks noChangeShapeType="1"/>
            </p:cNvSpPr>
            <p:nvPr/>
          </p:nvSpPr>
          <p:spPr bwMode="auto">
            <a:xfrm>
              <a:off x="2154" y="3514"/>
              <a:ext cx="0" cy="333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7847" name="Line 30"/>
            <p:cNvSpPr>
              <a:spLocks noChangeShapeType="1"/>
            </p:cNvSpPr>
            <p:nvPr/>
          </p:nvSpPr>
          <p:spPr bwMode="auto">
            <a:xfrm>
              <a:off x="3587" y="1212"/>
              <a:ext cx="0" cy="333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7848" name="Line 31"/>
            <p:cNvSpPr>
              <a:spLocks noChangeShapeType="1"/>
            </p:cNvSpPr>
            <p:nvPr/>
          </p:nvSpPr>
          <p:spPr bwMode="auto">
            <a:xfrm>
              <a:off x="3608" y="3533"/>
              <a:ext cx="0" cy="333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77849" name="Text Box 34"/>
            <p:cNvSpPr txBox="1">
              <a:spLocks noChangeArrowheads="1"/>
            </p:cNvSpPr>
            <p:nvPr/>
          </p:nvSpPr>
          <p:spPr bwMode="auto">
            <a:xfrm>
              <a:off x="1999" y="3673"/>
              <a:ext cx="3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3600">
                  <a:solidFill>
                    <a:schemeClr val="tx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77850" name="Text Box 35"/>
            <p:cNvSpPr txBox="1">
              <a:spLocks noChangeArrowheads="1"/>
            </p:cNvSpPr>
            <p:nvPr/>
          </p:nvSpPr>
          <p:spPr bwMode="auto">
            <a:xfrm>
              <a:off x="3457" y="3723"/>
              <a:ext cx="3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3600">
                  <a:solidFill>
                    <a:schemeClr val="tx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77851" name="Text Box 38"/>
            <p:cNvSpPr txBox="1">
              <a:spLocks noChangeArrowheads="1"/>
            </p:cNvSpPr>
            <p:nvPr/>
          </p:nvSpPr>
          <p:spPr bwMode="auto">
            <a:xfrm>
              <a:off x="1826" y="3809"/>
              <a:ext cx="21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cs-CZ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A </a:t>
              </a:r>
              <a:r>
                <a:rPr lang="en-US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&gt;</a:t>
              </a:r>
              <a:r>
                <a:rPr lang="en-US" altLang="cs-CZ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cs-CZ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cs-CZ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cs-CZ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&gt;</a:t>
              </a:r>
              <a:r>
                <a:rPr lang="cs-CZ" altLang="cs-CZ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cs-CZ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C</a:t>
              </a:r>
              <a:endParaRPr lang="cs-CZ" altLang="cs-CZ" sz="2800" baseline="-25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Historie elektromigračních metod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00063" y="1455738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cs-CZ" dirty="0"/>
              <a:t>1962 </a:t>
            </a:r>
            <a:r>
              <a:rPr lang="cs-CZ" dirty="0" err="1"/>
              <a:t>Vesterberg</a:t>
            </a:r>
            <a:r>
              <a:rPr lang="cs-CZ" dirty="0"/>
              <a:t>, </a:t>
            </a:r>
            <a:r>
              <a:rPr lang="cs-CZ" dirty="0" smtClean="0"/>
              <a:t>(</a:t>
            </a:r>
            <a:r>
              <a:rPr lang="cs-CZ" dirty="0" err="1" smtClean="0"/>
              <a:t>Svensson</a:t>
            </a:r>
            <a:r>
              <a:rPr lang="cs-CZ" dirty="0" smtClean="0"/>
              <a:t>) </a:t>
            </a:r>
            <a:r>
              <a:rPr lang="cs-CZ" dirty="0" err="1" smtClean="0"/>
              <a:t>Rilbe</a:t>
            </a: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 smtClean="0"/>
              <a:t>izoelektrická fokusace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 smtClean="0"/>
          </a:p>
          <a:p>
            <a:pPr>
              <a:defRPr/>
            </a:pPr>
            <a:r>
              <a:rPr lang="cs-CZ" dirty="0" smtClean="0"/>
              <a:t>1967 </a:t>
            </a:r>
            <a:r>
              <a:rPr lang="cs-CZ" dirty="0" err="1" smtClean="0"/>
              <a:t>Hjerten</a:t>
            </a: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kapilární elektroforéza v rotující  </a:t>
            </a:r>
            <a:r>
              <a:rPr lang="cs-CZ" sz="2400" dirty="0" smtClean="0"/>
              <a:t>1 </a:t>
            </a:r>
            <a:r>
              <a:rPr lang="cs-CZ" sz="2400" dirty="0"/>
              <a:t>- 3 mm křemenné </a:t>
            </a:r>
            <a:r>
              <a:rPr lang="cs-CZ" sz="2400" dirty="0" smtClean="0"/>
              <a:t>kapiláře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 smtClean="0"/>
          </a:p>
          <a:p>
            <a:pPr>
              <a:defRPr/>
            </a:pPr>
            <a:r>
              <a:rPr lang="cs-CZ" dirty="0"/>
              <a:t>1970 </a:t>
            </a:r>
            <a:r>
              <a:rPr lang="cs-CZ" dirty="0" err="1"/>
              <a:t>Laemmli</a:t>
            </a: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SDS PAGE		</a:t>
            </a: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597025"/>
            <a:ext cx="3873500" cy="50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6600" dirty="0" err="1" smtClean="0"/>
              <a:t>Skylab</a:t>
            </a:r>
            <a:endParaRPr lang="en-GB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6600" dirty="0" err="1">
                <a:solidFill>
                  <a:srgbClr val="FBEEC9"/>
                </a:solidFill>
              </a:rPr>
              <a:t>Skylab</a:t>
            </a:r>
            <a:endParaRPr lang="en-GB" dirty="0"/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93875"/>
            <a:ext cx="3648075" cy="42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2411413"/>
            <a:ext cx="48958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Stabilizace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074863" y="1981200"/>
            <a:ext cx="4968875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Rotací</a:t>
            </a:r>
          </a:p>
          <a:p>
            <a:pPr eaLnBrk="1" hangingPunct="1">
              <a:buFontTx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Gradienty hustoty</a:t>
            </a:r>
          </a:p>
          <a:p>
            <a:pPr eaLnBrk="1" hangingPunct="1">
              <a:buFontTx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Porézními medii</a:t>
            </a:r>
          </a:p>
          <a:p>
            <a:pPr eaLnBrk="1" hangingPunct="1">
              <a:buFontTx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Kapilárou</a:t>
            </a:r>
          </a:p>
          <a:p>
            <a:pPr eaLnBrk="1" hangingPunct="1">
              <a:defRPr/>
            </a:pPr>
            <a:endParaRPr lang="cs-CZ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043113"/>
            <a:ext cx="7364412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Stabilizace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074863" y="1196975"/>
            <a:ext cx="4968875" cy="628650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/>
              <a:t>Rotací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Stabilizace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074863" y="1458913"/>
            <a:ext cx="4968875" cy="631825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/>
              <a:t>Gradienty hustoty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dirty="0" smtClean="0"/>
          </a:p>
        </p:txBody>
      </p:sp>
      <p:pic>
        <p:nvPicPr>
          <p:cNvPr id="8294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414588"/>
            <a:ext cx="720090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Stabilizace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074863" y="1458913"/>
            <a:ext cx="4968875" cy="631825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/>
              <a:t>Gradienty hustoty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dirty="0" smtClean="0"/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2398713"/>
            <a:ext cx="48577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Požadavky na porézní media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65138" y="1487488"/>
            <a:ext cx="8258175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Homogenita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Inertnost  - nespecifické interakce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/>
              <a:t>			     - nulový EOF</a:t>
            </a:r>
          </a:p>
          <a:p>
            <a:pPr eaLnBrk="1" hangingPunct="1">
              <a:defRPr/>
            </a:pPr>
            <a:r>
              <a:rPr lang="cs-CZ" dirty="0" smtClean="0"/>
              <a:t>Reprodukovatelná a snadná příprava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Mechanická pevnost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/>
              <a:t>T</a:t>
            </a:r>
            <a:r>
              <a:rPr lang="cs-CZ" dirty="0" smtClean="0"/>
              <a:t>ransparentnost</a:t>
            </a:r>
          </a:p>
          <a:p>
            <a:pPr lvl="4" eaLnBrk="1" hangingPunct="1">
              <a:buFontTx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600" dirty="0"/>
              <a:t>Porézní media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738" y="1411288"/>
            <a:ext cx="7996237" cy="5178425"/>
          </a:xfrm>
        </p:spPr>
        <p:txBody>
          <a:bodyPr/>
          <a:lstStyle/>
          <a:p>
            <a:pPr>
              <a:defRPr/>
            </a:pPr>
            <a:r>
              <a:rPr lang="en-GB" sz="4800" dirty="0" smtClean="0">
                <a:latin typeface="Arial" pitchFamily="34" charset="0"/>
              </a:rPr>
              <a:t>19</a:t>
            </a:r>
            <a:r>
              <a:rPr lang="cs-CZ" sz="4800" dirty="0" smtClean="0">
                <a:latin typeface="Arial" pitchFamily="34" charset="0"/>
              </a:rPr>
              <a:t>39</a:t>
            </a:r>
            <a:r>
              <a:rPr lang="en-GB" sz="4800" dirty="0" smtClean="0">
                <a:latin typeface="Arial" pitchFamily="34" charset="0"/>
              </a:rPr>
              <a:t> </a:t>
            </a:r>
            <a:r>
              <a:rPr lang="cs-CZ" sz="4800" i="1" dirty="0" smtClean="0">
                <a:latin typeface="Arial" pitchFamily="34" charset="0"/>
              </a:rPr>
              <a:t>Papír</a:t>
            </a:r>
            <a:r>
              <a:rPr lang="cs-CZ" sz="4800" dirty="0" smtClean="0"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GB" sz="4800" dirty="0" smtClean="0">
                <a:latin typeface="Arial" pitchFamily="34" charset="0"/>
              </a:rPr>
              <a:t>1950 </a:t>
            </a:r>
            <a:r>
              <a:rPr lang="en-GB" sz="4800" i="1" dirty="0" smtClean="0">
                <a:latin typeface="Arial" pitchFamily="34" charset="0"/>
              </a:rPr>
              <a:t>Agar</a:t>
            </a:r>
            <a:r>
              <a:rPr lang="cs-CZ" sz="4800" i="1" dirty="0" err="1" smtClean="0">
                <a:latin typeface="Arial" pitchFamily="34" charset="0"/>
              </a:rPr>
              <a:t>ový</a:t>
            </a:r>
            <a:r>
              <a:rPr lang="en-GB" sz="4800" i="1" dirty="0" smtClean="0">
                <a:latin typeface="Arial" pitchFamily="34" charset="0"/>
              </a:rPr>
              <a:t> </a:t>
            </a:r>
            <a:r>
              <a:rPr lang="en-GB" sz="4800" i="1" dirty="0">
                <a:latin typeface="Arial" pitchFamily="34" charset="0"/>
              </a:rPr>
              <a:t>gel </a:t>
            </a:r>
            <a:endParaRPr lang="cs-CZ" sz="4800" i="1" dirty="0" smtClean="0">
              <a:latin typeface="Arial" pitchFamily="34" charset="0"/>
            </a:endParaRPr>
          </a:p>
          <a:p>
            <a:pPr>
              <a:defRPr/>
            </a:pPr>
            <a:r>
              <a:rPr lang="en-GB" sz="4800" dirty="0" smtClean="0">
                <a:latin typeface="Arial" pitchFamily="34" charset="0"/>
              </a:rPr>
              <a:t>1955 </a:t>
            </a:r>
            <a:r>
              <a:rPr lang="cs-CZ" sz="4800" i="1" dirty="0" smtClean="0">
                <a:latin typeface="Arial" pitchFamily="34" charset="0"/>
              </a:rPr>
              <a:t>Škrobový gel</a:t>
            </a:r>
            <a:endParaRPr lang="en-GB" sz="4800" dirty="0">
              <a:latin typeface="Arial" pitchFamily="34" charset="0"/>
            </a:endParaRPr>
          </a:p>
          <a:p>
            <a:pPr>
              <a:defRPr/>
            </a:pPr>
            <a:r>
              <a:rPr lang="en-GB" sz="4800" dirty="0">
                <a:latin typeface="Arial" pitchFamily="34" charset="0"/>
              </a:rPr>
              <a:t>1957 </a:t>
            </a:r>
            <a:r>
              <a:rPr lang="cs-CZ" sz="4800" dirty="0" smtClean="0">
                <a:latin typeface="Arial" pitchFamily="34" charset="0"/>
              </a:rPr>
              <a:t>Acetát </a:t>
            </a:r>
            <a:r>
              <a:rPr lang="cs-CZ" sz="4800" dirty="0" err="1" smtClean="0">
                <a:latin typeface="Arial" pitchFamily="34" charset="0"/>
              </a:rPr>
              <a:t>celulosy</a:t>
            </a:r>
            <a:r>
              <a:rPr lang="cs-CZ" sz="4800" dirty="0" smtClean="0">
                <a:latin typeface="Arial" pitchFamily="34" charset="0"/>
              </a:rPr>
              <a:t> </a:t>
            </a:r>
            <a:r>
              <a:rPr lang="cs-CZ" sz="4800" dirty="0">
                <a:latin typeface="Arial" pitchFamily="34" charset="0"/>
              </a:rPr>
              <a:t> </a:t>
            </a:r>
            <a:endParaRPr lang="cs-CZ" sz="4800" dirty="0" smtClean="0">
              <a:latin typeface="Arial" pitchFamily="34" charset="0"/>
            </a:endParaRPr>
          </a:p>
          <a:p>
            <a:pPr>
              <a:defRPr/>
            </a:pPr>
            <a:r>
              <a:rPr lang="en-GB" sz="4800" dirty="0" smtClean="0">
                <a:latin typeface="Arial" pitchFamily="34" charset="0"/>
              </a:rPr>
              <a:t>1959 </a:t>
            </a:r>
            <a:r>
              <a:rPr lang="cs-CZ" sz="4800" dirty="0" err="1" smtClean="0">
                <a:latin typeface="Arial" pitchFamily="34" charset="0"/>
              </a:rPr>
              <a:t>Poly</a:t>
            </a:r>
            <a:r>
              <a:rPr lang="cs-CZ" sz="4800" dirty="0" err="1">
                <a:latin typeface="Arial" pitchFamily="34" charset="0"/>
              </a:rPr>
              <a:t>a</a:t>
            </a:r>
            <a:r>
              <a:rPr lang="en-GB" sz="4800" dirty="0" err="1" smtClean="0">
                <a:latin typeface="Arial" pitchFamily="34" charset="0"/>
              </a:rPr>
              <a:t>crylamid</a:t>
            </a:r>
            <a:r>
              <a:rPr lang="cs-CZ" sz="4800" dirty="0" err="1" smtClean="0">
                <a:latin typeface="Arial" pitchFamily="34" charset="0"/>
              </a:rPr>
              <a:t>ový</a:t>
            </a:r>
            <a:r>
              <a:rPr lang="en-GB" sz="4800" dirty="0" smtClean="0">
                <a:latin typeface="Arial" pitchFamily="34" charset="0"/>
              </a:rPr>
              <a:t> gel</a:t>
            </a:r>
            <a:endParaRPr lang="en-GB" sz="4800" dirty="0">
              <a:latin typeface="Arial" pitchFamily="34" charset="0"/>
            </a:endParaRPr>
          </a:p>
          <a:p>
            <a:pPr>
              <a:defRPr/>
            </a:pPr>
            <a:r>
              <a:rPr lang="en-GB" sz="4800" dirty="0" smtClean="0">
                <a:latin typeface="Arial" pitchFamily="34" charset="0"/>
              </a:rPr>
              <a:t>1979 </a:t>
            </a:r>
            <a:r>
              <a:rPr lang="en-GB" sz="4800" dirty="0" err="1" smtClean="0">
                <a:latin typeface="Arial" pitchFamily="34" charset="0"/>
              </a:rPr>
              <a:t>Agaros</a:t>
            </a:r>
            <a:r>
              <a:rPr lang="cs-CZ" sz="4800" dirty="0" err="1" smtClean="0">
                <a:latin typeface="Arial" pitchFamily="34" charset="0"/>
              </a:rPr>
              <a:t>ový</a:t>
            </a:r>
            <a:r>
              <a:rPr lang="en-GB" sz="4800" dirty="0" smtClean="0">
                <a:latin typeface="Arial" pitchFamily="34" charset="0"/>
              </a:rPr>
              <a:t> gel</a:t>
            </a:r>
            <a:endParaRPr lang="cs-CZ" sz="48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Chromatografický papír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idx="1"/>
          </p:nvPr>
        </p:nvSpPr>
        <p:spPr>
          <a:xfrm>
            <a:off x="434975" y="1981200"/>
            <a:ext cx="8302625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Složení</a:t>
            </a:r>
            <a:r>
              <a:rPr lang="cs-CZ" sz="2800" dirty="0" smtClean="0"/>
              <a:t> – </a:t>
            </a:r>
            <a:r>
              <a:rPr lang="cs-CZ" sz="2800" dirty="0" err="1" smtClean="0"/>
              <a:t>celulosa</a:t>
            </a:r>
            <a:endParaRPr lang="cs-CZ" sz="2800" dirty="0" smtClean="0"/>
          </a:p>
          <a:p>
            <a:pPr eaLnBrk="1" hangingPunct="1">
              <a:buFontTx/>
              <a:buNone/>
              <a:defRPr/>
            </a:pPr>
            <a:endParaRPr lang="cs-CZ" sz="2800" dirty="0" smtClean="0"/>
          </a:p>
          <a:p>
            <a:pPr eaLnBrk="1" hangingPunct="1">
              <a:buFontTx/>
              <a:buChar char="-"/>
              <a:defRPr/>
            </a:pPr>
            <a:r>
              <a:rPr lang="cs-CZ" sz="2800" dirty="0" smtClean="0"/>
              <a:t>Nehomogenní</a:t>
            </a:r>
          </a:p>
          <a:p>
            <a:pPr eaLnBrk="1" hangingPunct="1">
              <a:buFontTx/>
              <a:buChar char="-"/>
              <a:defRPr/>
            </a:pPr>
            <a:r>
              <a:rPr lang="cs-CZ" sz="2800" dirty="0" smtClean="0"/>
              <a:t>Přítomnost ionogenních skupin</a:t>
            </a:r>
          </a:p>
          <a:p>
            <a:pPr eaLnBrk="1" hangingPunct="1">
              <a:buFontTx/>
              <a:buChar char="-"/>
              <a:defRPr/>
            </a:pPr>
            <a:r>
              <a:rPr lang="cs-CZ" sz="2800" dirty="0" smtClean="0"/>
              <a:t>Špatně se chladí – pálí se</a:t>
            </a:r>
          </a:p>
          <a:p>
            <a:pPr eaLnBrk="1" hangingPunct="1">
              <a:buFontTx/>
              <a:buChar char="-"/>
              <a:defRPr/>
            </a:pPr>
            <a:endParaRPr lang="cs-CZ" sz="2800" dirty="0" smtClean="0"/>
          </a:p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Použití</a:t>
            </a:r>
            <a:r>
              <a:rPr lang="cs-CZ" sz="2800" dirty="0" smtClean="0"/>
              <a:t> : téměř už se nepoužívá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Chromatografický papír</a:t>
            </a:r>
          </a:p>
        </p:txBody>
      </p:sp>
      <p:pic>
        <p:nvPicPr>
          <p:cNvPr id="8806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5"/>
          <a:stretch>
            <a:fillRect/>
          </a:stretch>
        </p:blipFill>
        <p:spPr bwMode="auto">
          <a:xfrm>
            <a:off x="1633538" y="1444625"/>
            <a:ext cx="6305550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Historie elektromigračních metod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00063" y="1455738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1975  </a:t>
            </a:r>
            <a:r>
              <a:rPr lang="cs-CZ" dirty="0" err="1"/>
              <a:t>O´Farrell</a:t>
            </a: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 smtClean="0"/>
              <a:t>2D-elektroforéza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 smtClean="0"/>
          </a:p>
          <a:p>
            <a:pPr>
              <a:defRPr/>
            </a:pPr>
            <a:r>
              <a:rPr lang="cs-CZ" dirty="0"/>
              <a:t>1976 </a:t>
            </a:r>
            <a:r>
              <a:rPr lang="cs-CZ" dirty="0" err="1"/>
              <a:t>Everaerts</a:t>
            </a:r>
            <a:r>
              <a:rPr lang="cs-CZ" dirty="0"/>
              <a:t>, </a:t>
            </a:r>
            <a:r>
              <a:rPr lang="cs-CZ" dirty="0" err="1"/>
              <a:t>Mikkers</a:t>
            </a: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 err="1"/>
              <a:t>isotachoforéza</a:t>
            </a:r>
            <a:r>
              <a:rPr lang="cs-CZ" sz="2400" dirty="0"/>
              <a:t>	</a:t>
            </a:r>
            <a:endParaRPr lang="cs-CZ" sz="2400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2003 </a:t>
            </a:r>
            <a:r>
              <a:rPr lang="cs-CZ" dirty="0" err="1" smtClean="0"/>
              <a:t>Karger</a:t>
            </a: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 err="1" smtClean="0"/>
              <a:t>Multikapilární</a:t>
            </a:r>
            <a:r>
              <a:rPr lang="cs-CZ" sz="2400" dirty="0" smtClean="0"/>
              <a:t> CE – lidský genom</a:t>
            </a:r>
            <a:r>
              <a:rPr lang="cs-CZ" sz="2400" dirty="0"/>
              <a:t>	</a:t>
            </a: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Chromatografický papír</a:t>
            </a:r>
          </a:p>
        </p:txBody>
      </p:sp>
      <p:pic>
        <p:nvPicPr>
          <p:cNvPr id="890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506538"/>
            <a:ext cx="74961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Acetát celulosy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465138" y="1981200"/>
            <a:ext cx="7527925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Složení</a:t>
            </a:r>
            <a:r>
              <a:rPr lang="cs-CZ" sz="2800" dirty="0" smtClean="0"/>
              <a:t> – acetát </a:t>
            </a:r>
            <a:r>
              <a:rPr lang="cs-CZ" sz="2800" dirty="0" err="1" smtClean="0"/>
              <a:t>celulosy</a:t>
            </a:r>
            <a:endParaRPr lang="cs-CZ" sz="2800" dirty="0" smtClean="0"/>
          </a:p>
          <a:p>
            <a:pPr eaLnBrk="1" hangingPunct="1">
              <a:buFontTx/>
              <a:buNone/>
              <a:defRPr/>
            </a:pPr>
            <a:endParaRPr lang="cs-CZ" sz="2800" dirty="0" smtClean="0"/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+  Komerčně dostupný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+  Dobré mechanické vlastnosti</a:t>
            </a:r>
          </a:p>
          <a:p>
            <a:pPr eaLnBrk="1" hangingPunct="1">
              <a:buFontTx/>
              <a:buChar char="-"/>
              <a:defRPr/>
            </a:pPr>
            <a:endParaRPr lang="cs-CZ" sz="2800" dirty="0" smtClean="0"/>
          </a:p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Použití</a:t>
            </a:r>
            <a:r>
              <a:rPr lang="cs-CZ" sz="2800" dirty="0" smtClean="0"/>
              <a:t> : </a:t>
            </a:r>
            <a:r>
              <a:rPr lang="cs-CZ" sz="2800" dirty="0" err="1" smtClean="0"/>
              <a:t>imunoelektroforetické</a:t>
            </a:r>
            <a:r>
              <a:rPr lang="cs-CZ" sz="2800" dirty="0" smtClean="0"/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/>
              <a:t> </a:t>
            </a:r>
            <a:r>
              <a:rPr lang="cs-CZ" sz="2800" dirty="0" smtClean="0"/>
              <a:t>            metody, klinické aplikace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Acetát celulosy</a:t>
            </a: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279525"/>
            <a:ext cx="5283200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Acetát celulosy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1830388"/>
            <a:ext cx="6161087" cy="385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Acetát </a:t>
            </a:r>
            <a:r>
              <a:rPr lang="cs-CZ" dirty="0" err="1" smtClean="0"/>
              <a:t>celulosy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analýza sérových bílkovin</a:t>
            </a:r>
          </a:p>
        </p:txBody>
      </p:sp>
      <p:pic>
        <p:nvPicPr>
          <p:cNvPr id="93187" name="Picture 4" descr="Electrophor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68500"/>
            <a:ext cx="2400300" cy="3657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6" descr="SPE_1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52600"/>
            <a:ext cx="4343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Acetát </a:t>
            </a:r>
            <a:r>
              <a:rPr lang="cs-CZ" dirty="0" err="1" smtClean="0"/>
              <a:t>celulosy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hemoglobinu</a:t>
            </a:r>
          </a:p>
        </p:txBody>
      </p:sp>
      <p:pic>
        <p:nvPicPr>
          <p:cNvPr id="94211" name="Picture 4" descr="Electrophor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6400" y="1841500"/>
            <a:ext cx="2400300" cy="3657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5" descr="s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89088"/>
            <a:ext cx="3962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953000" y="1552575"/>
            <a:ext cx="3581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kern="0" dirty="0">
                <a:solidFill>
                  <a:srgbClr val="FFC000"/>
                </a:solidFill>
              </a:rPr>
              <a:t>HPFH </a:t>
            </a:r>
            <a:r>
              <a:rPr lang="en-US" sz="2000" b="1" kern="0" dirty="0">
                <a:solidFill>
                  <a:srgbClr val="FFC000"/>
                </a:solidFill>
              </a:rPr>
              <a:t>–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srgbClr val="FFC000"/>
                </a:solidFill>
              </a:rPr>
              <a:t>dědičné</a:t>
            </a:r>
            <a:r>
              <a:rPr lang="en-US" sz="2000" b="1" kern="0" dirty="0">
                <a:solidFill>
                  <a:srgbClr val="FFC000"/>
                </a:solidFill>
              </a:rPr>
              <a:t> </a:t>
            </a:r>
            <a:r>
              <a:rPr lang="en-US" sz="2000" b="1" kern="0" dirty="0" err="1">
                <a:solidFill>
                  <a:srgbClr val="FFC000"/>
                </a:solidFill>
              </a:rPr>
              <a:t>přetrvávání</a:t>
            </a:r>
            <a:r>
              <a:rPr lang="en-US" sz="2000" b="1" kern="0" dirty="0">
                <a:solidFill>
                  <a:srgbClr val="FFC000"/>
                </a:solidFill>
              </a:rPr>
              <a:t> </a:t>
            </a:r>
            <a:r>
              <a:rPr lang="en-US" sz="2000" b="1" kern="0" dirty="0" err="1">
                <a:solidFill>
                  <a:srgbClr val="FFC000"/>
                </a:solidFill>
              </a:rPr>
              <a:t>hemoglobinu</a:t>
            </a:r>
            <a:r>
              <a:rPr lang="en-US" sz="2000" b="1" kern="0" dirty="0">
                <a:solidFill>
                  <a:srgbClr val="FFC000"/>
                </a:solidFill>
              </a:rPr>
              <a:t> F (“hereditary persistence”)</a:t>
            </a:r>
            <a:endParaRPr lang="en-GB" sz="2000" b="1" kern="0" dirty="0">
              <a:solidFill>
                <a:srgbClr val="FFC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rgbClr val="FFC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FFC000"/>
                </a:solidFill>
              </a:rPr>
              <a:t>pH 8.4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kern="0" dirty="0">
              <a:solidFill>
                <a:srgbClr val="FFC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rgbClr val="FFC000"/>
                </a:solidFill>
              </a:rPr>
              <a:t>1. </a:t>
            </a:r>
            <a:r>
              <a:rPr lang="en-US" sz="2000" kern="0" dirty="0" err="1">
                <a:solidFill>
                  <a:srgbClr val="FFC000"/>
                </a:solidFill>
              </a:rPr>
              <a:t>Normální</a:t>
            </a:r>
            <a:r>
              <a:rPr lang="en-US" sz="2000" kern="0" dirty="0">
                <a:solidFill>
                  <a:srgbClr val="FFC000"/>
                </a:solidFill>
              </a:rPr>
              <a:t> </a:t>
            </a:r>
            <a:r>
              <a:rPr lang="en-US" sz="2000" kern="0" dirty="0" err="1">
                <a:solidFill>
                  <a:srgbClr val="FFC000"/>
                </a:solidFill>
              </a:rPr>
              <a:t>dospělý</a:t>
            </a:r>
            <a:r>
              <a:rPr lang="en-GB" sz="2000" kern="0" dirty="0">
                <a:solidFill>
                  <a:srgbClr val="FFC000"/>
                </a:solidFill>
              </a:rPr>
              <a:t> </a:t>
            </a:r>
            <a:br>
              <a:rPr lang="en-GB" sz="2000" kern="0" dirty="0">
                <a:solidFill>
                  <a:srgbClr val="FFC000"/>
                </a:solidFill>
              </a:rPr>
            </a:br>
            <a:r>
              <a:rPr lang="en-GB" sz="2000" kern="0" dirty="0">
                <a:solidFill>
                  <a:srgbClr val="FFC000"/>
                </a:solidFill>
              </a:rPr>
              <a:t>2. HPFH (</a:t>
            </a:r>
            <a:r>
              <a:rPr lang="en-GB" sz="2000" kern="0" dirty="0" err="1">
                <a:solidFill>
                  <a:srgbClr val="FFC000"/>
                </a:solidFill>
              </a:rPr>
              <a:t>heterozygot</a:t>
            </a:r>
            <a:r>
              <a:rPr lang="en-GB" sz="2000" kern="0" dirty="0">
                <a:solidFill>
                  <a:srgbClr val="FFC000"/>
                </a:solidFill>
              </a:rPr>
              <a:t>)</a:t>
            </a:r>
            <a:br>
              <a:rPr lang="en-GB" sz="2000" kern="0" dirty="0">
                <a:solidFill>
                  <a:srgbClr val="FFC000"/>
                </a:solidFill>
              </a:rPr>
            </a:br>
            <a:r>
              <a:rPr lang="en-GB" sz="2000" kern="0" dirty="0">
                <a:solidFill>
                  <a:srgbClr val="FFC000"/>
                </a:solidFill>
              </a:rPr>
              <a:t>3. </a:t>
            </a:r>
            <a:r>
              <a:rPr lang="en-GB" sz="2000" kern="0" dirty="0" err="1">
                <a:solidFill>
                  <a:srgbClr val="FFC000"/>
                </a:solidFill>
              </a:rPr>
              <a:t>Hb</a:t>
            </a:r>
            <a:r>
              <a:rPr lang="en-GB" sz="2000" kern="0" dirty="0">
                <a:solidFill>
                  <a:srgbClr val="FFC000"/>
                </a:solidFill>
              </a:rPr>
              <a:t> S--HPFH </a:t>
            </a:r>
            <a:br>
              <a:rPr lang="en-GB" sz="2000" kern="0" dirty="0">
                <a:solidFill>
                  <a:srgbClr val="FFC000"/>
                </a:solidFill>
              </a:rPr>
            </a:br>
            <a:r>
              <a:rPr lang="en-GB" sz="2000" kern="0" dirty="0">
                <a:solidFill>
                  <a:srgbClr val="FFC000"/>
                </a:solidFill>
              </a:rPr>
              <a:t>4. </a:t>
            </a:r>
            <a:r>
              <a:rPr lang="en-GB" sz="2000" kern="0" dirty="0" err="1">
                <a:solidFill>
                  <a:srgbClr val="FFC000"/>
                </a:solidFill>
              </a:rPr>
              <a:t>Hb</a:t>
            </a:r>
            <a:r>
              <a:rPr lang="en-GB" sz="2000" kern="0" dirty="0">
                <a:solidFill>
                  <a:srgbClr val="FFC000"/>
                </a:solidFill>
              </a:rPr>
              <a:t> C--HPFH </a:t>
            </a:r>
            <a:br>
              <a:rPr lang="en-GB" sz="2000" kern="0" dirty="0">
                <a:solidFill>
                  <a:srgbClr val="FFC000"/>
                </a:solidFill>
              </a:rPr>
            </a:br>
            <a:r>
              <a:rPr lang="en-GB" sz="2000" kern="0" dirty="0">
                <a:solidFill>
                  <a:srgbClr val="FFC000"/>
                </a:solidFill>
              </a:rPr>
              <a:t>5. </a:t>
            </a:r>
            <a:r>
              <a:rPr lang="en-GB" sz="2000" kern="0" dirty="0" err="1">
                <a:solidFill>
                  <a:srgbClr val="FFC000"/>
                </a:solidFill>
              </a:rPr>
              <a:t>Normál</a:t>
            </a:r>
            <a:r>
              <a:rPr lang="en-US" sz="2000" kern="0" dirty="0" err="1">
                <a:solidFill>
                  <a:srgbClr val="FFC000"/>
                </a:solidFill>
              </a:rPr>
              <a:t>ní</a:t>
            </a:r>
            <a:r>
              <a:rPr lang="en-US" sz="2000" kern="0" dirty="0">
                <a:solidFill>
                  <a:srgbClr val="FFC000"/>
                </a:solidFill>
              </a:rPr>
              <a:t> </a:t>
            </a:r>
            <a:r>
              <a:rPr lang="en-US" sz="2000" kern="0" dirty="0" err="1">
                <a:solidFill>
                  <a:srgbClr val="FFC000"/>
                </a:solidFill>
              </a:rPr>
              <a:t>novorozenec</a:t>
            </a:r>
            <a:endParaRPr lang="en-GB" sz="2000" kern="0" dirty="0">
              <a:solidFill>
                <a:srgbClr val="FFC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95300" y="5703888"/>
            <a:ext cx="81407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FFC000"/>
                </a:solidFill>
              </a:rPr>
              <a:t>Hemoglobin S a C – </a:t>
            </a:r>
            <a:r>
              <a:rPr lang="en-US" sz="2400" kern="0" dirty="0" err="1">
                <a:solidFill>
                  <a:srgbClr val="FFC000"/>
                </a:solidFill>
              </a:rPr>
              <a:t>mutace</a:t>
            </a:r>
            <a:r>
              <a:rPr lang="en-US" sz="2400" kern="0" dirty="0">
                <a:solidFill>
                  <a:srgbClr val="FFC000"/>
                </a:solidFill>
              </a:rPr>
              <a:t> v </a:t>
            </a:r>
            <a:r>
              <a:rPr lang="en-US" sz="2400" kern="0" dirty="0" err="1">
                <a:solidFill>
                  <a:srgbClr val="FFC000"/>
                </a:solidFill>
              </a:rPr>
              <a:t>primárni</a:t>
            </a:r>
            <a:r>
              <a:rPr lang="en-US" sz="2400" kern="0" dirty="0">
                <a:solidFill>
                  <a:srgbClr val="FFC000"/>
                </a:solidFill>
              </a:rPr>
              <a:t> </a:t>
            </a:r>
            <a:r>
              <a:rPr lang="en-US" sz="2400" kern="0" dirty="0" err="1">
                <a:solidFill>
                  <a:srgbClr val="FFC000"/>
                </a:solidFill>
              </a:rPr>
              <a:t>struktuře</a:t>
            </a:r>
            <a:r>
              <a:rPr lang="en-US" sz="2400" kern="0" dirty="0">
                <a:solidFill>
                  <a:srgbClr val="FFC000"/>
                </a:solidFill>
              </a:rPr>
              <a:t>, </a:t>
            </a:r>
            <a:r>
              <a:rPr lang="en-US" sz="2400" kern="0" dirty="0" err="1">
                <a:solidFill>
                  <a:srgbClr val="FFC000"/>
                </a:solidFill>
              </a:rPr>
              <a:t>náhrada</a:t>
            </a:r>
            <a:r>
              <a:rPr lang="en-US" sz="2400" kern="0" dirty="0">
                <a:solidFill>
                  <a:srgbClr val="FFC000"/>
                </a:solidFill>
              </a:rPr>
              <a:t> </a:t>
            </a:r>
            <a:r>
              <a:rPr lang="en-US" sz="2400" kern="0" dirty="0" err="1">
                <a:solidFill>
                  <a:srgbClr val="FFC000"/>
                </a:solidFill>
              </a:rPr>
              <a:t>jedné</a:t>
            </a:r>
            <a:r>
              <a:rPr lang="en-US" sz="2400" kern="0" dirty="0">
                <a:solidFill>
                  <a:srgbClr val="FFC000"/>
                </a:solidFill>
              </a:rPr>
              <a:t>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FFC000"/>
                </a:solidFill>
              </a:rPr>
              <a:t>z </a:t>
            </a:r>
            <a:r>
              <a:rPr lang="en-US" sz="2400" kern="0" dirty="0" err="1">
                <a:solidFill>
                  <a:srgbClr val="FFC000"/>
                </a:solidFill>
              </a:rPr>
              <a:t>aminokyselin</a:t>
            </a:r>
            <a:r>
              <a:rPr lang="en-US" sz="2400" kern="0" dirty="0">
                <a:solidFill>
                  <a:srgbClr val="FFC000"/>
                </a:solidFill>
              </a:rPr>
              <a:t> </a:t>
            </a:r>
            <a:r>
              <a:rPr lang="en-US" sz="2400" kern="0" dirty="0" err="1">
                <a:solidFill>
                  <a:srgbClr val="FFC000"/>
                </a:solidFill>
              </a:rPr>
              <a:t>za</a:t>
            </a:r>
            <a:r>
              <a:rPr lang="en-US" sz="2400" kern="0" dirty="0">
                <a:solidFill>
                  <a:srgbClr val="FFC000"/>
                </a:solidFill>
              </a:rPr>
              <a:t> </a:t>
            </a:r>
            <a:r>
              <a:rPr lang="en-US" sz="2400" kern="0" dirty="0" err="1">
                <a:solidFill>
                  <a:srgbClr val="FFC000"/>
                </a:solidFill>
              </a:rPr>
              <a:t>druhou</a:t>
            </a:r>
            <a:r>
              <a:rPr lang="en-US" sz="2400" kern="0" dirty="0">
                <a:solidFill>
                  <a:srgbClr val="FFC000"/>
                </a:solidFill>
              </a:rPr>
              <a:t>.</a:t>
            </a:r>
            <a:endParaRPr lang="en-GB" sz="2400" kern="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Agar a agarosa</a:t>
            </a:r>
          </a:p>
        </p:txBody>
      </p:sp>
      <p:sp>
        <p:nvSpPr>
          <p:cNvPr id="64515" name="Rectangle 1027"/>
          <p:cNvSpPr>
            <a:spLocks noGrp="1" noChangeArrowheads="1"/>
          </p:cNvSpPr>
          <p:nvPr>
            <p:ph idx="1"/>
          </p:nvPr>
        </p:nvSpPr>
        <p:spPr>
          <a:xfrm>
            <a:off x="434975" y="1981200"/>
            <a:ext cx="8316913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Složení</a:t>
            </a:r>
            <a:r>
              <a:rPr lang="cs-CZ" sz="2800" dirty="0" smtClean="0"/>
              <a:t> – kopolymer </a:t>
            </a:r>
            <a:r>
              <a:rPr lang="cs-CZ" sz="2800" dirty="0" err="1" smtClean="0"/>
              <a:t>galaktosy</a:t>
            </a:r>
            <a:r>
              <a:rPr lang="cs-CZ" sz="2800" dirty="0" smtClean="0"/>
              <a:t> a   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/>
              <a:t> </a:t>
            </a:r>
            <a:r>
              <a:rPr lang="cs-CZ" sz="2800" dirty="0" smtClean="0"/>
              <a:t>             </a:t>
            </a:r>
            <a:r>
              <a:rPr lang="cs-CZ" sz="2800" dirty="0" err="1" smtClean="0"/>
              <a:t>anhydrogalaktosy</a:t>
            </a:r>
            <a:endParaRPr lang="cs-CZ" sz="2800" dirty="0" smtClean="0"/>
          </a:p>
          <a:p>
            <a:pPr eaLnBrk="1" hangingPunct="1">
              <a:buFontTx/>
              <a:buNone/>
              <a:defRPr/>
            </a:pPr>
            <a:endParaRPr lang="cs-CZ" sz="2800" dirty="0" smtClean="0"/>
          </a:p>
          <a:p>
            <a:pPr eaLnBrk="1" hangingPunct="1">
              <a:buFontTx/>
              <a:buChar char="-"/>
              <a:defRPr/>
            </a:pPr>
            <a:r>
              <a:rPr lang="cs-CZ" sz="2800" dirty="0" smtClean="0"/>
              <a:t>Přítomnost ionogenních skupin – silný EOF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+  Velké </a:t>
            </a:r>
            <a:r>
              <a:rPr lang="cs-CZ" sz="2800" dirty="0" err="1" smtClean="0"/>
              <a:t>pory</a:t>
            </a:r>
            <a:endParaRPr lang="cs-CZ" sz="2800" dirty="0" smtClean="0"/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+  Snadná příprava</a:t>
            </a:r>
          </a:p>
          <a:p>
            <a:pPr eaLnBrk="1" hangingPunct="1">
              <a:buFontTx/>
              <a:buChar char="-"/>
              <a:defRPr/>
            </a:pPr>
            <a:endParaRPr lang="cs-CZ" sz="2800" dirty="0" smtClean="0"/>
          </a:p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Použití</a:t>
            </a:r>
            <a:r>
              <a:rPr lang="cs-CZ" sz="2800" dirty="0" smtClean="0"/>
              <a:t> : </a:t>
            </a:r>
            <a:r>
              <a:rPr lang="cs-CZ" sz="2800" dirty="0" err="1" smtClean="0"/>
              <a:t>imunoelektroforetické</a:t>
            </a:r>
            <a:r>
              <a:rPr lang="cs-CZ" sz="2800" dirty="0" smtClean="0"/>
              <a:t> metody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		     elektroforéza NK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Agar a agarosa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2301875"/>
            <a:ext cx="6327775" cy="3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Agar a agarosa</a:t>
            </a: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109788"/>
            <a:ext cx="822960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Agar a agarosa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455738"/>
            <a:ext cx="795655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3525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6600" dirty="0" err="1" smtClean="0"/>
              <a:t>Frederic</a:t>
            </a:r>
            <a:r>
              <a:rPr lang="cs-CZ" sz="6600" dirty="0" smtClean="0"/>
              <a:t> </a:t>
            </a:r>
            <a:r>
              <a:rPr lang="cs-CZ" sz="6600" dirty="0" err="1" smtClean="0"/>
              <a:t>Reuss</a:t>
            </a:r>
            <a:r>
              <a:rPr lang="cs-CZ" sz="6600" dirty="0" smtClean="0"/>
              <a:t> </a:t>
            </a:r>
            <a:br>
              <a:rPr lang="cs-CZ" sz="6600" dirty="0" smtClean="0"/>
            </a:br>
            <a:r>
              <a:rPr lang="cs-CZ" sz="2400" dirty="0" smtClean="0">
                <a:solidFill>
                  <a:srgbClr val="FBEEC9"/>
                </a:solidFill>
              </a:rPr>
              <a:t>(1807)</a:t>
            </a:r>
            <a:r>
              <a:rPr lang="cs-CZ" sz="2400" dirty="0">
                <a:solidFill>
                  <a:srgbClr val="FBEEC9"/>
                </a:solidFill>
              </a:rPr>
              <a:t/>
            </a:r>
            <a:br>
              <a:rPr lang="cs-CZ" sz="2400" dirty="0">
                <a:solidFill>
                  <a:srgbClr val="FBEEC9"/>
                </a:solidFill>
              </a:rPr>
            </a:br>
            <a:r>
              <a:rPr lang="cs-CZ" sz="4000" dirty="0" err="1" smtClean="0">
                <a:solidFill>
                  <a:srgbClr val="FBEEC9"/>
                </a:solidFill>
              </a:rPr>
              <a:t>Katoforéza</a:t>
            </a:r>
            <a:endParaRPr lang="cs-CZ" sz="6600" dirty="0" smtClean="0"/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2605088" y="1757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54213"/>
            <a:ext cx="3921125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441575"/>
            <a:ext cx="20796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Agar a agarosa</a:t>
            </a: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95463"/>
            <a:ext cx="7234238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DNA </a:t>
            </a:r>
            <a:r>
              <a:rPr lang="cs-CZ" dirty="0" err="1" smtClean="0"/>
              <a:t>agarosová</a:t>
            </a:r>
            <a:r>
              <a:rPr lang="cs-CZ" dirty="0" smtClean="0"/>
              <a:t> elektroforéza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93725" y="1227138"/>
            <a:ext cx="832167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kern="0" dirty="0" err="1">
                <a:solidFill>
                  <a:srgbClr val="FFC000"/>
                </a:solidFill>
              </a:rPr>
              <a:t>Ethidiumbromid</a:t>
            </a:r>
            <a:r>
              <a:rPr lang="cs-CZ" sz="2400" b="1" kern="0" dirty="0">
                <a:solidFill>
                  <a:srgbClr val="FFC000"/>
                </a:solidFill>
              </a:rPr>
              <a:t> </a:t>
            </a:r>
            <a:r>
              <a:rPr lang="cs-CZ" sz="2400" kern="0" dirty="0">
                <a:solidFill>
                  <a:srgbClr val="FFC000"/>
                </a:solidFill>
              </a:rPr>
              <a:t>- červeň, která v roztoku fluoreskuje pouze slabě, intenzita fluorescence se výrazně zvyšuje vazbou na DNA </a:t>
            </a:r>
            <a:r>
              <a:rPr lang="cs-CZ" sz="2400" kern="0" dirty="0" err="1">
                <a:solidFill>
                  <a:srgbClr val="FFC000"/>
                </a:solidFill>
              </a:rPr>
              <a:t>interkalací</a:t>
            </a:r>
            <a:r>
              <a:rPr lang="cs-CZ" sz="2400" kern="0" dirty="0">
                <a:solidFill>
                  <a:srgbClr val="FFC000"/>
                </a:solidFill>
              </a:rPr>
              <a:t> mezi páry </a:t>
            </a:r>
            <a:r>
              <a:rPr lang="cs-CZ" sz="2400" kern="0" dirty="0" err="1">
                <a:solidFill>
                  <a:srgbClr val="FFC000"/>
                </a:solidFill>
              </a:rPr>
              <a:t>bazí</a:t>
            </a:r>
            <a:r>
              <a:rPr lang="cs-CZ" sz="2400" kern="0" dirty="0">
                <a:solidFill>
                  <a:srgbClr val="FFC000"/>
                </a:solidFill>
              </a:rPr>
              <a:t>. Excitace při 302 </a:t>
            </a:r>
            <a:r>
              <a:rPr lang="cs-CZ" sz="2400" kern="0" dirty="0" err="1">
                <a:solidFill>
                  <a:srgbClr val="FFC000"/>
                </a:solidFill>
              </a:rPr>
              <a:t>nm</a:t>
            </a:r>
            <a:r>
              <a:rPr lang="cs-CZ" sz="2400" kern="0" dirty="0">
                <a:solidFill>
                  <a:srgbClr val="FFC000"/>
                </a:solidFill>
              </a:rPr>
              <a:t>, červeno-oranžová emise při 510 </a:t>
            </a:r>
            <a:r>
              <a:rPr lang="cs-CZ" sz="2400" kern="0" dirty="0" err="1">
                <a:solidFill>
                  <a:srgbClr val="FFC000"/>
                </a:solidFill>
              </a:rPr>
              <a:t>nm</a:t>
            </a:r>
            <a:r>
              <a:rPr lang="cs-CZ" sz="2400" kern="0" dirty="0">
                <a:solidFill>
                  <a:srgbClr val="FFC000"/>
                </a:solidFill>
              </a:rPr>
              <a:t>. </a:t>
            </a:r>
            <a:r>
              <a:rPr lang="cs-CZ" sz="2400" b="1" u="sng" kern="0" dirty="0">
                <a:solidFill>
                  <a:srgbClr val="FFC000"/>
                </a:solidFill>
              </a:rPr>
              <a:t>Velmi toxická látka</a:t>
            </a:r>
            <a:r>
              <a:rPr lang="cs-CZ" sz="2400" kern="0" dirty="0">
                <a:solidFill>
                  <a:srgbClr val="FFC000"/>
                </a:solidFill>
              </a:rPr>
              <a:t>!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2994025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440055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Pulsní DNA elektroforéza</a:t>
            </a:r>
            <a:br>
              <a:rPr lang="cs-CZ" dirty="0"/>
            </a:br>
            <a:r>
              <a:rPr lang="cs-CZ" dirty="0"/>
              <a:t>20 000 – 12 000 000 </a:t>
            </a:r>
            <a:r>
              <a:rPr lang="cs-CZ" dirty="0" err="1"/>
              <a:t>pb</a:t>
            </a:r>
            <a:endParaRPr lang="cs-CZ" dirty="0" smtClean="0"/>
          </a:p>
        </p:txBody>
      </p:sp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728788"/>
            <a:ext cx="8802688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4024313"/>
            <a:ext cx="4325937" cy="28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Pulsní DNA elektroforéza</a:t>
            </a:r>
            <a:br>
              <a:rPr lang="cs-CZ" dirty="0" smtClean="0"/>
            </a:br>
            <a:r>
              <a:rPr lang="cs-CZ" dirty="0" smtClean="0"/>
              <a:t>20 000 – 12 000 000 </a:t>
            </a:r>
            <a:r>
              <a:rPr lang="cs-CZ" dirty="0" err="1" smtClean="0"/>
              <a:t>pb</a:t>
            </a:r>
            <a:endParaRPr lang="cs-CZ" dirty="0" smtClean="0"/>
          </a:p>
        </p:txBody>
      </p:sp>
      <p:pic>
        <p:nvPicPr>
          <p:cNvPr id="10240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511300"/>
            <a:ext cx="8113712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Pulsní DNA elektroforéza</a:t>
            </a:r>
            <a:br>
              <a:rPr lang="cs-CZ" dirty="0" smtClean="0"/>
            </a:br>
            <a:r>
              <a:rPr lang="cs-CZ" dirty="0" smtClean="0"/>
              <a:t>20 000 – 12 000 000 </a:t>
            </a:r>
            <a:r>
              <a:rPr lang="cs-CZ" dirty="0" err="1" smtClean="0"/>
              <a:t>pb</a:t>
            </a:r>
            <a:endParaRPr lang="cs-CZ" dirty="0" smtClean="0"/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2232025"/>
            <a:ext cx="57150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Imunoelektroforéza</a:t>
            </a:r>
            <a:br>
              <a:rPr lang="cs-CZ" dirty="0" smtClean="0"/>
            </a:br>
            <a:r>
              <a:rPr lang="cs-CZ" dirty="0" smtClean="0"/>
              <a:t>zónová elektroforéza + difuze</a:t>
            </a:r>
            <a:endParaRPr lang="cs-CZ" dirty="0"/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2084388"/>
            <a:ext cx="5084762" cy="412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Imunoelektroforéza</a:t>
            </a:r>
            <a:br>
              <a:rPr lang="cs-CZ" dirty="0" smtClean="0"/>
            </a:br>
            <a:r>
              <a:rPr lang="cs-CZ" dirty="0" smtClean="0"/>
              <a:t>raketová</a:t>
            </a:r>
            <a:endParaRPr lang="cs-CZ" dirty="0"/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346325"/>
            <a:ext cx="8237538" cy="284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Škrob</a:t>
            </a:r>
          </a:p>
        </p:txBody>
      </p:sp>
      <p:sp>
        <p:nvSpPr>
          <p:cNvPr id="66563" name="Rectangle 1027"/>
          <p:cNvSpPr>
            <a:spLocks noGrp="1" noChangeArrowheads="1"/>
          </p:cNvSpPr>
          <p:nvPr>
            <p:ph idx="1"/>
          </p:nvPr>
        </p:nvSpPr>
        <p:spPr>
          <a:xfrm>
            <a:off x="434975" y="1600200"/>
            <a:ext cx="8251825" cy="45307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Složení</a:t>
            </a:r>
            <a:r>
              <a:rPr lang="cs-CZ" sz="2800" dirty="0" smtClean="0"/>
              <a:t> – hydrolyzovaný škrob</a:t>
            </a:r>
          </a:p>
          <a:p>
            <a:pPr eaLnBrk="1" hangingPunct="1">
              <a:buFontTx/>
              <a:buNone/>
              <a:defRPr/>
            </a:pPr>
            <a:endParaRPr lang="cs-CZ" sz="2800" dirty="0"/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+  poprvé se uplatňuje efekt molekulového  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/>
              <a:t> </a:t>
            </a:r>
            <a:r>
              <a:rPr lang="cs-CZ" sz="2800" dirty="0" smtClean="0"/>
              <a:t>   síta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800" dirty="0" smtClean="0"/>
              <a:t> -  Špatné mechanické vlastnosti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800" dirty="0" smtClean="0"/>
              <a:t> -  Komplikovaná a nereprodukovatelná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800" dirty="0"/>
              <a:t> </a:t>
            </a:r>
            <a:r>
              <a:rPr lang="cs-CZ" sz="2800" dirty="0" smtClean="0"/>
              <a:t>   příprava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800" dirty="0" smtClean="0"/>
              <a:t> -  Není </a:t>
            </a:r>
            <a:r>
              <a:rPr lang="cs-CZ" sz="2800" dirty="0" err="1" smtClean="0"/>
              <a:t>transparetní</a:t>
            </a:r>
            <a:endParaRPr lang="cs-CZ" sz="2800" dirty="0" smtClean="0"/>
          </a:p>
          <a:p>
            <a:pPr eaLnBrk="1" hangingPunct="1">
              <a:buFontTx/>
              <a:buChar char="-"/>
              <a:defRPr/>
            </a:pPr>
            <a:endParaRPr lang="cs-CZ" sz="2800" dirty="0" smtClean="0"/>
          </a:p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Použití</a:t>
            </a:r>
            <a:r>
              <a:rPr lang="cs-CZ" sz="2800" dirty="0" smtClean="0"/>
              <a:t> : izoenzymová analýza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Sypané vrstvy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492125" y="1952625"/>
            <a:ext cx="8288338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Složení</a:t>
            </a:r>
            <a:r>
              <a:rPr lang="cs-CZ" sz="2800" dirty="0" smtClean="0"/>
              <a:t> – </a:t>
            </a:r>
            <a:r>
              <a:rPr lang="cs-CZ" sz="2800" dirty="0" err="1" smtClean="0"/>
              <a:t>Sephadex</a:t>
            </a:r>
            <a:r>
              <a:rPr lang="cs-CZ" sz="2800" dirty="0" smtClean="0"/>
              <a:t> – zesíťovaný dextran</a:t>
            </a:r>
          </a:p>
          <a:p>
            <a:pPr eaLnBrk="1" hangingPunct="1">
              <a:buFontTx/>
              <a:buNone/>
              <a:defRPr/>
            </a:pPr>
            <a:endParaRPr lang="cs-CZ" sz="2800" dirty="0" smtClean="0"/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+  uplatňuje efekt molekulového síta</a:t>
            </a:r>
          </a:p>
          <a:p>
            <a:pPr eaLnBrk="1" hangingPunct="1">
              <a:buFontTx/>
              <a:buChar char="-"/>
              <a:defRPr/>
            </a:pPr>
            <a:endParaRPr lang="cs-CZ" sz="2800" dirty="0" smtClean="0"/>
          </a:p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Použití</a:t>
            </a:r>
            <a:r>
              <a:rPr lang="cs-CZ" sz="2800" dirty="0" smtClean="0"/>
              <a:t> : preparativní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Polyakrylamid</a:t>
            </a:r>
          </a:p>
        </p:txBody>
      </p:sp>
      <p:sp>
        <p:nvSpPr>
          <p:cNvPr id="68611" name="Rectangle 1027"/>
          <p:cNvSpPr>
            <a:spLocks noGrp="1" noChangeArrowheads="1"/>
          </p:cNvSpPr>
          <p:nvPr>
            <p:ph idx="1"/>
          </p:nvPr>
        </p:nvSpPr>
        <p:spPr>
          <a:xfrm>
            <a:off x="434975" y="1981200"/>
            <a:ext cx="83312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Složení</a:t>
            </a:r>
            <a:r>
              <a:rPr lang="cs-CZ" sz="2800" dirty="0" smtClean="0"/>
              <a:t> – kopolymer akrylamidu a 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                N,N,- </a:t>
            </a:r>
            <a:r>
              <a:rPr lang="cs-CZ" sz="2800" dirty="0" err="1" smtClean="0"/>
              <a:t>methylenbisakrylamidu</a:t>
            </a:r>
            <a:endParaRPr lang="cs-CZ" sz="2800" dirty="0" smtClean="0"/>
          </a:p>
          <a:p>
            <a:pPr eaLnBrk="1" hangingPunct="1">
              <a:buFontTx/>
              <a:buNone/>
              <a:defRPr/>
            </a:pPr>
            <a:endParaRPr lang="cs-CZ" sz="2800" dirty="0" smtClean="0"/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+  plně splňuje požadavky</a:t>
            </a:r>
          </a:p>
          <a:p>
            <a:pPr eaLnBrk="1" hangingPunct="1">
              <a:buFontTx/>
              <a:buChar char="-"/>
              <a:defRPr/>
            </a:pPr>
            <a:r>
              <a:rPr lang="cs-CZ" sz="2800" dirty="0" smtClean="0">
                <a:solidFill>
                  <a:srgbClr val="FF0000"/>
                </a:solidFill>
              </a:rPr>
              <a:t>Monomery jsou neurotoxiny !!!!!!</a:t>
            </a:r>
          </a:p>
          <a:p>
            <a:pPr eaLnBrk="1" hangingPunct="1">
              <a:buFontTx/>
              <a:buChar char="-"/>
              <a:defRPr/>
            </a:pPr>
            <a:endParaRPr lang="cs-CZ" sz="2800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cs-CZ" sz="2800" u="sng" dirty="0" smtClean="0"/>
              <a:t>Použití</a:t>
            </a:r>
            <a:r>
              <a:rPr lang="cs-CZ" sz="2800" dirty="0" smtClean="0"/>
              <a:t> : analýza bílkovin a NK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6600" dirty="0" smtClean="0"/>
              <a:t>Elektroforéza</a:t>
            </a:r>
            <a:br>
              <a:rPr lang="cs-CZ" sz="6600" dirty="0" smtClean="0"/>
            </a:br>
            <a:r>
              <a:rPr lang="cs-CZ" sz="2400" dirty="0" smtClean="0">
                <a:solidFill>
                  <a:srgbClr val="FBEEC9"/>
                </a:solidFill>
              </a:rPr>
              <a:t>(1909)</a:t>
            </a:r>
            <a:r>
              <a:rPr lang="cs-CZ" sz="2400" dirty="0">
                <a:solidFill>
                  <a:srgbClr val="FBEEC9"/>
                </a:solidFill>
              </a:rPr>
              <a:t/>
            </a:r>
            <a:br>
              <a:rPr lang="cs-CZ" sz="2400" dirty="0">
                <a:solidFill>
                  <a:srgbClr val="FBEEC9"/>
                </a:solidFill>
              </a:rPr>
            </a:br>
            <a:r>
              <a:rPr lang="cs-CZ" sz="4000" dirty="0" smtClean="0">
                <a:solidFill>
                  <a:srgbClr val="FBEEC9"/>
                </a:solidFill>
              </a:rPr>
              <a:t>Leonor Michaelis</a:t>
            </a:r>
            <a:endParaRPr lang="cs-CZ" sz="6600" dirty="0" smtClean="0"/>
          </a:p>
        </p:txBody>
      </p:sp>
      <p:pic>
        <p:nvPicPr>
          <p:cNvPr id="5127" name="Picture 7" descr="http://www.bioinfo.org.cn/book/biochemistry/chapt08/21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2184400"/>
            <a:ext cx="41021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http://plantphys.info/plant_physiology/images/enzmichaeli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008188"/>
            <a:ext cx="68580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4288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Polyakrylamid</a:t>
            </a:r>
          </a:p>
        </p:txBody>
      </p:sp>
      <p:pic>
        <p:nvPicPr>
          <p:cNvPr id="10957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495425"/>
            <a:ext cx="4481513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Polyakrylamid - příprava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1" y="1600200"/>
            <a:ext cx="9144000" cy="4530725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sz="2800" u="sng" dirty="0" smtClean="0"/>
              <a:t>Radikálová polymerace</a:t>
            </a:r>
          </a:p>
          <a:p>
            <a:pPr eaLnBrk="1" hangingPunct="1">
              <a:defRPr/>
            </a:pPr>
            <a:endParaRPr lang="cs-CZ" sz="2800" dirty="0" smtClean="0"/>
          </a:p>
          <a:p>
            <a:pPr eaLnBrk="1" hangingPunct="1">
              <a:defRPr/>
            </a:pPr>
            <a:r>
              <a:rPr lang="cs-CZ" sz="2800" dirty="0" smtClean="0"/>
              <a:t>Katalyzátor – </a:t>
            </a:r>
            <a:r>
              <a:rPr lang="cs-CZ" sz="2800" dirty="0" err="1" smtClean="0"/>
              <a:t>tetramethylethylendiamin</a:t>
            </a:r>
            <a:r>
              <a:rPr lang="cs-CZ" sz="2800" dirty="0" smtClean="0"/>
              <a:t>  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                          TEMED</a:t>
            </a:r>
          </a:p>
          <a:p>
            <a:pPr eaLnBrk="1" hangingPunct="1">
              <a:buFontTx/>
              <a:buNone/>
              <a:defRPr/>
            </a:pPr>
            <a:endParaRPr lang="cs-CZ" sz="2800" dirty="0" smtClean="0"/>
          </a:p>
          <a:p>
            <a:pPr eaLnBrk="1" hangingPunct="1">
              <a:defRPr/>
            </a:pPr>
            <a:r>
              <a:rPr lang="cs-CZ" sz="2800" dirty="0" smtClean="0"/>
              <a:t>Iniciátor - chemicky – (NH</a:t>
            </a:r>
            <a:r>
              <a:rPr lang="cs-CZ" sz="2800" baseline="-25000" dirty="0" smtClean="0"/>
              <a:t>4</a:t>
            </a:r>
            <a:r>
              <a:rPr lang="cs-CZ" sz="2800" dirty="0" smtClean="0"/>
              <a:t>)</a:t>
            </a:r>
            <a:r>
              <a:rPr lang="cs-CZ" sz="2800" baseline="-25000" dirty="0" smtClean="0"/>
              <a:t>2</a:t>
            </a:r>
            <a:r>
              <a:rPr lang="cs-CZ" sz="2800" dirty="0" smtClean="0"/>
              <a:t>S</a:t>
            </a:r>
            <a:r>
              <a:rPr lang="cs-CZ" sz="2800" baseline="-25000" dirty="0" smtClean="0"/>
              <a:t>2</a:t>
            </a:r>
            <a:r>
              <a:rPr lang="cs-CZ" sz="2800" dirty="0" smtClean="0"/>
              <a:t>O</a:t>
            </a:r>
            <a:r>
              <a:rPr lang="cs-CZ" sz="2800" baseline="-25000" dirty="0" smtClean="0"/>
              <a:t>8</a:t>
            </a:r>
            <a:r>
              <a:rPr lang="cs-CZ" sz="2800" dirty="0" smtClean="0"/>
              <a:t>           </a:t>
            </a:r>
            <a:r>
              <a:rPr lang="cs-CZ" sz="2800" dirty="0" smtClean="0">
                <a:solidFill>
                  <a:srgbClr val="FF0000"/>
                </a:solidFill>
              </a:rPr>
              <a:t>(- O</a:t>
            </a:r>
            <a:r>
              <a:rPr lang="cs-CZ" sz="2800" baseline="-25000" dirty="0" smtClean="0">
                <a:solidFill>
                  <a:srgbClr val="FF0000"/>
                </a:solidFill>
              </a:rPr>
              <a:t>2</a:t>
            </a:r>
            <a:r>
              <a:rPr lang="cs-CZ" sz="280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                - fotochemicky – </a:t>
            </a:r>
            <a:r>
              <a:rPr lang="cs-CZ" sz="2800" dirty="0" err="1" smtClean="0"/>
              <a:t>ribloflavin+UV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FF0000"/>
                </a:solidFill>
              </a:rPr>
              <a:t>(+O</a:t>
            </a:r>
            <a:r>
              <a:rPr lang="cs-CZ" sz="2800" baseline="-25000" dirty="0" smtClean="0">
                <a:solidFill>
                  <a:srgbClr val="FF0000"/>
                </a:solidFill>
              </a:rPr>
              <a:t>2</a:t>
            </a:r>
            <a:r>
              <a:rPr lang="cs-CZ" sz="280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Tx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Polyakrylamid - složení</a:t>
            </a:r>
          </a:p>
        </p:txBody>
      </p:sp>
      <p:graphicFrame>
        <p:nvGraphicFramePr>
          <p:cNvPr id="111619" name="Object 5"/>
          <p:cNvGraphicFramePr>
            <a:graphicFrameLocks noChangeAspect="1"/>
          </p:cNvGraphicFramePr>
          <p:nvPr/>
        </p:nvGraphicFramePr>
        <p:xfrm>
          <a:off x="3238500" y="1989138"/>
          <a:ext cx="266700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4" name="Rovnice" r:id="rId3" imgW="1066337" imgH="393529" progId="Equation.3">
                  <p:embed/>
                </p:oleObj>
              </mc:Choice>
              <mc:Fallback>
                <p:oleObj name="Rovnice" r:id="rId3" imgW="1066337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0" y="1989138"/>
                        <a:ext cx="2667000" cy="984250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20" name="Object 6"/>
          <p:cNvGraphicFramePr>
            <a:graphicFrameLocks noChangeAspect="1"/>
          </p:cNvGraphicFramePr>
          <p:nvPr/>
        </p:nvGraphicFramePr>
        <p:xfrm>
          <a:off x="3221038" y="3646488"/>
          <a:ext cx="2703512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5" name="Rovnice" r:id="rId5" imgW="1079032" imgH="393529" progId="Equation.3">
                  <p:embed/>
                </p:oleObj>
              </mc:Choice>
              <mc:Fallback>
                <p:oleObj name="Rovnice" r:id="rId5" imgW="1079032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1038" y="3646488"/>
                        <a:ext cx="2703512" cy="985837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1" name="Text Box 7"/>
          <p:cNvSpPr txBox="1">
            <a:spLocks noChangeArrowheads="1"/>
          </p:cNvSpPr>
          <p:nvPr/>
        </p:nvSpPr>
        <p:spPr bwMode="auto">
          <a:xfrm>
            <a:off x="2373313" y="5197475"/>
            <a:ext cx="55403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a – akrylamid (g)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b – methylenbisakrylamid (g)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m – objem (ml)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Fergussonova rovnice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246063" y="1836738"/>
            <a:ext cx="8680450" cy="1066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FF0000"/>
                </a:solidFill>
                <a:latin typeface="Times New Roman" panose="02020603050405020304" pitchFamily="18" charset="0"/>
              </a:rPr>
              <a:t>PAGE není pouze pasivním nosičem, ale podílí se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FF0000"/>
                </a:solidFill>
                <a:latin typeface="Times New Roman" panose="02020603050405020304" pitchFamily="18" charset="0"/>
              </a:rPr>
              <a:t> na separaci efektem molekulového síta.</a:t>
            </a:r>
          </a:p>
        </p:txBody>
      </p:sp>
      <p:graphicFrame>
        <p:nvGraphicFramePr>
          <p:cNvPr id="112644" name="Object 4"/>
          <p:cNvGraphicFramePr>
            <a:graphicFrameLocks noChangeAspect="1"/>
          </p:cNvGraphicFramePr>
          <p:nvPr/>
        </p:nvGraphicFramePr>
        <p:xfrm>
          <a:off x="2921000" y="3321050"/>
          <a:ext cx="330358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2" name="Rovnice" r:id="rId3" imgW="1320227" imgH="215806" progId="Equation.3">
                  <p:embed/>
                </p:oleObj>
              </mc:Choice>
              <mc:Fallback>
                <p:oleObj name="Rovnice" r:id="rId3" imgW="1320227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3321050"/>
                        <a:ext cx="3303588" cy="5397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2171700" y="4259263"/>
            <a:ext cx="59102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sym typeface="Symbol" panose="05050102010706020507" pitchFamily="18" charset="2"/>
              </a:rPr>
              <a:t> - mobilita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Char char="m"/>
            </a:pPr>
            <a:r>
              <a:rPr lang="cs-CZ" altLang="cs-CZ" sz="2800" baseline="-25000">
                <a:solidFill>
                  <a:schemeClr val="tx2"/>
                </a:solidFill>
                <a:sym typeface="Symbol" panose="05050102010706020507" pitchFamily="18" charset="2"/>
              </a:rPr>
              <a:t>0</a:t>
            </a:r>
            <a:r>
              <a:rPr lang="cs-CZ" altLang="cs-CZ" sz="2800">
                <a:solidFill>
                  <a:schemeClr val="tx2"/>
                </a:solidFill>
                <a:sym typeface="Symbol" panose="05050102010706020507" pitchFamily="18" charset="2"/>
              </a:rPr>
              <a:t>- mobilita při limitním zředění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r>
              <a:rPr lang="cs-CZ" altLang="cs-CZ" sz="2800">
                <a:solidFill>
                  <a:schemeClr val="tx2"/>
                </a:solidFill>
              </a:rPr>
              <a:t>K</a:t>
            </a:r>
            <a:r>
              <a:rPr lang="cs-CZ" altLang="cs-CZ" sz="2800" baseline="-25000">
                <a:solidFill>
                  <a:schemeClr val="tx2"/>
                </a:solidFill>
              </a:rPr>
              <a:t>r</a:t>
            </a:r>
            <a:r>
              <a:rPr lang="cs-CZ" altLang="cs-CZ" sz="2800">
                <a:solidFill>
                  <a:schemeClr val="tx2"/>
                </a:solidFill>
              </a:rPr>
              <a:t> – retardační koeficient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6"/>
          <p:cNvGrpSpPr>
            <a:grpSpLocks/>
          </p:cNvGrpSpPr>
          <p:nvPr/>
        </p:nvGrpSpPr>
        <p:grpSpPr bwMode="auto">
          <a:xfrm>
            <a:off x="868363" y="2438400"/>
            <a:ext cx="2281237" cy="2343150"/>
            <a:chOff x="547" y="1536"/>
            <a:chExt cx="1437" cy="1476"/>
          </a:xfrm>
        </p:grpSpPr>
        <p:sp>
          <p:nvSpPr>
            <p:cNvPr id="113693" name="Line 2"/>
            <p:cNvSpPr>
              <a:spLocks noChangeShapeType="1"/>
            </p:cNvSpPr>
            <p:nvPr/>
          </p:nvSpPr>
          <p:spPr bwMode="auto">
            <a:xfrm flipV="1">
              <a:off x="768" y="2761"/>
              <a:ext cx="12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3694" name="Line 3"/>
            <p:cNvSpPr>
              <a:spLocks noChangeShapeType="1"/>
            </p:cNvSpPr>
            <p:nvPr/>
          </p:nvSpPr>
          <p:spPr bwMode="auto">
            <a:xfrm rot="-5400000">
              <a:off x="160" y="2144"/>
              <a:ext cx="12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3695" name="Text Box 4"/>
            <p:cNvSpPr txBox="1">
              <a:spLocks noChangeArrowheads="1"/>
            </p:cNvSpPr>
            <p:nvPr/>
          </p:nvSpPr>
          <p:spPr bwMode="auto">
            <a:xfrm>
              <a:off x="1591" y="276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tx2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13696" name="Text Box 5"/>
            <p:cNvSpPr txBox="1">
              <a:spLocks noChangeArrowheads="1"/>
            </p:cNvSpPr>
            <p:nvPr/>
          </p:nvSpPr>
          <p:spPr bwMode="auto">
            <a:xfrm>
              <a:off x="547" y="1618"/>
              <a:ext cx="2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endParaRPr lang="cs-CZ" altLang="cs-CZ" sz="2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3667" name="Group 7"/>
          <p:cNvGrpSpPr>
            <a:grpSpLocks/>
          </p:cNvGrpSpPr>
          <p:nvPr/>
        </p:nvGrpSpPr>
        <p:grpSpPr bwMode="auto">
          <a:xfrm>
            <a:off x="3560763" y="2503488"/>
            <a:ext cx="2281237" cy="2343150"/>
            <a:chOff x="547" y="1536"/>
            <a:chExt cx="1437" cy="1476"/>
          </a:xfrm>
        </p:grpSpPr>
        <p:sp>
          <p:nvSpPr>
            <p:cNvPr id="113689" name="Line 8"/>
            <p:cNvSpPr>
              <a:spLocks noChangeShapeType="1"/>
            </p:cNvSpPr>
            <p:nvPr/>
          </p:nvSpPr>
          <p:spPr bwMode="auto">
            <a:xfrm flipV="1">
              <a:off x="768" y="2761"/>
              <a:ext cx="12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3690" name="Line 9"/>
            <p:cNvSpPr>
              <a:spLocks noChangeShapeType="1"/>
            </p:cNvSpPr>
            <p:nvPr/>
          </p:nvSpPr>
          <p:spPr bwMode="auto">
            <a:xfrm rot="-5400000">
              <a:off x="160" y="2144"/>
              <a:ext cx="12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3691" name="Text Box 10"/>
            <p:cNvSpPr txBox="1">
              <a:spLocks noChangeArrowheads="1"/>
            </p:cNvSpPr>
            <p:nvPr/>
          </p:nvSpPr>
          <p:spPr bwMode="auto">
            <a:xfrm>
              <a:off x="1591" y="276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tx2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13692" name="Text Box 11"/>
            <p:cNvSpPr txBox="1">
              <a:spLocks noChangeArrowheads="1"/>
            </p:cNvSpPr>
            <p:nvPr/>
          </p:nvSpPr>
          <p:spPr bwMode="auto">
            <a:xfrm>
              <a:off x="547" y="1618"/>
              <a:ext cx="2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endParaRPr lang="cs-CZ" altLang="cs-CZ" sz="2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3668" name="Group 12"/>
          <p:cNvGrpSpPr>
            <a:grpSpLocks/>
          </p:cNvGrpSpPr>
          <p:nvPr/>
        </p:nvGrpSpPr>
        <p:grpSpPr bwMode="auto">
          <a:xfrm>
            <a:off x="6196013" y="2540000"/>
            <a:ext cx="2281237" cy="2343150"/>
            <a:chOff x="547" y="1536"/>
            <a:chExt cx="1437" cy="1476"/>
          </a:xfrm>
        </p:grpSpPr>
        <p:sp>
          <p:nvSpPr>
            <p:cNvPr id="113685" name="Line 13"/>
            <p:cNvSpPr>
              <a:spLocks noChangeShapeType="1"/>
            </p:cNvSpPr>
            <p:nvPr/>
          </p:nvSpPr>
          <p:spPr bwMode="auto">
            <a:xfrm flipV="1">
              <a:off x="768" y="2761"/>
              <a:ext cx="12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3686" name="Line 14"/>
            <p:cNvSpPr>
              <a:spLocks noChangeShapeType="1"/>
            </p:cNvSpPr>
            <p:nvPr/>
          </p:nvSpPr>
          <p:spPr bwMode="auto">
            <a:xfrm rot="-5400000">
              <a:off x="160" y="2144"/>
              <a:ext cx="12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3687" name="Text Box 15"/>
            <p:cNvSpPr txBox="1">
              <a:spLocks noChangeArrowheads="1"/>
            </p:cNvSpPr>
            <p:nvPr/>
          </p:nvSpPr>
          <p:spPr bwMode="auto">
            <a:xfrm>
              <a:off x="1591" y="276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tx2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13688" name="Text Box 16"/>
            <p:cNvSpPr txBox="1">
              <a:spLocks noChangeArrowheads="1"/>
            </p:cNvSpPr>
            <p:nvPr/>
          </p:nvSpPr>
          <p:spPr bwMode="auto">
            <a:xfrm>
              <a:off x="547" y="1618"/>
              <a:ext cx="2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endParaRPr lang="cs-CZ" altLang="cs-CZ" sz="2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3669" name="Line 17"/>
          <p:cNvSpPr>
            <a:spLocks noChangeShapeType="1"/>
          </p:cNvSpPr>
          <p:nvPr/>
        </p:nvSpPr>
        <p:spPr bwMode="auto">
          <a:xfrm>
            <a:off x="1393825" y="2700338"/>
            <a:ext cx="1581150" cy="1247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3670" name="Line 18"/>
          <p:cNvSpPr>
            <a:spLocks noChangeShapeType="1"/>
          </p:cNvSpPr>
          <p:nvPr/>
        </p:nvSpPr>
        <p:spPr bwMode="auto">
          <a:xfrm>
            <a:off x="1331913" y="2852738"/>
            <a:ext cx="1581150" cy="1247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3671" name="Text Box 19"/>
          <p:cNvSpPr txBox="1">
            <a:spLocks noChangeArrowheads="1"/>
          </p:cNvSpPr>
          <p:nvPr/>
        </p:nvSpPr>
        <p:spPr bwMode="auto">
          <a:xfrm>
            <a:off x="1871663" y="258286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13672" name="Text Box 20"/>
          <p:cNvSpPr txBox="1">
            <a:spLocks noChangeArrowheads="1"/>
          </p:cNvSpPr>
          <p:nvPr/>
        </p:nvSpPr>
        <p:spPr bwMode="auto">
          <a:xfrm>
            <a:off x="1639888" y="3432175"/>
            <a:ext cx="354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13673" name="Text Box 21"/>
          <p:cNvSpPr txBox="1">
            <a:spLocks noChangeArrowheads="1"/>
          </p:cNvSpPr>
          <p:nvPr/>
        </p:nvSpPr>
        <p:spPr bwMode="auto">
          <a:xfrm>
            <a:off x="885825" y="4808538"/>
            <a:ext cx="2452688" cy="9461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Times New Roman" panose="02020603050405020304" pitchFamily="18" charset="0"/>
              </a:rPr>
              <a:t>Mr</a:t>
            </a:r>
            <a:r>
              <a:rPr lang="cs-CZ" altLang="cs-CZ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= </a:t>
            </a:r>
            <a:r>
              <a:rPr lang="cs-CZ" altLang="cs-CZ" sz="2800">
                <a:solidFill>
                  <a:schemeClr val="accent2"/>
                </a:solidFill>
                <a:latin typeface="Times New Roman" panose="02020603050405020304" pitchFamily="18" charset="0"/>
              </a:rPr>
              <a:t>Mr</a:t>
            </a:r>
            <a:r>
              <a:rPr lang="cs-CZ" altLang="cs-CZ" sz="2800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Times New Roman" panose="02020603050405020304" pitchFamily="18" charset="0"/>
              </a:rPr>
              <a:t>pI</a:t>
            </a:r>
            <a:r>
              <a:rPr lang="cs-CZ" altLang="cs-CZ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>
                <a:solidFill>
                  <a:schemeClr val="accent2"/>
                </a:solidFill>
                <a:latin typeface="Times New Roman" panose="02020603050405020304" pitchFamily="18" charset="0"/>
              </a:rPr>
              <a:t>pI</a:t>
            </a:r>
            <a:r>
              <a:rPr lang="cs-CZ" altLang="cs-CZ" sz="2800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70666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Uplatnění Fergussonovy rovnice</a:t>
            </a:r>
          </a:p>
        </p:txBody>
      </p:sp>
      <p:sp>
        <p:nvSpPr>
          <p:cNvPr id="113675" name="Line 23"/>
          <p:cNvSpPr>
            <a:spLocks noChangeShapeType="1"/>
          </p:cNvSpPr>
          <p:nvPr/>
        </p:nvSpPr>
        <p:spPr bwMode="auto">
          <a:xfrm>
            <a:off x="4252913" y="2801938"/>
            <a:ext cx="1001712" cy="14065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3676" name="Line 24"/>
          <p:cNvSpPr>
            <a:spLocks noChangeShapeType="1"/>
          </p:cNvSpPr>
          <p:nvPr/>
        </p:nvSpPr>
        <p:spPr bwMode="auto">
          <a:xfrm>
            <a:off x="4252913" y="2816225"/>
            <a:ext cx="1349375" cy="9286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3677" name="Text Box 25"/>
          <p:cNvSpPr txBox="1">
            <a:spLocks noChangeArrowheads="1"/>
          </p:cNvSpPr>
          <p:nvPr/>
        </p:nvSpPr>
        <p:spPr bwMode="auto">
          <a:xfrm>
            <a:off x="4781550" y="2574925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13678" name="Text Box 26"/>
          <p:cNvSpPr txBox="1">
            <a:spLocks noChangeArrowheads="1"/>
          </p:cNvSpPr>
          <p:nvPr/>
        </p:nvSpPr>
        <p:spPr bwMode="auto">
          <a:xfrm>
            <a:off x="4244975" y="3570288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13679" name="Text Box 28"/>
          <p:cNvSpPr txBox="1">
            <a:spLocks noChangeArrowheads="1"/>
          </p:cNvSpPr>
          <p:nvPr/>
        </p:nvSpPr>
        <p:spPr bwMode="auto">
          <a:xfrm>
            <a:off x="6472238" y="4803775"/>
            <a:ext cx="2292350" cy="9461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Times New Roman" panose="02020603050405020304" pitchFamily="18" charset="0"/>
              </a:rPr>
              <a:t>Mr</a:t>
            </a:r>
            <a:r>
              <a:rPr lang="cs-CZ" altLang="cs-CZ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A 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>
                <a:solidFill>
                  <a:schemeClr val="accent2"/>
                </a:solidFill>
                <a:latin typeface="Times New Roman" panose="02020603050405020304" pitchFamily="18" charset="0"/>
              </a:rPr>
              <a:t>Mr</a:t>
            </a:r>
            <a:r>
              <a:rPr lang="cs-CZ" altLang="cs-CZ" sz="2800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Times New Roman" panose="02020603050405020304" pitchFamily="18" charset="0"/>
              </a:rPr>
              <a:t>pI</a:t>
            </a:r>
            <a:r>
              <a:rPr lang="cs-CZ" altLang="cs-CZ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>
                <a:solidFill>
                  <a:schemeClr val="accent2"/>
                </a:solidFill>
                <a:latin typeface="Times New Roman" panose="02020603050405020304" pitchFamily="18" charset="0"/>
              </a:rPr>
              <a:t>pI</a:t>
            </a:r>
            <a:r>
              <a:rPr lang="cs-CZ" altLang="cs-CZ" sz="2800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13680" name="Text Box 29"/>
          <p:cNvSpPr txBox="1">
            <a:spLocks noChangeArrowheads="1"/>
          </p:cNvSpPr>
          <p:nvPr/>
        </p:nvSpPr>
        <p:spPr bwMode="auto">
          <a:xfrm>
            <a:off x="3748088" y="4813300"/>
            <a:ext cx="2336800" cy="9461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Times New Roman" panose="02020603050405020304" pitchFamily="18" charset="0"/>
              </a:rPr>
              <a:t>Mr</a:t>
            </a:r>
            <a:r>
              <a:rPr lang="cs-CZ" altLang="cs-CZ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A 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>
                <a:solidFill>
                  <a:schemeClr val="accent2"/>
                </a:solidFill>
                <a:latin typeface="Times New Roman" panose="02020603050405020304" pitchFamily="18" charset="0"/>
              </a:rPr>
              <a:t>Mr</a:t>
            </a:r>
            <a:r>
              <a:rPr lang="cs-CZ" altLang="cs-CZ" sz="2800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Times New Roman" panose="02020603050405020304" pitchFamily="18" charset="0"/>
              </a:rPr>
              <a:t>pI</a:t>
            </a:r>
            <a:r>
              <a:rPr lang="cs-CZ" altLang="cs-CZ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>
                <a:solidFill>
                  <a:schemeClr val="accent2"/>
                </a:solidFill>
                <a:latin typeface="Times New Roman" panose="02020603050405020304" pitchFamily="18" charset="0"/>
              </a:rPr>
              <a:t>pI</a:t>
            </a:r>
            <a:r>
              <a:rPr lang="cs-CZ" altLang="cs-CZ" sz="2800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13681" name="Line 30"/>
          <p:cNvSpPr>
            <a:spLocks noChangeShapeType="1"/>
          </p:cNvSpPr>
          <p:nvPr/>
        </p:nvSpPr>
        <p:spPr bwMode="auto">
          <a:xfrm>
            <a:off x="6865938" y="2816225"/>
            <a:ext cx="1247775" cy="1377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3682" name="Line 31"/>
          <p:cNvSpPr>
            <a:spLocks noChangeShapeType="1"/>
          </p:cNvSpPr>
          <p:nvPr/>
        </p:nvSpPr>
        <p:spPr bwMode="auto">
          <a:xfrm>
            <a:off x="6705600" y="3294063"/>
            <a:ext cx="1989138" cy="377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3683" name="Text Box 32"/>
          <p:cNvSpPr txBox="1">
            <a:spLocks noChangeArrowheads="1"/>
          </p:cNvSpPr>
          <p:nvPr/>
        </p:nvSpPr>
        <p:spPr bwMode="auto">
          <a:xfrm>
            <a:off x="7138988" y="259715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13684" name="Text Box 33"/>
          <p:cNvSpPr txBox="1">
            <a:spLocks noChangeArrowheads="1"/>
          </p:cNvSpPr>
          <p:nvPr/>
        </p:nvSpPr>
        <p:spPr bwMode="auto">
          <a:xfrm>
            <a:off x="6792913" y="3476625"/>
            <a:ext cx="354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Provedení PAGE</a:t>
            </a:r>
          </a:p>
        </p:txBody>
      </p:sp>
      <p:sp>
        <p:nvSpPr>
          <p:cNvPr id="71683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7772400" cy="2909888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dirty="0" smtClean="0"/>
              <a:t>vertikální x horizontální</a:t>
            </a:r>
          </a:p>
          <a:p>
            <a:pPr algn="ctr" eaLnBrk="1" hangingPunct="1">
              <a:buFontTx/>
              <a:buNone/>
              <a:defRPr/>
            </a:pPr>
            <a:r>
              <a:rPr lang="cs-CZ" dirty="0" smtClean="0"/>
              <a:t>deskové x trubičkové</a:t>
            </a:r>
          </a:p>
          <a:p>
            <a:pPr algn="ctr" eaLnBrk="1" hangingPunct="1">
              <a:buFontTx/>
              <a:buNone/>
              <a:defRPr/>
            </a:pPr>
            <a:r>
              <a:rPr lang="cs-CZ" dirty="0" smtClean="0"/>
              <a:t>homogenní x gradientové</a:t>
            </a:r>
          </a:p>
          <a:p>
            <a:pPr algn="ctr" eaLnBrk="1" hangingPunct="1">
              <a:buFontTx/>
              <a:buNone/>
              <a:defRPr/>
            </a:pPr>
            <a:r>
              <a:rPr lang="cs-CZ" dirty="0" smtClean="0"/>
              <a:t>kontinuální x diskontinuální</a:t>
            </a:r>
          </a:p>
          <a:p>
            <a:pPr algn="ctr" eaLnBrk="1" hangingPunct="1">
              <a:buFontTx/>
              <a:buNone/>
              <a:defRPr/>
            </a:pPr>
            <a:r>
              <a:rPr lang="cs-CZ" dirty="0" smtClean="0"/>
              <a:t>nativní x SDS PAGE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Upořádání</a:t>
            </a:r>
          </a:p>
        </p:txBody>
      </p:sp>
      <p:sp>
        <p:nvSpPr>
          <p:cNvPr id="115715" name="Text Box 1033"/>
          <p:cNvSpPr txBox="1">
            <a:spLocks noChangeArrowheads="1"/>
          </p:cNvSpPr>
          <p:nvPr/>
        </p:nvSpPr>
        <p:spPr bwMode="auto">
          <a:xfrm>
            <a:off x="3486150" y="1357313"/>
            <a:ext cx="2238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2"/>
                </a:solidFill>
                <a:latin typeface="Times New Roman" panose="02020603050405020304" pitchFamily="18" charset="0"/>
              </a:rPr>
              <a:t>Horizontální</a:t>
            </a:r>
          </a:p>
        </p:txBody>
      </p:sp>
      <p:grpSp>
        <p:nvGrpSpPr>
          <p:cNvPr id="115716" name="Skupina 1"/>
          <p:cNvGrpSpPr>
            <a:grpSpLocks/>
          </p:cNvGrpSpPr>
          <p:nvPr/>
        </p:nvGrpSpPr>
        <p:grpSpPr bwMode="auto">
          <a:xfrm>
            <a:off x="2157413" y="3286125"/>
            <a:ext cx="4829175" cy="1100138"/>
            <a:chOff x="2157413" y="3286125"/>
            <a:chExt cx="4829175" cy="1100138"/>
          </a:xfrm>
        </p:grpSpPr>
        <p:sp>
          <p:nvSpPr>
            <p:cNvPr id="115717" name="Rectangle 1028" descr="Světlý vodorovný"/>
            <p:cNvSpPr>
              <a:spLocks noChangeArrowheads="1"/>
            </p:cNvSpPr>
            <p:nvPr/>
          </p:nvSpPr>
          <p:spPr bwMode="auto">
            <a:xfrm>
              <a:off x="5881688" y="3863975"/>
              <a:ext cx="915988" cy="522288"/>
            </a:xfrm>
            <a:prstGeom prst="rect">
              <a:avLst/>
            </a:prstGeom>
            <a:pattFill prst="ltHorz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5718" name="Rectangle 1029" descr="Světlý vodorovný"/>
            <p:cNvSpPr>
              <a:spLocks noChangeArrowheads="1"/>
            </p:cNvSpPr>
            <p:nvPr/>
          </p:nvSpPr>
          <p:spPr bwMode="auto">
            <a:xfrm>
              <a:off x="2405063" y="3863975"/>
              <a:ext cx="915988" cy="522288"/>
            </a:xfrm>
            <a:prstGeom prst="rect">
              <a:avLst/>
            </a:prstGeom>
            <a:pattFill prst="ltHorz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5719" name="Rectangle 1030"/>
            <p:cNvSpPr>
              <a:spLocks noChangeArrowheads="1"/>
            </p:cNvSpPr>
            <p:nvPr/>
          </p:nvSpPr>
          <p:spPr bwMode="auto">
            <a:xfrm>
              <a:off x="3103563" y="3571875"/>
              <a:ext cx="3000375" cy="114300"/>
            </a:xfrm>
            <a:prstGeom prst="rect">
              <a:avLst/>
            </a:prstGeom>
            <a:solidFill>
              <a:srgbClr val="00FF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5720" name="Freeform 1031"/>
            <p:cNvSpPr>
              <a:spLocks/>
            </p:cNvSpPr>
            <p:nvPr/>
          </p:nvSpPr>
          <p:spPr bwMode="auto">
            <a:xfrm>
              <a:off x="2754313" y="3543300"/>
              <a:ext cx="566738" cy="717550"/>
            </a:xfrm>
            <a:custGeom>
              <a:avLst/>
              <a:gdLst>
                <a:gd name="T0" fmla="*/ 2147483646 w 357"/>
                <a:gd name="T1" fmla="*/ 2147483646 h 452"/>
                <a:gd name="T2" fmla="*/ 2147483646 w 357"/>
                <a:gd name="T3" fmla="*/ 2147483646 h 452"/>
                <a:gd name="T4" fmla="*/ 2147483646 w 357"/>
                <a:gd name="T5" fmla="*/ 2147483646 h 452"/>
                <a:gd name="T6" fmla="*/ 2147483646 w 357"/>
                <a:gd name="T7" fmla="*/ 2147483646 h 452"/>
                <a:gd name="T8" fmla="*/ 2147483646 w 357"/>
                <a:gd name="T9" fmla="*/ 2147483646 h 452"/>
                <a:gd name="T10" fmla="*/ 2147483646 w 357"/>
                <a:gd name="T11" fmla="*/ 2147483646 h 452"/>
                <a:gd name="T12" fmla="*/ 2147483646 w 357"/>
                <a:gd name="T13" fmla="*/ 2147483646 h 452"/>
                <a:gd name="T14" fmla="*/ 2147483646 w 357"/>
                <a:gd name="T15" fmla="*/ 2147483646 h 452"/>
                <a:gd name="T16" fmla="*/ 0 w 357"/>
                <a:gd name="T17" fmla="*/ 2147483646 h 4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7"/>
                <a:gd name="T28" fmla="*/ 0 h 452"/>
                <a:gd name="T29" fmla="*/ 357 w 357"/>
                <a:gd name="T30" fmla="*/ 452 h 4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7" h="452">
                  <a:moveTo>
                    <a:pt x="357" y="4"/>
                  </a:moveTo>
                  <a:cubicBezTo>
                    <a:pt x="299" y="9"/>
                    <a:pt x="237" y="0"/>
                    <a:pt x="183" y="22"/>
                  </a:cubicBezTo>
                  <a:cubicBezTo>
                    <a:pt x="173" y="26"/>
                    <a:pt x="173" y="42"/>
                    <a:pt x="165" y="50"/>
                  </a:cubicBezTo>
                  <a:cubicBezTo>
                    <a:pt x="157" y="58"/>
                    <a:pt x="146" y="61"/>
                    <a:pt x="137" y="68"/>
                  </a:cubicBezTo>
                  <a:cubicBezTo>
                    <a:pt x="127" y="76"/>
                    <a:pt x="119" y="87"/>
                    <a:pt x="110" y="96"/>
                  </a:cubicBezTo>
                  <a:cubicBezTo>
                    <a:pt x="104" y="114"/>
                    <a:pt x="105" y="137"/>
                    <a:pt x="92" y="150"/>
                  </a:cubicBezTo>
                  <a:cubicBezTo>
                    <a:pt x="69" y="173"/>
                    <a:pt x="69" y="169"/>
                    <a:pt x="55" y="205"/>
                  </a:cubicBezTo>
                  <a:cubicBezTo>
                    <a:pt x="48" y="223"/>
                    <a:pt x="37" y="260"/>
                    <a:pt x="37" y="260"/>
                  </a:cubicBezTo>
                  <a:cubicBezTo>
                    <a:pt x="29" y="308"/>
                    <a:pt x="32" y="420"/>
                    <a:pt x="0" y="452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5721" name="Freeform 1032"/>
            <p:cNvSpPr>
              <a:spLocks/>
            </p:cNvSpPr>
            <p:nvPr/>
          </p:nvSpPr>
          <p:spPr bwMode="auto">
            <a:xfrm flipH="1">
              <a:off x="5881688" y="3549650"/>
              <a:ext cx="566738" cy="717550"/>
            </a:xfrm>
            <a:custGeom>
              <a:avLst/>
              <a:gdLst>
                <a:gd name="T0" fmla="*/ 2147483646 w 357"/>
                <a:gd name="T1" fmla="*/ 2147483646 h 452"/>
                <a:gd name="T2" fmla="*/ 2147483646 w 357"/>
                <a:gd name="T3" fmla="*/ 2147483646 h 452"/>
                <a:gd name="T4" fmla="*/ 2147483646 w 357"/>
                <a:gd name="T5" fmla="*/ 2147483646 h 452"/>
                <a:gd name="T6" fmla="*/ 2147483646 w 357"/>
                <a:gd name="T7" fmla="*/ 2147483646 h 452"/>
                <a:gd name="T8" fmla="*/ 2147483646 w 357"/>
                <a:gd name="T9" fmla="*/ 2147483646 h 452"/>
                <a:gd name="T10" fmla="*/ 2147483646 w 357"/>
                <a:gd name="T11" fmla="*/ 2147483646 h 452"/>
                <a:gd name="T12" fmla="*/ 2147483646 w 357"/>
                <a:gd name="T13" fmla="*/ 2147483646 h 452"/>
                <a:gd name="T14" fmla="*/ 2147483646 w 357"/>
                <a:gd name="T15" fmla="*/ 2147483646 h 452"/>
                <a:gd name="T16" fmla="*/ 0 w 357"/>
                <a:gd name="T17" fmla="*/ 2147483646 h 4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7"/>
                <a:gd name="T28" fmla="*/ 0 h 452"/>
                <a:gd name="T29" fmla="*/ 357 w 357"/>
                <a:gd name="T30" fmla="*/ 452 h 4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7" h="452">
                  <a:moveTo>
                    <a:pt x="357" y="4"/>
                  </a:moveTo>
                  <a:cubicBezTo>
                    <a:pt x="299" y="9"/>
                    <a:pt x="237" y="0"/>
                    <a:pt x="183" y="22"/>
                  </a:cubicBezTo>
                  <a:cubicBezTo>
                    <a:pt x="173" y="26"/>
                    <a:pt x="173" y="42"/>
                    <a:pt x="165" y="50"/>
                  </a:cubicBezTo>
                  <a:cubicBezTo>
                    <a:pt x="157" y="58"/>
                    <a:pt x="146" y="61"/>
                    <a:pt x="137" y="68"/>
                  </a:cubicBezTo>
                  <a:cubicBezTo>
                    <a:pt x="127" y="76"/>
                    <a:pt x="119" y="87"/>
                    <a:pt x="110" y="96"/>
                  </a:cubicBezTo>
                  <a:cubicBezTo>
                    <a:pt x="104" y="114"/>
                    <a:pt x="105" y="137"/>
                    <a:pt x="92" y="150"/>
                  </a:cubicBezTo>
                  <a:cubicBezTo>
                    <a:pt x="69" y="173"/>
                    <a:pt x="69" y="169"/>
                    <a:pt x="55" y="205"/>
                  </a:cubicBezTo>
                  <a:cubicBezTo>
                    <a:pt x="48" y="223"/>
                    <a:pt x="37" y="260"/>
                    <a:pt x="37" y="260"/>
                  </a:cubicBezTo>
                  <a:cubicBezTo>
                    <a:pt x="29" y="308"/>
                    <a:pt x="32" y="420"/>
                    <a:pt x="0" y="452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15722" name="Group 1034"/>
            <p:cNvGrpSpPr>
              <a:grpSpLocks/>
            </p:cNvGrpSpPr>
            <p:nvPr/>
          </p:nvGrpSpPr>
          <p:grpSpPr bwMode="auto">
            <a:xfrm>
              <a:off x="2209801" y="3729038"/>
              <a:ext cx="352425" cy="331788"/>
              <a:chOff x="2539" y="2205"/>
              <a:chExt cx="222" cy="209"/>
            </a:xfrm>
          </p:grpSpPr>
          <p:sp>
            <p:nvSpPr>
              <p:cNvPr id="115730" name="Line 1035"/>
              <p:cNvSpPr>
                <a:spLocks noChangeShapeType="1"/>
              </p:cNvSpPr>
              <p:nvPr/>
            </p:nvSpPr>
            <p:spPr bwMode="auto">
              <a:xfrm>
                <a:off x="2539" y="2205"/>
                <a:ext cx="214" cy="1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15731" name="Line 1036"/>
              <p:cNvSpPr>
                <a:spLocks noChangeShapeType="1"/>
              </p:cNvSpPr>
              <p:nvPr/>
            </p:nvSpPr>
            <p:spPr bwMode="auto">
              <a:xfrm>
                <a:off x="2761" y="2213"/>
                <a:ext cx="0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grpSp>
          <p:nvGrpSpPr>
            <p:cNvPr id="115723" name="Group 1037"/>
            <p:cNvGrpSpPr>
              <a:grpSpLocks/>
            </p:cNvGrpSpPr>
            <p:nvPr/>
          </p:nvGrpSpPr>
          <p:grpSpPr bwMode="auto">
            <a:xfrm flipH="1">
              <a:off x="6634163" y="3724275"/>
              <a:ext cx="352425" cy="331788"/>
              <a:chOff x="2539" y="2205"/>
              <a:chExt cx="222" cy="209"/>
            </a:xfrm>
          </p:grpSpPr>
          <p:sp>
            <p:nvSpPr>
              <p:cNvPr id="115728" name="Line 1038"/>
              <p:cNvSpPr>
                <a:spLocks noChangeShapeType="1"/>
              </p:cNvSpPr>
              <p:nvPr/>
            </p:nvSpPr>
            <p:spPr bwMode="auto">
              <a:xfrm>
                <a:off x="2539" y="2205"/>
                <a:ext cx="214" cy="1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15729" name="Line 1039"/>
              <p:cNvSpPr>
                <a:spLocks noChangeShapeType="1"/>
              </p:cNvSpPr>
              <p:nvPr/>
            </p:nvSpPr>
            <p:spPr bwMode="auto">
              <a:xfrm>
                <a:off x="2761" y="2213"/>
                <a:ext cx="0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15724" name="Text Box 1040"/>
            <p:cNvSpPr txBox="1">
              <a:spLocks noChangeArrowheads="1"/>
            </p:cNvSpPr>
            <p:nvPr/>
          </p:nvSpPr>
          <p:spPr bwMode="auto">
            <a:xfrm>
              <a:off x="2157413" y="3286125"/>
              <a:ext cx="38417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15725" name="Text Box 1041"/>
            <p:cNvSpPr txBox="1">
              <a:spLocks noChangeArrowheads="1"/>
            </p:cNvSpPr>
            <p:nvPr/>
          </p:nvSpPr>
          <p:spPr bwMode="auto">
            <a:xfrm>
              <a:off x="6651626" y="3303588"/>
              <a:ext cx="3032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115726" name="Line 1043"/>
            <p:cNvSpPr>
              <a:spLocks noChangeShapeType="1"/>
            </p:cNvSpPr>
            <p:nvPr/>
          </p:nvSpPr>
          <p:spPr bwMode="auto">
            <a:xfrm>
              <a:off x="4529138" y="3425825"/>
              <a:ext cx="1363662" cy="1588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5727" name="Line 1044"/>
            <p:cNvSpPr>
              <a:spLocks noChangeShapeType="1"/>
            </p:cNvSpPr>
            <p:nvPr/>
          </p:nvSpPr>
          <p:spPr bwMode="auto">
            <a:xfrm flipH="1">
              <a:off x="3324225" y="3425825"/>
              <a:ext cx="1131888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1042"/>
          <p:cNvGrpSpPr>
            <a:grpSpLocks/>
          </p:cNvGrpSpPr>
          <p:nvPr/>
        </p:nvGrpSpPr>
        <p:grpSpPr bwMode="auto">
          <a:xfrm>
            <a:off x="3884613" y="2197100"/>
            <a:ext cx="1163637" cy="1100138"/>
            <a:chOff x="1359" y="2070"/>
            <a:chExt cx="733" cy="693"/>
          </a:xfrm>
        </p:grpSpPr>
        <p:sp>
          <p:nvSpPr>
            <p:cNvPr id="116749" name="Rectangle 1029" descr="Světlý vodorovný"/>
            <p:cNvSpPr>
              <a:spLocks noChangeArrowheads="1"/>
            </p:cNvSpPr>
            <p:nvPr/>
          </p:nvSpPr>
          <p:spPr bwMode="auto">
            <a:xfrm>
              <a:off x="1515" y="2434"/>
              <a:ext cx="577" cy="329"/>
            </a:xfrm>
            <a:prstGeom prst="rect">
              <a:avLst/>
            </a:prstGeom>
            <a:pattFill prst="ltHorz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16750" name="Group 1034"/>
            <p:cNvGrpSpPr>
              <a:grpSpLocks/>
            </p:cNvGrpSpPr>
            <p:nvPr/>
          </p:nvGrpSpPr>
          <p:grpSpPr bwMode="auto">
            <a:xfrm>
              <a:off x="1392" y="2349"/>
              <a:ext cx="222" cy="209"/>
              <a:chOff x="2539" y="2205"/>
              <a:chExt cx="222" cy="209"/>
            </a:xfrm>
          </p:grpSpPr>
          <p:sp>
            <p:nvSpPr>
              <p:cNvPr id="116752" name="Line 1035"/>
              <p:cNvSpPr>
                <a:spLocks noChangeShapeType="1"/>
              </p:cNvSpPr>
              <p:nvPr/>
            </p:nvSpPr>
            <p:spPr bwMode="auto">
              <a:xfrm>
                <a:off x="2539" y="2205"/>
                <a:ext cx="214" cy="1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16753" name="Line 1036"/>
              <p:cNvSpPr>
                <a:spLocks noChangeShapeType="1"/>
              </p:cNvSpPr>
              <p:nvPr/>
            </p:nvSpPr>
            <p:spPr bwMode="auto">
              <a:xfrm>
                <a:off x="2761" y="2213"/>
                <a:ext cx="0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16751" name="Text Box 1040"/>
            <p:cNvSpPr txBox="1">
              <a:spLocks noChangeArrowheads="1"/>
            </p:cNvSpPr>
            <p:nvPr/>
          </p:nvSpPr>
          <p:spPr bwMode="auto">
            <a:xfrm>
              <a:off x="1359" y="2070"/>
              <a:ext cx="24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116739" name="Group 1043"/>
          <p:cNvGrpSpPr>
            <a:grpSpLocks/>
          </p:cNvGrpSpPr>
          <p:nvPr/>
        </p:nvGrpSpPr>
        <p:grpSpPr bwMode="auto">
          <a:xfrm flipH="1">
            <a:off x="3951288" y="5073650"/>
            <a:ext cx="1104900" cy="1082675"/>
            <a:chOff x="3705" y="2081"/>
            <a:chExt cx="696" cy="682"/>
          </a:xfrm>
        </p:grpSpPr>
        <p:sp>
          <p:nvSpPr>
            <p:cNvPr id="116744" name="Rectangle 1028" descr="Světlý vodorovný"/>
            <p:cNvSpPr>
              <a:spLocks noChangeArrowheads="1"/>
            </p:cNvSpPr>
            <p:nvPr/>
          </p:nvSpPr>
          <p:spPr bwMode="auto">
            <a:xfrm>
              <a:off x="3705" y="2434"/>
              <a:ext cx="577" cy="329"/>
            </a:xfrm>
            <a:prstGeom prst="rect">
              <a:avLst/>
            </a:prstGeom>
            <a:pattFill prst="ltHorz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16745" name="Group 1037"/>
            <p:cNvGrpSpPr>
              <a:grpSpLocks/>
            </p:cNvGrpSpPr>
            <p:nvPr/>
          </p:nvGrpSpPr>
          <p:grpSpPr bwMode="auto">
            <a:xfrm flipH="1">
              <a:off x="4179" y="2346"/>
              <a:ext cx="222" cy="209"/>
              <a:chOff x="2539" y="2205"/>
              <a:chExt cx="222" cy="209"/>
            </a:xfrm>
          </p:grpSpPr>
          <p:sp>
            <p:nvSpPr>
              <p:cNvPr id="116747" name="Line 1038"/>
              <p:cNvSpPr>
                <a:spLocks noChangeShapeType="1"/>
              </p:cNvSpPr>
              <p:nvPr/>
            </p:nvSpPr>
            <p:spPr bwMode="auto">
              <a:xfrm>
                <a:off x="2539" y="2205"/>
                <a:ext cx="214" cy="1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16748" name="Line 1039"/>
              <p:cNvSpPr>
                <a:spLocks noChangeShapeType="1"/>
              </p:cNvSpPr>
              <p:nvPr/>
            </p:nvSpPr>
            <p:spPr bwMode="auto">
              <a:xfrm>
                <a:off x="2761" y="2213"/>
                <a:ext cx="0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16746" name="Text Box 1041"/>
            <p:cNvSpPr txBox="1">
              <a:spLocks noChangeArrowheads="1"/>
            </p:cNvSpPr>
            <p:nvPr/>
          </p:nvSpPr>
          <p:spPr bwMode="auto">
            <a:xfrm>
              <a:off x="4190" y="2081"/>
              <a:ext cx="19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6246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Upořádání</a:t>
            </a:r>
          </a:p>
        </p:txBody>
      </p:sp>
      <p:sp>
        <p:nvSpPr>
          <p:cNvPr id="116741" name="Rectangle 1030"/>
          <p:cNvSpPr>
            <a:spLocks noChangeArrowheads="1"/>
          </p:cNvSpPr>
          <p:nvPr/>
        </p:nvSpPr>
        <p:spPr bwMode="auto">
          <a:xfrm rot="-5400000">
            <a:off x="3103562" y="4443413"/>
            <a:ext cx="3000375" cy="114300"/>
          </a:xfrm>
          <a:prstGeom prst="rect">
            <a:avLst/>
          </a:prstGeom>
          <a:solidFill>
            <a:srgbClr val="00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2" name="Text Box 1033"/>
          <p:cNvSpPr txBox="1">
            <a:spLocks noChangeArrowheads="1"/>
          </p:cNvSpPr>
          <p:nvPr/>
        </p:nvSpPr>
        <p:spPr bwMode="auto">
          <a:xfrm>
            <a:off x="3689350" y="1363663"/>
            <a:ext cx="1831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2"/>
                </a:solidFill>
                <a:latin typeface="Times New Roman" panose="02020603050405020304" pitchFamily="18" charset="0"/>
              </a:rPr>
              <a:t>Vertikální</a:t>
            </a:r>
          </a:p>
        </p:txBody>
      </p:sp>
      <p:sp>
        <p:nvSpPr>
          <p:cNvPr id="116743" name="Line 1044"/>
          <p:cNvSpPr>
            <a:spLocks noChangeShapeType="1"/>
          </p:cNvSpPr>
          <p:nvPr/>
        </p:nvSpPr>
        <p:spPr bwMode="auto">
          <a:xfrm>
            <a:off x="4833938" y="3381375"/>
            <a:ext cx="0" cy="2192338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Provedení PAGE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281113"/>
            <a:ext cx="7772400" cy="68738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dirty="0" smtClean="0"/>
              <a:t>deskové x trubičkové</a:t>
            </a:r>
          </a:p>
        </p:txBody>
      </p:sp>
      <p:pic>
        <p:nvPicPr>
          <p:cNvPr id="1177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454275"/>
            <a:ext cx="6467475" cy="35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Provedení PAGE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281113"/>
            <a:ext cx="7772400" cy="68738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dirty="0" smtClean="0"/>
              <a:t>deskové x trubičkové</a:t>
            </a:r>
          </a:p>
        </p:txBody>
      </p:sp>
      <p:pic>
        <p:nvPicPr>
          <p:cNvPr id="1198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252663"/>
            <a:ext cx="51895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2252663"/>
            <a:ext cx="582612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15938" y="26352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>Friedrich </a:t>
            </a:r>
            <a:r>
              <a:rPr lang="cs-CZ" sz="6600" dirty="0" err="1" smtClean="0"/>
              <a:t>Kohlrausch</a:t>
            </a: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2400" dirty="0" smtClean="0">
                <a:solidFill>
                  <a:srgbClr val="FBEEC9"/>
                </a:solidFill>
              </a:rPr>
              <a:t>(1874)</a:t>
            </a:r>
            <a:br>
              <a:rPr lang="cs-CZ" sz="2400" dirty="0" smtClean="0">
                <a:solidFill>
                  <a:srgbClr val="FBEEC9"/>
                </a:solidFill>
              </a:rPr>
            </a:br>
            <a:r>
              <a:rPr lang="cs-CZ" sz="4000" dirty="0" smtClean="0">
                <a:solidFill>
                  <a:srgbClr val="FBEEC9"/>
                </a:solidFill>
              </a:rPr>
              <a:t>Regulační funkce</a:t>
            </a:r>
            <a:endParaRPr lang="cs-CZ" sz="6600" dirty="0" smtClean="0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2605088" y="1757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970088"/>
            <a:ext cx="3408363" cy="454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509" name="Objekt 1"/>
          <p:cNvGraphicFramePr>
            <a:graphicFrameLocks noChangeAspect="1"/>
          </p:cNvGraphicFramePr>
          <p:nvPr/>
        </p:nvGraphicFramePr>
        <p:xfrm>
          <a:off x="4271963" y="3122613"/>
          <a:ext cx="4335462" cy="205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8" name="Rovnice" r:id="rId5" imgW="939392" imgH="444307" progId="Equation.3">
                  <p:embed/>
                </p:oleObj>
              </mc:Choice>
              <mc:Fallback>
                <p:oleObj name="Rovnice" r:id="rId5" imgW="939392" imgH="444307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3122613"/>
                        <a:ext cx="4335462" cy="2052637"/>
                      </a:xfrm>
                      <a:prstGeom prst="rect">
                        <a:avLst/>
                      </a:prstGeom>
                      <a:solidFill>
                        <a:srgbClr val="00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Provedení PAGE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85800" y="1236663"/>
            <a:ext cx="77724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cs-CZ" dirty="0" smtClean="0"/>
              <a:t>deskové x trubičkové</a:t>
            </a:r>
          </a:p>
        </p:txBody>
      </p:sp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925638"/>
            <a:ext cx="7681913" cy="466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31" y="1761688"/>
            <a:ext cx="8051786" cy="499983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Provedení PAGE</a:t>
            </a:r>
          </a:p>
        </p:txBody>
      </p:sp>
      <p:pic>
        <p:nvPicPr>
          <p:cNvPr id="121859" name="Picture 5" descr="protean_IIxiw_com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2070100"/>
            <a:ext cx="5351462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85800" y="1236663"/>
            <a:ext cx="77724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cs-CZ" dirty="0" smtClean="0"/>
              <a:t>deskové x trubičkové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Provedení PAGE</a:t>
            </a:r>
          </a:p>
        </p:txBody>
      </p:sp>
      <p:pic>
        <p:nvPicPr>
          <p:cNvPr id="122883" name="Picture 5" descr="10116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098675"/>
            <a:ext cx="603567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281113"/>
            <a:ext cx="7772400" cy="68738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dirty="0" smtClean="0"/>
              <a:t>deskové x trubičkové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Provedení PAGE</a:t>
            </a:r>
          </a:p>
        </p:txBody>
      </p:sp>
      <p:sp>
        <p:nvSpPr>
          <p:cNvPr id="71683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281113"/>
            <a:ext cx="7772400" cy="69215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dirty="0" smtClean="0"/>
              <a:t>homogenní x gradientové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076450"/>
            <a:ext cx="8156575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Provedení PAGE</a:t>
            </a:r>
          </a:p>
        </p:txBody>
      </p:sp>
      <p:sp>
        <p:nvSpPr>
          <p:cNvPr id="71683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281113"/>
            <a:ext cx="7772400" cy="69215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dirty="0" smtClean="0"/>
              <a:t>homogenní x gradientové</a:t>
            </a:r>
          </a:p>
        </p:txBody>
      </p:sp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060575"/>
            <a:ext cx="73152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Provedení PAGE</a:t>
            </a:r>
          </a:p>
        </p:txBody>
      </p:sp>
      <p:sp>
        <p:nvSpPr>
          <p:cNvPr id="71683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281113"/>
            <a:ext cx="7772400" cy="69215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dirty="0" smtClean="0"/>
              <a:t>homogenní x gradientové</a:t>
            </a:r>
          </a:p>
        </p:txBody>
      </p:sp>
      <p:pic>
        <p:nvPicPr>
          <p:cNvPr id="1259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2074863"/>
            <a:ext cx="7431088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Provedení PAGE</a:t>
            </a:r>
          </a:p>
        </p:txBody>
      </p:sp>
      <p:sp>
        <p:nvSpPr>
          <p:cNvPr id="71683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368425"/>
            <a:ext cx="7772400" cy="635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dirty="0" smtClean="0"/>
              <a:t>kontinuální x diskontinuální</a:t>
            </a:r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133600"/>
            <a:ext cx="7724775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Izotachoforéza</a:t>
            </a:r>
          </a:p>
        </p:txBody>
      </p:sp>
      <p:sp>
        <p:nvSpPr>
          <p:cNvPr id="128003" name="Line 1029"/>
          <p:cNvSpPr>
            <a:spLocks noChangeShapeType="1"/>
          </p:cNvSpPr>
          <p:nvPr/>
        </p:nvSpPr>
        <p:spPr bwMode="auto">
          <a:xfrm>
            <a:off x="900113" y="2409825"/>
            <a:ext cx="522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04" name="Line 1030"/>
          <p:cNvSpPr>
            <a:spLocks noChangeShapeType="1"/>
          </p:cNvSpPr>
          <p:nvPr/>
        </p:nvSpPr>
        <p:spPr bwMode="auto">
          <a:xfrm>
            <a:off x="900113" y="2844800"/>
            <a:ext cx="5211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05" name="Rectangle 1031"/>
          <p:cNvSpPr>
            <a:spLocks noChangeArrowheads="1"/>
          </p:cNvSpPr>
          <p:nvPr/>
        </p:nvSpPr>
        <p:spPr bwMode="auto">
          <a:xfrm>
            <a:off x="900113" y="2409825"/>
            <a:ext cx="18573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06" name="Rectangle 1032"/>
          <p:cNvSpPr>
            <a:spLocks noChangeArrowheads="1"/>
          </p:cNvSpPr>
          <p:nvPr/>
        </p:nvSpPr>
        <p:spPr bwMode="auto">
          <a:xfrm>
            <a:off x="885825" y="2405063"/>
            <a:ext cx="1916113" cy="4460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128007" name="Rectangle 1034" descr="Jemná mřížka"/>
          <p:cNvSpPr>
            <a:spLocks noChangeArrowheads="1"/>
          </p:cNvSpPr>
          <p:nvPr/>
        </p:nvSpPr>
        <p:spPr bwMode="auto">
          <a:xfrm>
            <a:off x="2801938" y="2409825"/>
            <a:ext cx="1349375" cy="434975"/>
          </a:xfrm>
          <a:prstGeom prst="rect">
            <a:avLst/>
          </a:prstGeom>
          <a:pattFill prst="smGrid">
            <a:fgClr>
              <a:srgbClr val="00FFCC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A+B</a:t>
            </a:r>
          </a:p>
        </p:txBody>
      </p:sp>
      <p:sp>
        <p:nvSpPr>
          <p:cNvPr id="128008" name="Rectangle 1036"/>
          <p:cNvSpPr>
            <a:spLocks noChangeArrowheads="1"/>
          </p:cNvSpPr>
          <p:nvPr/>
        </p:nvSpPr>
        <p:spPr bwMode="auto">
          <a:xfrm>
            <a:off x="4151313" y="2409825"/>
            <a:ext cx="1958975" cy="434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128009" name="Line 1041"/>
          <p:cNvSpPr>
            <a:spLocks noChangeShapeType="1"/>
          </p:cNvSpPr>
          <p:nvPr/>
        </p:nvSpPr>
        <p:spPr bwMode="auto">
          <a:xfrm>
            <a:off x="1052513" y="3333750"/>
            <a:ext cx="5068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10" name="Line 1042"/>
          <p:cNvSpPr>
            <a:spLocks noChangeShapeType="1"/>
          </p:cNvSpPr>
          <p:nvPr/>
        </p:nvSpPr>
        <p:spPr bwMode="auto">
          <a:xfrm>
            <a:off x="1052513" y="3768725"/>
            <a:ext cx="5091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11" name="Rectangle 1043"/>
          <p:cNvSpPr>
            <a:spLocks noChangeArrowheads="1"/>
          </p:cNvSpPr>
          <p:nvPr/>
        </p:nvSpPr>
        <p:spPr bwMode="auto">
          <a:xfrm>
            <a:off x="1052513" y="3333750"/>
            <a:ext cx="18573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12" name="Rectangle 1044"/>
          <p:cNvSpPr>
            <a:spLocks noChangeArrowheads="1"/>
          </p:cNvSpPr>
          <p:nvPr/>
        </p:nvSpPr>
        <p:spPr bwMode="auto">
          <a:xfrm>
            <a:off x="879475" y="3335338"/>
            <a:ext cx="2074863" cy="4333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128013" name="Rectangle 1045" descr="Jemná mřížka"/>
          <p:cNvSpPr>
            <a:spLocks noChangeArrowheads="1"/>
          </p:cNvSpPr>
          <p:nvPr/>
        </p:nvSpPr>
        <p:spPr bwMode="auto">
          <a:xfrm>
            <a:off x="3302000" y="3333750"/>
            <a:ext cx="679450" cy="434975"/>
          </a:xfrm>
          <a:prstGeom prst="rect">
            <a:avLst/>
          </a:prstGeom>
          <a:pattFill prst="smGrid">
            <a:fgClr>
              <a:srgbClr val="00FFCC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A+B</a:t>
            </a:r>
          </a:p>
        </p:txBody>
      </p:sp>
      <p:sp>
        <p:nvSpPr>
          <p:cNvPr id="128014" name="Rectangle 1046"/>
          <p:cNvSpPr>
            <a:spLocks noChangeArrowheads="1"/>
          </p:cNvSpPr>
          <p:nvPr/>
        </p:nvSpPr>
        <p:spPr bwMode="auto">
          <a:xfrm>
            <a:off x="4303713" y="3333750"/>
            <a:ext cx="1828800" cy="434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128015" name="Rectangle 1047" descr="Světlý svislý"/>
          <p:cNvSpPr>
            <a:spLocks noChangeArrowheads="1"/>
          </p:cNvSpPr>
          <p:nvPr/>
        </p:nvSpPr>
        <p:spPr bwMode="auto">
          <a:xfrm>
            <a:off x="2974975" y="3352800"/>
            <a:ext cx="323850" cy="415925"/>
          </a:xfrm>
          <a:prstGeom prst="rect">
            <a:avLst/>
          </a:prstGeom>
          <a:pattFill prst="ltVert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28016" name="Rectangle 1048" descr="Světlý vodorovný"/>
          <p:cNvSpPr>
            <a:spLocks noChangeArrowheads="1"/>
          </p:cNvSpPr>
          <p:nvPr/>
        </p:nvSpPr>
        <p:spPr bwMode="auto">
          <a:xfrm>
            <a:off x="3990975" y="3352800"/>
            <a:ext cx="304800" cy="415925"/>
          </a:xfrm>
          <a:prstGeom prst="rect">
            <a:avLst/>
          </a:prstGeom>
          <a:pattFill prst="ltHorz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28017" name="Rectangle 1057" descr="Světlý svislý"/>
          <p:cNvSpPr>
            <a:spLocks noChangeArrowheads="1"/>
          </p:cNvSpPr>
          <p:nvPr/>
        </p:nvSpPr>
        <p:spPr bwMode="auto">
          <a:xfrm>
            <a:off x="3298825" y="4262438"/>
            <a:ext cx="465138" cy="425450"/>
          </a:xfrm>
          <a:prstGeom prst="rect">
            <a:avLst/>
          </a:prstGeom>
          <a:pattFill prst="ltVert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28018" name="Line 1051"/>
          <p:cNvSpPr>
            <a:spLocks noChangeShapeType="1"/>
          </p:cNvSpPr>
          <p:nvPr/>
        </p:nvSpPr>
        <p:spPr bwMode="auto">
          <a:xfrm flipV="1">
            <a:off x="879475" y="4243388"/>
            <a:ext cx="5313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19" name="Line 1052"/>
          <p:cNvSpPr>
            <a:spLocks noChangeShapeType="1"/>
          </p:cNvSpPr>
          <p:nvPr/>
        </p:nvSpPr>
        <p:spPr bwMode="auto">
          <a:xfrm flipV="1">
            <a:off x="881063" y="4678363"/>
            <a:ext cx="5300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20" name="Rectangle 1053"/>
          <p:cNvSpPr>
            <a:spLocks noChangeArrowheads="1"/>
          </p:cNvSpPr>
          <p:nvPr/>
        </p:nvSpPr>
        <p:spPr bwMode="auto">
          <a:xfrm>
            <a:off x="1376363" y="4243388"/>
            <a:ext cx="18573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21" name="Rectangle 1054"/>
          <p:cNvSpPr>
            <a:spLocks noChangeArrowheads="1"/>
          </p:cNvSpPr>
          <p:nvPr/>
        </p:nvSpPr>
        <p:spPr bwMode="auto">
          <a:xfrm>
            <a:off x="884238" y="4241800"/>
            <a:ext cx="2393950" cy="4397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128022" name="Rectangle 1055" descr="Jemná mřížka"/>
          <p:cNvSpPr>
            <a:spLocks noChangeArrowheads="1"/>
          </p:cNvSpPr>
          <p:nvPr/>
        </p:nvSpPr>
        <p:spPr bwMode="auto">
          <a:xfrm>
            <a:off x="3743325" y="4243388"/>
            <a:ext cx="488950" cy="434975"/>
          </a:xfrm>
          <a:prstGeom prst="rect">
            <a:avLst/>
          </a:prstGeom>
          <a:pattFill prst="smGrid">
            <a:fgClr>
              <a:srgbClr val="00FFCC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AB</a:t>
            </a:r>
          </a:p>
        </p:txBody>
      </p:sp>
      <p:sp>
        <p:nvSpPr>
          <p:cNvPr id="128023" name="Rectangle 1056"/>
          <p:cNvSpPr>
            <a:spLocks noChangeArrowheads="1"/>
          </p:cNvSpPr>
          <p:nvPr/>
        </p:nvSpPr>
        <p:spPr bwMode="auto">
          <a:xfrm>
            <a:off x="4627563" y="4243388"/>
            <a:ext cx="1566862" cy="434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128024" name="Rectangle 1058" descr="Světlý vodorovný"/>
          <p:cNvSpPr>
            <a:spLocks noChangeArrowheads="1"/>
          </p:cNvSpPr>
          <p:nvPr/>
        </p:nvSpPr>
        <p:spPr bwMode="auto">
          <a:xfrm>
            <a:off x="4259263" y="4262438"/>
            <a:ext cx="360362" cy="411162"/>
          </a:xfrm>
          <a:prstGeom prst="rect">
            <a:avLst/>
          </a:prstGeom>
          <a:pattFill prst="ltHorz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28025" name="Rectangle 1059" descr="Světlý svislý"/>
          <p:cNvSpPr>
            <a:spLocks noChangeArrowheads="1"/>
          </p:cNvSpPr>
          <p:nvPr/>
        </p:nvSpPr>
        <p:spPr bwMode="auto">
          <a:xfrm>
            <a:off x="3451225" y="5229225"/>
            <a:ext cx="685800" cy="419100"/>
          </a:xfrm>
          <a:prstGeom prst="rect">
            <a:avLst/>
          </a:prstGeom>
          <a:pattFill prst="ltVert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28026" name="Line 1060"/>
          <p:cNvSpPr>
            <a:spLocks noChangeShapeType="1"/>
          </p:cNvSpPr>
          <p:nvPr/>
        </p:nvSpPr>
        <p:spPr bwMode="auto">
          <a:xfrm>
            <a:off x="1514475" y="5210175"/>
            <a:ext cx="469582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27" name="Line 1061"/>
          <p:cNvSpPr>
            <a:spLocks noChangeShapeType="1"/>
          </p:cNvSpPr>
          <p:nvPr/>
        </p:nvSpPr>
        <p:spPr bwMode="auto">
          <a:xfrm>
            <a:off x="1528763" y="5645150"/>
            <a:ext cx="4678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28" name="Rectangle 1062"/>
          <p:cNvSpPr>
            <a:spLocks noChangeArrowheads="1"/>
          </p:cNvSpPr>
          <p:nvPr/>
        </p:nvSpPr>
        <p:spPr bwMode="auto">
          <a:xfrm>
            <a:off x="1528763" y="5210175"/>
            <a:ext cx="18573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29" name="Rectangle 1063"/>
          <p:cNvSpPr>
            <a:spLocks noChangeArrowheads="1"/>
          </p:cNvSpPr>
          <p:nvPr/>
        </p:nvSpPr>
        <p:spPr bwMode="auto">
          <a:xfrm>
            <a:off x="906463" y="5214938"/>
            <a:ext cx="2524125" cy="4270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128030" name="Rectangle 1065"/>
          <p:cNvSpPr>
            <a:spLocks noChangeArrowheads="1"/>
          </p:cNvSpPr>
          <p:nvPr/>
        </p:nvSpPr>
        <p:spPr bwMode="auto">
          <a:xfrm>
            <a:off x="4779963" y="5210175"/>
            <a:ext cx="1436687" cy="434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128031" name="Rectangle 1066" descr="Světlý vodorovný"/>
          <p:cNvSpPr>
            <a:spLocks noChangeArrowheads="1"/>
          </p:cNvSpPr>
          <p:nvPr/>
        </p:nvSpPr>
        <p:spPr bwMode="auto">
          <a:xfrm>
            <a:off x="4162425" y="5229225"/>
            <a:ext cx="609600" cy="412750"/>
          </a:xfrm>
          <a:prstGeom prst="rect">
            <a:avLst/>
          </a:prstGeom>
          <a:pattFill prst="ltHorz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28032" name="Line 1067"/>
          <p:cNvSpPr>
            <a:spLocks noChangeShapeType="1"/>
          </p:cNvSpPr>
          <p:nvPr/>
        </p:nvSpPr>
        <p:spPr bwMode="auto">
          <a:xfrm>
            <a:off x="4137025" y="5211763"/>
            <a:ext cx="0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33" name="Rectangle 1074" descr="Světlý svislý"/>
          <p:cNvSpPr>
            <a:spLocks noChangeArrowheads="1"/>
          </p:cNvSpPr>
          <p:nvPr/>
        </p:nvSpPr>
        <p:spPr bwMode="auto">
          <a:xfrm>
            <a:off x="3298825" y="4262438"/>
            <a:ext cx="393700" cy="406400"/>
          </a:xfrm>
          <a:prstGeom prst="rect">
            <a:avLst/>
          </a:prstGeom>
          <a:pattFill prst="ltVert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28034" name="Line 1075"/>
          <p:cNvSpPr>
            <a:spLocks noChangeShapeType="1"/>
          </p:cNvSpPr>
          <p:nvPr/>
        </p:nvSpPr>
        <p:spPr bwMode="auto">
          <a:xfrm>
            <a:off x="1362075" y="4243388"/>
            <a:ext cx="4830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35" name="Line 1076"/>
          <p:cNvSpPr>
            <a:spLocks noChangeShapeType="1"/>
          </p:cNvSpPr>
          <p:nvPr/>
        </p:nvSpPr>
        <p:spPr bwMode="auto">
          <a:xfrm>
            <a:off x="1376363" y="4678363"/>
            <a:ext cx="4805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8036" name="Rectangle 1077"/>
          <p:cNvSpPr>
            <a:spLocks noChangeArrowheads="1"/>
          </p:cNvSpPr>
          <p:nvPr/>
        </p:nvSpPr>
        <p:spPr bwMode="auto">
          <a:xfrm>
            <a:off x="1376363" y="4243388"/>
            <a:ext cx="18573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37" name="Rectangle 1078"/>
          <p:cNvSpPr>
            <a:spLocks noChangeArrowheads="1"/>
          </p:cNvSpPr>
          <p:nvPr/>
        </p:nvSpPr>
        <p:spPr bwMode="auto">
          <a:xfrm>
            <a:off x="884238" y="4241800"/>
            <a:ext cx="2393950" cy="4270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128038" name="Rectangle 1079" descr="Jemná mřížka"/>
          <p:cNvSpPr>
            <a:spLocks noChangeArrowheads="1"/>
          </p:cNvSpPr>
          <p:nvPr/>
        </p:nvSpPr>
        <p:spPr bwMode="auto">
          <a:xfrm>
            <a:off x="3743325" y="4243388"/>
            <a:ext cx="488950" cy="434975"/>
          </a:xfrm>
          <a:prstGeom prst="rect">
            <a:avLst/>
          </a:prstGeom>
          <a:pattFill prst="smGrid">
            <a:fgClr>
              <a:srgbClr val="00FFCC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AB</a:t>
            </a:r>
          </a:p>
        </p:txBody>
      </p:sp>
      <p:sp>
        <p:nvSpPr>
          <p:cNvPr id="128039" name="Rectangle 1080"/>
          <p:cNvSpPr>
            <a:spLocks noChangeArrowheads="1"/>
          </p:cNvSpPr>
          <p:nvPr/>
        </p:nvSpPr>
        <p:spPr bwMode="auto">
          <a:xfrm>
            <a:off x="4627563" y="4243388"/>
            <a:ext cx="1566862" cy="434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128040" name="Rectangle 1081" descr="Světlý vodorovný"/>
          <p:cNvSpPr>
            <a:spLocks noChangeArrowheads="1"/>
          </p:cNvSpPr>
          <p:nvPr/>
        </p:nvSpPr>
        <p:spPr bwMode="auto">
          <a:xfrm>
            <a:off x="4314825" y="4262438"/>
            <a:ext cx="304800" cy="392112"/>
          </a:xfrm>
          <a:prstGeom prst="rect">
            <a:avLst/>
          </a:prstGeom>
          <a:pattFill prst="ltHorz">
            <a:fgClr>
              <a:srgbClr val="00FF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28041" name="Text Box 1073"/>
          <p:cNvSpPr txBox="1">
            <a:spLocks noChangeArrowheads="1"/>
          </p:cNvSpPr>
          <p:nvPr/>
        </p:nvSpPr>
        <p:spPr bwMode="auto">
          <a:xfrm>
            <a:off x="7575550" y="2336800"/>
            <a:ext cx="403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  <a:r>
              <a:rPr lang="cs-CZ" altLang="cs-CZ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0</a:t>
            </a:r>
            <a:endParaRPr lang="cs-CZ" altLang="cs-CZ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42" name="Text Box 1091"/>
          <p:cNvSpPr txBox="1">
            <a:spLocks noChangeArrowheads="1"/>
          </p:cNvSpPr>
          <p:nvPr/>
        </p:nvSpPr>
        <p:spPr bwMode="auto">
          <a:xfrm>
            <a:off x="7575550" y="3330575"/>
            <a:ext cx="403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  <a:r>
              <a:rPr lang="cs-CZ" altLang="cs-CZ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1</a:t>
            </a:r>
            <a:endParaRPr lang="cs-CZ" altLang="cs-CZ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43" name="Text Box 1092"/>
          <p:cNvSpPr txBox="1">
            <a:spLocks noChangeArrowheads="1"/>
          </p:cNvSpPr>
          <p:nvPr/>
        </p:nvSpPr>
        <p:spPr bwMode="auto">
          <a:xfrm>
            <a:off x="7575550" y="4179888"/>
            <a:ext cx="4032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  <a:r>
              <a:rPr lang="cs-CZ" altLang="cs-CZ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  <a:endParaRPr lang="cs-CZ" altLang="cs-CZ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44" name="Text Box 1093"/>
          <p:cNvSpPr txBox="1">
            <a:spLocks noChangeArrowheads="1"/>
          </p:cNvSpPr>
          <p:nvPr/>
        </p:nvSpPr>
        <p:spPr bwMode="auto">
          <a:xfrm>
            <a:off x="7575550" y="5102225"/>
            <a:ext cx="403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  <a:r>
              <a:rPr lang="cs-CZ" altLang="cs-CZ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3</a:t>
            </a:r>
            <a:endParaRPr lang="cs-CZ" altLang="cs-CZ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45" name="Text Box 1095"/>
          <p:cNvSpPr txBox="1">
            <a:spLocks noChangeArrowheads="1"/>
          </p:cNvSpPr>
          <p:nvPr/>
        </p:nvSpPr>
        <p:spPr bwMode="auto">
          <a:xfrm>
            <a:off x="6367463" y="3281363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28046" name="Text Box 1096"/>
          <p:cNvSpPr txBox="1">
            <a:spLocks noChangeArrowheads="1"/>
          </p:cNvSpPr>
          <p:nvPr/>
        </p:nvSpPr>
        <p:spPr bwMode="auto">
          <a:xfrm>
            <a:off x="6367463" y="4203700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28047" name="Text Box 1097"/>
          <p:cNvSpPr txBox="1">
            <a:spLocks noChangeArrowheads="1"/>
          </p:cNvSpPr>
          <p:nvPr/>
        </p:nvSpPr>
        <p:spPr bwMode="auto">
          <a:xfrm>
            <a:off x="6367463" y="5154613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28048" name="Text Box 1098"/>
          <p:cNvSpPr txBox="1">
            <a:spLocks noChangeArrowheads="1"/>
          </p:cNvSpPr>
          <p:nvPr/>
        </p:nvSpPr>
        <p:spPr bwMode="auto">
          <a:xfrm>
            <a:off x="465138" y="3303588"/>
            <a:ext cx="3032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28049" name="Text Box 1099"/>
          <p:cNvSpPr txBox="1">
            <a:spLocks noChangeArrowheads="1"/>
          </p:cNvSpPr>
          <p:nvPr/>
        </p:nvSpPr>
        <p:spPr bwMode="auto">
          <a:xfrm>
            <a:off x="465138" y="4210050"/>
            <a:ext cx="303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28050" name="Text Box 1100"/>
          <p:cNvSpPr txBox="1">
            <a:spLocks noChangeArrowheads="1"/>
          </p:cNvSpPr>
          <p:nvPr/>
        </p:nvSpPr>
        <p:spPr bwMode="auto">
          <a:xfrm>
            <a:off x="465138" y="5176838"/>
            <a:ext cx="3032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Diskontinuální PAGE </a:t>
            </a:r>
            <a:br>
              <a:rPr lang="cs-CZ" smtClean="0"/>
            </a:br>
            <a:r>
              <a:rPr lang="cs-CZ" smtClean="0"/>
              <a:t>Orstein, Davis</a:t>
            </a:r>
          </a:p>
        </p:txBody>
      </p:sp>
      <p:grpSp>
        <p:nvGrpSpPr>
          <p:cNvPr id="129027" name="Group 44"/>
          <p:cNvGrpSpPr>
            <a:grpSpLocks/>
          </p:cNvGrpSpPr>
          <p:nvPr/>
        </p:nvGrpSpPr>
        <p:grpSpPr bwMode="auto">
          <a:xfrm>
            <a:off x="142875" y="1920875"/>
            <a:ext cx="4691063" cy="4594225"/>
            <a:chOff x="-36" y="1210"/>
            <a:chExt cx="2955" cy="2894"/>
          </a:xfrm>
        </p:grpSpPr>
        <p:sp>
          <p:nvSpPr>
            <p:cNvPr id="129045" name="Rectangle 13" descr="Čárkovaný vodorovný"/>
            <p:cNvSpPr>
              <a:spLocks noChangeArrowheads="1"/>
            </p:cNvSpPr>
            <p:nvPr/>
          </p:nvSpPr>
          <p:spPr bwMode="auto">
            <a:xfrm>
              <a:off x="593" y="3638"/>
              <a:ext cx="1176" cy="466"/>
            </a:xfrm>
            <a:prstGeom prst="rect">
              <a:avLst/>
            </a:prstGeom>
            <a:pattFill prst="dashHorz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4400">
                <a:solidFill>
                  <a:schemeClr val="accent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9046" name="Rectangle 11" descr="Čárkovaný vodorovný"/>
            <p:cNvSpPr>
              <a:spLocks noChangeArrowheads="1"/>
            </p:cNvSpPr>
            <p:nvPr/>
          </p:nvSpPr>
          <p:spPr bwMode="auto">
            <a:xfrm>
              <a:off x="596" y="1454"/>
              <a:ext cx="1176" cy="466"/>
            </a:xfrm>
            <a:prstGeom prst="rect">
              <a:avLst/>
            </a:prstGeom>
            <a:pattFill prst="dashHorz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4400">
                <a:solidFill>
                  <a:schemeClr val="accent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9047" name="Rectangle 4" descr="Široký šikmo dolů"/>
            <p:cNvSpPr>
              <a:spLocks noChangeArrowheads="1"/>
            </p:cNvSpPr>
            <p:nvPr/>
          </p:nvSpPr>
          <p:spPr bwMode="auto">
            <a:xfrm>
              <a:off x="1003" y="2405"/>
              <a:ext cx="357" cy="1403"/>
            </a:xfrm>
            <a:prstGeom prst="rect">
              <a:avLst/>
            </a:prstGeom>
            <a:pattFill prst="wdDnDiag">
              <a:fgClr>
                <a:srgbClr val="FF00FF"/>
              </a:fgClr>
              <a:bgClr>
                <a:srgbClr val="FFFFFF"/>
              </a:bgClr>
            </a:patt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9048" name="Rectangle 5" descr="Široký šikmo nahoru"/>
            <p:cNvSpPr>
              <a:spLocks noChangeArrowheads="1"/>
            </p:cNvSpPr>
            <p:nvPr/>
          </p:nvSpPr>
          <p:spPr bwMode="auto">
            <a:xfrm>
              <a:off x="1003" y="1920"/>
              <a:ext cx="356" cy="494"/>
            </a:xfrm>
            <a:prstGeom prst="rect">
              <a:avLst/>
            </a:prstGeom>
            <a:pattFill prst="wdUpDiag">
              <a:fgClr>
                <a:srgbClr val="FF00FF"/>
              </a:fgClr>
              <a:bgClr>
                <a:srgbClr val="FFFFFF"/>
              </a:bgClr>
            </a:patt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9049" name="Rectangle 3"/>
            <p:cNvSpPr>
              <a:spLocks noChangeArrowheads="1"/>
            </p:cNvSpPr>
            <p:nvPr/>
          </p:nvSpPr>
          <p:spPr bwMode="auto">
            <a:xfrm>
              <a:off x="1003" y="1737"/>
              <a:ext cx="357" cy="21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9050" name="Rectangle 6"/>
            <p:cNvSpPr>
              <a:spLocks noChangeArrowheads="1"/>
            </p:cNvSpPr>
            <p:nvPr/>
          </p:nvSpPr>
          <p:spPr bwMode="auto">
            <a:xfrm>
              <a:off x="1003" y="1864"/>
              <a:ext cx="356" cy="56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4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9051" name="Text Box 7"/>
            <p:cNvSpPr txBox="1">
              <a:spLocks noChangeArrowheads="1"/>
            </p:cNvSpPr>
            <p:nvPr/>
          </p:nvSpPr>
          <p:spPr bwMode="auto">
            <a:xfrm>
              <a:off x="-36" y="1994"/>
              <a:ext cx="996" cy="36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Koncentrační gel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T = 3 – 5 %</a:t>
              </a:r>
            </a:p>
          </p:txBody>
        </p:sp>
        <p:sp>
          <p:nvSpPr>
            <p:cNvPr id="129052" name="Text Box 9"/>
            <p:cNvSpPr txBox="1">
              <a:spLocks noChangeArrowheads="1"/>
            </p:cNvSpPr>
            <p:nvPr/>
          </p:nvSpPr>
          <p:spPr bwMode="auto">
            <a:xfrm>
              <a:off x="64" y="2835"/>
              <a:ext cx="811" cy="36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Separační gel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T = x %</a:t>
              </a:r>
            </a:p>
          </p:txBody>
        </p:sp>
        <p:sp>
          <p:nvSpPr>
            <p:cNvPr id="129053" name="Rectangle 10"/>
            <p:cNvSpPr>
              <a:spLocks noChangeArrowheads="1"/>
            </p:cNvSpPr>
            <p:nvPr/>
          </p:nvSpPr>
          <p:spPr bwMode="auto">
            <a:xfrm>
              <a:off x="432" y="1454"/>
              <a:ext cx="56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9054" name="Group 16"/>
            <p:cNvGrpSpPr>
              <a:grpSpLocks/>
            </p:cNvGrpSpPr>
            <p:nvPr/>
          </p:nvGrpSpPr>
          <p:grpSpPr bwMode="auto">
            <a:xfrm>
              <a:off x="352" y="3392"/>
              <a:ext cx="416" cy="416"/>
              <a:chOff x="352" y="3392"/>
              <a:chExt cx="416" cy="416"/>
            </a:xfrm>
          </p:grpSpPr>
          <p:sp>
            <p:nvSpPr>
              <p:cNvPr id="129062" name="Line 14"/>
              <p:cNvSpPr>
                <a:spLocks noChangeShapeType="1"/>
              </p:cNvSpPr>
              <p:nvPr/>
            </p:nvSpPr>
            <p:spPr bwMode="auto">
              <a:xfrm flipH="1" flipV="1">
                <a:off x="768" y="3392"/>
                <a:ext cx="0" cy="4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29063" name="Line 15"/>
              <p:cNvSpPr>
                <a:spLocks noChangeShapeType="1"/>
              </p:cNvSpPr>
              <p:nvPr/>
            </p:nvSpPr>
            <p:spPr bwMode="auto">
              <a:xfrm rot="-5400000" flipH="1" flipV="1">
                <a:off x="560" y="3184"/>
                <a:ext cx="0" cy="4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grpSp>
          <p:nvGrpSpPr>
            <p:cNvPr id="129055" name="Group 17"/>
            <p:cNvGrpSpPr>
              <a:grpSpLocks/>
            </p:cNvGrpSpPr>
            <p:nvPr/>
          </p:nvGrpSpPr>
          <p:grpSpPr bwMode="auto">
            <a:xfrm>
              <a:off x="352" y="1210"/>
              <a:ext cx="416" cy="416"/>
              <a:chOff x="352" y="3392"/>
              <a:chExt cx="416" cy="416"/>
            </a:xfrm>
          </p:grpSpPr>
          <p:sp>
            <p:nvSpPr>
              <p:cNvPr id="129060" name="Line 18"/>
              <p:cNvSpPr>
                <a:spLocks noChangeShapeType="1"/>
              </p:cNvSpPr>
              <p:nvPr/>
            </p:nvSpPr>
            <p:spPr bwMode="auto">
              <a:xfrm flipH="1" flipV="1">
                <a:off x="768" y="3392"/>
                <a:ext cx="0" cy="4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29061" name="Line 19"/>
              <p:cNvSpPr>
                <a:spLocks noChangeShapeType="1"/>
              </p:cNvSpPr>
              <p:nvPr/>
            </p:nvSpPr>
            <p:spPr bwMode="auto">
              <a:xfrm rot="-5400000" flipH="1" flipV="1">
                <a:off x="560" y="3184"/>
                <a:ext cx="0" cy="4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29056" name="Text Box 20"/>
            <p:cNvSpPr txBox="1">
              <a:spLocks noChangeArrowheads="1"/>
            </p:cNvSpPr>
            <p:nvPr/>
          </p:nvSpPr>
          <p:spPr bwMode="auto">
            <a:xfrm>
              <a:off x="1835" y="1494"/>
              <a:ext cx="1084" cy="36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Elektrodový pufr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Tris Glycin pH 8.3</a:t>
              </a:r>
            </a:p>
          </p:txBody>
        </p:sp>
        <p:sp>
          <p:nvSpPr>
            <p:cNvPr id="129057" name="Text Box 21"/>
            <p:cNvSpPr txBox="1">
              <a:spLocks noChangeArrowheads="1"/>
            </p:cNvSpPr>
            <p:nvPr/>
          </p:nvSpPr>
          <p:spPr bwMode="auto">
            <a:xfrm>
              <a:off x="1835" y="2004"/>
              <a:ext cx="1084" cy="36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Koncetrační pufr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Tris HCl pH 6.8</a:t>
              </a:r>
            </a:p>
          </p:txBody>
        </p:sp>
        <p:sp>
          <p:nvSpPr>
            <p:cNvPr id="129058" name="Text Box 22"/>
            <p:cNvSpPr txBox="1">
              <a:spLocks noChangeArrowheads="1"/>
            </p:cNvSpPr>
            <p:nvPr/>
          </p:nvSpPr>
          <p:spPr bwMode="auto">
            <a:xfrm>
              <a:off x="1835" y="2856"/>
              <a:ext cx="1084" cy="36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Separační pufr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Tris Glycin pH 8.3</a:t>
              </a:r>
            </a:p>
          </p:txBody>
        </p:sp>
        <p:sp>
          <p:nvSpPr>
            <p:cNvPr id="129059" name="Text Box 23"/>
            <p:cNvSpPr txBox="1">
              <a:spLocks noChangeArrowheads="1"/>
            </p:cNvSpPr>
            <p:nvPr/>
          </p:nvSpPr>
          <p:spPr bwMode="auto">
            <a:xfrm>
              <a:off x="1835" y="3687"/>
              <a:ext cx="1084" cy="36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Elektrodový pufr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Tris Glycin pH 8.3</a:t>
              </a:r>
            </a:p>
          </p:txBody>
        </p:sp>
      </p:grpSp>
      <p:sp>
        <p:nvSpPr>
          <p:cNvPr id="129028" name="Rectangle 26"/>
          <p:cNvSpPr>
            <a:spLocks noChangeArrowheads="1"/>
          </p:cNvSpPr>
          <p:nvPr/>
        </p:nvSpPr>
        <p:spPr bwMode="auto">
          <a:xfrm>
            <a:off x="8012113" y="175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9029" name="Group 40"/>
          <p:cNvGrpSpPr>
            <a:grpSpLocks/>
          </p:cNvGrpSpPr>
          <p:nvPr/>
        </p:nvGrpSpPr>
        <p:grpSpPr bwMode="auto">
          <a:xfrm>
            <a:off x="5311775" y="3429000"/>
            <a:ext cx="3146425" cy="671513"/>
            <a:chOff x="3346" y="1737"/>
            <a:chExt cx="1982" cy="423"/>
          </a:xfrm>
        </p:grpSpPr>
        <p:sp>
          <p:nvSpPr>
            <p:cNvPr id="129040" name="Line 24"/>
            <p:cNvSpPr>
              <a:spLocks noChangeShapeType="1"/>
            </p:cNvSpPr>
            <p:nvPr/>
          </p:nvSpPr>
          <p:spPr bwMode="auto">
            <a:xfrm>
              <a:off x="3346" y="2158"/>
              <a:ext cx="198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9041" name="Rectangle 25"/>
            <p:cNvSpPr>
              <a:spLocks noChangeArrowheads="1"/>
            </p:cNvSpPr>
            <p:nvPr/>
          </p:nvSpPr>
          <p:spPr bwMode="auto">
            <a:xfrm>
              <a:off x="4654" y="1737"/>
              <a:ext cx="393" cy="42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>
                  <a:latin typeface="Times New Roman" panose="02020603050405020304" pitchFamily="18" charset="0"/>
                </a:rPr>
                <a:t>Cl</a:t>
              </a:r>
              <a:r>
                <a:rPr lang="cs-CZ" altLang="cs-CZ" sz="2400" baseline="30000">
                  <a:latin typeface="Times New Roman" panose="02020603050405020304" pitchFamily="18" charset="0"/>
                </a:rPr>
                <a:t>-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29042" name="Rectangle 28"/>
            <p:cNvSpPr>
              <a:spLocks noChangeArrowheads="1"/>
            </p:cNvSpPr>
            <p:nvPr/>
          </p:nvSpPr>
          <p:spPr bwMode="auto">
            <a:xfrm>
              <a:off x="3493" y="1737"/>
              <a:ext cx="393" cy="42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>
                  <a:latin typeface="Times New Roman" panose="02020603050405020304" pitchFamily="18" charset="0"/>
                </a:rPr>
                <a:t>Gly</a:t>
              </a:r>
              <a:r>
                <a:rPr lang="cs-CZ" altLang="cs-CZ" sz="2400" baseline="30000"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129043" name="Rectangle 29"/>
            <p:cNvSpPr>
              <a:spLocks noChangeArrowheads="1"/>
            </p:cNvSpPr>
            <p:nvPr/>
          </p:nvSpPr>
          <p:spPr bwMode="auto">
            <a:xfrm>
              <a:off x="3886" y="1869"/>
              <a:ext cx="375" cy="2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>
                  <a:latin typeface="Times New Roman" panose="02020603050405020304" pitchFamily="18" charset="0"/>
                </a:rPr>
                <a:t>B</a:t>
              </a:r>
              <a:r>
                <a:rPr lang="cs-CZ" altLang="cs-CZ" sz="2400" baseline="30000">
                  <a:latin typeface="Times New Roman" panose="02020603050405020304" pitchFamily="18" charset="0"/>
                </a:rPr>
                <a:t>-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29044" name="Rectangle 30"/>
            <p:cNvSpPr>
              <a:spLocks noChangeArrowheads="1"/>
            </p:cNvSpPr>
            <p:nvPr/>
          </p:nvSpPr>
          <p:spPr bwMode="auto">
            <a:xfrm>
              <a:off x="4261" y="1864"/>
              <a:ext cx="393" cy="2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>
                  <a:latin typeface="Times New Roman" panose="02020603050405020304" pitchFamily="18" charset="0"/>
                </a:rPr>
                <a:t>A</a:t>
              </a:r>
              <a:r>
                <a:rPr lang="cs-CZ" altLang="cs-CZ" sz="2400" baseline="30000">
                  <a:latin typeface="Times New Roman" panose="02020603050405020304" pitchFamily="18" charset="0"/>
                </a:rPr>
                <a:t>-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9030" name="Group 47"/>
          <p:cNvGrpSpPr>
            <a:grpSpLocks/>
          </p:cNvGrpSpPr>
          <p:nvPr/>
        </p:nvGrpSpPr>
        <p:grpSpPr bwMode="auto">
          <a:xfrm>
            <a:off x="5335588" y="5495925"/>
            <a:ext cx="3146425" cy="671513"/>
            <a:chOff x="3361" y="3462"/>
            <a:chExt cx="1982" cy="423"/>
          </a:xfrm>
        </p:grpSpPr>
        <p:sp>
          <p:nvSpPr>
            <p:cNvPr id="129035" name="Line 35"/>
            <p:cNvSpPr>
              <a:spLocks noChangeShapeType="1"/>
            </p:cNvSpPr>
            <p:nvPr/>
          </p:nvSpPr>
          <p:spPr bwMode="auto">
            <a:xfrm>
              <a:off x="3361" y="3883"/>
              <a:ext cx="198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9036" name="Rectangle 36"/>
            <p:cNvSpPr>
              <a:spLocks noChangeArrowheads="1"/>
            </p:cNvSpPr>
            <p:nvPr/>
          </p:nvSpPr>
          <p:spPr bwMode="auto">
            <a:xfrm>
              <a:off x="4669" y="3462"/>
              <a:ext cx="393" cy="42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>
                  <a:latin typeface="Times New Roman" panose="02020603050405020304" pitchFamily="18" charset="0"/>
                </a:rPr>
                <a:t>Cl</a:t>
              </a:r>
              <a:r>
                <a:rPr lang="cs-CZ" altLang="cs-CZ" sz="2400" baseline="30000">
                  <a:latin typeface="Times New Roman" panose="02020603050405020304" pitchFamily="18" charset="0"/>
                </a:rPr>
                <a:t>-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29037" name="Rectangle 37"/>
            <p:cNvSpPr>
              <a:spLocks noChangeArrowheads="1"/>
            </p:cNvSpPr>
            <p:nvPr/>
          </p:nvSpPr>
          <p:spPr bwMode="auto">
            <a:xfrm>
              <a:off x="3508" y="3462"/>
              <a:ext cx="1161" cy="42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>
                  <a:latin typeface="Times New Roman" panose="02020603050405020304" pitchFamily="18" charset="0"/>
                </a:rPr>
                <a:t>Gly</a:t>
              </a:r>
              <a:r>
                <a:rPr lang="cs-CZ" altLang="cs-CZ" sz="2400" baseline="30000"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129038" name="Rectangle 38"/>
            <p:cNvSpPr>
              <a:spLocks noChangeArrowheads="1"/>
            </p:cNvSpPr>
            <p:nvPr/>
          </p:nvSpPr>
          <p:spPr bwMode="auto">
            <a:xfrm>
              <a:off x="3559" y="3594"/>
              <a:ext cx="375" cy="2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>
                  <a:latin typeface="Times New Roman" panose="02020603050405020304" pitchFamily="18" charset="0"/>
                </a:rPr>
                <a:t>B</a:t>
              </a:r>
              <a:r>
                <a:rPr lang="cs-CZ" altLang="cs-CZ" sz="2400" baseline="30000">
                  <a:latin typeface="Times New Roman" panose="02020603050405020304" pitchFamily="18" charset="0"/>
                </a:rPr>
                <a:t>-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29039" name="Rectangle 39"/>
            <p:cNvSpPr>
              <a:spLocks noChangeArrowheads="1"/>
            </p:cNvSpPr>
            <p:nvPr/>
          </p:nvSpPr>
          <p:spPr bwMode="auto">
            <a:xfrm>
              <a:off x="4222" y="3589"/>
              <a:ext cx="393" cy="2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>
                  <a:latin typeface="Times New Roman" panose="02020603050405020304" pitchFamily="18" charset="0"/>
                </a:rPr>
                <a:t>A</a:t>
              </a:r>
              <a:r>
                <a:rPr lang="cs-CZ" altLang="cs-CZ" sz="2400" baseline="30000">
                  <a:latin typeface="Times New Roman" panose="02020603050405020304" pitchFamily="18" charset="0"/>
                </a:rPr>
                <a:t>-</a:t>
              </a: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29031" name="Text Box 42"/>
          <p:cNvSpPr txBox="1">
            <a:spLocks noChangeArrowheads="1"/>
          </p:cNvSpPr>
          <p:nvPr/>
        </p:nvSpPr>
        <p:spPr bwMode="auto">
          <a:xfrm>
            <a:off x="5468938" y="4464050"/>
            <a:ext cx="27955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Separační gel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Zónová elektroforéza</a:t>
            </a:r>
          </a:p>
        </p:txBody>
      </p:sp>
      <p:sp>
        <p:nvSpPr>
          <p:cNvPr id="129032" name="Text Box 43"/>
          <p:cNvSpPr txBox="1">
            <a:spLocks noChangeArrowheads="1"/>
          </p:cNvSpPr>
          <p:nvPr/>
        </p:nvSpPr>
        <p:spPr bwMode="auto">
          <a:xfrm>
            <a:off x="5713413" y="2287588"/>
            <a:ext cx="22717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Koncentrační gel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Izotachoforéza</a:t>
            </a:r>
          </a:p>
        </p:txBody>
      </p:sp>
      <p:sp>
        <p:nvSpPr>
          <p:cNvPr id="129033" name="Text Box 45"/>
          <p:cNvSpPr txBox="1">
            <a:spLocks noChangeArrowheads="1"/>
          </p:cNvSpPr>
          <p:nvPr/>
        </p:nvSpPr>
        <p:spPr bwMode="auto">
          <a:xfrm>
            <a:off x="374650" y="5143500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29034" name="Text Box 46"/>
          <p:cNvSpPr txBox="1">
            <a:spLocks noChangeArrowheads="1"/>
          </p:cNvSpPr>
          <p:nvPr/>
        </p:nvSpPr>
        <p:spPr bwMode="auto">
          <a:xfrm>
            <a:off x="401638" y="1643063"/>
            <a:ext cx="3032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1" grpId="0"/>
      <p:bldP spid="12903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Diskontinuální PAGE </a:t>
            </a:r>
            <a:br>
              <a:rPr lang="cs-CZ" smtClean="0"/>
            </a:br>
            <a:r>
              <a:rPr lang="cs-CZ" smtClean="0"/>
              <a:t>Orstein, Davis</a:t>
            </a:r>
          </a:p>
        </p:txBody>
      </p:sp>
      <p:sp>
        <p:nvSpPr>
          <p:cNvPr id="130051" name="Rectangle 26"/>
          <p:cNvSpPr>
            <a:spLocks noChangeArrowheads="1"/>
          </p:cNvSpPr>
          <p:nvPr/>
        </p:nvSpPr>
        <p:spPr bwMode="auto">
          <a:xfrm>
            <a:off x="8012113" y="175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916113"/>
            <a:ext cx="71532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Podstata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endParaRPr lang="cs-CZ" smtClean="0"/>
          </a:p>
          <a:p>
            <a:pPr algn="ctr" eaLnBrk="1" hangingPunct="1">
              <a:buFontTx/>
              <a:buNone/>
              <a:defRPr/>
            </a:pPr>
            <a:endParaRPr lang="cs-CZ" smtClean="0"/>
          </a:p>
          <a:p>
            <a:pPr algn="ctr" eaLnBrk="1" hangingPunct="1">
              <a:buFontTx/>
              <a:buNone/>
              <a:defRPr/>
            </a:pPr>
            <a:r>
              <a:rPr lang="cs-CZ" sz="4000" i="1" smtClean="0"/>
              <a:t>„Pohyb elektricky nabitých částic</a:t>
            </a:r>
          </a:p>
          <a:p>
            <a:pPr algn="ctr" eaLnBrk="1" hangingPunct="1">
              <a:buFontTx/>
              <a:buNone/>
              <a:defRPr/>
            </a:pPr>
            <a:r>
              <a:rPr lang="cs-CZ" sz="4000" i="1" smtClean="0"/>
              <a:t>v elektrickém poli“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SDS PAGE</a:t>
            </a:r>
          </a:p>
        </p:txBody>
      </p:sp>
      <p:graphicFrame>
        <p:nvGraphicFramePr>
          <p:cNvPr id="131075" name="Object 12"/>
          <p:cNvGraphicFramePr>
            <a:graphicFrameLocks noChangeAspect="1"/>
          </p:cNvGraphicFramePr>
          <p:nvPr/>
        </p:nvGraphicFramePr>
        <p:xfrm>
          <a:off x="2652713" y="1843088"/>
          <a:ext cx="38385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24" name="Document" r:id="rId3" imgW="3838575" imgH="400050" progId="ChemWindow.Document">
                  <p:embed/>
                </p:oleObj>
              </mc:Choice>
              <mc:Fallback>
                <p:oleObj name="Document" r:id="rId3" imgW="3838575" imgH="400050" progId="ChemWindow.Document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2713" y="1843088"/>
                        <a:ext cx="383857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1076" name="Group 84"/>
          <p:cNvGrpSpPr>
            <a:grpSpLocks/>
          </p:cNvGrpSpPr>
          <p:nvPr/>
        </p:nvGrpSpPr>
        <p:grpSpPr bwMode="auto">
          <a:xfrm>
            <a:off x="1033463" y="3195638"/>
            <a:ext cx="7424737" cy="2074862"/>
            <a:chOff x="651" y="2013"/>
            <a:chExt cx="4677" cy="1307"/>
          </a:xfrm>
        </p:grpSpPr>
        <p:pic>
          <p:nvPicPr>
            <p:cNvPr id="13107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" y="2013"/>
              <a:ext cx="906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080" name="Text Box 28"/>
            <p:cNvSpPr txBox="1">
              <a:spLocks noChangeArrowheads="1"/>
            </p:cNvSpPr>
            <p:nvPr/>
          </p:nvSpPr>
          <p:spPr bwMode="auto">
            <a:xfrm>
              <a:off x="1609" y="2337"/>
              <a:ext cx="315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4400">
                  <a:solidFill>
                    <a:schemeClr val="tx2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31081" name="Line 29"/>
            <p:cNvSpPr>
              <a:spLocks noChangeShapeType="1"/>
            </p:cNvSpPr>
            <p:nvPr/>
          </p:nvSpPr>
          <p:spPr bwMode="auto">
            <a:xfrm>
              <a:off x="2701" y="2551"/>
              <a:ext cx="41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31082" name="Line 31"/>
            <p:cNvSpPr>
              <a:spLocks noChangeShapeType="1"/>
            </p:cNvSpPr>
            <p:nvPr/>
          </p:nvSpPr>
          <p:spPr bwMode="auto">
            <a:xfrm>
              <a:off x="3867" y="2583"/>
              <a:ext cx="988" cy="0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aphicFrame>
          <p:nvGraphicFramePr>
            <p:cNvPr id="131083" name="Object 46"/>
            <p:cNvGraphicFramePr>
              <a:graphicFrameLocks noChangeAspect="1"/>
            </p:cNvGraphicFramePr>
            <p:nvPr/>
          </p:nvGraphicFramePr>
          <p:xfrm>
            <a:off x="4863" y="2519"/>
            <a:ext cx="465" cy="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25" name="Document" r:id="rId6" imgW="2914650" imgH="552450" progId="ChemWindow.Document">
                    <p:embed/>
                  </p:oleObj>
                </mc:Choice>
                <mc:Fallback>
                  <p:oleObj name="Document" r:id="rId6" imgW="2914650" imgH="552450" progId="ChemWindow.Document">
                    <p:embed/>
                    <p:pic>
                      <p:nvPicPr>
                        <p:cNvPr id="0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3" y="2519"/>
                          <a:ext cx="465" cy="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84" name="Object 47"/>
            <p:cNvGraphicFramePr>
              <a:graphicFrameLocks noChangeAspect="1"/>
            </p:cNvGraphicFramePr>
            <p:nvPr/>
          </p:nvGraphicFramePr>
          <p:xfrm>
            <a:off x="3407" y="2539"/>
            <a:ext cx="460" cy="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26" name="Document" r:id="rId8" imgW="2924175" imgH="561975" progId="ChemWindow.Document">
                    <p:embed/>
                  </p:oleObj>
                </mc:Choice>
                <mc:Fallback>
                  <p:oleObj name="Document" r:id="rId8" imgW="2924175" imgH="561975" progId="ChemWindow.Document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7" y="2539"/>
                          <a:ext cx="460" cy="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85" name="Object 48"/>
            <p:cNvGraphicFramePr>
              <a:graphicFrameLocks noChangeAspect="1"/>
            </p:cNvGraphicFramePr>
            <p:nvPr/>
          </p:nvGraphicFramePr>
          <p:xfrm>
            <a:off x="3531" y="2583"/>
            <a:ext cx="336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27" name="Document" r:id="rId10" imgW="2133600" imgH="2105025" progId="ChemWindow.Document">
                    <p:embed/>
                  </p:oleObj>
                </mc:Choice>
                <mc:Fallback>
                  <p:oleObj name="Document" r:id="rId10" imgW="2133600" imgH="2105025" progId="ChemWindow.Document">
                    <p:embed/>
                    <p:pic>
                      <p:nvPicPr>
                        <p:cNvPr id="0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1" y="2583"/>
                          <a:ext cx="336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86" name="Object 49"/>
            <p:cNvGraphicFramePr>
              <a:graphicFrameLocks noChangeAspect="1"/>
            </p:cNvGraphicFramePr>
            <p:nvPr/>
          </p:nvGraphicFramePr>
          <p:xfrm>
            <a:off x="4855" y="2579"/>
            <a:ext cx="333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28" name="Document" r:id="rId12" imgW="2105025" imgH="2124075" progId="ChemWindow.Document">
                    <p:embed/>
                  </p:oleObj>
                </mc:Choice>
                <mc:Fallback>
                  <p:oleObj name="Document" r:id="rId12" imgW="2105025" imgH="2124075" progId="ChemWindow.Document">
                    <p:embed/>
                    <p:pic>
                      <p:nvPicPr>
                        <p:cNvPr id="0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5" y="2579"/>
                          <a:ext cx="333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87" name="Object 50"/>
            <p:cNvGraphicFramePr>
              <a:graphicFrameLocks noChangeAspect="1"/>
            </p:cNvGraphicFramePr>
            <p:nvPr/>
          </p:nvGraphicFramePr>
          <p:xfrm>
            <a:off x="4863" y="2217"/>
            <a:ext cx="336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29" name="Document" r:id="rId14" imgW="2124075" imgH="2114550" progId="ChemWindow.Document">
                    <p:embed/>
                  </p:oleObj>
                </mc:Choice>
                <mc:Fallback>
                  <p:oleObj name="Document" r:id="rId14" imgW="2124075" imgH="2114550" progId="ChemWindow.Document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3" y="2217"/>
                          <a:ext cx="336" cy="3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88" name="Object 52"/>
            <p:cNvGraphicFramePr>
              <a:graphicFrameLocks noChangeAspect="1"/>
            </p:cNvGraphicFramePr>
            <p:nvPr/>
          </p:nvGraphicFramePr>
          <p:xfrm>
            <a:off x="3531" y="2217"/>
            <a:ext cx="333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30" name="Document" r:id="rId16" imgW="2114550" imgH="2133600" progId="ChemWindow.Document">
                    <p:embed/>
                  </p:oleObj>
                </mc:Choice>
                <mc:Fallback>
                  <p:oleObj name="Document" r:id="rId16" imgW="2114550" imgH="2133600" progId="ChemWindow.Document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1" y="2217"/>
                          <a:ext cx="333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89" name="Object 53"/>
            <p:cNvGraphicFramePr>
              <a:graphicFrameLocks noChangeAspect="1"/>
            </p:cNvGraphicFramePr>
            <p:nvPr/>
          </p:nvGraphicFramePr>
          <p:xfrm>
            <a:off x="3864" y="2607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31" name="Document" r:id="rId18" imgW="561975" imgH="2914650" progId="ChemWindow.Document">
                    <p:embed/>
                  </p:oleObj>
                </mc:Choice>
                <mc:Fallback>
                  <p:oleObj name="Document" r:id="rId18" imgW="561975" imgH="2914650" progId="ChemWindow.Document">
                    <p:embed/>
                    <p:pic>
                      <p:nvPicPr>
                        <p:cNvPr id="0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4" y="2607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90" name="Object 54"/>
            <p:cNvGraphicFramePr>
              <a:graphicFrameLocks noChangeAspect="1"/>
            </p:cNvGraphicFramePr>
            <p:nvPr/>
          </p:nvGraphicFramePr>
          <p:xfrm>
            <a:off x="3960" y="2604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32" name="Document" r:id="rId20" imgW="561975" imgH="2914650" progId="ChemWindow.Document">
                    <p:embed/>
                  </p:oleObj>
                </mc:Choice>
                <mc:Fallback>
                  <p:oleObj name="Document" r:id="rId20" imgW="561975" imgH="2914650" progId="ChemWindow.Document">
                    <p:embed/>
                    <p:pic>
                      <p:nvPicPr>
                        <p:cNvPr id="0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0" y="2604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91" name="Object 55"/>
            <p:cNvGraphicFramePr>
              <a:graphicFrameLocks noChangeAspect="1"/>
            </p:cNvGraphicFramePr>
            <p:nvPr/>
          </p:nvGraphicFramePr>
          <p:xfrm>
            <a:off x="4056" y="2610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33" name="Document" r:id="rId21" imgW="561975" imgH="2914650" progId="ChemWindow.Document">
                    <p:embed/>
                  </p:oleObj>
                </mc:Choice>
                <mc:Fallback>
                  <p:oleObj name="Document" r:id="rId21" imgW="561975" imgH="2914650" progId="ChemWindow.Document">
                    <p:embed/>
                    <p:pic>
                      <p:nvPicPr>
                        <p:cNvPr id="0" name="Object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6" y="2610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92" name="Object 56"/>
            <p:cNvGraphicFramePr>
              <a:graphicFrameLocks noChangeAspect="1"/>
            </p:cNvGraphicFramePr>
            <p:nvPr/>
          </p:nvGraphicFramePr>
          <p:xfrm>
            <a:off x="4152" y="2598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34" name="Document" r:id="rId22" imgW="561975" imgH="2914650" progId="ChemWindow.Document">
                    <p:embed/>
                  </p:oleObj>
                </mc:Choice>
                <mc:Fallback>
                  <p:oleObj name="Document" r:id="rId22" imgW="561975" imgH="2914650" progId="ChemWindow.Document">
                    <p:embed/>
                    <p:pic>
                      <p:nvPicPr>
                        <p:cNvPr id="0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2" y="2598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93" name="Object 57"/>
            <p:cNvGraphicFramePr>
              <a:graphicFrameLocks noChangeAspect="1"/>
            </p:cNvGraphicFramePr>
            <p:nvPr/>
          </p:nvGraphicFramePr>
          <p:xfrm>
            <a:off x="4248" y="2595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35" name="Document" r:id="rId23" imgW="561975" imgH="2914650" progId="ChemWindow.Document">
                    <p:embed/>
                  </p:oleObj>
                </mc:Choice>
                <mc:Fallback>
                  <p:oleObj name="Document" r:id="rId23" imgW="561975" imgH="2914650" progId="ChemWindow.Document">
                    <p:embed/>
                    <p:pic>
                      <p:nvPicPr>
                        <p:cNvPr id="0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8" y="2595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94" name="Object 58"/>
            <p:cNvGraphicFramePr>
              <a:graphicFrameLocks noChangeAspect="1"/>
            </p:cNvGraphicFramePr>
            <p:nvPr/>
          </p:nvGraphicFramePr>
          <p:xfrm>
            <a:off x="4344" y="2583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36" name="Document" r:id="rId24" imgW="561975" imgH="2914650" progId="ChemWindow.Document">
                    <p:embed/>
                  </p:oleObj>
                </mc:Choice>
                <mc:Fallback>
                  <p:oleObj name="Document" r:id="rId24" imgW="561975" imgH="2914650" progId="ChemWindow.Document">
                    <p:embed/>
                    <p:pic>
                      <p:nvPicPr>
                        <p:cNvPr id="0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4" y="2583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95" name="Object 59"/>
            <p:cNvGraphicFramePr>
              <a:graphicFrameLocks noChangeAspect="1"/>
            </p:cNvGraphicFramePr>
            <p:nvPr/>
          </p:nvGraphicFramePr>
          <p:xfrm>
            <a:off x="4440" y="2598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37" name="Document" r:id="rId25" imgW="561975" imgH="2914650" progId="ChemWindow.Document">
                    <p:embed/>
                  </p:oleObj>
                </mc:Choice>
                <mc:Fallback>
                  <p:oleObj name="Document" r:id="rId25" imgW="561975" imgH="2914650" progId="ChemWindow.Document">
                    <p:embed/>
                    <p:pic>
                      <p:nvPicPr>
                        <p:cNvPr id="0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0" y="2598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96" name="Object 60"/>
            <p:cNvGraphicFramePr>
              <a:graphicFrameLocks noChangeAspect="1"/>
            </p:cNvGraphicFramePr>
            <p:nvPr/>
          </p:nvGraphicFramePr>
          <p:xfrm>
            <a:off x="4536" y="2595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38" name="Document" r:id="rId26" imgW="561975" imgH="2914650" progId="ChemWindow.Document">
                    <p:embed/>
                  </p:oleObj>
                </mc:Choice>
                <mc:Fallback>
                  <p:oleObj name="Document" r:id="rId26" imgW="561975" imgH="2914650" progId="ChemWindow.Document">
                    <p:embed/>
                    <p:pic>
                      <p:nvPicPr>
                        <p:cNvPr id="0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6" y="2595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97" name="Object 61"/>
            <p:cNvGraphicFramePr>
              <a:graphicFrameLocks noChangeAspect="1"/>
            </p:cNvGraphicFramePr>
            <p:nvPr/>
          </p:nvGraphicFramePr>
          <p:xfrm>
            <a:off x="4632" y="2601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39" name="Document" r:id="rId27" imgW="561975" imgH="2914650" progId="ChemWindow.Document">
                    <p:embed/>
                  </p:oleObj>
                </mc:Choice>
                <mc:Fallback>
                  <p:oleObj name="Document" r:id="rId27" imgW="561975" imgH="2914650" progId="ChemWindow.Document">
                    <p:embed/>
                    <p:pic>
                      <p:nvPicPr>
                        <p:cNvPr id="0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2" y="2601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98" name="Object 62"/>
            <p:cNvGraphicFramePr>
              <a:graphicFrameLocks noChangeAspect="1"/>
            </p:cNvGraphicFramePr>
            <p:nvPr/>
          </p:nvGraphicFramePr>
          <p:xfrm>
            <a:off x="4815" y="2586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40" name="Document" r:id="rId28" imgW="561975" imgH="2914650" progId="ChemWindow.Document">
                    <p:embed/>
                  </p:oleObj>
                </mc:Choice>
                <mc:Fallback>
                  <p:oleObj name="Document" r:id="rId28" imgW="561975" imgH="2914650" progId="ChemWindow.Document">
                    <p:embed/>
                    <p:pic>
                      <p:nvPicPr>
                        <p:cNvPr id="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5" y="2586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099" name="Object 63"/>
            <p:cNvGraphicFramePr>
              <a:graphicFrameLocks noChangeAspect="1"/>
            </p:cNvGraphicFramePr>
            <p:nvPr/>
          </p:nvGraphicFramePr>
          <p:xfrm>
            <a:off x="4731" y="2592"/>
            <a:ext cx="88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41" name="Document" r:id="rId29" imgW="561975" imgH="2914650" progId="ChemWindow.Document">
                    <p:embed/>
                  </p:oleObj>
                </mc:Choice>
                <mc:Fallback>
                  <p:oleObj name="Document" r:id="rId29" imgW="561975" imgH="2914650" progId="ChemWindow.Document">
                    <p:embed/>
                    <p:pic>
                      <p:nvPicPr>
                        <p:cNvPr id="0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1" y="2592"/>
                          <a:ext cx="88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00" name="Object 64"/>
            <p:cNvGraphicFramePr>
              <a:graphicFrameLocks noChangeAspect="1"/>
            </p:cNvGraphicFramePr>
            <p:nvPr/>
          </p:nvGraphicFramePr>
          <p:xfrm>
            <a:off x="3867" y="2121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42" name="Document" r:id="rId30" imgW="552450" imgH="2924175" progId="ChemWindow.Document">
                    <p:embed/>
                  </p:oleObj>
                </mc:Choice>
                <mc:Fallback>
                  <p:oleObj name="Document" r:id="rId30" imgW="552450" imgH="2924175" progId="ChemWindow.Document">
                    <p:embed/>
                    <p:pic>
                      <p:nvPicPr>
                        <p:cNvPr id="0" name="Object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7" y="2121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01" name="Object 65"/>
            <p:cNvGraphicFramePr>
              <a:graphicFrameLocks noChangeAspect="1"/>
            </p:cNvGraphicFramePr>
            <p:nvPr/>
          </p:nvGraphicFramePr>
          <p:xfrm>
            <a:off x="3963" y="2118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43" name="Document" r:id="rId32" imgW="552450" imgH="2924175" progId="ChemWindow.Document">
                    <p:embed/>
                  </p:oleObj>
                </mc:Choice>
                <mc:Fallback>
                  <p:oleObj name="Document" r:id="rId32" imgW="552450" imgH="2924175" progId="ChemWindow.Document">
                    <p:embed/>
                    <p:pic>
                      <p:nvPicPr>
                        <p:cNvPr id="0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3" y="2118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02" name="Object 66"/>
            <p:cNvGraphicFramePr>
              <a:graphicFrameLocks noChangeAspect="1"/>
            </p:cNvGraphicFramePr>
            <p:nvPr/>
          </p:nvGraphicFramePr>
          <p:xfrm>
            <a:off x="4059" y="2124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44" name="Document" r:id="rId33" imgW="552450" imgH="2924175" progId="ChemWindow.Document">
                    <p:embed/>
                  </p:oleObj>
                </mc:Choice>
                <mc:Fallback>
                  <p:oleObj name="Document" r:id="rId33" imgW="552450" imgH="2924175" progId="ChemWindow.Document">
                    <p:embed/>
                    <p:pic>
                      <p:nvPicPr>
                        <p:cNvPr id="0" name="Object 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9" y="2124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03" name="Object 67"/>
            <p:cNvGraphicFramePr>
              <a:graphicFrameLocks noChangeAspect="1"/>
            </p:cNvGraphicFramePr>
            <p:nvPr/>
          </p:nvGraphicFramePr>
          <p:xfrm>
            <a:off x="4155" y="2121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45" name="Document" r:id="rId34" imgW="552450" imgH="2924175" progId="ChemWindow.Document">
                    <p:embed/>
                  </p:oleObj>
                </mc:Choice>
                <mc:Fallback>
                  <p:oleObj name="Document" r:id="rId34" imgW="552450" imgH="2924175" progId="ChemWindow.Document">
                    <p:embed/>
                    <p:pic>
                      <p:nvPicPr>
                        <p:cNvPr id="0" name="Object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5" y="2121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04" name="Object 68"/>
            <p:cNvGraphicFramePr>
              <a:graphicFrameLocks noChangeAspect="1"/>
            </p:cNvGraphicFramePr>
            <p:nvPr/>
          </p:nvGraphicFramePr>
          <p:xfrm>
            <a:off x="4251" y="2136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46" name="Document" r:id="rId35" imgW="552450" imgH="2924175" progId="ChemWindow.Document">
                    <p:embed/>
                  </p:oleObj>
                </mc:Choice>
                <mc:Fallback>
                  <p:oleObj name="Document" r:id="rId35" imgW="552450" imgH="2924175" progId="ChemWindow.Document">
                    <p:embed/>
                    <p:pic>
                      <p:nvPicPr>
                        <p:cNvPr id="0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" y="2136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05" name="Object 69"/>
            <p:cNvGraphicFramePr>
              <a:graphicFrameLocks noChangeAspect="1"/>
            </p:cNvGraphicFramePr>
            <p:nvPr/>
          </p:nvGraphicFramePr>
          <p:xfrm>
            <a:off x="4443" y="2130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47" name="Document" r:id="rId36" imgW="552450" imgH="2924175" progId="ChemWindow.Document">
                    <p:embed/>
                  </p:oleObj>
                </mc:Choice>
                <mc:Fallback>
                  <p:oleObj name="Document" r:id="rId36" imgW="552450" imgH="2924175" progId="ChemWindow.Document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3" y="2130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06" name="Object 70"/>
            <p:cNvGraphicFramePr>
              <a:graphicFrameLocks noChangeAspect="1"/>
            </p:cNvGraphicFramePr>
            <p:nvPr/>
          </p:nvGraphicFramePr>
          <p:xfrm>
            <a:off x="4539" y="2127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48" name="Document" r:id="rId37" imgW="552450" imgH="2924175" progId="ChemWindow.Document">
                    <p:embed/>
                  </p:oleObj>
                </mc:Choice>
                <mc:Fallback>
                  <p:oleObj name="Document" r:id="rId37" imgW="552450" imgH="2924175" progId="ChemWindow.Document">
                    <p:embed/>
                    <p:pic>
                      <p:nvPicPr>
                        <p:cNvPr id="0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9" y="2127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07" name="Object 71"/>
            <p:cNvGraphicFramePr>
              <a:graphicFrameLocks noChangeAspect="1"/>
            </p:cNvGraphicFramePr>
            <p:nvPr/>
          </p:nvGraphicFramePr>
          <p:xfrm>
            <a:off x="4635" y="2142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49" name="Document" r:id="rId38" imgW="552450" imgH="2924175" progId="ChemWindow.Document">
                    <p:embed/>
                  </p:oleObj>
                </mc:Choice>
                <mc:Fallback>
                  <p:oleObj name="Document" r:id="rId38" imgW="552450" imgH="2924175" progId="ChemWindow.Document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5" y="2142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08" name="Object 72"/>
            <p:cNvGraphicFramePr>
              <a:graphicFrameLocks noChangeAspect="1"/>
            </p:cNvGraphicFramePr>
            <p:nvPr/>
          </p:nvGraphicFramePr>
          <p:xfrm>
            <a:off x="4731" y="2139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0" name="Document" r:id="rId39" imgW="552450" imgH="2924175" progId="ChemWindow.Document">
                    <p:embed/>
                  </p:oleObj>
                </mc:Choice>
                <mc:Fallback>
                  <p:oleObj name="Document" r:id="rId39" imgW="552450" imgH="2924175" progId="ChemWindow.Document">
                    <p:embed/>
                    <p:pic>
                      <p:nvPicPr>
                        <p:cNvPr id="0" name="Object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1" y="2139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09" name="Object 73"/>
            <p:cNvGraphicFramePr>
              <a:graphicFrameLocks noChangeAspect="1"/>
            </p:cNvGraphicFramePr>
            <p:nvPr/>
          </p:nvGraphicFramePr>
          <p:xfrm>
            <a:off x="4818" y="2145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1" name="Document" r:id="rId40" imgW="552450" imgH="2924175" progId="ChemWindow.Document">
                    <p:embed/>
                  </p:oleObj>
                </mc:Choice>
                <mc:Fallback>
                  <p:oleObj name="Document" r:id="rId40" imgW="552450" imgH="2924175" progId="ChemWindow.Document">
                    <p:embed/>
                    <p:pic>
                      <p:nvPicPr>
                        <p:cNvPr id="0" name="Object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8" y="2145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10" name="Object 74"/>
            <p:cNvGraphicFramePr>
              <a:graphicFrameLocks noChangeAspect="1"/>
            </p:cNvGraphicFramePr>
            <p:nvPr/>
          </p:nvGraphicFramePr>
          <p:xfrm>
            <a:off x="4347" y="2142"/>
            <a:ext cx="86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2" name="Document" r:id="rId41" imgW="552450" imgH="2924175" progId="ChemWindow.Document">
                    <p:embed/>
                  </p:oleObj>
                </mc:Choice>
                <mc:Fallback>
                  <p:oleObj name="Document" r:id="rId41" imgW="552450" imgH="2924175" progId="ChemWindow.Document">
                    <p:embed/>
                    <p:pic>
                      <p:nvPicPr>
                        <p:cNvPr id="0" name="Object 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7" y="2142"/>
                          <a:ext cx="86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11" name="Object 75"/>
            <p:cNvGraphicFramePr>
              <a:graphicFrameLocks noChangeAspect="1"/>
            </p:cNvGraphicFramePr>
            <p:nvPr/>
          </p:nvGraphicFramePr>
          <p:xfrm>
            <a:off x="3722" y="2145"/>
            <a:ext cx="195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3" name="Document" r:id="rId42" imgW="1238250" imgH="2714625" progId="ChemWindow.Document">
                    <p:embed/>
                  </p:oleObj>
                </mc:Choice>
                <mc:Fallback>
                  <p:oleObj name="Document" r:id="rId42" imgW="1238250" imgH="2714625" progId="ChemWindow.Document">
                    <p:embed/>
                    <p:pic>
                      <p:nvPicPr>
                        <p:cNvPr id="0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22" y="2145"/>
                          <a:ext cx="195" cy="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12" name="Object 76"/>
            <p:cNvGraphicFramePr>
              <a:graphicFrameLocks noChangeAspect="1"/>
            </p:cNvGraphicFramePr>
            <p:nvPr/>
          </p:nvGraphicFramePr>
          <p:xfrm>
            <a:off x="3474" y="2382"/>
            <a:ext cx="428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4" name="Document" r:id="rId44" imgW="2714625" imgH="1295400" progId="ChemWindow.Document">
                    <p:embed/>
                  </p:oleObj>
                </mc:Choice>
                <mc:Fallback>
                  <p:oleObj name="Document" r:id="rId44" imgW="2714625" imgH="1295400" progId="ChemWindow.Document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4" y="2382"/>
                          <a:ext cx="428" cy="2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13" name="Object 77"/>
            <p:cNvGraphicFramePr>
              <a:graphicFrameLocks noChangeAspect="1"/>
            </p:cNvGraphicFramePr>
            <p:nvPr/>
          </p:nvGraphicFramePr>
          <p:xfrm>
            <a:off x="3429" y="2568"/>
            <a:ext cx="428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5" name="Document" r:id="rId46" imgW="2714625" imgH="1219200" progId="ChemWindow.Document">
                    <p:embed/>
                  </p:oleObj>
                </mc:Choice>
                <mc:Fallback>
                  <p:oleObj name="Document" r:id="rId46" imgW="2714625" imgH="1219200" progId="ChemWindow.Document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" y="2568"/>
                          <a:ext cx="428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14" name="Object 78"/>
            <p:cNvGraphicFramePr>
              <a:graphicFrameLocks noChangeAspect="1"/>
            </p:cNvGraphicFramePr>
            <p:nvPr/>
          </p:nvGraphicFramePr>
          <p:xfrm>
            <a:off x="3687" y="2600"/>
            <a:ext cx="206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6" name="Document" r:id="rId48" imgW="1304925" imgH="2695575" progId="ChemWindow.Document">
                    <p:embed/>
                  </p:oleObj>
                </mc:Choice>
                <mc:Fallback>
                  <p:oleObj name="Document" r:id="rId48" imgW="1304925" imgH="2695575" progId="ChemWindow.Document">
                    <p:embed/>
                    <p:pic>
                      <p:nvPicPr>
                        <p:cNvPr id="0" name="Object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7" y="2600"/>
                          <a:ext cx="206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15" name="Object 79"/>
            <p:cNvGraphicFramePr>
              <a:graphicFrameLocks noChangeAspect="1"/>
            </p:cNvGraphicFramePr>
            <p:nvPr/>
          </p:nvGraphicFramePr>
          <p:xfrm>
            <a:off x="4854" y="2573"/>
            <a:ext cx="193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7" name="Document" r:id="rId50" imgW="1219200" imgH="2695575" progId="ChemWindow.Document">
                    <p:embed/>
                  </p:oleObj>
                </mc:Choice>
                <mc:Fallback>
                  <p:oleObj name="Document" r:id="rId50" imgW="1219200" imgH="2695575" progId="ChemWindow.Document">
                    <p:embed/>
                    <p:pic>
                      <p:nvPicPr>
                        <p:cNvPr id="0" name="Object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4" y="2573"/>
                          <a:ext cx="193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16" name="Object 80"/>
            <p:cNvGraphicFramePr>
              <a:graphicFrameLocks noChangeAspect="1"/>
            </p:cNvGraphicFramePr>
            <p:nvPr/>
          </p:nvGraphicFramePr>
          <p:xfrm>
            <a:off x="4904" y="2585"/>
            <a:ext cx="424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8" name="Document" r:id="rId52" imgW="2686050" imgH="1295400" progId="ChemWindow.Document">
                    <p:embed/>
                  </p:oleObj>
                </mc:Choice>
                <mc:Fallback>
                  <p:oleObj name="Document" r:id="rId52" imgW="2686050" imgH="1295400" progId="ChemWindow.Document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4" y="2585"/>
                          <a:ext cx="424" cy="2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17" name="Object 81"/>
            <p:cNvGraphicFramePr>
              <a:graphicFrameLocks noChangeAspect="1"/>
            </p:cNvGraphicFramePr>
            <p:nvPr/>
          </p:nvGraphicFramePr>
          <p:xfrm>
            <a:off x="4855" y="2373"/>
            <a:ext cx="424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59" name="Document" r:id="rId54" imgW="2695575" imgH="1238250" progId="ChemWindow.Document">
                    <p:embed/>
                  </p:oleObj>
                </mc:Choice>
                <mc:Fallback>
                  <p:oleObj name="Document" r:id="rId54" imgW="2695575" imgH="1238250" progId="ChemWindow.Document">
                    <p:embed/>
                    <p:pic>
                      <p:nvPicPr>
                        <p:cNvPr id="0" name="Object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5" y="2373"/>
                          <a:ext cx="424" cy="1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18" name="Object 82"/>
            <p:cNvGraphicFramePr>
              <a:graphicFrameLocks noChangeAspect="1"/>
            </p:cNvGraphicFramePr>
            <p:nvPr/>
          </p:nvGraphicFramePr>
          <p:xfrm>
            <a:off x="4863" y="2151"/>
            <a:ext cx="202" cy="4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60" name="Document" r:id="rId56" imgW="1285875" imgH="2695575" progId="ChemWindow.Document">
                    <p:embed/>
                  </p:oleObj>
                </mc:Choice>
                <mc:Fallback>
                  <p:oleObj name="Document" r:id="rId56" imgW="1285875" imgH="2695575" progId="ChemWindow.Document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3" y="2151"/>
                          <a:ext cx="202" cy="4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119" name="Object 83"/>
            <p:cNvGraphicFramePr>
              <a:graphicFrameLocks noChangeAspect="1"/>
            </p:cNvGraphicFramePr>
            <p:nvPr/>
          </p:nvGraphicFramePr>
          <p:xfrm>
            <a:off x="1965" y="2519"/>
            <a:ext cx="460" cy="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961" name="Document" r:id="rId58" imgW="2905125" imgH="542925" progId="ChemWindow.Document">
                    <p:embed/>
                  </p:oleObj>
                </mc:Choice>
                <mc:Fallback>
                  <p:oleObj name="Document" r:id="rId58" imgW="2905125" imgH="542925" progId="ChemWindow.Document">
                    <p:embed/>
                    <p:pic>
                      <p:nvPicPr>
                        <p:cNvPr id="0" name="Object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" y="2519"/>
                          <a:ext cx="460" cy="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1077" name="Text Box 85"/>
          <p:cNvSpPr txBox="1">
            <a:spLocks noChangeArrowheads="1"/>
          </p:cNvSpPr>
          <p:nvPr/>
        </p:nvSpPr>
        <p:spPr bwMode="auto">
          <a:xfrm>
            <a:off x="722313" y="5502275"/>
            <a:ext cx="84216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1 g bílkoviny váže 1.4 g SDS </a:t>
            </a: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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uniformní náboj na jednotku MW</a:t>
            </a:r>
            <a:endParaRPr lang="cs-CZ" altLang="cs-CZ" sz="2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589088"/>
            <a:ext cx="8562975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SDS PAGE</a:t>
            </a:r>
          </a:p>
        </p:txBody>
      </p:sp>
      <p:graphicFrame>
        <p:nvGraphicFramePr>
          <p:cNvPr id="132099" name="Object 47"/>
          <p:cNvGraphicFramePr>
            <a:graphicFrameLocks noChangeAspect="1"/>
          </p:cNvGraphicFramePr>
          <p:nvPr/>
        </p:nvGraphicFramePr>
        <p:xfrm>
          <a:off x="1517650" y="1897063"/>
          <a:ext cx="61102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26" name="CorelPhotoPaint.Image.9" r:id="rId3" imgW="6468571" imgH="7215238" progId="CorelPhotoPaint.Image.9">
                  <p:embed/>
                </p:oleObj>
              </mc:Choice>
              <mc:Fallback>
                <p:oleObj name="CorelPhotoPaint.Image.9" r:id="rId3" imgW="6468571" imgH="7215238" progId="CorelPhotoPaint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650" y="1897063"/>
                        <a:ext cx="611028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Stanovení Mr pomocí SDS PAGE</a:t>
            </a:r>
          </a:p>
        </p:txBody>
      </p:sp>
      <p:sp>
        <p:nvSpPr>
          <p:cNvPr id="133123" name="Text Box 1029"/>
          <p:cNvSpPr txBox="1">
            <a:spLocks noChangeArrowheads="1"/>
          </p:cNvSpPr>
          <p:nvPr/>
        </p:nvSpPr>
        <p:spPr bwMode="auto">
          <a:xfrm>
            <a:off x="546100" y="2384425"/>
            <a:ext cx="1281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Log Mr</a:t>
            </a:r>
          </a:p>
        </p:txBody>
      </p:sp>
      <p:sp>
        <p:nvSpPr>
          <p:cNvPr id="133124" name="Line 1027"/>
          <p:cNvSpPr>
            <a:spLocks noChangeShapeType="1"/>
          </p:cNvSpPr>
          <p:nvPr/>
        </p:nvSpPr>
        <p:spPr bwMode="auto">
          <a:xfrm flipV="1">
            <a:off x="1884363" y="2300288"/>
            <a:ext cx="0" cy="3527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33125" name="Line 1028"/>
          <p:cNvSpPr>
            <a:spLocks noChangeShapeType="1"/>
          </p:cNvSpPr>
          <p:nvPr/>
        </p:nvSpPr>
        <p:spPr bwMode="auto">
          <a:xfrm>
            <a:off x="1884363" y="5827713"/>
            <a:ext cx="4500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33126" name="Text Box 1030"/>
          <p:cNvSpPr txBox="1">
            <a:spLocks noChangeArrowheads="1"/>
          </p:cNvSpPr>
          <p:nvPr/>
        </p:nvSpPr>
        <p:spPr bwMode="auto">
          <a:xfrm>
            <a:off x="5461000" y="5827713"/>
            <a:ext cx="6969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Rm</a:t>
            </a:r>
          </a:p>
        </p:txBody>
      </p:sp>
      <p:sp>
        <p:nvSpPr>
          <p:cNvPr id="133127" name="Line 1033"/>
          <p:cNvSpPr>
            <a:spLocks noChangeShapeType="1"/>
          </p:cNvSpPr>
          <p:nvPr/>
        </p:nvSpPr>
        <p:spPr bwMode="auto">
          <a:xfrm>
            <a:off x="2379663" y="2384425"/>
            <a:ext cx="3600450" cy="3217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33128" name="Oval 1034"/>
          <p:cNvSpPr>
            <a:spLocks noChangeArrowheads="1"/>
          </p:cNvSpPr>
          <p:nvPr/>
        </p:nvSpPr>
        <p:spPr bwMode="auto">
          <a:xfrm>
            <a:off x="2992438" y="2903538"/>
            <a:ext cx="88900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29" name="Oval 1035"/>
          <p:cNvSpPr>
            <a:spLocks noChangeArrowheads="1"/>
          </p:cNvSpPr>
          <p:nvPr/>
        </p:nvSpPr>
        <p:spPr bwMode="auto">
          <a:xfrm>
            <a:off x="4914900" y="4630738"/>
            <a:ext cx="88900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30" name="Oval 1036"/>
          <p:cNvSpPr>
            <a:spLocks noChangeArrowheads="1"/>
          </p:cNvSpPr>
          <p:nvPr/>
        </p:nvSpPr>
        <p:spPr bwMode="auto">
          <a:xfrm>
            <a:off x="3935413" y="3751263"/>
            <a:ext cx="88900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31" name="Oval 1037"/>
          <p:cNvSpPr>
            <a:spLocks noChangeArrowheads="1"/>
          </p:cNvSpPr>
          <p:nvPr/>
        </p:nvSpPr>
        <p:spPr bwMode="auto">
          <a:xfrm>
            <a:off x="2335213" y="2300288"/>
            <a:ext cx="88900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32" name="Oval 1038"/>
          <p:cNvSpPr>
            <a:spLocks noChangeArrowheads="1"/>
          </p:cNvSpPr>
          <p:nvPr/>
        </p:nvSpPr>
        <p:spPr bwMode="auto">
          <a:xfrm>
            <a:off x="5461000" y="5116513"/>
            <a:ext cx="88900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33" name="Oval 1039"/>
          <p:cNvSpPr>
            <a:spLocks noChangeArrowheads="1"/>
          </p:cNvSpPr>
          <p:nvPr/>
        </p:nvSpPr>
        <p:spPr bwMode="auto">
          <a:xfrm>
            <a:off x="4414838" y="4230688"/>
            <a:ext cx="88900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34" name="Oval 1040"/>
          <p:cNvSpPr>
            <a:spLocks noChangeArrowheads="1"/>
          </p:cNvSpPr>
          <p:nvPr/>
        </p:nvSpPr>
        <p:spPr bwMode="auto">
          <a:xfrm>
            <a:off x="5919788" y="5534025"/>
            <a:ext cx="88900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35" name="Line 1041"/>
          <p:cNvSpPr>
            <a:spLocks noChangeShapeType="1"/>
          </p:cNvSpPr>
          <p:nvPr/>
        </p:nvSpPr>
        <p:spPr bwMode="auto">
          <a:xfrm flipV="1">
            <a:off x="1884363" y="3497263"/>
            <a:ext cx="1730375" cy="158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33136" name="Line 1042"/>
          <p:cNvSpPr>
            <a:spLocks noChangeShapeType="1"/>
          </p:cNvSpPr>
          <p:nvPr/>
        </p:nvSpPr>
        <p:spPr bwMode="auto">
          <a:xfrm>
            <a:off x="3614738" y="3497263"/>
            <a:ext cx="0" cy="2330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graphicFrame>
        <p:nvGraphicFramePr>
          <p:cNvPr id="133137" name="Object 1043"/>
          <p:cNvGraphicFramePr>
            <a:graphicFrameLocks noChangeAspect="1"/>
          </p:cNvGraphicFramePr>
          <p:nvPr/>
        </p:nvGraphicFramePr>
        <p:xfrm>
          <a:off x="5045075" y="2732088"/>
          <a:ext cx="215900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4" name="Rovnice" r:id="rId3" imgW="863225" imgH="393529" progId="Equation.3">
                  <p:embed/>
                </p:oleObj>
              </mc:Choice>
              <mc:Fallback>
                <p:oleObj name="Rovnice" r:id="rId3" imgW="863225" imgH="393529" progId="Equation.3">
                  <p:embed/>
                  <p:pic>
                    <p:nvPicPr>
                      <p:cNvPr id="0" name="Object 1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5075" y="2732088"/>
                        <a:ext cx="2159000" cy="9842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Stanovení Mr pomocí SDS PAGE - standardy</a:t>
            </a:r>
          </a:p>
        </p:txBody>
      </p:sp>
      <p:pic>
        <p:nvPicPr>
          <p:cNvPr id="134147" name="Picture 19" descr="1046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457450"/>
            <a:ext cx="4706937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20" descr="677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2984500"/>
            <a:ext cx="85725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Použití SDS PAGE</a:t>
            </a:r>
          </a:p>
        </p:txBody>
      </p:sp>
      <p:sp>
        <p:nvSpPr>
          <p:cNvPr id="76803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22367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Stanovení Mr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Analýza komplexních směsí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Sledování purifikace bílkovin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Stanovení podjednotkového složení</a:t>
            </a:r>
          </a:p>
        </p:txBody>
      </p:sp>
      <p:grpSp>
        <p:nvGrpSpPr>
          <p:cNvPr id="135172" name="Group 1054"/>
          <p:cNvGrpSpPr>
            <a:grpSpLocks/>
          </p:cNvGrpSpPr>
          <p:nvPr/>
        </p:nvGrpSpPr>
        <p:grpSpPr bwMode="auto">
          <a:xfrm>
            <a:off x="1450975" y="4289425"/>
            <a:ext cx="6240463" cy="2251075"/>
            <a:chOff x="677" y="2702"/>
            <a:chExt cx="3931" cy="1418"/>
          </a:xfrm>
        </p:grpSpPr>
        <p:grpSp>
          <p:nvGrpSpPr>
            <p:cNvPr id="135173" name="Group 1033"/>
            <p:cNvGrpSpPr>
              <a:grpSpLocks/>
            </p:cNvGrpSpPr>
            <p:nvPr/>
          </p:nvGrpSpPr>
          <p:grpSpPr bwMode="auto">
            <a:xfrm>
              <a:off x="677" y="2702"/>
              <a:ext cx="928" cy="1412"/>
              <a:chOff x="677" y="2702"/>
              <a:chExt cx="928" cy="1412"/>
            </a:xfrm>
          </p:grpSpPr>
          <p:grpSp>
            <p:nvGrpSpPr>
              <p:cNvPr id="135194" name="Group 1030"/>
              <p:cNvGrpSpPr>
                <a:grpSpLocks/>
              </p:cNvGrpSpPr>
              <p:nvPr/>
            </p:nvGrpSpPr>
            <p:grpSpPr bwMode="auto">
              <a:xfrm>
                <a:off x="677" y="2968"/>
                <a:ext cx="928" cy="1146"/>
                <a:chOff x="677" y="2968"/>
                <a:chExt cx="928" cy="1146"/>
              </a:xfrm>
            </p:grpSpPr>
            <p:sp>
              <p:nvSpPr>
                <p:cNvPr id="135197" name="Rectangle 1028"/>
                <p:cNvSpPr>
                  <a:spLocks noChangeArrowheads="1"/>
                </p:cNvSpPr>
                <p:nvPr/>
              </p:nvSpPr>
              <p:spPr bwMode="auto">
                <a:xfrm>
                  <a:off x="677" y="2971"/>
                  <a:ext cx="310" cy="114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600">
                    <a:solidFill>
                      <a:schemeClr val="tx2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98" name="Rectangle 1029"/>
                <p:cNvSpPr>
                  <a:spLocks noChangeArrowheads="1"/>
                </p:cNvSpPr>
                <p:nvPr/>
              </p:nvSpPr>
              <p:spPr bwMode="auto">
                <a:xfrm>
                  <a:off x="1295" y="2968"/>
                  <a:ext cx="310" cy="114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600">
                    <a:solidFill>
                      <a:schemeClr val="tx2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5195" name="Text Box 1031"/>
              <p:cNvSpPr txBox="1">
                <a:spLocks noChangeArrowheads="1"/>
              </p:cNvSpPr>
              <p:nvPr/>
            </p:nvSpPr>
            <p:spPr bwMode="auto">
              <a:xfrm>
                <a:off x="729" y="2705"/>
                <a:ext cx="20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35196" name="Text Box 1032"/>
              <p:cNvSpPr txBox="1">
                <a:spLocks noChangeArrowheads="1"/>
              </p:cNvSpPr>
              <p:nvPr/>
            </p:nvSpPr>
            <p:spPr bwMode="auto">
              <a:xfrm>
                <a:off x="1375" y="2702"/>
                <a:ext cx="16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135174" name="Group 1034"/>
            <p:cNvGrpSpPr>
              <a:grpSpLocks/>
            </p:cNvGrpSpPr>
            <p:nvPr/>
          </p:nvGrpSpPr>
          <p:grpSpPr bwMode="auto">
            <a:xfrm>
              <a:off x="2177" y="2708"/>
              <a:ext cx="928" cy="1412"/>
              <a:chOff x="677" y="2702"/>
              <a:chExt cx="928" cy="1412"/>
            </a:xfrm>
          </p:grpSpPr>
          <p:grpSp>
            <p:nvGrpSpPr>
              <p:cNvPr id="135189" name="Group 1035"/>
              <p:cNvGrpSpPr>
                <a:grpSpLocks/>
              </p:cNvGrpSpPr>
              <p:nvPr/>
            </p:nvGrpSpPr>
            <p:grpSpPr bwMode="auto">
              <a:xfrm>
                <a:off x="677" y="2968"/>
                <a:ext cx="928" cy="1146"/>
                <a:chOff x="677" y="2968"/>
                <a:chExt cx="928" cy="1146"/>
              </a:xfrm>
            </p:grpSpPr>
            <p:sp>
              <p:nvSpPr>
                <p:cNvPr id="135192" name="Rectangle 1036"/>
                <p:cNvSpPr>
                  <a:spLocks noChangeArrowheads="1"/>
                </p:cNvSpPr>
                <p:nvPr/>
              </p:nvSpPr>
              <p:spPr bwMode="auto">
                <a:xfrm>
                  <a:off x="677" y="2971"/>
                  <a:ext cx="310" cy="114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600">
                    <a:solidFill>
                      <a:schemeClr val="tx2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93" name="Rectangle 1037"/>
                <p:cNvSpPr>
                  <a:spLocks noChangeArrowheads="1"/>
                </p:cNvSpPr>
                <p:nvPr/>
              </p:nvSpPr>
              <p:spPr bwMode="auto">
                <a:xfrm>
                  <a:off x="1295" y="2968"/>
                  <a:ext cx="310" cy="114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600">
                    <a:solidFill>
                      <a:schemeClr val="tx2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5190" name="Text Box 1038"/>
              <p:cNvSpPr txBox="1">
                <a:spLocks noChangeArrowheads="1"/>
              </p:cNvSpPr>
              <p:nvPr/>
            </p:nvSpPr>
            <p:spPr bwMode="auto">
              <a:xfrm>
                <a:off x="729" y="2705"/>
                <a:ext cx="20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35191" name="Text Box 1039"/>
              <p:cNvSpPr txBox="1">
                <a:spLocks noChangeArrowheads="1"/>
              </p:cNvSpPr>
              <p:nvPr/>
            </p:nvSpPr>
            <p:spPr bwMode="auto">
              <a:xfrm>
                <a:off x="1375" y="2702"/>
                <a:ext cx="16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135175" name="Group 1040"/>
            <p:cNvGrpSpPr>
              <a:grpSpLocks/>
            </p:cNvGrpSpPr>
            <p:nvPr/>
          </p:nvGrpSpPr>
          <p:grpSpPr bwMode="auto">
            <a:xfrm>
              <a:off x="3680" y="2708"/>
              <a:ext cx="928" cy="1412"/>
              <a:chOff x="677" y="2702"/>
              <a:chExt cx="928" cy="1412"/>
            </a:xfrm>
          </p:grpSpPr>
          <p:grpSp>
            <p:nvGrpSpPr>
              <p:cNvPr id="135184" name="Group 1041"/>
              <p:cNvGrpSpPr>
                <a:grpSpLocks/>
              </p:cNvGrpSpPr>
              <p:nvPr/>
            </p:nvGrpSpPr>
            <p:grpSpPr bwMode="auto">
              <a:xfrm>
                <a:off x="677" y="2968"/>
                <a:ext cx="928" cy="1146"/>
                <a:chOff x="677" y="2968"/>
                <a:chExt cx="928" cy="1146"/>
              </a:xfrm>
            </p:grpSpPr>
            <p:sp>
              <p:nvSpPr>
                <p:cNvPr id="135187" name="Rectangle 1042"/>
                <p:cNvSpPr>
                  <a:spLocks noChangeArrowheads="1"/>
                </p:cNvSpPr>
                <p:nvPr/>
              </p:nvSpPr>
              <p:spPr bwMode="auto">
                <a:xfrm>
                  <a:off x="677" y="2971"/>
                  <a:ext cx="310" cy="114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600">
                    <a:solidFill>
                      <a:schemeClr val="tx2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88" name="Rectangle 1043"/>
                <p:cNvSpPr>
                  <a:spLocks noChangeArrowheads="1"/>
                </p:cNvSpPr>
                <p:nvPr/>
              </p:nvSpPr>
              <p:spPr bwMode="auto">
                <a:xfrm>
                  <a:off x="1295" y="2968"/>
                  <a:ext cx="310" cy="114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600">
                    <a:solidFill>
                      <a:schemeClr val="tx2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5185" name="Text Box 1044"/>
              <p:cNvSpPr txBox="1">
                <a:spLocks noChangeArrowheads="1"/>
              </p:cNvSpPr>
              <p:nvPr/>
            </p:nvSpPr>
            <p:spPr bwMode="auto">
              <a:xfrm>
                <a:off x="729" y="2705"/>
                <a:ext cx="20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35186" name="Text Box 1045"/>
              <p:cNvSpPr txBox="1">
                <a:spLocks noChangeArrowheads="1"/>
              </p:cNvSpPr>
              <p:nvPr/>
            </p:nvSpPr>
            <p:spPr bwMode="auto">
              <a:xfrm>
                <a:off x="1375" y="2702"/>
                <a:ext cx="16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2000" b="1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135176" name="Group 1053"/>
            <p:cNvGrpSpPr>
              <a:grpSpLocks/>
            </p:cNvGrpSpPr>
            <p:nvPr/>
          </p:nvGrpSpPr>
          <p:grpSpPr bwMode="auto">
            <a:xfrm>
              <a:off x="677" y="3279"/>
              <a:ext cx="3931" cy="372"/>
              <a:chOff x="677" y="3279"/>
              <a:chExt cx="3931" cy="372"/>
            </a:xfrm>
          </p:grpSpPr>
          <p:sp>
            <p:nvSpPr>
              <p:cNvPr id="135177" name="Line 1046"/>
              <p:cNvSpPr>
                <a:spLocks noChangeShapeType="1"/>
              </p:cNvSpPr>
              <p:nvPr/>
            </p:nvSpPr>
            <p:spPr bwMode="auto">
              <a:xfrm>
                <a:off x="677" y="3282"/>
                <a:ext cx="310" cy="0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35178" name="Line 1047"/>
              <p:cNvSpPr>
                <a:spLocks noChangeShapeType="1"/>
              </p:cNvSpPr>
              <p:nvPr/>
            </p:nvSpPr>
            <p:spPr bwMode="auto">
              <a:xfrm>
                <a:off x="1295" y="3282"/>
                <a:ext cx="310" cy="0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35179" name="Line 1048"/>
              <p:cNvSpPr>
                <a:spLocks noChangeShapeType="1"/>
              </p:cNvSpPr>
              <p:nvPr/>
            </p:nvSpPr>
            <p:spPr bwMode="auto">
              <a:xfrm>
                <a:off x="2177" y="3279"/>
                <a:ext cx="310" cy="0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35180" name="Line 1049"/>
              <p:cNvSpPr>
                <a:spLocks noChangeShapeType="1"/>
              </p:cNvSpPr>
              <p:nvPr/>
            </p:nvSpPr>
            <p:spPr bwMode="auto">
              <a:xfrm>
                <a:off x="2795" y="3501"/>
                <a:ext cx="310" cy="0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35181" name="Line 1050"/>
              <p:cNvSpPr>
                <a:spLocks noChangeShapeType="1"/>
              </p:cNvSpPr>
              <p:nvPr/>
            </p:nvSpPr>
            <p:spPr bwMode="auto">
              <a:xfrm>
                <a:off x="3677" y="3285"/>
                <a:ext cx="310" cy="0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35182" name="Line 1051"/>
              <p:cNvSpPr>
                <a:spLocks noChangeShapeType="1"/>
              </p:cNvSpPr>
              <p:nvPr/>
            </p:nvSpPr>
            <p:spPr bwMode="auto">
              <a:xfrm>
                <a:off x="4298" y="3501"/>
                <a:ext cx="310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35183" name="Line 1052"/>
              <p:cNvSpPr>
                <a:spLocks noChangeShapeType="1"/>
              </p:cNvSpPr>
              <p:nvPr/>
            </p:nvSpPr>
            <p:spPr bwMode="auto">
              <a:xfrm>
                <a:off x="4295" y="3651"/>
                <a:ext cx="310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Stanovení </a:t>
            </a:r>
            <a:r>
              <a:rPr lang="cs-CZ" dirty="0" err="1" smtClean="0"/>
              <a:t>Mr</a:t>
            </a:r>
            <a:r>
              <a:rPr lang="cs-CZ" dirty="0" smtClean="0"/>
              <a:t> pomocí SDS</a:t>
            </a:r>
            <a:br>
              <a:rPr lang="cs-CZ" dirty="0" smtClean="0"/>
            </a:br>
            <a:r>
              <a:rPr lang="cs-CZ" dirty="0" err="1" smtClean="0"/>
              <a:t>redukujicí</a:t>
            </a:r>
            <a:r>
              <a:rPr lang="cs-CZ" dirty="0" smtClean="0"/>
              <a:t> x neredukující</a:t>
            </a:r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960563"/>
            <a:ext cx="6691313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Stanovení </a:t>
            </a:r>
            <a:r>
              <a:rPr lang="cs-CZ" dirty="0" err="1" smtClean="0"/>
              <a:t>Mr</a:t>
            </a:r>
            <a:r>
              <a:rPr lang="cs-CZ" dirty="0" smtClean="0"/>
              <a:t> pomocí SDS</a:t>
            </a: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redukující </a:t>
            </a:r>
            <a:r>
              <a:rPr lang="cs-CZ" dirty="0" smtClean="0"/>
              <a:t>x neredukující</a:t>
            </a:r>
          </a:p>
        </p:txBody>
      </p:sp>
      <p:pic>
        <p:nvPicPr>
          <p:cNvPr id="13721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609725"/>
            <a:ext cx="4143375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PAGE - sekvenace DNA</a:t>
            </a:r>
          </a:p>
        </p:txBody>
      </p:sp>
      <p:pic>
        <p:nvPicPr>
          <p:cNvPr id="138243" name="Picture 3" descr="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1679575"/>
            <a:ext cx="20224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Chemická metoda</a:t>
            </a:r>
          </a:p>
        </p:txBody>
      </p:sp>
      <p:pic>
        <p:nvPicPr>
          <p:cNvPr id="139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bdélník 2"/>
          <p:cNvSpPr>
            <a:spLocks noChangeArrowheads="1"/>
          </p:cNvSpPr>
          <p:nvPr/>
        </p:nvSpPr>
        <p:spPr bwMode="auto">
          <a:xfrm>
            <a:off x="174625" y="1973263"/>
            <a:ext cx="8969375" cy="37306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57200" y="2676525"/>
          <a:ext cx="8229600" cy="2103437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815"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effectLst/>
                        </a:rPr>
                        <a:t>BÁZE</a:t>
                      </a:r>
                      <a:endParaRPr lang="en-GB" sz="1800" dirty="0">
                        <a:effectLst/>
                      </a:endParaRPr>
                    </a:p>
                  </a:txBody>
                  <a:tcPr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CHEMIKÁLIE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15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G</a:t>
                      </a:r>
                    </a:p>
                  </a:txBody>
                  <a:tcPr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dimethylsufoxid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piperidin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77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G + A</a:t>
                      </a:r>
                    </a:p>
                  </a:txBody>
                  <a:tcPr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dimethylsufoxid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piperidin + 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k.mravenčí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15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C</a:t>
                      </a:r>
                    </a:p>
                  </a:txBody>
                  <a:tcPr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hydraz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chlorid sodný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+ piper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idin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15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C + T</a:t>
                      </a:r>
                    </a:p>
                  </a:txBody>
                  <a:tcPr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hydraz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piper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idin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e37099f9-62cd-466e-872a-c7316961c425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arabol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rabola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arabola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abola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6470</TotalTime>
  <Words>2115</Words>
  <Application>Microsoft Office PowerPoint</Application>
  <PresentationFormat>Předvádění na obrazovce (4:3)</PresentationFormat>
  <Paragraphs>951</Paragraphs>
  <Slides>232</Slides>
  <Notes>49</Notes>
  <HiddenSlides>0</HiddenSlides>
  <MMClips>6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6</vt:i4>
      </vt:variant>
      <vt:variant>
        <vt:lpstr>Nadpisy snímků</vt:lpstr>
      </vt:variant>
      <vt:variant>
        <vt:i4>232</vt:i4>
      </vt:variant>
    </vt:vector>
  </HeadingPairs>
  <TitlesOfParts>
    <vt:vector size="245" baseType="lpstr">
      <vt:lpstr>Verdana</vt:lpstr>
      <vt:lpstr>Arial</vt:lpstr>
      <vt:lpstr>S Patkou</vt:lpstr>
      <vt:lpstr>Times New Roman</vt:lpstr>
      <vt:lpstr>Symbol</vt:lpstr>
      <vt:lpstr>Wingdings</vt:lpstr>
      <vt:lpstr>Parabola</vt:lpstr>
      <vt:lpstr>Rovnice</vt:lpstr>
      <vt:lpstr>Picture</vt:lpstr>
      <vt:lpstr>Document</vt:lpstr>
      <vt:lpstr>CorelPhotoPaint.Image.9</vt:lpstr>
      <vt:lpstr>Origin50.Graph</vt:lpstr>
      <vt:lpstr>Graph</vt:lpstr>
      <vt:lpstr>Elektromigrační metody</vt:lpstr>
      <vt:lpstr>Literatura</vt:lpstr>
      <vt:lpstr>Historie elektromigračních metod</vt:lpstr>
      <vt:lpstr>Historie elektromigračních metod</vt:lpstr>
      <vt:lpstr>Historie elektromigračních metod</vt:lpstr>
      <vt:lpstr>Frederic Reuss  (1807) Katoforéza</vt:lpstr>
      <vt:lpstr>Elektroforéza (1909) Leonor Michaelis</vt:lpstr>
      <vt:lpstr>Friedrich Kohlrausch (1874) Regulační funkce</vt:lpstr>
      <vt:lpstr>Podstata</vt:lpstr>
      <vt:lpstr>Teoretické aspekty elektromigračních metod</vt:lpstr>
      <vt:lpstr>Mobilita</vt:lpstr>
      <vt:lpstr>Elektrická síla Fe</vt:lpstr>
      <vt:lpstr>Prezentace aplikace PowerPoint</vt:lpstr>
      <vt:lpstr>Iontová mobilita (limitní zředění, teplota 298 K)</vt:lpstr>
      <vt:lpstr>Efektivní mobilita</vt:lpstr>
      <vt:lpstr>Závislost efektivní mobility na pH </vt:lpstr>
      <vt:lpstr>Závislost efektivní mobility na pH </vt:lpstr>
      <vt:lpstr>Závislost efektivní mobility na pH </vt:lpstr>
      <vt:lpstr>Závislost efektivní mobility na pH </vt:lpstr>
      <vt:lpstr>Vliv velikosti molekuly na mobilitu</vt:lpstr>
      <vt:lpstr>Vliv iontové síly na mobilitu</vt:lpstr>
      <vt:lpstr>Vliv teploty na mobilitu</vt:lpstr>
      <vt:lpstr>Sekundární jevy</vt:lpstr>
      <vt:lpstr>Jouleovo teplo</vt:lpstr>
      <vt:lpstr>Jouleovo teplo</vt:lpstr>
      <vt:lpstr>Elektroosmotický tok</vt:lpstr>
      <vt:lpstr>Elektroosmotický tok</vt:lpstr>
      <vt:lpstr>Původ elektroosmotického toku</vt:lpstr>
      <vt:lpstr>Elektroosmotický tok</vt:lpstr>
      <vt:lpstr>Elektroosmotický tok v různých kapilárách</vt:lpstr>
      <vt:lpstr>Difuze</vt:lpstr>
      <vt:lpstr>Difuze</vt:lpstr>
      <vt:lpstr>Elektroforéza</vt:lpstr>
      <vt:lpstr>Elektroforéza</vt:lpstr>
      <vt:lpstr>Volná elektroforéza</vt:lpstr>
      <vt:lpstr>Volná elektroforéza Arne Tiselius (1902 –1971)</vt:lpstr>
      <vt:lpstr>Volná elektroforéza Arne Tiselius</vt:lpstr>
      <vt:lpstr>Volná elektroforéza Arne Tiselius (1902 –1971)</vt:lpstr>
      <vt:lpstr>Zónová elektroforéza</vt:lpstr>
      <vt:lpstr>Skylab</vt:lpstr>
      <vt:lpstr>Skylab</vt:lpstr>
      <vt:lpstr>Stabilizace</vt:lpstr>
      <vt:lpstr>Stabilizace</vt:lpstr>
      <vt:lpstr>Stabilizace</vt:lpstr>
      <vt:lpstr>Stabilizace</vt:lpstr>
      <vt:lpstr>Požadavky na porézní media</vt:lpstr>
      <vt:lpstr>Porézní media</vt:lpstr>
      <vt:lpstr>Chromatografický papír</vt:lpstr>
      <vt:lpstr>Chromatografický papír</vt:lpstr>
      <vt:lpstr>Chromatografický papír</vt:lpstr>
      <vt:lpstr>Acetát celulosy</vt:lpstr>
      <vt:lpstr>Acetát celulosy</vt:lpstr>
      <vt:lpstr>Acetát celulosy</vt:lpstr>
      <vt:lpstr>Acetát celulosy analýza sérových bílkovin</vt:lpstr>
      <vt:lpstr>Acetát celulosy hemoglobinu</vt:lpstr>
      <vt:lpstr>Agar a agarosa</vt:lpstr>
      <vt:lpstr>Agar a agarosa</vt:lpstr>
      <vt:lpstr>Agar a agarosa</vt:lpstr>
      <vt:lpstr>Agar a agarosa</vt:lpstr>
      <vt:lpstr>Agar a agarosa</vt:lpstr>
      <vt:lpstr>DNA agarosová elektroforéza</vt:lpstr>
      <vt:lpstr>Pulsní DNA elektroforéza 20 000 – 12 000 000 pb</vt:lpstr>
      <vt:lpstr>Pulsní DNA elektroforéza 20 000 – 12 000 000 pb</vt:lpstr>
      <vt:lpstr>Pulsní DNA elektroforéza 20 000 – 12 000 000 pb</vt:lpstr>
      <vt:lpstr>Imunoelektroforéza zónová elektroforéza + difuze</vt:lpstr>
      <vt:lpstr>Imunoelektroforéza raketová</vt:lpstr>
      <vt:lpstr>Škrob</vt:lpstr>
      <vt:lpstr>Sypané vrstvy</vt:lpstr>
      <vt:lpstr>Polyakrylamid</vt:lpstr>
      <vt:lpstr>Polyakrylamid</vt:lpstr>
      <vt:lpstr>Polyakrylamid - příprava</vt:lpstr>
      <vt:lpstr>Polyakrylamid - složení</vt:lpstr>
      <vt:lpstr>Fergussonova rovnice</vt:lpstr>
      <vt:lpstr>Uplatnění Fergussonovy rovnice</vt:lpstr>
      <vt:lpstr>Provedení PAGE</vt:lpstr>
      <vt:lpstr>Upořádání</vt:lpstr>
      <vt:lpstr>Upořádání</vt:lpstr>
      <vt:lpstr>Provedení PAGE</vt:lpstr>
      <vt:lpstr>Provedení PAGE</vt:lpstr>
      <vt:lpstr>Provedení PAGE</vt:lpstr>
      <vt:lpstr>Provedení PAGE</vt:lpstr>
      <vt:lpstr>Provedení PAGE</vt:lpstr>
      <vt:lpstr>Provedení PAGE</vt:lpstr>
      <vt:lpstr>Provedení PAGE</vt:lpstr>
      <vt:lpstr>Provedení PAGE</vt:lpstr>
      <vt:lpstr>Provedení PAGE</vt:lpstr>
      <vt:lpstr>Izotachoforéza</vt:lpstr>
      <vt:lpstr>Diskontinuální PAGE  Orstein, Davis</vt:lpstr>
      <vt:lpstr>Diskontinuální PAGE  Orstein, Davis</vt:lpstr>
      <vt:lpstr>SDS PAGE</vt:lpstr>
      <vt:lpstr>SDS PAGE</vt:lpstr>
      <vt:lpstr>Stanovení Mr pomocí SDS PAGE</vt:lpstr>
      <vt:lpstr>Stanovení Mr pomocí SDS PAGE - standardy</vt:lpstr>
      <vt:lpstr>Použití SDS PAGE</vt:lpstr>
      <vt:lpstr>Stanovení Mr pomocí SDS redukujicí x neredukující</vt:lpstr>
      <vt:lpstr>Stanovení Mr pomocí SDS redukující x neredukující</vt:lpstr>
      <vt:lpstr>PAGE - sekvenace DNA</vt:lpstr>
      <vt:lpstr>Chemická metoda</vt:lpstr>
      <vt:lpstr>Prezentace aplikace PowerPoint</vt:lpstr>
      <vt:lpstr>Prezentace aplikace PowerPoint</vt:lpstr>
      <vt:lpstr>Enzymová metoda</vt:lpstr>
      <vt:lpstr>Prezentace aplikace PowerPoint</vt:lpstr>
      <vt:lpstr>Preparativní PAGE</vt:lpstr>
      <vt:lpstr>Automatizace PAGE Fast-system</vt:lpstr>
      <vt:lpstr>Automatizace PAGE Fast-system</vt:lpstr>
      <vt:lpstr>Automatizace PAGE Fast-system</vt:lpstr>
      <vt:lpstr>Automatizace PAGE Fast-system</vt:lpstr>
      <vt:lpstr>Automatizace PAGE Fast-system</vt:lpstr>
      <vt:lpstr>Automatizace PAGE Fast-system</vt:lpstr>
      <vt:lpstr>Automatizace PAGE Fast-system</vt:lpstr>
      <vt:lpstr>Automatizace PAGE Fast-system</vt:lpstr>
      <vt:lpstr>Kapilární zónová elektroforéza CZE</vt:lpstr>
      <vt:lpstr> Kapilární elektroforéza 1967 - Hjerten  3 mm kapilára  </vt:lpstr>
      <vt:lpstr> Kapilární elektroforéza 1981 - Jorgenson DeArmann Lukacs 75 m kapilára  </vt:lpstr>
      <vt:lpstr>Beckman 1987</vt:lpstr>
      <vt:lpstr>2003 - Projekt lidského genomu</vt:lpstr>
      <vt:lpstr>Proč CE a biochemie ?</vt:lpstr>
      <vt:lpstr>Výhody CE</vt:lpstr>
      <vt:lpstr>Výhody CE</vt:lpstr>
      <vt:lpstr>Výhody CE</vt:lpstr>
      <vt:lpstr>Výhody CE</vt:lpstr>
      <vt:lpstr>Módy CZE</vt:lpstr>
      <vt:lpstr>Kapilární zónová elektroforéza ve volné kapiláře</vt:lpstr>
      <vt:lpstr>Výsledná mobilita částic při CZE</vt:lpstr>
      <vt:lpstr>Separace aniontů pomocí CZE</vt:lpstr>
      <vt:lpstr>Stanovení aktivity HD  pomocí CZE</vt:lpstr>
      <vt:lpstr>Princip MEKC</vt:lpstr>
      <vt:lpstr>Micelární elektrokinetická chromatografie</vt:lpstr>
      <vt:lpstr>Separace fenolů a alkoholů pomocí MEKC</vt:lpstr>
      <vt:lpstr>Stanovení aktivity CYP 2C9 pomocí MEKC</vt:lpstr>
      <vt:lpstr>Kapilární gelová elektroforéza</vt:lpstr>
      <vt:lpstr>CGE fragmentů dsDNA</vt:lpstr>
      <vt:lpstr>Instrumentace CZE</vt:lpstr>
      <vt:lpstr>Schéma zařízení pro CZE</vt:lpstr>
      <vt:lpstr>Napájecí zdroj</vt:lpstr>
      <vt:lpstr>Kapilára</vt:lpstr>
      <vt:lpstr>Dávkování - hydrodynamické </vt:lpstr>
      <vt:lpstr>Dávkování - elektrokinetické</vt:lpstr>
      <vt:lpstr>Detekce spektrofotometrická</vt:lpstr>
      <vt:lpstr>Detekce fluorescenční</vt:lpstr>
      <vt:lpstr>Prezentace aplikace PowerPoint</vt:lpstr>
      <vt:lpstr>1989- 2003 Projekt lidského genomu</vt:lpstr>
      <vt:lpstr>Prezentace aplikace PowerPoint</vt:lpstr>
      <vt:lpstr>Prezentace aplikace PowerPoint</vt:lpstr>
      <vt:lpstr>3730xl DNA Analyzer Applied Biosystems</vt:lpstr>
      <vt:lpstr>1997 µCE </vt:lpstr>
      <vt:lpstr>Klasická CZE</vt:lpstr>
      <vt:lpstr>Microchip CZE</vt:lpstr>
      <vt:lpstr>Prezentace aplikace PowerPoint</vt:lpstr>
      <vt:lpstr>Prezentace aplikace PowerPoint</vt:lpstr>
      <vt:lpstr>2013 NASA - Mars</vt:lpstr>
      <vt:lpstr>Afinitní elektroforéza</vt:lpstr>
      <vt:lpstr>Ligandy</vt:lpstr>
      <vt:lpstr>Imobilizace ligandu</vt:lpstr>
      <vt:lpstr>Izoelektrická fokusace</vt:lpstr>
      <vt:lpstr>Izoelektrická fokusace 1961 Svensson – Rilbe (1968)</vt:lpstr>
      <vt:lpstr>Tvorba gradientu</vt:lpstr>
      <vt:lpstr>Izoelektrická fokusace</vt:lpstr>
      <vt:lpstr>Izoelektrická fokusace</vt:lpstr>
      <vt:lpstr>Kapilární izoelektrická fokusace</vt:lpstr>
      <vt:lpstr>Izoelektrická fokusace analytická</vt:lpstr>
      <vt:lpstr>Izoelektrická fokusace analytická</vt:lpstr>
      <vt:lpstr>Izoelektrická fokusace analytická</vt:lpstr>
      <vt:lpstr>Izoelektrická fokusace analytická - standardy</vt:lpstr>
      <vt:lpstr>Izoelektrická fokusace Imobiline prof. Righetti</vt:lpstr>
      <vt:lpstr>Izoelektrická fokusace preparativní</vt:lpstr>
      <vt:lpstr>Izoelektrická fokusace preparativní</vt:lpstr>
      <vt:lpstr>Dvourozměrné metody</vt:lpstr>
      <vt:lpstr>Metoda titračních křivek</vt:lpstr>
      <vt:lpstr>Metoda titračních křivek</vt:lpstr>
      <vt:lpstr>Metoda titračních křivek</vt:lpstr>
      <vt:lpstr>Metoda titračních křivek</vt:lpstr>
      <vt:lpstr>Dvojrozměrná elektroforéza</vt:lpstr>
      <vt:lpstr>Dvojrozměrná elektroforéza 1975  O´Farrell</vt:lpstr>
      <vt:lpstr>Dvojrozměrná elektroforéza</vt:lpstr>
      <vt:lpstr>Dvojrozměrná elektroforéza</vt:lpstr>
      <vt:lpstr>Dvojrozměrná elektroforéza</vt:lpstr>
      <vt:lpstr>Prezentace aplikace PowerPoint</vt:lpstr>
      <vt:lpstr>Dvojrozměrná elektroforéza</vt:lpstr>
      <vt:lpstr>Prezentace aplikace PowerPoint</vt:lpstr>
      <vt:lpstr>Prezentace aplikace PowerPoint</vt:lpstr>
      <vt:lpstr>Prezentace aplikace PowerPoint</vt:lpstr>
      <vt:lpstr>Izotachoforéza</vt:lpstr>
      <vt:lpstr>Izotachoforéza 1976 Everaerts </vt:lpstr>
      <vt:lpstr>Izotachoforéza</vt:lpstr>
      <vt:lpstr>Izotachoforéza</vt:lpstr>
      <vt:lpstr>Izotachoforéza</vt:lpstr>
      <vt:lpstr>Kohlrauschova regulační funkce</vt:lpstr>
      <vt:lpstr>Analytická ITP</vt:lpstr>
      <vt:lpstr>Analytická ITP instrumentace</vt:lpstr>
      <vt:lpstr>Izotachoforetický záznam kvantita</vt:lpstr>
      <vt:lpstr>Izotachoforetický záznam kvalita</vt:lpstr>
      <vt:lpstr>Izotachoforetický záznam</vt:lpstr>
      <vt:lpstr>Izotachoforetický záznam</vt:lpstr>
      <vt:lpstr>Analytická ITP Villa Labeco</vt:lpstr>
      <vt:lpstr>Analytická ITP Metoda spojování kapilár</vt:lpstr>
      <vt:lpstr>Preparativní ITP</vt:lpstr>
      <vt:lpstr>Preparativní ITP</vt:lpstr>
      <vt:lpstr>Detekce po elektroforéze a izoelektrické fokusaci</vt:lpstr>
      <vt:lpstr>Nespecifická detekce</vt:lpstr>
      <vt:lpstr>Nespecifická detekce</vt:lpstr>
      <vt:lpstr>Nespecifická detekce</vt:lpstr>
      <vt:lpstr>Fluorescenční detekce</vt:lpstr>
      <vt:lpstr>Specifická detekce</vt:lpstr>
      <vt:lpstr>Autoradiografie</vt:lpstr>
      <vt:lpstr>Specifická detekce</vt:lpstr>
      <vt:lpstr>Detekce glykoproteinů</vt:lpstr>
      <vt:lpstr>Detekce na základě biologické aktivity</vt:lpstr>
      <vt:lpstr>Detekce na základě biologické aktivity</vt:lpstr>
      <vt:lpstr>Blotting</vt:lpstr>
      <vt:lpstr>Blotting</vt:lpstr>
      <vt:lpstr>Blotting</vt:lpstr>
      <vt:lpstr>Výhody blottingu</vt:lpstr>
      <vt:lpstr>Difuzní blotting</vt:lpstr>
      <vt:lpstr>Vakuový blotting</vt:lpstr>
      <vt:lpstr>Kapilární blotting</vt:lpstr>
      <vt:lpstr>Tankový elektroblotting</vt:lpstr>
      <vt:lpstr>Tankový elektroblotting</vt:lpstr>
      <vt:lpstr>Tankový elektroblotting Mini Protean Trans Blot Cell</vt:lpstr>
      <vt:lpstr>„Semi dry“ blotting</vt:lpstr>
      <vt:lpstr>„Semi dry“ blotting</vt:lpstr>
      <vt:lpstr>Blotting</vt:lpstr>
      <vt:lpstr>Kapkovací dot blotting</vt:lpstr>
      <vt:lpstr>Kapkovací dot blotting</vt:lpstr>
      <vt:lpstr>Kapkovací dot blotting</vt:lpstr>
      <vt:lpstr>Membrány</vt:lpstr>
      <vt:lpstr>Detekce</vt:lpstr>
      <vt:lpstr>Detekce</vt:lpstr>
      <vt:lpstr>Detekce</vt:lpstr>
      <vt:lpstr>Speciální aplikace blottingu</vt:lpstr>
      <vt:lpstr>Detekce</vt:lpstr>
      <vt:lpstr>Detekce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Kapilární zónová elektroforéza</dc:title>
  <dc:creator>Zdeněk Glatz</dc:creator>
  <cp:lastModifiedBy>Hewlett-Packard Company</cp:lastModifiedBy>
  <cp:revision>127</cp:revision>
  <dcterms:modified xsi:type="dcterms:W3CDTF">2019-04-09T07:27:28Z</dcterms:modified>
</cp:coreProperties>
</file>