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58" r:id="rId6"/>
    <p:sldId id="259" r:id="rId7"/>
    <p:sldId id="263" r:id="rId8"/>
    <p:sldId id="281" r:id="rId9"/>
    <p:sldId id="282" r:id="rId10"/>
    <p:sldId id="260" r:id="rId11"/>
    <p:sldId id="271" r:id="rId12"/>
    <p:sldId id="270" r:id="rId13"/>
    <p:sldId id="261" r:id="rId14"/>
    <p:sldId id="279" r:id="rId15"/>
    <p:sldId id="284" r:id="rId16"/>
    <p:sldId id="267" r:id="rId17"/>
    <p:sldId id="285" r:id="rId18"/>
    <p:sldId id="298" r:id="rId19"/>
    <p:sldId id="262" r:id="rId20"/>
    <p:sldId id="264" r:id="rId21"/>
    <p:sldId id="265" r:id="rId22"/>
    <p:sldId id="287" r:id="rId23"/>
    <p:sldId id="266" r:id="rId24"/>
    <p:sldId id="278" r:id="rId25"/>
    <p:sldId id="283" r:id="rId26"/>
    <p:sldId id="280" r:id="rId27"/>
    <p:sldId id="286" r:id="rId28"/>
    <p:sldId id="272" r:id="rId29"/>
    <p:sldId id="277" r:id="rId30"/>
    <p:sldId id="297" r:id="rId31"/>
    <p:sldId id="292" r:id="rId32"/>
    <p:sldId id="305" r:id="rId33"/>
    <p:sldId id="300" r:id="rId34"/>
    <p:sldId id="301" r:id="rId35"/>
    <p:sldId id="290" r:id="rId36"/>
    <p:sldId id="291" r:id="rId37"/>
    <p:sldId id="293" r:id="rId38"/>
    <p:sldId id="294" r:id="rId39"/>
    <p:sldId id="288" r:id="rId40"/>
    <p:sldId id="302" r:id="rId41"/>
    <p:sldId id="303" r:id="rId42"/>
    <p:sldId id="304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8F05B-53C2-4DBD-B77A-23BBC5317F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428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BFC05-7AD3-4B67-95CF-27C3BAE98B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852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B7BD4-DBCE-49F1-938B-187EB74F2C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957ACD-29EE-41FC-A1AF-61D5F22E80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02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4CF16-70E7-4A4D-8988-A825BB7F85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15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18D5F-322B-4599-8DBE-C3FD74BC6D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926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E2FA6-CCC3-4AC2-B7A5-6E794E583E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501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D1466-9D3E-4F7C-9C29-C7F46E24E4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13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D7500-8F1D-4AA8-A5DA-D73B79E13F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48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3429B-620E-4F3C-9137-211999F2ED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227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B3B4C-4F7B-4BDC-AB35-82CE3DF5CA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096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365BD-722F-47A1-A274-CA07DA7A08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523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BEB0E-F7DE-432B-9643-794C7D83FC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473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7DB2AF-34E4-4915-891C-9938265FC47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cs-CZ" altLang="cs-CZ" sz="4400"/>
              <a:t>LIBS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16013" y="4437063"/>
            <a:ext cx="3409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Analýza složení artefaktů</a:t>
            </a:r>
          </a:p>
          <a:p>
            <a:endParaRPr lang="cs-CZ" altLang="cs-CZ"/>
          </a:p>
          <a:p>
            <a:r>
              <a:rPr lang="cs-CZ" altLang="cs-CZ"/>
              <a:t>Monitorování laserového čištění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Malované omítky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4038600" cy="3176588"/>
          </a:xfrm>
          <a:noFill/>
          <a:ln/>
        </p:spPr>
      </p:pic>
      <p:pic>
        <p:nvPicPr>
          <p:cNvPr id="1024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600200"/>
            <a:ext cx="3527425" cy="3159125"/>
          </a:xfrm>
          <a:noFill/>
          <a:ln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68313" y="5084763"/>
            <a:ext cx="4103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Fragmenty nástěnné malby, Palaikastro (Kréta.)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148263" y="5084763"/>
            <a:ext cx="345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Malovaná omítka, Théby (Řecko).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Brysbaert2006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476250"/>
            <a:ext cx="4310063" cy="581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68313" y="2781300"/>
            <a:ext cx="372586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malovaných omítek </a:t>
            </a:r>
          </a:p>
          <a:p>
            <a:endParaRPr lang="cs-CZ" altLang="cs-CZ" sz="1600"/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Théby (vzorek THC 2)</a:t>
            </a:r>
          </a:p>
          <a:p>
            <a:pPr>
              <a:buFontTx/>
              <a:buAutoNum type="alphaLcParenBoth"/>
            </a:pPr>
            <a:endParaRPr lang="cs-CZ" altLang="cs-CZ" sz="1600"/>
          </a:p>
          <a:p>
            <a:r>
              <a:rPr lang="cs-CZ" altLang="cs-CZ" sz="1600"/>
              <a:t>(b) Palaikastro (vzorek PK 62)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rysbaert2006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3767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Picture 7" descr="Brysbaert2006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0"/>
            <a:ext cx="4643437" cy="365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4932363" y="4221163"/>
            <a:ext cx="3744912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spektrum zeleného vzorku z Théb (THA 2b).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první puls (slabá čára Fe)</a:t>
            </a:r>
            <a:r>
              <a:rPr lang="cs-CZ" altLang="cs-CZ"/>
              <a:t> </a:t>
            </a:r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druhý puls (nárůst emise Si)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23850" y="4149725"/>
            <a:ext cx="4086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tmavě červeného vzorku z Palaikastro(PK 64)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Kovy a slitiny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191250" cy="4389437"/>
          </a:xfrm>
          <a:noFill/>
          <a:ln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203575" y="6021388"/>
            <a:ext cx="4897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analýza slitiny Au.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Melessanaki200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713788" cy="5959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8175"/>
            <a:ext cx="54006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011863" y="2060575"/>
            <a:ext cx="27368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LIBS rukojeti dýky  z ostrova Pseira (late-Minoan period, cca 1600 BC). 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68313" y="4365625"/>
            <a:ext cx="75596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latin typeface="Times New Roman" panose="02020603050405020304" pitchFamily="18" charset="0"/>
              </a:rPr>
              <a:t>LIBS prokázal stopy stříbra na dřevěné rukojeti bronzové dýky </a:t>
            </a:r>
          </a:p>
          <a:p>
            <a:r>
              <a:rPr lang="cs-CZ" altLang="cs-CZ" sz="1600">
                <a:latin typeface="Times New Roman" panose="02020603050405020304" pitchFamily="18" charset="0"/>
              </a:rPr>
              <a:t>(Nd:YAG laser, 1064 nm, 15 ns puls, 3-5 mJ per pulse). </a:t>
            </a:r>
          </a:p>
          <a:p>
            <a:pPr eaLnBrk="0" hangingPunct="0"/>
            <a:endParaRPr lang="cs-CZ" altLang="cs-CZ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Výrobní technologie bronzu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81300"/>
            <a:ext cx="3178175" cy="1941513"/>
          </a:xfrm>
          <a:noFill/>
          <a:ln/>
        </p:spPr>
      </p:pic>
      <p:pic>
        <p:nvPicPr>
          <p:cNvPr id="29705" name="Picture 9" descr="Fortes200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773238"/>
            <a:ext cx="5310188" cy="4554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50863"/>
            <a:ext cx="4110037" cy="4008437"/>
          </a:xfrm>
          <a:noFill/>
          <a:ln/>
        </p:spPr>
      </p:pic>
      <p:pic>
        <p:nvPicPr>
          <p:cNvPr id="7475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549275"/>
            <a:ext cx="4038600" cy="4076700"/>
          </a:xfrm>
          <a:noFill/>
          <a:ln/>
        </p:spPr>
      </p:pic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323850" y="4868863"/>
            <a:ext cx="37639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Kalibrační křivky Sn v bronzu pro nanosekundovou a femtosekundovou excitaci. 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5003800" y="4797425"/>
            <a:ext cx="39608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Kalibrační křivky Zn v  ternárních a kvarternárních slitinách mědi pro nanosekundovou a femtosekundovou excitaci.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ornarini200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50838"/>
            <a:ext cx="7416800" cy="508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1835150" y="5589588"/>
            <a:ext cx="6246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Srovnání spekter pro laser 355 nm a pro laser at 1064 nm.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Čištění kamene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813300" cy="4884737"/>
          </a:xfrm>
          <a:noFill/>
          <a:ln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651500" y="2924175"/>
            <a:ext cx="3151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LIBS řezu krápníkem (znečištěný povrch)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</p:spPr>
        <p:txBody>
          <a:bodyPr/>
          <a:lstStyle/>
          <a:p>
            <a:r>
              <a:rPr lang="cs-CZ" altLang="cs-CZ" sz="4000"/>
              <a:t>Konzervace dřeva</a:t>
            </a: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178175"/>
            <a:ext cx="3024187" cy="2703513"/>
          </a:xfrm>
          <a:noFill/>
          <a:ln/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33375"/>
            <a:ext cx="3022600" cy="2701925"/>
          </a:xfrm>
          <a:noFill/>
          <a:ln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435600" y="6021388"/>
            <a:ext cx="3527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Mikroskopický obraz kráteru po 450, pulsech, energie 55 mJ.</a:t>
            </a:r>
          </a:p>
        </p:txBody>
      </p:sp>
      <p:pic>
        <p:nvPicPr>
          <p:cNvPr id="3082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3538537" cy="4132262"/>
          </a:xfrm>
          <a:noFill/>
          <a:ln/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179388" y="5949950"/>
            <a:ext cx="4321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Echelle spektrum dřeva obsahujícího chrom-měď-bor (spektrální rozsah 245-700 nm).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4038600" cy="3689350"/>
          </a:xfrm>
          <a:noFill/>
          <a:ln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79388" y="5084763"/>
            <a:ext cx="41767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spectra in the spectral region from 245 to 310 nm obtained by two laser pulses each on the black crust and the laser-cleaned region.</a:t>
            </a:r>
          </a:p>
        </p:txBody>
      </p:sp>
      <p:pic>
        <p:nvPicPr>
          <p:cNvPr id="2253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52513"/>
            <a:ext cx="4038600" cy="3656012"/>
          </a:xfrm>
          <a:noFill/>
          <a:ln/>
        </p:spPr>
      </p:pic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787900" y="5084763"/>
            <a:ext cx="42116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spectra in the spectral region from 310 to 385 nm obtained by two laser pulses each on the black crust and the laser-cleaned region.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3305175" cy="5360987"/>
          </a:xfrm>
          <a:noFill/>
          <a:ln/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95288" y="6021388"/>
            <a:ext cx="576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2., 8., 14. a 22. pulsu, ablace tmavé krusty.</a:t>
            </a:r>
          </a:p>
        </p:txBody>
      </p:sp>
      <p:pic>
        <p:nvPicPr>
          <p:cNvPr id="2560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620713"/>
            <a:ext cx="4541837" cy="3763962"/>
          </a:xfrm>
          <a:noFill/>
          <a:ln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787900" y="4581525"/>
            <a:ext cx="3870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ablatovaného materiálu z různé hloubky dendritické krusty (Pentelický mramor, normalizováno na Ca II 317.93 nm).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fulltext114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7848600" cy="560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Papír</a:t>
            </a: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628775"/>
            <a:ext cx="5141912" cy="3903663"/>
          </a:xfrm>
          <a:noFill/>
          <a:ln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339975" y="5805488"/>
            <a:ext cx="5472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Single shot spektrum kaolínem pokrytého papíru.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Ochocinska2003b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9275"/>
            <a:ext cx="8964612" cy="5287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Keramika</a:t>
            </a: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989138"/>
            <a:ext cx="2557462" cy="3024187"/>
          </a:xfrm>
          <a:noFill/>
          <a:ln/>
        </p:spPr>
      </p:pic>
      <p:pic>
        <p:nvPicPr>
          <p:cNvPr id="70663" name="Picture 7" descr="0062006001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341438"/>
            <a:ext cx="4635500" cy="5256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95288" y="5589588"/>
            <a:ext cx="350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Neolitická malovaná keramika (Itálie)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Melessanaki20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44563"/>
            <a:ext cx="8569325" cy="5580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  <a:noFill/>
          <a:ln/>
        </p:spPr>
        <p:txBody>
          <a:bodyPr/>
          <a:lstStyle/>
          <a:p>
            <a:r>
              <a:rPr lang="cs-CZ" altLang="cs-CZ"/>
              <a:t>Terra sigillata</a:t>
            </a:r>
          </a:p>
        </p:txBody>
      </p:sp>
      <p:graphicFrame>
        <p:nvGraphicFramePr>
          <p:cNvPr id="778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66738" y="1724025"/>
          <a:ext cx="381952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Fotografie" r:id="rId3" imgW="3820058" imgH="4277322" progId="MSPhotoEd.3">
                  <p:embed/>
                </p:oleObj>
              </mc:Choice>
              <mc:Fallback>
                <p:oleObj name="Fotografie" r:id="rId3" imgW="3820058" imgH="427732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1724025"/>
                        <a:ext cx="381952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404813"/>
          <a:ext cx="291465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Fotografie" r:id="rId5" imgW="3809524" imgH="2857899" progId="MSPhotoEd.3">
                  <p:embed/>
                </p:oleObj>
              </mc:Choice>
              <mc:Fallback>
                <p:oleObj name="Fotografie" r:id="rId5" imgW="3809524" imgH="285789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4813"/>
                        <a:ext cx="291465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35600" y="2924175"/>
          <a:ext cx="28622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0" name="Fotografie" r:id="rId7" imgW="2857899" imgH="3666667" progId="MSPhotoEd.3">
                  <p:embed/>
                </p:oleObj>
              </mc:Choice>
              <mc:Fallback>
                <p:oleObj name="Fotografie" r:id="rId7" imgW="2857899" imgH="3666667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24175"/>
                        <a:ext cx="28622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038600" cy="2943225"/>
          </a:xfrm>
          <a:noFill/>
          <a:ln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00113" y="4508500"/>
            <a:ext cx="29527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Hispánský vzorek, H5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Galský vzorek G3</a:t>
            </a:r>
          </a:p>
        </p:txBody>
      </p:sp>
      <p:pic>
        <p:nvPicPr>
          <p:cNvPr id="430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052513"/>
            <a:ext cx="4038600" cy="2906712"/>
          </a:xfrm>
          <a:noFill/>
          <a:ln/>
        </p:spPr>
      </p:pic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859338" y="4868863"/>
            <a:ext cx="4032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Discriminační analýza výsledků (elipsy odpovídají 90% hladiny významnosti)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r>
              <a:rPr lang="cs-CZ" altLang="cs-CZ"/>
              <a:t>Kosti a zuby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620713"/>
            <a:ext cx="2809875" cy="5832475"/>
          </a:xfrm>
          <a:noFill/>
          <a:ln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755650" y="213360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Obsah Mg a Ca v zubní tkáni poškozené kazem. Zvýšená koncentrace Mg zřetelně indikuje postižené partie.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6911975" cy="5067300"/>
          </a:xfrm>
          <a:noFill/>
          <a:ln/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23850" y="6021388"/>
            <a:ext cx="8496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Distribuce ochranného prostředku ve dřevě (penetrační hloubka), energie pulsu 50 mJ.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Autenticita výrobků z korálu</a:t>
            </a:r>
          </a:p>
        </p:txBody>
      </p:sp>
      <p:pic>
        <p:nvPicPr>
          <p:cNvPr id="106503" name="Picture 7" descr="beads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196975"/>
            <a:ext cx="6875462" cy="5172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468313" y="479742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korál vs. vápenec</a:t>
            </a:r>
          </a:p>
        </p:txBody>
      </p:sp>
      <p:pic>
        <p:nvPicPr>
          <p:cNvPr id="1065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2606675" cy="2867025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700213"/>
            <a:ext cx="8229600" cy="1143000"/>
          </a:xfrm>
        </p:spPr>
        <p:txBody>
          <a:bodyPr/>
          <a:lstStyle/>
          <a:p>
            <a:r>
              <a:rPr lang="cs-CZ" altLang="cs-CZ" sz="4000"/>
              <a:t>Laserem indukovaná fluorescence (LIF)</a:t>
            </a:r>
            <a:br>
              <a:rPr lang="cs-CZ" altLang="cs-CZ" sz="4000"/>
            </a:br>
            <a:endParaRPr lang="cs-CZ" altLang="cs-CZ" sz="4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063" y="247789"/>
            <a:ext cx="8229600" cy="804947"/>
          </a:xfrm>
        </p:spPr>
        <p:txBody>
          <a:bodyPr/>
          <a:lstStyle/>
          <a:p>
            <a:r>
              <a:rPr lang="cs-CZ" sz="3200" dirty="0" smtClean="0"/>
              <a:t>Laser </a:t>
            </a:r>
            <a:r>
              <a:rPr lang="cs-CZ" sz="3200" dirty="0" err="1" smtClean="0"/>
              <a:t>induced</a:t>
            </a:r>
            <a:r>
              <a:rPr lang="cs-CZ" sz="3200" dirty="0" smtClean="0"/>
              <a:t> </a:t>
            </a:r>
            <a:r>
              <a:rPr lang="cs-CZ" sz="3200" dirty="0" smtClean="0"/>
              <a:t>fluorescence</a:t>
            </a:r>
            <a:endParaRPr lang="cs-CZ" sz="3200" dirty="0"/>
          </a:p>
        </p:txBody>
      </p:sp>
      <p:pic>
        <p:nvPicPr>
          <p:cNvPr id="78850" name="Picture 2" descr="http://dynamics.eps.hw.ac.uk/img/LI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14" y="1484784"/>
            <a:ext cx="395012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ttp://static1.squarespace.com/static/55d94e35e4b018351c8c5c18/t/567adc691c1210094e45fe55/1450892394526/?format=5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76" y="4725144"/>
            <a:ext cx="3895061" cy="16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http://velocimetry.net/images/pli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536504" cy="36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19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8640"/>
            <a:ext cx="3280990" cy="6608876"/>
          </a:xfrm>
          <a:noFill/>
          <a:ln/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219700" y="908050"/>
            <a:ext cx="31686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LIF spectra of unvarnished tempera systems taken at a resolution of 1 nm with a laser fluence of 1.2 mJ cm-2: </a:t>
            </a:r>
          </a:p>
          <a:p>
            <a:endParaRPr lang="cs-CZ" altLang="cs-CZ" sz="1600"/>
          </a:p>
          <a:p>
            <a:r>
              <a:rPr lang="cs-CZ" altLang="cs-CZ" sz="1600"/>
              <a:t>(a) zinc white,</a:t>
            </a:r>
          </a:p>
          <a:p>
            <a:r>
              <a:rPr lang="cs-CZ" altLang="cs-CZ" sz="1600"/>
              <a:t>(b) cinnabar, </a:t>
            </a:r>
          </a:p>
          <a:p>
            <a:r>
              <a:rPr lang="cs-CZ" altLang="cs-CZ" sz="1600"/>
              <a:t>(c) Naples yellow, and </a:t>
            </a:r>
          </a:p>
          <a:p>
            <a:r>
              <a:rPr lang="cs-CZ" altLang="cs-CZ" sz="1600"/>
              <a:t>(d) lead chromate. </a:t>
            </a:r>
          </a:p>
          <a:p>
            <a:endParaRPr lang="cs-CZ" altLang="cs-CZ" sz="1600"/>
          </a:p>
          <a:p>
            <a:r>
              <a:rPr lang="cs-CZ" altLang="cs-CZ" sz="1600"/>
              <a:t>The exciting laser wavelength is 248 nm. </a:t>
            </a:r>
          </a:p>
          <a:p>
            <a:endParaRPr lang="cs-CZ" altLang="cs-CZ" sz="1600"/>
          </a:p>
          <a:p>
            <a:r>
              <a:rPr lang="cs-CZ" altLang="cs-CZ" sz="1600"/>
              <a:t>(e) UV fluorescence image of a cross section of an unvarnished laser-ablated region of a Naples yellow tempera sample. (Magnification is 500).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Pojiva v malbách</a:t>
            </a:r>
          </a:p>
        </p:txBody>
      </p:sp>
      <p:pic>
        <p:nvPicPr>
          <p:cNvPr id="1136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3827462" cy="3259138"/>
          </a:xfrm>
          <a:noFill/>
          <a:ln/>
        </p:spPr>
      </p:pic>
      <p:pic>
        <p:nvPicPr>
          <p:cNvPr id="1136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628775"/>
            <a:ext cx="3827463" cy="3076575"/>
          </a:xfrm>
          <a:noFill/>
          <a:ln/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95288" y="5084763"/>
            <a:ext cx="41767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excitation spectrum (390 nm) (emission maxima at 290 nm and 330 nm), and excitation spectrum (emission maximum 385 nm) from 0.1%</a:t>
            </a:r>
          </a:p>
          <a:p>
            <a:r>
              <a:rPr lang="cs-CZ" altLang="cs-CZ" sz="1600"/>
              <a:t>(w/w) aqueous solution of rabbit skin glue.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4932363" y="5084763"/>
            <a:ext cx="39608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Wavelength dependence of fluorescence emission from films of egg white</a:t>
            </a:r>
          </a:p>
          <a:p>
            <a:r>
              <a:rPr lang="cs-CZ" altLang="cs-CZ" sz="1600"/>
              <a:t>(excitation at 248 nm, emission maximum 340 nm; excitation at 355 nm, emission</a:t>
            </a:r>
          </a:p>
          <a:p>
            <a:r>
              <a:rPr lang="cs-CZ" altLang="cs-CZ" sz="1600"/>
              <a:t>maximum 420 nm).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Detekce mikroorganismů</a:t>
            </a:r>
          </a:p>
        </p:txBody>
      </p:sp>
      <p:pic>
        <p:nvPicPr>
          <p:cNvPr id="911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038600" cy="3100387"/>
          </a:xfrm>
          <a:noFill/>
          <a:ln/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59338" y="4941888"/>
            <a:ext cx="379888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spectra of green algae on a marble substrate. Before a biocidal treatment (continuous line) and after (dotted line). Excitation wavelength 355 nm.</a:t>
            </a:r>
          </a:p>
        </p:txBody>
      </p:sp>
      <p:pic>
        <p:nvPicPr>
          <p:cNvPr id="9114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3635375" cy="3179762"/>
          </a:xfrm>
          <a:noFill/>
          <a:ln/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539750" y="5229225"/>
            <a:ext cx="40147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Normalised LIF spectra of green algae (continuous line) and cyanobacteria (dotted line). Excitation 355 nm.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549275"/>
            <a:ext cx="4895850" cy="4225925"/>
          </a:xfrm>
          <a:noFill/>
          <a:ln/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11188" y="5084763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image related to the alga colonisation on the northern portal of </a:t>
            </a:r>
            <a:r>
              <a:rPr lang="cs-CZ" altLang="cs-CZ" sz="1600" b="1"/>
              <a:t>Lund Cathedral</a:t>
            </a:r>
            <a:r>
              <a:rPr lang="cs-CZ" altLang="cs-CZ" sz="1600"/>
              <a:t>. The intensity of the chlorophyll fluorescence in the band around 685 nm is indicated in grey levels and makes evident the important biodeteriogen colonisation on the stone surface.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175125" cy="3654425"/>
          </a:xfrm>
          <a:noFill/>
          <a:ln/>
        </p:spPr>
      </p:pic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4859338" y="1989138"/>
            <a:ext cx="36004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spectra of Ho¨ o¨ r sandstone from the external walls of Lund Cathedral: </a:t>
            </a:r>
          </a:p>
          <a:p>
            <a:endParaRPr lang="cs-CZ" altLang="cs-CZ" sz="1600"/>
          </a:p>
          <a:p>
            <a:r>
              <a:rPr lang="cs-CZ" altLang="cs-CZ" sz="1600"/>
              <a:t>1) 12th century stone; </a:t>
            </a:r>
          </a:p>
          <a:p>
            <a:r>
              <a:rPr lang="cs-CZ" altLang="cs-CZ" sz="1600"/>
              <a:t>2) 19th century stone; </a:t>
            </a:r>
          </a:p>
          <a:p>
            <a:r>
              <a:rPr lang="cs-CZ" altLang="cs-CZ" sz="1600"/>
              <a:t>3) 12th century stone with algae. </a:t>
            </a:r>
          </a:p>
          <a:p>
            <a:endParaRPr lang="cs-CZ" altLang="cs-CZ" sz="1600"/>
          </a:p>
          <a:p>
            <a:r>
              <a:rPr lang="cs-CZ" altLang="cs-CZ" sz="1600"/>
              <a:t>Excitation 337.1 nm. The same behaviour was observed in the remote measurements with the excitation at 355 nm.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Katedrála v Parmě</a:t>
            </a:r>
          </a:p>
        </p:txBody>
      </p:sp>
      <p:pic>
        <p:nvPicPr>
          <p:cNvPr id="993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4657725" cy="4525962"/>
          </a:xfrm>
          <a:noFill/>
          <a:ln/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292725" y="1628775"/>
            <a:ext cx="35814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a </a:t>
            </a:r>
            <a:r>
              <a:rPr lang="cs-CZ" altLang="cs-CZ" sz="1600"/>
              <a:t>a picture of the area investigated;</a:t>
            </a:r>
          </a:p>
          <a:p>
            <a:r>
              <a:rPr lang="cs-CZ" altLang="cs-CZ" sz="1600" b="1"/>
              <a:t>b </a:t>
            </a:r>
            <a:r>
              <a:rPr lang="cs-CZ" altLang="cs-CZ" sz="1600"/>
              <a:t>the thematic map obtained</a:t>
            </a:r>
          </a:p>
          <a:p>
            <a:r>
              <a:rPr lang="cs-CZ" altLang="cs-CZ" sz="1600"/>
              <a:t>from the ratio between the</a:t>
            </a:r>
          </a:p>
          <a:p>
            <a:r>
              <a:rPr lang="cs-CZ" altLang="cs-CZ" sz="1600"/>
              <a:t>integrated area in the range 396</a:t>
            </a:r>
          </a:p>
          <a:p>
            <a:r>
              <a:rPr lang="cs-CZ" altLang="cs-CZ" sz="1600"/>
              <a:t>to 408 nm and the integrated area</a:t>
            </a:r>
          </a:p>
          <a:p>
            <a:r>
              <a:rPr lang="cs-CZ" altLang="cs-CZ" sz="1600"/>
              <a:t>in the range 409 to 450 nmn (the</a:t>
            </a:r>
          </a:p>
          <a:p>
            <a:r>
              <a:rPr lang="cs-CZ" altLang="cs-CZ" sz="1600" i="1"/>
              <a:t>yellow-red areas </a:t>
            </a:r>
            <a:r>
              <a:rPr lang="cs-CZ" altLang="cs-CZ" sz="1600"/>
              <a:t>in the image indicate areas subject to protective</a:t>
            </a:r>
          </a:p>
          <a:p>
            <a:r>
              <a:rPr lang="cs-CZ" altLang="cs-CZ" sz="1600"/>
              <a:t>treatment); </a:t>
            </a:r>
            <a:r>
              <a:rPr lang="cs-CZ" altLang="cs-CZ" sz="1600" b="1"/>
              <a:t>c </a:t>
            </a:r>
            <a:r>
              <a:rPr lang="cs-CZ" altLang="cs-CZ" sz="1600"/>
              <a:t>fluorescence spectra</a:t>
            </a:r>
          </a:p>
          <a:p>
            <a:r>
              <a:rPr lang="cs-CZ" altLang="cs-CZ" sz="1600"/>
              <a:t>taken from the bottom left area of</a:t>
            </a:r>
          </a:p>
          <a:p>
            <a:r>
              <a:rPr lang="cs-CZ" altLang="cs-CZ" sz="1600"/>
              <a:t>the protiro and referring to those</a:t>
            </a:r>
          </a:p>
          <a:p>
            <a:r>
              <a:rPr lang="cs-CZ" altLang="cs-CZ" sz="1600"/>
              <a:t>pixels of the thematic map in </a:t>
            </a:r>
            <a:r>
              <a:rPr lang="cs-CZ" altLang="cs-CZ" sz="1600" b="1"/>
              <a:t>b</a:t>
            </a:r>
          </a:p>
          <a:p>
            <a:r>
              <a:rPr lang="cs-CZ" altLang="cs-CZ" sz="1600"/>
              <a:t>where the protective treatment was</a:t>
            </a:r>
          </a:p>
          <a:p>
            <a:r>
              <a:rPr lang="cs-CZ" altLang="cs-CZ" sz="1600"/>
              <a:t>strongly present (</a:t>
            </a:r>
            <a:r>
              <a:rPr lang="cs-CZ" altLang="cs-CZ" sz="1600" i="1"/>
              <a:t>yellow–red pixels</a:t>
            </a:r>
            <a:r>
              <a:rPr lang="cs-CZ" altLang="cs-CZ" sz="1600"/>
              <a:t>);</a:t>
            </a:r>
          </a:p>
          <a:p>
            <a:r>
              <a:rPr lang="cs-CZ" altLang="cs-CZ" sz="1600"/>
              <a:t>and </a:t>
            </a:r>
            <a:r>
              <a:rPr lang="cs-CZ" altLang="cs-CZ" sz="1600" b="1"/>
              <a:t>d </a:t>
            </a:r>
            <a:r>
              <a:rPr lang="cs-CZ" altLang="cs-CZ" sz="1600"/>
              <a:t>fluorescence spectra</a:t>
            </a:r>
          </a:p>
          <a:p>
            <a:r>
              <a:rPr lang="cs-CZ" altLang="cs-CZ" sz="1600"/>
              <a:t>taken in the bottom right area of the</a:t>
            </a:r>
          </a:p>
          <a:p>
            <a:r>
              <a:rPr lang="cs-CZ" altLang="cs-CZ" sz="1600"/>
              <a:t>protiro where the protective treatment</a:t>
            </a:r>
          </a:p>
          <a:p>
            <a:r>
              <a:rPr lang="cs-CZ" altLang="cs-CZ" sz="1600"/>
              <a:t>is present in a lower degree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Znečištění kamene</a:t>
            </a:r>
          </a:p>
        </p:txBody>
      </p:sp>
      <p:pic>
        <p:nvPicPr>
          <p:cNvPr id="849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54150"/>
            <a:ext cx="3887788" cy="3213100"/>
          </a:xfrm>
          <a:noFill/>
          <a:ln/>
        </p:spPr>
      </p:pic>
      <p:pic>
        <p:nvPicPr>
          <p:cNvPr id="8499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3816350" cy="3159125"/>
          </a:xfrm>
          <a:noFill/>
          <a:ln/>
        </p:spPr>
      </p:pic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900113" y="5445125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LIF spektra of Parského mramoru: čistý a incrustovaný povrch (266nm (</a:t>
            </a:r>
            <a:r>
              <a:rPr lang="cs-CZ" altLang="cs-CZ" i="1"/>
              <a:t>vlevo</a:t>
            </a:r>
            <a:r>
              <a:rPr lang="cs-CZ" altLang="cs-CZ"/>
              <a:t>) a 355nm (</a:t>
            </a:r>
            <a:r>
              <a:rPr lang="cs-CZ" altLang="cs-CZ" i="1"/>
              <a:t>vpravo</a:t>
            </a:r>
            <a:r>
              <a:rPr lang="cs-CZ" altLang="cs-CZ"/>
              <a:t>))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Monitoring odstraňování starých nátěrů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71625"/>
            <a:ext cx="5040313" cy="4876800"/>
          </a:xfrm>
          <a:noFill/>
          <a:ln/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940425" y="2492375"/>
            <a:ext cx="280828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Odstraňování vosku z pláten nebo dřeva (překližka) je časově náročné. Proces lze snadno automatizovat použitím laseru a detekce LIBS. </a:t>
            </a:r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cs-CZ" altLang="cs-CZ" sz="1600"/>
              <a:t>LIBS spektra vosku vykazují zřetelné pásy CO a CN. Po dosažení spodní vrstvy se objevuje pík 423 nm a čištění je ukončeno.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Spektrometrie laserem indukovaného plazmatu (LIBS)</a:t>
            </a:r>
          </a:p>
        </p:txBody>
      </p:sp>
      <p:pic>
        <p:nvPicPr>
          <p:cNvPr id="52227" name="Picture 2" descr="http://appliedspectra.com/images/product-imgs/geolog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1" y="1701001"/>
            <a:ext cx="3391200" cy="225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http://www.appliedphotonics.co.uk/images/YPG%20trials/mp-libs%28250x17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1" y="4107240"/>
            <a:ext cx="3342240" cy="243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https://encrypted-tbn0.gstatic.com/images?q=tbn:ANd9GcTN6NStP4rfHFQ61mNPsdbnT-jmcDsCC8PsJLP973dJCd_87rO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1" y="4108681"/>
            <a:ext cx="3430080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ovéPole 5"/>
          <p:cNvSpPr txBox="1">
            <a:spLocks noChangeArrowheads="1"/>
          </p:cNvSpPr>
          <p:nvPr/>
        </p:nvSpPr>
        <p:spPr bwMode="auto">
          <a:xfrm>
            <a:off x="609121" y="2153162"/>
            <a:ext cx="2233304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177"/>
              <a:t>Prvková analýza</a:t>
            </a:r>
          </a:p>
        </p:txBody>
      </p:sp>
    </p:spTree>
    <p:extLst>
      <p:ext uri="{BB962C8B-B14F-4D97-AF65-F5344CB8AC3E}">
        <p14:creationId xmlns:p14="http://schemas.microsoft.com/office/powerpoint/2010/main" val="409261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456481" y="273961"/>
            <a:ext cx="4497120" cy="1141920"/>
          </a:xfrm>
        </p:spPr>
        <p:txBody>
          <a:bodyPr/>
          <a:lstStyle/>
          <a:p>
            <a:r>
              <a:rPr lang="cs-CZ" altLang="cs-CZ" smtClean="0"/>
              <a:t>Malaga</a:t>
            </a:r>
          </a:p>
        </p:txBody>
      </p:sp>
      <p:sp>
        <p:nvSpPr>
          <p:cNvPr id="53251" name="AutoShape 2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144001" y="-106668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3252" name="AutoShape 4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296641" y="-91404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pic>
        <p:nvPicPr>
          <p:cNvPr id="53253" name="Picture 6" descr="http://www.photonics.com/images/Web/Articles/2011/4/1/Figure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41" y="258121"/>
            <a:ext cx="3159360" cy="21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http://pubs.rsc.org/services/images/RSCpubs.ePlatform.Service.FreeContent.ImageService.svc/ImageService/Articleimage/2013/JA/c3ja50069a/c3ja50069a-f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61" y="3200040"/>
            <a:ext cx="4727520" cy="349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https://encrypted-tbn0.gstatic.com/images?q=tbn:ANd9GcTouiWvgvwWGkhcj7RmUIPAx9_Qoa7BWBNa9pUALdz7P8hzm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1" y="3588840"/>
            <a:ext cx="3643200" cy="27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ovéPole 1"/>
          <p:cNvSpPr txBox="1">
            <a:spLocks noChangeArrowheads="1"/>
          </p:cNvSpPr>
          <p:nvPr/>
        </p:nvSpPr>
        <p:spPr bwMode="auto">
          <a:xfrm>
            <a:off x="908641" y="1977482"/>
            <a:ext cx="3376374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177"/>
              <a:t>Analýza portálu katedrály.</a:t>
            </a:r>
          </a:p>
        </p:txBody>
      </p:sp>
    </p:spTree>
    <p:extLst>
      <p:ext uri="{BB962C8B-B14F-4D97-AF65-F5344CB8AC3E}">
        <p14:creationId xmlns:p14="http://schemas.microsoft.com/office/powerpoint/2010/main" val="1357948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LIBS</a:t>
            </a:r>
          </a:p>
        </p:txBody>
      </p:sp>
      <p:sp>
        <p:nvSpPr>
          <p:cNvPr id="54275" name="AutoShape 2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144000" y="-143639"/>
            <a:ext cx="305280" cy="3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4276" name="AutoShape 4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296640" y="9001"/>
            <a:ext cx="305280" cy="3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4277" name="AutoShape 6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449280" y="160201"/>
            <a:ext cx="305280" cy="30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4278" name="AutoShape 8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601921" y="312841"/>
            <a:ext cx="303840" cy="30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4279" name="AutoShape 10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754561" y="465481"/>
            <a:ext cx="303840" cy="30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4280" name="AutoShape 12" descr="data:image/jpeg;base64,/9j/4AAQSkZJRgABAQAAAQABAAD/2wCEAAkGBhQSEBQUEhQVFRUWGBcXFxgVGBgVHBcXGhQYGhoYGBUYHCYfGBojGRgUHy8gIycpLCwsFh4xNTAqNSYrLCkBCQoKDgwOGg8PGiwlHyQsLCksLCopLCwsLCwsKiwsKSksLCwsKSwsLCksLCwsLCwsLCwsLCwsLCwsKSwsLCwsLP/AABEIALMBGQMBIgACEQEDEQH/xAAcAAABBQEBAQAAAAAAAAAAAAADAAIEBQYBBwj/xABDEAABAgQEAgcGAwcDAgcAAAABAhEAAyExBBJBUQVhBhMicYGRoTJSscHR8BRC4QcVI2JykvFTotKCwhY0Q2OTo7L/xAAaAQADAQEBAQAAAAAAAAAAAAAAAQMCBAUG/8QALhEAAgIBAgUDAgUFAAAAAAAAAAECEQMSIQQTIjFBMlFxYfAjgZGhsUJS0eHx/9oADAMBAAIRAxEAPwDVtCaHtCyx8+fQUMaE0PaONAFDWhNDmhNAFDWhNDmhNAA1oTQ5oTQgGtCaHNCaABrQmhzQmhgNaE0OaE0ADWhNDmjuWABjR2OtHWgAbDVrABJLAByToBeHqIAcsALk09YxvS3pCmYOolKJDjOpJYFmOUK1Fa6UatY1GOpmZOi5xHSzDpDpX1n9FdHvZorp3S1Z9iWB3up/JmjKy0sGA1Oo84kS1NYRZxiuwkpPuWk/jc43Wrw7AH9reu0Hwq5ihmL6AFSqvmAJAArSKyUkmrG7Gj18WGu+kWOHDJYEOblm8mbW/dGWzWgnSMX/AO4j1b0iT+LVopPmQedGirlrKS1G7v0iwlT393y/SMNm9KJSMdMNG8mP35Q9eMUNfOkRFzveUPB/SkMVinsT6beMKzOleCxwnESpQSoXsru3iwjNqm0sa8/pD5U8iylJPI/LwgqxGiaE0VCOKKADlKvBj6UgyeNDVPkf0hUMsWhNEBPG0ag+kL9+S+fp9YVMVljlhNBGhNGbN0DaE0PaE0FgMaE0PaE0ADGhND2hNAIY0Joe0JoAGNCaH5Y40ADWhNDmjrQDGNCaHtCaABjQmh7QybMSkZlEJA1JYeZgENWoJBJLAAkk6AVJjI47pkpQIkhKa0USFEjShYAnxg/SHpYnJMlSQFZklOc+zUMWA9qhu4jzbBlcsMoF0qYk9rN2vaY7guzx048Vq2QyZKdGvmY2bMqslVjVVB4WvyiCjh4BfdyXNoiyOIkUy/BjdxXmIp+L8QxCiMgAA0ABpsRqIpGDbqxSyKKurNEUIlm6Q51oBua0ZjBzxaUF5EdWVCwNzX4RjMN1y0MqWnKk3YAp5M9u+KiVNKJ3ZOViUgmrByKvpFY4E73Iy4mUa22PUuv3FeaqwM8Rly/bLPTW4Ds/rGZwnFcq5YmLSTR7pfzDF++LLpRigZaFJQl84zUqEv7Jbm0Q5dSUX5OlZLg5LwaPDTkqAKWLgWVS3fEmUNmPLM3xVSMFhuLZCfeBNEskEUy3BelHFKRa8I4wibMuqWwIVnbK1CDmKWBodjGZYWgjni+5rkIN28ifrBT3eb/WAYWahVlLUNwEh+bNTxgipJFHUfAfBo59y5xZayfN/rHCpqt8fnTeEJajYn+0QyZhFMxfvy/GsA6Q1dfyq8G+kNUsDRQH3yhqwoNWnIfUwNST7x8QPrDHpJWdAuFbUV9QQ8LPL91Xmn6RBdZoCXqPZp8e6O/gZ3+qP/j/AFh0Zo3+WFlgrQssQs0CywssFywssFgCywssFywssOxUCyxzLBcsLLBYUCywssFywssFhQLLCywXLCywBQLLCywXLCywWFAssLLBcsLLBYURcXiEy5a5ivZQkqLbAPHmvHOkCsRMzEdkeyh3y83tmO8eplEYnjP7OXJXhJgQTeXNco/6VAZk9xzCzM0XxSje5PInWx5TO4+oT1FbhmGXQVufAm0aLBrROAVmCqUqKV2f4xXdMug+MkKM1ckKQwzLknOkMHJUGCkge8Q3OMimYRUEg8i3wj1eXHJFOLPKWWWKVSVnqKcGnKxAbl/mBzuFpLsSO99fNv8AMY7AdMJqGC2WnmGLd/1jUcJ4mjEArSCkg5TZ9DobVPrHJPDOG7O6GeGTZE6Twfs27W7V8aVjA4TBE4pSZtClSisWchVQPGPQZ+MShBJKgwq9qCutKP5RgeETM2JUoAkHOrmxU7l/usU4e6kyXFadUEa+Tw2TNZJSC5YOnXzgHG8GjMUOcrhIajsEi8Owk8FabguGPN4DNxQXLGYlyyq6EEGJJPV3LOScQU7h0soDh6XN/MRn8dh+rcZuySOZsoj5RbYzHAChI7ooeI4vMRy3jqxKRw55RfY3nRXGp6tCJhSFflKgagNTNUXsHjUyMWlIZYSBooFxl0egy+vfGI4BkUhKqdlyouwDXNNKRpJ6kraW5HslWUtZQLObihB5GODLFa2enhbcF+xegJuEg7Vv5QHEoQ7sKu5D38r84HhMqQBXvp8LaRLlzBUnMR3COey9EdC0GigPvekNXgAfZAG1D8ILNIIoFHw15QSULX2qW9R89oBt0QVYDKXAPq0P6/l6RMIBFANtDbm8R+rTsPL9Y1Yu5uIaVjceYisCBHWidGaLMR3LFWEwssKgotMsLLFXmO584QUdz5w6Ci0aE0VnXq94+cLr1e8fMwaQplm0JorDile8YDNxCjdRg0iLhoaZgFyPOKQnnDFK2h6QsvVz0gOVBu+Iv70ToCfSK2Wl73jqXB+/ODSgJ/7z/l9f0hfvP+X1/SIghihBSGTzxQe6fOG/vT+X1/SIZjgh0gJZ4ofdHnHm/TD9nAnzFTsLllqU5VLNElW6SB2Sa0t3RuzDVoOrDvp6XimPI8buLI5YQmqkfPOO4dMkqKJqFIUNFBrag2I5ikTujvFRJm9r2VUJrTYx7fiUy1JKVjODdJAIPfm+kefdKOiKkKK8Hh5ZSQSoEBZQb9lKzlII0CaeTejDiI5VpkqPNeGWN6ob/kN42D1MyuZ0FmJNxSMdwz+FOQpZAANQFOW7kvE5PHlzMLMlLXUAFFgGBDpAsKPYa8ooEmsVxY3GLizGfLrkpI9OThsIcMt1z/xBIyMEhAGr1JI8jSKyfwwrFJjEXdL/ADhYSZmQCLERKIq+8cTbTPQjBNGa4zwpcuXmzJUBQsCDWli+8Z9413SQnqD3pfuf6tGRjvwO42zzuIiozpGj6HYn+J1RUUpW7tqKdkbEmj7E98ekSsEk1Cg2jGo5EeWsee9CJCutzCWlSagqLULCgJOxLtuI9Iw8pJHsjfW+0cHFvrPS4Ffh2xqJYSkjOCObG52joBb209xDQ/qg1E/GOLlAjXzP17o4j0bQkuAGbmLx2Vil6Je4uPh3xEXhDuX2B5+cOSki1DBQVZOVilmmVVdtfKB51+4fvwgLqvmUTyctBHXuryMBlxNYBCeK/wDGDcRw4scoKJWWGYQioRX/AIsbiGKxg94ecFBZYmYI5nEVycYN46cTDoLJ5mCOFcV/4qGnGNBQWTyY4YrzjzuIb+PfX4w6MlhlJhJQ0VxxvOHSytVQlRG7MPM0hPbuJyS7k0TEg3jqsQOcQs4HtKSOSe2f9tPWBqxiBZBV/UWH9qf+UK/YXMv0qyb+KGxgqST+UgbqZI9TFUeMqFgE/wBNPUV9YAriJh0wuT+hczMUhN1Odkh/UsPjHBjkXA8y/wBIozPJjhWT9mHpXkNL8st5nEX1bup6C8RJmJ7zEMLaOKmw0kuw1FIOcQRcCBLxajQQNJG0OzRqx6TzXpzwTqZwmJcJmuW0C9Q/N384zEep9NpiPwS+s1ICGZ87uGfk78njyyPW4ebnDc8bicahk2NJ0ZxZKSg6W7o0D0jFcEmNOHNxGm4hxMSkOak+yN/0iGaHXS8nVw+RKFy8AekWJSmWUkF1igt49wMZzheC62chFe0QC313YGG4nFKmKzLJJ+AGg2EbzodwRUuUTNSntlwm6gCAKiwcB2rp4Ub5OP6kEnxGX6F9w/C9UlKGyhIoCDQeUT77eAaFImkdlyG9PP5QYT1O4P34R5Lduz247Kgawdx6wJzbbnvrziWFqO5PIOIQSsmvkzd4511jJrUQwC9HPh3NrHZoBqQQobAC3jE1chVOynxyww4c7IbvD/5hWNSRFlziLE+LfCH/AIo7j0+sFVhyAC6CfCHdWr+X/Z9IB2iqOIV7x9PpHBOV7x84EDDgqKEKCicrc+kIrUbqMDzR14B0h+dXvHzMNU5/Mr+4ws0deFY6QIyv5lebwbhSETJqUTAtlH/0wVKsaAd7Rxo7wjh6pk4ZAFrlKTMCMwQ7KABKyQ3aKaAG+zx1YEpWn3OHi9UEnDYMnhhSe2uWkf1kq/sS9e8iCBMlP+rMPNXVj0KifSGY7DLRNmdYgoKlqVlrR1Fw5Aer6CI2eObLBqTVlMMZSgpTf6bf7/cmHFgewlCOYDn+5Tnyga8QVe1MKu9RMR+sjhXGFFIuscI7pBllKrrL8lERxOVP5ye8kwEqjjxs0GXMQdT4ZhHETEjVXi0BIhNAIMpeyvMH5GOZj7w++8QMJhwEFjoMhZ1IPhDn5geH6wIKjohDpBAk+8PQfKHAc38oGAIFjZwlylr91KleQJgVvYHSVnmvSviKpuKmAqJShRSkaAChYd4vFNDiSo7knzJMahXAAJGRI7amqfeceQvHuOUcaSPn1CWVuSKng0ps0xiyQfRiW51HnAlZ583dSrDQD5Ab98W/GJPUy5cmWpyXdIHaU9yWqxOmwi46OdEF5QtbpWqwsUpJtqxOtCQDStYk8kV1v8inKk3oXjuRujnRhEyYVTG6uWcoyuOsWCHJJrlckU2bSu9l4VIGVJSGtQ0HKBDBhFAEi7BJo1LhnBcn03iQjDKLaBt/vyjzsuRzZ6mDFHHE7JlKzOFDaqj6RIVisgqsXb8x+A5RwcNIDqUBzfTxgYwCTdYahBB86bRAvaDqxDi58ASPF2jq16j/ALUhm+9oYZKaMSd7D4mEVpSOyA7toonwtrCDY5+Ip+U3/MSPg0MVMpQB+YJHxg2c6gltqegHdHKgWSO+tPGAYErAuAfAjyY1hvWI3HkfrB1Jc1JHcB8uXdAnH83p/wAoDSZSZI7A80LNGzATNCeBZoWaHQBc0dzwF45mgoLDZ4l9H8QU46R7VVF8oUcxAcJKUkOHr4corni46GJfiOG5KUf/AK1RXDtNEOI3xsBxrFlc9f8AEVNSFKyqVch9og5oapTk9/zjjxiTt2ykY1FJDs0J4a8KMjHPHQYY8KAYXrI71kChPAMN1kLrIC8J4KANnjoXAHjrwqAMJkQ+OLfCzhqUKAatSGA8TBniBi8S6wgWFVd9GHz8o3Bb2YnvGvcznB+jnV/xZxAy9ptEtqTvE1eMVlCgHWv2EbDR9qBz5bRNxyTNUmSlJIopZ0v2U83If/p5xacO4MEdpTKUdSHYbJ2Edcp31SOJQrpgROjHAihRnTQFzVVBU7hxVgR2fj3WGkRMynNQHcH5EQBDQYRzTk5O2dOOKgqRI/FkkEuwZgGbe0dOLq7keF22p90gDW074KlI30+66RIpsMxCkqcmp8QeXOGS8fokZfDXvVceMSOzZn8xW49YCnDgKBUaAtoD5fOA0miQnFhRuXIt9GgnUkAZi2z38vWGyMUAkiWw1csVNbT7rDZYc76OYQBUqAvU1tRy1aeENKyQ1h6NzJ5PDpUo7DxtBW8W7gO9tRCFYOXhS9TT4eOkG6j+nz/SAz8WLe13Wgf4ocvvxgHUmZp468czDcPHY2MTwo5OfKSD84CrpGAhMvqJTp9qYXzrJe5sLj+2Nxg5diWTKsfcO8S8Pg0zAsoWVBNB2GKyVJSAE5nqVCKb8Upb5Uqe7JJU29LkRKxHHpBlSky5SkzCEpnqKiBMKRRQH5e1UgM+1IrHF7nPPiP7TmKJSEMWUXzJZikiYEsXGoL+PKNF0DQfx8knRz/dKWfD2fWMZxxIkz1y09vJlyqZqqlpXS9irK+pTHqHRTEYadLl4mRKRLWHSrKAkpUzKSpr6+BBikYaabIzzak0eXcS4guUhCQhWZQ9pSVBI37RDKPIRU/vyYnKxJKQ1XZRNyd3P6RrP2hcaVhsUmRLlyVSxLCwJqOsZRmzBQkuKJEZfinFnw6VoTLSpbdYEg5QpMxYTkBJyDIUuEkOXvF4Y4pdiM80m9mdRxWZ1WVRqSSpWpBNuQ0if0f4l1gUipyMQTqDT0PxjMYmaS3cDTmIveimAU6phDAjKH1q5PcwhZoRUGzeCc3kS7mjhPBepDVp8a/pWErDkc/EfTaseZZ61AoUNVMHL7reEiYL0IZtdzX0763h0Kx0dhBDm4ct3Gm0NyMxo1vX57coAHPCBgYVszivgbPTvhqp5rQMDr6i4r+sOmFoj8T4hkGUHtqtyG/0hvDMESLc3P3WIUjtTSrK5UXr97RqsLiAlNvhFdoqiDbbGYfC5bDxa/j93ghBgxxr0fbl92gqMa4cJe9adx9YyG/sR0CCTCySRdqaOdnIYQ9CwugSoGuob4X5QDrMpbcmin5/5hGkd68KDhxQHTZ7h/KHCY/6QlYcEDInvFAzbesDS51PdGaNWS3YPUttr3RHStKiQDV6hzQttp4aw8rpb0aAzJkJjRIk4RTgizPvS/fbbeJaJwKylNGgCJiwgC5Jtyb9eVu+HTcqPKv35xlmo7jvxtwXcedIa7pBUS1hd7XiAVua+uv3SOjEHy0++71h0a+CWkFQJJZItueXfeON/LDJ+JpTw1B7xrA/xK9h6/8AKEBV50uwTR6qtQXrqH5eUPRM2BDXJGZ+YSDTS760tC68DMpRGU0Z8rG4oquoDilY6sskPUJGWpry9mhsC/nGzKCovkLPVmpSrnOb3SORHOKniAJUGc0AfcuRRqDuESMROKDROcpdlWNruHFC/g8RkTFTmzTSkqVlARlRYVdajmJpblFYKupkMj1dKIaioGjhQs1CDDpfEAtaFTkhYBGYeyVp2KkkF2/M7xPTw9CQ1KFiVdoHm5NjU0pELHyZRllQIFSlGR3Uv3W/Np3NFozT2RzTxNK2TumUpM5KMZIAQib2VyyoFaFoJRnZ/ZUEi1mf81InQrjszC4kFz1Sg01J2DspL/mBJ7wSNXEfBZgkBeHSSPzFgVAVYvSwZ4nYbqphWEy2Uk1SQCwIJFA2aoIjbm0qoxHCpPuRv2pzgrHhSS4MlJBGo66czekU0uTLTJCZ160dg5LgPe/wjYzMCqeASEljVRAOVN+y7KdOYlmoVPA/wCXKwkGWq2YA09kZVN2W7J1tzg5yUVYlwzcmkzN8L4QidNckZEBIKXqpqOf5bO1Y1K0CwAys163YGtGYW+FjmsThhInApUp2BYMKkDwCTdjvEqVxSYCopVhyW7QS5YO5DNzrGMsXNpp7F8Mo404tblwZxAoHqA12u5etGqPG0IFgSaJarByzk0u9mYdw5wJPEFkpLJY5hnBCg4DFwb09Wjgx9GGUAmgLWKjmoCTRi776vENDR0LInuTk0qyTWoqWGvnp84fMdyyRo1tb91ta/GIU7iyAWK+bgE0d3dIVsA3PawpXSBALPQuxIJYO7EAOHfmzQtMvYeuPuWwzFuyX2INCKOCBR78xq8CCFOzKauoZgoNzs/i9bRTf+JCl8rqFKqJBBc5qC4IZrEQv3/1pP5MiVKSLupncnvH1eNcqXsJ5oe5bSsOpZ7IOYXFyPZ/KNnbVoqeJYxRJQBl30UeRoGHKGnHoRKkzKsFEKJJfMUFiMtTq4reJ+L4mpTJmKTNAJyqrmQBcKJSCX8Y1oadmOYpbIDwzDF3i3PrFbgcakJzLSxBqL+UWScWheXIwfcxiRtA1zG0N68+46QeQtTgtdmF6uQLbwbqCFMoNYjn9YreK48SJeYh6sBzOvgxjK6tkN9PcnqNamC4eoIN2fm/JNyHiB0f4nLxCHUMqkntAVDaEavYRJxCkpIUpQABqsnKWvQ94FHgaadMSkpK0GkzlCj0qKb1cfGHrS23f96xInyOyFbtaoL/me1hpAZiOyDZvv77oSYOweat4NKmJSQog20+ERKuLNu+vIfd4kSQC6TrbkdDDaBMLMxH5izlsrVbw9PCBfjL03fv/AMH1h8ySopAsU0bW7j75wDEIKavfb0jNG1IE+ru8PKCxNGArXTlvf1gJoGfn8Ik4YjtDdJqd2/zAasFn8Y5145xxS6nkK86XpraCZeQ8x9YB2US+kSMzDOQ3tBI2sxL8oruK8d/hhMrMCpiokANfshifPnBcfwrLlXJIWKFlAigYEKSQKlon8Q4PKm4cEpTLmXBlgOH0UkUI3azhovHlxaZyz5kk0jPYFClJCnWXJDlZNAK0P3SLPCcYTKCklKiC/a90VJAfctVo7wjhIDy1qzmpQB2WLVBckMWDW18G4ngYmLlBM0I6xLLQQDkUxsaE6b/KOic8ctmzmxwyxdoiK6SKUrsS5afAk05giOL4qorzZQVWFWCUUdKRoSXc3tEnEdEupCiVrK65QUhiHpUG5Gr+ERMJwyYsFTZGP5nYClVKAp5Q7xaekVZtXWVk2f10x1VJLB6sNAOUWuDnKlKN0pI7VCHABIA590REcEmqGdKCCWWhn7TLSHS9KPmcmweG8axKxM6qYpykDQJPaAVUCjsW8IrcZdKIaZReplt0e4/jOuErDTAlc10AqCGANVHtAhIypclnZNKtBukHCJ+EUkGZnSXCVBS0gKADjIXY1d9am7wL9m2LCcel2qhTPqQpCz45EzPUaxrf2yY5ClScjBS152/lTLKVG2qlDyPOJT9enb7/AOFMcnpvc8xnz3LUAFGETFyssotQlNS+mo5WiHMwpFVpIzVDggHu8YkLxBMooYAlg76axS1sY0y3YLhctJUSWcDvv/iJEwAEhoBhZeQkh/GOlJN2fkPnCk02agnFD1LNAKxKHB5q1ZEpdVDlzIBbS6qfrEE4gggCqthWsaHox0exKwMRLKAnMwdTkkH3RTwJF4nOWlXdFoLXKqbGS+hOLJ/8uR/VMlsP98MmdF8VK/iKkLISFZkgoPZZqZVF7vbSPTZM8iVmUQkpBJ2prytFZhuOdekgHKohTE0DVy5ho9HFKPHEuJn3pHbLhodlZiOF9UqQJa0KVKUSxdGZCjqDQXLNW8TE8CSpI6uakgGyxkV3PUKNtrQzh3WSJqiZaJaCWKVEqSmlgHLjxs8A4jxWVJmKydtBAUkFwA5LprtowNGi7uT6SCqK6kJYKSpKgcwFBfNqLXoXh+KWmTJSp0lajQP7PNtYo5fG+0VJ7JrQgKYF7bFjtE3DSxiUKyZjNSHymoUBsrQgacqRp42vUJZFLaPc0nRzpHLn/wAGYsomMBLWWu7NWhJJTQ3q1Yy3SeTiZc7q8SXZyggMhST+ZLAeLuQ0QZZAUApNQ79ogmuh0IjfcH48jFShhcSQsLSQFmhJFAa2WNxqPNNcp6oq1/H1RlPnLTJ0/wCfn/Jk+EcbVh5RKUAupi5LHsGh8wfDnBzxE4tIAGVSc3ZJGVZOVgzdqgIal6GB9NuAfgcnVzFKlzHooBwUgVcAAjtcr66VGDm50gZQAC+ZmL992iyUZLWiWqUJctmxwGKMgFAzIT+VKqpDn2amx0UGvWxiRxLpCAkpl9pQNw4Aq3t6h6NYxnsFPmJlqQCrJRShVmBah0vGl4XhJZliaSJiAxUFJ7SdBb2SK1tUgxyzSTtnVBNqgnBcWZxyqDKdtmpY7ViWpaUqAX2SDdTCoumpvyN9Hih4vKUDnQlQBBKFpcMoDWlCxdjzg/XdfKGITmU4CJgAJIIcOoCpDMKct4zp8+BuX9NbmmVMAUrX12iItJEskmgNN7/4inw3GVywUmWVICQHALpSBSo5bjxiZw7i8vFlUuS+ZASutAQ+m9fjGXGtzae6R1CczuQCxrzbX1ENSQKk6E0vTl5+YibI4bMzeyQ3iDESehlGjVtaEmmbprudVPINGDeFfv4x38Sfehq15m3ELqO/ygAretJtSt70jpWpmloRNWXbMwU27gGg07omycChSWotTuyXTlToCCogkBtoangwSCsJIUAe2lnA5nXuhaknua0ykrRFlqUFKzpAUgpC0jUKSCMhZiHNaCxhuIwZWpJC1yxsGUx3JKbd8WOHrZIc6hg/g5JMOmIIV2nDbiFrp2h8u1uV5wKkoSgKmTEupTZgiuj7120MFQJxlqGWWlTABnIFa1AFxypzibImpWpSE3HvOAeQJp/mBb5rudqQa35QaI+GGnTz1IyJSiYMuajpW1xoRrEJPVTELXPljNRLKSJgoTlZxqTrBUzGY0NauTWhs3sl200MCTjUmYEOCSQDTspfcmjwotrsEkn3Gp4DJSAsSkInAhYyslmY5ktZjZrQXKuatSppz5gwUtRUUkG5JJfuteC4s5FFIUC1KW8haBoS96/fwhucn5BY4p9iNhsNkX2VvldKksClQUaOjRq1pHMbwUKV7SkOKBBIH9pJjqlpQ+YEkEsyCW8QIPipQcDNUh+ybbPTuh6nd2LQqqioT0flgn21sLK7ILm+ZNv1h2I4KgHqky3mLbq3m5DUPq4sCLeUW/aKSC5DAEmjpG8RJuK6spEvN1aSVCWlC1vuynNL/GNrJJsw8cUuwbgkpM2aVYyQpKgkIBUQoUUdqffOC4/pYiTMEvDSQGJQaMlelhVW4V9YJhpiFSSsOUqGbLVwq1BdrOBtAkrRNShWQEVBBTkLpJGbKxqb6Rh7u5I1FbVFlwJcqcl57ozNX2Ukk6bGjs5BNd4Jh+AyUFkTFqO3ZJblS3KsUi5aVJCV5VAHMA1H3az84KJhHacjm9n+AiXwyy2dj54lMpwczqQkkVyA1SRqNjzaIGO6JylyyonJQlJJcOA9dQG5x2ehalqC0hSSlswUpCr+8GNucVeJ4dM9iXNmGWSVGW4UxyvZsxYHnvF4KntKiOR2ncbM5iJIOVkXr7pHeNo2/Qjo4pKeuWLlJQNw9VU02B2jPcK4cubMAIUzliU5bbOBrHpcgqQlIAAQlIFNmpa0U4jI0tKIcNjV62UPS7o0Jo61KQFpq4ISVJAsSaP32jGYrg82VOyhE4pCsyCEKJqAXDX0tSPROJ4wKPVAsyu1q4yg+ALh+UV3FOKFAylQGgJBDjd6tE8WWSWkplwxl1EbiGIRNwCpWLBUpKHQvKApKgzBleyurc2NowuImSwEiV1hIDHPkbRmKba3jdfgVz5SpeaXMKu12wF8wEgns/LSPPl9lRSoENQjUb31vQx08PVNI5uJUlTZd4PgOIUQUJKx+bqlgkcilRBJ1oDF9Lny8Osy5a1sVCi37KiLPd9fEd0SMDh0pKpqTOSnKjssCFukVDezUm+1on4qXJnomSlAGYntVFRataqTodwbiIzyW6LY4aU2TcDOIlqL5lZWYgHMdlJ0oP8AMedYziy5c+YmSerlhZyyyE9kO7F0uz+UaTCcebDSs8tYWNC50pmUfnGWmSEzu0lBzKWoqIU5yEnKnKo0ULULdljFMGNRuyefI5tUHn8aVNL9WhRavYL+YNvCLLozx2ShbzUS5ZAYTEgglzZTAlrPFengPYJRM7YOUDKWNPfFv0MBwfRifNXlogOQVlylxtqfCkbaxtNXSMKWVNNJtlvxrpwqarLK7CAakGq+86I1b/EaDo/kny3UytcySb6gvY/do844jw4yF5FFzqGII7wdDooEgsaxL4JxuZhlHIzK9oF60a4L90ZngWjoHDiJKf4hvsZgVIJYHKDfbvakB6w/bRZ8G6RImSkhasyiAA/5nFjsdHib+4Uf6cr+xP0jicpR2aO2OmStMy8pAC1MGJqcvZcsLkX8Y7hsUrtB6FNQKakfIQoUbYrBSpIOISTUhBUKm4Wli3iYvp8oLmS0qqFpKlNR1ZCHcVBbaFCjMvHwUh3l8mc6J8RmKVNQVOlKVsCAWbwg6FnrpY0Kq87QoUbkusnjb0L78lrxDDJTMVlADBBDaE53/wDyPKIPDJQVmJAcrYlmoCGt8Y5CiKfSy8l1BMfLAXMYM1f9r274r8ZMIw8hYJClBBJFHdQBpa0KFFcZLJ5JSZhIA2WQGpRgdOcdAZCiL7woUYkaQsGXTmNTmUPAM1LQHhSswmE3CyxsQwBDEWhQo2vJOXgPPGXMQAK6AB3qX3JNYNKS6STUtChRJsvFdwcgQwTiqYoE0DsPCFChmfYh8bxCkIUUljQUgZxKkjBkGvULLsCfZ3NYUKL4/T+v8EMj3f35D8BVmwyHr2l1N7vU3Naxp5gotDkJZRoSKu9xW8dhRHJ6y2P0L4RWYftSFTDVYYPyAsdx3xnZ+NXMmS85dwNALgvYQoUUx+pmcvpRNxU4pMlSaKcBwAKA2jPdNJCU4tZAAfKot7ykgk+JrHYUdGH1I4uI9L+SZ0a4rNVLWFLJASpnY/HwizxBeagGoy/M+cKFGcmzNY3dDDQqA3EOUkAUA8hChRA6UX3CeFyjldAIcFjUPlegNBXaIPH8SqXMGQ5XJFGsGbuhQonDedMtLaFogdIZYmSUKWApQzgE6DIT8QC8ZXh0oTEnPXK4TUhnD6c4UKO3D6DhzrrLDozMJzpJoGYbRffiVbmOQoWT1GYelH//2Q=="/>
          <p:cNvSpPr>
            <a:spLocks noChangeAspect="1" noChangeArrowheads="1"/>
          </p:cNvSpPr>
          <p:nvPr/>
        </p:nvSpPr>
        <p:spPr bwMode="auto">
          <a:xfrm>
            <a:off x="905761" y="618121"/>
            <a:ext cx="305280" cy="3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pic>
        <p:nvPicPr>
          <p:cNvPr id="54281" name="Picture 14" descr="http://2012.utopiales.org/sites/default/files/imagecache/img_principale_event/evenement/libs%20RETOUCH%C3%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01" y="1752841"/>
            <a:ext cx="6838560" cy="43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0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Pigmenty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4038600" cy="3500437"/>
          </a:xfrm>
          <a:noFill/>
          <a:ln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5445125"/>
            <a:ext cx="424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olovnaté olejové barvy (lolovnatá běloba / lněný olej). Na vnitřním obrázku spektrum olovnaté běloby. Vlnová délka laseru 1064 nm.</a:t>
            </a:r>
          </a:p>
        </p:txBody>
      </p:sp>
      <p:pic>
        <p:nvPicPr>
          <p:cNvPr id="61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4038600" cy="3567112"/>
          </a:xfrm>
          <a:noFill/>
          <a:ln/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859338" y="5516563"/>
            <a:ext cx="4068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směsi pigmentů: olovnatá běloba, kadmiová červeň  a ultramarínová modř. Vlnová délka laseru 266 nm.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3265488" cy="5184775"/>
          </a:xfrm>
          <a:noFill/>
          <a:ln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9388" y="5734050"/>
            <a:ext cx="3600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(</a:t>
            </a:r>
            <a:r>
              <a:rPr lang="cs-CZ" altLang="cs-CZ" sz="1600" b="1" i="1"/>
              <a:t>a</a:t>
            </a:r>
            <a:r>
              <a:rPr lang="cs-CZ" altLang="cs-CZ" sz="1600"/>
              <a:t>) kadmiové červeně (CdSe03S07) a (</a:t>
            </a:r>
            <a:r>
              <a:rPr lang="cs-CZ" altLang="cs-CZ" sz="1600" b="1" i="1"/>
              <a:t>b</a:t>
            </a:r>
            <a:r>
              <a:rPr lang="cs-CZ" altLang="cs-CZ" sz="1600"/>
              <a:t>) rumělka (HgS). Vlnová délka laseru 1064 nm.</a:t>
            </a:r>
          </a:p>
        </p:txBody>
      </p:sp>
      <p:pic>
        <p:nvPicPr>
          <p:cNvPr id="92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388" y="333375"/>
            <a:ext cx="3338512" cy="5256213"/>
          </a:xfrm>
          <a:noFill/>
          <a:ln/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4067175" y="573405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spektra: (</a:t>
            </a:r>
            <a:r>
              <a:rPr lang="cs-CZ" altLang="cs-CZ" sz="1600" b="1" i="1"/>
              <a:t>a</a:t>
            </a:r>
            <a:r>
              <a:rPr lang="cs-CZ" altLang="cs-CZ" sz="1600"/>
              <a:t>) kadmiová citronová žluť</a:t>
            </a:r>
          </a:p>
          <a:p>
            <a:r>
              <a:rPr lang="cs-CZ" altLang="cs-CZ" sz="1600"/>
              <a:t>(Cd0.9Zn0.1S´BaSO4) a (</a:t>
            </a:r>
            <a:r>
              <a:rPr lang="cs-CZ" altLang="cs-CZ" sz="1600" b="1" i="1"/>
              <a:t>b</a:t>
            </a:r>
            <a:r>
              <a:rPr lang="cs-CZ" altLang="cs-CZ" sz="1600"/>
              <a:t>) chromová žluť (PbCrO4). Vlnová délka laseru 1064 nm.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2960687" cy="5256212"/>
          </a:xfrm>
          <a:noFill/>
          <a:ln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388" y="5805488"/>
            <a:ext cx="84963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malby (horní spektrum), stříbrné folie (střední spektrum) a podkladové vrstvy (dolní spektrum). Malba obsahuje pigment obsahující Fe (hnědý, pravděpodobně FeO), podklad je síran vápenatý.</a:t>
            </a:r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3252787" cy="4525962"/>
          </a:xfrm>
          <a:noFill/>
          <a:ln/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356100" y="476250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19th c. Russian icon of St. Nicholas.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2578100"/>
          </a:xfrm>
        </p:spPr>
        <p:txBody>
          <a:bodyPr/>
          <a:lstStyle/>
          <a:p>
            <a:r>
              <a:rPr lang="cs-CZ" altLang="cs-CZ" sz="3600"/>
              <a:t>Sledování restaurátorských zásahů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971550" y="4149725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originální malby a restaurovaných částí olejomalby.</a:t>
            </a:r>
          </a:p>
        </p:txBody>
      </p:sp>
      <p:pic>
        <p:nvPicPr>
          <p:cNvPr id="64521" name="Picture 9" descr="Anglos19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973513" cy="590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09975" cy="1143000"/>
          </a:xfrm>
        </p:spPr>
        <p:txBody>
          <a:bodyPr/>
          <a:lstStyle/>
          <a:p>
            <a:r>
              <a:rPr lang="cs-CZ" altLang="cs-CZ" sz="3600"/>
              <a:t>Daguerrotypie</a:t>
            </a:r>
          </a:p>
        </p:txBody>
      </p:sp>
      <p:pic>
        <p:nvPicPr>
          <p:cNvPr id="66564" name="Picture 4" descr="Anglos2002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3284538"/>
            <a:ext cx="200025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6" name="Picture 6" descr="Anglos2002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549275"/>
            <a:ext cx="3378200" cy="5688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8" name="Picture 8" descr="Anglos2002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2879725" cy="239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1027</Words>
  <Application>Microsoft Office PowerPoint</Application>
  <PresentationFormat>Předvádění na obrazovce (4:3)</PresentationFormat>
  <Paragraphs>121</Paragraphs>
  <Slides>42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Times New Roman</vt:lpstr>
      <vt:lpstr>Výchozí návrh</vt:lpstr>
      <vt:lpstr>Fotografie</vt:lpstr>
      <vt:lpstr>LIBS</vt:lpstr>
      <vt:lpstr>Konzervace dřeva</vt:lpstr>
      <vt:lpstr>Prezentace aplikace PowerPoint</vt:lpstr>
      <vt:lpstr>Monitoring odstraňování starých nátěrů</vt:lpstr>
      <vt:lpstr>Pigmenty</vt:lpstr>
      <vt:lpstr>Prezentace aplikace PowerPoint</vt:lpstr>
      <vt:lpstr>Prezentace aplikace PowerPoint</vt:lpstr>
      <vt:lpstr>Sledování restaurátorských zásahů</vt:lpstr>
      <vt:lpstr>Daguerrotypie</vt:lpstr>
      <vt:lpstr>Malované omítky</vt:lpstr>
      <vt:lpstr>Prezentace aplikace PowerPoint</vt:lpstr>
      <vt:lpstr>Prezentace aplikace PowerPoint</vt:lpstr>
      <vt:lpstr>Kovy a slitiny</vt:lpstr>
      <vt:lpstr>Prezentace aplikace PowerPoint</vt:lpstr>
      <vt:lpstr>Prezentace aplikace PowerPoint</vt:lpstr>
      <vt:lpstr>Výrobní technologie bronzu</vt:lpstr>
      <vt:lpstr>Prezentace aplikace PowerPoint</vt:lpstr>
      <vt:lpstr>Prezentace aplikace PowerPoint</vt:lpstr>
      <vt:lpstr>Čištění kamene</vt:lpstr>
      <vt:lpstr>Prezentace aplikace PowerPoint</vt:lpstr>
      <vt:lpstr>Prezentace aplikace PowerPoint</vt:lpstr>
      <vt:lpstr>Prezentace aplikace PowerPoint</vt:lpstr>
      <vt:lpstr>Papír</vt:lpstr>
      <vt:lpstr>Prezentace aplikace PowerPoint</vt:lpstr>
      <vt:lpstr>Keramika</vt:lpstr>
      <vt:lpstr>Prezentace aplikace PowerPoint</vt:lpstr>
      <vt:lpstr>Terra sigillata</vt:lpstr>
      <vt:lpstr>Prezentace aplikace PowerPoint</vt:lpstr>
      <vt:lpstr>Kosti a zuby</vt:lpstr>
      <vt:lpstr>Autenticita výrobků z korálu</vt:lpstr>
      <vt:lpstr>Laserem indukovaná fluorescence (LIF) </vt:lpstr>
      <vt:lpstr>Laser induced fluorescence</vt:lpstr>
      <vt:lpstr>Prezentace aplikace PowerPoint</vt:lpstr>
      <vt:lpstr>Pojiva v malbách</vt:lpstr>
      <vt:lpstr>Detekce mikroorganismů</vt:lpstr>
      <vt:lpstr>Prezentace aplikace PowerPoint</vt:lpstr>
      <vt:lpstr>Prezentace aplikace PowerPoint</vt:lpstr>
      <vt:lpstr>Katedrála v Parmě</vt:lpstr>
      <vt:lpstr>Znečištění kamene</vt:lpstr>
      <vt:lpstr>Spektrometrie laserem indukovaného plazmatu (LIBS)</vt:lpstr>
      <vt:lpstr>Malaga</vt:lpstr>
      <vt:lpstr>LIBS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Lukáš</dc:creator>
  <cp:lastModifiedBy>Lubomír Prokeš</cp:lastModifiedBy>
  <cp:revision>114</cp:revision>
  <dcterms:created xsi:type="dcterms:W3CDTF">2008-05-04T18:30:12Z</dcterms:created>
  <dcterms:modified xsi:type="dcterms:W3CDTF">2016-05-13T22:37:19Z</dcterms:modified>
</cp:coreProperties>
</file>