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6" r:id="rId3"/>
    <p:sldId id="268" r:id="rId4"/>
    <p:sldId id="307" r:id="rId5"/>
    <p:sldId id="308" r:id="rId6"/>
    <p:sldId id="309" r:id="rId7"/>
    <p:sldId id="314" r:id="rId8"/>
    <p:sldId id="315" r:id="rId9"/>
    <p:sldId id="310" r:id="rId10"/>
    <p:sldId id="311" r:id="rId11"/>
    <p:sldId id="312" r:id="rId12"/>
    <p:sldId id="316" r:id="rId13"/>
    <p:sldId id="313" r:id="rId14"/>
    <p:sldId id="317" r:id="rId15"/>
    <p:sldId id="299" r:id="rId16"/>
    <p:sldId id="295" r:id="rId17"/>
    <p:sldId id="318" r:id="rId18"/>
    <p:sldId id="297" r:id="rId19"/>
    <p:sldId id="298" r:id="rId20"/>
    <p:sldId id="300" r:id="rId21"/>
    <p:sldId id="296" r:id="rId22"/>
    <p:sldId id="301" r:id="rId23"/>
    <p:sldId id="302" r:id="rId24"/>
    <p:sldId id="319" r:id="rId25"/>
    <p:sldId id="303" r:id="rId26"/>
    <p:sldId id="304" r:id="rId27"/>
    <p:sldId id="305" r:id="rId28"/>
  </p:sldIdLst>
  <p:sldSz cx="9144000" cy="6858000" type="screen4x3"/>
  <p:notesSz cx="6858000" cy="914400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F6521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7857" autoAdjust="0"/>
  </p:normalViewPr>
  <p:slideViewPr>
    <p:cSldViewPr>
      <p:cViewPr varScale="1">
        <p:scale>
          <a:sx n="74" d="100"/>
          <a:sy n="74" d="100"/>
        </p:scale>
        <p:origin x="58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034DFBD0-A83B-46F0-9147-940923BDB51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6501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DB659B91-5341-4AFC-AA82-248B29E241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1370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17CB397-1435-4FBB-BAC1-811A0242FC46}" type="slidenum">
              <a:rPr lang="cs-CZ" altLang="cs-CZ" smtClean="0"/>
              <a:pPr algn="r" eaLnBrk="1" hangingPunct="1">
                <a:spcBef>
                  <a:spcPct val="0"/>
                </a:spcBef>
              </a:pPr>
              <a:t>1</a:t>
            </a:fld>
            <a:endParaRPr lang="cs-CZ" altLang="cs-CZ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659B91-5341-4AFC-AA82-248B29E2417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5363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5" name="Freeform 1027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413 h 4320"/>
                <a:gd name="T2" fmla="*/ 1737 w 1737"/>
                <a:gd name="T3" fmla="*/ 4424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413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6" name="Freeform 1028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81 h 4320"/>
                <a:gd name="T2" fmla="*/ 1737 w 1737"/>
                <a:gd name="T3" fmla="*/ 4392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7" name="Freeform 1029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3745 h 4420"/>
                <a:gd name="T2" fmla="*/ 1739 w 1739"/>
                <a:gd name="T3" fmla="*/ 3749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374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8" name="Freeform 1030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226 h 4338"/>
                <a:gd name="T4" fmla="*/ 2080 w 2080"/>
                <a:gd name="T5" fmla="*/ 4226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9" name="Freeform 1031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" name="Freeform 1032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1" name="Freeform 1033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" name="Freeform 1034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3" name="Freeform 1035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4" name="Freeform 1036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5" name="Freeform 1037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6" name="Rectangle 1038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7" name="Freeform 1039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8" name="Freeform 1040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9" name="Freeform 1041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0" name="Freeform 1042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21" name="Rectangle 1043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22" name="Freeform 1044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3" name="Freeform 1045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4" name="Freeform 1046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5" name="Freeform 1047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6" name="Freeform 1048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7" name="Freeform 1049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8" name="Freeform 1050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29" name="Freeform 1051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0" name="Freeform 1052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1" name="Rectangle 1053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2" name="Rectangle 1054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33" name="Rectangle 1055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pic>
          <p:nvPicPr>
            <p:cNvPr id="34" name="Picture 1056" descr="D:\FRONTPAGE THEMES\BLITZ\BTZBUL1A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45" name="Rectangle 1057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  <p:sp>
        <p:nvSpPr>
          <p:cNvPr id="35" name="Rectangle 1059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6" name="Rectangle 106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7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11FDE-1D94-4322-806D-5397CA5760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763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51B34-9DF1-4F3A-9284-5280E66D78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260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472F1-5641-463C-8824-B45CDD2C22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994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6DD0B-5C77-4DA6-B3FD-7C40DA55D9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2907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48EA9-9710-415F-B9B5-38EAF3EEDC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4263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39F52-7577-4C2B-8301-2036EF5531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007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68ECE-7E3C-40E5-8453-7A334046B2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30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EE376-B0BC-4227-BDDC-367EB626792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261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0AFEC-754E-4D88-8389-00AE37778E2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890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0C159-E307-4EDD-861E-3B28B9BEF8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9141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1C574-084E-4C10-A4DB-7A2E2C4DE0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883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413 h 4320"/>
                <a:gd name="T2" fmla="*/ 1737 w 1737"/>
                <a:gd name="T3" fmla="*/ 4424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413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81 h 4320"/>
                <a:gd name="T2" fmla="*/ 1737 w 1737"/>
                <a:gd name="T3" fmla="*/ 4392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81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3745 h 4420"/>
                <a:gd name="T2" fmla="*/ 1739 w 1739"/>
                <a:gd name="T3" fmla="*/ 3749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3745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226 h 4338"/>
                <a:gd name="T4" fmla="*/ 2080 w 2080"/>
                <a:gd name="T5" fmla="*/ 4226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8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45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1048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cs-CZ" altLang="cs-CZ" smtClean="0"/>
            </a:p>
          </p:txBody>
        </p:sp>
        <p:sp>
          <p:nvSpPr>
            <p:cNvPr id="12308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12317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232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321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322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A9F62EF9-A378-40F3-B40B-9E8E181FC04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hyperlink" Target="http://www.google.cz/url?sa=i&amp;rct=j&amp;q=autocatalysis+rate&amp;source=images&amp;cd=&amp;cad=rja&amp;docid=rlWqYT064APYDM&amp;tbnid=eSF6t9PoLXL8DM:&amp;ved=0CAUQjRw&amp;url=http://en.wikipedia.org/wiki/Autocatalysis&amp;ei=P_90UfjPCYietAa2vIHoCA&amp;bvm=bv.45512109,d.bGE&amp;psig=AFQjCNFuyM368ejPb6tCPf02bC_eidVbKA&amp;ust=1366708296990611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hyperlink" Target="http://www.google.cz/url?sa=i&amp;rct=j&amp;q=autocatalysis+rate&amp;source=images&amp;cd=&amp;cad=rja&amp;docid=rlWqYT064APYDM&amp;tbnid=px3lvfQ5IY-WFM:&amp;ved=0CAUQjRw&amp;url=http://en.wikipedia.org/wiki/Autocatalysis&amp;ei=X_90UbabFIjysgbHjoDADw&amp;bvm=bv.45512109,d.bGE&amp;psig=AFQjCNFuyM368ejPb6tCPf02bC_eidVbKA&amp;ust=1366708296990611" TargetMode="External"/><Relationship Id="rId4" Type="http://schemas.openxmlformats.org/officeDocument/2006/relationships/image" Target="../media/image31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hyperlink" Target="http://www.google.cz/url?sa=i&amp;rct=j&amp;q=&amp;esrc=s&amp;source=images&amp;cd=&amp;cad=rja&amp;uact=8&amp;ved=0CAcQjRw&amp;url=http://www.e-chembook.eu/cs/reakce-v-organicke-chemii&amp;ei=IGFIVZfqLoneU5PqgbAM&amp;bvm=bv.92291466,d.d2s&amp;psig=AFQjCNEXgxWRqQtIbBavJrAm3IoWAE_BYQ&amp;ust=143089321276582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5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286000"/>
          </a:xfrm>
        </p:spPr>
        <p:txBody>
          <a:bodyPr/>
          <a:lstStyle/>
          <a:p>
            <a:pPr eaLnBrk="1" hangingPunct="1"/>
            <a:r>
              <a:rPr lang="cs-CZ" altLang="cs-CZ" smtClean="0"/>
              <a:t>Katalýza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952500"/>
            <a:ext cx="6400800" cy="2514600"/>
          </a:xfrm>
        </p:spPr>
        <p:txBody>
          <a:bodyPr/>
          <a:lstStyle/>
          <a:p>
            <a:pPr eaLnBrk="1" hangingPunct="1"/>
            <a:endParaRPr lang="cs-CZ" altLang="cs-CZ" dirty="0" smtClean="0"/>
          </a:p>
          <a:p>
            <a:pPr eaLnBrk="1" hangingPunct="1"/>
            <a:r>
              <a:rPr lang="cs-CZ" altLang="cs-CZ" sz="2400" dirty="0" smtClean="0"/>
              <a:t>prof. </a:t>
            </a:r>
            <a:r>
              <a:rPr lang="cs-CZ" altLang="cs-CZ" sz="2400" dirty="0" smtClean="0"/>
              <a:t>Jiří Sopoušek</a:t>
            </a:r>
          </a:p>
        </p:txBody>
      </p:sp>
      <p:pic>
        <p:nvPicPr>
          <p:cNvPr id="3076" name="Picture 7" descr="http://www.spaceflight.esa.int/impress/text/education/Images/Catalysis/Image_0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068638"/>
            <a:ext cx="5472112" cy="350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12291" name="TextovéPole 2"/>
          <p:cNvSpPr txBox="1">
            <a:spLocks noChangeArrowheads="1"/>
          </p:cNvSpPr>
          <p:nvPr/>
        </p:nvSpPr>
        <p:spPr bwMode="auto">
          <a:xfrm>
            <a:off x="1403350" y="644525"/>
            <a:ext cx="5976938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Dělení dle chemické podstaty katalyzátoru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12875"/>
            <a:ext cx="8374062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sp>
        <p:nvSpPr>
          <p:cNvPr id="13315" name="TextovéPole 2"/>
          <p:cNvSpPr txBox="1">
            <a:spLocks noChangeArrowheads="1"/>
          </p:cNvSpPr>
          <p:nvPr/>
        </p:nvSpPr>
        <p:spPr bwMode="auto">
          <a:xfrm>
            <a:off x="250825" y="254000"/>
            <a:ext cx="8785225" cy="83185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Klasifikace v případech, kdy je katalyzátorem reaktant nebo produkt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844708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32175"/>
            <a:ext cx="83534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4652963"/>
            <a:ext cx="81057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>
          <a:xfrm>
            <a:off x="685800" y="919163"/>
            <a:ext cx="7772400" cy="523875"/>
          </a:xfrm>
        </p:spPr>
        <p:txBody>
          <a:bodyPr/>
          <a:lstStyle/>
          <a:p>
            <a:r>
              <a:rPr lang="cs-CZ" altLang="cs-CZ" sz="2800" smtClean="0"/>
              <a:t>Autokatalýza</a:t>
            </a:r>
          </a:p>
        </p:txBody>
      </p:sp>
      <p:pic>
        <p:nvPicPr>
          <p:cNvPr id="14339" name="Picture 2" descr="http://upload.wikimedia.org/wikipedia/commons/thumb/5/55/Sigmoid_curve_for_an_autocatalytical_reaction.jpg/256px-Sigmoid_curve_for_an_autocatalytical_rea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75" y="2555875"/>
            <a:ext cx="32670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upload.wikimedia.org/math/b/3/7/b370df265a61aac09d6fc60660f4ce23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679575"/>
            <a:ext cx="1720850" cy="2365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http://upload.wikimedia.org/math/a/2/e/a2e8f292ed1676b68823e5e5bdcff432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1558925"/>
            <a:ext cx="2133600" cy="533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ovéPole 2"/>
          <p:cNvSpPr txBox="1">
            <a:spLocks noChangeArrowheads="1"/>
          </p:cNvSpPr>
          <p:nvPr/>
        </p:nvSpPr>
        <p:spPr bwMode="auto">
          <a:xfrm>
            <a:off x="5497996" y="2256763"/>
            <a:ext cx="2520950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7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800" dirty="0" err="1">
                <a:latin typeface="Times New Roman" pitchFamily="18" charset="0"/>
              </a:rPr>
              <a:t>Sigmoidální</a:t>
            </a:r>
            <a:r>
              <a:rPr lang="cs-CZ" altLang="cs-CZ" sz="1800" dirty="0">
                <a:latin typeface="Times New Roman" pitchFamily="18" charset="0"/>
              </a:rPr>
              <a:t> průběh</a:t>
            </a:r>
          </a:p>
        </p:txBody>
      </p:sp>
      <p:pic>
        <p:nvPicPr>
          <p:cNvPr id="14343" name="Picture 8" descr="http://www.chemguide.co.uk/physical/catalysis/autocatgr2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555875"/>
            <a:ext cx="3143250" cy="2209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ovéPole 3"/>
          <p:cNvSpPr txBox="1">
            <a:spLocks noChangeArrowheads="1"/>
          </p:cNvSpPr>
          <p:nvPr/>
        </p:nvSpPr>
        <p:spPr bwMode="auto">
          <a:xfrm>
            <a:off x="669925" y="3198813"/>
            <a:ext cx="407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7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A</a:t>
            </a:r>
          </a:p>
        </p:txBody>
      </p:sp>
      <p:sp>
        <p:nvSpPr>
          <p:cNvPr id="14345" name="TextovéPole 8"/>
          <p:cNvSpPr txBox="1">
            <a:spLocks noChangeArrowheads="1"/>
          </p:cNvSpPr>
          <p:nvPr/>
        </p:nvSpPr>
        <p:spPr bwMode="auto">
          <a:xfrm>
            <a:off x="5106988" y="2636838"/>
            <a:ext cx="388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7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B</a:t>
            </a:r>
          </a:p>
        </p:txBody>
      </p:sp>
      <p:sp>
        <p:nvSpPr>
          <p:cNvPr id="2" name="TextovéPole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23557" y="5517232"/>
            <a:ext cx="3691908" cy="692113"/>
          </a:xfrm>
          <a:prstGeom prst="rect">
            <a:avLst/>
          </a:prstGeom>
          <a:blipFill rotWithShape="1">
            <a:blip r:embed="rId9"/>
            <a:stretch>
              <a:fillRect r="-1980" b="-7018"/>
            </a:stretch>
          </a:blipFill>
        </p:spPr>
        <p:txBody>
          <a:bodyPr/>
          <a:lstStyle/>
          <a:p>
            <a:r>
              <a:rPr lang="cs-CZ">
                <a:noFill/>
              </a:rPr>
              <a:t> </a:t>
            </a:r>
          </a:p>
        </p:txBody>
      </p:sp>
      <p:cxnSp>
        <p:nvCxnSpPr>
          <p:cNvPr id="14347" name="Přímá spojnice se šipkou 3"/>
          <p:cNvCxnSpPr>
            <a:cxnSpLocks noChangeShapeType="1"/>
          </p:cNvCxnSpPr>
          <p:nvPr/>
        </p:nvCxnSpPr>
        <p:spPr bwMode="auto">
          <a:xfrm flipH="1" flipV="1">
            <a:off x="2182813" y="3748088"/>
            <a:ext cx="2028825" cy="16970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48" name="Přímá spojnice se šipkou 5"/>
          <p:cNvCxnSpPr>
            <a:cxnSpLocks noChangeShapeType="1"/>
          </p:cNvCxnSpPr>
          <p:nvPr/>
        </p:nvCxnSpPr>
        <p:spPr bwMode="auto">
          <a:xfrm flipV="1">
            <a:off x="4468813" y="3660775"/>
            <a:ext cx="1554162" cy="17843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850582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084763"/>
            <a:ext cx="8839200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4" name="Nadpis 5"/>
          <p:cNvSpPr>
            <a:spLocks noGrp="1"/>
          </p:cNvSpPr>
          <p:nvPr>
            <p:ph type="title"/>
          </p:nvPr>
        </p:nvSpPr>
        <p:spPr>
          <a:xfrm>
            <a:off x="279400" y="115888"/>
            <a:ext cx="7772400" cy="708025"/>
          </a:xfrm>
          <a:solidFill>
            <a:srgbClr val="FFC000"/>
          </a:solidFill>
        </p:spPr>
        <p:txBody>
          <a:bodyPr/>
          <a:lstStyle/>
          <a:p>
            <a:pPr eaLnBrk="1" hangingPunct="1"/>
            <a:r>
              <a:rPr lang="cs-CZ" altLang="cs-CZ" sz="2000" smtClean="0"/>
              <a:t>Klasifikace podle rozlišení při výběru substrátu a cílového produktu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>
          <a:xfrm>
            <a:off x="685800" y="488950"/>
            <a:ext cx="7772400" cy="1384300"/>
          </a:xfrm>
        </p:spPr>
        <p:txBody>
          <a:bodyPr/>
          <a:lstStyle/>
          <a:p>
            <a:r>
              <a:rPr lang="cs-CZ" altLang="cs-CZ" sz="2800" smtClean="0"/>
              <a:t>Substrátová specificita a selektivita</a:t>
            </a:r>
            <a:br>
              <a:rPr lang="cs-CZ" altLang="cs-CZ" sz="2800" smtClean="0"/>
            </a:br>
            <a:r>
              <a:rPr lang="cs-CZ" altLang="cs-CZ" sz="2800" smtClean="0"/>
              <a:t>(reaguje pouze určitá skupina, nebo dokonce jen jediný reaktant)</a:t>
            </a:r>
          </a:p>
        </p:txBody>
      </p:sp>
      <p:pic>
        <p:nvPicPr>
          <p:cNvPr id="16387" name="Picture 2" descr="http://nd01.jxs.cz/194/383/b492d566a7_37034313_o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844675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ovéPole 2"/>
          <p:cNvSpPr txBox="1">
            <a:spLocks noChangeArrowheads="1"/>
          </p:cNvSpPr>
          <p:nvPr/>
        </p:nvSpPr>
        <p:spPr bwMode="auto">
          <a:xfrm>
            <a:off x="684213" y="5229225"/>
            <a:ext cx="7712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000">
                <a:latin typeface="Times New Roman" pitchFamily="18" charset="0"/>
              </a:rPr>
              <a:t>Za přítomnosti katalyzátoru je substrátem jediný nebo skupina latek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323850" y="5805488"/>
            <a:ext cx="4546600" cy="120032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cs-CZ" sz="1800" i="1" dirty="0"/>
              <a:t>Panda je substrátově specifická (jí pouze bambus)</a:t>
            </a:r>
          </a:p>
          <a:p>
            <a:pPr>
              <a:defRPr/>
            </a:pPr>
            <a:r>
              <a:rPr lang="cs-CZ" sz="1800" i="1" dirty="0"/>
              <a:t>Kočka je substrátově selektivní </a:t>
            </a:r>
            <a:r>
              <a:rPr lang="cs-CZ" sz="1800" i="1" dirty="0" smtClean="0"/>
              <a:t>(myši , ryby, nikoliv seno) </a:t>
            </a:r>
            <a:endParaRPr lang="cs-CZ" sz="1800" i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435600" y="5805488"/>
            <a:ext cx="3313113" cy="8302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spAutoFit/>
          </a:bodyPr>
          <a:lstStyle>
            <a:defPPr>
              <a:defRPr lang="cs-CZ"/>
            </a:defPPr>
            <a:lvl1pPr>
              <a:defRPr i="1"/>
            </a:lvl1pPr>
          </a:lstStyle>
          <a:p>
            <a:pPr>
              <a:defRPr/>
            </a:pPr>
            <a:r>
              <a:rPr lang="cs-CZ" dirty="0" smtClean="0"/>
              <a:t>Příklady produktové selektivity a specificity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4813"/>
            <a:ext cx="7772400" cy="584200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Produktová specifita a selektivita</a:t>
            </a: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44788"/>
            <a:ext cx="8229600" cy="243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1196975"/>
            <a:ext cx="84677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ovéPole 1"/>
          <p:cNvSpPr txBox="1">
            <a:spLocks noChangeArrowheads="1"/>
          </p:cNvSpPr>
          <p:nvPr/>
        </p:nvSpPr>
        <p:spPr bwMode="auto">
          <a:xfrm>
            <a:off x="7162800" y="2997200"/>
            <a:ext cx="1295400" cy="522288"/>
          </a:xfrm>
          <a:prstGeom prst="rect">
            <a:avLst/>
          </a:prstGeom>
          <a:solidFill>
            <a:srgbClr val="DF65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Produktová specificita</a:t>
            </a:r>
          </a:p>
        </p:txBody>
      </p:sp>
      <p:sp>
        <p:nvSpPr>
          <p:cNvPr id="17414" name="TextovéPole 8"/>
          <p:cNvSpPr txBox="1">
            <a:spLocks noChangeArrowheads="1"/>
          </p:cNvSpPr>
          <p:nvPr/>
        </p:nvSpPr>
        <p:spPr bwMode="auto">
          <a:xfrm>
            <a:off x="7162800" y="4508500"/>
            <a:ext cx="1295400" cy="523875"/>
          </a:xfrm>
          <a:prstGeom prst="rect">
            <a:avLst/>
          </a:prstGeom>
          <a:solidFill>
            <a:srgbClr val="DF65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Produktová selektivita</a:t>
            </a:r>
          </a:p>
        </p:txBody>
      </p:sp>
      <p:sp>
        <p:nvSpPr>
          <p:cNvPr id="17415" name="TextovéPole 9"/>
          <p:cNvSpPr txBox="1">
            <a:spLocks noChangeArrowheads="1"/>
          </p:cNvSpPr>
          <p:nvPr/>
        </p:nvSpPr>
        <p:spPr bwMode="auto">
          <a:xfrm>
            <a:off x="7793038" y="3700463"/>
            <a:ext cx="1295400" cy="738187"/>
          </a:xfrm>
          <a:prstGeom prst="rect">
            <a:avLst/>
          </a:prstGeom>
          <a:solidFill>
            <a:srgbClr val="DF65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Produktová specificita na alkany</a:t>
            </a:r>
          </a:p>
        </p:txBody>
      </p:sp>
      <p:pic>
        <p:nvPicPr>
          <p:cNvPr id="1741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5445125"/>
            <a:ext cx="8324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5588"/>
            <a:ext cx="7772400" cy="708025"/>
          </a:xfrm>
        </p:spPr>
        <p:txBody>
          <a:bodyPr/>
          <a:lstStyle/>
          <a:p>
            <a:pPr eaLnBrk="1" hangingPunct="1"/>
            <a:r>
              <a:rPr lang="cs-CZ" altLang="cs-CZ" sz="2000" smtClean="0"/>
              <a:t>Klasifikace katalyzátorů dle výběru polohy – </a:t>
            </a:r>
            <a:r>
              <a:rPr lang="cs-CZ" altLang="cs-CZ" sz="2000" b="1" smtClean="0"/>
              <a:t>regioselektivita a regiospecificita</a:t>
            </a:r>
            <a:endParaRPr lang="cs-CZ" altLang="cs-CZ" sz="2400" b="1" smtClean="0"/>
          </a:p>
        </p:txBody>
      </p:sp>
      <p:pic>
        <p:nvPicPr>
          <p:cNvPr id="18435" name="Picture 1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83153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ovéPole 1"/>
          <p:cNvSpPr txBox="1">
            <a:spLocks noChangeArrowheads="1"/>
          </p:cNvSpPr>
          <p:nvPr/>
        </p:nvSpPr>
        <p:spPr bwMode="auto">
          <a:xfrm>
            <a:off x="309563" y="2565400"/>
            <a:ext cx="4537075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800">
                <a:latin typeface="Times New Roman" pitchFamily="18" charset="0"/>
              </a:rPr>
              <a:t>Regioselektivita: např. Nitrace toluenu</a:t>
            </a:r>
          </a:p>
        </p:txBody>
      </p:sp>
      <p:pic>
        <p:nvPicPr>
          <p:cNvPr id="18437" name="Picture 9" descr="http://www.e-chembook.eu/cz/images/orgchem/Nitrace_toluenu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357563"/>
            <a:ext cx="6350000" cy="20875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>
          <a:xfrm>
            <a:off x="611188" y="454025"/>
            <a:ext cx="7772400" cy="769938"/>
          </a:xfrm>
        </p:spPr>
        <p:txBody>
          <a:bodyPr/>
          <a:lstStyle/>
          <a:p>
            <a:r>
              <a:rPr lang="cs-CZ" altLang="cs-CZ" dirty="0" err="1" smtClean="0"/>
              <a:t>Regiospecificita</a:t>
            </a:r>
            <a:endParaRPr lang="cs-CZ" altLang="cs-CZ" dirty="0" smtClean="0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2636838"/>
            <a:ext cx="6508750" cy="315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395288" y="1343025"/>
            <a:ext cx="3600450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800">
                <a:latin typeface="Times New Roman" pitchFamily="18" charset="0"/>
              </a:rPr>
              <a:t>Příklad: Elektrofilní adice dle Markovnikova pravidla: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6227763" y="1296988"/>
            <a:ext cx="2700337" cy="9239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800">
                <a:latin typeface="Times New Roman" pitchFamily="18" charset="0"/>
              </a:rPr>
              <a:t>Další příklady: vysoká regioselektivita reakcí s enzymy.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415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z="2000" smtClean="0"/>
              <a:t>Klasifikace katalyzátorů dle výběru stereoizomerů – </a:t>
            </a:r>
            <a:r>
              <a:rPr lang="cs-CZ" altLang="cs-CZ" sz="2400" b="1" smtClean="0"/>
              <a:t>stereoselektivita a stereospecificita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457200" y="914400"/>
            <a:ext cx="754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Příklad: Polymerace oxiranů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7924800" cy="465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45200"/>
            <a:ext cx="8458200" cy="81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077200" cy="665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33400" y="914400"/>
            <a:ext cx="77724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cxnSp>
        <p:nvCxnSpPr>
          <p:cNvPr id="21509" name="Přímá spojnice 2"/>
          <p:cNvCxnSpPr>
            <a:cxnSpLocks noChangeShapeType="1"/>
          </p:cNvCxnSpPr>
          <p:nvPr/>
        </p:nvCxnSpPr>
        <p:spPr bwMode="auto">
          <a:xfrm>
            <a:off x="4716463" y="5084763"/>
            <a:ext cx="33845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>
          <a:xfrm>
            <a:off x="693738" y="404813"/>
            <a:ext cx="7772400" cy="768350"/>
          </a:xfrm>
        </p:spPr>
        <p:txBody>
          <a:bodyPr/>
          <a:lstStyle/>
          <a:p>
            <a:pPr eaLnBrk="1" hangingPunct="1"/>
            <a:r>
              <a:rPr lang="cs-CZ" altLang="cs-CZ" smtClean="0"/>
              <a:t>Katalýza a Inhibice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106488"/>
            <a:ext cx="82042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00" name="Přímá spojnice 3"/>
          <p:cNvCxnSpPr>
            <a:cxnSpLocks noChangeShapeType="1"/>
          </p:cNvCxnSpPr>
          <p:nvPr/>
        </p:nvCxnSpPr>
        <p:spPr bwMode="auto">
          <a:xfrm>
            <a:off x="523875" y="2349500"/>
            <a:ext cx="7920038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2873375"/>
            <a:ext cx="4471988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6165850"/>
            <a:ext cx="84899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mtClean="0"/>
              <a:t>Příklad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861060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705475"/>
            <a:ext cx="83820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19113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Další termíny z oblasti katalýzy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8458200" cy="425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3810000" y="2819400"/>
            <a:ext cx="2514600" cy="304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cxnSp>
        <p:nvCxnSpPr>
          <p:cNvPr id="23557" name="Přímá spojnice 2"/>
          <p:cNvCxnSpPr>
            <a:cxnSpLocks noChangeShapeType="1"/>
          </p:cNvCxnSpPr>
          <p:nvPr/>
        </p:nvCxnSpPr>
        <p:spPr bwMode="auto">
          <a:xfrm>
            <a:off x="3810000" y="1268413"/>
            <a:ext cx="48656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58" name="Přímá spojnice 4"/>
          <p:cNvCxnSpPr>
            <a:cxnSpLocks noChangeShapeType="1"/>
          </p:cNvCxnSpPr>
          <p:nvPr/>
        </p:nvCxnSpPr>
        <p:spPr bwMode="auto">
          <a:xfrm>
            <a:off x="539750" y="1484313"/>
            <a:ext cx="7921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59" name="Přímá spojnice 6"/>
          <p:cNvCxnSpPr>
            <a:cxnSpLocks noChangeShapeType="1"/>
          </p:cNvCxnSpPr>
          <p:nvPr/>
        </p:nvCxnSpPr>
        <p:spPr bwMode="auto">
          <a:xfrm>
            <a:off x="3492500" y="3429000"/>
            <a:ext cx="518318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0" name="Přímá spojnice 8"/>
          <p:cNvCxnSpPr>
            <a:cxnSpLocks noChangeShapeType="1"/>
          </p:cNvCxnSpPr>
          <p:nvPr/>
        </p:nvCxnSpPr>
        <p:spPr bwMode="auto">
          <a:xfrm>
            <a:off x="539750" y="3644900"/>
            <a:ext cx="5040313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1" name="Přímá spojnice 2"/>
          <p:cNvCxnSpPr>
            <a:cxnSpLocks noChangeShapeType="1"/>
          </p:cNvCxnSpPr>
          <p:nvPr/>
        </p:nvCxnSpPr>
        <p:spPr bwMode="auto">
          <a:xfrm>
            <a:off x="1619250" y="2492375"/>
            <a:ext cx="7056438" cy="730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2" name="Přímá spojnice 4"/>
          <p:cNvCxnSpPr>
            <a:cxnSpLocks noChangeShapeType="1"/>
          </p:cNvCxnSpPr>
          <p:nvPr/>
        </p:nvCxnSpPr>
        <p:spPr bwMode="auto">
          <a:xfrm>
            <a:off x="539750" y="2819400"/>
            <a:ext cx="8135938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3" name="Přímá spojnice 6"/>
          <p:cNvCxnSpPr>
            <a:cxnSpLocks noChangeShapeType="1"/>
          </p:cNvCxnSpPr>
          <p:nvPr/>
        </p:nvCxnSpPr>
        <p:spPr bwMode="auto">
          <a:xfrm>
            <a:off x="6324600" y="4149725"/>
            <a:ext cx="2351088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4" name="Přímá spojnice 8"/>
          <p:cNvCxnSpPr>
            <a:cxnSpLocks noChangeShapeType="1"/>
          </p:cNvCxnSpPr>
          <p:nvPr/>
        </p:nvCxnSpPr>
        <p:spPr bwMode="auto">
          <a:xfrm>
            <a:off x="381000" y="4365625"/>
            <a:ext cx="8583613" cy="7143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5" name="Přímá spojnice 10"/>
          <p:cNvCxnSpPr>
            <a:cxnSpLocks noChangeShapeType="1"/>
          </p:cNvCxnSpPr>
          <p:nvPr/>
        </p:nvCxnSpPr>
        <p:spPr bwMode="auto">
          <a:xfrm>
            <a:off x="381000" y="4652963"/>
            <a:ext cx="8583613" cy="714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6" name="Přímá spojnice 12"/>
          <p:cNvCxnSpPr>
            <a:cxnSpLocks noChangeShapeType="1"/>
          </p:cNvCxnSpPr>
          <p:nvPr/>
        </p:nvCxnSpPr>
        <p:spPr bwMode="auto">
          <a:xfrm>
            <a:off x="381000" y="4868863"/>
            <a:ext cx="8458200" cy="730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67" name="Přímá spojnice 14"/>
          <p:cNvCxnSpPr>
            <a:cxnSpLocks noChangeShapeType="1"/>
          </p:cNvCxnSpPr>
          <p:nvPr/>
        </p:nvCxnSpPr>
        <p:spPr bwMode="auto">
          <a:xfrm>
            <a:off x="381000" y="5241925"/>
            <a:ext cx="26066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47663"/>
            <a:ext cx="7772400" cy="523875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Kokatalyzátor+prekurzor katalyzátoru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610600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3189288"/>
            <a:ext cx="6889750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1" name="TextovéPole 1"/>
          <p:cNvSpPr txBox="1">
            <a:spLocks noChangeArrowheads="1"/>
          </p:cNvSpPr>
          <p:nvPr/>
        </p:nvSpPr>
        <p:spPr bwMode="auto">
          <a:xfrm>
            <a:off x="7102475" y="3170238"/>
            <a:ext cx="1933575" cy="3416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800">
                <a:latin typeface="Times New Roman" pitchFamily="18" charset="0"/>
              </a:rPr>
              <a:t>Monomer se „vtiskne“ do aktivního místa, které má komplementární elektronovou hustotu. Následně dochází k přesunu a uvolnění aktivního místa katalyzátoru.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5250"/>
            <a:ext cx="8439150" cy="677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 bwMode="auto">
          <a:xfrm>
            <a:off x="3995936" y="4005064"/>
            <a:ext cx="1224136" cy="576064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78688" cy="584775"/>
          </a:xfrm>
        </p:spPr>
        <p:txBody>
          <a:bodyPr/>
          <a:lstStyle/>
          <a:p>
            <a:r>
              <a:rPr lang="cs-CZ" sz="3200" dirty="0" err="1" smtClean="0"/>
              <a:t>Heterogenizovaný</a:t>
            </a:r>
            <a:r>
              <a:rPr lang="cs-CZ" sz="3200" dirty="0" smtClean="0"/>
              <a:t> katalyzátor</a:t>
            </a:r>
            <a:endParaRPr lang="cs-CZ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980728"/>
            <a:ext cx="5995603" cy="261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67544" y="5445224"/>
            <a:ext cx="252028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/>
              <a:t>http://www.chemagazin.cz/userdata/chemagazin_2010/file/PDF_full/CHEMAGAZIN_6-2017.pdf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373" y="3590925"/>
            <a:ext cx="592455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 bwMode="auto">
          <a:xfrm>
            <a:off x="7308304" y="6165304"/>
            <a:ext cx="1584176" cy="504056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296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7772400" cy="579438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Katalytický systém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1052513"/>
            <a:ext cx="9058275" cy="427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0600"/>
            <a:ext cx="6781800" cy="561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68300"/>
            <a:ext cx="6491288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343400"/>
            <a:ext cx="3048000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638800" y="5105400"/>
            <a:ext cx="2133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2 katalytická centra</a:t>
            </a:r>
          </a:p>
        </p:txBody>
      </p:sp>
      <p:cxnSp>
        <p:nvCxnSpPr>
          <p:cNvPr id="27655" name="Přímá spojnice se šipkou 2"/>
          <p:cNvCxnSpPr>
            <a:cxnSpLocks noChangeShapeType="1"/>
          </p:cNvCxnSpPr>
          <p:nvPr/>
        </p:nvCxnSpPr>
        <p:spPr bwMode="auto">
          <a:xfrm flipH="1" flipV="1">
            <a:off x="4356100" y="2060575"/>
            <a:ext cx="2349500" cy="22828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56" name="Přímá spojnice se šipkou 4"/>
          <p:cNvCxnSpPr>
            <a:cxnSpLocks noChangeShapeType="1"/>
          </p:cNvCxnSpPr>
          <p:nvPr/>
        </p:nvCxnSpPr>
        <p:spPr bwMode="auto">
          <a:xfrm flipH="1" flipV="1">
            <a:off x="4067175" y="4005263"/>
            <a:ext cx="3933825" cy="3381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cs-CZ" altLang="cs-CZ" smtClean="0"/>
              <a:t>Diskuse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115888"/>
            <a:ext cx="7772400" cy="708025"/>
          </a:xfrm>
        </p:spPr>
        <p:txBody>
          <a:bodyPr/>
          <a:lstStyle/>
          <a:p>
            <a:pPr eaLnBrk="1" hangingPunct="1"/>
            <a:r>
              <a:rPr lang="cs-CZ" altLang="cs-CZ" sz="4000" smtClean="0"/>
              <a:t>Základní pojmy</a:t>
            </a:r>
          </a:p>
        </p:txBody>
      </p:sp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5175"/>
            <a:ext cx="814546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Obdélník 1"/>
          <p:cNvSpPr>
            <a:spLocks noChangeArrowheads="1"/>
          </p:cNvSpPr>
          <p:nvPr/>
        </p:nvSpPr>
        <p:spPr bwMode="auto">
          <a:xfrm>
            <a:off x="4427538" y="3533775"/>
            <a:ext cx="4572000" cy="33242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400">
                <a:latin typeface="Times New Roman" pitchFamily="18" charset="0"/>
              </a:rPr>
              <a:t>Oxidační katalyzátor převádí spaliny vznětového motoru obsahující uhlovodíky (CH) a oxid uhelnatý (CO) na vodu a oxid uhličitý (CO</a:t>
            </a:r>
            <a:r>
              <a:rPr lang="cs-CZ" altLang="cs-CZ" sz="1400" baseline="-25000">
                <a:latin typeface="Times New Roman" pitchFamily="18" charset="0"/>
              </a:rPr>
              <a:t>2</a:t>
            </a:r>
            <a:r>
              <a:rPr lang="cs-CZ" altLang="cs-CZ" sz="1400">
                <a:latin typeface="Times New Roman" pitchFamily="18" charset="0"/>
              </a:rPr>
              <a:t>). Kromě toho oxiduje oxid dusný (NO) na oxid dusičitý (NO</a:t>
            </a:r>
            <a:r>
              <a:rPr lang="cs-CZ" altLang="cs-CZ" sz="1400" baseline="-25000">
                <a:latin typeface="Times New Roman" pitchFamily="18" charset="0"/>
              </a:rPr>
              <a:t>2</a:t>
            </a:r>
            <a:r>
              <a:rPr lang="cs-CZ" altLang="cs-CZ" sz="1400">
                <a:latin typeface="Times New Roman" pitchFamily="18" charset="0"/>
              </a:rPr>
              <a:t>). </a:t>
            </a:r>
            <a:br>
              <a:rPr lang="cs-CZ" altLang="cs-CZ" sz="1400">
                <a:latin typeface="Times New Roman" pitchFamily="18" charset="0"/>
              </a:rPr>
            </a:br>
            <a:r>
              <a:rPr lang="cs-CZ" altLang="cs-CZ" sz="1400">
                <a:latin typeface="Times New Roman" pitchFamily="18" charset="0"/>
              </a:rPr>
              <a:t/>
            </a:r>
            <a:br>
              <a:rPr lang="cs-CZ" altLang="cs-CZ" sz="1400">
                <a:latin typeface="Times New Roman" pitchFamily="18" charset="0"/>
              </a:rPr>
            </a:br>
            <a:r>
              <a:rPr lang="cs-CZ" altLang="cs-CZ" sz="1400">
                <a:latin typeface="Times New Roman" pitchFamily="18" charset="0"/>
              </a:rPr>
              <a:t>Oxidační katalyzátor sestává z nosného tělesa z keramiky nebo kovu s axiálně průchozími kanály s šířkou hrany přibližně jeden milimetr. Stěny jsou potaženy platinou nebo Rhodiem jako katalyticky působící substance. </a:t>
            </a:r>
            <a:br>
              <a:rPr lang="cs-CZ" altLang="cs-CZ" sz="1400">
                <a:latin typeface="Times New Roman" pitchFamily="18" charset="0"/>
              </a:rPr>
            </a:br>
            <a:r>
              <a:rPr lang="cs-CZ" altLang="cs-CZ" sz="1400">
                <a:latin typeface="Times New Roman" pitchFamily="18" charset="0"/>
              </a:rPr>
              <a:t/>
            </a:r>
            <a:br>
              <a:rPr lang="cs-CZ" altLang="cs-CZ" sz="1400">
                <a:latin typeface="Times New Roman" pitchFamily="18" charset="0"/>
              </a:rPr>
            </a:br>
            <a:r>
              <a:rPr lang="cs-CZ" altLang="cs-CZ" sz="1400">
                <a:latin typeface="Times New Roman" pitchFamily="18" charset="0"/>
              </a:rPr>
              <a:t>U vozidel s filtrem částic je před filtr zařazen oxidační katalyzátor. V katalyzátoru uvolněný NO</a:t>
            </a:r>
            <a:r>
              <a:rPr lang="cs-CZ" altLang="cs-CZ" sz="1400" baseline="-25000">
                <a:latin typeface="Times New Roman" pitchFamily="18" charset="0"/>
              </a:rPr>
              <a:t>2</a:t>
            </a:r>
            <a:r>
              <a:rPr lang="cs-CZ" altLang="cs-CZ" sz="1400">
                <a:latin typeface="Times New Roman" pitchFamily="18" charset="0"/>
              </a:rPr>
              <a:t> oxiduje v částečkovém filtru zbývající saze, které sestávají hlavně z uhlíku, na neškodlivou složku vzduchu dusík (N</a:t>
            </a:r>
            <a:r>
              <a:rPr lang="cs-CZ" altLang="cs-CZ" sz="1400" baseline="-25000">
                <a:latin typeface="Times New Roman" pitchFamily="18" charset="0"/>
              </a:rPr>
              <a:t>2</a:t>
            </a:r>
            <a:r>
              <a:rPr lang="cs-CZ" altLang="cs-CZ" sz="1400">
                <a:latin typeface="Times New Roman" pitchFamily="18" charset="0"/>
              </a:rPr>
              <a:t>) a na oxid uhličitý.</a:t>
            </a:r>
          </a:p>
        </p:txBody>
      </p:sp>
      <p:pic>
        <p:nvPicPr>
          <p:cNvPr id="5125" name="Picture 5" descr="http://rb-kwin.bosch.com/cz/pool/de/Diesel/Nfz/Abgas/Oxi_K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3073400"/>
            <a:ext cx="403225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7" descr="http://img.cadillac.porcus.cz/radime/katalyzator/katalyzator-rozlozen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38" y="4792663"/>
            <a:ext cx="2459037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85813"/>
            <a:ext cx="8413750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3284538"/>
            <a:ext cx="849153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5705475"/>
            <a:ext cx="838041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altLang="cs-CZ" smtClean="0"/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8585200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http://www.catalysis-ed.org.uk/principles/images/cyc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229100"/>
            <a:ext cx="3167062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684213" y="260350"/>
            <a:ext cx="7772400" cy="523875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Změna Gibbsovy energie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8" y="908050"/>
            <a:ext cx="6677025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772400" cy="584200"/>
          </a:xfrm>
        </p:spPr>
        <p:txBody>
          <a:bodyPr/>
          <a:lstStyle/>
          <a:p>
            <a:r>
              <a:rPr lang="cs-CZ" altLang="cs-CZ" sz="3200" smtClean="0"/>
              <a:t>Energetika katalyzované reakce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5" y="1484313"/>
            <a:ext cx="48672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3940175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892175"/>
            <a:ext cx="7905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ovéPole 4"/>
          <p:cNvSpPr txBox="1">
            <a:spLocks noChangeArrowheads="1"/>
          </p:cNvSpPr>
          <p:nvPr/>
        </p:nvSpPr>
        <p:spPr bwMode="auto">
          <a:xfrm>
            <a:off x="179388" y="871538"/>
            <a:ext cx="1944687" cy="3381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600">
                <a:latin typeface="Times New Roman" pitchFamily="18" charset="0"/>
              </a:rPr>
              <a:t>Bez katalyzátoru </a:t>
            </a:r>
          </a:p>
        </p:txBody>
      </p:sp>
      <p:sp>
        <p:nvSpPr>
          <p:cNvPr id="9223" name="TextovéPole 6"/>
          <p:cNvSpPr txBox="1">
            <a:spLocks noChangeArrowheads="1"/>
          </p:cNvSpPr>
          <p:nvPr/>
        </p:nvSpPr>
        <p:spPr bwMode="auto">
          <a:xfrm>
            <a:off x="179388" y="1517650"/>
            <a:ext cx="1944687" cy="3381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5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1600">
                <a:latin typeface="Times New Roman" pitchFamily="18" charset="0"/>
              </a:rPr>
              <a:t>S katalyzátorem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7772400" cy="523875"/>
          </a:xfrm>
        </p:spPr>
        <p:txBody>
          <a:bodyPr/>
          <a:lstStyle/>
          <a:p>
            <a:r>
              <a:rPr lang="cs-CZ" altLang="cs-CZ" sz="2800" smtClean="0"/>
              <a:t>Rychlost určující krok při katalýze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205038"/>
            <a:ext cx="4094162" cy="38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4432300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981075"/>
            <a:ext cx="41767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522287"/>
          </a:xfrm>
        </p:spPr>
        <p:txBody>
          <a:bodyPr/>
          <a:lstStyle/>
          <a:p>
            <a:pPr eaLnBrk="1" hangingPunct="1"/>
            <a:r>
              <a:rPr lang="cs-CZ" altLang="cs-CZ" sz="2800" smtClean="0"/>
              <a:t>Katalýza, katalyzátory - klasifikace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082675"/>
            <a:ext cx="8513763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ovéPole 2"/>
          <p:cNvSpPr txBox="1">
            <a:spLocks noChangeArrowheads="1"/>
          </p:cNvSpPr>
          <p:nvPr/>
        </p:nvSpPr>
        <p:spPr bwMode="auto">
          <a:xfrm>
            <a:off x="1403350" y="644525"/>
            <a:ext cx="5976938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cs-CZ" altLang="cs-CZ" sz="2400">
                <a:latin typeface="Times New Roman" pitchFamily="18" charset="0"/>
              </a:rPr>
              <a:t>Dělení dle charakteru reakční směsi</a:t>
            </a:r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2306638"/>
            <a:ext cx="6205538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3068638"/>
            <a:ext cx="835342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4868863"/>
            <a:ext cx="83613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řetížená síť">
  <a:themeElements>
    <a:clrScheme name="Přetížená síť 2">
      <a:dk1>
        <a:srgbClr val="000066"/>
      </a:dk1>
      <a:lt1>
        <a:srgbClr val="9CC2E8"/>
      </a:lt1>
      <a:dk2>
        <a:srgbClr val="4D4D4D"/>
      </a:dk2>
      <a:lt2>
        <a:srgbClr val="7DAFE1"/>
      </a:lt2>
      <a:accent1>
        <a:srgbClr val="26D2E4"/>
      </a:accent1>
      <a:accent2>
        <a:srgbClr val="D0E2F4"/>
      </a:accent2>
      <a:accent3>
        <a:srgbClr val="CBDDF2"/>
      </a:accent3>
      <a:accent4>
        <a:srgbClr val="000056"/>
      </a:accent4>
      <a:accent5>
        <a:srgbClr val="ACE5EF"/>
      </a:accent5>
      <a:accent6>
        <a:srgbClr val="BCCDDD"/>
      </a:accent6>
      <a:hlink>
        <a:srgbClr val="003366"/>
      </a:hlink>
      <a:folHlink>
        <a:srgbClr val="666699"/>
      </a:folHlink>
    </a:clrScheme>
    <a:fontScheme name="Přetížená síť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řetížená síť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etížená síť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řetížená síť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řetížená síť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Designs\Přetížená síť.pot</Template>
  <TotalTime>1557</TotalTime>
  <Words>339</Words>
  <Application>Microsoft Office PowerPoint</Application>
  <PresentationFormat>Předvádění na obrazovce (4:3)</PresentationFormat>
  <Paragraphs>48</Paragraphs>
  <Slides>27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2" baseType="lpstr">
      <vt:lpstr>Arial</vt:lpstr>
      <vt:lpstr>Arial Black</vt:lpstr>
      <vt:lpstr>Times New Roman</vt:lpstr>
      <vt:lpstr>Wingdings</vt:lpstr>
      <vt:lpstr>Přetížená síť</vt:lpstr>
      <vt:lpstr>Katalýza</vt:lpstr>
      <vt:lpstr>Katalýza a Inhibice</vt:lpstr>
      <vt:lpstr>Základní pojmy</vt:lpstr>
      <vt:lpstr>Prezentace aplikace PowerPoint</vt:lpstr>
      <vt:lpstr>Prezentace aplikace PowerPoint</vt:lpstr>
      <vt:lpstr>Změna Gibbsovy energie</vt:lpstr>
      <vt:lpstr>Energetika katalyzované reakce</vt:lpstr>
      <vt:lpstr>Rychlost určující krok při katalýze</vt:lpstr>
      <vt:lpstr>Katalýza, katalyzátory - klasifikace</vt:lpstr>
      <vt:lpstr>Prezentace aplikace PowerPoint</vt:lpstr>
      <vt:lpstr>Prezentace aplikace PowerPoint</vt:lpstr>
      <vt:lpstr>Autokatalýza</vt:lpstr>
      <vt:lpstr>Klasifikace podle rozlišení při výběru substrátu a cílového produktu</vt:lpstr>
      <vt:lpstr>Substrátová specificita a selektivita (reaguje pouze určitá skupina, nebo dokonce jen jediný reaktant)</vt:lpstr>
      <vt:lpstr>Produktová specifita a selektivita</vt:lpstr>
      <vt:lpstr>Klasifikace katalyzátorů dle výběru polohy – regioselektivita a regiospecificita</vt:lpstr>
      <vt:lpstr>Regiospecificita</vt:lpstr>
      <vt:lpstr>Klasifikace katalyzátorů dle výběru stereoizomerů – stereoselektivita a stereospecificita</vt:lpstr>
      <vt:lpstr>Prezentace aplikace PowerPoint</vt:lpstr>
      <vt:lpstr>Příklad</vt:lpstr>
      <vt:lpstr>Další termíny z oblasti katalýzy</vt:lpstr>
      <vt:lpstr>Kokatalyzátor+prekurzor katalyzátoru</vt:lpstr>
      <vt:lpstr>Prezentace aplikace PowerPoint</vt:lpstr>
      <vt:lpstr>Heterogenizovaný katalyzátor</vt:lpstr>
      <vt:lpstr>Katalytický systém</vt:lpstr>
      <vt:lpstr>Prezentace aplikace PowerPoint</vt:lpstr>
      <vt:lpstr>Diskuse</vt:lpstr>
    </vt:vector>
  </TitlesOfParts>
  <Company>PřF 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C6730 Fázové rovnováhy</dc:title>
  <dc:creator>Sopoušek Jiří</dc:creator>
  <cp:lastModifiedBy>Jiří Sopoušek</cp:lastModifiedBy>
  <cp:revision>169</cp:revision>
  <dcterms:created xsi:type="dcterms:W3CDTF">2008-09-19T09:04:38Z</dcterms:created>
  <dcterms:modified xsi:type="dcterms:W3CDTF">2021-05-03T09:37:25Z</dcterms:modified>
</cp:coreProperties>
</file>