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3" r:id="rId3"/>
    <p:sldId id="384" r:id="rId4"/>
    <p:sldId id="385" r:id="rId5"/>
    <p:sldId id="259" r:id="rId6"/>
    <p:sldId id="386" r:id="rId7"/>
    <p:sldId id="387" r:id="rId8"/>
    <p:sldId id="388" r:id="rId9"/>
    <p:sldId id="391" r:id="rId10"/>
    <p:sldId id="392" r:id="rId11"/>
    <p:sldId id="393" r:id="rId12"/>
    <p:sldId id="257" r:id="rId13"/>
    <p:sldId id="267" r:id="rId14"/>
    <p:sldId id="273" r:id="rId15"/>
    <p:sldId id="282" r:id="rId16"/>
    <p:sldId id="39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1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CCB5A15A-138B-4D84-B5DB-28DD0AE0A4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9146D7-74BD-44BE-98EE-61EB66E7C5D5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513FB265-DCA2-42F4-93A0-DC18BF2E2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99F3D93-D444-493E-96BA-FE060C2A167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6463" cy="474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DB459A95-C859-4589-94AA-A06626ECCE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07FA2-7BAE-4FA5-998E-4F1A5950E3A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F3E50557-7151-400C-A7A0-8389D023A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B37B222-DFDB-4E9E-83F0-07AD70FF364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6463" cy="474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1C622F1F-19C4-47EB-B069-FE7ECAF685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F70130-7791-4BC2-8E55-73B0757D05A4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8B9FD837-3F50-42E7-ACFA-C7678961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34000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836B895-DD01-49A7-BDD5-3D16CF6DAE9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6463" cy="474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927384D7-DD49-474E-8BEC-DCA21CD783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921E5-2ED5-4054-9F3C-603796E1372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042D8750-E9D6-4AA4-A150-03203265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7CD8048-268A-4DC3-A232-8230CAE33E3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6463" cy="474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6C437-AC25-4F8E-9007-44DCFDF9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73879A-172A-423D-B34F-A2DEC57822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4AC754A0-A7BA-49A0-A284-74B34AE7FED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DF46F-E477-4656-BF47-2108E7CA76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762879" cy="414764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E2DCC3-B746-42EE-8049-528DC995E44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788161" cy="414764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573A26-46ED-4420-B17D-06A8203E9B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762879" cy="414764"/>
          </a:xfrm>
        </p:spPr>
        <p:txBody>
          <a:bodyPr/>
          <a:lstStyle>
            <a:lvl1pPr>
              <a:defRPr/>
            </a:lvl1pPr>
          </a:lstStyle>
          <a:p>
            <a:fld id="{68B5DE42-C584-4571-B79D-B658559D6B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381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C0B86-5F23-4818-9AC9-376EB5A9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nline obrázek 2">
            <a:extLst>
              <a:ext uri="{FF2B5EF4-FFF2-40B4-BE49-F238E27FC236}">
                <a16:creationId xmlns:a16="http://schemas.microsoft.com/office/drawing/2014/main" id="{D6546B1F-04EF-46EF-9715-4A131EB458A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0E885-982A-43D8-AF7C-EB0367F0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97572C-01E7-4FB0-BC1F-6AADCFD0E97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762879" cy="414764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37DC07-EADE-453D-A080-518EC5D73AB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788161" cy="414764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0E264-BF39-4373-9791-83BD3650A38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762879" cy="414764"/>
          </a:xfrm>
        </p:spPr>
        <p:txBody>
          <a:bodyPr/>
          <a:lstStyle>
            <a:lvl1pPr>
              <a:defRPr/>
            </a:lvl1pPr>
          </a:lstStyle>
          <a:p>
            <a:fld id="{AB58C5D5-5545-4AE5-9AE6-FAF1E5B648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2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//upload.wikimedia.org/wikipedia/commons/e/e3/Oil_Reserves.pn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youtube.com/watch?v=LAPT62o_AN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88002"/>
            <a:ext cx="11361600" cy="1963866"/>
          </a:xfrm>
        </p:spPr>
        <p:txBody>
          <a:bodyPr/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2. lekce</a:t>
            </a:r>
            <a:br>
              <a:rPr lang="cs-CZ" dirty="0"/>
            </a:br>
            <a:r>
              <a:rPr lang="cs-CZ" dirty="0"/>
              <a:t>Neobnovitelné zdroje energie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146" name="Obrázek 35">
            <a:extLst>
              <a:ext uri="{FF2B5EF4-FFF2-40B4-BE49-F238E27FC236}">
                <a16:creationId xmlns:a16="http://schemas.microsoft.com/office/drawing/2014/main" id="{A30D0941-17DC-4244-A30B-11F221EA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7" y="801017"/>
            <a:ext cx="5524107" cy="26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Obrázek 36">
            <a:extLst>
              <a:ext uri="{FF2B5EF4-FFF2-40B4-BE49-F238E27FC236}">
                <a16:creationId xmlns:a16="http://schemas.microsoft.com/office/drawing/2014/main" id="{87EA259B-837C-4957-A294-22AE4BCF8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/>
          <a:stretch/>
        </p:blipFill>
        <p:spPr bwMode="auto">
          <a:xfrm>
            <a:off x="6371811" y="2029839"/>
            <a:ext cx="4536378" cy="22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13B729-10C9-46A1-8F17-D0B220D7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56" y="214022"/>
            <a:ext cx="100128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Hlavními produkty karbonizace jsou koks (téměř čistý uhlík), uhelný dehet a karbonizační plyn.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15A51-B67B-429F-B9E3-1EE85F6E3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6573F79-EDEC-4C89-8F7E-799A5386525F}"/>
              </a:ext>
            </a:extLst>
          </p:cNvPr>
          <p:cNvSpPr/>
          <p:nvPr/>
        </p:nvSpPr>
        <p:spPr bwMode="auto">
          <a:xfrm>
            <a:off x="4680000" y="2087414"/>
            <a:ext cx="1607678" cy="39183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C949C71-3255-496D-A36D-72BDDB33A6CB}"/>
              </a:ext>
            </a:extLst>
          </p:cNvPr>
          <p:cNvSpPr/>
          <p:nvPr/>
        </p:nvSpPr>
        <p:spPr bwMode="auto">
          <a:xfrm>
            <a:off x="4680000" y="2608605"/>
            <a:ext cx="1607678" cy="39183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30C5E-3C4C-4533-B63B-735FA901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3297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9" name="Obrázek 14">
            <a:extLst>
              <a:ext uri="{FF2B5EF4-FFF2-40B4-BE49-F238E27FC236}">
                <a16:creationId xmlns:a16="http://schemas.microsoft.com/office/drawing/2014/main" id="{FBD13C8F-6A3C-4AB2-8152-09C728E2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59" y="4487804"/>
            <a:ext cx="6081672" cy="12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1A01FA-F80B-4ECA-8F96-F6CD48B9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5050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78E4B1E-CF35-48EA-AB86-67410DC959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1" r="49626" b="57629"/>
          <a:stretch/>
        </p:blipFill>
        <p:spPr bwMode="auto">
          <a:xfrm>
            <a:off x="497906" y="4269182"/>
            <a:ext cx="2714499" cy="83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5CD8418-7505-4C68-BFCF-3B26CE42705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59946" r="41797" b="21186"/>
          <a:stretch/>
        </p:blipFill>
        <p:spPr bwMode="auto">
          <a:xfrm>
            <a:off x="2947034" y="4335582"/>
            <a:ext cx="2206872" cy="61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EDFE68A-65A3-42B6-908F-857B4D8A616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8" r="31396" b="-1421"/>
          <a:stretch/>
        </p:blipFill>
        <p:spPr bwMode="auto">
          <a:xfrm>
            <a:off x="497906" y="5034293"/>
            <a:ext cx="4182094" cy="58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22AD47C-9550-4171-B023-C29C64A5B5D8}"/>
              </a:ext>
            </a:extLst>
          </p:cNvPr>
          <p:cNvSpPr txBox="1"/>
          <p:nvPr/>
        </p:nvSpPr>
        <p:spPr>
          <a:xfrm>
            <a:off x="414000" y="3774175"/>
            <a:ext cx="2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Izolace fenolů</a:t>
            </a:r>
          </a:p>
        </p:txBody>
      </p:sp>
    </p:spTree>
    <p:extLst>
      <p:ext uri="{BB962C8B-B14F-4D97-AF65-F5344CB8AC3E}">
        <p14:creationId xmlns:p14="http://schemas.microsoft.com/office/powerpoint/2010/main" val="418810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0675D7-793D-44E7-B8F7-26EEE96B57B8}"/>
              </a:ext>
            </a:extLst>
          </p:cNvPr>
          <p:cNvSpPr txBox="1"/>
          <p:nvPr/>
        </p:nvSpPr>
        <p:spPr>
          <a:xfrm>
            <a:off x="414000" y="388355"/>
            <a:ext cx="1138835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Typy uhlí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A10926-E83E-4B96-8F91-CA4B2C06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33" y="3031890"/>
            <a:ext cx="3591737" cy="267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98A6C80-FC8B-4BE3-9777-7F8C14F1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37" y="3124888"/>
            <a:ext cx="3509649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067163-3705-4F09-A76E-8A0C7F8A0749}"/>
              </a:ext>
            </a:extLst>
          </p:cNvPr>
          <p:cNvSpPr txBox="1"/>
          <p:nvPr/>
        </p:nvSpPr>
        <p:spPr>
          <a:xfrm>
            <a:off x="540000" y="1004534"/>
            <a:ext cx="6094428" cy="162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Černé uhlí</a:t>
            </a:r>
            <a:endParaRPr lang="cs-CZ" sz="2400" i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Hnědé uhlí</a:t>
            </a:r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Antracit</a:t>
            </a:r>
            <a:b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93F3D66-7FED-4F61-832C-A679202D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4" y="355269"/>
            <a:ext cx="4401452" cy="25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5C2FC71-F845-4CAE-B21E-67FB2D3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40" y="388355"/>
            <a:ext cx="4786615" cy="23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24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107539"/>
            <a:ext cx="9204783" cy="4139998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Ropa je hnědá až černá fosilní kapalina, která se vytvořila před mnoha miliony let rozkladem rostlinné a živočišné hmoty, zejména mořského původu.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CC37F7-8C82-4CC4-B302-E5468A35C0E6}"/>
              </a:ext>
            </a:extLst>
          </p:cNvPr>
          <p:cNvSpPr txBox="1"/>
          <p:nvPr/>
        </p:nvSpPr>
        <p:spPr>
          <a:xfrm>
            <a:off x="504826" y="457200"/>
            <a:ext cx="123913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Ropa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810D6B7-A77C-48E9-AAA4-FD94EB1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11" y="278430"/>
            <a:ext cx="1663590" cy="165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42E0AFB-1F90-4417-824D-BB9C9BF581C3}"/>
              </a:ext>
            </a:extLst>
          </p:cNvPr>
          <p:cNvSpPr txBox="1"/>
          <p:nvPr/>
        </p:nvSpPr>
        <p:spPr>
          <a:xfrm>
            <a:off x="6912205" y="27843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Ropa hýbe světem.</a:t>
            </a: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33F175-1E5A-4C98-88CC-DE81B9097EA3}"/>
              </a:ext>
            </a:extLst>
          </p:cNvPr>
          <p:cNvSpPr txBox="1"/>
          <p:nvPr/>
        </p:nvSpPr>
        <p:spPr>
          <a:xfrm>
            <a:off x="409022" y="2100830"/>
            <a:ext cx="111388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000" b="1" dirty="0"/>
              <a:t>Chemické složení</a:t>
            </a:r>
          </a:p>
          <a:p>
            <a:pPr marL="72000" indent="0">
              <a:buNone/>
            </a:pPr>
            <a:r>
              <a:rPr lang="cs-CZ" sz="2000" dirty="0"/>
              <a:t>Je tvořená směsí kapalných, pevných a plynných uhlovodíků s menším množstvím sloučenin kyslíku, dusíku, síry a vysokomolekulárních látek.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Uhlík    84 – 87 %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Vodík   11 – 14 %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Kyslík , dusík, síra  2 – 3 %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5ED8280-EF72-4F29-8D45-E51CF8788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-6301" r="25489" b="6301"/>
          <a:stretch/>
        </p:blipFill>
        <p:spPr bwMode="auto">
          <a:xfrm>
            <a:off x="9775256" y="3271206"/>
            <a:ext cx="1888089" cy="24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4D0B24-AE14-458B-BD4D-FBC7F50F1EF7}"/>
              </a:ext>
            </a:extLst>
          </p:cNvPr>
          <p:cNvSpPr txBox="1"/>
          <p:nvPr/>
        </p:nvSpPr>
        <p:spPr>
          <a:xfrm>
            <a:off x="407711" y="4152593"/>
            <a:ext cx="65044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9">
              <a:buSzPct val="45000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b="1" dirty="0"/>
              <a:t>Získává se z ní:</a:t>
            </a:r>
          </a:p>
          <a:p>
            <a:pPr marL="1303363" lvl="1" indent="-473820">
              <a:buFont typeface="Courier New" panose="02070309020205020404" pitchFamily="49" charset="0"/>
              <a:buChar char="o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dirty="0"/>
              <a:t> benzín</a:t>
            </a:r>
          </a:p>
          <a:p>
            <a:pPr marL="1303363" lvl="1" indent="-473820">
              <a:buFont typeface="Courier New" panose="02070309020205020404" pitchFamily="49" charset="0"/>
              <a:buChar char="o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dirty="0"/>
              <a:t> petrolej (palivo    letadel)</a:t>
            </a:r>
          </a:p>
          <a:p>
            <a:pPr marL="1303363" lvl="1" indent="-473820">
              <a:buFont typeface="Courier New" panose="02070309020205020404" pitchFamily="49" charset="0"/>
              <a:buChar char="o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dirty="0"/>
              <a:t> plynný olej (</a:t>
            </a:r>
            <a:r>
              <a:rPr lang="cs-CZ" altLang="cs-CZ" sz="2000" dirty="0" err="1"/>
              <a:t>Dieslové</a:t>
            </a:r>
            <a:r>
              <a:rPr lang="cs-CZ" altLang="cs-CZ" sz="2000" dirty="0"/>
              <a:t> motory)</a:t>
            </a:r>
          </a:p>
          <a:p>
            <a:pPr marL="1303363" lvl="1" indent="-473820">
              <a:buFont typeface="Courier New" panose="02070309020205020404" pitchFamily="49" charset="0"/>
              <a:buChar char="o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dirty="0"/>
              <a:t> mazut (k topení na lodích)</a:t>
            </a:r>
          </a:p>
          <a:p>
            <a:pPr marL="1303363" lvl="1" indent="-473820">
              <a:buFont typeface="Courier New" panose="02070309020205020404" pitchFamily="49" charset="0"/>
              <a:buChar char="o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2000" dirty="0"/>
              <a:t>některé léky, hnojiva, pesticidy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B21C43-C1FC-46A7-8629-2C18242E0B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15" y="3297383"/>
            <a:ext cx="4201626" cy="285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0565DA36-A122-4226-BE85-B9C6E6B5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07" y="298110"/>
            <a:ext cx="11519134" cy="16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69888" indent="-290513"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79375" indent="0">
              <a:spcAft>
                <a:spcPts val="1293"/>
              </a:spcAft>
            </a:pPr>
            <a:r>
              <a:rPr lang="cs-CZ" altLang="cs-CZ" sz="2000" dirty="0"/>
              <a:t>Ropa se těží ropnými vrty, ze kterých je na povrch vytlačována samočinně nebo pumpami.</a:t>
            </a:r>
          </a:p>
          <a:p>
            <a:pPr>
              <a:spcAft>
                <a:spcPts val="1293"/>
              </a:spcAft>
            </a:pPr>
            <a:endParaRPr lang="cs-CZ" altLang="cs-CZ" sz="2000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056451D-1D8C-4AB9-A8F7-C9274D29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58" y="809435"/>
            <a:ext cx="3303886" cy="26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D8F7FB3-844C-4636-9BD0-B4042D89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1" y="809435"/>
            <a:ext cx="3054142" cy="26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955898-B939-4F6B-8B4D-4719D9EA8B18}"/>
              </a:ext>
            </a:extLst>
          </p:cNvPr>
          <p:cNvSpPr txBox="1"/>
          <p:nvPr/>
        </p:nvSpPr>
        <p:spPr>
          <a:xfrm>
            <a:off x="558539" y="3617486"/>
            <a:ext cx="11224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Největší naleziště ropy se nacházejí v okolí Perského a Guinejského zálivu, Kaspického moře a v oblastech Severní a Střední Ameriky, Indonésie, Sahary a Sibiře.</a:t>
            </a:r>
          </a:p>
        </p:txBody>
      </p:sp>
      <p:pic>
        <p:nvPicPr>
          <p:cNvPr id="13" name="Obrázek 0" descr="ropovody.bmp">
            <a:extLst>
              <a:ext uri="{FF2B5EF4-FFF2-40B4-BE49-F238E27FC236}">
                <a16:creationId xmlns:a16="http://schemas.microsoft.com/office/drawing/2014/main" id="{48EDE46C-D5A2-4A8C-B104-A04E59B56AF0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5017" y="4089289"/>
            <a:ext cx="4778705" cy="2700779"/>
          </a:xfrm>
          <a:prstGeom prst="rect">
            <a:avLst/>
          </a:prstGeom>
        </p:spPr>
      </p:pic>
      <p:pic>
        <p:nvPicPr>
          <p:cNvPr id="14" name="Picture 4" descr="Soubor:Oil Reserves.png">
            <a:hlinkClick r:id="rId6"/>
            <a:extLst>
              <a:ext uri="{FF2B5EF4-FFF2-40B4-BE49-F238E27FC236}">
                <a16:creationId xmlns:a16="http://schemas.microsoft.com/office/drawing/2014/main" id="{40DB19F7-9308-4163-82EA-DEDB49AE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544" y="4257292"/>
            <a:ext cx="5786478" cy="2632848"/>
          </a:xfrm>
          <a:prstGeom prst="rect">
            <a:avLst/>
          </a:prstGeom>
          <a:noFill/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AD1D019-6E82-451F-A018-A27B55D0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3" y="1104644"/>
            <a:ext cx="3553120" cy="198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43A207D2-D695-40F0-B5AF-2C4D92BC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92" y="326914"/>
            <a:ext cx="2580881" cy="188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637CC29-CB9D-4BCD-9CD9-0CA7481DB4F8}"/>
              </a:ext>
            </a:extLst>
          </p:cNvPr>
          <p:cNvSpPr txBox="1"/>
          <p:nvPr/>
        </p:nvSpPr>
        <p:spPr>
          <a:xfrm>
            <a:off x="504826" y="457200"/>
            <a:ext cx="21723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Zemní plyn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A210EC-2901-4624-B315-CAF4E725D15C}"/>
              </a:ext>
            </a:extLst>
          </p:cNvPr>
          <p:cNvSpPr txBox="1"/>
          <p:nvPr/>
        </p:nvSpPr>
        <p:spPr>
          <a:xfrm>
            <a:off x="504826" y="1063191"/>
            <a:ext cx="85289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Zemní plyny = směs plynů, převážně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methanu CH4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 i nižších alkanů (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ethanu C2H6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propanu C3H8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butanu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isobutanu C4H10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oxidu uhličitého CO2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dusíku N2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 případně i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helia He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(zdrojem helia na Zemi).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Zemní plyn je často pro svoji výhřevnost využíván jako palivo a </a:t>
            </a:r>
            <a:r>
              <a:rPr lang="cs-CZ" sz="20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 energie.</a:t>
            </a:r>
          </a:p>
          <a:p>
            <a:endParaRPr lang="cs-CZ" sz="2000" b="1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/>
              <a:t>Vznikl současně s ropou, uhlím.</a:t>
            </a:r>
          </a:p>
          <a:p>
            <a:endParaRPr lang="cs-CZ" sz="2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5A826C6-4A09-4D86-82E7-0A68D73F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91" y="2551583"/>
            <a:ext cx="3940723" cy="199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076AF2F-F482-4DBB-8495-BC3D263EE111}"/>
              </a:ext>
            </a:extLst>
          </p:cNvPr>
          <p:cNvSpPr txBox="1"/>
          <p:nvPr/>
        </p:nvSpPr>
        <p:spPr>
          <a:xfrm>
            <a:off x="8415394" y="4983817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+ H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→ CO + 3 H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+ H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→ CO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+ H</a:t>
            </a:r>
            <a:r>
              <a:rPr lang="cs-CZ" sz="16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579659E-94D6-4B44-9101-42462172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31" y="4061198"/>
            <a:ext cx="2630765" cy="201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3A47449B-026E-48AA-BD08-212B1AD45565}"/>
              </a:ext>
            </a:extLst>
          </p:cNvPr>
          <p:cNvSpPr txBox="1"/>
          <p:nvPr/>
        </p:nvSpPr>
        <p:spPr>
          <a:xfrm>
            <a:off x="534586" y="3152546"/>
            <a:ext cx="7253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34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</a:pPr>
            <a:r>
              <a:rPr lang="cs-CZ" altLang="cs-CZ" sz="2000" dirty="0"/>
              <a:t>Využití: </a:t>
            </a:r>
          </a:p>
          <a:p>
            <a:pPr>
              <a:tabLst>
                <a:tab pos="6334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</a:pPr>
            <a:r>
              <a:rPr lang="cs-CZ" altLang="cs-CZ" sz="2000" dirty="0"/>
              <a:t>topení, svícení, pohonné palivo pro automobily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1383C85-D952-4689-9E0E-AD7D45146029}"/>
              </a:ext>
            </a:extLst>
          </p:cNvPr>
          <p:cNvSpPr txBox="1"/>
          <p:nvPr/>
        </p:nvSpPr>
        <p:spPr>
          <a:xfrm>
            <a:off x="534586" y="3924176"/>
            <a:ext cx="4056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1800" b="1" dirty="0"/>
              <a:t>Výhody:</a:t>
            </a:r>
            <a:r>
              <a:rPr lang="cs-CZ" altLang="cs-CZ" sz="1800" dirty="0"/>
              <a:t> Levné, splňuje emisní limity</a:t>
            </a:r>
          </a:p>
          <a:p>
            <a:pPr>
              <a:buClrTx/>
              <a:buSzTx/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endParaRPr lang="cs-CZ" altLang="cs-CZ" sz="1800" dirty="0"/>
          </a:p>
          <a:p>
            <a:pPr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1800" b="1" dirty="0"/>
              <a:t>Nevýhody:</a:t>
            </a:r>
            <a:r>
              <a:rPr lang="cs-CZ" altLang="cs-CZ" sz="1800" dirty="0"/>
              <a:t> Vyšší náklady na vozidla (přestavba, zakoupení nového), prostorná tlaková nádrž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A8D1918-0AF9-448B-BBA3-C9D601E59BE5}"/>
              </a:ext>
            </a:extLst>
          </p:cNvPr>
          <p:cNvSpPr txBox="1"/>
          <p:nvPr/>
        </p:nvSpPr>
        <p:spPr>
          <a:xfrm>
            <a:off x="534586" y="5434778"/>
            <a:ext cx="7253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2000" dirty="0"/>
              <a:t>Můžeme jej tankovat ve formě:</a:t>
            </a:r>
          </a:p>
          <a:p>
            <a:pPr marL="641350" indent="-641350">
              <a:buFont typeface="Times New Roman" panose="02020603050405020304" pitchFamily="18" charset="0"/>
              <a:buChar char="•"/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2000" dirty="0"/>
              <a:t>a) stlačeného plynu CNG</a:t>
            </a:r>
          </a:p>
          <a:p>
            <a:pPr marL="641350" indent="-641350">
              <a:buFont typeface="Times New Roman" panose="02020603050405020304" pitchFamily="18" charset="0"/>
              <a:buChar char="•"/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2000" dirty="0"/>
              <a:t>b) zkapalněného plynu LNG</a:t>
            </a:r>
          </a:p>
          <a:p>
            <a:pPr>
              <a:tabLst>
                <a:tab pos="641350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  <a:tab pos="9282113" algn="l"/>
              </a:tabLst>
            </a:pPr>
            <a:r>
              <a:rPr lang="cs-CZ" altLang="cs-CZ" sz="2000" dirty="0"/>
              <a:t>										V ČR jezdí 1 000 aut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>
            <a:extLst>
              <a:ext uri="{FF2B5EF4-FFF2-40B4-BE49-F238E27FC236}">
                <a16:creationId xmlns:a16="http://schemas.microsoft.com/office/drawing/2014/main" id="{9D765D59-721B-4EF0-8A31-AA2A1A072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01" y="1174443"/>
            <a:ext cx="5738851" cy="4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42938" indent="-642938"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938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626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>
              <a:spcAft>
                <a:spcPts val="1293"/>
              </a:spcAft>
            </a:pPr>
            <a:r>
              <a:rPr lang="cs-CZ" altLang="cs-CZ" sz="2000" dirty="0"/>
              <a:t>JE založena na získávání energie z jádra atomu. </a:t>
            </a:r>
          </a:p>
          <a:p>
            <a:pPr marL="0" indent="0">
              <a:spcAft>
                <a:spcPts val="1293"/>
              </a:spcAft>
            </a:pPr>
            <a:r>
              <a:rPr lang="cs-CZ" altLang="cs-CZ" sz="2000" dirty="0"/>
              <a:t>Jaderné reakce jsou doprovázeny radioaktivitou. </a:t>
            </a:r>
          </a:p>
          <a:p>
            <a:pPr>
              <a:spcAft>
                <a:spcPts val="1293"/>
              </a:spcAft>
            </a:pPr>
            <a:endParaRPr lang="cs-CZ" alt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CE6AAE-F280-4407-8AA1-0D18787A0723}"/>
              </a:ext>
            </a:extLst>
          </p:cNvPr>
          <p:cNvSpPr txBox="1"/>
          <p:nvPr/>
        </p:nvSpPr>
        <p:spPr>
          <a:xfrm>
            <a:off x="504825" y="457200"/>
            <a:ext cx="297366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Jaderná energie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E385F1C-442C-4F2D-8DE7-CDC75D7B76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51" y="429837"/>
            <a:ext cx="3459048" cy="19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6FA49C-30AE-421C-8992-DCC5D5F72A6E}"/>
              </a:ext>
            </a:extLst>
          </p:cNvPr>
          <p:cNvSpPr txBox="1"/>
          <p:nvPr/>
        </p:nvSpPr>
        <p:spPr>
          <a:xfrm>
            <a:off x="504825" y="2149311"/>
            <a:ext cx="11147774" cy="468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Suroviny pro jadernou energetiku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Základním palivem současné jaderné energetiky je zejména uran.  V přírodě se vyskytuje ve třech izotopech: 234U (z celkového množství uranu je ho v přírodě 0,005 %), 235 U (z celkového množství uranu je ho v přírodě 0,74 %), 238 U (z celkového množství uranu je ho v přírodě 99,28 %). V jaderných reaktorech se využívá 235U.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Palivový cyklus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Začíná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těžbou uranové rudy a jejím chemickým zpracováním. </a:t>
            </a: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Výroba paliva začíná přeměnou na oxid uraničitý UO</a:t>
            </a:r>
            <a:r>
              <a:rPr lang="cs-CZ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který se lisuje do malých pelet  ). Pelety se vkládají do uzavřených trubek ze zirkonové slitiny a vytvářejí </a:t>
            </a: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palivové proutky. Svazek palivových proutků tvoří palivovou kazetu.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Použité palivo se po několika letech nahrazuje palivem čerstvým </a:t>
            </a:r>
            <a:r>
              <a:rPr lang="cs-CZ" sz="1800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ukládá se do hlubinného </a:t>
            </a:r>
            <a:r>
              <a:rPr lang="cs-CZ" sz="1800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úložiště </a:t>
            </a: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použitého paliva.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Přepracování je v současné době technicky i ekonomicky velmi náročné.</a:t>
            </a:r>
            <a:endParaRPr lang="cs-CZ" sz="1800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cs-CZ" sz="20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Jaderný reaktor – PWR (</a:t>
            </a:r>
            <a:r>
              <a:rPr lang="cs-CZ" sz="20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Pressurized</a:t>
            </a: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light-Water</a:t>
            </a: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cooled</a:t>
            </a: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moderated</a:t>
            </a: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0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Reactor</a:t>
            </a: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879C43-4BAD-4214-9257-7927A08F04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0" y="557794"/>
            <a:ext cx="9104219" cy="630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68E9D6-5BED-4A03-9C8B-0A03B22CFB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24" y="102993"/>
            <a:ext cx="3423086" cy="2206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194AB8-45A9-41B7-89BE-329163606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Neobnovitelné zdroje energie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9E849-2E1E-4056-9CC0-679885B3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9AE554-F106-4E2E-823F-46C5E0BF100A}"/>
              </a:ext>
            </a:extLst>
          </p:cNvPr>
          <p:cNvSpPr txBox="1"/>
          <p:nvPr/>
        </p:nvSpPr>
        <p:spPr>
          <a:xfrm>
            <a:off x="349541" y="378000"/>
            <a:ext cx="11492917" cy="526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effectLst/>
                <a:latin typeface="+mn-lt"/>
                <a:ea typeface="Times New Roman" panose="02020603050405020304" pitchFamily="18" charset="0"/>
              </a:rPr>
              <a:t>Surovinová základna chemie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solidFill>
                <a:srgbClr val="20212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2021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Surovinou</a:t>
            </a:r>
            <a:r>
              <a:rPr lang="cs-CZ" sz="2000" dirty="0">
                <a:solidFill>
                  <a:srgbClr val="2021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obvykle označujeme vytěženou neústrojnou (anorganickou) látku, vypěstovanou ústrojnou (organickou) látku rostlinného nebo živočišného původu, které dosud nebyly nijak zpracovány a nachází se tak v původním přírodním stavu i tvaru.</a:t>
            </a:r>
            <a:r>
              <a:rPr lang="cs-CZ" sz="2000" b="1" dirty="0">
                <a:solidFill>
                  <a:srgbClr val="2021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>
              <a:solidFill>
                <a:srgbClr val="202122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>
              <a:solidFill>
                <a:srgbClr val="20212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000" b="1" dirty="0">
                <a:effectLst/>
                <a:latin typeface="+mn-lt"/>
                <a:ea typeface="Times New Roman" panose="02020603050405020304" pitchFamily="18" charset="0"/>
              </a:rPr>
              <a:t>Základní přírodní suroviny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Podle původu rozdělujeme suroviny chemického průmyslu:</a:t>
            </a:r>
          </a:p>
          <a:p>
            <a:pPr marL="4114800" lvl="8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Nerostné</a:t>
            </a:r>
          </a:p>
          <a:p>
            <a:pPr marL="4114800" lvl="8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Fosilní</a:t>
            </a:r>
            <a:endParaRPr lang="cs-CZ" sz="2000" b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4114800" lvl="8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Rostlinné</a:t>
            </a:r>
            <a:endParaRPr lang="cs-CZ" sz="2000" b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4114800" lvl="8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Živočišné</a:t>
            </a:r>
            <a:endParaRPr lang="cs-CZ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0" lvl="8" indent="-4572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Odpadní suroviny</a:t>
            </a: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652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7B3C49-5114-4D5D-8D58-E623C8A3B18B}"/>
              </a:ext>
            </a:extLst>
          </p:cNvPr>
          <p:cNvSpPr txBox="1"/>
          <p:nvPr/>
        </p:nvSpPr>
        <p:spPr>
          <a:xfrm>
            <a:off x="604462" y="1112375"/>
            <a:ext cx="1098307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Neobnovitelné zdroje energie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jsou zdroje energie, jejichž vyčerpání je očekáváno v horizontu maximálně stovek let, ale jejichž případné obnovení by trvalo mnohonásobně déle. K tradičním neobnovitelným zdrojům patří fosilní paliva - uhlí, ropa, zemní plyn, </a:t>
            </a:r>
            <a:r>
              <a:rPr lang="cs-CZ" sz="24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adt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Obnovitelné zdroje energie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jsou zdroje energie, které se v lidském časovém měřítku přirozeně obnovují. Patří mezi ně sluneční záření, vítr, déšť, příliv, vlny a geotermální teplo, biomasa, atd.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A76F8D-C6C8-49CE-A56F-29AB022168B1}"/>
              </a:ext>
            </a:extLst>
          </p:cNvPr>
          <p:cNvSpPr txBox="1"/>
          <p:nvPr/>
        </p:nvSpPr>
        <p:spPr>
          <a:xfrm>
            <a:off x="540000" y="429062"/>
            <a:ext cx="341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Zdroje energie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BF0F41-80E3-4365-A2E7-0AAB17AE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16" y="4128778"/>
            <a:ext cx="2654747" cy="20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AA70E48-17D1-4771-A938-FD33DB35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56" y="4153545"/>
            <a:ext cx="2686181" cy="205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9225D3-2817-4DC3-96F0-B37469C47889}"/>
              </a:ext>
            </a:extLst>
          </p:cNvPr>
          <p:cNvSpPr txBox="1"/>
          <p:nvPr/>
        </p:nvSpPr>
        <p:spPr>
          <a:xfrm>
            <a:off x="414000" y="378000"/>
            <a:ext cx="898717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Důležité fosilní organické suroviny chemického průmyslu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5E33ED-B393-49A4-8DD6-219ADFD1B389}"/>
              </a:ext>
            </a:extLst>
          </p:cNvPr>
          <p:cNvSpPr txBox="1"/>
          <p:nvPr/>
        </p:nvSpPr>
        <p:spPr>
          <a:xfrm>
            <a:off x="413999" y="1050555"/>
            <a:ext cx="11425575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Fosilní palivo je nerostná surovina, která vznikla přeměnou odumřelých rostlinných či živočišných těl bez přístupu vzduchu. Patří sem zejména 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ropa, uhlí a zemní plyn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60444E-753D-4EB1-8BE3-A12F05A48A2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0"/>
          <a:stretch/>
        </p:blipFill>
        <p:spPr bwMode="auto">
          <a:xfrm>
            <a:off x="540000" y="2306849"/>
            <a:ext cx="4851150" cy="3027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84DB88A-0C3D-480D-8008-0B17B1CA1E28}"/>
              </a:ext>
            </a:extLst>
          </p:cNvPr>
          <p:cNvSpPr txBox="1"/>
          <p:nvPr/>
        </p:nvSpPr>
        <p:spPr>
          <a:xfrm>
            <a:off x="413999" y="1968294"/>
            <a:ext cx="2762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paliva v roce 2010 v ČR</a:t>
            </a: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95DAC60-C1FB-46B8-B19B-8B783FC72B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4" y="2306848"/>
            <a:ext cx="5355975" cy="302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CB3FB9-6DBA-4619-ABEB-4F31C42269F1}"/>
              </a:ext>
            </a:extLst>
          </p:cNvPr>
          <p:cNvSpPr txBox="1"/>
          <p:nvPr/>
        </p:nvSpPr>
        <p:spPr>
          <a:xfrm>
            <a:off x="540000" y="5374858"/>
            <a:ext cx="1129957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stupně prouhelnění můžeme sestavit následující řadu: dřevo-rašelina-lignit-hnědé </a:t>
            </a:r>
            <a:r>
              <a:rPr lang="cs-CZ" sz="24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uhlí-černé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uhlí-antracit.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93D0096-8345-4199-903A-979061C1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6675" y="1009547"/>
            <a:ext cx="11109075" cy="4542237"/>
          </a:xfrm>
          <a:ln/>
        </p:spPr>
        <p:txBody>
          <a:bodyPr/>
          <a:lstStyle/>
          <a:p>
            <a:pPr marL="335562" indent="-263553">
              <a:buSzPct val="45000"/>
              <a:buFont typeface="Wingdings" panose="05000000000000000000" pitchFamily="2" charset="2"/>
              <a:buChar char="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1800" dirty="0"/>
              <a:t>Znečišťují životní prostředí, ovzduší, podílí se na skleníkovém efektu, znečišťují veškeré vodstvo.</a:t>
            </a:r>
          </a:p>
          <a:p>
            <a:pPr marL="335562" indent="-263553">
              <a:buSzPct val="45000"/>
              <a:buFont typeface="Wingdings" panose="05000000000000000000" pitchFamily="2" charset="2"/>
              <a:buChar char=""/>
              <a:tabLst>
                <a:tab pos="335562" algn="l"/>
                <a:tab pos="430614" algn="l"/>
                <a:tab pos="838185" algn="l"/>
                <a:tab pos="1245756" algn="l"/>
                <a:tab pos="1653327" algn="l"/>
                <a:tab pos="2060898" algn="l"/>
                <a:tab pos="2468469" algn="l"/>
                <a:tab pos="2876040" algn="l"/>
                <a:tab pos="3283610" algn="l"/>
                <a:tab pos="3691182" algn="l"/>
                <a:tab pos="4098752" algn="l"/>
                <a:tab pos="4506324" algn="l"/>
                <a:tab pos="4913894" algn="l"/>
                <a:tab pos="5321466" algn="l"/>
                <a:tab pos="5729036" algn="l"/>
                <a:tab pos="6136607" algn="l"/>
                <a:tab pos="6544178" algn="l"/>
                <a:tab pos="6951749" algn="l"/>
                <a:tab pos="7359320" algn="l"/>
                <a:tab pos="7766891" algn="l"/>
                <a:tab pos="8174462" algn="l"/>
              </a:tabLst>
            </a:pPr>
            <a:r>
              <a:rPr lang="cs-CZ" altLang="cs-CZ" sz="1800" dirty="0"/>
              <a:t>I přesto jsou důležitá pro průmysl.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FC98A22-E82A-4D3A-89B5-CDF49C7E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5" y="1767295"/>
            <a:ext cx="3273400" cy="26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0D7BCB-9933-4A3D-B65C-D4A0159F6EFD}"/>
              </a:ext>
            </a:extLst>
          </p:cNvPr>
          <p:cNvSpPr txBox="1"/>
          <p:nvPr/>
        </p:nvSpPr>
        <p:spPr>
          <a:xfrm>
            <a:off x="540000" y="429062"/>
            <a:ext cx="341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Ekologie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56B2C42-1272-4C3F-A37A-77D9DAAC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72" y="1767295"/>
            <a:ext cx="2446119" cy="26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1FFDFF4-679E-4890-8F76-F437F63D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51" y="1767294"/>
            <a:ext cx="3038322" cy="26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4D1AB3F-648B-41C7-86A6-21229761B66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9" y="4668046"/>
            <a:ext cx="4579581" cy="21003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7A543B-DD8E-4C37-AD0F-A3C678DA67FA}"/>
              </a:ext>
            </a:extLst>
          </p:cNvPr>
          <p:cNvSpPr txBox="1"/>
          <p:nvPr/>
        </p:nvSpPr>
        <p:spPr>
          <a:xfrm>
            <a:off x="6567067" y="6121755"/>
            <a:ext cx="609442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http://www.youtube.com/watch?v=LAPT62o_ANc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4B965A-0DA8-4B59-9DAD-161B19E1A1E9}"/>
              </a:ext>
            </a:extLst>
          </p:cNvPr>
          <p:cNvSpPr txBox="1"/>
          <p:nvPr/>
        </p:nvSpPr>
        <p:spPr>
          <a:xfrm>
            <a:off x="504825" y="1078412"/>
            <a:ext cx="8637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 je 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hořlavá hornina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složená převážně z elementárního 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uhlíku</a:t>
            </a: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která vznikla přeměnou biologických materiálů, např. prvohorních přesliček či plavuní (karbon) za vysokých teplot a tlaků.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B21B9D-C915-4D1A-80BD-31BEECAB6DB8}"/>
              </a:ext>
            </a:extLst>
          </p:cNvPr>
          <p:cNvSpPr txBox="1"/>
          <p:nvPr/>
        </p:nvSpPr>
        <p:spPr>
          <a:xfrm>
            <a:off x="504825" y="457200"/>
            <a:ext cx="9048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Uhlí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AF982A-0485-421A-B406-869BA001F18C}"/>
              </a:ext>
            </a:extLst>
          </p:cNvPr>
          <p:cNvSpPr txBox="1"/>
          <p:nvPr/>
        </p:nvSpPr>
        <p:spPr>
          <a:xfrm>
            <a:off x="540000" y="2490405"/>
            <a:ext cx="759217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uhelnatění: 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n CO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+ 3n H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+ n CH</a:t>
            </a:r>
            <a:r>
              <a:rPr lang="cs-CZ" sz="2400" b="1" baseline="-25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+ 4n C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3BAC1B-9017-4E19-ABBB-9150CC6D6429}"/>
              </a:ext>
            </a:extLst>
          </p:cNvPr>
          <p:cNvSpPr txBox="1"/>
          <p:nvPr/>
        </p:nvSpPr>
        <p:spPr>
          <a:xfrm>
            <a:off x="504825" y="3140372"/>
            <a:ext cx="11318625" cy="291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složení uhlí: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 je vedle čistého uhlíku je složeno z mnoha organických látek o nejrůznějších molekulových hmotnostech, z dalších prvků v něm nalezneme vodík H, kyslík O, dusík N a síru S.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Kromě toho uhlí obsahuje vždy určitý podíl vody a minerální látky, tzv. popelovinu         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(= nehořlavé podíly, které spálením přecházejí v popel, př. oxid křemičitý, křemičitany, uhličitany, sírany, fosforečnany).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7583809-3D00-4115-AB87-A59D448C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3478" y="457200"/>
            <a:ext cx="2929971" cy="182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2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3B325C-F3A4-4152-8E1A-FA2566083A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0" y="216816"/>
            <a:ext cx="9332536" cy="554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78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6BD91C-9C21-4F90-A705-D75735CF8018}"/>
              </a:ext>
            </a:extLst>
          </p:cNvPr>
          <p:cNvSpPr txBox="1"/>
          <p:nvPr/>
        </p:nvSpPr>
        <p:spPr>
          <a:xfrm>
            <a:off x="294587" y="193002"/>
            <a:ext cx="11536051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Fyzikální vlastnosti uhlí: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Barva a lesk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Barvy různých uhlí jsou od žluto hnědých, hnědých, šedých až po lesklé či matné černé tóny.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Spalné teplo, výhřevnost</a:t>
            </a:r>
          </a:p>
        </p:txBody>
      </p:sp>
      <p:pic>
        <p:nvPicPr>
          <p:cNvPr id="1026" name="Obrázek 9">
            <a:extLst>
              <a:ext uri="{FF2B5EF4-FFF2-40B4-BE49-F238E27FC236}">
                <a16:creationId xmlns:a16="http://schemas.microsoft.com/office/drawing/2014/main" id="{AAD42CA2-23E2-4558-A1EE-272B97A9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2" y="1894426"/>
            <a:ext cx="5543242" cy="25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1">
            <a:extLst>
              <a:ext uri="{FF2B5EF4-FFF2-40B4-BE49-F238E27FC236}">
                <a16:creationId xmlns:a16="http://schemas.microsoft.com/office/drawing/2014/main" id="{F90CA39A-B867-42AA-9986-0FC1143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8502"/>
            <a:ext cx="5423829" cy="2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AE84892-2663-4527-8F88-8C569D64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81" y="20640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C129A6-CF1A-4AB1-860D-604B030D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81" y="526449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1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18A13-2E13-4844-90B7-17A0B485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56906C-25F2-4902-8AAE-39D40997A4F0}"/>
              </a:ext>
            </a:extLst>
          </p:cNvPr>
          <p:cNvSpPr txBox="1"/>
          <p:nvPr/>
        </p:nvSpPr>
        <p:spPr>
          <a:xfrm>
            <a:off x="414000" y="388355"/>
            <a:ext cx="11388359" cy="273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z uhlí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 se těží a jako surovina může být buď přímo páleno jako zdroj energie či dále zpracováno.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Principiálně lze k výrobě chemických primárních výrobků z uhlí použít tyto postupy: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karbonizace uhlí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zplyňování uhlí na syntézní plyn (CO + H</a:t>
            </a:r>
            <a:r>
              <a:rPr lang="cs-CZ" sz="1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jeho přeměnu na základní organické chemikálie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hydrogenace nebo hydrogenační extrakce uhlí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7F5FE0-976A-470B-89A2-CEAF1AD1E444}"/>
              </a:ext>
            </a:extLst>
          </p:cNvPr>
          <p:cNvSpPr txBox="1"/>
          <p:nvPr/>
        </p:nvSpPr>
        <p:spPr>
          <a:xfrm>
            <a:off x="466236" y="3429000"/>
            <a:ext cx="11283885" cy="1984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Karbonizace uhlí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Karbonizace je chemický proces, při kterém se na uhelnou hmotu působí teplem za nepřístupu kyslíku. V průběhu karbonizace dochází k rozkladu uhelné hmoty a k složitým přeměnám primárně vznikajících produktů. Postupným zahříváním dochází k chemickým reakcím a fyzikálním změnám.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927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527</TotalTime>
  <Words>1059</Words>
  <Application>Microsoft Office PowerPoint</Application>
  <PresentationFormat>Širokoúhlá obrazovka</PresentationFormat>
  <Paragraphs>118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Open Sans</vt:lpstr>
      <vt:lpstr>Tahoma</vt:lpstr>
      <vt:lpstr>Times New Roman</vt:lpstr>
      <vt:lpstr>Wingdings</vt:lpstr>
      <vt:lpstr>Prezentace_MU_CZ</vt:lpstr>
      <vt:lpstr>C9500 Užitá chemie 2. lekce Neobnovitelné zdroje energie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C9500 Užitá chemie</dc:title>
  <dc:creator>Radka Bacovska</dc:creator>
  <cp:lastModifiedBy>Radka Bacovska</cp:lastModifiedBy>
  <cp:revision>29</cp:revision>
  <cp:lastPrinted>1601-01-01T00:00:00Z</cp:lastPrinted>
  <dcterms:created xsi:type="dcterms:W3CDTF">2021-02-28T15:49:05Z</dcterms:created>
  <dcterms:modified xsi:type="dcterms:W3CDTF">2021-03-08T06:58:43Z</dcterms:modified>
</cp:coreProperties>
</file>