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305" r:id="rId2"/>
    <p:sldId id="384" r:id="rId3"/>
    <p:sldId id="287" r:id="rId4"/>
    <p:sldId id="292" r:id="rId5"/>
    <p:sldId id="303" r:id="rId6"/>
    <p:sldId id="298" r:id="rId7"/>
    <p:sldId id="301" r:id="rId8"/>
    <p:sldId id="304" r:id="rId9"/>
    <p:sldId id="387" r:id="rId10"/>
    <p:sldId id="426" r:id="rId11"/>
    <p:sldId id="427" r:id="rId12"/>
    <p:sldId id="428" r:id="rId13"/>
    <p:sldId id="429" r:id="rId14"/>
    <p:sldId id="431" r:id="rId15"/>
    <p:sldId id="430" r:id="rId16"/>
    <p:sldId id="4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2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5">
            <a:extLst>
              <a:ext uri="{FF2B5EF4-FFF2-40B4-BE49-F238E27FC236}">
                <a16:creationId xmlns:a16="http://schemas.microsoft.com/office/drawing/2014/main" id="{AFA970DE-4D8A-475D-AF12-296BA42230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260A8891-CD9E-486B-AD55-8CE834CC495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6AC508F9-85E0-477A-BA1C-80FB7F14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2694F648-F6E5-420E-B6CE-09A52937259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5">
            <a:extLst>
              <a:ext uri="{FF2B5EF4-FFF2-40B4-BE49-F238E27FC236}">
                <a16:creationId xmlns:a16="http://schemas.microsoft.com/office/drawing/2014/main" id="{E3019630-31BF-468A-AF54-7A888D51B9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ADBB6518-C13C-4D09-B4C3-69F14CFC2FB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1D8C9AAA-1C46-4929-88DC-B38B4E06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9227E0DD-A033-4745-B64C-CB8FF80011C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5">
            <a:extLst>
              <a:ext uri="{FF2B5EF4-FFF2-40B4-BE49-F238E27FC236}">
                <a16:creationId xmlns:a16="http://schemas.microsoft.com/office/drawing/2014/main" id="{0F03AE55-D06B-4EA2-95E2-18ADC1E1D9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C0ACBB59-6C7F-478D-827D-5062C72E412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F0BDDB79-44A6-4BFA-AB05-315BE70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B4BF6A2A-4D28-4675-A2E7-C623038E9D6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5">
            <a:extLst>
              <a:ext uri="{FF2B5EF4-FFF2-40B4-BE49-F238E27FC236}">
                <a16:creationId xmlns:a16="http://schemas.microsoft.com/office/drawing/2014/main" id="{709546A2-AD16-43AA-A74B-BB1E00F0DB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A731377F-1CF9-426C-8C67-6DD2BC16A63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7A5A84F2-C8AC-4F8F-8B94-93AAA953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0DFCAC51-E7AC-4BD2-B4CD-89022CE3660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5">
            <a:extLst>
              <a:ext uri="{FF2B5EF4-FFF2-40B4-BE49-F238E27FC236}">
                <a16:creationId xmlns:a16="http://schemas.microsoft.com/office/drawing/2014/main" id="{460F1323-FDF2-4FEE-8713-E806ED31E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AE129D28-1538-4BCE-9263-64BB7B0C24A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7C8BF2EC-5CA3-46BE-9C7F-9521FB75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EC576AEE-22E6-4622-AB03-06FD8F08C42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ogaritmus" TargetMode="External"/><Relationship Id="rId2" Type="http://schemas.openxmlformats.org/officeDocument/2006/relationships/hyperlink" Target="https://cs.wikipedia.org/wiki/P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www.wikiskripta.eu/w/Ho%C5%99%C4%8D%C3%ADk" TargetMode="External"/><Relationship Id="rId4" Type="http://schemas.openxmlformats.org/officeDocument/2006/relationships/hyperlink" Target="https://www.wikiskripta.eu/w/V%C3%A1pn%C3%AD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wikipedia.org/wiki/Tuky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energetice.cz/domains/oenergetice.cz/wp-content/uploads/2015/04/Biomasa_vyuziti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cqElR-FtdC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3. lekce</a:t>
            </a:r>
            <a:br>
              <a:rPr lang="cs-CZ" dirty="0"/>
            </a:br>
            <a:r>
              <a:rPr lang="cs-CZ" sz="5300" dirty="0"/>
              <a:t>Obnovitelné zdroje energie, Voda, Tenzidy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4DCB2162-4BF6-4216-AD53-6FCE925C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" y="185739"/>
            <a:ext cx="1165383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/>
              <a:t> </a:t>
            </a:r>
            <a:r>
              <a:rPr lang="cs-CZ" altLang="cs-CZ" sz="2400" u="sng" dirty="0" err="1">
                <a:solidFill>
                  <a:schemeClr val="accent2"/>
                </a:solidFill>
              </a:rPr>
              <a:t>Autoprotolýza</a:t>
            </a:r>
            <a:r>
              <a:rPr lang="cs-CZ" altLang="cs-CZ" sz="2400" u="sng" dirty="0">
                <a:solidFill>
                  <a:schemeClr val="accent2"/>
                </a:solidFill>
              </a:rPr>
              <a:t> vody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sz="1800" dirty="0">
                <a:solidFill>
                  <a:schemeClr val="accent2"/>
                </a:solidFill>
              </a:rPr>
              <a:t>:        </a:t>
            </a:r>
            <a:r>
              <a:rPr lang="cs-CZ" altLang="cs-CZ" sz="2400" dirty="0">
                <a:solidFill>
                  <a:srgbClr val="FF0000"/>
                </a:solidFill>
              </a:rPr>
              <a:t>2 H</a:t>
            </a:r>
            <a:r>
              <a:rPr lang="cs-CZ" altLang="cs-CZ" sz="24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400" dirty="0">
                <a:solidFill>
                  <a:srgbClr val="FF0000"/>
                </a:solidFill>
              </a:rPr>
              <a:t>O   </a:t>
            </a:r>
            <a:r>
              <a:rPr lang="cs-CZ" altLang="cs-CZ" sz="2400" dirty="0">
                <a:solidFill>
                  <a:schemeClr val="accent2"/>
                </a:solidFill>
                <a:sym typeface="Symbol" pitchFamily="18" charset="2"/>
              </a:rPr>
              <a:t></a:t>
            </a:r>
            <a:r>
              <a:rPr lang="cs-CZ" altLang="cs-CZ" sz="2400" dirty="0">
                <a:solidFill>
                  <a:srgbClr val="FF0000"/>
                </a:solidFill>
              </a:rPr>
              <a:t>      H</a:t>
            </a:r>
            <a:r>
              <a:rPr lang="cs-CZ" altLang="cs-CZ" sz="2400" baseline="-25000" dirty="0">
                <a:solidFill>
                  <a:srgbClr val="FF0000"/>
                </a:solidFill>
              </a:rPr>
              <a:t>3</a:t>
            </a:r>
            <a:r>
              <a:rPr lang="cs-CZ" altLang="cs-CZ" sz="2400" dirty="0">
                <a:solidFill>
                  <a:srgbClr val="FF0000"/>
                </a:solidFill>
              </a:rPr>
              <a:t>O</a:t>
            </a:r>
            <a:r>
              <a:rPr lang="cs-CZ" altLang="cs-CZ" sz="2400" baseline="30000" dirty="0">
                <a:solidFill>
                  <a:srgbClr val="FF0000"/>
                </a:solidFill>
              </a:rPr>
              <a:t>+</a:t>
            </a:r>
            <a:r>
              <a:rPr lang="cs-CZ" altLang="cs-CZ" sz="2400" dirty="0">
                <a:solidFill>
                  <a:srgbClr val="FF0000"/>
                </a:solidFill>
              </a:rPr>
              <a:t>   +    OH</a:t>
            </a:r>
            <a:r>
              <a:rPr lang="cs-CZ" altLang="cs-CZ" sz="2400" baseline="30000" dirty="0">
                <a:solidFill>
                  <a:srgbClr val="FF0000"/>
                </a:solidFill>
              </a:rPr>
              <a:t>-</a:t>
            </a:r>
            <a:r>
              <a:rPr lang="cs-CZ" altLang="cs-CZ" sz="2400" dirty="0">
                <a:solidFill>
                  <a:srgbClr val="FF0000"/>
                </a:solidFill>
              </a:rPr>
              <a:t> 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Ionizační konstanta vody:   </a:t>
            </a:r>
            <a:r>
              <a:rPr lang="cs-CZ" altLang="cs-CZ" sz="1800" i="1" dirty="0" err="1">
                <a:solidFill>
                  <a:srgbClr val="0066FF"/>
                </a:solidFill>
              </a:rPr>
              <a:t>K</a:t>
            </a:r>
            <a:r>
              <a:rPr lang="cs-CZ" altLang="cs-CZ" sz="1800" i="1" baseline="-25000" dirty="0" err="1">
                <a:solidFill>
                  <a:srgbClr val="0066FF"/>
                </a:solidFill>
              </a:rPr>
              <a:t>rovn</a:t>
            </a:r>
            <a:r>
              <a:rPr lang="cs-CZ" altLang="cs-CZ" sz="1800" dirty="0">
                <a:solidFill>
                  <a:srgbClr val="0066FF"/>
                </a:solidFill>
              </a:rPr>
              <a:t> = 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3</a:t>
            </a:r>
            <a:r>
              <a:rPr lang="cs-CZ" altLang="cs-CZ" sz="1800" dirty="0">
                <a:solidFill>
                  <a:srgbClr val="0066FF"/>
                </a:solidFill>
              </a:rPr>
              <a:t>O</a:t>
            </a:r>
            <a:r>
              <a:rPr lang="cs-CZ" altLang="cs-CZ" sz="1800" baseline="30000" dirty="0">
                <a:solidFill>
                  <a:srgbClr val="0066FF"/>
                </a:solidFill>
              </a:rPr>
              <a:t>+</a:t>
            </a:r>
            <a:r>
              <a:rPr lang="cs-CZ" altLang="cs-CZ" sz="1800" dirty="0">
                <a:solidFill>
                  <a:srgbClr val="0066FF"/>
                </a:solidFill>
              </a:rPr>
              <a:t>]∙[OH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</a:t>
            </a:r>
            <a:r>
              <a:rPr lang="cs-CZ" altLang="cs-CZ" sz="1800" dirty="0">
                <a:solidFill>
                  <a:srgbClr val="0066FF"/>
                </a:solidFill>
              </a:rPr>
              <a:t>]/[H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2</a:t>
            </a:r>
            <a:r>
              <a:rPr lang="cs-CZ" altLang="cs-CZ" sz="1800" dirty="0">
                <a:solidFill>
                  <a:srgbClr val="0066FF"/>
                </a:solidFill>
              </a:rPr>
              <a:t>O]</a:t>
            </a:r>
            <a:r>
              <a:rPr lang="cs-CZ" altLang="cs-CZ" sz="1800" baseline="30000" dirty="0">
                <a:solidFill>
                  <a:srgbClr val="0066FF"/>
                </a:solidFill>
              </a:rPr>
              <a:t>2</a:t>
            </a:r>
            <a:r>
              <a:rPr lang="cs-CZ" altLang="cs-CZ" sz="1800" dirty="0">
                <a:solidFill>
                  <a:srgbClr val="0066FF"/>
                </a:solidFill>
              </a:rPr>
              <a:t>  = 3,23 . 10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-18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baseline="30000" dirty="0">
              <a:solidFill>
                <a:srgbClr val="0066FF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s-CZ" altLang="cs-CZ" sz="1800" baseline="30000" dirty="0">
              <a:solidFill>
                <a:srgbClr val="0066FF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Iontový součin vody:           </a:t>
            </a:r>
            <a:r>
              <a:rPr lang="cs-CZ" altLang="cs-CZ" sz="1800" i="1" dirty="0" err="1">
                <a:solidFill>
                  <a:srgbClr val="0066FF"/>
                </a:solidFill>
              </a:rPr>
              <a:t>K</a:t>
            </a:r>
            <a:r>
              <a:rPr lang="cs-CZ" altLang="cs-CZ" sz="1800" i="1" baseline="-25000" dirty="0" err="1">
                <a:solidFill>
                  <a:srgbClr val="0066FF"/>
                </a:solidFill>
              </a:rPr>
              <a:t>w</a:t>
            </a:r>
            <a:r>
              <a:rPr lang="cs-CZ" altLang="cs-CZ" sz="1800" dirty="0">
                <a:solidFill>
                  <a:srgbClr val="0066FF"/>
                </a:solidFill>
              </a:rPr>
              <a:t> = [H</a:t>
            </a:r>
            <a:r>
              <a:rPr lang="cs-CZ" altLang="cs-CZ" sz="1800" baseline="-25000" dirty="0">
                <a:solidFill>
                  <a:srgbClr val="0066FF"/>
                </a:solidFill>
              </a:rPr>
              <a:t>3</a:t>
            </a:r>
            <a:r>
              <a:rPr lang="cs-CZ" altLang="cs-CZ" sz="1800" dirty="0">
                <a:solidFill>
                  <a:srgbClr val="0066FF"/>
                </a:solidFill>
              </a:rPr>
              <a:t>O</a:t>
            </a:r>
            <a:r>
              <a:rPr lang="cs-CZ" altLang="cs-CZ" sz="1800" baseline="30000" dirty="0">
                <a:solidFill>
                  <a:srgbClr val="0066FF"/>
                </a:solidFill>
              </a:rPr>
              <a:t>+</a:t>
            </a:r>
            <a:r>
              <a:rPr lang="cs-CZ" altLang="cs-CZ" sz="1800" dirty="0">
                <a:solidFill>
                  <a:srgbClr val="0066FF"/>
                </a:solidFill>
              </a:rPr>
              <a:t>]∙[OH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</a:t>
            </a:r>
            <a:r>
              <a:rPr lang="cs-CZ" altLang="cs-CZ" sz="1800" dirty="0">
                <a:solidFill>
                  <a:srgbClr val="0066FF"/>
                </a:solidFill>
              </a:rPr>
              <a:t>] </a:t>
            </a:r>
            <a:r>
              <a:rPr lang="cs-CZ" altLang="cs-CZ" sz="1800" dirty="0">
                <a:solidFill>
                  <a:srgbClr val="0066FF"/>
                </a:solidFill>
                <a:sym typeface="Symbol"/>
              </a:rPr>
              <a:t> </a:t>
            </a:r>
            <a:r>
              <a:rPr lang="cs-CZ" altLang="cs-CZ" sz="1800" dirty="0">
                <a:solidFill>
                  <a:srgbClr val="0066FF"/>
                </a:solidFill>
              </a:rPr>
              <a:t>10</a:t>
            </a:r>
            <a:r>
              <a:rPr lang="cs-CZ" altLang="cs-CZ" sz="1800" baseline="30000" dirty="0">
                <a:solidFill>
                  <a:srgbClr val="0066FF"/>
                </a:solidFill>
              </a:rPr>
              <a:t>-14  </a:t>
            </a:r>
            <a:r>
              <a:rPr lang="cs-CZ" altLang="cs-CZ" sz="1800" dirty="0">
                <a:solidFill>
                  <a:srgbClr val="CC0099"/>
                </a:solidFill>
              </a:rPr>
              <a:t>      definice pH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3D9D58-79C6-4AC7-B0AE-594C3EF7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2684647"/>
            <a:ext cx="11791949" cy="12791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  <a:hlinkClick r:id="rId2" tooltip="PH"/>
              </a:rPr>
              <a:t>pH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je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cs typeface="Arial" panose="020B0604020202020204" pitchFamily="34" charset="0"/>
                <a:hlinkClick r:id="rId3" tooltip="Logaritmus"/>
              </a:rPr>
              <a:t>logaritmická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stupnice pro kyselost.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pH = −log [H</a:t>
            </a:r>
            <a:r>
              <a:rPr kumimoji="0" lang="cs-CZ" altLang="cs-CZ" sz="2000" b="1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cs-CZ" altLang="cs-CZ" sz="2000" b="1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Protože platí [H</a:t>
            </a:r>
            <a:r>
              <a:rPr kumimoji="0" lang="cs-CZ" altLang="cs-CZ" sz="20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cs-CZ" altLang="cs-CZ" sz="2000" b="0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+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 = [OH</a:t>
            </a:r>
            <a:r>
              <a:rPr kumimoji="0" lang="cs-CZ" altLang="cs-CZ" sz="2000" b="0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−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], je v neutrálních roztocích za standardních podmínek pH = 7.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Stále nemáte jasno o pH pokožky? Uděláme vám v tom jasno | Rehabilitace.info">
            <a:extLst>
              <a:ext uri="{FF2B5EF4-FFF2-40B4-BE49-F238E27FC236}">
                <a16:creationId xmlns:a16="http://schemas.microsoft.com/office/drawing/2014/main" id="{05118EF9-0FC0-4074-861E-F360AEBA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9" y="1814092"/>
            <a:ext cx="6419851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peho experiment: Anomálie vody — Sbírka pokusů">
            <a:extLst>
              <a:ext uri="{FF2B5EF4-FFF2-40B4-BE49-F238E27FC236}">
                <a16:creationId xmlns:a16="http://schemas.microsoft.com/office/drawing/2014/main" id="{681B1F1E-CB7F-4E94-A059-86A806F4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31" y="4179131"/>
            <a:ext cx="3048397" cy="25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1">
            <a:extLst>
              <a:ext uri="{FF2B5EF4-FFF2-40B4-BE49-F238E27FC236}">
                <a16:creationId xmlns:a16="http://schemas.microsoft.com/office/drawing/2014/main" id="{DC02E8D8-9404-4CE3-9A1F-DDDAF31C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484866"/>
            <a:ext cx="6308726" cy="87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Anomálie vody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 - souvisí s hustotou vody, která je nejvyšší je při 3,98 °C</a:t>
            </a:r>
          </a:p>
        </p:txBody>
      </p:sp>
      <p:sp>
        <p:nvSpPr>
          <p:cNvPr id="11" name="TextovéPole 2">
            <a:extLst>
              <a:ext uri="{FF2B5EF4-FFF2-40B4-BE49-F238E27FC236}">
                <a16:creationId xmlns:a16="http://schemas.microsoft.com/office/drawing/2014/main" id="{B4D9D3EB-CAE5-4BEC-8E4F-48680F2B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62029"/>
            <a:ext cx="6724650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Šesterečné struktury podobné ledu – jsou „prázdnější“ – tedy pokles hustoty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EBEE09-9611-49FF-9BA4-E86AC7D4E0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34128" y="1556792"/>
            <a:ext cx="864096" cy="56887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íte o vodě vše podstatné? - Chytrá žena">
            <a:extLst>
              <a:ext uri="{FF2B5EF4-FFF2-40B4-BE49-F238E27FC236}">
                <a16:creationId xmlns:a16="http://schemas.microsoft.com/office/drawing/2014/main" id="{A8E23B26-5184-4E5A-986A-1B07A34C0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29" y="4031440"/>
            <a:ext cx="2407603" cy="24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C78079-DB00-402B-ACA9-C94B146B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24" y="3053785"/>
            <a:ext cx="5625776" cy="34089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15D5F4-B853-40FE-A177-CB0E51E21381}"/>
              </a:ext>
            </a:extLst>
          </p:cNvPr>
          <p:cNvSpPr txBox="1"/>
          <p:nvPr/>
        </p:nvSpPr>
        <p:spPr>
          <a:xfrm>
            <a:off x="266700" y="246237"/>
            <a:ext cx="11858625" cy="415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Tvrdost vody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Tvrdost vody je způsobena některými rozpustnými solemi </a:t>
            </a:r>
            <a:r>
              <a:rPr lang="cs-CZ" sz="18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Vápn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vápníku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sz="18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Hořč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hořčíku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cs-CZ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Přechodná (karbonátová) tvrdost vody - způsobují rozpustné hydrogenuhličitany - lze odstranit převařením, dekarbonizací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Ca(HCO3)2 --&gt; CaCO3 + H2O + CO2 Mg(HCO3)2 --&gt; MgCO3 + H2O + CO2.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Ca(HCO3)2 --&gt; CaCO3 + H2O + CO2 Mg(HCO3)2 --&gt; MgCO3 + H2O + CO2.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Trvalá (nekarbonátová) tvrdost vody, za kterou jsou odpovědné především sírany. K jejich odstranění používáme srážení působením hydroxidu vápenatého Ca(OH)2 a uhličitanu sodného Na2CO3: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Ca(HCO3)2 + Ca(OH)2 --&gt; 2 CaCO3 + 2 H2O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Mg(HCO3)2 + Ca(OH)2 --&gt; CaCO3 + MgCO3 + 2 H2O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MgSO4 + Ca(OH)2 --&gt; CaSO4 + Mg(OH)2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CaSO4 + Na2CO3 --&gt; CaCO3 + Na2SO4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9C84B9-3E5E-4DDD-8E84-74BFD2A09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4408516"/>
            <a:ext cx="2191681" cy="22032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9BB613-F5C9-4C42-A6E5-D95497DCD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99" y="5722672"/>
            <a:ext cx="1524538" cy="8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0634BF-FB92-4E35-88C2-68B51C410C00}"/>
              </a:ext>
            </a:extLst>
          </p:cNvPr>
          <p:cNvSpPr txBox="1"/>
          <p:nvPr/>
        </p:nvSpPr>
        <p:spPr>
          <a:xfrm>
            <a:off x="257175" y="192407"/>
            <a:ext cx="6096000" cy="382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Rozdělení vody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skupenství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meteorologie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vlastností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mikrobiologie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podle přírodní medicíny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Pitná voda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Balená voda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Odpadní voda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E3002FA-A9F0-4A6D-B864-76C132BD4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41519"/>
              </p:ext>
            </p:extLst>
          </p:nvPr>
        </p:nvGraphicFramePr>
        <p:xfrm>
          <a:off x="3581401" y="457201"/>
          <a:ext cx="8102597" cy="3051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514">
                  <a:extLst>
                    <a:ext uri="{9D8B030D-6E8A-4147-A177-3AD203B41FA5}">
                      <a16:colId xmlns:a16="http://schemas.microsoft.com/office/drawing/2014/main" val="3243447923"/>
                    </a:ext>
                  </a:extLst>
                </a:gridCol>
                <a:gridCol w="1214468">
                  <a:extLst>
                    <a:ext uri="{9D8B030D-6E8A-4147-A177-3AD203B41FA5}">
                      <a16:colId xmlns:a16="http://schemas.microsoft.com/office/drawing/2014/main" val="2914676410"/>
                    </a:ext>
                  </a:extLst>
                </a:gridCol>
                <a:gridCol w="1100559">
                  <a:extLst>
                    <a:ext uri="{9D8B030D-6E8A-4147-A177-3AD203B41FA5}">
                      <a16:colId xmlns:a16="http://schemas.microsoft.com/office/drawing/2014/main" val="3223660010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72677661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721390840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326828453"/>
                    </a:ext>
                  </a:extLst>
                </a:gridCol>
                <a:gridCol w="1157514">
                  <a:extLst>
                    <a:ext uri="{9D8B030D-6E8A-4147-A177-3AD203B41FA5}">
                      <a16:colId xmlns:a16="http://schemas.microsoft.com/office/drawing/2014/main" val="2577614865"/>
                    </a:ext>
                  </a:extLst>
                </a:gridCol>
              </a:tblGrid>
              <a:tr h="348941">
                <a:tc gridSpan="2"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dle pohybu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dle skupenství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36224"/>
                  </a:ext>
                </a:extLst>
              </a:tr>
              <a:tr h="52341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vertikální (padající) srážky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horizontální (usazené) srážky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kapalné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tuhé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srážky smíšené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vznášející se částice (levitující)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stoupající částice (unášené větrem)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13248"/>
                  </a:ext>
                </a:extLst>
              </a:tr>
              <a:tr h="217564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mrznoucí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mrholení</a:t>
                      </a:r>
                    </a:p>
                    <a:p>
                      <a:r>
                        <a:rPr lang="cs-CZ" sz="1100">
                          <a:effectLst/>
                        </a:rPr>
                        <a:t>mrznoucí mrholení</a:t>
                      </a:r>
                    </a:p>
                    <a:p>
                      <a:r>
                        <a:rPr lang="cs-CZ" sz="1100">
                          <a:effectLst/>
                        </a:rPr>
                        <a:t>sníh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sněhové 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sněhová zrna</a:t>
                      </a:r>
                    </a:p>
                    <a:p>
                      <a:r>
                        <a:rPr lang="cs-CZ" sz="1100">
                          <a:effectLst/>
                        </a:rPr>
                        <a:t>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zmrzlý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kroupy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ledové jehličky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rosa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jíní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námraza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ledovka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déšť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mrznoucí déšť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mrholení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mrznoucí mrholení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rosa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sníh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sněhové 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sněhová zrna</a:t>
                      </a:r>
                    </a:p>
                    <a:p>
                      <a:r>
                        <a:rPr lang="cs-CZ" sz="1100">
                          <a:effectLst/>
                        </a:rPr>
                        <a:t>krupky</a:t>
                      </a:r>
                    </a:p>
                    <a:p>
                      <a:r>
                        <a:rPr lang="cs-CZ" sz="1100">
                          <a:effectLst/>
                        </a:rPr>
                        <a:t>zmrzlý déšť</a:t>
                      </a:r>
                    </a:p>
                    <a:p>
                      <a:r>
                        <a:rPr lang="cs-CZ" sz="1100">
                          <a:effectLst/>
                        </a:rPr>
                        <a:t>kroupy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ledové jehličky</a:t>
                      </a:r>
                    </a:p>
                    <a:p>
                      <a:r>
                        <a:rPr lang="cs-CZ" sz="1100">
                          <a:effectLst/>
                        </a:rPr>
                        <a:t>jíní</a:t>
                      </a:r>
                    </a:p>
                    <a:p>
                      <a:r>
                        <a:rPr lang="cs-CZ" sz="1100">
                          <a:effectLst/>
                        </a:rPr>
                        <a:t>námraza</a:t>
                      </a:r>
                    </a:p>
                    <a:p>
                      <a:r>
                        <a:rPr lang="cs-CZ" sz="1100">
                          <a:effectLst/>
                        </a:rPr>
                        <a:t>ledovka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sníh+déšť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mraky</a:t>
                      </a:r>
                    </a:p>
                    <a:p>
                      <a:r>
                        <a:rPr lang="cs-CZ" sz="1100">
                          <a:effectLst/>
                        </a:rPr>
                        <a:t>mlha</a:t>
                      </a:r>
                    </a:p>
                    <a:p>
                      <a:r>
                        <a:rPr lang="cs-CZ" sz="1100">
                          <a:effectLst/>
                        </a:rPr>
                        <a:t>kouřmo</a:t>
                      </a:r>
                    </a:p>
                    <a:p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</a:rPr>
                        <a:t>vodní tříšť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zvířený sníh</a:t>
                      </a:r>
                    </a:p>
                    <a:p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647520"/>
                  </a:ext>
                </a:extLst>
              </a:tr>
            </a:tbl>
          </a:graphicData>
        </a:graphic>
      </p:graphicFrame>
      <p:pic>
        <p:nvPicPr>
          <p:cNvPr id="5" name="Picture 2" descr="Koloběh vody – Wikipedie">
            <a:extLst>
              <a:ext uri="{FF2B5EF4-FFF2-40B4-BE49-F238E27FC236}">
                <a16:creationId xmlns:a16="http://schemas.microsoft.com/office/drawing/2014/main" id="{2F0D9CA9-984C-4B32-9155-46AD1579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481" y="3603491"/>
            <a:ext cx="4519930" cy="31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2BBA26-747C-4EAD-8A91-20B015D65F02}"/>
              </a:ext>
            </a:extLst>
          </p:cNvPr>
          <p:cNvSpPr txBox="1"/>
          <p:nvPr/>
        </p:nvSpPr>
        <p:spPr>
          <a:xfrm>
            <a:off x="257175" y="3937557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Koloběh vody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591A1D-0CC0-499D-B360-DBAA8941707D}"/>
              </a:ext>
            </a:extLst>
          </p:cNvPr>
          <p:cNvSpPr txBox="1"/>
          <p:nvPr/>
        </p:nvSpPr>
        <p:spPr>
          <a:xfrm>
            <a:off x="257175" y="4574003"/>
            <a:ext cx="4324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https://i.ytimg.com/an_webp/dTzdwIUIuJU/mqdefault_6s.webp?du=3000&amp;sqp=CMOKo4IG&amp;rs=AOn4CLC0P070SOeFrsRxHQTSPAozbOKfEg</a:t>
            </a:r>
          </a:p>
        </p:txBody>
      </p:sp>
    </p:spTree>
    <p:extLst>
      <p:ext uri="{BB962C8B-B14F-4D97-AF65-F5344CB8AC3E}">
        <p14:creationId xmlns:p14="http://schemas.microsoft.com/office/powerpoint/2010/main" val="193960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A6B62-D1C0-4704-BE63-178633F07C7F}"/>
              </a:ext>
            </a:extLst>
          </p:cNvPr>
          <p:cNvSpPr txBox="1">
            <a:spLocks/>
          </p:cNvSpPr>
          <p:nvPr/>
        </p:nvSpPr>
        <p:spPr>
          <a:xfrm>
            <a:off x="437191" y="269966"/>
            <a:ext cx="1572584" cy="572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Tenzidy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507FD2-93BD-42BD-82C0-3BE68699AE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29" y="263642"/>
            <a:ext cx="4386580" cy="17341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DDF1FBE-B51A-4CB3-A793-77E42E4A62C1}"/>
              </a:ext>
            </a:extLst>
          </p:cNvPr>
          <p:cNvSpPr txBox="1"/>
          <p:nvPr/>
        </p:nvSpPr>
        <p:spPr>
          <a:xfrm>
            <a:off x="437191" y="976517"/>
            <a:ext cx="6658934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Tenzidy jsou popisovány jako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amfifilní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neboli amfipatické molekuly = povrchově aktivních látky (PAL).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Tenzidy jsou obecně látky, jejichž molekula se skládá z polární (hydrofilní) a nepolární (lipofilní) části.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1FB522-47FF-4593-BD95-0300949F2A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1997827"/>
            <a:ext cx="3135630" cy="2343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6797DBD-8A38-459D-AC92-BC2855454235}"/>
              </a:ext>
            </a:extLst>
          </p:cNvPr>
          <p:cNvSpPr txBox="1"/>
          <p:nvPr/>
        </p:nvSpPr>
        <p:spPr>
          <a:xfrm>
            <a:off x="467672" y="2558902"/>
            <a:ext cx="609600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Tenzidy vykazují několik prakticky využitelných účinků: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Solubilizační</a:t>
            </a: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účinek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Emulgační účinek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Cytotoxický účinek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0AA26F-E241-4B3A-91CD-C7966B94A334}"/>
              </a:ext>
            </a:extLst>
          </p:cNvPr>
          <p:cNvSpPr txBox="1"/>
          <p:nvPr/>
        </p:nvSpPr>
        <p:spPr>
          <a:xfrm>
            <a:off x="467672" y="3985284"/>
            <a:ext cx="11487150" cy="94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Dělení tenzidů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Tenzidy se rozdělují podle schopnosti se disociovat ve vodném prostředí na iontové (aniontové, kationtové, amfoterní)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neiontové. 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1C5B25F-A71B-431E-8555-151A7E7D7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4824336"/>
            <a:ext cx="5010150" cy="1763698"/>
          </a:xfrm>
          <a:prstGeom prst="rect">
            <a:avLst/>
          </a:prstGeom>
        </p:spPr>
      </p:pic>
      <p:pic>
        <p:nvPicPr>
          <p:cNvPr id="4098" name="Picture 2" descr="ŠKODAchem, s.r.o.">
            <a:extLst>
              <a:ext uri="{FF2B5EF4-FFF2-40B4-BE49-F238E27FC236}">
                <a16:creationId xmlns:a16="http://schemas.microsoft.com/office/drawing/2014/main" id="{9C947DDB-9DA6-4655-A426-1BD27CF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57" y="4721134"/>
            <a:ext cx="2143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9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9F259529-3B8B-45F6-A186-D3D37581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6438"/>
            <a:ext cx="3278292" cy="2458719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6BF1EB6-C3E2-42AD-8B4F-AE186ACB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44" y="643466"/>
            <a:ext cx="3523036" cy="2624662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3E9DEF8-8F52-43E0-9E7F-43DB0C7D6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736834"/>
            <a:ext cx="3239769" cy="243792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311E6D8-047F-4DC0-A301-FC6124B9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672836"/>
            <a:ext cx="3278292" cy="2458719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781E11D8-11A7-4472-9C8D-90E38A4D8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706" y="3589863"/>
            <a:ext cx="3537113" cy="264399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8956403-2A55-4E53-9177-8BB86158B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763" y="3692896"/>
            <a:ext cx="3239769" cy="24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CB95D4-20B6-4692-84F3-CA6AE8E2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26" b="42105"/>
          <a:stretch/>
        </p:blipFill>
        <p:spPr>
          <a:xfrm>
            <a:off x="319723" y="985520"/>
            <a:ext cx="6797851" cy="2255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2C73B44-C657-4A14-93FE-FA2601F892D1}"/>
              </a:ext>
            </a:extLst>
          </p:cNvPr>
          <p:cNvSpPr txBox="1"/>
          <p:nvPr/>
        </p:nvSpPr>
        <p:spPr>
          <a:xfrm flipH="1">
            <a:off x="208279" y="233680"/>
            <a:ext cx="39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Výroba mýdla = saponifikace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0AD033-5DC8-4113-84A5-317A6D90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592" y="473836"/>
            <a:ext cx="4383405" cy="27672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323F62-75A3-44E0-BFA7-650E4997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22" y="4332937"/>
            <a:ext cx="6797852" cy="168901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B3B8E6-8D7F-4395-BD1F-8709CA41773A}"/>
              </a:ext>
            </a:extLst>
          </p:cNvPr>
          <p:cNvSpPr txBox="1"/>
          <p:nvPr/>
        </p:nvSpPr>
        <p:spPr>
          <a:xfrm>
            <a:off x="208279" y="3447684"/>
            <a:ext cx="766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Sumerové ovládali přípravu mýdla působením alkalických žíravin na </a:t>
            </a:r>
            <a:r>
              <a:rPr lang="cs-CZ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Tuky"/>
              </a:rPr>
              <a:t>tuky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D580CA-FDDA-48D8-96BE-DF30C6134834}"/>
              </a:ext>
            </a:extLst>
          </p:cNvPr>
          <p:cNvSpPr txBox="1"/>
          <p:nvPr/>
        </p:nvSpPr>
        <p:spPr>
          <a:xfrm>
            <a:off x="7407592" y="3992882"/>
            <a:ext cx="4383405" cy="232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b="1" dirty="0">
                <a:solidFill>
                  <a:srgbClr val="1F376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Druhy mýdla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sodná mýdla – ke zmýdelňování použitý hydroxid sodný (tvrdá mýdla)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draselná mýdla – hydroxid draselný (kapalná až mazlavá)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sodno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-draselná mýdla – kombinace obou hydroxidů (pastovitá, krémovitá a polotuhá)</a:t>
            </a:r>
            <a:endParaRPr lang="cs-CZ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1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27864AA-C952-4794-83FF-EE7ADE59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85" y="703234"/>
            <a:ext cx="3517119" cy="272576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A6FD8564-D597-4FF2-A597-B7DEC02C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0" b="4"/>
          <a:stretch/>
        </p:blipFill>
        <p:spPr>
          <a:xfrm>
            <a:off x="349526" y="693582"/>
            <a:ext cx="3630766" cy="25473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75957F6-FBD1-4A9C-B10B-D2FDFC1B5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3" r="-3" b="512"/>
          <a:stretch/>
        </p:blipFill>
        <p:spPr>
          <a:xfrm>
            <a:off x="8374214" y="703589"/>
            <a:ext cx="3517120" cy="252735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7E412FC-EB57-43E9-9D6D-E5D924145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54" y="3945234"/>
            <a:ext cx="3749310" cy="220027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48C649C-E024-44A0-93FB-3D67F0AE5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896" y="4375715"/>
            <a:ext cx="3639442" cy="89258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CADD3B3-9EC7-4576-B09B-E16C4272F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119" y="4272206"/>
            <a:ext cx="3749310" cy="19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BA76F8D-C6C8-49CE-A56F-29AB022168B1}"/>
              </a:ext>
            </a:extLst>
          </p:cNvPr>
          <p:cNvSpPr txBox="1"/>
          <p:nvPr/>
        </p:nvSpPr>
        <p:spPr>
          <a:xfrm>
            <a:off x="451428" y="0"/>
            <a:ext cx="5712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energie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7B3C49-5114-4D5D-8D58-E623C8A3B18B}"/>
              </a:ext>
            </a:extLst>
          </p:cNvPr>
          <p:cNvSpPr txBox="1"/>
          <p:nvPr/>
        </p:nvSpPr>
        <p:spPr>
          <a:xfrm>
            <a:off x="508983" y="1211661"/>
            <a:ext cx="529577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Neobnovitelné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zdroje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energie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jsou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zdroje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energie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jejichž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vyčerpání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očekáváno</a:t>
            </a:r>
            <a:r>
              <a:rPr lang="en-US" sz="2000" dirty="0">
                <a:effectLst/>
              </a:rPr>
              <a:t> v </a:t>
            </a:r>
            <a:r>
              <a:rPr lang="en-US" sz="2000" dirty="0" err="1">
                <a:effectLst/>
              </a:rPr>
              <a:t>horizontu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maximálně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stovek</a:t>
            </a:r>
            <a:r>
              <a:rPr lang="en-US" sz="2000" dirty="0">
                <a:effectLst/>
              </a:rPr>
              <a:t> let, ale </a:t>
            </a:r>
            <a:r>
              <a:rPr lang="en-US" sz="2000" dirty="0" err="1">
                <a:effectLst/>
              </a:rPr>
              <a:t>jejichž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případné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obnovení</a:t>
            </a:r>
            <a:r>
              <a:rPr lang="en-US" sz="2000" dirty="0">
                <a:effectLst/>
              </a:rPr>
              <a:t> by </a:t>
            </a:r>
            <a:r>
              <a:rPr lang="en-US" sz="2000" dirty="0" err="1">
                <a:effectLst/>
              </a:rPr>
              <a:t>trvalo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mnohonásobně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déle</a:t>
            </a:r>
            <a:r>
              <a:rPr lang="en-US" sz="2000" dirty="0">
                <a:effectLst/>
              </a:rPr>
              <a:t>. K </a:t>
            </a:r>
            <a:r>
              <a:rPr lang="en-US" sz="2000" dirty="0" err="1">
                <a:effectLst/>
              </a:rPr>
              <a:t>tradičním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neobnovitelným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zdrojům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patří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fosilní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paliva</a:t>
            </a:r>
            <a:r>
              <a:rPr lang="en-US" sz="2000" dirty="0">
                <a:effectLst/>
              </a:rPr>
              <a:t> - </a:t>
            </a:r>
            <a:r>
              <a:rPr lang="en-US" sz="2000" dirty="0" err="1">
                <a:effectLst/>
              </a:rPr>
              <a:t>uhlí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ropa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zemní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plyn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adt</a:t>
            </a:r>
            <a:r>
              <a:rPr lang="en-US" sz="2000" dirty="0">
                <a:effectLst/>
              </a:rPr>
              <a:t>.</a:t>
            </a:r>
          </a:p>
          <a:p>
            <a:pPr marL="342900" indent="-2286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Obnovitelné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zdroje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energie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jsou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zdroje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energie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které</a:t>
            </a:r>
            <a:r>
              <a:rPr lang="en-US" sz="2000" dirty="0">
                <a:effectLst/>
              </a:rPr>
              <a:t> se v </a:t>
            </a:r>
            <a:r>
              <a:rPr lang="en-US" sz="2000" dirty="0" err="1">
                <a:effectLst/>
              </a:rPr>
              <a:t>lidském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časovém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měřítku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přirozeně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obnovují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Patří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mezi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ně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sluneční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záření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vítr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déšť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příliv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vlny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geotermální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teplo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biomasa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atd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14DB47C-C8C4-4041-93FD-B459277BB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 flipH="1"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F662925-A2AB-486B-A297-422AA60E7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-2" b="-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4642F-1E1A-4E30-ADD4-1378CCEB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199632"/>
            <a:ext cx="50063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BF0F41-80E3-4365-A2E7-0AAB17AE4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r="11943" b="-2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8764296D-F63C-4111-8C9D-5C2CE118B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899" y="297393"/>
            <a:ext cx="2630051" cy="5598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Sluneční energie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C9470AA-6199-4E15-B834-1D6526518F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r="42806"/>
          <a:stretch/>
        </p:blipFill>
        <p:spPr bwMode="auto">
          <a:xfrm>
            <a:off x="398899" y="1017377"/>
            <a:ext cx="4508381" cy="4464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FD34311-BE3A-47E2-8F96-661DBE077C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 rot="10800000" flipV="1">
            <a:off x="5532452" y="5869331"/>
            <a:ext cx="5196507" cy="325120"/>
          </a:xfrm>
        </p:spPr>
        <p:txBody>
          <a:bodyPr vert="horz" lIns="91440" tIns="0" rIns="91440" bIns="45720" rtlCol="0">
            <a:normAutofit fontScale="62500" lnSpcReduction="20000"/>
          </a:bodyPr>
          <a:lstStyle/>
          <a:p>
            <a:pPr marL="591914" indent="-591914">
              <a:buFont typeface="Times New Roman" panose="02020603050405020304" pitchFamily="18" charset="0"/>
              <a:buChar char="•"/>
              <a:tabLst>
                <a:tab pos="591914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  <a:tab pos="8430814" algn="l"/>
              </a:tabLst>
            </a:pPr>
            <a:r>
              <a:rPr lang="cs-CZ" altLang="cs-CZ" dirty="0"/>
              <a:t>Průměrné množství slunečního záření v ČR.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0E79AD7-419D-4CCB-A3E4-3892E007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7548880" y="14210718"/>
            <a:ext cx="4368800" cy="29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86C955C-19F4-4E7A-B3B9-9D374F5629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297393"/>
            <a:ext cx="6550606" cy="518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C27DE3C-85FB-44BA-BD06-4C17956A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73" y="3249783"/>
            <a:ext cx="3434979" cy="246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4">
            <a:extLst>
              <a:ext uri="{FF2B5EF4-FFF2-40B4-BE49-F238E27FC236}">
                <a16:creationId xmlns:a16="http://schemas.microsoft.com/office/drawing/2014/main" id="{DFABC76A-D512-45EC-A636-2478E4E7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98" y="1025387"/>
            <a:ext cx="9583302" cy="19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2463" indent="-6524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2463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  <a:tab pos="9636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</a:rPr>
              <a:t>Vítr je pohyb vzniklý důsledkem rozdílných tlaků, které ovlivňuje teplota.</a:t>
            </a:r>
          </a:p>
          <a:p>
            <a:pPr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</a:rPr>
              <a:t>Vznik větru ovlivňuje otáčení Země, rozmístění pevnin   a moří, zemský povrch.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4F282EF-E440-4E7A-8512-48F539D676FF}"/>
              </a:ext>
            </a:extLst>
          </p:cNvPr>
          <p:cNvSpPr txBox="1">
            <a:spLocks noChangeArrowheads="1"/>
          </p:cNvSpPr>
          <p:nvPr/>
        </p:nvSpPr>
        <p:spPr>
          <a:xfrm>
            <a:off x="398899" y="297393"/>
            <a:ext cx="2630051" cy="5598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Větrná energie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BB9C9D-0FAB-4017-9A84-D18EA7B1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98" y="2100414"/>
            <a:ext cx="11559422" cy="24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8175" indent="-6381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</a:rPr>
              <a:t>Vítr roztáčí větrnou turbínu umístěnou na stožáru a větrná energie je přeměněna na mechanickou, kterou generátor přemění na elektrickou a ta je dále rozvedena do sítě.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E4B9C11-FBAD-401B-B2B0-38893F038A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8898" y="3114537"/>
            <a:ext cx="11815445" cy="5355922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b="1" dirty="0"/>
              <a:t>Větrné elektrárny</a:t>
            </a:r>
          </a:p>
          <a:p>
            <a:pPr>
              <a:lnSpc>
                <a:spcPct val="100000"/>
              </a:lnSpc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b="1" dirty="0"/>
              <a:t>Výhody:</a:t>
            </a:r>
            <a:r>
              <a:rPr lang="cs-CZ" altLang="cs-CZ" sz="2000" dirty="0"/>
              <a:t> Větrné elektrárny neprodukují tuhé či plynné emise, nemají odpad, nezatěžují půdu, estetika je o </a:t>
            </a:r>
            <a:r>
              <a:rPr lang="cs-CZ" altLang="cs-CZ" sz="2000" dirty="0" err="1"/>
              <a:t>individualním</a:t>
            </a:r>
            <a:r>
              <a:rPr lang="cs-CZ" altLang="cs-CZ" sz="2000" dirty="0"/>
              <a:t> názoru.</a:t>
            </a:r>
          </a:p>
          <a:p>
            <a:pPr marL="269314" indent="-269314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b="1" dirty="0"/>
              <a:t>Nevýhody: </a:t>
            </a:r>
            <a:r>
              <a:rPr lang="cs-CZ" altLang="cs-CZ" sz="2000" dirty="0"/>
              <a:t>proměnlivost větru, </a:t>
            </a:r>
            <a:r>
              <a:rPr lang="cs-CZ" altLang="cs-CZ" sz="2000" dirty="0" err="1"/>
              <a:t>hlučnost,složité</a:t>
            </a:r>
            <a:r>
              <a:rPr lang="cs-CZ" altLang="cs-CZ" sz="2000" dirty="0"/>
              <a:t> umístění (CHKO).</a:t>
            </a:r>
          </a:p>
          <a:p>
            <a:pPr marL="269314" indent="-269314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dirty="0"/>
              <a:t>Podíl na výrobě elektřiny v ČR 4 %.</a:t>
            </a:r>
          </a:p>
          <a:p>
            <a:pPr marL="269314" indent="-269314">
              <a:lnSpc>
                <a:spcPct val="100000"/>
              </a:lnSpc>
              <a:buNone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endParaRPr lang="cs-CZ" altLang="cs-CZ" sz="20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310D125A-D2D5-4E20-80B8-A79250AC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40" y="577321"/>
            <a:ext cx="950227" cy="17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468BC74-9D73-4F3F-9AD2-D20216A6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65" y="4743461"/>
            <a:ext cx="2675086" cy="19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F677FA2-6B52-481F-A75F-0D5B3B5D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85" y="4742318"/>
            <a:ext cx="2575195" cy="19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9F7AED3-8078-4F8F-8C27-7E7AF381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4742318"/>
            <a:ext cx="2675086" cy="19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>
            <a:extLst>
              <a:ext uri="{FF2B5EF4-FFF2-40B4-BE49-F238E27FC236}">
                <a16:creationId xmlns:a16="http://schemas.microsoft.com/office/drawing/2014/main" id="{6208858F-D6F3-4577-B285-BD3BF8B710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8898" y="1054190"/>
            <a:ext cx="8105348" cy="4749619"/>
          </a:xfrm>
        </p:spPr>
        <p:txBody>
          <a:bodyPr vert="horz" lIns="91440" tIns="0" rIns="91440" bIns="45720" rtlCol="0">
            <a:normAutofit/>
          </a:bodyPr>
          <a:lstStyle/>
          <a:p>
            <a:pPr marL="578952" indent="-578952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578952" algn="l"/>
                <a:tab pos="674004" algn="l"/>
                <a:tab pos="1081576" algn="l"/>
                <a:tab pos="1489146" algn="l"/>
                <a:tab pos="1896718" algn="l"/>
                <a:tab pos="2304288" algn="l"/>
                <a:tab pos="2711859" algn="l"/>
                <a:tab pos="3119430" algn="l"/>
                <a:tab pos="3527001" algn="l"/>
                <a:tab pos="3934572" algn="l"/>
                <a:tab pos="4342143" algn="l"/>
                <a:tab pos="4749714" algn="l"/>
                <a:tab pos="5157285" algn="l"/>
                <a:tab pos="5564856" algn="l"/>
                <a:tab pos="5972427" algn="l"/>
                <a:tab pos="6379997" algn="l"/>
                <a:tab pos="6787569" algn="l"/>
                <a:tab pos="7195139" algn="l"/>
                <a:tab pos="7602711" algn="l"/>
                <a:tab pos="8010281" algn="l"/>
                <a:tab pos="8417853" algn="l"/>
              </a:tabLst>
            </a:pPr>
            <a:r>
              <a:rPr lang="cs-CZ" altLang="cs-CZ" sz="2000" dirty="0"/>
              <a:t>Vyrábí elektřinu z tepelné energie z nitra Země (horká pára, prameny).</a:t>
            </a:r>
          </a:p>
          <a:p>
            <a:pPr marL="578952" indent="-578952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578952" algn="l"/>
                <a:tab pos="674004" algn="l"/>
                <a:tab pos="1081576" algn="l"/>
                <a:tab pos="1489146" algn="l"/>
                <a:tab pos="1896718" algn="l"/>
                <a:tab pos="2304288" algn="l"/>
                <a:tab pos="2711859" algn="l"/>
                <a:tab pos="3119430" algn="l"/>
                <a:tab pos="3527001" algn="l"/>
                <a:tab pos="3934572" algn="l"/>
                <a:tab pos="4342143" algn="l"/>
                <a:tab pos="4749714" algn="l"/>
                <a:tab pos="5157285" algn="l"/>
                <a:tab pos="5564856" algn="l"/>
                <a:tab pos="5972427" algn="l"/>
                <a:tab pos="6379997" algn="l"/>
                <a:tab pos="6787569" algn="l"/>
                <a:tab pos="7195139" algn="l"/>
                <a:tab pos="7602711" algn="l"/>
                <a:tab pos="8010281" algn="l"/>
                <a:tab pos="8417853" algn="l"/>
              </a:tabLst>
            </a:pPr>
            <a:r>
              <a:rPr lang="cs-CZ" altLang="cs-CZ" sz="2000" dirty="0"/>
              <a:t>Výstavba ve vulkanicky aktivních oblastech.</a:t>
            </a:r>
          </a:p>
          <a:p>
            <a:pPr marL="578952" indent="-578952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578952" algn="l"/>
                <a:tab pos="674004" algn="l"/>
                <a:tab pos="1081576" algn="l"/>
                <a:tab pos="1489146" algn="l"/>
                <a:tab pos="1896718" algn="l"/>
                <a:tab pos="2304288" algn="l"/>
                <a:tab pos="2711859" algn="l"/>
                <a:tab pos="3119430" algn="l"/>
                <a:tab pos="3527001" algn="l"/>
                <a:tab pos="3934572" algn="l"/>
                <a:tab pos="4342143" algn="l"/>
                <a:tab pos="4749714" algn="l"/>
                <a:tab pos="5157285" algn="l"/>
                <a:tab pos="5564856" algn="l"/>
                <a:tab pos="5972427" algn="l"/>
                <a:tab pos="6379997" algn="l"/>
                <a:tab pos="6787569" algn="l"/>
                <a:tab pos="7195139" algn="l"/>
                <a:tab pos="7602711" algn="l"/>
                <a:tab pos="8010281" algn="l"/>
                <a:tab pos="8417853" algn="l"/>
              </a:tabLst>
            </a:pPr>
            <a:r>
              <a:rPr lang="cs-CZ" altLang="cs-CZ" sz="2000" dirty="0"/>
              <a:t>Island, Itálie, Nový Zéland</a:t>
            </a:r>
          </a:p>
        </p:txBody>
      </p:sp>
      <p:pic>
        <p:nvPicPr>
          <p:cNvPr id="99332" name="Picture 3">
            <a:extLst>
              <a:ext uri="{FF2B5EF4-FFF2-40B4-BE49-F238E27FC236}">
                <a16:creationId xmlns:a16="http://schemas.microsoft.com/office/drawing/2014/main" id="{26CBFF94-C17E-474D-AE29-A1D671CA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46" y="326585"/>
            <a:ext cx="3120944" cy="241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B9E59A5-A39C-4BA5-BA05-D6FBD4BC7A61}"/>
              </a:ext>
            </a:extLst>
          </p:cNvPr>
          <p:cNvSpPr txBox="1">
            <a:spLocks noChangeArrowheads="1"/>
          </p:cNvSpPr>
          <p:nvPr/>
        </p:nvSpPr>
        <p:spPr>
          <a:xfrm>
            <a:off x="398899" y="297393"/>
            <a:ext cx="2630051" cy="5598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Geotermální energie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>
            <a:extLst>
              <a:ext uri="{FF2B5EF4-FFF2-40B4-BE49-F238E27FC236}">
                <a16:creationId xmlns:a16="http://schemas.microsoft.com/office/drawing/2014/main" id="{AD694376-3F54-4379-93AC-B96C7BA1F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405" y="274320"/>
            <a:ext cx="4928515" cy="6017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Vodní energie – vodní elektrárny</a:t>
            </a:r>
          </a:p>
        </p:txBody>
      </p:sp>
      <p:pic>
        <p:nvPicPr>
          <p:cNvPr id="89092" name="Picture 3">
            <a:extLst>
              <a:ext uri="{FF2B5EF4-FFF2-40B4-BE49-F238E27FC236}">
                <a16:creationId xmlns:a16="http://schemas.microsoft.com/office/drawing/2014/main" id="{81653E19-A2A0-4650-BF64-DA037486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2003597"/>
            <a:ext cx="6264867" cy="29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Text Box 4">
            <a:extLst>
              <a:ext uri="{FF2B5EF4-FFF2-40B4-BE49-F238E27FC236}">
                <a16:creationId xmlns:a16="http://schemas.microsoft.com/office/drawing/2014/main" id="{6E3744FE-7225-41F7-B689-DA072F84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05" y="1170844"/>
            <a:ext cx="11737619" cy="17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38175" indent="-6381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8175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  <a:tab pos="9621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</a:rPr>
              <a:t>Proudící voda roztáčí turbínu, generátor přeměňuje mechanickou energii na elektrickou a ta se transformuje do míst potřeby.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A3BA29B-2A4C-4494-850C-A06EADD6D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r="12721"/>
          <a:stretch/>
        </p:blipFill>
        <p:spPr bwMode="auto">
          <a:xfrm>
            <a:off x="7329805" y="2009731"/>
            <a:ext cx="4429125" cy="28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CBBEDAA-CBDB-4C24-AC5A-FF4CF206A76E}"/>
              </a:ext>
            </a:extLst>
          </p:cNvPr>
          <p:cNvSpPr txBox="1"/>
          <p:nvPr/>
        </p:nvSpPr>
        <p:spPr>
          <a:xfrm>
            <a:off x="847725" y="5169351"/>
            <a:ext cx="10382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314" indent="-269314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b="1" dirty="0"/>
              <a:t>Výhody:</a:t>
            </a:r>
            <a:r>
              <a:rPr lang="cs-CZ" altLang="cs-CZ" sz="2000" dirty="0"/>
              <a:t> Neznečišťuje ovzduší, nedevastuje krajinu, jsou bezodpadové, vysoce bezpečné.</a:t>
            </a:r>
          </a:p>
          <a:p>
            <a:pPr marL="269314" indent="-269314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269314" algn="l"/>
                <a:tab pos="364366" algn="l"/>
                <a:tab pos="771936" algn="l"/>
                <a:tab pos="1179508" algn="l"/>
                <a:tab pos="1587078" algn="l"/>
                <a:tab pos="1994650" algn="l"/>
                <a:tab pos="2402220" algn="l"/>
                <a:tab pos="2809792" algn="l"/>
                <a:tab pos="3217362" algn="l"/>
                <a:tab pos="3624934" algn="l"/>
                <a:tab pos="4032504" algn="l"/>
                <a:tab pos="4440075" algn="l"/>
                <a:tab pos="4847646" algn="l"/>
                <a:tab pos="5255217" algn="l"/>
                <a:tab pos="5662788" algn="l"/>
                <a:tab pos="6070359" algn="l"/>
                <a:tab pos="6477930" algn="l"/>
                <a:tab pos="6885501" algn="l"/>
                <a:tab pos="7293072" algn="l"/>
                <a:tab pos="7700643" algn="l"/>
                <a:tab pos="8108213" algn="l"/>
              </a:tabLst>
            </a:pPr>
            <a:r>
              <a:rPr lang="cs-CZ" altLang="cs-CZ" sz="2000" b="1" dirty="0"/>
              <a:t>Nevýhody:</a:t>
            </a:r>
            <a:r>
              <a:rPr lang="cs-CZ" altLang="cs-CZ" sz="2000" dirty="0"/>
              <a:t> závislost na průtoku vody, zatopení velkého území, stavba časově náročná.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>
            <a:extLst>
              <a:ext uri="{FF2B5EF4-FFF2-40B4-BE49-F238E27FC236}">
                <a16:creationId xmlns:a16="http://schemas.microsoft.com/office/drawing/2014/main" id="{582C0BC4-95E5-472E-B817-E1A117AD72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8900" y="963319"/>
            <a:ext cx="8897500" cy="438762"/>
          </a:xfrm>
        </p:spPr>
        <p:txBody>
          <a:bodyPr vert="horz" lIns="91440" tIns="0" rIns="91440" bIns="45720" rtlCol="0">
            <a:normAutofit/>
          </a:bodyPr>
          <a:lstStyle/>
          <a:p>
            <a:pPr marL="578952" indent="-578952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578952" algn="l"/>
                <a:tab pos="674004" algn="l"/>
                <a:tab pos="1081576" algn="l"/>
                <a:tab pos="1489146" algn="l"/>
                <a:tab pos="1896718" algn="l"/>
                <a:tab pos="2304288" algn="l"/>
                <a:tab pos="2711859" algn="l"/>
                <a:tab pos="3119430" algn="l"/>
                <a:tab pos="3527001" algn="l"/>
                <a:tab pos="3934572" algn="l"/>
                <a:tab pos="4342143" algn="l"/>
                <a:tab pos="4749714" algn="l"/>
                <a:tab pos="5157285" algn="l"/>
                <a:tab pos="5564856" algn="l"/>
                <a:tab pos="5972427" algn="l"/>
                <a:tab pos="6379997" algn="l"/>
                <a:tab pos="6787569" algn="l"/>
                <a:tab pos="7195139" algn="l"/>
                <a:tab pos="7602711" algn="l"/>
                <a:tab pos="8010281" algn="l"/>
                <a:tab pos="8417853" algn="l"/>
              </a:tabLst>
            </a:pPr>
            <a:r>
              <a:rPr lang="cs-CZ" altLang="cs-CZ" sz="2000" dirty="0"/>
              <a:t>Je organická hmota.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21139F7-88E6-4D7D-BF78-6826FCD54681}"/>
              </a:ext>
            </a:extLst>
          </p:cNvPr>
          <p:cNvSpPr txBox="1">
            <a:spLocks noChangeArrowheads="1"/>
          </p:cNvSpPr>
          <p:nvPr/>
        </p:nvSpPr>
        <p:spPr>
          <a:xfrm>
            <a:off x="398900" y="297393"/>
            <a:ext cx="1581150" cy="5598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Biomasa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F83BAEF-A823-4BED-949A-14040C90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49" y="1402081"/>
            <a:ext cx="4398209" cy="187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7225" indent="-6572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  <a:tab pos="96408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b="1" dirty="0" err="1">
                <a:solidFill>
                  <a:srgbClr val="000000"/>
                </a:solidFill>
              </a:rPr>
              <a:t>Výhody:</a:t>
            </a:r>
            <a:r>
              <a:rPr lang="cs-CZ" altLang="cs-CZ" dirty="0" err="1">
                <a:solidFill>
                  <a:srgbClr val="000000"/>
                </a:solidFill>
              </a:rPr>
              <a:t>nízká</a:t>
            </a:r>
            <a:r>
              <a:rPr lang="cs-CZ" altLang="cs-CZ" dirty="0">
                <a:solidFill>
                  <a:srgbClr val="000000"/>
                </a:solidFill>
              </a:rPr>
              <a:t> emise CO2, která je rovna spotřebě nově narůstajících rostlin; využití odpadu; dostupnost zdroje; využití nepotravinářské půdy.</a:t>
            </a:r>
          </a:p>
          <a:p>
            <a:pPr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b="1" dirty="0">
                <a:solidFill>
                  <a:srgbClr val="000000"/>
                </a:solidFill>
              </a:rPr>
              <a:t>Nevýhody: </a:t>
            </a:r>
            <a:r>
              <a:rPr lang="cs-CZ" altLang="cs-CZ" dirty="0">
                <a:solidFill>
                  <a:srgbClr val="000000"/>
                </a:solidFill>
              </a:rPr>
              <a:t>spalování uhlí, vznik odpadu – popel.</a:t>
            </a:r>
          </a:p>
        </p:txBody>
      </p:sp>
      <p:pic>
        <p:nvPicPr>
          <p:cNvPr id="10" name="Obrázek 9" descr="Využití biomasy. Autor: Antonín Slejška">
            <a:hlinkClick r:id="rId3"/>
            <a:extLst>
              <a:ext uri="{FF2B5EF4-FFF2-40B4-BE49-F238E27FC236}">
                <a16:creationId xmlns:a16="http://schemas.microsoft.com/office/drawing/2014/main" id="{9724D3B4-5EFA-4516-9267-DC9E4E4627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06" y="857250"/>
            <a:ext cx="6912274" cy="5666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0C5111-A4F7-417C-8851-1221EC1BA8CA}"/>
              </a:ext>
            </a:extLst>
          </p:cNvPr>
          <p:cNvSpPr txBox="1"/>
          <p:nvPr/>
        </p:nvSpPr>
        <p:spPr>
          <a:xfrm>
            <a:off x="8233546" y="419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93"/>
              </a:spcAft>
              <a:buFont typeface="Times New Roman" panose="02020603050405020304" pitchFamily="18" charset="0"/>
              <a:buChar char="•"/>
            </a:pPr>
            <a:r>
              <a:rPr lang="cs-CZ" altLang="cs-CZ" sz="1800" dirty="0">
                <a:solidFill>
                  <a:srgbClr val="000000"/>
                </a:solidFill>
              </a:rPr>
              <a:t>Podíl na výrobě elektřiny v ČR - 28 %.</a:t>
            </a:r>
          </a:p>
        </p:txBody>
      </p:sp>
      <p:pic>
        <p:nvPicPr>
          <p:cNvPr id="1026" name="Picture 2" descr="Fotosyntéza - pracovný list | Teaching science, School humor, Kids school">
            <a:extLst>
              <a:ext uri="{FF2B5EF4-FFF2-40B4-BE49-F238E27FC236}">
                <a16:creationId xmlns:a16="http://schemas.microsoft.com/office/drawing/2014/main" id="{6FF0354A-C162-46DF-ABE5-4232C4B79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2238" r="1627" b="15922"/>
          <a:stretch/>
        </p:blipFill>
        <p:spPr bwMode="auto">
          <a:xfrm>
            <a:off x="1133806" y="3063717"/>
            <a:ext cx="2599994" cy="34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81F2DD53-51DD-4A8C-ACAC-9BB95A547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349" y="3064"/>
            <a:ext cx="8224703" cy="1058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Přehled zdrojů energie v ČR</a:t>
            </a:r>
          </a:p>
        </p:txBody>
      </p:sp>
      <p:pic>
        <p:nvPicPr>
          <p:cNvPr id="101379" name="Picture 2">
            <a:extLst>
              <a:ext uri="{FF2B5EF4-FFF2-40B4-BE49-F238E27FC236}">
                <a16:creationId xmlns:a16="http://schemas.microsoft.com/office/drawing/2014/main" id="{E9E82FB3-1FAD-4915-9C2E-8E74A797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56" y="942812"/>
            <a:ext cx="8525688" cy="5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9DE39-D96A-4845-AFC7-C5A210ED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1" y="269966"/>
            <a:ext cx="1572584" cy="57206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Voda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2F4703-4884-487B-A7D2-0EF0D4A16E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19202" y="269966"/>
            <a:ext cx="8630609" cy="446879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https://www.youtube.com/watch?v=cqElR-FtdCM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0D4616B-C37C-414F-A9D6-CE1F6768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1" y="1082676"/>
            <a:ext cx="8630609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Výjimečná látka: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vodíkové můstky </a:t>
            </a: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/>
              <a:t>vysoké t.t. a </a:t>
            </a:r>
            <a:r>
              <a:rPr lang="cs-CZ" altLang="cs-CZ" sz="1800" dirty="0" err="1"/>
              <a:t>t.v</a:t>
            </a:r>
            <a:r>
              <a:rPr lang="cs-CZ" altLang="cs-CZ" sz="1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termicky stabilní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nejpoužívanější </a:t>
            </a:r>
            <a:r>
              <a:rPr lang="cs-CZ" altLang="cs-CZ" sz="1800" dirty="0" err="1"/>
              <a:t>protické</a:t>
            </a:r>
            <a:r>
              <a:rPr lang="cs-CZ" altLang="cs-CZ" sz="1800" dirty="0"/>
              <a:t> rozpouštědlo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vazba  H—O, i když je polární, je velmi pevná, vazebná energie je 464 </a:t>
            </a:r>
            <a:r>
              <a:rPr lang="cs-CZ" altLang="cs-CZ" sz="1800" dirty="0" err="1"/>
              <a:t>kJ</a:t>
            </a:r>
            <a:r>
              <a:rPr lang="cs-CZ" altLang="cs-CZ" sz="1800" dirty="0"/>
              <a:t> mol</a:t>
            </a:r>
            <a:r>
              <a:rPr lang="cs-CZ" altLang="cs-CZ" sz="1800" baseline="30000" dirty="0"/>
              <a:t>-1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B808F91-25FC-4DAB-8A83-2DDC6003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0" y="3496463"/>
            <a:ext cx="3259888" cy="2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92DDF84-9F5D-41DC-834B-0E51FE50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42" y="3176871"/>
            <a:ext cx="348139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Pseudostruktura</a:t>
            </a:r>
            <a:r>
              <a:rPr lang="cs-CZ" altLang="cs-CZ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kapalné vody</a:t>
            </a:r>
          </a:p>
        </p:txBody>
      </p:sp>
      <p:pic>
        <p:nvPicPr>
          <p:cNvPr id="5124" name="Picture 4" descr="Změny skupenství látek">
            <a:extLst>
              <a:ext uri="{FF2B5EF4-FFF2-40B4-BE49-F238E27FC236}">
                <a16:creationId xmlns:a16="http://schemas.microsoft.com/office/drawing/2014/main" id="{EC91DBA7-A9FC-4D90-A9FC-AD013270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01" y="3444278"/>
            <a:ext cx="4413904" cy="27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6026CF51-4546-4E71-829C-8B1439D1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21" y="6007581"/>
            <a:ext cx="29122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tetragonální soustava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4A38510-8A1A-44A8-A0E2-362EDA27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72" y="5069033"/>
            <a:ext cx="4413904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dirty="0"/>
              <a:t> existuje mnoho </a:t>
            </a:r>
            <a:r>
              <a:rPr lang="cs-CZ" altLang="cs-CZ" sz="1800" dirty="0" err="1"/>
              <a:t>kryst</a:t>
            </a:r>
            <a:r>
              <a:rPr lang="cs-CZ" altLang="cs-CZ" sz="1800" dirty="0"/>
              <a:t>. modifikací ledu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2769A85-DDC5-4AF2-8EDE-E648256E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77" y="1652280"/>
            <a:ext cx="3155633" cy="21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Jak ušetřit vodu v domácnosti | Český Kutil.cz">
            <a:extLst>
              <a:ext uri="{FF2B5EF4-FFF2-40B4-BE49-F238E27FC236}">
                <a16:creationId xmlns:a16="http://schemas.microsoft.com/office/drawing/2014/main" id="{F5D99C0C-DEE3-4F2D-8850-2665311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98852" y="0"/>
            <a:ext cx="1893147" cy="15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NVIREGION :: 2. STUPEŇ">
            <a:extLst>
              <a:ext uri="{FF2B5EF4-FFF2-40B4-BE49-F238E27FC236}">
                <a16:creationId xmlns:a16="http://schemas.microsoft.com/office/drawing/2014/main" id="{44BF3AAF-7BE9-4D66-9DFE-59F5F47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72" y="5501045"/>
            <a:ext cx="4449938" cy="10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3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5339</TotalTime>
  <Words>996</Words>
  <Application>Microsoft Office PowerPoint</Application>
  <PresentationFormat>Širokoúhlá obrazovka</PresentationFormat>
  <Paragraphs>154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C9500 Užitá chemie 3. lekce Obnovitelné zdroje energie, Voda, Tenzidy</vt:lpstr>
      <vt:lpstr>Prezentace aplikace PowerPoint</vt:lpstr>
      <vt:lpstr>Sluneční energie</vt:lpstr>
      <vt:lpstr>Prezentace aplikace PowerPoint</vt:lpstr>
      <vt:lpstr>Prezentace aplikace PowerPoint</vt:lpstr>
      <vt:lpstr>Vodní energie – vodní elektrárny</vt:lpstr>
      <vt:lpstr>Prezentace aplikace PowerPoint</vt:lpstr>
      <vt:lpstr>Přehled zdrojů energie v ČR</vt:lpstr>
      <vt:lpstr>Voda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Radka Bacovska</cp:lastModifiedBy>
  <cp:revision>27</cp:revision>
  <dcterms:created xsi:type="dcterms:W3CDTF">2021-03-07T11:06:32Z</dcterms:created>
  <dcterms:modified xsi:type="dcterms:W3CDTF">2021-03-13T23:37:30Z</dcterms:modified>
</cp:coreProperties>
</file>