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9" r:id="rId4"/>
    <p:sldId id="294" r:id="rId5"/>
    <p:sldId id="293" r:id="rId6"/>
    <p:sldId id="282" r:id="rId7"/>
    <p:sldId id="295" r:id="rId8"/>
    <p:sldId id="292" r:id="rId9"/>
    <p:sldId id="284" r:id="rId10"/>
    <p:sldId id="285" r:id="rId11"/>
    <p:sldId id="286" r:id="rId12"/>
    <p:sldId id="278" r:id="rId13"/>
    <p:sldId id="279" r:id="rId14"/>
    <p:sldId id="29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61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832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94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54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53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058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367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19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13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008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ADAD2-671F-4C0C-9622-AF8CC0972511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34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ADAD2-671F-4C0C-9622-AF8CC0972511}" type="datetimeFigureOut">
              <a:rPr lang="cs-CZ" smtClean="0"/>
              <a:t>04.05.2021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3655A-B6E6-47CB-BE87-527D3E5BC9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42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5" y="2596954"/>
            <a:ext cx="7772400" cy="1152128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C9930, </a:t>
            </a:r>
            <a:r>
              <a:rPr lang="cs-CZ" sz="4000" dirty="0" smtClean="0"/>
              <a:t>10</a:t>
            </a:r>
            <a:r>
              <a:rPr lang="en-US" sz="4000" dirty="0" smtClean="0"/>
              <a:t>. </a:t>
            </a:r>
            <a:r>
              <a:rPr lang="en-US" sz="4000" dirty="0" err="1" smtClean="0"/>
              <a:t>lekce</a:t>
            </a:r>
            <a:r>
              <a:rPr lang="en-US" sz="4000" dirty="0" smtClean="0"/>
              <a:t>,</a:t>
            </a:r>
            <a:r>
              <a:rPr lang="cs-CZ" sz="4000" dirty="0" smtClean="0"/>
              <a:t> 5</a:t>
            </a:r>
            <a:r>
              <a:rPr lang="en-US" sz="4000" dirty="0" smtClean="0"/>
              <a:t>. </a:t>
            </a:r>
            <a:r>
              <a:rPr lang="cs-CZ" sz="4000" dirty="0" smtClean="0"/>
              <a:t>5</a:t>
            </a:r>
            <a:r>
              <a:rPr lang="en-US" sz="4000" dirty="0" smtClean="0"/>
              <a:t>. 202</a:t>
            </a:r>
            <a:r>
              <a:rPr lang="cs-CZ" sz="4000" dirty="0" smtClean="0"/>
              <a:t>1</a:t>
            </a:r>
            <a:endParaRPr lang="cs-CZ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4077072"/>
            <a:ext cx="8424936" cy="864096"/>
          </a:xfrm>
        </p:spPr>
        <p:txBody>
          <a:bodyPr>
            <a:normAutofit/>
          </a:bodyPr>
          <a:lstStyle/>
          <a:p>
            <a:pPr algn="l"/>
            <a:r>
              <a:rPr lang="cs-CZ" sz="3600" dirty="0" smtClean="0">
                <a:solidFill>
                  <a:schemeClr val="tx1"/>
                </a:solidFill>
              </a:rPr>
              <a:t>11-8 </a:t>
            </a:r>
            <a:r>
              <a:rPr lang="cs-CZ" sz="3600" dirty="0" smtClean="0">
                <a:solidFill>
                  <a:srgbClr val="FFC000"/>
                </a:solidFill>
              </a:rPr>
              <a:t>	Báze v </a:t>
            </a:r>
            <a:r>
              <a:rPr lang="cs-CZ" sz="3600" i="1" dirty="0" smtClean="0">
                <a:solidFill>
                  <a:srgbClr val="FFC000"/>
                </a:solidFill>
              </a:rPr>
              <a:t>ab initio </a:t>
            </a:r>
            <a:r>
              <a:rPr lang="cs-CZ" sz="3600" dirty="0" smtClean="0">
                <a:solidFill>
                  <a:srgbClr val="FFC000"/>
                </a:solidFill>
              </a:rPr>
              <a:t>výpočtech</a:t>
            </a:r>
            <a:endParaRPr lang="en-US" sz="3600" dirty="0" smtClean="0">
              <a:solidFill>
                <a:srgbClr val="FFC000"/>
              </a:solidFill>
            </a:endParaRPr>
          </a:p>
          <a:p>
            <a:endParaRPr lang="cs-CZ" sz="4400" dirty="0">
              <a:solidFill>
                <a:srgbClr val="00B0F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78208" y="5517232"/>
            <a:ext cx="5927135" cy="5890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Literatura:</a:t>
            </a:r>
            <a:r>
              <a:rPr lang="en-US" sz="2400" dirty="0" smtClean="0"/>
              <a:t> </a:t>
            </a:r>
            <a:r>
              <a:rPr lang="cs-CZ" sz="2400" dirty="0" smtClean="0"/>
              <a:t> John P.  Löwe, </a:t>
            </a:r>
            <a:r>
              <a:rPr lang="cs-CZ" sz="2400" dirty="0" err="1" smtClean="0"/>
              <a:t>Quantum</a:t>
            </a:r>
            <a:r>
              <a:rPr lang="cs-CZ" sz="2400" dirty="0" smtClean="0"/>
              <a:t> </a:t>
            </a:r>
            <a:r>
              <a:rPr lang="cs-CZ" sz="2400" dirty="0" err="1" smtClean="0"/>
              <a:t>Chemistry</a:t>
            </a:r>
            <a:endParaRPr lang="cs-CZ" dirty="0" smtClean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l="12" t="34215" r="-12" b="204"/>
          <a:stretch/>
        </p:blipFill>
        <p:spPr>
          <a:xfrm>
            <a:off x="166892" y="885426"/>
            <a:ext cx="8949766" cy="1380223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018668" y="228062"/>
            <a:ext cx="7246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B0F0"/>
                </a:solidFill>
              </a:rPr>
              <a:t>Reakce na DÚ z minula </a:t>
            </a:r>
            <a:r>
              <a:rPr lang="cs-CZ" dirty="0" smtClean="0"/>
              <a:t>(stále možno zaslat</a:t>
            </a:r>
            <a:r>
              <a:rPr lang="en-US" dirty="0" smtClean="0"/>
              <a:t>!</a:t>
            </a:r>
            <a:r>
              <a:rPr lang="cs-CZ" dirty="0" smtClean="0"/>
              <a:t>)</a:t>
            </a:r>
            <a:r>
              <a:rPr lang="cs-CZ" dirty="0" smtClean="0">
                <a:solidFill>
                  <a:srgbClr val="00B0F0"/>
                </a:solidFill>
              </a:rPr>
              <a:t> – korekce značení v přednášce:</a:t>
            </a:r>
            <a:endParaRPr lang="cs-CZ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61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FF00"/>
                </a:solidFill>
              </a:rPr>
              <a:t>(Nepovinné)</a:t>
            </a:r>
            <a:br>
              <a:rPr lang="cs-CZ" sz="2800" dirty="0" smtClean="0">
                <a:solidFill>
                  <a:srgbClr val="00FF00"/>
                </a:solidFill>
              </a:rPr>
            </a:br>
            <a:r>
              <a:rPr lang="en-US" sz="2800" dirty="0" err="1" smtClean="0">
                <a:solidFill>
                  <a:srgbClr val="00FF00"/>
                </a:solidFill>
              </a:rPr>
              <a:t>Primitivn</a:t>
            </a:r>
            <a:r>
              <a:rPr lang="cs-CZ" sz="2800" dirty="0" smtClean="0">
                <a:solidFill>
                  <a:srgbClr val="00FF00"/>
                </a:solidFill>
              </a:rPr>
              <a:t>í</a:t>
            </a:r>
            <a:r>
              <a:rPr lang="cs-CZ" sz="2800" dirty="0" smtClean="0">
                <a:solidFill>
                  <a:srgbClr val="FFC000"/>
                </a:solidFill>
              </a:rPr>
              <a:t> a </a:t>
            </a:r>
            <a:r>
              <a:rPr lang="cs-CZ" sz="2800" dirty="0" smtClean="0">
                <a:solidFill>
                  <a:srgbClr val="00FF00"/>
                </a:solidFill>
              </a:rPr>
              <a:t>kontrahované</a:t>
            </a:r>
            <a:r>
              <a:rPr lang="cs-CZ" sz="2800" dirty="0" smtClean="0">
                <a:solidFill>
                  <a:srgbClr val="FFC000"/>
                </a:solidFill>
              </a:rPr>
              <a:t> Gaussovské funkce</a:t>
            </a:r>
            <a:endParaRPr lang="cs-CZ" sz="2800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1600200"/>
                <a:ext cx="8856984" cy="4525963"/>
              </a:xfrm>
            </p:spPr>
            <p:txBody>
              <a:bodyPr>
                <a:noAutofit/>
              </a:bodyPr>
              <a:lstStyle/>
              <a:p>
                <a:r>
                  <a:rPr lang="en-US" sz="2400" dirty="0" smtClean="0"/>
                  <a:t>Ka</a:t>
                </a:r>
                <a:r>
                  <a:rPr lang="cs-CZ" sz="2400" dirty="0" smtClean="0"/>
                  <a:t>ždý STO (fungující </a:t>
                </a:r>
                <a:r>
                  <a:rPr lang="en-US" sz="2400" dirty="0" smtClean="0"/>
                  <a:t>v r</a:t>
                </a:r>
                <a:r>
                  <a:rPr lang="cs-CZ" sz="2400" dirty="0" smtClean="0"/>
                  <a:t>ámci lineární kombinace jako „složka náhrady“ za orbitaly typu </a:t>
                </a:r>
                <a:r>
                  <a:rPr lang="en-US" sz="2400" dirty="0" smtClean="0"/>
                  <a:t>H</a:t>
                </a:r>
                <a:r>
                  <a:rPr lang="cs-CZ" sz="2400" dirty="0" smtClean="0"/>
                  <a:t>) je dále rozvinut jako lineární kombinace několika gaussovských fukcí. Tyto jsou charakterizovány exponenty </a:t>
                </a:r>
                <a:r>
                  <a:rPr lang="el-GR" sz="2400" dirty="0" smtClean="0">
                    <a:solidFill>
                      <a:srgbClr val="FFC000"/>
                    </a:solidFill>
                  </a:rPr>
                  <a:t>α</a:t>
                </a:r>
                <a:r>
                  <a:rPr lang="cs-CZ" sz="2400" dirty="0" smtClean="0"/>
                  <a:t> ve výrazu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FFC000"/>
                            </a:solidFill>
                            <a:latin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sz="2400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l-GR" sz="2400" i="1" smtClean="0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α</m:t>
                            </m:r>
                            <m:r>
                              <a:rPr lang="en-US" sz="2400" b="0" i="1" baseline="30000" smtClean="0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2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2400" dirty="0">
                    <a:solidFill>
                      <a:srgbClr val="FFC000"/>
                    </a:solidFill>
                  </a:rPr>
                  <a:t> </a:t>
                </a:r>
                <a:r>
                  <a:rPr lang="cs-CZ" sz="2400" dirty="0" smtClean="0"/>
                  <a:t>a nazývají se </a:t>
                </a:r>
                <a:r>
                  <a:rPr lang="cs-CZ" sz="2400" dirty="0" smtClean="0">
                    <a:solidFill>
                      <a:srgbClr val="FFC000"/>
                    </a:solidFill>
                  </a:rPr>
                  <a:t>primitivní gaussiány.</a:t>
                </a:r>
              </a:p>
              <a:p>
                <a:endParaRPr lang="cs-CZ" sz="2400" dirty="0" smtClean="0">
                  <a:solidFill>
                    <a:srgbClr val="FFC000"/>
                  </a:solidFill>
                </a:endParaRPr>
              </a:p>
              <a:p>
                <a:r>
                  <a:rPr lang="cs-CZ" sz="2400" dirty="0" smtClean="0"/>
                  <a:t>Často je výhodné do lineární kombinace, která má „představovat“ určitý STO, vybrat určitý počet primitivních gaussiánů, zoptimalizovat jejich </a:t>
                </a:r>
                <a:r>
                  <a:rPr lang="cs-CZ" sz="2400" dirty="0" smtClean="0">
                    <a:solidFill>
                      <a:srgbClr val="FFC000"/>
                    </a:solidFill>
                  </a:rPr>
                  <a:t>exponenty </a:t>
                </a:r>
                <a:r>
                  <a:rPr lang="el-GR" sz="2400" dirty="0" smtClean="0">
                    <a:solidFill>
                      <a:srgbClr val="FFC000"/>
                    </a:solidFill>
                  </a:rPr>
                  <a:t>α</a:t>
                </a:r>
                <a:r>
                  <a:rPr lang="cs-CZ" sz="2400" dirty="0" smtClean="0">
                    <a:solidFill>
                      <a:srgbClr val="FFC000"/>
                    </a:solidFill>
                  </a:rPr>
                  <a:t> </a:t>
                </a:r>
                <a:r>
                  <a:rPr lang="cs-CZ" sz="2400" dirty="0" smtClean="0"/>
                  <a:t>a </a:t>
                </a:r>
                <a:r>
                  <a:rPr lang="cs-CZ" sz="2400" dirty="0" smtClean="0">
                    <a:solidFill>
                      <a:srgbClr val="FFC000"/>
                    </a:solidFill>
                  </a:rPr>
                  <a:t>koeficienty</a:t>
                </a:r>
                <a:r>
                  <a:rPr lang="cs-CZ" sz="2400" dirty="0" smtClean="0"/>
                  <a:t> v lineární kombinaci, a získané vyjádření STO pro účely dalších výpočtů </a:t>
                </a:r>
                <a:r>
                  <a:rPr lang="cs-CZ" sz="2400" dirty="0" smtClean="0">
                    <a:solidFill>
                      <a:srgbClr val="FFC000"/>
                    </a:solidFill>
                  </a:rPr>
                  <a:t>„zmrazit“</a:t>
                </a:r>
                <a:r>
                  <a:rPr lang="cs-CZ" sz="2400" dirty="0" smtClean="0"/>
                  <a:t>. Hovoříme pak o tzv. </a:t>
                </a:r>
                <a:r>
                  <a:rPr lang="cs-CZ" sz="2400" dirty="0" smtClean="0">
                    <a:solidFill>
                      <a:srgbClr val="FFC000"/>
                    </a:solidFill>
                  </a:rPr>
                  <a:t>kontrahované gaussovské funkci </a:t>
                </a:r>
                <a:r>
                  <a:rPr lang="cs-CZ" sz="2400" dirty="0" smtClean="0"/>
                  <a:t>(Contracted Gaussian-Type Function, </a:t>
                </a:r>
                <a:r>
                  <a:rPr lang="cs-CZ" sz="2400" dirty="0" smtClean="0">
                    <a:solidFill>
                      <a:srgbClr val="FFC000"/>
                    </a:solidFill>
                  </a:rPr>
                  <a:t>CGTF</a:t>
                </a:r>
                <a:r>
                  <a:rPr lang="cs-CZ" sz="2400" dirty="0" smtClean="0"/>
                  <a:t>).</a:t>
                </a:r>
                <a:endParaRPr lang="cs-CZ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1600200"/>
                <a:ext cx="8856984" cy="4525963"/>
              </a:xfrm>
              <a:blipFill rotWithShape="1">
                <a:blip r:embed="rId2"/>
                <a:stretch>
                  <a:fillRect l="-964" t="-1078" r="-68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889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06090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00FF00"/>
                </a:solidFill>
              </a:rPr>
              <a:t>(Nepovinné) </a:t>
            </a:r>
            <a:r>
              <a:rPr lang="cs-CZ" sz="2400" dirty="0" smtClean="0">
                <a:solidFill>
                  <a:srgbClr val="FFC000"/>
                </a:solidFill>
              </a:rPr>
              <a:t>Nejfrekventovanější </a:t>
            </a:r>
            <a:r>
              <a:rPr lang="cs-CZ" sz="2400" dirty="0" smtClean="0">
                <a:solidFill>
                  <a:srgbClr val="FFC000"/>
                </a:solidFill>
              </a:rPr>
              <a:t>bázové funkce v literatuře</a:t>
            </a:r>
            <a:endParaRPr lang="cs-CZ" sz="2400" dirty="0">
              <a:solidFill>
                <a:srgbClr val="FFC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6339988"/>
            <a:ext cx="1375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Lowe, p. </a:t>
            </a:r>
            <a:r>
              <a:rPr lang="en-US" dirty="0" smtClean="0"/>
              <a:t>35</a:t>
            </a:r>
            <a:r>
              <a:rPr lang="en-US" dirty="0"/>
              <a:t>6</a:t>
            </a:r>
            <a:endParaRPr lang="cs-CZ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79512" y="792480"/>
          <a:ext cx="8640960" cy="5440288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16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2304"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DZP</a:t>
                      </a:r>
                      <a:endParaRPr lang="cs-CZ" sz="20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double-</a:t>
                      </a:r>
                      <a:r>
                        <a:rPr lang="el-GR" sz="2000" b="0" dirty="0" smtClean="0"/>
                        <a:t>ζ</a:t>
                      </a:r>
                      <a:r>
                        <a:rPr lang="en-US" sz="2000" b="0" dirty="0" smtClean="0"/>
                        <a:t> (</a:t>
                      </a:r>
                      <a:r>
                        <a:rPr lang="en-US" sz="2000" b="0" dirty="0" err="1" smtClean="0"/>
                        <a:t>obvykle</a:t>
                      </a:r>
                      <a:r>
                        <a:rPr lang="en-US" sz="2000" b="0" baseline="0" dirty="0" smtClean="0"/>
                        <a:t> </a:t>
                      </a:r>
                      <a:r>
                        <a:rPr lang="en-US" sz="2000" b="0" baseline="0" dirty="0" err="1" smtClean="0"/>
                        <a:t>Gaussovsk</a:t>
                      </a:r>
                      <a:r>
                        <a:rPr lang="cs-CZ" sz="2000" b="0" baseline="0" dirty="0" smtClean="0"/>
                        <a:t>á, může však být i Slaterovská) báze s polarizací</a:t>
                      </a:r>
                      <a:endParaRPr lang="cs-CZ" sz="2000" b="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00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STO-3G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</a:t>
                      </a:r>
                      <a:r>
                        <a:rPr lang="en-US" sz="2000" dirty="0" smtClean="0"/>
                        <a:t>a</a:t>
                      </a:r>
                      <a:r>
                        <a:rPr lang="cs-CZ" sz="2000" dirty="0" smtClean="0"/>
                        <a:t>ždý</a:t>
                      </a:r>
                      <a:r>
                        <a:rPr lang="cs-CZ" sz="2000" baseline="0" dirty="0" smtClean="0"/>
                        <a:t> STO je aproximován jako lineární kombinace tří primitivních gaussiánů.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6-31G</a:t>
                      </a:r>
                      <a:endParaRPr lang="cs-CZ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Každý</a:t>
                      </a:r>
                      <a:r>
                        <a:rPr lang="cs-CZ" sz="2000" baseline="0" dirty="0" smtClean="0"/>
                        <a:t> STO pro vnitřní slupky je aproximován jednou CGTF složenou ze </a:t>
                      </a:r>
                      <a:r>
                        <a:rPr lang="en-US" sz="2000" baseline="0" dirty="0" smtClean="0"/>
                        <a:t>6 </a:t>
                      </a:r>
                      <a:r>
                        <a:rPr lang="en-US" sz="2000" baseline="0" dirty="0" err="1" smtClean="0"/>
                        <a:t>primitivn</a:t>
                      </a:r>
                      <a:r>
                        <a:rPr lang="cs-CZ" sz="2000" baseline="0" dirty="0" smtClean="0"/>
                        <a:t>ích Gaussiánů</a:t>
                      </a:r>
                      <a:r>
                        <a:rPr lang="en-US" sz="2000" baseline="0" dirty="0" smtClean="0"/>
                        <a:t>; k</a:t>
                      </a:r>
                      <a:r>
                        <a:rPr lang="cs-CZ" sz="2000" baseline="0" dirty="0" smtClean="0"/>
                        <a:t>aždý valenční STO je rozštěpen na vnitřní a vnější část (</a:t>
                      </a:r>
                      <a:r>
                        <a:rPr lang="en-US" sz="2000" dirty="0" smtClean="0"/>
                        <a:t>double-</a:t>
                      </a:r>
                      <a:r>
                        <a:rPr lang="el-GR" sz="2000" dirty="0" smtClean="0"/>
                        <a:t>ζ</a:t>
                      </a:r>
                      <a:r>
                        <a:rPr lang="cs-CZ" sz="2000" dirty="0" smtClean="0"/>
                        <a:t>), z nichž</a:t>
                      </a:r>
                      <a:r>
                        <a:rPr lang="cs-CZ" sz="2000" baseline="0" dirty="0" smtClean="0"/>
                        <a:t> vnitřní je CGTF ze </a:t>
                      </a:r>
                      <a:r>
                        <a:rPr lang="en-US" sz="2000" baseline="0" dirty="0" smtClean="0"/>
                        <a:t>3 </a:t>
                      </a:r>
                      <a:r>
                        <a:rPr lang="en-US" sz="2000" baseline="0" dirty="0" err="1" smtClean="0"/>
                        <a:t>gaussi</a:t>
                      </a:r>
                      <a:r>
                        <a:rPr lang="cs-CZ" sz="2000" baseline="0" dirty="0" smtClean="0"/>
                        <a:t>ánů a vnější </a:t>
                      </a:r>
                      <a:r>
                        <a:rPr lang="en-US" sz="2000" baseline="0" dirty="0" smtClean="0"/>
                        <a:t>1 </a:t>
                      </a:r>
                      <a:r>
                        <a:rPr lang="en-US" sz="2000" baseline="0" dirty="0" err="1" smtClean="0"/>
                        <a:t>gaussi</a:t>
                      </a:r>
                      <a:r>
                        <a:rPr lang="cs-CZ" sz="2000" baseline="0" dirty="0" smtClean="0"/>
                        <a:t>ánem.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6-31G*</a:t>
                      </a:r>
                      <a:endParaRPr lang="cs-CZ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Báze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en-US" sz="2000" baseline="0" dirty="0" smtClean="0"/>
                        <a:t>6-31G </a:t>
                      </a:r>
                      <a:r>
                        <a:rPr lang="en-US" sz="2000" baseline="0" dirty="0" err="1" smtClean="0"/>
                        <a:t>dopln</a:t>
                      </a:r>
                      <a:r>
                        <a:rPr lang="cs-CZ" sz="2000" baseline="0" dirty="0" smtClean="0"/>
                        <a:t>ěná o </a:t>
                      </a:r>
                      <a:r>
                        <a:rPr lang="en-US" sz="2000" baseline="0" dirty="0" smtClean="0"/>
                        <a:t>1 </a:t>
                      </a:r>
                      <a:r>
                        <a:rPr lang="cs-CZ" sz="2000" baseline="0" dirty="0" smtClean="0"/>
                        <a:t>sadu orbitalů typu d </a:t>
                      </a:r>
                      <a:r>
                        <a:rPr lang="en-US" sz="2000" baseline="0" dirty="0" smtClean="0"/>
                        <a:t>pro </a:t>
                      </a:r>
                      <a:r>
                        <a:rPr lang="cs-CZ" sz="2000" baseline="0" dirty="0" smtClean="0"/>
                        <a:t>všechny těžké atomy (atomy mimo H, He).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6-31G**</a:t>
                      </a:r>
                      <a:endParaRPr lang="cs-CZ" sz="20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Báze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en-US" sz="2000" dirty="0" smtClean="0"/>
                        <a:t>6-31G*</a:t>
                      </a:r>
                      <a:r>
                        <a:rPr lang="cs-CZ" sz="2000" baseline="0" dirty="0" smtClean="0"/>
                        <a:t> doplněná o </a:t>
                      </a:r>
                      <a:r>
                        <a:rPr lang="en-US" sz="2000" baseline="0" dirty="0" smtClean="0"/>
                        <a:t>1 </a:t>
                      </a:r>
                      <a:r>
                        <a:rPr lang="en-US" sz="2000" baseline="0" dirty="0" err="1" smtClean="0"/>
                        <a:t>sadu</a:t>
                      </a:r>
                      <a:r>
                        <a:rPr lang="en-US" sz="2000" baseline="0" dirty="0" smtClean="0"/>
                        <a:t> orbital</a:t>
                      </a:r>
                      <a:r>
                        <a:rPr lang="cs-CZ" sz="2000" baseline="0" dirty="0" smtClean="0"/>
                        <a:t>ů typu p na H a He. Dobrá pro systémy, kde je H můstkovým atomem, jako např. v diboranu nebo v H-vazbách.</a:t>
                      </a:r>
                      <a:endParaRPr lang="cs-CZ" sz="2000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6-31+G**</a:t>
                      </a:r>
                      <a:endParaRPr lang="cs-CZ" sz="2000" dirty="0" smtClean="0"/>
                    </a:p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Báze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en-US" sz="2000" dirty="0" smtClean="0"/>
                        <a:t>6-31G** </a:t>
                      </a:r>
                      <a:r>
                        <a:rPr lang="en-US" sz="2000" dirty="0" err="1" smtClean="0"/>
                        <a:t>dopln</a:t>
                      </a:r>
                      <a:r>
                        <a:rPr lang="cs-CZ" sz="2000" dirty="0" smtClean="0"/>
                        <a:t>ěná</a:t>
                      </a:r>
                      <a:r>
                        <a:rPr lang="cs-CZ" sz="2000" baseline="0" dirty="0" smtClean="0"/>
                        <a:t> o jednu difúzní funkci typu s a jednu sadu difúzních funkcí typu p pro všechny těžké atomy. Umožňuje reprezentovat difúzní elektronové distribuce, jak např. v aniontech.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65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2152" y="2890391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11-9, </a:t>
            </a:r>
            <a:r>
              <a:rPr lang="en-US" sz="4000" dirty="0" smtClean="0"/>
              <a:t>11-10 </a:t>
            </a:r>
            <a:r>
              <a:rPr lang="cs-CZ" sz="4000" dirty="0" smtClean="0">
                <a:solidFill>
                  <a:srgbClr val="FFC000"/>
                </a:solidFill>
              </a:rPr>
              <a:t>HF </a:t>
            </a:r>
            <a:r>
              <a:rPr lang="cs-CZ" sz="4000" dirty="0">
                <a:solidFill>
                  <a:srgbClr val="FFC000"/>
                </a:solidFill>
              </a:rPr>
              <a:t>limita a korelační energie</a:t>
            </a:r>
          </a:p>
        </p:txBody>
      </p:sp>
    </p:spTree>
    <p:extLst>
      <p:ext uri="{BB962C8B-B14F-4D97-AF65-F5344CB8AC3E}">
        <p14:creationId xmlns:p14="http://schemas.microsoft.com/office/powerpoint/2010/main" val="71826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916832"/>
            <a:ext cx="3080287" cy="431505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971600" y="5862555"/>
            <a:ext cx="2170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cs-CZ" b="1" dirty="0"/>
              <a:t>Tjalling C. Koopmans</a:t>
            </a:r>
          </a:p>
        </p:txBody>
      </p:sp>
      <p:sp>
        <p:nvSpPr>
          <p:cNvPr id="8" name="Rectangle 7"/>
          <p:cNvSpPr/>
          <p:nvPr/>
        </p:nvSpPr>
        <p:spPr>
          <a:xfrm>
            <a:off x="1952011" y="831448"/>
            <a:ext cx="52692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11-11 </a:t>
            </a:r>
            <a:r>
              <a:rPr lang="cs-CZ" sz="3600" dirty="0" smtClean="0">
                <a:solidFill>
                  <a:srgbClr val="FFC000"/>
                </a:solidFill>
              </a:rPr>
              <a:t>Koopmansův </a:t>
            </a:r>
            <a:r>
              <a:rPr lang="cs-CZ" sz="3600" dirty="0">
                <a:solidFill>
                  <a:srgbClr val="FFC000"/>
                </a:solidFill>
              </a:rPr>
              <a:t>teorém</a:t>
            </a:r>
            <a:endParaRPr lang="en-US" sz="3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401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" y="116632"/>
            <a:ext cx="9137766" cy="6497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Obdélník 1"/>
          <p:cNvSpPr/>
          <p:nvPr/>
        </p:nvSpPr>
        <p:spPr>
          <a:xfrm>
            <a:off x="0" y="2924944"/>
            <a:ext cx="9144000" cy="33843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0" y="1772816"/>
            <a:ext cx="9144000" cy="11521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413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2800" dirty="0" smtClean="0"/>
              <a:t>Existují dvě důležitá kritéria vhodnosti bází (=sad bázových funkcí) pro </a:t>
            </a:r>
            <a:r>
              <a:rPr lang="cs-CZ" sz="2800" i="1" dirty="0" smtClean="0"/>
              <a:t>ab initio </a:t>
            </a:r>
            <a:r>
              <a:rPr lang="cs-CZ" sz="2800" dirty="0" smtClean="0"/>
              <a:t>výpočty:</a:t>
            </a:r>
          </a:p>
          <a:p>
            <a:pPr marL="0" indent="0">
              <a:buNone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solidFill>
                  <a:srgbClr val="00FF00"/>
                </a:solidFill>
              </a:rPr>
              <a:t>Schopnost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  <a:r>
              <a:rPr lang="en-US" dirty="0" err="1" smtClean="0">
                <a:solidFill>
                  <a:srgbClr val="00FF00"/>
                </a:solidFill>
              </a:rPr>
              <a:t>popsat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  <a:r>
              <a:rPr lang="en-US" dirty="0" err="1" smtClean="0">
                <a:solidFill>
                  <a:srgbClr val="00FF00"/>
                </a:solidFill>
              </a:rPr>
              <a:t>vlnovou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  <a:r>
              <a:rPr lang="en-US" dirty="0" err="1" smtClean="0">
                <a:solidFill>
                  <a:srgbClr val="00FF00"/>
                </a:solidFill>
              </a:rPr>
              <a:t>funkci</a:t>
            </a:r>
            <a:r>
              <a:rPr lang="en-US" dirty="0" smtClean="0">
                <a:solidFill>
                  <a:srgbClr val="00FF00"/>
                </a:solidFill>
              </a:rPr>
              <a:t> </a:t>
            </a:r>
            <a:r>
              <a:rPr lang="cs-CZ" dirty="0" smtClean="0">
                <a:solidFill>
                  <a:srgbClr val="00FF00"/>
                </a:solidFill>
              </a:rPr>
              <a:t>natolik dobře, aby byly získány chemicky použitelné výsledky.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>
              <a:solidFill>
                <a:srgbClr val="00FF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FFC000"/>
                </a:solidFill>
              </a:rPr>
              <a:t>Rozumná přesnost výpočtů maticových elementů Fockova operátoru a překryvu v reálném čase.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11-8   </a:t>
            </a:r>
            <a:r>
              <a:rPr lang="cs-CZ" dirty="0" smtClean="0">
                <a:solidFill>
                  <a:srgbClr val="FFC000"/>
                </a:solidFill>
              </a:rPr>
              <a:t>Báze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6339988"/>
            <a:ext cx="1375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Lowe, p. </a:t>
            </a:r>
            <a:r>
              <a:rPr lang="en-US" dirty="0" smtClean="0"/>
              <a:t>353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037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1412776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FC000"/>
                </a:solidFill>
              </a:rPr>
              <a:t>Báze</a:t>
            </a:r>
            <a:r>
              <a:rPr lang="cs-CZ" dirty="0" smtClean="0"/>
              <a:t> </a:t>
            </a:r>
            <a:r>
              <a:rPr lang="cs-CZ" i="1" dirty="0" err="1" smtClean="0">
                <a:solidFill>
                  <a:srgbClr val="00B0F0"/>
                </a:solidFill>
              </a:rPr>
              <a:t>S</a:t>
            </a:r>
            <a:r>
              <a:rPr lang="cs-CZ" i="1" dirty="0" err="1" smtClean="0"/>
              <a:t>later</a:t>
            </a:r>
            <a:r>
              <a:rPr lang="cs-CZ" i="1" dirty="0" smtClean="0"/>
              <a:t>-</a:t>
            </a:r>
            <a:r>
              <a:rPr lang="cs-CZ" i="1" dirty="0" smtClean="0">
                <a:solidFill>
                  <a:srgbClr val="00B0F0"/>
                </a:solidFill>
              </a:rPr>
              <a:t>t</a:t>
            </a:r>
            <a:r>
              <a:rPr lang="cs-CZ" i="1" dirty="0" smtClean="0"/>
              <a:t>ype-</a:t>
            </a:r>
            <a:r>
              <a:rPr lang="cs-CZ" i="1" dirty="0" smtClean="0">
                <a:solidFill>
                  <a:srgbClr val="00B0F0"/>
                </a:solidFill>
              </a:rPr>
              <a:t>o</a:t>
            </a:r>
            <a:r>
              <a:rPr lang="cs-CZ" i="1" dirty="0" smtClean="0"/>
              <a:t>rbital</a:t>
            </a:r>
            <a:r>
              <a:rPr lang="cs-CZ" dirty="0" smtClean="0"/>
              <a:t> (</a:t>
            </a:r>
            <a:r>
              <a:rPr lang="cs-CZ" dirty="0" smtClean="0">
                <a:solidFill>
                  <a:srgbClr val="00B0F0"/>
                </a:solidFill>
              </a:rPr>
              <a:t>STO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3528" y="2996952"/>
            <a:ext cx="75504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</a:t>
            </a:r>
            <a:r>
              <a:rPr lang="cs-CZ" sz="2400" dirty="0" err="1" smtClean="0"/>
              <a:t>ásleduj</a:t>
            </a:r>
            <a:r>
              <a:rPr lang="cs-CZ" sz="2400" dirty="0" err="1"/>
              <a:t>í</a:t>
            </a:r>
            <a:r>
              <a:rPr lang="cs-CZ" sz="2400" dirty="0" smtClean="0"/>
              <a:t> </a:t>
            </a:r>
          </a:p>
          <a:p>
            <a:endParaRPr lang="cs-CZ" sz="2400" dirty="0" smtClean="0"/>
          </a:p>
          <a:p>
            <a:r>
              <a:rPr lang="cs-CZ" sz="2400" dirty="0" smtClean="0"/>
              <a:t>snímek 11 	C9920_prednaska_6.pdf  	C9920/PS2020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4638457"/>
            <a:ext cx="7550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snímek 5 	C9930_21_03_31.pdf 		C9930/PS2021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5297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230F8-3BF1-4359-BEC7-BDD3303FFD4D}" type="slidenum">
              <a:rPr lang="cs-CZ" smtClean="0"/>
              <a:t>4</a:t>
            </a:fld>
            <a:endParaRPr lang="cs-CZ"/>
          </a:p>
        </p:txBody>
      </p:sp>
      <p:sp>
        <p:nvSpPr>
          <p:cNvPr id="5" name="Zástupný symbol pro obsah 2"/>
          <p:cNvSpPr txBox="1">
            <a:spLocks noGrp="1"/>
          </p:cNvSpPr>
          <p:nvPr>
            <p:ph type="title"/>
          </p:nvPr>
        </p:nvSpPr>
        <p:spPr>
          <a:xfrm>
            <a:off x="642025" y="115817"/>
            <a:ext cx="8472791" cy="1009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FF00"/>
                </a:solidFill>
              </a:rPr>
              <a:t>V</a:t>
            </a:r>
            <a:r>
              <a:rPr lang="cs-CZ" sz="2000" dirty="0" smtClean="0">
                <a:solidFill>
                  <a:srgbClr val="00FF00"/>
                </a:solidFill>
              </a:rPr>
              <a:t>odíkové orbitaly jsou pro výpočty díky složité uzlové struktuře výpočetně nepraktické. </a:t>
            </a:r>
            <a:endParaRPr lang="cs-CZ" sz="2000" dirty="0">
              <a:solidFill>
                <a:srgbClr val="00FF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003" y="3687024"/>
            <a:ext cx="6928834" cy="77821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642025" y="1287657"/>
            <a:ext cx="76167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FF00"/>
                </a:solidFill>
              </a:rPr>
              <a:t>Vhodnější je vyjádřit je jako lineární kombinace tzv. </a:t>
            </a:r>
            <a:r>
              <a:rPr lang="cs-CZ" dirty="0" err="1">
                <a:solidFill>
                  <a:srgbClr val="00FF00"/>
                </a:solidFill>
              </a:rPr>
              <a:t>Slaterových</a:t>
            </a:r>
            <a:r>
              <a:rPr lang="cs-CZ" dirty="0">
                <a:solidFill>
                  <a:srgbClr val="00FF00"/>
                </a:solidFill>
              </a:rPr>
              <a:t> orbitalů (při přesných výpočtech) nebo </a:t>
            </a:r>
            <a:r>
              <a:rPr lang="cs-CZ" dirty="0" smtClean="0">
                <a:solidFill>
                  <a:srgbClr val="00FF00"/>
                </a:solidFill>
              </a:rPr>
              <a:t>každý vodíkový </a:t>
            </a:r>
            <a:r>
              <a:rPr lang="cs-CZ" dirty="0">
                <a:solidFill>
                  <a:srgbClr val="00FF00"/>
                </a:solidFill>
              </a:rPr>
              <a:t>orbital nahradit </a:t>
            </a:r>
            <a:r>
              <a:rPr lang="cs-CZ" dirty="0" smtClean="0">
                <a:solidFill>
                  <a:srgbClr val="00FF00"/>
                </a:solidFill>
              </a:rPr>
              <a:t>pouze jedním </a:t>
            </a:r>
            <a:r>
              <a:rPr lang="cs-CZ" dirty="0" err="1">
                <a:solidFill>
                  <a:srgbClr val="00FF00"/>
                </a:solidFill>
              </a:rPr>
              <a:t>Slaterovým</a:t>
            </a:r>
            <a:r>
              <a:rPr lang="cs-CZ" dirty="0">
                <a:solidFill>
                  <a:srgbClr val="00FF00"/>
                </a:solidFill>
              </a:rPr>
              <a:t> orbitalem (při přibližných výpočtech).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42025" y="2759118"/>
            <a:ext cx="76167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>
                <a:solidFill>
                  <a:srgbClr val="00FF00"/>
                </a:solidFill>
              </a:rPr>
              <a:t>Slaterovy</a:t>
            </a:r>
            <a:r>
              <a:rPr lang="cs-CZ" dirty="0" smtClean="0">
                <a:solidFill>
                  <a:srgbClr val="00FF00"/>
                </a:solidFill>
              </a:rPr>
              <a:t> orbitaly (zkráceně </a:t>
            </a:r>
            <a:r>
              <a:rPr lang="cs-CZ" dirty="0" err="1" smtClean="0">
                <a:solidFill>
                  <a:srgbClr val="00FF00"/>
                </a:solidFill>
              </a:rPr>
              <a:t>Slater</a:t>
            </a:r>
            <a:r>
              <a:rPr lang="cs-CZ" dirty="0" smtClean="0">
                <a:solidFill>
                  <a:srgbClr val="00FF00"/>
                </a:solidFill>
              </a:rPr>
              <a:t> Type </a:t>
            </a:r>
            <a:r>
              <a:rPr lang="cs-CZ" dirty="0" err="1">
                <a:solidFill>
                  <a:srgbClr val="00FF00"/>
                </a:solidFill>
              </a:rPr>
              <a:t>O</a:t>
            </a:r>
            <a:r>
              <a:rPr lang="cs-CZ" dirty="0" err="1" smtClean="0">
                <a:solidFill>
                  <a:srgbClr val="00FF00"/>
                </a:solidFill>
              </a:rPr>
              <a:t>rbitals</a:t>
            </a:r>
            <a:r>
              <a:rPr lang="cs-CZ" dirty="0" smtClean="0">
                <a:solidFill>
                  <a:srgbClr val="00FF00"/>
                </a:solidFill>
              </a:rPr>
              <a:t>, STO) mají až na normovací konstantu radiálně závislou část 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726080" y="4650231"/>
            <a:ext cx="76167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00FF00"/>
                </a:solidFill>
              </a:rPr>
              <a:t>A stejnou úhlovou část jako vodíkové orbitaly. </a:t>
            </a:r>
            <a:r>
              <a:rPr lang="cs-CZ" dirty="0">
                <a:solidFill>
                  <a:srgbClr val="00FF00"/>
                </a:solidFill>
              </a:rPr>
              <a:t> </a:t>
            </a:r>
            <a:r>
              <a:rPr lang="cs-CZ" dirty="0" smtClean="0">
                <a:solidFill>
                  <a:srgbClr val="00FF00"/>
                </a:solidFill>
              </a:rPr>
              <a:t>Jejich parametrem je tzv. stínící konstanta s (v jiných textech sigma), která se počítá pomocí stínících příspěvků jednotlivých elektronů daných tzv. </a:t>
            </a:r>
            <a:r>
              <a:rPr lang="cs-CZ" dirty="0" err="1" smtClean="0">
                <a:solidFill>
                  <a:srgbClr val="00FF00"/>
                </a:solidFill>
              </a:rPr>
              <a:t>Slaterovými</a:t>
            </a:r>
            <a:r>
              <a:rPr lang="cs-CZ" dirty="0" smtClean="0">
                <a:solidFill>
                  <a:srgbClr val="00FF00"/>
                </a:solidFill>
              </a:rPr>
              <a:t> pravidly. Ta jsme zmínili v kurzu Pokročilá fyzikální chemie a jejich princip připomeneme ve cvičeních.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76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C1A230F8-3BF1-4359-BEC7-BDD3303FFD4D}" type="slidenum">
              <a:rPr lang="cs-CZ" smtClean="0"/>
              <a:t>5</a:t>
            </a:fld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42025" y="115817"/>
            <a:ext cx="8472791" cy="10094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smtClean="0">
                <a:solidFill>
                  <a:srgbClr val="00FF00"/>
                </a:solidFill>
              </a:rPr>
              <a:t>Vodíkové orbitaly jsou pro výpočty díky složité uzlové struktuře výpočetně nepraktické. </a:t>
            </a:r>
            <a:endParaRPr lang="cs-CZ" sz="2000" dirty="0">
              <a:solidFill>
                <a:srgbClr val="00FF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003" y="3687024"/>
            <a:ext cx="6928834" cy="778213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642025" y="1287657"/>
            <a:ext cx="76167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FF00"/>
                </a:solidFill>
              </a:rPr>
              <a:t>Vhodnější je vyjádřit je jako lineární kombinace tzv. </a:t>
            </a:r>
            <a:r>
              <a:rPr lang="cs-CZ" dirty="0" err="1">
                <a:solidFill>
                  <a:srgbClr val="00FF00"/>
                </a:solidFill>
              </a:rPr>
              <a:t>Slaterových</a:t>
            </a:r>
            <a:r>
              <a:rPr lang="cs-CZ" dirty="0">
                <a:solidFill>
                  <a:srgbClr val="00FF00"/>
                </a:solidFill>
              </a:rPr>
              <a:t> orbitalů (při přesných výpočtech) nebo </a:t>
            </a:r>
            <a:r>
              <a:rPr lang="cs-CZ" dirty="0" smtClean="0">
                <a:solidFill>
                  <a:srgbClr val="00FF00"/>
                </a:solidFill>
              </a:rPr>
              <a:t>každý vodíkový </a:t>
            </a:r>
            <a:r>
              <a:rPr lang="cs-CZ" dirty="0">
                <a:solidFill>
                  <a:srgbClr val="00FF00"/>
                </a:solidFill>
              </a:rPr>
              <a:t>orbital nahradit </a:t>
            </a:r>
            <a:r>
              <a:rPr lang="cs-CZ" dirty="0" smtClean="0">
                <a:solidFill>
                  <a:srgbClr val="00FF00"/>
                </a:solidFill>
              </a:rPr>
              <a:t>pouze jedním </a:t>
            </a:r>
            <a:r>
              <a:rPr lang="cs-CZ" dirty="0" err="1">
                <a:solidFill>
                  <a:srgbClr val="00FF00"/>
                </a:solidFill>
              </a:rPr>
              <a:t>Slaterovým</a:t>
            </a:r>
            <a:r>
              <a:rPr lang="cs-CZ" dirty="0">
                <a:solidFill>
                  <a:srgbClr val="00FF00"/>
                </a:solidFill>
              </a:rPr>
              <a:t> orbitalem (při přibližných výpočtech).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42025" y="2759118"/>
            <a:ext cx="76167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>
                <a:solidFill>
                  <a:srgbClr val="00FF00"/>
                </a:solidFill>
              </a:rPr>
              <a:t>Slaterovy</a:t>
            </a:r>
            <a:r>
              <a:rPr lang="cs-CZ" dirty="0" smtClean="0">
                <a:solidFill>
                  <a:srgbClr val="00FF00"/>
                </a:solidFill>
              </a:rPr>
              <a:t> orbitaly (zkráceně </a:t>
            </a:r>
            <a:r>
              <a:rPr lang="cs-CZ" dirty="0" err="1" smtClean="0">
                <a:solidFill>
                  <a:srgbClr val="00FF00"/>
                </a:solidFill>
              </a:rPr>
              <a:t>Slater</a:t>
            </a:r>
            <a:r>
              <a:rPr lang="cs-CZ" dirty="0" smtClean="0">
                <a:solidFill>
                  <a:srgbClr val="00FF00"/>
                </a:solidFill>
              </a:rPr>
              <a:t> Type </a:t>
            </a:r>
            <a:r>
              <a:rPr lang="cs-CZ" dirty="0" err="1">
                <a:solidFill>
                  <a:srgbClr val="00FF00"/>
                </a:solidFill>
              </a:rPr>
              <a:t>O</a:t>
            </a:r>
            <a:r>
              <a:rPr lang="cs-CZ" dirty="0" err="1" smtClean="0">
                <a:solidFill>
                  <a:srgbClr val="00FF00"/>
                </a:solidFill>
              </a:rPr>
              <a:t>rbitals</a:t>
            </a:r>
            <a:r>
              <a:rPr lang="cs-CZ" dirty="0" smtClean="0">
                <a:solidFill>
                  <a:srgbClr val="00FF00"/>
                </a:solidFill>
              </a:rPr>
              <a:t>, STO) mají až na normovací konstantu radiálně závislou část 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726080" y="4650231"/>
            <a:ext cx="76167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rgbClr val="00FF00"/>
                </a:solidFill>
              </a:rPr>
              <a:t>A stejnou úhlovou část jako vodíkové orbitaly. </a:t>
            </a:r>
            <a:r>
              <a:rPr lang="cs-CZ" dirty="0">
                <a:solidFill>
                  <a:srgbClr val="00FF00"/>
                </a:solidFill>
              </a:rPr>
              <a:t> </a:t>
            </a:r>
            <a:r>
              <a:rPr lang="cs-CZ" dirty="0" smtClean="0">
                <a:solidFill>
                  <a:srgbClr val="00FF00"/>
                </a:solidFill>
              </a:rPr>
              <a:t>Jejich parametrem je tzv. stínící konstanta s (v jiných textech sigma), která se počítá pomocí stínících příspěvků jednotlivých elektronů daných tzv. </a:t>
            </a:r>
            <a:r>
              <a:rPr lang="cs-CZ" dirty="0" err="1" smtClean="0">
                <a:solidFill>
                  <a:srgbClr val="00FF00"/>
                </a:solidFill>
              </a:rPr>
              <a:t>Slaterovými</a:t>
            </a:r>
            <a:r>
              <a:rPr lang="cs-CZ" dirty="0" smtClean="0">
                <a:solidFill>
                  <a:srgbClr val="00FF00"/>
                </a:solidFill>
              </a:rPr>
              <a:t> pravidly. Ta jsme zmínili v kurzu Pokročilá fyzikální chemie a jejich princip připomeneme ve cvičeních.</a:t>
            </a:r>
            <a:endParaRPr lang="cs-CZ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79" y="381000"/>
            <a:ext cx="9118242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23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395536" y="404664"/>
                <a:ext cx="8229600" cy="1143000"/>
              </a:xfrm>
            </p:spPr>
            <p:txBody>
              <a:bodyPr>
                <a:normAutofit fontScale="90000"/>
              </a:bodyPr>
              <a:lstStyle/>
              <a:p>
                <a:pPr algn="l">
                  <a:lnSpc>
                    <a:spcPct val="150000"/>
                  </a:lnSpc>
                </a:pPr>
                <a:r>
                  <a:rPr lang="en-US" sz="2700" dirty="0" smtClean="0">
                    <a:solidFill>
                      <a:srgbClr val="FFC000"/>
                    </a:solidFill>
                  </a:rPr>
                  <a:t>Obr. 11-1. </a:t>
                </a:r>
                <a:r>
                  <a:rPr lang="en-US" sz="2700" dirty="0" err="1" smtClean="0">
                    <a:solidFill>
                      <a:srgbClr val="FFC000"/>
                    </a:solidFill>
                  </a:rPr>
                  <a:t>Radi</a:t>
                </a:r>
                <a:r>
                  <a:rPr lang="cs-CZ" sz="2700" dirty="0" smtClean="0">
                    <a:solidFill>
                      <a:srgbClr val="FFC000"/>
                    </a:solidFill>
                  </a:rPr>
                  <a:t>ální funkce </a:t>
                </a:r>
                <a14:m>
                  <m:oMath xmlns:m="http://schemas.openxmlformats.org/officeDocument/2006/math">
                    <m:r>
                      <a:rPr lang="cs-CZ" sz="2700" b="0" i="1" smtClean="0">
                        <a:solidFill>
                          <a:srgbClr val="FFC000"/>
                        </a:solidFill>
                        <a:latin typeface="Cambria Math"/>
                      </a:rPr>
                      <m:t>𝑅</m:t>
                    </m:r>
                    <m:d>
                      <m:dPr>
                        <m:ctrlPr>
                          <a:rPr lang="cs-CZ" sz="27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700" b="0" i="1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𝑟</m:t>
                        </m:r>
                      </m:e>
                    </m:d>
                    <m:r>
                      <a:rPr lang="cs-CZ" sz="2700" b="0" i="1" smtClean="0">
                        <a:solidFill>
                          <a:srgbClr val="FFC000"/>
                        </a:solidFill>
                        <a:latin typeface="Cambria Math"/>
                      </a:rPr>
                      <m:t>=</m:t>
                    </m:r>
                    <m:r>
                      <a:rPr lang="en-US" sz="2700" b="0" i="1" smtClean="0">
                        <a:solidFill>
                          <a:srgbClr val="FFC000"/>
                        </a:solidFill>
                        <a:latin typeface="Cambria Math"/>
                      </a:rPr>
                      <m:t>𝑟</m:t>
                    </m:r>
                    <m:func>
                      <m:funcPr>
                        <m:ctrlPr>
                          <a:rPr lang="en-US" sz="27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700" b="0" i="0" smtClean="0">
                            <a:solidFill>
                              <a:srgbClr val="FFC000"/>
                            </a:solidFill>
                            <a:latin typeface="Cambria Math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US" sz="27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700" b="0" i="1" smtClean="0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l-GR" sz="2700" b="0" i="1" smtClean="0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ζ</m:t>
                            </m:r>
                            <m:r>
                              <a:rPr lang="en-US" sz="2700" b="0" i="1" smtClean="0">
                                <a:solidFill>
                                  <a:srgbClr val="FFC000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2700" dirty="0" smtClean="0">
                    <a:solidFill>
                      <a:srgbClr val="FFC000"/>
                    </a:solidFill>
                  </a:rPr>
                  <a:t> pro STO </a:t>
                </a:r>
                <a:r>
                  <a:rPr lang="en-US" sz="2700" dirty="0" err="1" smtClean="0">
                    <a:solidFill>
                      <a:srgbClr val="FFC000"/>
                    </a:solidFill>
                  </a:rPr>
                  <a:t>typu</a:t>
                </a:r>
                <a:r>
                  <a:rPr lang="en-US" sz="2700" dirty="0" smtClean="0">
                    <a:solidFill>
                      <a:srgbClr val="FFC000"/>
                    </a:solidFill>
                  </a:rPr>
                  <a:t> 2p</a:t>
                </a:r>
                <a:r>
                  <a:rPr lang="en-US" sz="2700" dirty="0" smtClean="0">
                    <a:solidFill>
                      <a:srgbClr val="FFC000"/>
                    </a:solidFill>
                  </a:rPr>
                  <a:t>.</a:t>
                </a:r>
                <a:endParaRPr lang="cs-CZ" sz="22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95536" y="404664"/>
                <a:ext cx="8229600" cy="1143000"/>
              </a:xfrm>
              <a:blipFill>
                <a:blip r:embed="rId2"/>
                <a:stretch>
                  <a:fillRect l="-118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768046" y="35332"/>
            <a:ext cx="1375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Lowe, p. </a:t>
            </a:r>
            <a:r>
              <a:rPr lang="en-US" dirty="0" smtClean="0"/>
              <a:t>354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096" y="1412776"/>
            <a:ext cx="7163555" cy="3960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délník 2"/>
              <p:cNvSpPr/>
              <p:nvPr/>
            </p:nvSpPr>
            <p:spPr>
              <a:xfrm>
                <a:off x="261864" y="5705700"/>
                <a:ext cx="4248472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V</a:t>
                </a:r>
                <a:r>
                  <a:rPr lang="cs-CZ" dirty="0"/>
                  <a:t>ětší hodnota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/>
                      </a:rPr>
                      <m:t>ζ</m:t>
                    </m:r>
                  </m:oMath>
                </a14:m>
                <a:r>
                  <a:rPr lang="cs-CZ" dirty="0"/>
                  <a:t> poskytuje </a:t>
                </a:r>
                <a:r>
                  <a:rPr lang="cs-CZ" dirty="0" smtClean="0"/>
                  <a:t>více </a:t>
                </a:r>
                <a:r>
                  <a:rPr lang="cs-CZ" dirty="0"/>
                  <a:t>kontrahovaný </a:t>
                </a:r>
                <a:r>
                  <a:rPr lang="cs-CZ" dirty="0" smtClean="0"/>
                  <a:t>STO.</a:t>
                </a:r>
                <a:r>
                  <a:rPr lang="en-US" dirty="0"/>
                  <a:t/>
                </a:r>
                <a:br>
                  <a:rPr lang="en-US" dirty="0"/>
                </a:br>
                <a:r>
                  <a:rPr lang="cs-CZ" dirty="0"/>
                  <a:t>Proto je někdy nazýván „vnitřní“ STO.</a:t>
                </a:r>
                <a:r>
                  <a:rPr lang="en-US" dirty="0"/>
                  <a:t> </a:t>
                </a:r>
                <a:endParaRPr lang="cs-CZ" dirty="0"/>
              </a:p>
            </p:txBody>
          </p:sp>
        </mc:Choice>
        <mc:Fallback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864" y="5705700"/>
                <a:ext cx="4248472" cy="923330"/>
              </a:xfrm>
              <a:prstGeom prst="rect">
                <a:avLst/>
              </a:prstGeom>
              <a:blipFill>
                <a:blip r:embed="rId4"/>
                <a:stretch>
                  <a:fillRect l="-1291" t="-3974" b="-99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Obdélník 4"/>
              <p:cNvSpPr/>
              <p:nvPr/>
            </p:nvSpPr>
            <p:spPr>
              <a:xfrm>
                <a:off x="5043985" y="5705700"/>
                <a:ext cx="3554450" cy="9233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Men</a:t>
                </a:r>
                <a:r>
                  <a:rPr lang="cs-CZ" dirty="0" err="1"/>
                  <a:t>ší</a:t>
                </a:r>
                <a:r>
                  <a:rPr lang="cs-CZ" dirty="0"/>
                  <a:t> hodnota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>
                        <a:latin typeface="Cambria Math"/>
                      </a:rPr>
                      <m:t>ζ</m:t>
                    </m:r>
                  </m:oMath>
                </a14:m>
                <a:r>
                  <a:rPr lang="cs-CZ" dirty="0"/>
                  <a:t> poskytuje </a:t>
                </a:r>
                <a:r>
                  <a:rPr lang="cs-CZ" dirty="0" err="1"/>
                  <a:t>difúznější</a:t>
                </a:r>
                <a:r>
                  <a:rPr lang="cs-CZ" dirty="0"/>
                  <a:t> STO. </a:t>
                </a:r>
                <a:endParaRPr lang="cs-CZ" dirty="0" smtClean="0"/>
              </a:p>
              <a:p>
                <a:r>
                  <a:rPr lang="cs-CZ" dirty="0" smtClean="0"/>
                  <a:t>Proto </a:t>
                </a:r>
                <a:r>
                  <a:rPr lang="cs-CZ" dirty="0"/>
                  <a:t>je někdy nazýván „vnější“ STO.</a:t>
                </a:r>
              </a:p>
            </p:txBody>
          </p:sp>
        </mc:Choice>
        <mc:Fallback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3985" y="5705700"/>
                <a:ext cx="3554450" cy="923330"/>
              </a:xfrm>
              <a:prstGeom prst="rect">
                <a:avLst/>
              </a:prstGeom>
              <a:blipFill>
                <a:blip r:embed="rId5"/>
                <a:stretch>
                  <a:fillRect l="-1370" t="-3974" r="-1370" b="-99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/>
          <p:cNvSpPr txBox="1"/>
          <p:nvPr/>
        </p:nvSpPr>
        <p:spPr>
          <a:xfrm>
            <a:off x="2702035" y="143054"/>
            <a:ext cx="39796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rgbClr val="00B0F0"/>
                </a:solidFill>
              </a:rPr>
              <a:t>K bázím „Double Zeta“, DZ</a:t>
            </a:r>
            <a:endParaRPr lang="cs-CZ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27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solidFill>
                  <a:srgbClr val="FFC000"/>
                </a:solidFill>
              </a:rPr>
              <a:t>Polarizace a polarizační funkce</a:t>
            </a:r>
            <a:endParaRPr lang="cs-CZ" sz="2400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Polarizace = obvyklé rozšíření báze o funkce s vyšším momentem hybnosti, než odpovídá valenčním AO. Těmto funkcím pak říkáme polarizační. </a:t>
            </a:r>
          </a:p>
          <a:p>
            <a:endParaRPr lang="cs-CZ" sz="2400" dirty="0" smtClean="0"/>
          </a:p>
          <a:p>
            <a:r>
              <a:rPr lang="cs-CZ" sz="2400" dirty="0" smtClean="0"/>
              <a:t>Zahrnutím polarizačních funkcí může být náboj přesouván </a:t>
            </a:r>
            <a:r>
              <a:rPr lang="cs-CZ" sz="2400" i="1" dirty="0" smtClean="0"/>
              <a:t>do</a:t>
            </a:r>
            <a:r>
              <a:rPr lang="cs-CZ" sz="2400" dirty="0" smtClean="0"/>
              <a:t> nebo </a:t>
            </a:r>
            <a:r>
              <a:rPr lang="cs-CZ" sz="2400" i="1" dirty="0" smtClean="0"/>
              <a:t>z</a:t>
            </a:r>
            <a:r>
              <a:rPr lang="cs-CZ" sz="2400" dirty="0" smtClean="0"/>
              <a:t> vazebných oblastí novými způsoby.</a:t>
            </a:r>
          </a:p>
          <a:p>
            <a:endParaRPr lang="cs-CZ" sz="2400" dirty="0" smtClean="0"/>
          </a:p>
          <a:p>
            <a:r>
              <a:rPr lang="cs-CZ" sz="2400" dirty="0" smtClean="0"/>
              <a:t>Typicky se jedná o </a:t>
            </a:r>
            <a:r>
              <a:rPr lang="cs-CZ" sz="2400" i="1" dirty="0" smtClean="0"/>
              <a:t>p</a:t>
            </a:r>
            <a:r>
              <a:rPr lang="cs-CZ" sz="2400" dirty="0" smtClean="0"/>
              <a:t> orbitaly pro vodík, </a:t>
            </a:r>
            <a:r>
              <a:rPr lang="cs-CZ" sz="2400" i="1" dirty="0" smtClean="0"/>
              <a:t>d</a:t>
            </a:r>
            <a:r>
              <a:rPr lang="cs-CZ" sz="2400" dirty="0" smtClean="0"/>
              <a:t> orbitaly pro nižší p- prvky a </a:t>
            </a:r>
            <a:r>
              <a:rPr lang="cs-CZ" sz="2400" i="1" dirty="0" smtClean="0"/>
              <a:t>f</a:t>
            </a:r>
            <a:r>
              <a:rPr lang="cs-CZ" sz="2400" dirty="0" smtClean="0"/>
              <a:t> orbitaly pro d-prvky.</a:t>
            </a:r>
            <a:endParaRPr lang="cs-CZ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6339988"/>
            <a:ext cx="1563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Lowe, p. </a:t>
            </a:r>
            <a:r>
              <a:rPr lang="en-US" dirty="0" smtClean="0"/>
              <a:t>354-5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827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C000"/>
                </a:solidFill>
              </a:rPr>
              <a:t>Báze</a:t>
            </a:r>
            <a:r>
              <a:rPr lang="cs-CZ" dirty="0" smtClean="0"/>
              <a:t> </a:t>
            </a:r>
            <a:r>
              <a:rPr lang="en-US" i="1" dirty="0" smtClean="0">
                <a:solidFill>
                  <a:srgbClr val="00B0F0"/>
                </a:solidFill>
              </a:rPr>
              <a:t>G</a:t>
            </a:r>
            <a:r>
              <a:rPr lang="en-US" i="1" dirty="0" smtClean="0"/>
              <a:t>aussian</a:t>
            </a:r>
            <a:r>
              <a:rPr lang="cs-CZ" i="1" dirty="0" smtClean="0"/>
              <a:t>-</a:t>
            </a:r>
            <a:r>
              <a:rPr lang="cs-CZ" i="1" dirty="0" smtClean="0">
                <a:solidFill>
                  <a:srgbClr val="00B0F0"/>
                </a:solidFill>
              </a:rPr>
              <a:t>t</a:t>
            </a:r>
            <a:r>
              <a:rPr lang="cs-CZ" i="1" dirty="0" smtClean="0"/>
              <a:t>ype-</a:t>
            </a:r>
            <a:r>
              <a:rPr lang="cs-CZ" i="1" dirty="0" smtClean="0">
                <a:solidFill>
                  <a:srgbClr val="00B0F0"/>
                </a:solidFill>
              </a:rPr>
              <a:t>o</a:t>
            </a:r>
            <a:r>
              <a:rPr lang="cs-CZ" i="1" dirty="0" smtClean="0"/>
              <a:t>rbital</a:t>
            </a:r>
            <a:r>
              <a:rPr lang="cs-CZ" dirty="0" smtClean="0"/>
              <a:t> (</a:t>
            </a:r>
            <a:r>
              <a:rPr lang="en-US" dirty="0" smtClean="0">
                <a:solidFill>
                  <a:srgbClr val="00B0F0"/>
                </a:solidFill>
              </a:rPr>
              <a:t>G</a:t>
            </a:r>
            <a:r>
              <a:rPr lang="cs-CZ" dirty="0" smtClean="0">
                <a:solidFill>
                  <a:srgbClr val="00B0F0"/>
                </a:solidFill>
              </a:rPr>
              <a:t>TO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3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901" y="2204864"/>
            <a:ext cx="5026814" cy="3799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07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solidFill>
                  <a:srgbClr val="FFC000"/>
                </a:solidFill>
              </a:rPr>
              <a:t>Obr</a:t>
            </a:r>
            <a:r>
              <a:rPr lang="en-US" sz="2400" dirty="0">
                <a:solidFill>
                  <a:srgbClr val="FFC000"/>
                </a:solidFill>
              </a:rPr>
              <a:t>. </a:t>
            </a:r>
            <a:r>
              <a:rPr lang="en-US" sz="2400" dirty="0" smtClean="0">
                <a:solidFill>
                  <a:srgbClr val="FFC000"/>
                </a:solidFill>
              </a:rPr>
              <a:t>11-</a:t>
            </a:r>
            <a:r>
              <a:rPr lang="en-US" sz="2400" dirty="0">
                <a:solidFill>
                  <a:srgbClr val="FFC000"/>
                </a:solidFill>
              </a:rPr>
              <a:t>2</a:t>
            </a:r>
            <a:r>
              <a:rPr lang="en-US" sz="2400" dirty="0" smtClean="0">
                <a:solidFill>
                  <a:srgbClr val="FFC000"/>
                </a:solidFill>
              </a:rPr>
              <a:t>. </a:t>
            </a:r>
            <a:r>
              <a:rPr lang="en-US" sz="2400" dirty="0" err="1">
                <a:solidFill>
                  <a:srgbClr val="FFC000"/>
                </a:solidFill>
              </a:rPr>
              <a:t>Radi</a:t>
            </a:r>
            <a:r>
              <a:rPr lang="cs-CZ" sz="2400" dirty="0" smtClean="0">
                <a:solidFill>
                  <a:srgbClr val="FFC000"/>
                </a:solidFill>
              </a:rPr>
              <a:t>ální</a:t>
            </a:r>
            <a:r>
              <a:rPr lang="en-US" sz="2400" dirty="0" smtClean="0">
                <a:solidFill>
                  <a:srgbClr val="FFC000"/>
                </a:solidFill>
              </a:rPr>
              <a:t> z</a:t>
            </a:r>
            <a:r>
              <a:rPr lang="cs-CZ" sz="2400" dirty="0" smtClean="0">
                <a:solidFill>
                  <a:srgbClr val="FFC000"/>
                </a:solidFill>
              </a:rPr>
              <a:t>ávislost vodíkových a gaussovských funkcí.</a:t>
            </a:r>
            <a:endParaRPr lang="cs-CZ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258" y="3356992"/>
            <a:ext cx="6515100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3568" y="1556792"/>
            <a:ext cx="7549311" cy="12757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S použitím Gaussovských funkcí jsou spojeny dva problémy: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 smtClean="0">
                <a:solidFill>
                  <a:srgbClr val="00FF00"/>
                </a:solidFill>
              </a:rPr>
              <a:t>V bod</a:t>
            </a:r>
            <a:r>
              <a:rPr lang="cs-CZ" sz="2000" dirty="0" smtClean="0">
                <a:solidFill>
                  <a:srgbClr val="00FF00"/>
                </a:solidFill>
              </a:rPr>
              <a:t>ě </a:t>
            </a:r>
            <a:r>
              <a:rPr lang="cs-CZ" sz="2000" i="1" dirty="0" smtClean="0">
                <a:solidFill>
                  <a:srgbClr val="00FF00"/>
                </a:solidFill>
              </a:rPr>
              <a:t>r</a:t>
            </a:r>
            <a:r>
              <a:rPr lang="en-US" sz="2000" i="1" dirty="0" smtClean="0">
                <a:solidFill>
                  <a:srgbClr val="00FF00"/>
                </a:solidFill>
              </a:rPr>
              <a:t> </a:t>
            </a:r>
            <a:r>
              <a:rPr lang="cs-CZ" sz="2000" dirty="0" smtClean="0">
                <a:solidFill>
                  <a:srgbClr val="00FF00"/>
                </a:solidFill>
              </a:rPr>
              <a:t>=</a:t>
            </a:r>
            <a:r>
              <a:rPr lang="en-US" sz="2000" dirty="0" smtClean="0">
                <a:solidFill>
                  <a:srgbClr val="00FF00"/>
                </a:solidFill>
              </a:rPr>
              <a:t> 0 </a:t>
            </a:r>
            <a:r>
              <a:rPr lang="cs-CZ" sz="2000" dirty="0" smtClean="0">
                <a:solidFill>
                  <a:srgbClr val="00FF00"/>
                </a:solidFill>
              </a:rPr>
              <a:t>na rozdíl od vodíkových orbitalů typu </a:t>
            </a:r>
            <a:r>
              <a:rPr lang="cs-CZ" sz="2000" i="1" dirty="0" smtClean="0">
                <a:solidFill>
                  <a:srgbClr val="00FF00"/>
                </a:solidFill>
              </a:rPr>
              <a:t>s</a:t>
            </a:r>
            <a:r>
              <a:rPr lang="cs-CZ" sz="2000" dirty="0" smtClean="0">
                <a:solidFill>
                  <a:srgbClr val="00FF00"/>
                </a:solidFill>
              </a:rPr>
              <a:t> </a:t>
            </a:r>
            <a:r>
              <a:rPr lang="en-US" sz="2000" dirty="0" err="1" smtClean="0">
                <a:solidFill>
                  <a:srgbClr val="00FF00"/>
                </a:solidFill>
              </a:rPr>
              <a:t>nemaj</a:t>
            </a:r>
            <a:r>
              <a:rPr lang="cs-CZ" sz="2000" dirty="0" smtClean="0">
                <a:solidFill>
                  <a:srgbClr val="00FF00"/>
                </a:solidFill>
              </a:rPr>
              <a:t>í „špičky“</a:t>
            </a:r>
            <a:r>
              <a:rPr lang="en-US" sz="2000" dirty="0" smtClean="0">
                <a:solidFill>
                  <a:srgbClr val="00FF00"/>
                </a:solidFill>
              </a:rPr>
              <a:t>.</a:t>
            </a:r>
            <a:endParaRPr lang="cs-CZ" sz="2000" dirty="0" smtClean="0">
              <a:solidFill>
                <a:srgbClr val="00FF00"/>
              </a:solidFill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cs-CZ" sz="2000" dirty="0" smtClean="0">
                <a:solidFill>
                  <a:srgbClr val="00FF00"/>
                </a:solidFill>
              </a:rPr>
              <a:t>Pro velká </a:t>
            </a:r>
            <a:r>
              <a:rPr lang="cs-CZ" sz="2000" i="1" dirty="0" smtClean="0">
                <a:solidFill>
                  <a:srgbClr val="00FF00"/>
                </a:solidFill>
              </a:rPr>
              <a:t>r </a:t>
            </a:r>
            <a:r>
              <a:rPr lang="cs-CZ" sz="2000" dirty="0" smtClean="0">
                <a:solidFill>
                  <a:srgbClr val="00FF00"/>
                </a:solidFill>
              </a:rPr>
              <a:t>klesají rychleji než vodíkové funkce</a:t>
            </a:r>
            <a:r>
              <a:rPr lang="en-US" sz="2000" dirty="0" smtClean="0">
                <a:solidFill>
                  <a:srgbClr val="00FF00"/>
                </a:solidFill>
              </a:rPr>
              <a:t>.</a:t>
            </a:r>
            <a:r>
              <a:rPr lang="cs-CZ" sz="2000" dirty="0" smtClean="0">
                <a:solidFill>
                  <a:srgbClr val="00FF00"/>
                </a:solidFill>
              </a:rPr>
              <a:t> </a:t>
            </a:r>
            <a:endParaRPr lang="cs-CZ" sz="2000" dirty="0">
              <a:solidFill>
                <a:srgbClr val="00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5536" y="6339988"/>
            <a:ext cx="1375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Lowe, p. </a:t>
            </a:r>
            <a:r>
              <a:rPr lang="en-US" dirty="0" smtClean="0"/>
              <a:t>35</a:t>
            </a:r>
            <a:r>
              <a:rPr lang="en-US" dirty="0"/>
              <a:t>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729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2238</TotalTime>
  <Words>868</Words>
  <Application>Microsoft Office PowerPoint</Application>
  <PresentationFormat>Předvádění na obrazovce (4:3)</PresentationFormat>
  <Paragraphs>66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Office Theme</vt:lpstr>
      <vt:lpstr>C9930, 10. lekce, 5. 5. 2021</vt:lpstr>
      <vt:lpstr>11-8   Báze</vt:lpstr>
      <vt:lpstr>Báze Slater-type-orbital (STO)</vt:lpstr>
      <vt:lpstr>Vodíkové orbitaly jsou pro výpočty díky složité uzlové struktuře výpočetně nepraktické. </vt:lpstr>
      <vt:lpstr>Prezentace aplikace PowerPoint</vt:lpstr>
      <vt:lpstr>Obr. 11-1. Radiální funkce R(r)=r exp⁡(-ζr) pro STO typu 2p.</vt:lpstr>
      <vt:lpstr>Polarizace a polarizační funkce</vt:lpstr>
      <vt:lpstr>Báze Gaussian-type-orbital (GTO)</vt:lpstr>
      <vt:lpstr>Obr. 11-2. Radiální závislost vodíkových a gaussovských funkcí.</vt:lpstr>
      <vt:lpstr>(Nepovinné) Primitivní a kontrahované Gaussovské funkce</vt:lpstr>
      <vt:lpstr>(Nepovinné) Nejfrekventovanější bázové funkce v literatuře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C9930, 3. přednáška  17. 3. 2020</dc:title>
  <dc:creator>Marketa</dc:creator>
  <cp:lastModifiedBy>Markéta Munzarová</cp:lastModifiedBy>
  <cp:revision>81</cp:revision>
  <dcterms:created xsi:type="dcterms:W3CDTF">2020-03-17T08:33:54Z</dcterms:created>
  <dcterms:modified xsi:type="dcterms:W3CDTF">2021-05-05T03:33:43Z</dcterms:modified>
</cp:coreProperties>
</file>