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88" r:id="rId5"/>
    <p:sldId id="289" r:id="rId6"/>
    <p:sldId id="290" r:id="rId7"/>
    <p:sldId id="291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cs-CZ" sz="4000" dirty="0"/>
              <a:t>9</a:t>
            </a:r>
            <a:r>
              <a:rPr lang="en-US" sz="4000" dirty="0" smtClean="0"/>
              <a:t>. </a:t>
            </a:r>
            <a:r>
              <a:rPr lang="en-US" sz="4000" dirty="0" err="1" smtClean="0"/>
              <a:t>lekce</a:t>
            </a:r>
            <a:r>
              <a:rPr lang="en-US" sz="4000" dirty="0" smtClean="0"/>
              <a:t>,</a:t>
            </a:r>
            <a:r>
              <a:rPr lang="cs-CZ" sz="4000" dirty="0" smtClean="0"/>
              <a:t> 28</a:t>
            </a:r>
            <a:r>
              <a:rPr lang="en-US" sz="4000" dirty="0" smtClean="0"/>
              <a:t>. 4. 202</a:t>
            </a:r>
            <a:r>
              <a:rPr lang="cs-CZ" sz="4000" dirty="0" smtClean="0"/>
              <a:t>1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2376264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C000"/>
                </a:solidFill>
              </a:rPr>
              <a:t>5-5/</a:t>
            </a:r>
            <a:r>
              <a:rPr lang="cs-CZ" sz="3600" dirty="0">
                <a:solidFill>
                  <a:srgbClr val="FFC000"/>
                </a:solidFill>
              </a:rPr>
              <a:t>end: 	</a:t>
            </a:r>
            <a:r>
              <a:rPr lang="cs-CZ" sz="3600" dirty="0">
                <a:solidFill>
                  <a:srgbClr val="00FF00"/>
                </a:solidFill>
              </a:rPr>
              <a:t>Výměnný integrál </a:t>
            </a:r>
            <a:r>
              <a:rPr lang="en-US" sz="3600" dirty="0">
                <a:solidFill>
                  <a:srgbClr val="00FF00"/>
                </a:solidFill>
              </a:rPr>
              <a:t>&amp; </a:t>
            </a:r>
            <a:r>
              <a:rPr lang="en-US" sz="3600" dirty="0" err="1">
                <a:solidFill>
                  <a:srgbClr val="00FF00"/>
                </a:solidFill>
              </a:rPr>
              <a:t>exp</a:t>
            </a:r>
            <a:r>
              <a:rPr lang="cs-CZ" sz="3600" dirty="0" err="1" smtClean="0">
                <a:solidFill>
                  <a:srgbClr val="00FF00"/>
                </a:solidFill>
              </a:rPr>
              <a:t>eriment</a:t>
            </a:r>
            <a:endParaRPr lang="cs-CZ" sz="3600" dirty="0" smtClean="0">
              <a:solidFill>
                <a:srgbClr val="FFC000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11-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3+4+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5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</a:rPr>
              <a:t>Rovnice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metodu (HF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-SCF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cs-CZ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11-6+7 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	V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</a:rPr>
              <a:t>lastn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í hodnoty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</a:rPr>
              <a:t>celkov</a:t>
            </a:r>
            <a:r>
              <a:rPr lang="cs-CZ" sz="3600" dirty="0" smtClean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sz="36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3600" i="1" dirty="0" smtClean="0">
                <a:solidFill>
                  <a:schemeClr val="tx1">
                    <a:lumMod val="50000"/>
                  </a:schemeClr>
                </a:solidFill>
              </a:rPr>
              <a:t>E</a:t>
            </a:r>
            <a:endParaRPr lang="cs-CZ" sz="3600" i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5085184"/>
            <a:ext cx="5927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Literatura:</a:t>
            </a:r>
            <a:r>
              <a:rPr lang="en-US" sz="2400" dirty="0" smtClean="0"/>
              <a:t> </a:t>
            </a:r>
            <a:r>
              <a:rPr lang="cs-CZ" sz="2400" dirty="0" smtClean="0"/>
              <a:t> John P.  Löwe, </a:t>
            </a:r>
            <a:r>
              <a:rPr lang="cs-CZ" sz="2400" dirty="0" err="1" smtClean="0"/>
              <a:t>Quantum</a:t>
            </a:r>
            <a:r>
              <a:rPr lang="cs-CZ" sz="2400" dirty="0" smtClean="0"/>
              <a:t> </a:t>
            </a:r>
            <a:r>
              <a:rPr lang="cs-CZ" sz="2400" dirty="0" err="1" smtClean="0"/>
              <a:t>Chemistry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4130773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FF00"/>
                </a:solidFill>
              </a:rPr>
              <a:t>Výměnný integrál pro H</a:t>
            </a:r>
            <a:r>
              <a:rPr lang="en-US" baseline="-25000" dirty="0" smtClean="0">
                <a:solidFill>
                  <a:srgbClr val="00FF00"/>
                </a:solidFill>
              </a:rPr>
              <a:t>2 </a:t>
            </a:r>
            <a:r>
              <a:rPr lang="cs-CZ" baseline="-25000" dirty="0" smtClean="0">
                <a:solidFill>
                  <a:srgbClr val="00FF00"/>
                </a:solidFill>
              </a:rPr>
              <a:t/>
            </a:r>
            <a:br>
              <a:rPr lang="cs-CZ" baseline="-25000" dirty="0" smtClean="0">
                <a:solidFill>
                  <a:srgbClr val="00FF00"/>
                </a:solidFill>
              </a:rPr>
            </a:br>
            <a:r>
              <a:rPr lang="en-US" dirty="0" smtClean="0"/>
              <a:t>(p</a:t>
            </a:r>
            <a:r>
              <a:rPr lang="cs-CZ" dirty="0" smtClean="0"/>
              <a:t>řispívá k energii pro excitovaný stav)</a:t>
            </a:r>
            <a:endParaRPr lang="cs-CZ" baseline="-25000" dirty="0"/>
          </a:p>
        </p:txBody>
      </p:sp>
      <p:pic>
        <p:nvPicPr>
          <p:cNvPr id="4" name="Picture 10" descr="6 QUANTUM MECHANICS AND ATOMIC STRUCTURE - ppt downlo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53" b="37420"/>
          <a:stretch/>
        </p:blipFill>
        <p:spPr bwMode="auto">
          <a:xfrm>
            <a:off x="4499992" y="548680"/>
            <a:ext cx="3954811" cy="457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76752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05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772816"/>
            <a:ext cx="6216789" cy="114782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548680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Konec minulé přednášky:</a:t>
            </a:r>
          </a:p>
          <a:p>
            <a:endParaRPr lang="cs-CZ" dirty="0" smtClean="0"/>
          </a:p>
          <a:p>
            <a:pPr algn="ctr"/>
            <a:r>
              <a:rPr lang="cs-CZ" sz="2400" dirty="0" smtClean="0"/>
              <a:t>Energie </a:t>
            </a:r>
            <a:r>
              <a:rPr lang="cs-CZ" sz="2400" dirty="0" smtClean="0">
                <a:solidFill>
                  <a:srgbClr val="00B0F0"/>
                </a:solidFill>
              </a:rPr>
              <a:t>singletního</a:t>
            </a:r>
            <a:r>
              <a:rPr lang="cs-CZ" sz="2400" dirty="0" smtClean="0"/>
              <a:t> a </a:t>
            </a:r>
            <a:r>
              <a:rPr lang="cs-CZ" sz="2400" dirty="0" err="1" smtClean="0">
                <a:solidFill>
                  <a:srgbClr val="92D050"/>
                </a:solidFill>
              </a:rPr>
              <a:t>tripletních</a:t>
            </a:r>
            <a:r>
              <a:rPr lang="cs-CZ" sz="2400" dirty="0" smtClean="0"/>
              <a:t> stavů pro He 1s</a:t>
            </a:r>
            <a:r>
              <a:rPr lang="cs-CZ" sz="2400" baseline="30000" dirty="0" smtClean="0"/>
              <a:t>1</a:t>
            </a:r>
            <a:r>
              <a:rPr lang="cs-CZ" sz="2400" dirty="0" smtClean="0"/>
              <a:t>2s</a:t>
            </a:r>
            <a:r>
              <a:rPr lang="cs-CZ" sz="2400" baseline="30000" dirty="0" smtClean="0"/>
              <a:t>1</a:t>
            </a:r>
            <a:endParaRPr lang="cs-CZ" sz="2400" baseline="30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" y="3459098"/>
            <a:ext cx="9135322" cy="33652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678" y="3429000"/>
            <a:ext cx="4355976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64654" y="3427200"/>
            <a:ext cx="4779346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4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84" y="2378978"/>
            <a:ext cx="8208912" cy="4479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24350"/>
          <a:stretch/>
        </p:blipFill>
        <p:spPr>
          <a:xfrm>
            <a:off x="429684" y="0"/>
            <a:ext cx="8136904" cy="226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7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904" y="0"/>
            <a:ext cx="5306096" cy="265889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t="11975" r="23570"/>
          <a:stretch/>
        </p:blipFill>
        <p:spPr>
          <a:xfrm>
            <a:off x="0" y="2252062"/>
            <a:ext cx="4139952" cy="2870953"/>
          </a:xfrm>
          <a:prstGeom prst="rect">
            <a:avLst/>
          </a:prstGeom>
          <a:ln w="28575">
            <a:solidFill>
              <a:srgbClr val="3333CC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4"/>
          <a:srcRect l="13498" r="9195"/>
          <a:stretch/>
        </p:blipFill>
        <p:spPr>
          <a:xfrm>
            <a:off x="4560752" y="4406951"/>
            <a:ext cx="4536505" cy="242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11-2…11-5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err="1">
                <a:solidFill>
                  <a:srgbClr val="FFC000"/>
                </a:solidFill>
              </a:rPr>
              <a:t>Rovnice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pro metodu </a:t>
            </a:r>
            <a:r>
              <a:rPr lang="cs-CZ" dirty="0" err="1">
                <a:solidFill>
                  <a:srgbClr val="FFC000"/>
                </a:solidFill>
              </a:rPr>
              <a:t>Hartree-Fock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SCF </a:t>
            </a:r>
            <a:r>
              <a:rPr lang="cs-CZ" dirty="0" smtClean="0">
                <a:solidFill>
                  <a:srgbClr val="FFC000"/>
                </a:solidFill>
              </a:rPr>
              <a:t>(HF</a:t>
            </a:r>
            <a:r>
              <a:rPr lang="en-US" dirty="0" smtClean="0">
                <a:solidFill>
                  <a:srgbClr val="FFC000"/>
                </a:solidFill>
              </a:rPr>
              <a:t>-SCF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32" y="2636912"/>
            <a:ext cx="8708135" cy="128752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528" y="2041475"/>
            <a:ext cx="332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FF00"/>
                </a:solidFill>
              </a:rPr>
              <a:t>Molekulov</a:t>
            </a:r>
            <a:r>
              <a:rPr lang="cs-CZ" sz="2400" dirty="0" smtClean="0">
                <a:solidFill>
                  <a:srgbClr val="00FF00"/>
                </a:solidFill>
              </a:rPr>
              <a:t>ý </a:t>
            </a:r>
            <a:r>
              <a:rPr lang="cs-CZ" sz="2400" dirty="0" err="1" smtClean="0">
                <a:solidFill>
                  <a:srgbClr val="00FF00"/>
                </a:solidFill>
              </a:rPr>
              <a:t>Hamiltonián</a:t>
            </a:r>
            <a:r>
              <a:rPr lang="cs-CZ" sz="2400" dirty="0" smtClean="0">
                <a:solidFill>
                  <a:srgbClr val="00FF00"/>
                </a:solidFill>
              </a:rPr>
              <a:t>:</a:t>
            </a:r>
            <a:endParaRPr lang="cs-CZ" sz="2400" dirty="0">
              <a:solidFill>
                <a:srgbClr val="00FF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84" y="5318950"/>
            <a:ext cx="8361864" cy="61244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3528" y="4725144"/>
            <a:ext cx="1177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FF00"/>
                </a:solidFill>
              </a:rPr>
              <a:t>Tvar VF:</a:t>
            </a:r>
            <a:endParaRPr lang="cs-CZ" sz="2400" dirty="0">
              <a:solidFill>
                <a:srgbClr val="00FF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139952" y="5931398"/>
            <a:ext cx="0" cy="593946"/>
          </a:xfrm>
          <a:prstGeom prst="straightConnector1">
            <a:avLst/>
          </a:prstGeom>
          <a:ln w="285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987824" y="6438114"/>
            <a:ext cx="379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FF00"/>
                </a:solidFill>
              </a:rPr>
              <a:t>Zkrácený zápis </a:t>
            </a:r>
            <a:r>
              <a:rPr lang="cs-CZ" dirty="0" err="1" smtClean="0">
                <a:solidFill>
                  <a:srgbClr val="00FF00"/>
                </a:solidFill>
              </a:rPr>
              <a:t>Slaterova</a:t>
            </a:r>
            <a:r>
              <a:rPr lang="cs-CZ" dirty="0" smtClean="0">
                <a:solidFill>
                  <a:srgbClr val="00FF00"/>
                </a:solidFill>
              </a:rPr>
              <a:t> determinantu</a:t>
            </a: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FF00"/>
                </a:solidFill>
              </a:rPr>
              <a:t>11-</a:t>
            </a:r>
            <a:r>
              <a:rPr lang="cs-CZ" sz="3600" dirty="0" smtClean="0">
                <a:solidFill>
                  <a:srgbClr val="00FF00"/>
                </a:solidFill>
              </a:rPr>
              <a:t>5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cs-CZ" sz="3600" dirty="0" smtClean="0">
                <a:solidFill>
                  <a:srgbClr val="FFC000"/>
                </a:solidFill>
              </a:rPr>
              <a:t>Rovnice HF-</a:t>
            </a:r>
            <a:r>
              <a:rPr lang="en-US" sz="3600" dirty="0" smtClean="0">
                <a:solidFill>
                  <a:srgbClr val="FFC000"/>
                </a:solidFill>
              </a:rPr>
              <a:t>SCF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490" y="1988840"/>
            <a:ext cx="6487149" cy="80138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67544" y="134076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Obecný tvar rovnic pro (atomové nebo molekulové) orbitaly: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068960"/>
            <a:ext cx="7340958" cy="907915"/>
          </a:xfrm>
          <a:prstGeom prst="rect">
            <a:avLst/>
          </a:prstGeom>
          <a:ln>
            <a:solidFill>
              <a:srgbClr val="00B0F0"/>
            </a:solidFill>
          </a:ln>
        </p:spPr>
      </p:pic>
      <p:cxnSp>
        <p:nvCxnSpPr>
          <p:cNvPr id="9" name="Přímá spojnice se šipkou 8"/>
          <p:cNvCxnSpPr/>
          <p:nvPr/>
        </p:nvCxnSpPr>
        <p:spPr>
          <a:xfrm flipH="1">
            <a:off x="1744490" y="2636912"/>
            <a:ext cx="379238" cy="631965"/>
          </a:xfrm>
          <a:prstGeom prst="straightConnector1">
            <a:avLst/>
          </a:prstGeom>
          <a:ln w="285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/>
          <a:srcRect r="38677" b="15040"/>
          <a:stretch/>
        </p:blipFill>
        <p:spPr>
          <a:xfrm>
            <a:off x="3215" y="4582327"/>
            <a:ext cx="4747570" cy="892203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/>
          <a:srcRect r="30431"/>
          <a:stretch/>
        </p:blipFill>
        <p:spPr>
          <a:xfrm>
            <a:off x="3136425" y="5909558"/>
            <a:ext cx="6007575" cy="939544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H="1">
            <a:off x="3923928" y="3645024"/>
            <a:ext cx="1368152" cy="108677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868144" y="3668235"/>
            <a:ext cx="0" cy="24117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0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12098" t="49508" b="986"/>
          <a:stretch/>
        </p:blipFill>
        <p:spPr>
          <a:xfrm>
            <a:off x="303373" y="1196752"/>
            <a:ext cx="8105657" cy="100811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23528" y="5486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FF00"/>
                </a:solidFill>
              </a:rPr>
              <a:t>Coulombův a výměnný integrál v </a:t>
            </a:r>
            <a:r>
              <a:rPr lang="cs-CZ" sz="2400" dirty="0" err="1" smtClean="0">
                <a:solidFill>
                  <a:srgbClr val="00FF00"/>
                </a:solidFill>
              </a:rPr>
              <a:t>bra</a:t>
            </a:r>
            <a:r>
              <a:rPr lang="cs-CZ" sz="2400" dirty="0" smtClean="0">
                <a:solidFill>
                  <a:srgbClr val="00FF00"/>
                </a:solidFill>
              </a:rPr>
              <a:t>-ket notaci:</a:t>
            </a:r>
            <a:endParaRPr lang="cs-CZ" sz="2400" dirty="0">
              <a:solidFill>
                <a:srgbClr val="00FF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8175" y="314096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11-6+7 </a:t>
            </a:r>
            <a:r>
              <a:rPr lang="cs-CZ" sz="3600" dirty="0" smtClean="0">
                <a:solidFill>
                  <a:srgbClr val="00FF00"/>
                </a:solidFill>
              </a:rPr>
              <a:t/>
            </a:r>
            <a:br>
              <a:rPr lang="cs-CZ" sz="3600" dirty="0" smtClean="0">
                <a:solidFill>
                  <a:srgbClr val="00FF00"/>
                </a:solidFill>
              </a:rPr>
            </a:br>
            <a:r>
              <a:rPr lang="en-US" sz="3600" dirty="0" err="1" smtClean="0">
                <a:solidFill>
                  <a:srgbClr val="FFC000"/>
                </a:solidFill>
              </a:rPr>
              <a:t>Celkov</a:t>
            </a:r>
            <a:r>
              <a:rPr lang="cs-CZ" sz="3600" dirty="0">
                <a:solidFill>
                  <a:srgbClr val="FFC000"/>
                </a:solidFill>
              </a:rPr>
              <a:t>á elektronová energie v HF-</a:t>
            </a:r>
            <a:r>
              <a:rPr lang="en-US" sz="3600" dirty="0" smtClean="0">
                <a:solidFill>
                  <a:srgbClr val="FFC000"/>
                </a:solidFill>
              </a:rPr>
              <a:t>SCF vs. </a:t>
            </a:r>
            <a:r>
              <a:rPr lang="en-US" sz="3600" dirty="0" err="1" smtClean="0">
                <a:solidFill>
                  <a:srgbClr val="FFC000"/>
                </a:solidFill>
              </a:rPr>
              <a:t>Jednoelektronov</a:t>
            </a:r>
            <a:r>
              <a:rPr lang="cs-CZ" sz="3600" dirty="0" smtClean="0">
                <a:solidFill>
                  <a:srgbClr val="FFC000"/>
                </a:solidFill>
              </a:rPr>
              <a:t>é energi</a:t>
            </a:r>
            <a:r>
              <a:rPr lang="cs-CZ" sz="3600" dirty="0" smtClean="0">
                <a:solidFill>
                  <a:srgbClr val="FFC000"/>
                </a:solidFill>
              </a:rPr>
              <a:t>e </a:t>
            </a:r>
            <a:r>
              <a:rPr lang="cs-CZ" sz="3600" dirty="0" err="1" smtClean="0">
                <a:solidFill>
                  <a:srgbClr val="FFC000"/>
                </a:solidFill>
                <a:latin typeface="Symbol" panose="05050102010706020507" pitchFamily="18" charset="2"/>
              </a:rPr>
              <a:t>e</a:t>
            </a:r>
            <a:r>
              <a:rPr lang="cs-CZ" sz="3600" baseline="-25000" dirty="0" err="1" smtClean="0">
                <a:solidFill>
                  <a:srgbClr val="FFC000"/>
                </a:solidFill>
              </a:rPr>
              <a:t>i</a:t>
            </a:r>
            <a:endParaRPr lang="cs-CZ" sz="36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04239" y="5085184"/>
            <a:ext cx="231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Viz zápis na SMART 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11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00FF00"/>
                </a:solidFill>
              </a:rPr>
              <a:t>Zadání dobrovolné DÚ z přednášky 9</a:t>
            </a:r>
            <a:r>
              <a:rPr lang="cs-CZ" sz="3100" dirty="0" smtClean="0">
                <a:solidFill>
                  <a:srgbClr val="FFC000"/>
                </a:solidFill>
              </a:rPr>
              <a:t/>
            </a:r>
            <a:br>
              <a:rPr lang="cs-CZ" sz="3100" dirty="0" smtClean="0">
                <a:solidFill>
                  <a:srgbClr val="FFC000"/>
                </a:solidFill>
              </a:rPr>
            </a:br>
            <a:r>
              <a:rPr lang="cs-CZ" sz="2700" dirty="0" smtClean="0">
                <a:solidFill>
                  <a:srgbClr val="FFC000"/>
                </a:solidFill>
              </a:rPr>
              <a:t>(</a:t>
            </a:r>
            <a:r>
              <a:rPr lang="cs-CZ" sz="2700" dirty="0" err="1" smtClean="0">
                <a:solidFill>
                  <a:srgbClr val="FFC000"/>
                </a:solidFill>
              </a:rPr>
              <a:t>pls</a:t>
            </a:r>
            <a:r>
              <a:rPr lang="cs-CZ" sz="2700" dirty="0" smtClean="0">
                <a:solidFill>
                  <a:srgbClr val="FFC000"/>
                </a:solidFill>
              </a:rPr>
              <a:t> řešení </a:t>
            </a:r>
            <a:r>
              <a:rPr lang="cs-CZ" sz="2700" smtClean="0">
                <a:solidFill>
                  <a:srgbClr val="FFC000"/>
                </a:solidFill>
              </a:rPr>
              <a:t>zaslat do </a:t>
            </a:r>
            <a:r>
              <a:rPr lang="cs-CZ" sz="2700" dirty="0" smtClean="0">
                <a:solidFill>
                  <a:srgbClr val="FFC000"/>
                </a:solidFill>
              </a:rPr>
              <a:t>cca 5. května, inspirováno cvič. 11-10</a:t>
            </a:r>
            <a:r>
              <a:rPr lang="en-US" sz="2700" dirty="0" smtClean="0">
                <a:solidFill>
                  <a:srgbClr val="FFC000"/>
                </a:solidFill>
              </a:rPr>
              <a:t>/Lowe</a:t>
            </a:r>
            <a:r>
              <a:rPr lang="cs-CZ" sz="2700" dirty="0" smtClean="0">
                <a:solidFill>
                  <a:srgbClr val="FFC000"/>
                </a:solidFill>
              </a:rPr>
              <a:t>)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42229" y="1772816"/>
            <a:ext cx="814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Na následujících dvou snímcích </a:t>
            </a:r>
            <a:r>
              <a:rPr lang="cs-CZ" dirty="0" smtClean="0"/>
              <a:t>jsou uvedeny (a obrázky ilustrovány) výsledky HF-SCF výpočtu na základním stavu molekuly H</a:t>
            </a:r>
            <a:r>
              <a:rPr lang="cs-CZ" baseline="-25000" dirty="0" smtClean="0"/>
              <a:t>2</a:t>
            </a:r>
            <a:r>
              <a:rPr lang="cs-CZ" dirty="0" smtClean="0"/>
              <a:t> v tzv. minimální bázi pro mezijadernou vzdálenost </a:t>
            </a:r>
            <a:r>
              <a:rPr lang="cs-CZ" i="1" dirty="0" smtClean="0"/>
              <a:t>R </a:t>
            </a:r>
            <a:r>
              <a:rPr lang="cs-CZ" dirty="0" smtClean="0"/>
              <a:t>= 1,40 </a:t>
            </a:r>
            <a:r>
              <a:rPr lang="cs-CZ" dirty="0" err="1" smtClean="0"/>
              <a:t>a.u</a:t>
            </a:r>
            <a:r>
              <a:rPr lang="cs-CZ" dirty="0" smtClean="0"/>
              <a:t>.: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energie obou MO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FFC000"/>
                </a:solidFill>
              </a:rPr>
              <a:t>hodnoty nenulových </a:t>
            </a:r>
            <a:r>
              <a:rPr lang="cs-CZ" dirty="0" err="1" smtClean="0">
                <a:solidFill>
                  <a:srgbClr val="FFC000"/>
                </a:solidFill>
              </a:rPr>
              <a:t>dvouelektronových</a:t>
            </a:r>
            <a:r>
              <a:rPr lang="cs-CZ" dirty="0" smtClean="0">
                <a:solidFill>
                  <a:srgbClr val="FFC000"/>
                </a:solidFill>
              </a:rPr>
              <a:t> integrálů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429000"/>
            <a:ext cx="82166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Napište </a:t>
            </a:r>
            <a:r>
              <a:rPr lang="cs-CZ" dirty="0" err="1" smtClean="0"/>
              <a:t>Slaterův</a:t>
            </a:r>
            <a:r>
              <a:rPr lang="cs-CZ" dirty="0" smtClean="0"/>
              <a:t> determinant pro základní stav H</a:t>
            </a:r>
            <a:r>
              <a:rPr lang="cs-CZ" baseline="-25000" dirty="0" smtClean="0"/>
              <a:t>2</a:t>
            </a:r>
          </a:p>
          <a:p>
            <a:pPr marL="342900" indent="-342900">
              <a:buAutoNum type="alphaLcParenR"/>
            </a:pPr>
            <a:endParaRPr lang="cs-CZ" baseline="-25000" dirty="0" smtClean="0"/>
          </a:p>
          <a:p>
            <a:pPr marL="342900" indent="-342900">
              <a:buAutoNum type="alphaLcParenR"/>
            </a:pPr>
            <a:r>
              <a:rPr lang="cs-CZ" dirty="0" smtClean="0"/>
              <a:t>Vypočtěte celkovou energii molekuly z metody SCF pro toto </a:t>
            </a:r>
            <a:r>
              <a:rPr lang="cs-CZ" i="1" dirty="0" smtClean="0"/>
              <a:t>R </a:t>
            </a:r>
            <a:r>
              <a:rPr lang="cs-CZ" dirty="0" smtClean="0"/>
              <a:t>v základním stavu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Vypočtěte celkovou energii stejné molekuly v </a:t>
            </a:r>
            <a:r>
              <a:rPr lang="cs-CZ" dirty="0" err="1" smtClean="0"/>
              <a:t>tripletním</a:t>
            </a:r>
            <a:r>
              <a:rPr lang="cs-CZ" dirty="0" smtClean="0"/>
              <a:t> prvním excitovaném stavu. </a:t>
            </a:r>
          </a:p>
          <a:p>
            <a:r>
              <a:rPr lang="cs-CZ" dirty="0" smtClean="0"/>
              <a:t>       Hodnoty orbitálních energií a integrálů považujte za stejné jako v základním stavu. </a:t>
            </a:r>
          </a:p>
          <a:p>
            <a:r>
              <a:rPr lang="cs-CZ" dirty="0" smtClean="0"/>
              <a:t>    </a:t>
            </a:r>
          </a:p>
          <a:p>
            <a:r>
              <a:rPr lang="cs-CZ" dirty="0" smtClean="0"/>
              <a:t>(Nápověda: vyjádřete jednoelektronové energie </a:t>
            </a:r>
            <a:r>
              <a:rPr lang="cs-CZ" dirty="0" smtClean="0">
                <a:latin typeface="Symbol" panose="05050102010706020507" pitchFamily="18" charset="2"/>
              </a:rPr>
              <a:t>e(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g</a:t>
            </a:r>
            <a:r>
              <a:rPr lang="cs-CZ" dirty="0" smtClean="0"/>
              <a:t>) a </a:t>
            </a:r>
            <a:r>
              <a:rPr lang="cs-CZ" dirty="0" smtClean="0">
                <a:latin typeface="Symbol" panose="05050102010706020507" pitchFamily="18" charset="2"/>
              </a:rPr>
              <a:t>e(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u</a:t>
            </a:r>
            <a:r>
              <a:rPr lang="cs-CZ" dirty="0" smtClean="0"/>
              <a:t>) pomocí </a:t>
            </a:r>
            <a:r>
              <a:rPr lang="cs-CZ" dirty="0" err="1" smtClean="0"/>
              <a:t>H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g</a:t>
            </a:r>
            <a:r>
              <a:rPr lang="cs-CZ" dirty="0" err="1">
                <a:latin typeface="Symbol" panose="05050102010706020507" pitchFamily="18" charset="2"/>
              </a:rPr>
              <a:t>s</a:t>
            </a:r>
            <a:r>
              <a:rPr lang="cs-CZ" baseline="-25000" dirty="0" err="1"/>
              <a:t>g</a:t>
            </a:r>
            <a:r>
              <a:rPr lang="cs-CZ" dirty="0" smtClean="0"/>
              <a:t>, </a:t>
            </a:r>
            <a:r>
              <a:rPr lang="cs-CZ" dirty="0" err="1" smtClean="0"/>
              <a:t>H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u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u</a:t>
            </a:r>
            <a:r>
              <a:rPr lang="cs-CZ" dirty="0" smtClean="0"/>
              <a:t>, </a:t>
            </a:r>
            <a:r>
              <a:rPr lang="cs-CZ" dirty="0" err="1" smtClean="0"/>
              <a:t>J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g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u</a:t>
            </a:r>
            <a:r>
              <a:rPr lang="cs-CZ" dirty="0" smtClean="0"/>
              <a:t> a </a:t>
            </a:r>
            <a:r>
              <a:rPr lang="cs-CZ" dirty="0" err="1" smtClean="0"/>
              <a:t>K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g</a:t>
            </a:r>
            <a:r>
              <a:rPr lang="cs-CZ" dirty="0" err="1" smtClean="0">
                <a:latin typeface="Symbol" panose="05050102010706020507" pitchFamily="18" charset="2"/>
              </a:rPr>
              <a:t>s</a:t>
            </a:r>
            <a:r>
              <a:rPr lang="cs-CZ" baseline="-25000" dirty="0" err="1" smtClean="0"/>
              <a:t>u</a:t>
            </a:r>
            <a:r>
              <a:rPr lang="cs-CZ" dirty="0"/>
              <a:t> </a:t>
            </a:r>
            <a:r>
              <a:rPr lang="cs-CZ" dirty="0" smtClean="0"/>
              <a:t>. Pak porovnejte součet orbitálních energií pro dané obsazení s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celk</a:t>
            </a:r>
            <a:r>
              <a:rPr lang="cs-CZ" baseline="-25000" dirty="0" smtClean="0"/>
              <a:t> </a:t>
            </a:r>
            <a:r>
              <a:rPr lang="cs-CZ" dirty="0" smtClean="0"/>
              <a:t>určenou na základě fyzikální úvahy o přítomných interakcích. Dosazením určete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celk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0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one-electron molecule: H2+ - Book chapter - IOP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68524"/>
            <a:ext cx="71151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2378" y="113440"/>
            <a:ext cx="8622109" cy="864097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00FF00"/>
                </a:solidFill>
              </a:rPr>
              <a:t>Orbitální energie a </a:t>
            </a:r>
            <a:r>
              <a:rPr lang="en-US" sz="3200" dirty="0" err="1" smtClean="0">
                <a:solidFill>
                  <a:srgbClr val="FFC000"/>
                </a:solidFill>
              </a:rPr>
              <a:t>Coulombov</a:t>
            </a:r>
            <a:r>
              <a:rPr lang="cs-CZ" sz="3200" dirty="0" smtClean="0">
                <a:solidFill>
                  <a:srgbClr val="FFC000"/>
                </a:solidFill>
              </a:rPr>
              <a:t>y </a:t>
            </a:r>
            <a:r>
              <a:rPr lang="cs-CZ" sz="3200" dirty="0" smtClean="0">
                <a:solidFill>
                  <a:srgbClr val="FFC000"/>
                </a:solidFill>
              </a:rPr>
              <a:t>integrály pro H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endParaRPr lang="cs-CZ" sz="3200" baseline="-25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56" y="1223655"/>
            <a:ext cx="3829050" cy="390525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98"/>
          <a:stretch/>
        </p:blipFill>
        <p:spPr bwMode="auto">
          <a:xfrm>
            <a:off x="52044" y="4855518"/>
            <a:ext cx="4591964" cy="501009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71"/>
          <a:stretch/>
        </p:blipFill>
        <p:spPr bwMode="auto">
          <a:xfrm>
            <a:off x="4572000" y="4841878"/>
            <a:ext cx="4484637" cy="528291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/>
        </p:blipFill>
        <p:spPr bwMode="auto">
          <a:xfrm>
            <a:off x="2610900" y="5947487"/>
            <a:ext cx="4591964" cy="478022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90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304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C9930, 9. lekce, 28. 4. 2021</vt:lpstr>
      <vt:lpstr>Prezentace aplikace PowerPoint</vt:lpstr>
      <vt:lpstr>Prezentace aplikace PowerPoint</vt:lpstr>
      <vt:lpstr>Prezentace aplikace PowerPoint</vt:lpstr>
      <vt:lpstr>11-2…11-5  Rovnice pro metodu Hartree-Fock SCF (HF-SCF) </vt:lpstr>
      <vt:lpstr>Prezentace aplikace PowerPoint</vt:lpstr>
      <vt:lpstr>11-6+7  Celková elektronová energie v HF-SCF vs. Jednoelektronové energie ei</vt:lpstr>
      <vt:lpstr>Zadání dobrovolné DÚ z přednášky 9 (pls řešení zaslat do cca 5. května, inspirováno cvič. 11-10/Lowe)</vt:lpstr>
      <vt:lpstr>Orbitální energie a Coulombovy integrály pro H2</vt:lpstr>
      <vt:lpstr>Výměnný integrál pro H2  (přispívá k energii pro excitovaný stav)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Markéta Munzarová</cp:lastModifiedBy>
  <cp:revision>93</cp:revision>
  <dcterms:created xsi:type="dcterms:W3CDTF">2020-03-17T08:33:54Z</dcterms:created>
  <dcterms:modified xsi:type="dcterms:W3CDTF">2021-04-28T13:00:06Z</dcterms:modified>
</cp:coreProperties>
</file>