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72" r:id="rId4"/>
    <p:sldId id="288" r:id="rId5"/>
    <p:sldId id="289" r:id="rId6"/>
    <p:sldId id="290" r:id="rId7"/>
    <p:sldId id="291" r:id="rId8"/>
    <p:sldId id="274" r:id="rId9"/>
    <p:sldId id="275" r:id="rId10"/>
    <p:sldId id="276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1642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28.04.2021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3612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28.04.2021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8326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28.04.2021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1094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28.04.2021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4548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28.04.2021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4533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28.04.2021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058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28.04.2021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367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28.04.2021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9819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28.04.2021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3135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28.04.2021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3008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28.04.2021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1343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3ADAD2-671F-4C0C-9622-AF8CC0972511}" type="datetimeFigureOut">
              <a:rPr lang="cs-CZ" smtClean="0"/>
              <a:t>28.04.2021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64291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emf"/><Relationship Id="rId4" Type="http://schemas.openxmlformats.org/officeDocument/2006/relationships/image" Target="../media/image11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332656"/>
            <a:ext cx="7772400" cy="1470025"/>
          </a:xfrm>
        </p:spPr>
        <p:txBody>
          <a:bodyPr>
            <a:normAutofit/>
          </a:bodyPr>
          <a:lstStyle/>
          <a:p>
            <a:r>
              <a:rPr lang="en-US" sz="4000" dirty="0" smtClean="0"/>
              <a:t>C9930, </a:t>
            </a:r>
            <a:r>
              <a:rPr lang="cs-CZ" sz="4000" dirty="0"/>
              <a:t>9</a:t>
            </a:r>
            <a:r>
              <a:rPr lang="en-US" sz="4000" dirty="0" smtClean="0"/>
              <a:t>. </a:t>
            </a:r>
            <a:r>
              <a:rPr lang="en-US" sz="4000" dirty="0" err="1" smtClean="0"/>
              <a:t>lekce</a:t>
            </a:r>
            <a:r>
              <a:rPr lang="en-US" sz="4000" dirty="0" smtClean="0"/>
              <a:t>,</a:t>
            </a:r>
            <a:r>
              <a:rPr lang="cs-CZ" sz="4000" dirty="0" smtClean="0"/>
              <a:t> 28</a:t>
            </a:r>
            <a:r>
              <a:rPr lang="en-US" sz="4000" dirty="0" smtClean="0"/>
              <a:t>. 4. 202</a:t>
            </a:r>
            <a:r>
              <a:rPr lang="cs-CZ" sz="4000" dirty="0" smtClean="0"/>
              <a:t>1</a:t>
            </a:r>
            <a:endParaRPr lang="cs-CZ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060848"/>
            <a:ext cx="9144000" cy="2376264"/>
          </a:xfrm>
        </p:spPr>
        <p:txBody>
          <a:bodyPr>
            <a:normAutofit/>
          </a:bodyPr>
          <a:lstStyle/>
          <a:p>
            <a:pPr algn="l"/>
            <a:r>
              <a:rPr lang="en-US" sz="3600" dirty="0">
                <a:solidFill>
                  <a:srgbClr val="FFC000"/>
                </a:solidFill>
              </a:rPr>
              <a:t>5-5/</a:t>
            </a:r>
            <a:r>
              <a:rPr lang="cs-CZ" sz="3600" dirty="0">
                <a:solidFill>
                  <a:srgbClr val="FFC000"/>
                </a:solidFill>
              </a:rPr>
              <a:t>end: 	</a:t>
            </a:r>
            <a:r>
              <a:rPr lang="cs-CZ" sz="3600" dirty="0">
                <a:solidFill>
                  <a:srgbClr val="00FF00"/>
                </a:solidFill>
              </a:rPr>
              <a:t>Výměnný integrál </a:t>
            </a:r>
            <a:r>
              <a:rPr lang="en-US" sz="3600" dirty="0">
                <a:solidFill>
                  <a:srgbClr val="00FF00"/>
                </a:solidFill>
              </a:rPr>
              <a:t>&amp; </a:t>
            </a:r>
            <a:r>
              <a:rPr lang="en-US" sz="3600" dirty="0" err="1">
                <a:solidFill>
                  <a:srgbClr val="00FF00"/>
                </a:solidFill>
              </a:rPr>
              <a:t>exp</a:t>
            </a:r>
            <a:r>
              <a:rPr lang="cs-CZ" sz="3600" dirty="0" err="1" smtClean="0">
                <a:solidFill>
                  <a:srgbClr val="00FF00"/>
                </a:solidFill>
              </a:rPr>
              <a:t>eriment</a:t>
            </a:r>
            <a:endParaRPr lang="cs-CZ" sz="3600" dirty="0" smtClean="0">
              <a:solidFill>
                <a:srgbClr val="FFC000"/>
              </a:solidFill>
            </a:endParaRPr>
          </a:p>
          <a:p>
            <a:pPr algn="l"/>
            <a:r>
              <a:rPr lang="en-US" sz="3600" dirty="0" smtClean="0">
                <a:solidFill>
                  <a:schemeClr val="tx1">
                    <a:lumMod val="50000"/>
                  </a:schemeClr>
                </a:solidFill>
              </a:rPr>
              <a:t>11-</a:t>
            </a:r>
            <a:r>
              <a:rPr lang="en-US" sz="3600" dirty="0" smtClean="0">
                <a:solidFill>
                  <a:schemeClr val="tx1">
                    <a:lumMod val="50000"/>
                  </a:schemeClr>
                </a:solidFill>
              </a:rPr>
              <a:t>3+4+</a:t>
            </a:r>
            <a:r>
              <a:rPr lang="en-US" sz="3600" dirty="0" smtClean="0">
                <a:solidFill>
                  <a:schemeClr val="tx1">
                    <a:lumMod val="50000"/>
                  </a:schemeClr>
                </a:solidFill>
              </a:rPr>
              <a:t>5 </a:t>
            </a:r>
            <a:r>
              <a:rPr lang="en-US" sz="3600" dirty="0" err="1" smtClean="0">
                <a:solidFill>
                  <a:schemeClr val="tx1">
                    <a:lumMod val="50000"/>
                  </a:schemeClr>
                </a:solidFill>
              </a:rPr>
              <a:t>Rovnice</a:t>
            </a:r>
            <a:r>
              <a:rPr lang="en-US" sz="36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cs-CZ" sz="3600" dirty="0" smtClean="0">
                <a:solidFill>
                  <a:schemeClr val="tx1">
                    <a:lumMod val="50000"/>
                  </a:schemeClr>
                </a:solidFill>
              </a:rPr>
              <a:t>pro </a:t>
            </a:r>
            <a:r>
              <a:rPr lang="cs-CZ" sz="3600" dirty="0" smtClean="0">
                <a:solidFill>
                  <a:schemeClr val="tx1">
                    <a:lumMod val="50000"/>
                  </a:schemeClr>
                </a:solidFill>
              </a:rPr>
              <a:t>metodu (HF</a:t>
            </a:r>
            <a:r>
              <a:rPr lang="en-US" sz="3600" dirty="0" smtClean="0">
                <a:solidFill>
                  <a:schemeClr val="tx1">
                    <a:lumMod val="50000"/>
                  </a:schemeClr>
                </a:solidFill>
              </a:rPr>
              <a:t>-SCF</a:t>
            </a:r>
            <a:r>
              <a:rPr lang="cs-CZ" sz="3600" dirty="0" smtClean="0">
                <a:solidFill>
                  <a:schemeClr val="tx1">
                    <a:lumMod val="50000"/>
                  </a:schemeClr>
                </a:solidFill>
              </a:rPr>
              <a:t>)</a:t>
            </a:r>
            <a:endParaRPr lang="cs-CZ" sz="3600" dirty="0" smtClean="0">
              <a:solidFill>
                <a:schemeClr val="tx1">
                  <a:lumMod val="50000"/>
                </a:schemeClr>
              </a:solidFill>
            </a:endParaRPr>
          </a:p>
          <a:p>
            <a:pPr algn="l"/>
            <a:r>
              <a:rPr lang="en-US" sz="3600" dirty="0" smtClean="0">
                <a:solidFill>
                  <a:schemeClr val="tx1">
                    <a:lumMod val="50000"/>
                  </a:schemeClr>
                </a:solidFill>
              </a:rPr>
              <a:t>11-6+7 </a:t>
            </a:r>
            <a:r>
              <a:rPr lang="cs-CZ" sz="3600" dirty="0" smtClean="0">
                <a:solidFill>
                  <a:schemeClr val="tx1">
                    <a:lumMod val="50000"/>
                  </a:schemeClr>
                </a:solidFill>
              </a:rPr>
              <a:t>	V</a:t>
            </a:r>
            <a:r>
              <a:rPr lang="en-US" sz="3600" dirty="0" err="1" smtClean="0">
                <a:solidFill>
                  <a:schemeClr val="tx1">
                    <a:lumMod val="50000"/>
                  </a:schemeClr>
                </a:solidFill>
              </a:rPr>
              <a:t>lastn</a:t>
            </a:r>
            <a:r>
              <a:rPr lang="cs-CZ" sz="3600" dirty="0" smtClean="0">
                <a:solidFill>
                  <a:schemeClr val="tx1">
                    <a:lumMod val="50000"/>
                  </a:schemeClr>
                </a:solidFill>
              </a:rPr>
              <a:t>í hodnoty</a:t>
            </a:r>
            <a:r>
              <a:rPr lang="en-US" sz="3600" dirty="0" smtClean="0">
                <a:solidFill>
                  <a:schemeClr val="tx1">
                    <a:lumMod val="50000"/>
                  </a:schemeClr>
                </a:solidFill>
              </a:rPr>
              <a:t> a </a:t>
            </a:r>
            <a:r>
              <a:rPr lang="en-US" sz="3600" dirty="0" err="1" smtClean="0">
                <a:solidFill>
                  <a:schemeClr val="tx1">
                    <a:lumMod val="50000"/>
                  </a:schemeClr>
                </a:solidFill>
              </a:rPr>
              <a:t>celkov</a:t>
            </a:r>
            <a:r>
              <a:rPr lang="cs-CZ" sz="3600" dirty="0" smtClean="0">
                <a:solidFill>
                  <a:schemeClr val="tx1">
                    <a:lumMod val="50000"/>
                  </a:schemeClr>
                </a:solidFill>
              </a:rPr>
              <a:t>á</a:t>
            </a:r>
            <a:r>
              <a:rPr lang="en-US" sz="3600" i="1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cs-CZ" sz="3600" i="1" dirty="0" smtClean="0">
                <a:solidFill>
                  <a:schemeClr val="tx1">
                    <a:lumMod val="50000"/>
                  </a:schemeClr>
                </a:solidFill>
              </a:rPr>
              <a:t>E</a:t>
            </a:r>
            <a:endParaRPr lang="cs-CZ" sz="3600" i="1" dirty="0" smtClean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51720" y="5085184"/>
            <a:ext cx="592713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400" dirty="0" smtClean="0"/>
              <a:t>Literatura:</a:t>
            </a:r>
            <a:r>
              <a:rPr lang="en-US" sz="2400" dirty="0" smtClean="0"/>
              <a:t> </a:t>
            </a:r>
            <a:r>
              <a:rPr lang="cs-CZ" sz="2400" dirty="0" smtClean="0"/>
              <a:t> John P.  Löwe, </a:t>
            </a:r>
            <a:r>
              <a:rPr lang="cs-CZ" sz="2400" dirty="0" err="1" smtClean="0"/>
              <a:t>Quantum</a:t>
            </a:r>
            <a:r>
              <a:rPr lang="cs-CZ" sz="2400" dirty="0" smtClean="0"/>
              <a:t> </a:t>
            </a:r>
            <a:r>
              <a:rPr lang="cs-CZ" sz="2400" dirty="0" err="1" smtClean="0"/>
              <a:t>Chemistry</a:t>
            </a:r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9976170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772816"/>
            <a:ext cx="4130773" cy="1143000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00FF00"/>
                </a:solidFill>
              </a:rPr>
              <a:t>Výměnný integrál pro H</a:t>
            </a:r>
            <a:r>
              <a:rPr lang="en-US" baseline="-25000" dirty="0" smtClean="0">
                <a:solidFill>
                  <a:srgbClr val="00FF00"/>
                </a:solidFill>
              </a:rPr>
              <a:t>2 </a:t>
            </a:r>
            <a:r>
              <a:rPr lang="cs-CZ" baseline="-25000" dirty="0" smtClean="0">
                <a:solidFill>
                  <a:srgbClr val="00FF00"/>
                </a:solidFill>
              </a:rPr>
              <a:t/>
            </a:r>
            <a:br>
              <a:rPr lang="cs-CZ" baseline="-25000" dirty="0" smtClean="0">
                <a:solidFill>
                  <a:srgbClr val="00FF00"/>
                </a:solidFill>
              </a:rPr>
            </a:br>
            <a:r>
              <a:rPr lang="en-US" dirty="0" smtClean="0"/>
              <a:t>(p</a:t>
            </a:r>
            <a:r>
              <a:rPr lang="cs-CZ" dirty="0" smtClean="0"/>
              <a:t>řispívá k energii pro excitovaný stav)</a:t>
            </a:r>
            <a:endParaRPr lang="cs-CZ" baseline="-25000" dirty="0"/>
          </a:p>
        </p:txBody>
      </p:sp>
      <p:pic>
        <p:nvPicPr>
          <p:cNvPr id="4" name="Picture 10" descr="6 QUANTUM MECHANICS AND ATOMIC STRUCTURE - ppt download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53" b="37420"/>
          <a:stretch/>
        </p:blipFill>
        <p:spPr bwMode="auto">
          <a:xfrm>
            <a:off x="4499992" y="548680"/>
            <a:ext cx="3954811" cy="4577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661248"/>
            <a:ext cx="7675206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53055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680" y="1772816"/>
            <a:ext cx="6216789" cy="1147829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395536" y="548680"/>
            <a:ext cx="82089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 smtClean="0"/>
              <a:t>Konec minulé přednášky:</a:t>
            </a:r>
          </a:p>
          <a:p>
            <a:endParaRPr lang="cs-CZ" dirty="0" smtClean="0"/>
          </a:p>
          <a:p>
            <a:pPr algn="ctr"/>
            <a:r>
              <a:rPr lang="cs-CZ" sz="2400" dirty="0" smtClean="0"/>
              <a:t>Energie </a:t>
            </a:r>
            <a:r>
              <a:rPr lang="cs-CZ" sz="2400" dirty="0" smtClean="0">
                <a:solidFill>
                  <a:srgbClr val="00B0F0"/>
                </a:solidFill>
              </a:rPr>
              <a:t>singletního</a:t>
            </a:r>
            <a:r>
              <a:rPr lang="cs-CZ" sz="2400" dirty="0" smtClean="0"/>
              <a:t> a </a:t>
            </a:r>
            <a:r>
              <a:rPr lang="cs-CZ" sz="2400" dirty="0" err="1" smtClean="0">
                <a:solidFill>
                  <a:srgbClr val="92D050"/>
                </a:solidFill>
              </a:rPr>
              <a:t>tripletních</a:t>
            </a:r>
            <a:r>
              <a:rPr lang="cs-CZ" sz="2400" dirty="0" smtClean="0"/>
              <a:t> stavů pro He 1s</a:t>
            </a:r>
            <a:r>
              <a:rPr lang="cs-CZ" sz="2400" baseline="30000" dirty="0" smtClean="0"/>
              <a:t>1</a:t>
            </a:r>
            <a:r>
              <a:rPr lang="cs-CZ" sz="2400" dirty="0" smtClean="0"/>
              <a:t>2s</a:t>
            </a:r>
            <a:r>
              <a:rPr lang="cs-CZ" sz="2400" baseline="30000" dirty="0" smtClean="0"/>
              <a:t>1</a:t>
            </a:r>
            <a:endParaRPr lang="cs-CZ" sz="2400" baseline="300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78" y="3459098"/>
            <a:ext cx="9135322" cy="336520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8678" y="3429000"/>
            <a:ext cx="4355976" cy="3429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4364654" y="3427200"/>
            <a:ext cx="4779346" cy="3429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7498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684" y="2378978"/>
            <a:ext cx="8208912" cy="4479022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3"/>
          <a:srcRect b="24350"/>
          <a:stretch/>
        </p:blipFill>
        <p:spPr>
          <a:xfrm>
            <a:off x="429684" y="0"/>
            <a:ext cx="8136904" cy="2267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8274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37904" y="0"/>
            <a:ext cx="5306096" cy="2658894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3"/>
          <a:srcRect t="11975" r="23570"/>
          <a:stretch/>
        </p:blipFill>
        <p:spPr>
          <a:xfrm>
            <a:off x="0" y="2252062"/>
            <a:ext cx="4139952" cy="2870953"/>
          </a:xfrm>
          <a:prstGeom prst="rect">
            <a:avLst/>
          </a:prstGeom>
          <a:ln w="28575">
            <a:solidFill>
              <a:srgbClr val="3333CC"/>
            </a:solidFill>
          </a:ln>
        </p:spPr>
      </p:pic>
      <p:pic>
        <p:nvPicPr>
          <p:cNvPr id="6" name="Obrázek 5"/>
          <p:cNvPicPr>
            <a:picLocks noChangeAspect="1"/>
          </p:cNvPicPr>
          <p:nvPr/>
        </p:nvPicPr>
        <p:blipFill rotWithShape="1">
          <a:blip r:embed="rId4"/>
          <a:srcRect l="13498" r="9195"/>
          <a:stretch/>
        </p:blipFill>
        <p:spPr>
          <a:xfrm>
            <a:off x="4560752" y="4406951"/>
            <a:ext cx="4536505" cy="2425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845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11-2…11-5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cs-CZ" dirty="0">
                <a:solidFill>
                  <a:schemeClr val="tx1">
                    <a:lumMod val="50000"/>
                  </a:schemeClr>
                </a:solidFill>
              </a:rPr>
              <a:t>	</a:t>
            </a:r>
            <a:r>
              <a:rPr lang="en-US" dirty="0" err="1">
                <a:solidFill>
                  <a:srgbClr val="FFC000"/>
                </a:solidFill>
              </a:rPr>
              <a:t>Rovnice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cs-CZ" dirty="0">
                <a:solidFill>
                  <a:srgbClr val="FFC000"/>
                </a:solidFill>
              </a:rPr>
              <a:t>pro metodu </a:t>
            </a:r>
            <a:r>
              <a:rPr lang="cs-CZ" dirty="0" err="1">
                <a:solidFill>
                  <a:srgbClr val="FFC000"/>
                </a:solidFill>
              </a:rPr>
              <a:t>Hartree-Fock</a:t>
            </a:r>
            <a:r>
              <a:rPr lang="cs-CZ" dirty="0">
                <a:solidFill>
                  <a:srgbClr val="FFC000"/>
                </a:solidFill>
              </a:rPr>
              <a:t> </a:t>
            </a:r>
            <a:r>
              <a:rPr lang="en-US" dirty="0" smtClean="0">
                <a:solidFill>
                  <a:srgbClr val="FFC000"/>
                </a:solidFill>
              </a:rPr>
              <a:t>SCF </a:t>
            </a:r>
            <a:r>
              <a:rPr lang="cs-CZ" dirty="0" smtClean="0">
                <a:solidFill>
                  <a:srgbClr val="FFC000"/>
                </a:solidFill>
              </a:rPr>
              <a:t>(HF</a:t>
            </a:r>
            <a:r>
              <a:rPr lang="en-US" dirty="0" smtClean="0">
                <a:solidFill>
                  <a:srgbClr val="FFC000"/>
                </a:solidFill>
              </a:rPr>
              <a:t>-SCF</a:t>
            </a:r>
            <a:r>
              <a:rPr lang="cs-CZ" dirty="0" smtClean="0">
                <a:solidFill>
                  <a:srgbClr val="FFC000"/>
                </a:solidFill>
              </a:rPr>
              <a:t>)</a:t>
            </a:r>
            <a:r>
              <a:rPr lang="cs-CZ" dirty="0">
                <a:solidFill>
                  <a:srgbClr val="FFC000"/>
                </a:solidFill>
              </a:rPr>
              <a:t/>
            </a:r>
            <a:br>
              <a:rPr lang="cs-CZ" dirty="0">
                <a:solidFill>
                  <a:srgbClr val="FFC000"/>
                </a:solidFill>
              </a:rPr>
            </a:br>
            <a:endParaRPr lang="cs-CZ" dirty="0">
              <a:solidFill>
                <a:srgbClr val="FFC00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932" y="2636912"/>
            <a:ext cx="8708135" cy="1287527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323528" y="2041475"/>
            <a:ext cx="33232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00FF00"/>
                </a:solidFill>
              </a:rPr>
              <a:t>Molekulov</a:t>
            </a:r>
            <a:r>
              <a:rPr lang="cs-CZ" sz="2400" dirty="0" smtClean="0">
                <a:solidFill>
                  <a:srgbClr val="00FF00"/>
                </a:solidFill>
              </a:rPr>
              <a:t>ý </a:t>
            </a:r>
            <a:r>
              <a:rPr lang="cs-CZ" sz="2400" dirty="0" err="1" smtClean="0">
                <a:solidFill>
                  <a:srgbClr val="00FF00"/>
                </a:solidFill>
              </a:rPr>
              <a:t>Hamiltonián</a:t>
            </a:r>
            <a:r>
              <a:rPr lang="cs-CZ" sz="2400" dirty="0" smtClean="0">
                <a:solidFill>
                  <a:srgbClr val="00FF00"/>
                </a:solidFill>
              </a:rPr>
              <a:t>:</a:t>
            </a:r>
            <a:endParaRPr lang="cs-CZ" sz="2400" dirty="0">
              <a:solidFill>
                <a:srgbClr val="00FF00"/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584" y="5318950"/>
            <a:ext cx="8361864" cy="612448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323528" y="4725144"/>
            <a:ext cx="11778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solidFill>
                  <a:srgbClr val="00FF00"/>
                </a:solidFill>
              </a:rPr>
              <a:t>Tvar VF:</a:t>
            </a:r>
            <a:endParaRPr lang="cs-CZ" sz="2400" dirty="0">
              <a:solidFill>
                <a:srgbClr val="00FF00"/>
              </a:solidFill>
            </a:endParaRPr>
          </a:p>
        </p:txBody>
      </p:sp>
      <p:cxnSp>
        <p:nvCxnSpPr>
          <p:cNvPr id="9" name="Přímá spojnice se šipkou 8"/>
          <p:cNvCxnSpPr/>
          <p:nvPr/>
        </p:nvCxnSpPr>
        <p:spPr>
          <a:xfrm flipV="1">
            <a:off x="4139952" y="5931398"/>
            <a:ext cx="0" cy="593946"/>
          </a:xfrm>
          <a:prstGeom prst="straightConnector1">
            <a:avLst/>
          </a:prstGeom>
          <a:ln w="28575">
            <a:solidFill>
              <a:srgbClr val="00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2987824" y="6438114"/>
            <a:ext cx="3798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00FF00"/>
                </a:solidFill>
              </a:rPr>
              <a:t>Zkrácený zápis </a:t>
            </a:r>
            <a:r>
              <a:rPr lang="cs-CZ" dirty="0" err="1" smtClean="0">
                <a:solidFill>
                  <a:srgbClr val="00FF00"/>
                </a:solidFill>
              </a:rPr>
              <a:t>Slaterova</a:t>
            </a:r>
            <a:r>
              <a:rPr lang="cs-CZ" dirty="0" smtClean="0">
                <a:solidFill>
                  <a:srgbClr val="00FF00"/>
                </a:solidFill>
              </a:rPr>
              <a:t> determinantu</a:t>
            </a:r>
            <a:endParaRPr lang="cs-CZ" dirty="0">
              <a:solidFill>
                <a:srgbClr val="00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7067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79512" y="26064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>
                <a:solidFill>
                  <a:srgbClr val="00FF00"/>
                </a:solidFill>
              </a:rPr>
              <a:t>11-</a:t>
            </a:r>
            <a:r>
              <a:rPr lang="cs-CZ" sz="3600" dirty="0" smtClean="0">
                <a:solidFill>
                  <a:srgbClr val="00FF00"/>
                </a:solidFill>
              </a:rPr>
              <a:t>5</a:t>
            </a:r>
            <a:r>
              <a:rPr lang="en-US" sz="3600" dirty="0" smtClean="0">
                <a:solidFill>
                  <a:srgbClr val="00FF00"/>
                </a:solidFill>
              </a:rPr>
              <a:t> </a:t>
            </a:r>
            <a:r>
              <a:rPr lang="cs-CZ" sz="3600" dirty="0" smtClean="0">
                <a:solidFill>
                  <a:srgbClr val="FFC000"/>
                </a:solidFill>
              </a:rPr>
              <a:t>Rovnice HF-</a:t>
            </a:r>
            <a:r>
              <a:rPr lang="en-US" sz="3600" dirty="0" smtClean="0">
                <a:solidFill>
                  <a:srgbClr val="FFC000"/>
                </a:solidFill>
              </a:rPr>
              <a:t>SCF</a:t>
            </a:r>
            <a:endParaRPr lang="cs-CZ" sz="360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4490" y="1988840"/>
            <a:ext cx="6487149" cy="801380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467544" y="1340768"/>
            <a:ext cx="6192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C000"/>
                </a:solidFill>
              </a:rPr>
              <a:t>Obecný tvar rovnic pro (atomové nebo molekulové) orbitaly:</a:t>
            </a:r>
            <a:endParaRPr lang="cs-CZ" dirty="0">
              <a:solidFill>
                <a:srgbClr val="FFC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7624" y="3068960"/>
            <a:ext cx="7340958" cy="907915"/>
          </a:xfrm>
          <a:prstGeom prst="rect">
            <a:avLst/>
          </a:prstGeom>
          <a:ln>
            <a:solidFill>
              <a:srgbClr val="00B0F0"/>
            </a:solidFill>
          </a:ln>
        </p:spPr>
      </p:pic>
      <p:cxnSp>
        <p:nvCxnSpPr>
          <p:cNvPr id="9" name="Přímá spojnice se šipkou 8"/>
          <p:cNvCxnSpPr/>
          <p:nvPr/>
        </p:nvCxnSpPr>
        <p:spPr>
          <a:xfrm flipH="1">
            <a:off x="1744490" y="2636912"/>
            <a:ext cx="379238" cy="631965"/>
          </a:xfrm>
          <a:prstGeom prst="straightConnector1">
            <a:avLst/>
          </a:prstGeom>
          <a:ln w="28575">
            <a:solidFill>
              <a:srgbClr val="00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Obrázek 9"/>
          <p:cNvPicPr>
            <a:picLocks noChangeAspect="1"/>
          </p:cNvPicPr>
          <p:nvPr/>
        </p:nvPicPr>
        <p:blipFill rotWithShape="1">
          <a:blip r:embed="rId4"/>
          <a:srcRect r="38677" b="15040"/>
          <a:stretch/>
        </p:blipFill>
        <p:spPr>
          <a:xfrm>
            <a:off x="3215" y="4582327"/>
            <a:ext cx="4747570" cy="892203"/>
          </a:xfrm>
          <a:prstGeom prst="rect">
            <a:avLst/>
          </a:prstGeom>
          <a:ln>
            <a:solidFill>
              <a:srgbClr val="00B0F0"/>
            </a:solidFill>
          </a:ln>
        </p:spPr>
      </p:pic>
      <p:pic>
        <p:nvPicPr>
          <p:cNvPr id="11" name="Obrázek 10"/>
          <p:cNvPicPr>
            <a:picLocks noChangeAspect="1"/>
          </p:cNvPicPr>
          <p:nvPr/>
        </p:nvPicPr>
        <p:blipFill rotWithShape="1">
          <a:blip r:embed="rId5"/>
          <a:srcRect r="30431"/>
          <a:stretch/>
        </p:blipFill>
        <p:spPr>
          <a:xfrm>
            <a:off x="3136425" y="5909558"/>
            <a:ext cx="6007575" cy="939544"/>
          </a:xfrm>
          <a:prstGeom prst="rect">
            <a:avLst/>
          </a:prstGeom>
        </p:spPr>
      </p:pic>
      <p:cxnSp>
        <p:nvCxnSpPr>
          <p:cNvPr id="14" name="Přímá spojnice se šipkou 13"/>
          <p:cNvCxnSpPr/>
          <p:nvPr/>
        </p:nvCxnSpPr>
        <p:spPr>
          <a:xfrm flipH="1">
            <a:off x="3923928" y="3645024"/>
            <a:ext cx="1368152" cy="1086777"/>
          </a:xfrm>
          <a:prstGeom prst="straightConnector1">
            <a:avLst/>
          </a:prstGeom>
          <a:ln w="285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>
            <a:off x="5868144" y="3668235"/>
            <a:ext cx="0" cy="2411747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65022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2"/>
          <a:srcRect l="12098" t="49508" b="986"/>
          <a:stretch/>
        </p:blipFill>
        <p:spPr>
          <a:xfrm>
            <a:off x="303373" y="1196752"/>
            <a:ext cx="8105657" cy="1008112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323528" y="548680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00FF00"/>
                </a:solidFill>
              </a:rPr>
              <a:t>Coulombův a výměnný integrál v </a:t>
            </a:r>
            <a:r>
              <a:rPr lang="cs-CZ" sz="2400" dirty="0" err="1" smtClean="0">
                <a:solidFill>
                  <a:srgbClr val="00FF00"/>
                </a:solidFill>
              </a:rPr>
              <a:t>bra</a:t>
            </a:r>
            <a:r>
              <a:rPr lang="cs-CZ" sz="2400" dirty="0" smtClean="0">
                <a:solidFill>
                  <a:srgbClr val="00FF00"/>
                </a:solidFill>
              </a:rPr>
              <a:t>-ket notaci:</a:t>
            </a:r>
            <a:endParaRPr lang="cs-CZ" sz="2400" dirty="0">
              <a:solidFill>
                <a:srgbClr val="00FF00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28175" y="3140968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00FF00"/>
                </a:solidFill>
              </a:rPr>
              <a:t>11-6+7 </a:t>
            </a:r>
            <a:r>
              <a:rPr lang="cs-CZ" sz="3600" dirty="0" smtClean="0">
                <a:solidFill>
                  <a:srgbClr val="00FF00"/>
                </a:solidFill>
              </a:rPr>
              <a:t/>
            </a:r>
            <a:br>
              <a:rPr lang="cs-CZ" sz="3600" dirty="0" smtClean="0">
                <a:solidFill>
                  <a:srgbClr val="00FF00"/>
                </a:solidFill>
              </a:rPr>
            </a:br>
            <a:r>
              <a:rPr lang="en-US" sz="3600" dirty="0" err="1" smtClean="0">
                <a:solidFill>
                  <a:srgbClr val="FFC000"/>
                </a:solidFill>
              </a:rPr>
              <a:t>Celkov</a:t>
            </a:r>
            <a:r>
              <a:rPr lang="cs-CZ" sz="3600" dirty="0">
                <a:solidFill>
                  <a:srgbClr val="FFC000"/>
                </a:solidFill>
              </a:rPr>
              <a:t>á elektronová energie v HF-</a:t>
            </a:r>
            <a:r>
              <a:rPr lang="en-US" sz="3600" dirty="0" smtClean="0">
                <a:solidFill>
                  <a:srgbClr val="FFC000"/>
                </a:solidFill>
              </a:rPr>
              <a:t>SCF vs. </a:t>
            </a:r>
            <a:r>
              <a:rPr lang="en-US" sz="3600" dirty="0" err="1" smtClean="0">
                <a:solidFill>
                  <a:srgbClr val="FFC000"/>
                </a:solidFill>
              </a:rPr>
              <a:t>Jednoelektronov</a:t>
            </a:r>
            <a:r>
              <a:rPr lang="cs-CZ" sz="3600" dirty="0" smtClean="0">
                <a:solidFill>
                  <a:srgbClr val="FFC000"/>
                </a:solidFill>
              </a:rPr>
              <a:t>é energi</a:t>
            </a:r>
            <a:r>
              <a:rPr lang="cs-CZ" sz="3600" dirty="0" smtClean="0">
                <a:solidFill>
                  <a:srgbClr val="FFC000"/>
                </a:solidFill>
              </a:rPr>
              <a:t>e </a:t>
            </a:r>
            <a:r>
              <a:rPr lang="cs-CZ" sz="3600" dirty="0" err="1" smtClean="0">
                <a:solidFill>
                  <a:srgbClr val="FFC000"/>
                </a:solidFill>
                <a:latin typeface="Symbol" panose="05050102010706020507" pitchFamily="18" charset="2"/>
              </a:rPr>
              <a:t>e</a:t>
            </a:r>
            <a:r>
              <a:rPr lang="cs-CZ" sz="3600" baseline="-25000" dirty="0" err="1" smtClean="0">
                <a:solidFill>
                  <a:srgbClr val="FFC000"/>
                </a:solidFill>
              </a:rPr>
              <a:t>i</a:t>
            </a:r>
            <a:endParaRPr lang="cs-CZ" sz="3600" baseline="-250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904239" y="5085184"/>
            <a:ext cx="23121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Viz zápis na SMART NB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61191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dirty="0" smtClean="0">
                <a:solidFill>
                  <a:srgbClr val="00FF00"/>
                </a:solidFill>
              </a:rPr>
              <a:t>Zadání dobrovolné DÚ z přednášky 9</a:t>
            </a:r>
            <a:r>
              <a:rPr lang="cs-CZ" sz="3100" dirty="0" smtClean="0">
                <a:solidFill>
                  <a:srgbClr val="FFC000"/>
                </a:solidFill>
              </a:rPr>
              <a:t/>
            </a:r>
            <a:br>
              <a:rPr lang="cs-CZ" sz="3100" dirty="0" smtClean="0">
                <a:solidFill>
                  <a:srgbClr val="FFC000"/>
                </a:solidFill>
              </a:rPr>
            </a:br>
            <a:r>
              <a:rPr lang="cs-CZ" sz="2700" dirty="0" smtClean="0">
                <a:solidFill>
                  <a:srgbClr val="FFC000"/>
                </a:solidFill>
              </a:rPr>
              <a:t>(</a:t>
            </a:r>
            <a:r>
              <a:rPr lang="cs-CZ" sz="2700" dirty="0" err="1" smtClean="0">
                <a:solidFill>
                  <a:srgbClr val="FFC000"/>
                </a:solidFill>
              </a:rPr>
              <a:t>pls</a:t>
            </a:r>
            <a:r>
              <a:rPr lang="cs-CZ" sz="2700" dirty="0" smtClean="0">
                <a:solidFill>
                  <a:srgbClr val="FFC000"/>
                </a:solidFill>
              </a:rPr>
              <a:t> řešení </a:t>
            </a:r>
            <a:r>
              <a:rPr lang="cs-CZ" sz="2700" smtClean="0">
                <a:solidFill>
                  <a:srgbClr val="FFC000"/>
                </a:solidFill>
              </a:rPr>
              <a:t>zaslat do </a:t>
            </a:r>
            <a:r>
              <a:rPr lang="cs-CZ" sz="2700" dirty="0" smtClean="0">
                <a:solidFill>
                  <a:srgbClr val="FFC000"/>
                </a:solidFill>
              </a:rPr>
              <a:t>cca 5. května, inspirováno cvič. 11-10</a:t>
            </a:r>
            <a:r>
              <a:rPr lang="en-US" sz="2700" dirty="0" smtClean="0">
                <a:solidFill>
                  <a:srgbClr val="FFC000"/>
                </a:solidFill>
              </a:rPr>
              <a:t>/Lowe</a:t>
            </a:r>
            <a:r>
              <a:rPr lang="cs-CZ" sz="2700" dirty="0" smtClean="0">
                <a:solidFill>
                  <a:srgbClr val="FFC000"/>
                </a:solidFill>
              </a:rPr>
              <a:t>)</a:t>
            </a:r>
            <a:endParaRPr lang="cs-CZ" sz="2700" dirty="0">
              <a:solidFill>
                <a:srgbClr val="FFC0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42229" y="1772816"/>
            <a:ext cx="81445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B0F0"/>
                </a:solidFill>
              </a:rPr>
              <a:t>Na následujících dvou snímcích </a:t>
            </a:r>
            <a:r>
              <a:rPr lang="cs-CZ" dirty="0" smtClean="0"/>
              <a:t>jsou uvedeny (a obrázky ilustrovány) výsledky HF-SCF výpočtu na základním stavu molekuly H</a:t>
            </a:r>
            <a:r>
              <a:rPr lang="cs-CZ" baseline="-25000" dirty="0" smtClean="0"/>
              <a:t>2</a:t>
            </a:r>
            <a:r>
              <a:rPr lang="cs-CZ" dirty="0" smtClean="0"/>
              <a:t> v tzv. minimální bázi pro mezijadernou vzdálenost </a:t>
            </a:r>
            <a:r>
              <a:rPr lang="cs-CZ" i="1" dirty="0" smtClean="0"/>
              <a:t>R </a:t>
            </a:r>
            <a:r>
              <a:rPr lang="cs-CZ" dirty="0" smtClean="0"/>
              <a:t>= 1,40 </a:t>
            </a:r>
            <a:r>
              <a:rPr lang="cs-CZ" dirty="0" err="1" smtClean="0"/>
              <a:t>a.u</a:t>
            </a:r>
            <a:r>
              <a:rPr lang="cs-CZ" dirty="0" smtClean="0"/>
              <a:t>.: </a:t>
            </a:r>
          </a:p>
          <a:p>
            <a:r>
              <a:rPr lang="cs-CZ" dirty="0" smtClean="0">
                <a:solidFill>
                  <a:srgbClr val="FFC000"/>
                </a:solidFill>
              </a:rPr>
              <a:t>energie obou MO </a:t>
            </a:r>
            <a:r>
              <a:rPr lang="cs-CZ" dirty="0" smtClean="0"/>
              <a:t>a </a:t>
            </a:r>
            <a:r>
              <a:rPr lang="cs-CZ" dirty="0" smtClean="0">
                <a:solidFill>
                  <a:srgbClr val="FFC000"/>
                </a:solidFill>
              </a:rPr>
              <a:t>hodnoty nenulových </a:t>
            </a:r>
            <a:r>
              <a:rPr lang="cs-CZ" dirty="0" err="1" smtClean="0">
                <a:solidFill>
                  <a:srgbClr val="FFC000"/>
                </a:solidFill>
              </a:rPr>
              <a:t>dvouelektronových</a:t>
            </a:r>
            <a:r>
              <a:rPr lang="cs-CZ" dirty="0" smtClean="0">
                <a:solidFill>
                  <a:srgbClr val="FFC000"/>
                </a:solidFill>
              </a:rPr>
              <a:t> integrálů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251520" y="3429000"/>
            <a:ext cx="821663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cs-CZ" dirty="0" smtClean="0"/>
              <a:t>Napište </a:t>
            </a:r>
            <a:r>
              <a:rPr lang="cs-CZ" dirty="0" err="1" smtClean="0"/>
              <a:t>Slaterův</a:t>
            </a:r>
            <a:r>
              <a:rPr lang="cs-CZ" dirty="0" smtClean="0"/>
              <a:t> determinant pro základní stav H</a:t>
            </a:r>
            <a:r>
              <a:rPr lang="cs-CZ" baseline="-25000" dirty="0" smtClean="0"/>
              <a:t>2</a:t>
            </a:r>
          </a:p>
          <a:p>
            <a:pPr marL="342900" indent="-342900">
              <a:buAutoNum type="alphaLcParenR"/>
            </a:pPr>
            <a:endParaRPr lang="cs-CZ" baseline="-25000" dirty="0" smtClean="0"/>
          </a:p>
          <a:p>
            <a:pPr marL="342900" indent="-342900">
              <a:buAutoNum type="alphaLcParenR"/>
            </a:pPr>
            <a:r>
              <a:rPr lang="cs-CZ" dirty="0" smtClean="0"/>
              <a:t>Vypočtěte celkovou energii molekuly z metody SCF pro toto </a:t>
            </a:r>
            <a:r>
              <a:rPr lang="cs-CZ" i="1" dirty="0" smtClean="0"/>
              <a:t>R </a:t>
            </a:r>
            <a:r>
              <a:rPr lang="cs-CZ" dirty="0" smtClean="0"/>
              <a:t>v základním stavu</a:t>
            </a:r>
          </a:p>
          <a:p>
            <a:pPr marL="342900" indent="-342900">
              <a:buAutoNum type="alphaLcParenR"/>
            </a:pPr>
            <a:endParaRPr lang="cs-CZ" dirty="0" smtClean="0"/>
          </a:p>
          <a:p>
            <a:pPr marL="342900" indent="-342900">
              <a:buAutoNum type="alphaLcParenR"/>
            </a:pPr>
            <a:r>
              <a:rPr lang="cs-CZ" dirty="0" smtClean="0"/>
              <a:t>Vypočtěte celkovou energii stejné molekuly v </a:t>
            </a:r>
            <a:r>
              <a:rPr lang="cs-CZ" dirty="0" err="1" smtClean="0"/>
              <a:t>tripletním</a:t>
            </a:r>
            <a:r>
              <a:rPr lang="cs-CZ" dirty="0" smtClean="0"/>
              <a:t> prvním excitovaném stavu. </a:t>
            </a:r>
          </a:p>
          <a:p>
            <a:r>
              <a:rPr lang="cs-CZ" dirty="0" smtClean="0"/>
              <a:t>       Hodnoty orbitálních energií a integrálů považujte za stejné jako v základním stavu. </a:t>
            </a:r>
          </a:p>
          <a:p>
            <a:r>
              <a:rPr lang="cs-CZ" dirty="0" smtClean="0"/>
              <a:t>    </a:t>
            </a:r>
          </a:p>
          <a:p>
            <a:r>
              <a:rPr lang="cs-CZ" dirty="0" smtClean="0"/>
              <a:t>(Nápověda: vyjádřete jednoelektronové energie </a:t>
            </a:r>
            <a:r>
              <a:rPr lang="cs-CZ" dirty="0" smtClean="0">
                <a:latin typeface="Symbol" panose="05050102010706020507" pitchFamily="18" charset="2"/>
              </a:rPr>
              <a:t>e(</a:t>
            </a:r>
            <a:r>
              <a:rPr lang="cs-CZ" dirty="0" err="1" smtClean="0">
                <a:latin typeface="Symbol" panose="05050102010706020507" pitchFamily="18" charset="2"/>
              </a:rPr>
              <a:t>s</a:t>
            </a:r>
            <a:r>
              <a:rPr lang="cs-CZ" baseline="-25000" dirty="0" err="1" smtClean="0"/>
              <a:t>g</a:t>
            </a:r>
            <a:r>
              <a:rPr lang="cs-CZ" dirty="0" smtClean="0"/>
              <a:t>) a </a:t>
            </a:r>
            <a:r>
              <a:rPr lang="cs-CZ" dirty="0" smtClean="0">
                <a:latin typeface="Symbol" panose="05050102010706020507" pitchFamily="18" charset="2"/>
              </a:rPr>
              <a:t>e(</a:t>
            </a:r>
            <a:r>
              <a:rPr lang="cs-CZ" dirty="0" err="1" smtClean="0">
                <a:latin typeface="Symbol" panose="05050102010706020507" pitchFamily="18" charset="2"/>
              </a:rPr>
              <a:t>s</a:t>
            </a:r>
            <a:r>
              <a:rPr lang="cs-CZ" baseline="-25000" dirty="0" err="1" smtClean="0"/>
              <a:t>u</a:t>
            </a:r>
            <a:r>
              <a:rPr lang="cs-CZ" dirty="0" smtClean="0"/>
              <a:t>) pomocí </a:t>
            </a:r>
            <a:r>
              <a:rPr lang="cs-CZ" dirty="0" err="1" smtClean="0"/>
              <a:t>H</a:t>
            </a:r>
            <a:r>
              <a:rPr lang="cs-CZ" dirty="0" err="1" smtClean="0">
                <a:latin typeface="Symbol" panose="05050102010706020507" pitchFamily="18" charset="2"/>
              </a:rPr>
              <a:t>s</a:t>
            </a:r>
            <a:r>
              <a:rPr lang="cs-CZ" baseline="-25000" dirty="0" err="1" smtClean="0"/>
              <a:t>g</a:t>
            </a:r>
            <a:r>
              <a:rPr lang="cs-CZ" dirty="0" err="1">
                <a:latin typeface="Symbol" panose="05050102010706020507" pitchFamily="18" charset="2"/>
              </a:rPr>
              <a:t>s</a:t>
            </a:r>
            <a:r>
              <a:rPr lang="cs-CZ" baseline="-25000" dirty="0" err="1"/>
              <a:t>g</a:t>
            </a:r>
            <a:r>
              <a:rPr lang="cs-CZ" dirty="0" smtClean="0"/>
              <a:t>, </a:t>
            </a:r>
            <a:r>
              <a:rPr lang="cs-CZ" dirty="0" err="1" smtClean="0"/>
              <a:t>H</a:t>
            </a:r>
            <a:r>
              <a:rPr lang="cs-CZ" dirty="0" err="1" smtClean="0">
                <a:latin typeface="Symbol" panose="05050102010706020507" pitchFamily="18" charset="2"/>
              </a:rPr>
              <a:t>s</a:t>
            </a:r>
            <a:r>
              <a:rPr lang="cs-CZ" baseline="-25000" dirty="0" err="1" smtClean="0"/>
              <a:t>u</a:t>
            </a:r>
            <a:r>
              <a:rPr lang="cs-CZ" dirty="0" err="1" smtClean="0">
                <a:latin typeface="Symbol" panose="05050102010706020507" pitchFamily="18" charset="2"/>
              </a:rPr>
              <a:t>s</a:t>
            </a:r>
            <a:r>
              <a:rPr lang="cs-CZ" baseline="-25000" dirty="0" err="1" smtClean="0"/>
              <a:t>u</a:t>
            </a:r>
            <a:r>
              <a:rPr lang="cs-CZ" dirty="0" smtClean="0"/>
              <a:t>, </a:t>
            </a:r>
            <a:r>
              <a:rPr lang="cs-CZ" dirty="0" err="1" smtClean="0"/>
              <a:t>J</a:t>
            </a:r>
            <a:r>
              <a:rPr lang="cs-CZ" dirty="0" err="1" smtClean="0">
                <a:latin typeface="Symbol" panose="05050102010706020507" pitchFamily="18" charset="2"/>
              </a:rPr>
              <a:t>s</a:t>
            </a:r>
            <a:r>
              <a:rPr lang="cs-CZ" baseline="-25000" dirty="0" err="1" smtClean="0"/>
              <a:t>g</a:t>
            </a:r>
            <a:r>
              <a:rPr lang="cs-CZ" dirty="0" err="1" smtClean="0">
                <a:latin typeface="Symbol" panose="05050102010706020507" pitchFamily="18" charset="2"/>
              </a:rPr>
              <a:t>s</a:t>
            </a:r>
            <a:r>
              <a:rPr lang="cs-CZ" baseline="-25000" dirty="0" err="1" smtClean="0"/>
              <a:t>u</a:t>
            </a:r>
            <a:r>
              <a:rPr lang="cs-CZ" dirty="0" smtClean="0"/>
              <a:t> a </a:t>
            </a:r>
            <a:r>
              <a:rPr lang="cs-CZ" dirty="0" err="1" smtClean="0"/>
              <a:t>K</a:t>
            </a:r>
            <a:r>
              <a:rPr lang="cs-CZ" dirty="0" err="1" smtClean="0">
                <a:latin typeface="Symbol" panose="05050102010706020507" pitchFamily="18" charset="2"/>
              </a:rPr>
              <a:t>s</a:t>
            </a:r>
            <a:r>
              <a:rPr lang="cs-CZ" baseline="-25000" dirty="0" err="1" smtClean="0"/>
              <a:t>g</a:t>
            </a:r>
            <a:r>
              <a:rPr lang="cs-CZ" dirty="0" err="1" smtClean="0">
                <a:latin typeface="Symbol" panose="05050102010706020507" pitchFamily="18" charset="2"/>
              </a:rPr>
              <a:t>s</a:t>
            </a:r>
            <a:r>
              <a:rPr lang="cs-CZ" baseline="-25000" dirty="0" err="1" smtClean="0"/>
              <a:t>u</a:t>
            </a:r>
            <a:r>
              <a:rPr lang="cs-CZ" dirty="0"/>
              <a:t> </a:t>
            </a:r>
            <a:r>
              <a:rPr lang="cs-CZ" dirty="0" smtClean="0"/>
              <a:t>. Pak porovnejte součet orbitálních energií pro dané obsazení s </a:t>
            </a:r>
            <a:r>
              <a:rPr lang="cs-CZ" dirty="0" err="1" smtClean="0"/>
              <a:t>E</a:t>
            </a:r>
            <a:r>
              <a:rPr lang="cs-CZ" baseline="-25000" dirty="0" err="1" smtClean="0"/>
              <a:t>celk</a:t>
            </a:r>
            <a:r>
              <a:rPr lang="cs-CZ" baseline="-25000" dirty="0" smtClean="0"/>
              <a:t> </a:t>
            </a:r>
            <a:r>
              <a:rPr lang="cs-CZ" dirty="0" smtClean="0"/>
              <a:t>určenou na základě fyzikální úvahy o přítomných interakcích. Dosazením určete </a:t>
            </a:r>
            <a:r>
              <a:rPr lang="cs-CZ" dirty="0" err="1" smtClean="0"/>
              <a:t>E</a:t>
            </a:r>
            <a:r>
              <a:rPr lang="cs-CZ" baseline="-25000" dirty="0" err="1" smtClean="0"/>
              <a:t>celk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7053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A one-electron molecule: H2+ - Book chapter - IOPscien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868524"/>
            <a:ext cx="7115175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42378" y="113440"/>
            <a:ext cx="8622109" cy="864097"/>
          </a:xfrm>
        </p:spPr>
        <p:txBody>
          <a:bodyPr>
            <a:noAutofit/>
          </a:bodyPr>
          <a:lstStyle/>
          <a:p>
            <a:r>
              <a:rPr lang="cs-CZ" sz="3200" dirty="0" smtClean="0">
                <a:solidFill>
                  <a:srgbClr val="00FF00"/>
                </a:solidFill>
              </a:rPr>
              <a:t>Orbitální energie a </a:t>
            </a:r>
            <a:r>
              <a:rPr lang="en-US" sz="3200" dirty="0" err="1" smtClean="0">
                <a:solidFill>
                  <a:srgbClr val="FFC000"/>
                </a:solidFill>
              </a:rPr>
              <a:t>Coulombov</a:t>
            </a:r>
            <a:r>
              <a:rPr lang="cs-CZ" sz="3200" dirty="0" smtClean="0">
                <a:solidFill>
                  <a:srgbClr val="FFC000"/>
                </a:solidFill>
              </a:rPr>
              <a:t>y </a:t>
            </a:r>
            <a:r>
              <a:rPr lang="cs-CZ" sz="3200" dirty="0" smtClean="0">
                <a:solidFill>
                  <a:srgbClr val="FFC000"/>
                </a:solidFill>
              </a:rPr>
              <a:t>integrály pro H</a:t>
            </a:r>
            <a:r>
              <a:rPr lang="en-US" sz="3200" baseline="-25000" dirty="0" smtClean="0">
                <a:solidFill>
                  <a:srgbClr val="FFC000"/>
                </a:solidFill>
              </a:rPr>
              <a:t>2</a:t>
            </a:r>
            <a:endParaRPr lang="cs-CZ" sz="3200" baseline="-25000" dirty="0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2156" y="1223655"/>
            <a:ext cx="3829050" cy="390525"/>
          </a:xfrm>
          <a:prstGeom prst="rect">
            <a:avLst/>
          </a:prstGeom>
          <a:noFill/>
          <a:ln w="38100">
            <a:solidFill>
              <a:srgbClr val="00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3798"/>
          <a:stretch/>
        </p:blipFill>
        <p:spPr bwMode="auto">
          <a:xfrm>
            <a:off x="52044" y="4855518"/>
            <a:ext cx="4591964" cy="501009"/>
          </a:xfrm>
          <a:prstGeom prst="rect">
            <a:avLst/>
          </a:prstGeom>
          <a:noFill/>
          <a:ln w="38100">
            <a:solidFill>
              <a:srgbClr val="00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2" name="Picture 8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371"/>
          <a:stretch/>
        </p:blipFill>
        <p:spPr bwMode="auto">
          <a:xfrm>
            <a:off x="4572000" y="4841878"/>
            <a:ext cx="4484637" cy="528291"/>
          </a:xfrm>
          <a:prstGeom prst="rect">
            <a:avLst/>
          </a:prstGeom>
          <a:noFill/>
          <a:ln w="38100">
            <a:solidFill>
              <a:srgbClr val="00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3" name="Picture 8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000" b="50000"/>
          <a:stretch/>
        </p:blipFill>
        <p:spPr bwMode="auto">
          <a:xfrm>
            <a:off x="2610900" y="5947487"/>
            <a:ext cx="4591964" cy="478022"/>
          </a:xfrm>
          <a:prstGeom prst="rect">
            <a:avLst/>
          </a:prstGeom>
          <a:noFill/>
          <a:ln w="38100">
            <a:solidFill>
              <a:srgbClr val="00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69048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1862</TotalTime>
  <Words>304</Words>
  <Application>Microsoft Office PowerPoint</Application>
  <PresentationFormat>Předvádění na obrazovce (4:3)</PresentationFormat>
  <Paragraphs>30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Symbol</vt:lpstr>
      <vt:lpstr>Office Theme</vt:lpstr>
      <vt:lpstr>C9930, 9. lekce, 28. 4. 2021</vt:lpstr>
      <vt:lpstr>Prezentace aplikace PowerPoint</vt:lpstr>
      <vt:lpstr>Prezentace aplikace PowerPoint</vt:lpstr>
      <vt:lpstr>Prezentace aplikace PowerPoint</vt:lpstr>
      <vt:lpstr>11-2…11-5  Rovnice pro metodu Hartree-Fock SCF (HF-SCF) </vt:lpstr>
      <vt:lpstr>Prezentace aplikace PowerPoint</vt:lpstr>
      <vt:lpstr>11-6+7  Celková elektronová energie v HF-SCF vs. Jednoelektronové energie ei</vt:lpstr>
      <vt:lpstr>Zadání dobrovolné DÚ z přednášky 9 (pls řešení zaslat do cca 5. května, inspirováno cvič. 11-10/Lowe)</vt:lpstr>
      <vt:lpstr>Orbitální energie a Coulombovy integrály pro H2</vt:lpstr>
      <vt:lpstr>Výměnný integrál pro H2  (přispívá k energii pro excitovaný stav)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C9930, 3. přednáška  17. 3. 2020</dc:title>
  <dc:creator>Marketa</dc:creator>
  <cp:lastModifiedBy>Markéta Munzarová</cp:lastModifiedBy>
  <cp:revision>93</cp:revision>
  <dcterms:created xsi:type="dcterms:W3CDTF">2020-03-17T08:33:54Z</dcterms:created>
  <dcterms:modified xsi:type="dcterms:W3CDTF">2021-04-28T13:00:06Z</dcterms:modified>
</cp:coreProperties>
</file>