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8" r:id="rId5"/>
    <p:sldId id="493" r:id="rId6"/>
    <p:sldId id="490" r:id="rId7"/>
    <p:sldId id="491" r:id="rId8"/>
    <p:sldId id="492" r:id="rId9"/>
    <p:sldId id="494" r:id="rId10"/>
    <p:sldId id="495" r:id="rId11"/>
    <p:sldId id="496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97" r:id="rId21"/>
    <p:sldId id="499" r:id="rId22"/>
    <p:sldId id="498" r:id="rId23"/>
    <p:sldId id="489" r:id="rId24"/>
    <p:sldId id="477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6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4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37BEF52-5859-CC4E-9507-70E3257C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4FA96-36B0-C440-A1F3-056211161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46D0E4-9382-4F42-834D-C9207AF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4FFCE-8D5D-4E8C-A30F-92273AD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6C60A-07E0-41EF-858E-FE18EF44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02F698-1F7B-4200-8B11-961A8F32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D1D-8EED-4846-ADD9-911BFD8CD79F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AA01E-0D1C-48BC-B2D4-0ECB56D7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2F38-EA54-4F60-8441-3A8A042C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72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41F724-8262-0E42-867E-67DE0EDB2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AFDB40-EA75-5945-8087-09C2D6EE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901386-A4F2-3344-9320-8356C4F1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 baseline="0"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1A256C-CA81-4F41-9332-10CBF3A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51D845A-5E2C-7A44-A9CE-09D803849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E3D4A-0CE4-AF44-BB96-DF3F2209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5AE2A-F9E6-524D-850D-4EC6FC682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0335-3A5C-40DB-AB89-84C4F984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5" y="2172396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P11/0290 Mýty a hoaxy – biomarkery v diagnostice</a:t>
            </a:r>
          </a:p>
        </p:txBody>
      </p:sp>
    </p:spTree>
    <p:extLst>
      <p:ext uri="{BB962C8B-B14F-4D97-AF65-F5344CB8AC3E}">
        <p14:creationId xmlns:p14="http://schemas.microsoft.com/office/powerpoint/2010/main" val="86195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215767-3BA3-C5B2-0CEE-CAE2D3B19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86BF87-C605-D238-716E-34279FE2E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649936-95B5-E127-5DCA-238DE126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Troponiny v diagnostice kardiovaskulárních patologií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225715-B848-E6F4-203E-85CEED0F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1400" dirty="0"/>
              <a:t>As such, </a:t>
            </a:r>
            <a:r>
              <a:rPr lang="en-US" sz="1400" dirty="0" err="1"/>
              <a:t>th</a:t>
            </a:r>
            <a:r>
              <a:rPr lang="cs-CZ" sz="1400" dirty="0"/>
              <a:t>e </a:t>
            </a:r>
            <a:r>
              <a:rPr lang="en-US" sz="1400" dirty="0"/>
              <a:t>false assumption that the cause of increased troponin</a:t>
            </a:r>
            <a:r>
              <a:rPr lang="cs-CZ" sz="1400" dirty="0"/>
              <a:t> </a:t>
            </a:r>
            <a:r>
              <a:rPr lang="en-US" sz="1400" dirty="0"/>
              <a:t>values in patients with signs or symptoms of cardia</a:t>
            </a:r>
            <a:r>
              <a:rPr lang="cs-CZ" sz="1400" dirty="0"/>
              <a:t>c </a:t>
            </a:r>
            <a:r>
              <a:rPr lang="en-US" sz="1400" dirty="0"/>
              <a:t>ischemia is an underlying ACS is no longer valid,</a:t>
            </a:r>
            <a:r>
              <a:rPr lang="cs-CZ" sz="1400" dirty="0"/>
              <a:t> </a:t>
            </a:r>
            <a:r>
              <a:rPr lang="en-US" sz="1400" dirty="0"/>
              <a:t>wherein concentration exceeding the 99th percentile</a:t>
            </a:r>
            <a:r>
              <a:rPr lang="cs-CZ" sz="1400" dirty="0"/>
              <a:t> </a:t>
            </a:r>
            <a:r>
              <a:rPr lang="en-US" sz="1400" dirty="0"/>
              <a:t>reference limit can be due to: 1) non-ischemic cardiac</a:t>
            </a:r>
            <a:r>
              <a:rPr lang="cs-CZ" sz="1400" dirty="0"/>
              <a:t> </a:t>
            </a:r>
            <a:r>
              <a:rPr lang="en-US" sz="1400" dirty="0"/>
              <a:t>diseases such as cardiotoxicity from chemotherapy or</a:t>
            </a:r>
            <a:r>
              <a:rPr lang="cs-CZ" sz="1400" dirty="0"/>
              <a:t> </a:t>
            </a:r>
            <a:r>
              <a:rPr lang="en-US" sz="1400" dirty="0"/>
              <a:t>poisoning, atrial fibrillation, hypertension, left ventricular hypertrophy and systolic dysfunction; 2) extra-cardiac disorders including pulmonary, renal and liver</a:t>
            </a:r>
            <a:r>
              <a:rPr lang="cs-CZ" sz="1400" dirty="0"/>
              <a:t> </a:t>
            </a:r>
            <a:r>
              <a:rPr lang="en-US" sz="1400" dirty="0"/>
              <a:t>disease, systemic or localized infections and</a:t>
            </a:r>
            <a:r>
              <a:rPr lang="cs-CZ" sz="1400" dirty="0"/>
              <a:t> </a:t>
            </a:r>
            <a:r>
              <a:rPr lang="en-US" sz="1400" dirty="0"/>
              <a:t>head trauma, as well as physiological conditions</a:t>
            </a:r>
          </a:p>
          <a:p>
            <a:pPr marL="72000" indent="0">
              <a:buNone/>
            </a:pPr>
            <a:r>
              <a:rPr lang="en-US" sz="1400" dirty="0"/>
              <a:t>such as strenuous physical exercise and aging.</a:t>
            </a:r>
          </a:p>
          <a:p>
            <a:pPr marL="72000" indent="0">
              <a:buNone/>
            </a:pPr>
            <a:r>
              <a:rPr lang="en-US" sz="1400" dirty="0"/>
              <a:t>It is hence advisable that the clinical interpretation of</a:t>
            </a:r>
            <a:r>
              <a:rPr lang="cs-CZ" sz="1400" dirty="0"/>
              <a:t> </a:t>
            </a:r>
            <a:r>
              <a:rPr lang="en-US" sz="1400" dirty="0"/>
              <a:t>HS-troponin results should be substantially revolutionized, i.e., weighted against pre-test probability,</a:t>
            </a:r>
            <a:r>
              <a:rPr lang="cs-CZ" sz="1400" dirty="0"/>
              <a:t> </a:t>
            </a:r>
            <a:r>
              <a:rPr lang="en-US" sz="1400" dirty="0"/>
              <a:t>carefully troubleshooting of non-ischemic increases in</a:t>
            </a:r>
            <a:r>
              <a:rPr lang="cs-CZ" sz="1400" dirty="0"/>
              <a:t> </a:t>
            </a:r>
            <a:r>
              <a:rPr lang="en-US" sz="1400" dirty="0"/>
              <a:t>condition that clinically mimic an ACS, and also taking</a:t>
            </a:r>
            <a:r>
              <a:rPr lang="cs-CZ" sz="1400" dirty="0"/>
              <a:t> </a:t>
            </a:r>
            <a:r>
              <a:rPr lang="en-US" sz="1400" dirty="0"/>
              <a:t>into account the leading demographical and biological</a:t>
            </a:r>
            <a:r>
              <a:rPr lang="cs-CZ" sz="1400" dirty="0"/>
              <a:t> </a:t>
            </a:r>
            <a:r>
              <a:rPr lang="en-US" sz="1400" dirty="0"/>
              <a:t>factors.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3969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F487ED-2044-96B0-229A-BD4BCD79C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DBEF61-2F08-F438-2E77-4E7AB1157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9C5BD6-5182-61BA-A44D-DCB13957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D-</a:t>
            </a:r>
            <a:r>
              <a:rPr lang="cs-CZ" dirty="0" err="1"/>
              <a:t>dimers</a:t>
            </a:r>
            <a:r>
              <a:rPr lang="cs-CZ" dirty="0"/>
              <a:t> and </a:t>
            </a:r>
            <a:r>
              <a:rPr lang="cs-CZ" dirty="0" err="1"/>
              <a:t>trombembolism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694C9F-382D-7E74-B24E-68237409C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400" dirty="0"/>
              <a:t>The term D-dimer is conventionally used to define a vast</a:t>
            </a:r>
            <a:r>
              <a:rPr lang="cs-CZ" sz="1400" dirty="0"/>
              <a:t> </a:t>
            </a:r>
            <a:r>
              <a:rPr lang="en-US" sz="1400" dirty="0"/>
              <a:t>array of fibrin fragments generated after a thrombotic</a:t>
            </a:r>
            <a:r>
              <a:rPr lang="cs-CZ" sz="1400" dirty="0"/>
              <a:t> </a:t>
            </a:r>
            <a:r>
              <a:rPr lang="en-US" sz="1400" dirty="0"/>
              <a:t>event has occurred. In brief, during activation of secondary hemostasis and subsequent fibrin generation, fibrinogen is converted into fibrin by enzymatic cleavage of the</a:t>
            </a:r>
            <a:r>
              <a:rPr lang="cs-CZ" sz="1400" dirty="0"/>
              <a:t> </a:t>
            </a:r>
            <a:r>
              <a:rPr lang="en-US" sz="1400" dirty="0"/>
              <a:t>fibrinopeptides A and B. The following linkage of the C</a:t>
            </a:r>
            <a:r>
              <a:rPr lang="cs-CZ" sz="1400" dirty="0"/>
              <a:t> </a:t>
            </a:r>
            <a:r>
              <a:rPr lang="en-US" sz="1400" dirty="0"/>
              <a:t>terminal tails of fibrinogen γ-chains catalyzed by activated factor XIII results in dimerization of D-domains of</a:t>
            </a:r>
            <a:r>
              <a:rPr lang="cs-CZ" sz="1400" dirty="0"/>
              <a:t> </a:t>
            </a:r>
            <a:r>
              <a:rPr lang="en-US" sz="1400" dirty="0"/>
              <a:t>adjacent fibrin monomers. The proteolysis of cross-linked</a:t>
            </a:r>
            <a:r>
              <a:rPr lang="cs-CZ" sz="1400" dirty="0"/>
              <a:t> </a:t>
            </a:r>
            <a:r>
              <a:rPr lang="en-US" sz="1400" dirty="0"/>
              <a:t>fibrin catalyzed by plasmin finally generates a large</a:t>
            </a:r>
            <a:r>
              <a:rPr lang="cs-CZ" sz="1400" dirty="0"/>
              <a:t> </a:t>
            </a:r>
            <a:r>
              <a:rPr lang="en-US" sz="1400" dirty="0"/>
              <a:t>number of multiple cross-linked D-domains, which are</a:t>
            </a:r>
            <a:r>
              <a:rPr lang="cs-CZ" sz="1400" dirty="0"/>
              <a:t> </a:t>
            </a:r>
            <a:r>
              <a:rPr lang="en-US" sz="1400" dirty="0"/>
              <a:t>heterogeneous in composition and size. The presence</a:t>
            </a:r>
            <a:r>
              <a:rPr lang="cs-CZ" sz="1400" dirty="0"/>
              <a:t> </a:t>
            </a:r>
            <a:r>
              <a:rPr lang="en-US" sz="1400" dirty="0"/>
              <a:t>of D-dimer in blood thus reflects in vivo fibrin formation</a:t>
            </a:r>
          </a:p>
          <a:p>
            <a:pPr marL="72000" indent="0">
              <a:buNone/>
            </a:pPr>
            <a:r>
              <a:rPr lang="en-US" sz="1400" dirty="0"/>
              <a:t>during blood clotting, and its measurement is conventionally used for diagnosing disseminated intravascular coagulation (DIC) and venous thromboembolism (VTE), which</a:t>
            </a:r>
            <a:r>
              <a:rPr lang="cs-CZ" sz="1400" dirty="0"/>
              <a:t> </a:t>
            </a:r>
            <a:r>
              <a:rPr lang="en-US" sz="1400" dirty="0"/>
              <a:t>includes both deep venous thrombosis (DVT) and pulmonary embolism (PE). Although it is hence under -</a:t>
            </a:r>
          </a:p>
          <a:p>
            <a:pPr marL="72000" indent="0">
              <a:buNone/>
            </a:pPr>
            <a:r>
              <a:rPr lang="en-US" sz="1400" dirty="0" err="1"/>
              <a:t>standable</a:t>
            </a:r>
            <a:r>
              <a:rPr lang="en-US" sz="1400" dirty="0"/>
              <a:t> that any condition that may be associated with</a:t>
            </a:r>
            <a:r>
              <a:rPr lang="cs-CZ" sz="1400" dirty="0"/>
              <a:t> </a:t>
            </a:r>
            <a:r>
              <a:rPr lang="en-US" sz="1400" dirty="0"/>
              <a:t>increased fibrin generation and lysis would contribute to</a:t>
            </a:r>
            <a:r>
              <a:rPr lang="cs-CZ" sz="1400" dirty="0"/>
              <a:t> </a:t>
            </a:r>
            <a:r>
              <a:rPr lang="en-US" sz="1400" dirty="0"/>
              <a:t>increase the concentration of D-dimer in blood, there is a</a:t>
            </a:r>
            <a:r>
              <a:rPr lang="cs-CZ" sz="1400" dirty="0"/>
              <a:t> </a:t>
            </a:r>
            <a:r>
              <a:rPr lang="en-US" sz="1400" dirty="0"/>
              <a:t>generalized misconception that increased D-dimer values</a:t>
            </a:r>
            <a:r>
              <a:rPr lang="cs-CZ" sz="1400" dirty="0"/>
              <a:t> </a:t>
            </a:r>
            <a:r>
              <a:rPr lang="en-US" sz="1400" dirty="0"/>
              <a:t>always reflect the presence of blood clot(s), and that these</a:t>
            </a:r>
          </a:p>
          <a:p>
            <a:pPr marL="72000" indent="0">
              <a:buNone/>
            </a:pPr>
            <a:r>
              <a:rPr lang="en-US" sz="1400" dirty="0"/>
              <a:t>clots are always synonyms of VTE, DIC and other typical</a:t>
            </a:r>
            <a:r>
              <a:rPr lang="cs-CZ" sz="1400" dirty="0"/>
              <a:t> </a:t>
            </a:r>
            <a:r>
              <a:rPr lang="en-US" sz="1400" dirty="0"/>
              <a:t>thrombotic disorders.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2738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FACE09-FA35-1BE8-78B0-7225AE0DFD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692ACE-F243-B42D-E760-EDB544A1A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DBE55D-9CE2-BD50-3912-4DD0104A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D-</a:t>
            </a:r>
            <a:r>
              <a:rPr lang="cs-CZ" dirty="0" err="1"/>
              <a:t>dimers</a:t>
            </a:r>
            <a:r>
              <a:rPr lang="cs-CZ" dirty="0"/>
              <a:t> and </a:t>
            </a:r>
            <a:r>
              <a:rPr lang="cs-CZ" dirty="0" err="1"/>
              <a:t>trombembolism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1D6EC2-7206-935F-47C6-AA3B17D1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400" dirty="0"/>
              <a:t>D</a:t>
            </a:r>
            <a:r>
              <a:rPr lang="en-US" sz="1400" dirty="0" err="1"/>
              <a:t>ue</a:t>
            </a:r>
            <a:r>
              <a:rPr lang="en-US" sz="1400" dirty="0"/>
              <a:t> to its peculiar biology, D-dimer</a:t>
            </a:r>
            <a:r>
              <a:rPr lang="cs-CZ" sz="1400" dirty="0"/>
              <a:t> </a:t>
            </a:r>
            <a:r>
              <a:rPr lang="en-US" sz="1400" dirty="0"/>
              <a:t>concentrations are frequently increased in a large number</a:t>
            </a:r>
            <a:r>
              <a:rPr lang="cs-CZ" sz="1400" dirty="0"/>
              <a:t> </a:t>
            </a:r>
            <a:r>
              <a:rPr lang="en-US" sz="1400" dirty="0"/>
              <a:t>of ‘non-conventionally’ thrombotic disorders such as Alzheimer’s disease, generalized or localized infections (e.g.,</a:t>
            </a:r>
            <a:r>
              <a:rPr lang="cs-CZ" sz="1400" dirty="0"/>
              <a:t> </a:t>
            </a:r>
            <a:r>
              <a:rPr lang="en-US" sz="1400" dirty="0"/>
              <a:t>sepsis and pneumonia), malignancy, HELLP (hemolysis,</a:t>
            </a:r>
            <a:r>
              <a:rPr lang="cs-CZ" sz="1400" dirty="0"/>
              <a:t> </a:t>
            </a:r>
            <a:r>
              <a:rPr lang="en-US" sz="1400" dirty="0"/>
              <a:t>elevated liver enzymes, low platelets) syndrome, liver</a:t>
            </a:r>
            <a:r>
              <a:rPr lang="cs-CZ" sz="1400" dirty="0"/>
              <a:t> </a:t>
            </a:r>
            <a:r>
              <a:rPr lang="en-US" sz="1400" dirty="0"/>
              <a:t>disease, sickle cell disease, atrial fibrillation, recent injury</a:t>
            </a:r>
            <a:r>
              <a:rPr lang="cs-CZ" sz="1400" dirty="0"/>
              <a:t> </a:t>
            </a:r>
            <a:r>
              <a:rPr lang="en-US" sz="1400" dirty="0"/>
              <a:t>and surgery, as well as in the elderly population and</a:t>
            </a:r>
            <a:r>
              <a:rPr lang="cs-CZ" sz="1400" dirty="0"/>
              <a:t> </a:t>
            </a:r>
            <a:r>
              <a:rPr lang="en-US" sz="1400" dirty="0"/>
              <a:t>pregnancy . Another common misconstruction that</a:t>
            </a:r>
            <a:r>
              <a:rPr lang="cs-CZ" sz="1400" dirty="0"/>
              <a:t> </a:t>
            </a:r>
            <a:r>
              <a:rPr lang="en-US" sz="1400" dirty="0"/>
              <a:t>pervades clinical practice is that D-dimer concentration</a:t>
            </a:r>
            <a:r>
              <a:rPr lang="cs-CZ" sz="1400" dirty="0"/>
              <a:t> </a:t>
            </a:r>
            <a:r>
              <a:rPr lang="en-US" sz="1400" dirty="0"/>
              <a:t>should always be increased in the presence of VTE. Under</a:t>
            </a:r>
            <a:r>
              <a:rPr lang="cs-CZ" sz="1400" dirty="0"/>
              <a:t> </a:t>
            </a:r>
            <a:r>
              <a:rPr lang="en-US" sz="1400" dirty="0"/>
              <a:t>some circumstances, however, non-diagnostic values of</a:t>
            </a:r>
            <a:r>
              <a:rPr lang="cs-CZ" sz="1400" dirty="0"/>
              <a:t> </a:t>
            </a:r>
            <a:r>
              <a:rPr lang="en-US" sz="1400" dirty="0"/>
              <a:t>D-dimer may be present in patients with DVT and/or PE,</a:t>
            </a:r>
            <a:r>
              <a:rPr lang="cs-CZ" sz="1400" dirty="0"/>
              <a:t> </a:t>
            </a:r>
            <a:r>
              <a:rPr lang="en-US" sz="1400" dirty="0"/>
              <a:t>essentially when D-dimer is tested too early or too late</a:t>
            </a:r>
            <a:r>
              <a:rPr lang="cs-CZ" sz="1400" dirty="0"/>
              <a:t>. </a:t>
            </a:r>
            <a:r>
              <a:rPr lang="en-US" sz="1400" dirty="0"/>
              <a:t>Normal D-dimer values are also frequently found in</a:t>
            </a:r>
            <a:r>
              <a:rPr lang="cs-CZ" sz="1400" dirty="0"/>
              <a:t> </a:t>
            </a:r>
            <a:r>
              <a:rPr lang="en-US" sz="1400" dirty="0"/>
              <a:t>patients with non-thrombotic PE</a:t>
            </a:r>
            <a:r>
              <a:rPr lang="cs-CZ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911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BFAE8C-2FE5-0E5E-43DB-19ACD4A3C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BD282E-B420-2DBA-E03A-99C5F4D0C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49793C-E799-6F93-F194-9DF36D04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Bence-Jones protein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81A675-19C6-C584-1B59-F52EDEA1F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600" dirty="0">
                <a:effectLst/>
                <a:cs typeface="Calibri" panose="020F0502020204030204" pitchFamily="34" charset="0"/>
              </a:rPr>
              <a:t>The Bence-Jones protein (BJP) is a monoclonal free light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chain of immunoglobin, that is typically detectable in the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urine of patients with multiple myeloma, </a:t>
            </a:r>
            <a:r>
              <a:rPr lang="en-US" sz="1600" dirty="0" err="1">
                <a:effectLst/>
                <a:cs typeface="Calibri" panose="020F0502020204030204" pitchFamily="34" charset="0"/>
              </a:rPr>
              <a:t>Waldenström’s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macroglobulinemia, monoclonal light chain-related amyloidosis, light chain deposition disease (LCDD), lymphomas and chronic lymphocytic leukemia, but that can also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be idiopathic in nature (i.e., benign or of undetermined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significance). The global incidence of BJP is low and globally comprised between 0.9 and 4:100000 in Western</a:t>
            </a:r>
            <a:r>
              <a:rPr lang="cs-CZ" sz="1600" dirty="0">
                <a:effectLst/>
                <a:cs typeface="Calibri" panose="020F0502020204030204" pitchFamily="34" charset="0"/>
              </a:rPr>
              <a:t>´</a:t>
            </a:r>
            <a:r>
              <a:rPr lang="en-US" sz="1600" dirty="0">
                <a:effectLst/>
                <a:cs typeface="Calibri" panose="020F0502020204030204" pitchFamily="34" charset="0"/>
              </a:rPr>
              <a:t>countries. The presence in urine of monoclonal free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light chain is typically due to increased production from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a single clone of B lymphocytes and saturation of tubular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reabsorption. The molecular mass of the protein varies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widely, ranging from 5 </a:t>
            </a:r>
            <a:r>
              <a:rPr lang="en-US" sz="1600" dirty="0" err="1">
                <a:effectLst/>
                <a:cs typeface="Calibri" panose="020F0502020204030204" pitchFamily="34" charset="0"/>
              </a:rPr>
              <a:t>kDa</a:t>
            </a:r>
            <a:r>
              <a:rPr lang="en-US" sz="1600" dirty="0">
                <a:effectLst/>
                <a:cs typeface="Calibri" panose="020F0502020204030204" pitchFamily="34" charset="0"/>
              </a:rPr>
              <a:t> (i.e., low-molecular mass fragments), 22 </a:t>
            </a:r>
            <a:r>
              <a:rPr lang="en-US" sz="1600" dirty="0" err="1">
                <a:effectLst/>
                <a:cs typeface="Calibri" panose="020F0502020204030204" pitchFamily="34" charset="0"/>
              </a:rPr>
              <a:t>kDa</a:t>
            </a:r>
            <a:r>
              <a:rPr lang="en-US" sz="1600" dirty="0">
                <a:effectLst/>
                <a:cs typeface="Calibri" panose="020F0502020204030204" pitchFamily="34" charset="0"/>
              </a:rPr>
              <a:t> (i.e., monomers) and 44 </a:t>
            </a:r>
            <a:r>
              <a:rPr lang="en-US" sz="1600" dirty="0" err="1">
                <a:effectLst/>
                <a:cs typeface="Calibri" panose="020F0502020204030204" pitchFamily="34" charset="0"/>
              </a:rPr>
              <a:t>kDa</a:t>
            </a:r>
            <a:r>
              <a:rPr lang="en-US" sz="1600" dirty="0">
                <a:effectLst/>
                <a:cs typeface="Calibri" panose="020F0502020204030204" pitchFamily="34" charset="0"/>
              </a:rPr>
              <a:t> (i.e., dimers). The current clinical indications for BJP testing are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limited to patients with serum monoclonal component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at diagnosis and during follow-up, or those suspected of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having a clinical or laboratory suspicion of monoclonal</a:t>
            </a:r>
            <a:br>
              <a:rPr lang="en-US" sz="1600" dirty="0">
                <a:cs typeface="Calibri" panose="020F0502020204030204" pitchFamily="34" charset="0"/>
              </a:rPr>
            </a:br>
            <a:r>
              <a:rPr lang="en-US" sz="1600" dirty="0">
                <a:effectLst/>
                <a:cs typeface="Calibri" panose="020F0502020204030204" pitchFamily="34" charset="0"/>
              </a:rPr>
              <a:t>gammopathy.</a:t>
            </a:r>
            <a:endParaRPr lang="cs-CZ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9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3FB1E9-BE29-7DD3-0851-12430189D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FFEAB6-8CEE-DADB-439C-5573D05FD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0B08C4-05F7-0C84-DD14-B9FA2031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Bence-Jones protein and </a:t>
            </a:r>
            <a:r>
              <a:rPr lang="cs-CZ" dirty="0" err="1"/>
              <a:t>contrast</a:t>
            </a:r>
            <a:r>
              <a:rPr lang="cs-CZ" dirty="0"/>
              <a:t> media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D07645-0CBA-4EE5-5246-E8015C829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Old reports of renal impairment occurring after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contrast media administration in multiple myeloma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described some cases of tubular obstruction due to precipitated BJP, thus propelling a generalized belief that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intravenous contrast agents may be contraindicated or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place myeloma patients at unacceptable risk for developing contrast-induced nephropathy (CIN). More recent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studies showed, however, that the use of the iso-osmolar</a:t>
            </a:r>
            <a:br>
              <a:rPr lang="en-US" sz="1400" dirty="0"/>
            </a:br>
            <a:r>
              <a:rPr lang="en-US" sz="1400" dirty="0">
                <a:effectLst/>
                <a:latin typeface="Times New Roman" panose="02020603050405020304" pitchFamily="18" charset="0"/>
              </a:rPr>
              <a:t>agents is associated with a low incidence of CIN in the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clinical setting of radiology practice, and that the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incidence of CIN in patients with multiple myeloma with a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normal creatinine level is low, so that the administration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of contrast agent may be safe even in this patient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popula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-</a:t>
            </a:r>
            <a:br>
              <a:rPr lang="en-US" sz="1400" dirty="0"/>
            </a:br>
            <a:r>
              <a:rPr lang="en-US" sz="1400" dirty="0" err="1">
                <a:effectLst/>
                <a:latin typeface="Times New Roman" panose="02020603050405020304" pitchFamily="18" charset="0"/>
              </a:rPr>
              <a:t>tion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 . It has also become clear that the precipitation of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BJP should be considered highly unlikely when the newer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classes of contrast media are used, and if patients are not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dehydrated. As such, BJP testing before contrast media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administration is no longer advisable, considering that</a:t>
            </a:r>
            <a:br>
              <a:rPr lang="en-US" sz="1400" dirty="0"/>
            </a:br>
            <a:r>
              <a:rPr lang="en-US" sz="1400" dirty="0">
                <a:effectLst/>
                <a:latin typeface="Times New Roman" panose="02020603050405020304" pitchFamily="18" charset="0"/>
              </a:rPr>
              <a:t>the ionic compounds that are more likely to interact with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BJP have been almost completely dismissed. A greater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risk of CIN only remains in patients with impaired renal</a:t>
            </a:r>
            <a:r>
              <a:rPr lang="cs-CZ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</a:rPr>
              <a:t>function. This has led the European Society of Urogenital Radiology (ESUR), in its guidelines on contrast media</a:t>
            </a:r>
            <a:r>
              <a:rPr lang="cs-CZ" sz="1400" dirty="0"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</a:rPr>
              <a:t>dministration</a:t>
            </a:r>
            <a:r>
              <a:rPr lang="en-US" sz="1400" dirty="0">
                <a:latin typeface="Times New Roman" panose="02020603050405020304" pitchFamily="18" charset="0"/>
              </a:rPr>
              <a:t>, to recommend the identification of high-</a:t>
            </a:r>
            <a:r>
              <a:rPr lang="cs-CZ" sz="1400" dirty="0">
                <a:latin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</a:rPr>
              <a:t>risk patients by assessment of glomerular </a:t>
            </a:r>
            <a:r>
              <a:rPr lang="en-US" sz="1400" dirty="0" err="1">
                <a:latin typeface="Times New Roman" panose="02020603050405020304" pitchFamily="18" charset="0"/>
              </a:rPr>
              <a:t>filtraction</a:t>
            </a:r>
            <a:r>
              <a:rPr lang="en-US" sz="1400" dirty="0">
                <a:latin typeface="Times New Roman" panose="02020603050405020304" pitchFamily="18" charset="0"/>
              </a:rPr>
              <a:t> rate</a:t>
            </a:r>
            <a:r>
              <a:rPr lang="cs-CZ" sz="1400" dirty="0">
                <a:latin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</a:rPr>
              <a:t>(GFR), although no mention is made on BJP assessment</a:t>
            </a:r>
            <a:r>
              <a:rPr lang="cs-CZ" sz="14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84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793ADE-D122-8893-6742-CD271CC15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E6BB0D-CA63-1463-C3B8-B37EFD479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942452-F4E7-43F6-0FEB-CAA7B7CB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Potassium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28CB3C-B81C-6126-EC21-1FA3B7C8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>
                <a:effectLst/>
                <a:cs typeface="Calibri" panose="020F0502020204030204" pitchFamily="34" charset="0"/>
              </a:rPr>
              <a:t>H</a:t>
            </a:r>
            <a:r>
              <a:rPr lang="en-US" sz="2000" dirty="0" err="1">
                <a:effectLst/>
                <a:cs typeface="Calibri" panose="020F0502020204030204" pitchFamily="34" charset="0"/>
              </a:rPr>
              <a:t>yperkalemia</a:t>
            </a:r>
            <a:r>
              <a:rPr lang="en-US" sz="2000" dirty="0">
                <a:effectLst/>
                <a:cs typeface="Calibri" panose="020F0502020204030204" pitchFamily="34" charset="0"/>
              </a:rPr>
              <a:t> is a conventionally considered a life-threatening condition, in which serum potassium exceeds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5.5 mmol/L (5.0 mmol/L in plasma). Serum potassium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values above 6.5 mmol/L must be handled as an emergency due to the high burden of associated mortality. Under normal conditions, only 1%–2% of the total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potassium is extracellular. As this ion plays a crucial role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in cellular metabolism, depolarization and tissue excitability, even modest variations of extracellular levels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can produce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remarkable clinical effects, thus triggering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cardiac dysrhythmia and arrest. Most physicians, and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even some laboratory professionals, are persuaded that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almost exclusive sources of hyperkalemia include renal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impairment, medication side effects, hypoaldosteronism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and massive tissue breakdown such as in patients with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rhabdomyolysis, thus overlooking the fact that an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increased potassium concentration in serum or plasma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may also be due to preanalytical artifacts. </a:t>
            </a:r>
            <a:endParaRPr lang="cs-CZ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1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EDF44-9B65-EAFE-162D-1318D128C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F8F7CA-2295-6F97-0FDB-DEF71B727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4281AC-49B4-0078-D429-2E6117DB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Potassium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AB31F8-4133-9A7D-F9FB-313FAFC8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1800" dirty="0" err="1"/>
              <a:t>Althoug</a:t>
            </a:r>
            <a:r>
              <a:rPr lang="cs-CZ" sz="1800" dirty="0"/>
              <a:t>h </a:t>
            </a:r>
            <a:r>
              <a:rPr lang="en-US" sz="1800" dirty="0"/>
              <a:t>the prompt recognition of the high risk associated with this</a:t>
            </a:r>
            <a:r>
              <a:rPr lang="cs-CZ" sz="1800" dirty="0"/>
              <a:t> </a:t>
            </a:r>
            <a:r>
              <a:rPr lang="en-US" sz="1800" dirty="0"/>
              <a:t>electrolyte abnormality should stimulate preventive and</a:t>
            </a:r>
            <a:r>
              <a:rPr lang="cs-CZ" sz="1800" dirty="0"/>
              <a:t> </a:t>
            </a:r>
            <a:r>
              <a:rPr lang="en-US" sz="1800" dirty="0"/>
              <a:t>therapeutic measures, unnecessary treatment of spurious</a:t>
            </a:r>
            <a:r>
              <a:rPr lang="cs-CZ" sz="1800" dirty="0"/>
              <a:t> </a:t>
            </a:r>
            <a:r>
              <a:rPr lang="en-US" sz="1800" dirty="0"/>
              <a:t>hyperkalemia (also known as ‘</a:t>
            </a:r>
            <a:r>
              <a:rPr lang="en-US" sz="1800" dirty="0" err="1"/>
              <a:t>pseudohyperkalemia</a:t>
            </a:r>
            <a:r>
              <a:rPr lang="en-US" sz="1800" dirty="0"/>
              <a:t>’) may</a:t>
            </a:r>
            <a:r>
              <a:rPr lang="cs-CZ" sz="1800" dirty="0"/>
              <a:t> </a:t>
            </a:r>
            <a:r>
              <a:rPr lang="en-US" sz="1800" dirty="0"/>
              <a:t>be associated with significant morbidity and mortality.</a:t>
            </a:r>
            <a:r>
              <a:rPr lang="cs-CZ" sz="1800" dirty="0"/>
              <a:t> </a:t>
            </a:r>
            <a:r>
              <a:rPr lang="en-US" sz="1800" dirty="0"/>
              <a:t>The leading cause of </a:t>
            </a:r>
            <a:r>
              <a:rPr lang="en-US" sz="1800" dirty="0" err="1"/>
              <a:t>pseudohyperkalemia</a:t>
            </a:r>
            <a:r>
              <a:rPr lang="en-US" sz="1800" dirty="0"/>
              <a:t> is represented</a:t>
            </a:r>
            <a:r>
              <a:rPr lang="cs-CZ" sz="1800" dirty="0"/>
              <a:t> </a:t>
            </a:r>
            <a:r>
              <a:rPr lang="en-US" sz="1800" dirty="0"/>
              <a:t>by spurious hemolysis, i.e., erythrocyte injury or breakdown during collection, transportation and preparation</a:t>
            </a:r>
            <a:r>
              <a:rPr lang="cs-CZ" sz="1800" dirty="0"/>
              <a:t> </a:t>
            </a:r>
            <a:r>
              <a:rPr lang="en-US" sz="1800" dirty="0"/>
              <a:t>of blood samples, most frequently in patients with leukocytosis and/or thrombocytosis. An additional and</a:t>
            </a:r>
            <a:r>
              <a:rPr lang="cs-CZ" sz="1800" dirty="0"/>
              <a:t> </a:t>
            </a:r>
            <a:r>
              <a:rPr lang="en-US" sz="1800" dirty="0"/>
              <a:t>often unrecognized cause of </a:t>
            </a:r>
            <a:r>
              <a:rPr lang="en-US" sz="1800" dirty="0" err="1"/>
              <a:t>pseudohyperkalemia</a:t>
            </a:r>
            <a:r>
              <a:rPr lang="en-US" sz="1800" dirty="0"/>
              <a:t> is the</a:t>
            </a:r>
            <a:r>
              <a:rPr lang="cs-CZ" sz="1800" dirty="0"/>
              <a:t> </a:t>
            </a:r>
            <a:r>
              <a:rPr lang="en-US" sz="1800" dirty="0"/>
              <a:t>transferal of blood collected in primary blood tubes containing K 2 or K 3 ethylenediaminetetraacetic acid (EDTA),</a:t>
            </a:r>
            <a:r>
              <a:rPr lang="cs-CZ" sz="1800" dirty="0"/>
              <a:t> </a:t>
            </a:r>
            <a:r>
              <a:rPr lang="en-US" sz="1800" dirty="0"/>
              <a:t>into those with no </a:t>
            </a:r>
            <a:r>
              <a:rPr lang="en-US" sz="1800" dirty="0" err="1"/>
              <a:t>addictives</a:t>
            </a:r>
            <a:r>
              <a:rPr lang="en-US" sz="1800" dirty="0"/>
              <a:t> or containing lithium-heparin and further referred for clinical chemistry testing.</a:t>
            </a:r>
            <a:r>
              <a:rPr lang="cs-CZ" sz="1800" dirty="0"/>
              <a:t> </a:t>
            </a:r>
            <a:r>
              <a:rPr lang="en-US" sz="1800" dirty="0"/>
              <a:t>It is thereby essential that physicians, nurses and laboratory professionals clearly recognize that hyperkalemia is</a:t>
            </a:r>
            <a:r>
              <a:rPr lang="cs-CZ" sz="1800" dirty="0"/>
              <a:t> </a:t>
            </a:r>
            <a:r>
              <a:rPr lang="en-US" sz="1800" dirty="0"/>
              <a:t>not always due to metabolic imbalance or disease(s), but</a:t>
            </a:r>
            <a:r>
              <a:rPr lang="cs-CZ" sz="1800" dirty="0"/>
              <a:t> </a:t>
            </a:r>
            <a:r>
              <a:rPr lang="en-US" sz="1800" dirty="0"/>
              <a:t>may often be caused by preanalytical artifacts, with little</a:t>
            </a:r>
            <a:r>
              <a:rPr lang="cs-CZ" sz="1800" dirty="0"/>
              <a:t> </a:t>
            </a:r>
            <a:r>
              <a:rPr lang="en-US" sz="1800" dirty="0"/>
              <a:t>clinical significance for patient’s health.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2620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E61E22-257B-5AD9-543E-2293DF6F3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99FA06-F766-722D-46A5-14DDEF06E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3A38F2-12A9-3AFC-098B-1FD07F38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 and </a:t>
            </a:r>
            <a:r>
              <a:rPr lang="cs-CZ" dirty="0" err="1"/>
              <a:t>prostate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2C2641-4AC5-4AF4-02F4-8A64CAC7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4811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1800" dirty="0">
                <a:effectLst/>
                <a:cs typeface="Calibri" panose="020F0502020204030204" pitchFamily="34" charset="0"/>
              </a:rPr>
              <a:t>Prostate cancer is the second most common malignancy in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males, with an estimated frequency of 29% of all cancers,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as well as the second cause of death for cancer in the male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gender (i.e., 9.3% of all deaths). There is mounting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debate about the clinical effectiveness of prostate cancer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screening by means of prostate specific antigen (PSA)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testing. More specifically, the American Cancer Society</a:t>
            </a:r>
            <a:br>
              <a:rPr lang="en-US" sz="1800" dirty="0">
                <a:cs typeface="Calibri" panose="020F0502020204030204" pitchFamily="34" charset="0"/>
              </a:rPr>
            </a:br>
            <a:r>
              <a:rPr lang="en-US" sz="1800" dirty="0">
                <a:effectLst/>
                <a:cs typeface="Calibri" panose="020F0502020204030204" pitchFamily="34" charset="0"/>
              </a:rPr>
              <a:t>(ACS) recommends that men make an informed decision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with their physician about the opportunity to be tested,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since the current evidence is still uncertain as to whether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the potential benefits of screening would ultimately outweigh the harms of testing and treatment. The US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Preventive Services Task Force has recently concluded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that PSA screening has resulted in small to no reduction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of mortality for prostate cancer, but is associated with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harms related to subsequent evaluation and treatments,</a:t>
            </a:r>
            <a:br>
              <a:rPr lang="en-US" sz="1800" dirty="0">
                <a:cs typeface="Calibri" panose="020F0502020204030204" pitchFamily="34" charset="0"/>
              </a:rPr>
            </a:br>
            <a:r>
              <a:rPr lang="en-US" sz="1800" dirty="0">
                <a:effectLst/>
                <a:cs typeface="Calibri" panose="020F0502020204030204" pitchFamily="34" charset="0"/>
              </a:rPr>
              <a:t>some of which are deemed unnecessary. As regards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the European Association of Urology guidelines, it has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recently been concluded that there is insufficient evidence to warrant widespread population-based screening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by PSA so far. </a:t>
            </a:r>
            <a:endParaRPr lang="cs-CZ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2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C92A2B-6AD0-8251-C52A-4C857A5789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2907CD-F938-B2AE-3A0E-A1DD3603E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5E7698-4C3C-1D52-6556-6B93A12D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 and </a:t>
            </a:r>
            <a:r>
              <a:rPr lang="cs-CZ" dirty="0" err="1"/>
              <a:t>prostate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C412E8-84C9-80D2-B782-588EA437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</a:rPr>
              <a:t>As regards the last two measures, two recent </a:t>
            </a:r>
            <a:r>
              <a:rPr lang="en-US" sz="2000" dirty="0" err="1">
                <a:effectLst/>
                <a:latin typeface="Times New Roman" panose="02020603050405020304" pitchFamily="18" charset="0"/>
              </a:rPr>
              <a:t>metaanalyses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have almost simultaneously concluded that</a:t>
            </a:r>
            <a:br>
              <a:rPr lang="en-US" sz="2000" dirty="0"/>
            </a:br>
            <a:r>
              <a:rPr lang="en-US" sz="2000" dirty="0">
                <a:effectLst/>
                <a:latin typeface="Times New Roman" panose="02020603050405020304" pitchFamily="18" charset="0"/>
              </a:rPr>
              <a:t>assessment of p2PSA or phi not only improves the accuracy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of prostate cancer detection in comparison with PSA, but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also carries additional clinical advantages, as reflected by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the greater ability to identify more aggressive cancers and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thus patients harboring more clinically relevant prostate</a:t>
            </a:r>
            <a:br>
              <a:rPr lang="en-US" sz="2000" dirty="0"/>
            </a:br>
            <a:r>
              <a:rPr lang="en-US" sz="2000" dirty="0">
                <a:effectLst/>
                <a:latin typeface="Times New Roman" panose="02020603050405020304" pitchFamily="18" charset="0"/>
              </a:rPr>
              <a:t>cancers and increased likelihood of death. Along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with the widely-used total and free-PSA, genetic </a:t>
            </a:r>
            <a:r>
              <a:rPr lang="en-US" sz="2000" dirty="0" err="1">
                <a:effectLst/>
                <a:latin typeface="Times New Roman" panose="02020603050405020304" pitchFamily="18" charset="0"/>
              </a:rPr>
              <a:t>analy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-</a:t>
            </a:r>
            <a:br>
              <a:rPr lang="en-US" sz="2000" dirty="0"/>
            </a:br>
            <a:r>
              <a:rPr lang="en-US" sz="2000" dirty="0">
                <a:effectLst/>
                <a:latin typeface="Times New Roman" panose="02020603050405020304" pitchFamily="18" charset="0"/>
              </a:rPr>
              <a:t>sis entailing four polymorphisms of KLK3 gene encoding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for kallikrein-related peptidase 3 (rs2569733, rs2739448,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rs925013 and rs2735839) and one polymorphism of the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SRD5A2 gene encoding human steroid 5 </a:t>
            </a:r>
            <a:r>
              <a:rPr lang="en-US" sz="2000" dirty="0">
                <a:effectLst/>
                <a:latin typeface="Arial" panose="020B0604020202020204" pitchFamily="34" charset="0"/>
              </a:rPr>
              <a:t>α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-reductase type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2 (rs523349), was shown to increase the diagnostic accuracy of free-to-total PSA ratio (</a:t>
            </a:r>
            <a:r>
              <a:rPr lang="en-US" sz="2000" dirty="0" err="1">
                <a:effectLst/>
                <a:latin typeface="Times New Roman" panose="02020603050405020304" pitchFamily="18" charset="0"/>
              </a:rPr>
              <a:t>fPSA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</a:rPr>
              <a:t>tPSA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), especially in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patients with </a:t>
            </a:r>
            <a:r>
              <a:rPr lang="en-US" sz="2000" dirty="0" err="1">
                <a:effectLst/>
                <a:latin typeface="Times New Roman" panose="02020603050405020304" pitchFamily="18" charset="0"/>
              </a:rPr>
              <a:t>fPSA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</a:rPr>
              <a:t>tPSA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values comprised between 11%</a:t>
            </a:r>
            <a:br>
              <a:rPr lang="en-US" sz="2000" dirty="0"/>
            </a:br>
            <a:r>
              <a:rPr lang="en-US" sz="2000" dirty="0">
                <a:effectLst/>
                <a:latin typeface="Times New Roman" panose="02020603050405020304" pitchFamily="18" charset="0"/>
              </a:rPr>
              <a:t>and 14.5%. Whether or not these findings will translate into official guidelines and recommendations, it</a:t>
            </a:r>
            <a:br>
              <a:rPr lang="en-US" sz="2000" dirty="0"/>
            </a:br>
            <a:r>
              <a:rPr lang="en-US" sz="2000" dirty="0">
                <a:effectLst/>
                <a:latin typeface="Times New Roman" panose="02020603050405020304" pitchFamily="18" charset="0"/>
              </a:rPr>
              <a:t>is, however, essential to clearly emphasize that several</a:t>
            </a:r>
            <a:r>
              <a:rPr lang="cs-CZ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doubts remain about the efficacy of PSA-based screening.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949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92ABA7-0636-EBA1-9315-D208E217B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3CFDE4-57A6-DC47-1E19-94BF91C3C0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2FEBD0-E9FE-C160-A04A-41C3D70F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 and </a:t>
            </a:r>
            <a:r>
              <a:rPr lang="cs-CZ" dirty="0" err="1"/>
              <a:t>prostate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02BF7E-C110-C2FC-BFA1-5CC94A858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Taken together, these facts legitimate the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hypothesis that although PSA screening may be indeed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effective to detect prostate cancer, its clinical efficacy for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decreasing prostate cancer mortality is largely question-</a:t>
            </a:r>
            <a:br>
              <a:rPr lang="en-US" sz="1800" dirty="0"/>
            </a:br>
            <a:r>
              <a:rPr lang="en-US" sz="1800" dirty="0">
                <a:effectLst/>
                <a:latin typeface="Times New Roman" panose="02020603050405020304" pitchFamily="18" charset="0"/>
              </a:rPr>
              <a:t>able and potential offset by economical and clinical harm.</a:t>
            </a:r>
            <a:br>
              <a:rPr lang="en-US" sz="1800" dirty="0"/>
            </a:br>
            <a:r>
              <a:rPr lang="en-US" sz="1800" dirty="0">
                <a:effectLst/>
                <a:latin typeface="Times New Roman" panose="02020603050405020304" pitchFamily="18" charset="0"/>
              </a:rPr>
              <a:t>This is mainly attributable to the fact that a large number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of prostate cancer, up to 50%, may be classified as indolent and slow-growing, so that their surgical ablation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would not improve the outcomes, but rather expose the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patients to a variety of side effects such as incontinence,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impotence, bleeding and septic complications. To overcome the latent drawbacks of PSA-based screening, some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alternative strategies have been proposed, including calculation of PSA velocity and density, ratio between free</a:t>
            </a:r>
            <a:br>
              <a:rPr lang="en-US" sz="1800" dirty="0"/>
            </a:br>
            <a:r>
              <a:rPr lang="en-US" sz="1800" dirty="0">
                <a:effectLst/>
                <a:latin typeface="Times New Roman" panose="02020603050405020304" pitchFamily="18" charset="0"/>
              </a:rPr>
              <a:t>and total PSA, the use of age-specific reference ranges, as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well as assessment of isoform p2PSA or the calculation of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the Prostate Health Index (phi: [p2PSA/free PSA] × √total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PSA).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0077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FB0A9B-8F59-7DCC-BA81-2AF9B076DE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1C38E5-7EAB-9C90-2597-85DBD5CFD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B1CABD-4A14-F16A-B338-CEB81586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false</a:t>
            </a:r>
            <a:r>
              <a:rPr lang="cs-CZ" dirty="0"/>
              <a:t> </a:t>
            </a:r>
            <a:r>
              <a:rPr lang="cs-CZ" dirty="0" err="1"/>
              <a:t>myths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97DAFE-E644-F35C-8544-786C0663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A prolonged activated partial thromboplastin time (APTT) is always associated with bleeding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An increase value of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cardiospecific</a:t>
            </a:r>
            <a:r>
              <a:rPr lang="en-US" sz="1400" dirty="0">
                <a:effectLst/>
                <a:latin typeface="Arial" panose="020B0604020202020204" pitchFamily="34" charset="0"/>
              </a:rPr>
              <a:t> troponin always reflects an acute myocardial infarction (AMI)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The generation of ischemia modified albumin (IMA) only occurs in the presence of myocardial ischemia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Increased D-dimer values are diagnostic of venous thromboembolism (VTE)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Screening of prostate cancer with prostate specific antigen (PSA) is effective to decrease cancer-related mortality and increases quality of life</a:t>
            </a:r>
            <a:br>
              <a:rPr lang="en-US" sz="1400" dirty="0"/>
            </a:br>
            <a:r>
              <a:rPr lang="en-US" sz="1400" dirty="0" err="1">
                <a:effectLst/>
                <a:latin typeface="Arial" panose="020B0604020202020204" pitchFamily="34" charset="0"/>
              </a:rPr>
              <a:t>Dibucain</a:t>
            </a:r>
            <a:r>
              <a:rPr lang="en-US" sz="1400" dirty="0">
                <a:effectLst/>
                <a:latin typeface="Arial" panose="020B0604020202020204" pitchFamily="34" charset="0"/>
              </a:rPr>
              <a:t> number must be systematically assessed as part of pre-anesthesia surgical screening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Bence Jones protein (BJP) should be assessed before administration of contrast media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Increased concentration of lipoprotein[a] [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Lp</a:t>
            </a:r>
            <a:r>
              <a:rPr lang="en-US" sz="1400" dirty="0">
                <a:effectLst/>
                <a:latin typeface="Arial" panose="020B0604020202020204" pitchFamily="34" charset="0"/>
              </a:rPr>
              <a:t>(a)] is associated with enhanced risk of mortality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Neutrophil gelatinase-associated lipocalin (NGAL) is the ‘troponin of the kidney’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Hyperkalemia is always a consequence of a metabolic disorder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Laboratory values within the reference ranges are always normal and vice versa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9530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4F13E1-19F9-5B51-BACB-7AF34C1B7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873541-B4F3-A91E-1A80-D0149AD02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08E09-9146-17C1-9ED3-B55A8C55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ABF2A0-006A-A587-BC7F-C3F23FF8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4811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2000" dirty="0"/>
              <a:t>The contribution of laboratory testing in science and medicine is almost unquestionable. The number of tests is continuously expanding, so that it becomes challenging to stay</a:t>
            </a:r>
            <a:r>
              <a:rPr lang="cs-CZ" sz="2000" dirty="0"/>
              <a:t> </a:t>
            </a:r>
            <a:r>
              <a:rPr lang="en-US" sz="2000" dirty="0"/>
              <a:t>abreast of all recent developments and eventually dismiss</a:t>
            </a:r>
            <a:r>
              <a:rPr lang="cs-CZ" sz="2000" dirty="0"/>
              <a:t> </a:t>
            </a:r>
            <a:r>
              <a:rPr lang="en-US" sz="2000" dirty="0"/>
              <a:t>redundant or obsolete analyses. These aspects have contributed to proliferation of false myths and legends, consuming valuable human and economic resources, and</a:t>
            </a:r>
            <a:r>
              <a:rPr lang="cs-CZ" sz="2000" dirty="0"/>
              <a:t> </a:t>
            </a:r>
            <a:r>
              <a:rPr lang="en-US" sz="2000" dirty="0"/>
              <a:t>jeopardizing the clinical reasoning. It is obvious that</a:t>
            </a:r>
            <a:r>
              <a:rPr lang="cs-CZ" sz="2000" dirty="0"/>
              <a:t> </a:t>
            </a:r>
            <a:r>
              <a:rPr lang="en-US" sz="2000" dirty="0"/>
              <a:t>the paradigmatic cases described in this article are not</a:t>
            </a:r>
            <a:r>
              <a:rPr lang="cs-CZ" sz="2000" dirty="0"/>
              <a:t> </a:t>
            </a:r>
            <a:r>
              <a:rPr lang="en-US" sz="2000" dirty="0"/>
              <a:t>intended to be comprehensive, since other peculiar examples have been overlooked. However, since medical science</a:t>
            </a:r>
            <a:r>
              <a:rPr lang="cs-CZ" sz="2000" dirty="0"/>
              <a:t> </a:t>
            </a:r>
            <a:r>
              <a:rPr lang="en-US" sz="2000" dirty="0"/>
              <a:t>and laboratory medicine have to frequently fight against</a:t>
            </a:r>
            <a:r>
              <a:rPr lang="cs-CZ" sz="2000" dirty="0"/>
              <a:t> </a:t>
            </a:r>
            <a:r>
              <a:rPr lang="en-US" sz="2000" dirty="0"/>
              <a:t>false beliefs, we believe that these cases may help remove</a:t>
            </a:r>
            <a:r>
              <a:rPr lang="cs-CZ" sz="2000" dirty="0"/>
              <a:t> </a:t>
            </a:r>
            <a:r>
              <a:rPr lang="en-US" sz="2000" dirty="0"/>
              <a:t>some mysticisms in laboratory diagnostics.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604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25E93-957A-A7DF-0F66-8E4B86DE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18147-C966-D694-F8E2-CC0E54AF0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23215E-372D-59DD-80B1-DF9A568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6D9F50-488E-6185-4C00-C1E9928C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174B46-A767-D49E-068E-E9C227505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D7DC43-F488-10C1-3B78-3EC502BC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4DFB18-C4A7-FBC6-B239-5341D8BB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</a:t>
            </a:r>
            <a:r>
              <a:rPr lang="cs-CZ" dirty="0" err="1"/>
              <a:t>ranges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9DA08F-C249-F2ED-B48F-3E8BBC51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2400" dirty="0"/>
              <a:t>One of the mostly widespread misconception in laboratory</a:t>
            </a:r>
            <a:r>
              <a:rPr lang="cs-CZ" sz="2400" dirty="0"/>
              <a:t> </a:t>
            </a:r>
            <a:r>
              <a:rPr lang="en-US" sz="2400" dirty="0"/>
              <a:t>diagnostics is that test results that fall within the ‘reference</a:t>
            </a:r>
            <a:r>
              <a:rPr lang="cs-CZ" sz="2400" dirty="0"/>
              <a:t> </a:t>
            </a:r>
            <a:r>
              <a:rPr lang="en-US" sz="2400" dirty="0"/>
              <a:t>range’ are always ‘normal’, and vice versa. The notion of</a:t>
            </a:r>
            <a:r>
              <a:rPr lang="cs-CZ" sz="2400" dirty="0"/>
              <a:t> </a:t>
            </a:r>
            <a:r>
              <a:rPr lang="en-US" sz="2400" dirty="0"/>
              <a:t>developing and using reference ranges (also referred as</a:t>
            </a:r>
            <a:r>
              <a:rPr lang="cs-CZ" sz="2400" dirty="0"/>
              <a:t> </a:t>
            </a:r>
            <a:r>
              <a:rPr lang="en-US" sz="2400" dirty="0"/>
              <a:t>‘reference intervals’) for interpreting any kind of measure</a:t>
            </a:r>
          </a:p>
          <a:p>
            <a:pPr marL="72000" indent="0">
              <a:buNone/>
            </a:pPr>
            <a:r>
              <a:rPr lang="en-US" sz="2400" dirty="0"/>
              <a:t>is indeed ancient as mankind. In laboratory medicine, this</a:t>
            </a:r>
            <a:r>
              <a:rPr lang="cs-CZ" sz="2400" dirty="0"/>
              <a:t> </a:t>
            </a:r>
            <a:r>
              <a:rPr lang="en-US" sz="2400" dirty="0"/>
              <a:t>concept has pragmatically overcome the earlier notion of</a:t>
            </a:r>
            <a:r>
              <a:rPr lang="cs-CZ" sz="2400" dirty="0"/>
              <a:t> </a:t>
            </a:r>
            <a:r>
              <a:rPr lang="en-US" sz="2400" dirty="0"/>
              <a:t>‘normal values’ due to objective difficulties to establish</a:t>
            </a:r>
            <a:r>
              <a:rPr lang="cs-CZ" sz="2400" dirty="0"/>
              <a:t> </a:t>
            </a:r>
            <a:r>
              <a:rPr lang="en-US" sz="2400" dirty="0"/>
              <a:t>what is normal and what is not. In brief, the reference</a:t>
            </a:r>
            <a:r>
              <a:rPr lang="cs-CZ" sz="2400" dirty="0"/>
              <a:t> </a:t>
            </a:r>
            <a:r>
              <a:rPr lang="en-US" sz="2400" dirty="0"/>
              <a:t>range is conventionally described by the variation of</a:t>
            </a:r>
            <a:r>
              <a:rPr lang="cs-CZ" sz="2400" dirty="0"/>
              <a:t> </a:t>
            </a:r>
            <a:r>
              <a:rPr lang="en-US" sz="2400" dirty="0"/>
              <a:t>values in a population of ‘presumably’ healthy individuals, which should be represented by at least 120 subjects.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925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464EEA-1A5F-1996-1B29-89FCC4463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EBB2D9-F9C3-E3EF-25A7-40EB4CF44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B1B60F-E9A8-8D39-71AC-F250C830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</a:t>
            </a:r>
            <a:r>
              <a:rPr lang="cs-CZ" dirty="0" err="1"/>
              <a:t>ranges</a:t>
            </a:r>
            <a:r>
              <a:rPr lang="cs-CZ" dirty="0"/>
              <a:t>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71EF98-9E40-D666-997B-2C85CD71B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600" dirty="0"/>
              <a:t>According to sample distribution, the final calculation of the reference range can be made using a parametric</a:t>
            </a:r>
            <a:r>
              <a:rPr lang="cs-CZ" sz="1600" dirty="0"/>
              <a:t> </a:t>
            </a:r>
            <a:r>
              <a:rPr lang="en-US" sz="1600" dirty="0"/>
              <a:t>statistical approach (i.e., assuming a normal distribution),</a:t>
            </a:r>
            <a:r>
              <a:rPr lang="cs-CZ" sz="1600" dirty="0"/>
              <a:t> </a:t>
            </a:r>
            <a:r>
              <a:rPr lang="en-US" sz="1600" dirty="0"/>
              <a:t>or non-parametric statistical approach (i.e., assuming a</a:t>
            </a:r>
            <a:r>
              <a:rPr lang="cs-CZ" sz="1600" dirty="0"/>
              <a:t> </a:t>
            </a:r>
            <a:r>
              <a:rPr lang="en-US" sz="1600" dirty="0"/>
              <a:t>non-normal distribution), or even parametric statistics</a:t>
            </a:r>
            <a:r>
              <a:rPr lang="cs-CZ" sz="1600" dirty="0"/>
              <a:t> </a:t>
            </a:r>
            <a:r>
              <a:rPr lang="en-US" sz="1600" dirty="0"/>
              <a:t>after log-normal transformation of data. In the former case,</a:t>
            </a:r>
            <a:r>
              <a:rPr lang="cs-CZ" sz="1600" dirty="0"/>
              <a:t> </a:t>
            </a:r>
            <a:r>
              <a:rPr lang="en-US" sz="1600" dirty="0"/>
              <a:t>e.g., a 95% prediction interval is estimated based on the</a:t>
            </a:r>
            <a:r>
              <a:rPr lang="cs-CZ" sz="1600" dirty="0"/>
              <a:t> </a:t>
            </a:r>
            <a:r>
              <a:rPr lang="en-US" sz="1600" dirty="0"/>
              <a:t>mean ± 2 standard deviations (SDs). The calculated reference range should also be partitioned in separate</a:t>
            </a:r>
            <a:r>
              <a:rPr lang="cs-CZ" sz="1600" dirty="0"/>
              <a:t> </a:t>
            </a:r>
            <a:r>
              <a:rPr lang="en-US" sz="1600" dirty="0"/>
              <a:t>classes when a clinical basis or logical physiological foundations exist and systematically verified once variations in</a:t>
            </a:r>
            <a:r>
              <a:rPr lang="cs-CZ" sz="1600" dirty="0"/>
              <a:t> </a:t>
            </a:r>
            <a:r>
              <a:rPr lang="en-US" sz="1600" dirty="0"/>
              <a:t>analytical and/or preanalytical procedures are introduced. These rather simple and intuitive assumptions are</a:t>
            </a:r>
            <a:r>
              <a:rPr lang="cs-CZ" sz="1600" dirty="0"/>
              <a:t> </a:t>
            </a:r>
            <a:r>
              <a:rPr lang="en-US" sz="1600" dirty="0"/>
              <a:t>however difficult to be appreciated by several stakeholders</a:t>
            </a:r>
            <a:r>
              <a:rPr lang="cs-CZ" sz="1600" dirty="0"/>
              <a:t> </a:t>
            </a:r>
            <a:r>
              <a:rPr lang="en-US" sz="1600" dirty="0"/>
              <a:t>of laboratory services, including some hospital physicians,</a:t>
            </a:r>
            <a:r>
              <a:rPr lang="cs-CZ" sz="1600" dirty="0"/>
              <a:t> </a:t>
            </a:r>
            <a:r>
              <a:rPr lang="en-US" sz="1600" dirty="0"/>
              <a:t>general practitioners, nurses and patients, wherein patient</a:t>
            </a:r>
            <a:r>
              <a:rPr lang="cs-CZ" sz="1600" dirty="0"/>
              <a:t> </a:t>
            </a:r>
            <a:r>
              <a:rPr lang="en-US" sz="1600" dirty="0"/>
              <a:t>data outside the reference range are frequently perceived</a:t>
            </a:r>
            <a:r>
              <a:rPr lang="cs-CZ" sz="1600" dirty="0"/>
              <a:t> </a:t>
            </a:r>
            <a:r>
              <a:rPr lang="en-US" sz="1600" dirty="0"/>
              <a:t>as axiom of ‘abnormality’. It is also undeniable that the</a:t>
            </a:r>
            <a:r>
              <a:rPr lang="cs-CZ" sz="1600" dirty="0"/>
              <a:t> </a:t>
            </a:r>
            <a:r>
              <a:rPr lang="en-US" sz="1600" dirty="0"/>
              <a:t>presence of ‘asterisks’, commonly used for flagging results</a:t>
            </a:r>
            <a:r>
              <a:rPr lang="cs-CZ" sz="1600" dirty="0"/>
              <a:t> </a:t>
            </a:r>
            <a:r>
              <a:rPr lang="en-US" sz="1600" dirty="0"/>
              <a:t>falling outside the reference range, contributes to increase</a:t>
            </a:r>
            <a:r>
              <a:rPr lang="cs-CZ" sz="1600" dirty="0"/>
              <a:t> </a:t>
            </a:r>
            <a:r>
              <a:rPr lang="en-US" sz="1600" dirty="0"/>
              <a:t>the chance of misinterpretation.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2833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32D9B-F1B3-C6B8-58E1-A6F056D17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803FC1-CD89-68B3-A938-3E625E561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326D27-72E4-2009-F809-0B72B22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</a:t>
            </a:r>
            <a:r>
              <a:rPr lang="cs-CZ" dirty="0" err="1"/>
              <a:t>ranges</a:t>
            </a:r>
            <a:r>
              <a:rPr lang="cs-CZ" dirty="0"/>
              <a:t> III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B1C8B4-BD4A-DF47-171A-13CDC9CC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2400" dirty="0"/>
              <a:t>There are two latent and rather comprehensible limits</a:t>
            </a:r>
            <a:r>
              <a:rPr lang="cs-CZ" sz="2400" dirty="0"/>
              <a:t> </a:t>
            </a:r>
            <a:r>
              <a:rPr lang="en-US" sz="2400" dirty="0"/>
              <a:t>in the statistical calculation of the reference intervals.</a:t>
            </a:r>
            <a:r>
              <a:rPr lang="cs-CZ" sz="2400" dirty="0"/>
              <a:t> </a:t>
            </a:r>
            <a:r>
              <a:rPr lang="en-US" sz="2400" dirty="0"/>
              <a:t>First, the 95% prediction interval inherently excludes 5%</a:t>
            </a:r>
            <a:r>
              <a:rPr lang="cs-CZ" sz="2400" dirty="0"/>
              <a:t> </a:t>
            </a:r>
            <a:r>
              <a:rPr lang="en-US" sz="2400" dirty="0"/>
              <a:t>of presumably healthy subjects, which would result as</a:t>
            </a:r>
            <a:r>
              <a:rPr lang="cs-CZ" sz="2400" dirty="0"/>
              <a:t> </a:t>
            </a:r>
            <a:r>
              <a:rPr lang="en-US" sz="2400" dirty="0"/>
              <a:t>outliers, be ‘flagged’ and thereby considered as ‘abnormal’</a:t>
            </a:r>
            <a:r>
              <a:rPr lang="cs-CZ" sz="2400" dirty="0"/>
              <a:t> </a:t>
            </a:r>
            <a:r>
              <a:rPr lang="en-US" sz="2400" dirty="0"/>
              <a:t>applying the misleading conception that reference range</a:t>
            </a:r>
            <a:r>
              <a:rPr lang="cs-CZ" sz="2400" dirty="0"/>
              <a:t> </a:t>
            </a:r>
            <a:r>
              <a:rPr lang="en-US" sz="2400" dirty="0"/>
              <a:t>and normal values are synonyms. However, the</a:t>
            </a:r>
            <a:r>
              <a:rPr lang="cs-CZ" sz="2400" dirty="0"/>
              <a:t> </a:t>
            </a:r>
            <a:r>
              <a:rPr lang="en-US" sz="2400" dirty="0"/>
              <a:t>healthy population is only ‘presumably’ normal, since</a:t>
            </a:r>
            <a:r>
              <a:rPr lang="cs-CZ" sz="2400" dirty="0"/>
              <a:t> </a:t>
            </a:r>
            <a:r>
              <a:rPr lang="en-US" sz="2400" dirty="0"/>
              <a:t>preclinical and clinical information are typically collected</a:t>
            </a:r>
            <a:r>
              <a:rPr lang="cs-CZ" sz="2400" dirty="0"/>
              <a:t> </a:t>
            </a:r>
            <a:r>
              <a:rPr lang="en-US" sz="2400" dirty="0"/>
              <a:t>by short medical examination and/or questionnaires,</a:t>
            </a:r>
          </a:p>
          <a:p>
            <a:pPr marL="72000" indent="0">
              <a:buNone/>
            </a:pPr>
            <a:r>
              <a:rPr lang="en-US" sz="2400" dirty="0"/>
              <a:t>without more accurate testing.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852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05FE6D-2AC1-586E-27BA-D58B1B86E2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B80C9E-B5A3-30E3-F662-5650741B3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78262C-D5BF-6BE8-642E-0B40A36F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APTT and </a:t>
            </a:r>
            <a:r>
              <a:rPr lang="cs-CZ" dirty="0" err="1"/>
              <a:t>bleeding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BD67D4-37DC-7A89-3A10-FDAC77D9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800" dirty="0">
                <a:effectLst/>
                <a:cs typeface="Calibri" panose="020F0502020204030204" pitchFamily="34" charset="0"/>
              </a:rPr>
              <a:t>The activated partial thromboplastin time (APTT) is a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global test of hemostasis, which is typically requested in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combination with prothrombin time (PT) and fibrinogen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for assessment of secondary hemostasis, also known as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‘blood coagulation’. Pathological derangements of the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delicate hemostatic balance may alternatively expose the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patient to ineffective coagulation and bleeding (i.e., hypofunction), or excess clotting and thrombosis (i.e., hyperfunction). Along with mounting evidences that shortened values of APTT may reflect a prothrombotic state, prolonged values have been historically associated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with a potential hemorrhagic risk. Basically, an isolate</a:t>
            </a:r>
            <a:r>
              <a:rPr lang="cs-CZ" sz="1800" dirty="0">
                <a:effectLst/>
                <a:cs typeface="Calibri" panose="020F0502020204030204" pitchFamily="34" charset="0"/>
              </a:rPr>
              <a:t>d </a:t>
            </a:r>
            <a:r>
              <a:rPr lang="en-US" sz="1800" dirty="0">
                <a:effectLst/>
                <a:cs typeface="Calibri" panose="020F0502020204030204" pitchFamily="34" charset="0"/>
              </a:rPr>
              <a:t>prolongation of APTT mirrors the presence of plasma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inhibitors and acquired or inherited deficiencies of 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coag</a:t>
            </a:r>
            <a:r>
              <a:rPr lang="en-US" sz="1800" dirty="0">
                <a:effectLst/>
                <a:cs typeface="Calibri" panose="020F0502020204030204" pitchFamily="34" charset="0"/>
              </a:rPr>
              <a:t>-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ulation</a:t>
            </a:r>
            <a:r>
              <a:rPr lang="en-US" sz="1800" dirty="0">
                <a:effectLst/>
                <a:cs typeface="Calibri" panose="020F0502020204030204" pitchFamily="34" charset="0"/>
              </a:rPr>
              <a:t> factors of the intrinsic pathway, thus including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von Willebrand factor, coagulation factors XII, XI, IX and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VIII</a:t>
            </a:r>
            <a:r>
              <a:rPr lang="cs-CZ" sz="1800" dirty="0">
                <a:effectLst/>
                <a:cs typeface="Calibri" panose="020F0502020204030204" pitchFamily="34" charset="0"/>
              </a:rPr>
              <a:t>. </a:t>
            </a:r>
            <a:endParaRPr lang="cs-CZ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8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F85D58-CB22-88CC-1E27-3812C6F6BD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72E32F-A5FA-8FFB-0FE6-A9465C03A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AD5BA-2E72-A134-1E59-E8A20734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APTT and </a:t>
            </a:r>
            <a:r>
              <a:rPr lang="cs-CZ" dirty="0" err="1"/>
              <a:t>bleeding</a:t>
            </a:r>
            <a:r>
              <a:rPr lang="cs-CZ" dirty="0"/>
              <a:t> II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50A683-3565-6732-BEE2-BA700775C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  <a:cs typeface="Calibri" panose="020F0502020204030204" pitchFamily="34" charset="0"/>
              </a:rPr>
              <a:t>Although it is hence undeniable that an isolate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prolongation of APTT, once preanalytical artifacts have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been excluded, may reflect life-threatening abnormalities of secondary hemostasis such as von Willebrand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disease</a:t>
            </a:r>
            <a:r>
              <a:rPr lang="cs-CZ" sz="2000" dirty="0">
                <a:effectLst/>
                <a:cs typeface="Calibri" panose="020F0502020204030204" pitchFamily="34" charset="0"/>
              </a:rPr>
              <a:t>,</a:t>
            </a:r>
            <a:r>
              <a:rPr lang="en-US" sz="2000" dirty="0">
                <a:effectLst/>
                <a:cs typeface="Calibri" panose="020F0502020204030204" pitchFamily="34" charset="0"/>
              </a:rPr>
              <a:t> hemophilia A (i.e., factor VIII deficiency), B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(i.e., factor IX deficiency) and C (i.e., factor XI deficiency), a variety of other conditions might cause abnormal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prolongations. Among these, nearly half of the cases are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represented by isolated factor XII deficiency (approx. 34%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of cases) and the presence of lupus anticoagulant (LAC)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(approx. 13% of cases). Although the former condition may be associated with remarkably prolonged clotting times, up to incoagulable APTTs, the clinical picture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is not accompanied by a significant bleeding diathesis,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even in patients homozygous for nearly complete factor</a:t>
            </a:r>
            <a:r>
              <a:rPr lang="cs-CZ" sz="2000" dirty="0">
                <a:effectLst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cs typeface="Calibri" panose="020F0502020204030204" pitchFamily="34" charset="0"/>
              </a:rPr>
              <a:t>XII deficiency (i.e., factor activity &lt; 1%)</a:t>
            </a:r>
            <a:r>
              <a:rPr lang="cs-CZ" sz="2000" dirty="0">
                <a:effectLst/>
                <a:cs typeface="Calibri" panose="020F0502020204030204" pitchFamily="34" charset="0"/>
              </a:rPr>
              <a:t>.</a:t>
            </a:r>
            <a:endParaRPr lang="cs-CZ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EF8D29-6D43-3864-892E-A9DB0F317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12B5C-E634-3D96-82E1-0E600AB02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623183-F42E-5C4C-FB00-ACA43DAE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APTT and </a:t>
            </a:r>
            <a:r>
              <a:rPr lang="cs-CZ" dirty="0" err="1"/>
              <a:t>bleeding</a:t>
            </a:r>
            <a:r>
              <a:rPr lang="cs-CZ" dirty="0"/>
              <a:t> III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53EF09-12FB-E814-B122-96206361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600" dirty="0">
                <a:effectLst/>
                <a:cs typeface="Calibri" panose="020F0502020204030204" pitchFamily="34" charset="0"/>
              </a:rPr>
              <a:t>Even more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interestingly, epidemiological data are in support of a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putative role of factor XII deficiency in thrombosis, both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venous and arterial. Whether or not this association is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biologically plausible, it is unquestionable that the occasional finding of a prolonged APTT due to factor XII deficiency should not delay invasive procedures or discourage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the appropriate treatment of thromboembolic accidents.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The association between prolonged APTT and LAC is even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more fascinating. It has been known for decades that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the leading laboratory aspect of LAC lies in its ability to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prolong phospholipid-dependent clotting time in vitro,</a:t>
            </a:r>
            <a:br>
              <a:rPr lang="en-US" sz="1600" dirty="0">
                <a:cs typeface="Calibri" panose="020F0502020204030204" pitchFamily="34" charset="0"/>
              </a:rPr>
            </a:br>
            <a:r>
              <a:rPr lang="en-US" sz="1600" dirty="0">
                <a:effectLst/>
                <a:cs typeface="Calibri" panose="020F0502020204030204" pitchFamily="34" charset="0"/>
              </a:rPr>
              <a:t>thus including APTT. However, the presence of LAC is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associated with a high risk of venous or arterial thrombosis, and even with pregnancy morbidity. These events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globally contribute to define the antiphospholipid syndrome (APS), which treatment of choice typically remains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long-term anticoagulation therapy despite the presence of</a:t>
            </a:r>
            <a:r>
              <a:rPr lang="cs-CZ" sz="1600" dirty="0">
                <a:effectLst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cs typeface="Calibri" panose="020F0502020204030204" pitchFamily="34" charset="0"/>
              </a:rPr>
              <a:t>prolonged APTT.</a:t>
            </a:r>
            <a:endParaRPr lang="cs-CZ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0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BE71C9-B599-C219-4849-3E3EDBD08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F166F4-7302-7814-FE2A-E3915FF23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DC1240-20A0-6789-EA00-CFED1261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Troponiny v diagnostice kardiovaskulárních patologií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8715E3-40B0-6FA8-EDB4-D7A19A403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cs typeface="Calibri" panose="020F0502020204030204" pitchFamily="34" charset="0"/>
              </a:rPr>
              <a:t>Cardiovascular disease, including acute myocardial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infarction (AMI), is the leading cause of mortality and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disability in western countries. Although several biomarkers have been proposed over the past decades</a:t>
            </a:r>
            <a:r>
              <a:rPr lang="cs-CZ" sz="1800" dirty="0">
                <a:effectLst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cardiospecific</a:t>
            </a:r>
            <a:r>
              <a:rPr lang="en-US" sz="1800" dirty="0">
                <a:effectLst/>
                <a:cs typeface="Calibri" panose="020F0502020204030204" pitchFamily="34" charset="0"/>
              </a:rPr>
              <a:t> troponin testing – with either troponin I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TnI</a:t>
            </a:r>
            <a:r>
              <a:rPr lang="en-US" sz="1800" dirty="0">
                <a:effectLst/>
                <a:cs typeface="Calibri" panose="020F0502020204030204" pitchFamily="34" charset="0"/>
              </a:rPr>
              <a:t>) or troponin T (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TnT</a:t>
            </a:r>
            <a:r>
              <a:rPr lang="en-US" sz="1800" dirty="0">
                <a:effectLst/>
                <a:cs typeface="Calibri" panose="020F0502020204030204" pitchFamily="34" charset="0"/>
              </a:rPr>
              <a:t>) – remains the biochemical gold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standard. The recent development of new immunoassays, conventionally defined ‘latest generation’ or</a:t>
            </a:r>
            <a:br>
              <a:rPr lang="en-US" sz="1800" dirty="0">
                <a:cs typeface="Calibri" panose="020F0502020204030204" pitchFamily="34" charset="0"/>
              </a:rPr>
            </a:br>
            <a:r>
              <a:rPr lang="en-US" sz="1800" dirty="0">
                <a:effectLst/>
                <a:cs typeface="Calibri" panose="020F0502020204030204" pitchFamily="34" charset="0"/>
              </a:rPr>
              <a:t>‘highly-sensitive’ (HS) and characterized by improved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analytical sensitivity, has partially revolutionized the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triage of patients with suspected acute coronary syndrome (ACS), inasmuch as measurable values of these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biomarkers can now be obtained in the vast majority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of presumably healthy subjects. Once analytical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errors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and frequent interferences such as 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spu</a:t>
            </a:r>
            <a:r>
              <a:rPr lang="en-US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rious</a:t>
            </a:r>
            <a:r>
              <a:rPr lang="en-US" sz="1800" dirty="0">
                <a:effectLst/>
                <a:cs typeface="Calibri" panose="020F0502020204030204" pitchFamily="34" charset="0"/>
              </a:rPr>
              <a:t> hemolysis, heterophilic antibodies and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cs typeface="Calibri" panose="020F0502020204030204" pitchFamily="34" charset="0"/>
              </a:rPr>
              <a:t>macrotroponin</a:t>
            </a:r>
            <a:r>
              <a:rPr lang="en-US" sz="1800" dirty="0">
                <a:effectLst/>
                <a:cs typeface="Calibri" panose="020F0502020204030204" pitchFamily="34" charset="0"/>
              </a:rPr>
              <a:t> have been ruled out, the optimized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analytical performance of these novel immunoassays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has remarkably improved the identification of minor</a:t>
            </a:r>
            <a:r>
              <a:rPr lang="cs-CZ" sz="1800" dirty="0">
                <a:effectLst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cs typeface="Calibri" panose="020F0502020204030204" pitchFamily="34" charset="0"/>
              </a:rPr>
              <a:t>and non-ischemic cardiac injuries. </a:t>
            </a:r>
            <a:endParaRPr lang="cs-CZ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95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F3C31880A6D246A99123DDDA4AA772" ma:contentTypeVersion="12" ma:contentTypeDescription="Vytvoří nový dokument" ma:contentTypeScope="" ma:versionID="68f894ecc93002d9f5a291e5d2148efa">
  <xsd:schema xmlns:xsd="http://www.w3.org/2001/XMLSchema" xmlns:xs="http://www.w3.org/2001/XMLSchema" xmlns:p="http://schemas.microsoft.com/office/2006/metadata/properties" xmlns:ns3="1fde8838-689f-4d75-a6cb-95aa87ac4935" xmlns:ns4="27c3c78c-f572-4f45-a92e-c70c79080381" targetNamespace="http://schemas.microsoft.com/office/2006/metadata/properties" ma:root="true" ma:fieldsID="285066b0bf63345803577d676c257495" ns3:_="" ns4:_="">
    <xsd:import namespace="1fde8838-689f-4d75-a6cb-95aa87ac4935"/>
    <xsd:import namespace="27c3c78c-f572-4f45-a92e-c70c790803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e8838-689f-4d75-a6cb-95aa87ac49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3c78c-f572-4f45-a92e-c70c79080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C70354-8038-421F-8E4E-D41729682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e8838-689f-4d75-a6cb-95aa87ac4935"/>
    <ds:schemaRef ds:uri="27c3c78c-f572-4f45-a92e-c70c79080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DC395D-8F52-45F7-808F-DEB4CD0F1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513625-2AD1-48A5-BAB1-E11CFD32F5B1}">
  <ds:schemaRefs>
    <ds:schemaRef ds:uri="http://purl.org/dc/terms/"/>
    <ds:schemaRef ds:uri="1fde8838-689f-4d75-a6cb-95aa87ac493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7c3c78c-f572-4f45-a92e-c70c79080381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14254</TotalTime>
  <Words>3402</Words>
  <Application>Microsoft Office PowerPoint</Application>
  <PresentationFormat>Širokoúhlá obrazovka</PresentationFormat>
  <Paragraphs>86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Presentation_MU_EN</vt:lpstr>
      <vt:lpstr>P11/0290 Mýty a hoaxy – biomarkery v diagnostice</vt:lpstr>
      <vt:lpstr>Examples of false myths</vt:lpstr>
      <vt:lpstr>Reference ranges</vt:lpstr>
      <vt:lpstr>Reference ranges II</vt:lpstr>
      <vt:lpstr>Reference ranges III</vt:lpstr>
      <vt:lpstr>APTT and bleeding</vt:lpstr>
      <vt:lpstr>APTT and bleeding II </vt:lpstr>
      <vt:lpstr>APTT and bleeding III</vt:lpstr>
      <vt:lpstr>Troponiny v diagnostice kardiovaskulárních patologií</vt:lpstr>
      <vt:lpstr>Troponiny v diagnostice kardiovaskulárních patologií</vt:lpstr>
      <vt:lpstr>D-dimers and trombembolism</vt:lpstr>
      <vt:lpstr>D-dimers and trombembolism</vt:lpstr>
      <vt:lpstr>Bence-Jones protein</vt:lpstr>
      <vt:lpstr>Bence-Jones protein and contrast media</vt:lpstr>
      <vt:lpstr>Potassium</vt:lpstr>
      <vt:lpstr>Potassium</vt:lpstr>
      <vt:lpstr>PSA and prostate cancer</vt:lpstr>
      <vt:lpstr>PSA and prostate cancer</vt:lpstr>
      <vt:lpstr>PSA and prostate cancer</vt:lpstr>
      <vt:lpstr>Conclusion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Julie</cp:lastModifiedBy>
  <cp:revision>22</cp:revision>
  <cp:lastPrinted>1601-01-01T00:00:00Z</cp:lastPrinted>
  <dcterms:created xsi:type="dcterms:W3CDTF">2018-11-28T09:04:29Z</dcterms:created>
  <dcterms:modified xsi:type="dcterms:W3CDTF">2022-05-12T21:14:57Z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0x0101003DF3C31880A6D246A99123DDDA4AA772</vt:lpwstr>
  </property>
</Properties>
</file>