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8" r:id="rId2"/>
    <p:sldId id="265" r:id="rId3"/>
    <p:sldId id="264" r:id="rId4"/>
    <p:sldId id="381" r:id="rId5"/>
    <p:sldId id="382" r:id="rId6"/>
    <p:sldId id="266" r:id="rId7"/>
    <p:sldId id="383" r:id="rId8"/>
    <p:sldId id="257" r:id="rId9"/>
    <p:sldId id="396" r:id="rId10"/>
    <p:sldId id="259" r:id="rId11"/>
    <p:sldId id="260" r:id="rId12"/>
    <p:sldId id="261" r:id="rId13"/>
    <p:sldId id="267" r:id="rId14"/>
    <p:sldId id="376" r:id="rId15"/>
    <p:sldId id="377" r:id="rId16"/>
    <p:sldId id="388" r:id="rId17"/>
    <p:sldId id="378" r:id="rId18"/>
    <p:sldId id="386" r:id="rId19"/>
    <p:sldId id="38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84" r:id="rId30"/>
    <p:sldId id="277" r:id="rId31"/>
    <p:sldId id="278" r:id="rId32"/>
    <p:sldId id="279" r:id="rId33"/>
    <p:sldId id="385" r:id="rId34"/>
    <p:sldId id="280" r:id="rId35"/>
    <p:sldId id="281" r:id="rId36"/>
    <p:sldId id="282" r:id="rId37"/>
    <p:sldId id="283" r:id="rId38"/>
    <p:sldId id="285" r:id="rId39"/>
    <p:sldId id="286" r:id="rId40"/>
    <p:sldId id="287" r:id="rId41"/>
    <p:sldId id="288" r:id="rId42"/>
    <p:sldId id="290" r:id="rId43"/>
    <p:sldId id="291" r:id="rId44"/>
    <p:sldId id="292" r:id="rId45"/>
    <p:sldId id="391" r:id="rId46"/>
    <p:sldId id="392" r:id="rId47"/>
    <p:sldId id="393" r:id="rId48"/>
    <p:sldId id="394" r:id="rId49"/>
    <p:sldId id="395" r:id="rId50"/>
    <p:sldId id="375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6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4755F-F182-44DD-94C6-430DAD3C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72FB2-2C98-4D49-8FBF-C04042A5C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966190-68AC-4F7A-BF8C-42CC7E3F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129E-430E-43E9-B9F9-5070CB2326A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0746FE-C771-4A2F-92DE-8131220A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CB1FEB-415B-454F-A4E7-067DDB7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4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64" b="0" i="0">
                <a:solidFill>
                  <a:srgbClr val="1763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393938"/>
                </a:solidFill>
                <a:latin typeface="Arial"/>
                <a:cs typeface="Arial"/>
              </a:defRPr>
            </a:lvl1pPr>
          </a:lstStyle>
          <a:p>
            <a:pPr marL="34549">
              <a:lnSpc>
                <a:spcPts val="1496"/>
              </a:lnSpc>
            </a:pPr>
            <a:fld id="{81D60167-4931-47E6-BA6A-407CBD079E47}" type="slidenum">
              <a:rPr lang="cs-CZ" smtClean="0"/>
              <a:pPr marL="34549">
                <a:lnSpc>
                  <a:spcPts val="1496"/>
                </a:lnSpc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24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919" y="408982"/>
            <a:ext cx="11081399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86" y="3840480"/>
            <a:ext cx="853946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393938"/>
                </a:solidFill>
                <a:latin typeface="Arial"/>
                <a:cs typeface="Arial"/>
              </a:defRPr>
            </a:lvl1pPr>
          </a:lstStyle>
          <a:p>
            <a:pPr marL="34549">
              <a:lnSpc>
                <a:spcPts val="1496"/>
              </a:lnSpc>
            </a:pPr>
            <a:fld id="{81D60167-4931-47E6-BA6A-407CBD079E47}" type="slidenum">
              <a:rPr lang="cs-CZ" smtClean="0"/>
              <a:pPr marL="34549">
                <a:lnSpc>
                  <a:spcPts val="1496"/>
                </a:lnSpc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1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9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0335-3A5C-40DB-AB89-84C4F984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5" y="2172396"/>
            <a:ext cx="11361600" cy="1171580"/>
          </a:xfrm>
        </p:spPr>
        <p:txBody>
          <a:bodyPr>
            <a:normAutofit fontScale="90000"/>
          </a:bodyPr>
          <a:lstStyle/>
          <a:p>
            <a:r>
              <a:rPr lang="cs-CZ" dirty="0"/>
              <a:t>P2/0290 Použití biomarkerů v diagnostice, terapii a pro odhad prognózy pacienta, biomarkery vybraných onemocnění</a:t>
            </a:r>
          </a:p>
        </p:txBody>
      </p:sp>
    </p:spTree>
    <p:extLst>
      <p:ext uri="{BB962C8B-B14F-4D97-AF65-F5344CB8AC3E}">
        <p14:creationId xmlns:p14="http://schemas.microsoft.com/office/powerpoint/2010/main" val="8619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150" y="461900"/>
            <a:ext cx="9149794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20" dirty="0"/>
              <a:t>Pozitivní prediktivní hodnota </a:t>
            </a:r>
            <a:r>
              <a:rPr spc="-10" dirty="0"/>
              <a:t>(PPV)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261"/>
            <a:ext cx="7915909" cy="40043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Je to procento pacientů s pozitivním testem, kteří skutečně mají nemoc.</a:t>
            </a: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PPV: = a / </a:t>
            </a:r>
            <a:r>
              <a:rPr lang="cs-CZ" sz="3200" dirty="0" err="1">
                <a:latin typeface="Calibri"/>
                <a:cs typeface="Calibri"/>
              </a:rPr>
              <a:t>a+b</a:t>
            </a:r>
            <a:endParaRPr lang="cs-CZ" sz="32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• = a (skutečně pozitivní) / </a:t>
            </a:r>
            <a:r>
              <a:rPr lang="cs-CZ" sz="3200" dirty="0" err="1">
                <a:latin typeface="Calibri"/>
                <a:cs typeface="Calibri"/>
              </a:rPr>
              <a:t>a+b</a:t>
            </a:r>
            <a:r>
              <a:rPr lang="cs-CZ" sz="3200" dirty="0">
                <a:latin typeface="Calibri"/>
                <a:cs typeface="Calibri"/>
              </a:rPr>
              <a:t> (skutečně pozitivní + falešně pozitivní)</a:t>
            </a: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• = Pravděpodobnost (pacient trpící onemocněním, když je test pozitivní)</a:t>
            </a: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cs-CZ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810" y="418159"/>
            <a:ext cx="10753200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20" dirty="0"/>
              <a:t>Negativní prediktivní hodnota </a:t>
            </a:r>
            <a:r>
              <a:rPr spc="-5" dirty="0"/>
              <a:t>(NPV)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261"/>
            <a:ext cx="8028940" cy="40043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Je to procento pacientů s negativním testem, kteří tuto nemoc nemají.</a:t>
            </a: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NPV: = d/</a:t>
            </a:r>
            <a:r>
              <a:rPr lang="cs-CZ" sz="3200" dirty="0" err="1">
                <a:latin typeface="Calibri"/>
                <a:cs typeface="Calibri"/>
              </a:rPr>
              <a:t>c+d</a:t>
            </a:r>
            <a:endParaRPr lang="cs-CZ" sz="32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• = d (skutečně negativní) / </a:t>
            </a:r>
            <a:r>
              <a:rPr lang="cs-CZ" sz="3200" dirty="0" err="1">
                <a:latin typeface="Calibri"/>
                <a:cs typeface="Calibri"/>
              </a:rPr>
              <a:t>c+d</a:t>
            </a:r>
            <a:r>
              <a:rPr lang="cs-CZ" sz="3200" dirty="0">
                <a:latin typeface="Calibri"/>
                <a:cs typeface="Calibri"/>
              </a:rPr>
              <a:t> (falešně negativní + skutečně negativní)</a:t>
            </a: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dirty="0">
                <a:latin typeface="Calibri"/>
                <a:cs typeface="Calibri"/>
              </a:rPr>
              <a:t>• = Pravděpodobnost (pacient nemá nemoc, když je test negativní)</a:t>
            </a: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cs-CZ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74850" y="1593850"/>
          <a:ext cx="8229600" cy="228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absent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positive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95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positive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(a+b)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negative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54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negative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(c+d)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372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disease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present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(a+c)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normal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(b+d)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364739" y="4285870"/>
            <a:ext cx="3247390" cy="1451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Sensitivity=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a/a+c</a:t>
            </a:r>
            <a:endParaRPr sz="18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88900"/>
            <a:r>
              <a:rPr sz="1800" spc="-5" dirty="0">
                <a:latin typeface="Calibri"/>
                <a:cs typeface="Calibri"/>
              </a:rPr>
              <a:t>Specificity=d/</a:t>
            </a:r>
            <a:r>
              <a:rPr sz="1800" spc="-5" dirty="0" err="1">
                <a:latin typeface="Calibri"/>
                <a:cs typeface="Calibri"/>
              </a:rPr>
              <a:t>b+d</a:t>
            </a:r>
            <a:endParaRPr lang="cs-CZ" sz="1800" dirty="0">
              <a:latin typeface="Calibri"/>
              <a:cs typeface="Calibri"/>
            </a:endParaRPr>
          </a:p>
          <a:p>
            <a:pPr marL="88900"/>
            <a:r>
              <a:rPr sz="1800" spc="-15" dirty="0">
                <a:latin typeface="Calibri"/>
                <a:cs typeface="Calibri"/>
              </a:rPr>
              <a:t>Positive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predictive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a/a+b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Negative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predictive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value=d/c+d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82" y="369313"/>
            <a:ext cx="7861235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Strategie pro vývoj biomarkerů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19406" y="2078068"/>
            <a:ext cx="8598124" cy="2701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29943" rIns="0" bIns="0" rtlCol="0">
            <a:spAutoFit/>
          </a:bodyPr>
          <a:lstStyle/>
          <a:p>
            <a:pPr marL="11516" marR="4607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Existují (obecně řečeno) 3 typy klinických strategií k provedení klinického vývoje kolem biomarkeru:</a:t>
            </a:r>
          </a:p>
          <a:p>
            <a:pPr marL="11516" marR="4607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1) Klasické paralelní kontrolované klinické studie s různými možnostmi vč. podskupina pacientů BM+ (viz prezentace analýza podskupin)</a:t>
            </a:r>
          </a:p>
          <a:p>
            <a:pPr marL="11516" marR="4607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podskupina může být průzkumná NEBO inferenční</a:t>
            </a:r>
          </a:p>
          <a:p>
            <a:pPr marL="11516" marR="4607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2) Hodnocení typu „deštník“</a:t>
            </a:r>
          </a:p>
          <a:p>
            <a:pPr marL="11516" marR="4607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3) Hodnocení typu „košík“</a:t>
            </a:r>
          </a:p>
          <a:p>
            <a:pPr marL="11516" marR="4607">
              <a:lnSpc>
                <a:spcPts val="2539"/>
              </a:lnSpc>
              <a:spcBef>
                <a:spcPts val="236"/>
              </a:spcBef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8AAD8-8DCA-47E5-8E86-2175202F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Diagnostické biomarkery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2F98F-E42A-4257-9BB4-0138D050953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Diagnostické biomarkery jsou biomarkery asociované s přítomností onemocnění a/nebo jeho rozsahem a/nebo jeho klasifikací. V onkologii se uplatňují především </a:t>
            </a:r>
            <a:b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diagnostice a </a:t>
            </a:r>
            <a:r>
              <a:rPr lang="cs-CZ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stagingu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nádorových onemocnění a </a:t>
            </a: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diagnostice a monitorování minimální reziduální choroby a nežádoucích účinků léčby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Jejich význam narůstá v souvislosti s</a:t>
            </a: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vývojem cílené protinádorové léčby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 kterou je nádorově specifická molekulární struktura ideálním terčem, a dále s příchodem nových technologií, jejichž vysoká citlivost a rozlišovací schopnost umožňují detekovat až stopová množství molekulárních biomarkerů, případně stanovit jejich jednotlivé molekuly. Toho lze využít pro časnou diagnostiku nádorů.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67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BD5E2-8166-44E3-B3C5-84CB9312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Diagnostický biomarker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F10C18-54CB-4198-AF05-9CA7AA273F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žádoucí, aby diagnostický biomarker dosahoval co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nejvyšší senzitivity a specificity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Bohužel, kromě strukturních chromozomových aberací, genových mutací a charakteristických přestaveb genů pro imunoglobuliny není naprostá většina dosud identifikovaných diagnostických molekulárních biomarkerů 100% specifická pouze pro nádorovou tkáň/nádorovou buňku.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případě, že potenciální diagnostický molekulární biomarker může být detekovatelný i ve zdravé tkáni nebo za jiných patologických stavů, přichází  jeho použití za účelem časné detekce nádorů v úvahu pouze tehdy, pokud testovací metody nebo jejich kombinace s relativně nenákladným a nezatěžujícím klinickým vyšetřením dokážou poskytnout výsledky s vysokou pozitivní prediktivní hodnotou. V opačném případě bychom zbytečně zatěžovali jak testované jedince, tak zdravotní systém, neboť vysoká falešná pozitivita testu by vedla k dalším vyšetřovacím metodám i u zdravých jedinců. Podobně vysoká falešná negativita testu by zvyšovala náklady na léčbu pokročilých stadií a ve svém důsledku by vedla ke ztrátě důvěry odborné i laické veřejnosti k programům časného záchytu nádorů, které by na detekci molekulárních biomarkerů byly založené </a:t>
            </a:r>
          </a:p>
        </p:txBody>
      </p:sp>
    </p:spTree>
    <p:extLst>
      <p:ext uri="{BB962C8B-B14F-4D97-AF65-F5344CB8AC3E}">
        <p14:creationId xmlns:p14="http://schemas.microsoft.com/office/powerpoint/2010/main" val="315606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449B7-CB49-4106-AA54-7D6B4E97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Ultimativní definice diagnostického biomarkeru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4376B-5006-4A5F-B80F-D6084719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31" y="2520000"/>
            <a:ext cx="8815818" cy="14660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Diagnostický biomarker detekuje nebo potvrzuje přítomnost onemocnění nebo stavu, který nás zajímá, nebo identifikuje jedince s podtypem onemocnění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3D30EE-7DBB-4D4E-A881-0754AAF3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381160-FD5C-4032-918D-D00881CD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4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78B88-D577-4F37-BC4F-3B6D23CF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Diagnostické biomarkery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09384-8451-49A3-9645-0247AF7D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853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Příkladem vhodným pro ilustraci složitosti uvedené situace je testování biomarkeru PSA za účelem časné detekce karcinomu prostaty. Ze 100 testovaných mužů ve věku nad 50 let bude zvýšená hodnota PSA (&gt; 4,0) detekována u 10, z nichž pouze u tří bude biopticky prokázán karcinom prostaty, u ostatních bude zjištěna jiná příčina (nejčastěji benigní hyperplazie). U zbývajících 90 jedinců s normální hladinou PSA se u 1 až 2 v budoucnosti rozvine život ohrožující karcinom prostaty. Přitom ze 100 pacientů s karcinomem prostaty je zvýšená hodnota PSA detekována u 70 z nich. Z výše uvedených čísel vyplývá, že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pozitivní prediktivní hodnota testu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(PPV) činí 30 %, senzitivita 70 % a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negativní prediktivní hodnota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(NPV) je přibližně 98 %. Většina mužů tak biopsii prostaty podstoupí zbytečně. Přitom za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nepodkročitelné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klinicky akceptovatelné minimum PPV biomarkeru je považováno 10 % (alespoň jedna z 10 biopsií prokáže malignitu), případně senzitivita a specificita 80 % a vyšší (13,24,41). Hodnota PPV může významně narůst v případě, že se testování omezí na populaci s vyšším rizikem. Jako příklad může posloužit měření biomarkeru CA-125 a současné provádění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transvaginální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ultrasonografie u nosiček mutace v BRCA1 nebo BRCA2 genu. Pokud budeme v budoucnosti schopni identifikovat jedince s vyšším rizikem vzniku nádorů, můžeme v těchto populacích využít i biomarkery s nižší PPV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3C862B-F595-4A0B-BD81-C97249C325FF}"/>
              </a:ext>
            </a:extLst>
          </p:cNvPr>
          <p:cNvSpPr txBox="1"/>
          <p:nvPr/>
        </p:nvSpPr>
        <p:spPr>
          <a:xfrm>
            <a:off x="9030095" y="6366461"/>
            <a:ext cx="244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Zdroj: Prof. Marek Svoboda</a:t>
            </a:r>
          </a:p>
        </p:txBody>
      </p:sp>
    </p:spTree>
    <p:extLst>
      <p:ext uri="{BB962C8B-B14F-4D97-AF65-F5344CB8AC3E}">
        <p14:creationId xmlns:p14="http://schemas.microsoft.com/office/powerpoint/2010/main" val="276548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08B47-158E-478D-858E-086D9E3D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Cílená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82BA4-4729-4F43-A958-B3C9B062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10753200" cy="31616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Cílem precizní medicíny je dosažení co nejlepšího možného klinického výsledku za současné redukce poškozování zdravých, nenádorových buněk, a vyžaduje tedy přizpůsobení léčby jednotlivci a jeho onkologickému onemocnění na základě jedinečných molekulárních vlastností. Již nyní terapii indikovanou podle histologie nádoru a jeho stadia často upravujeme na základě stanovení některého z ověřených biomarkerů, precizní medicína však jde v charakterizaci nádoru ještě dál.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 přesnějšímu výběru pacientů, kteří budou mít z konkrétní léčby největší benefit, jsou k dispozici čím dál sofistikovanější nástroje.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Sekvenování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jednotlivých genů či genomu se již provádí i v některých českých onkologických centrech, a to především tam, kde existuje úzká vazba na akademické prostředí (např. v Brně). Americký Úřad pro kontrolu léků a potravin (FDA) dosud schválil použití více než 40 doplňkových diagnostických testů. Komplexní test pro genomové profilování je mezi nimi ovšem zatím pouze jeden –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FoundationOne</a:t>
            </a:r>
            <a:r>
              <a:rPr lang="cs-CZ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CDx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CB1554-32AF-4A64-B510-04E25B4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F2E62A-ABF3-43F2-A74B-1B518455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18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40F537-43EF-4E14-AED9-39FAF64771FE}"/>
              </a:ext>
            </a:extLst>
          </p:cNvPr>
          <p:cNvSpPr txBox="1"/>
          <p:nvPr/>
        </p:nvSpPr>
        <p:spPr>
          <a:xfrm>
            <a:off x="8866393" y="6184723"/>
            <a:ext cx="244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Zdroj: Prof. Marek Svoboda</a:t>
            </a:r>
          </a:p>
        </p:txBody>
      </p:sp>
    </p:spTree>
    <p:extLst>
      <p:ext uri="{BB962C8B-B14F-4D97-AF65-F5344CB8AC3E}">
        <p14:creationId xmlns:p14="http://schemas.microsoft.com/office/powerpoint/2010/main" val="404261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6A61F-AACF-4A2F-BF72-037D740E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studie – nový design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EC372-478D-4694-B272-BB4BF276A9E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Úskalí standardních klinických studií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Standardní postup předregistračních klinických hodnocení fází I, II a III s využitím zavedených designů a běžných cílových parametrů je pro ověřování účinnosti a bezpečnosti vysoce individualizované léčby nedostačující. Problematický může být dostatečný nábor pacientů, variabilita molekulárního profilu nádoru v průběhu léčby, ale i prostý fakt, že ne všechny mutace významné pro růst a přežívání nádorových buněk jsou známy.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Nové přístupy k designu klinických studií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posledních 10 letech proto byly navrženy nové designy klinických studií, které již počítají se vyšetřením většího množství biomarkerů i s  inter- a intraindividuální variabilitou molekulárního profilu nádorového onemocnění. V rámci jednoho protokolu klinické studie může být sdruženo až několik desítek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podstudií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jež se mohou výrazně lišit v charakteristikách zařazené populace i ve způsobu léčby, který se navíc může měnit v průběhu studie.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9BCB5C-FCC9-443F-9166-3F7349AA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C9C9F2-0BA3-4BD1-9A61-E845159E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2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21821" y="6594114"/>
            <a:ext cx="740099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496"/>
              </a:lnSpc>
            </a:pP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Source: BEST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(Biomarkers, EndpointS, </a:t>
            </a: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and other </a:t>
            </a:r>
            <a:r>
              <a:rPr sz="1270" spc="-27" dirty="0">
                <a:solidFill>
                  <a:srgbClr val="393938"/>
                </a:solidFill>
                <a:latin typeface="Arial"/>
                <a:cs typeface="Arial"/>
              </a:rPr>
              <a:t>Tools)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Resource. FDA-NIH </a:t>
            </a: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Biomarker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Working</a:t>
            </a:r>
            <a:r>
              <a:rPr sz="1270" spc="-150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Group</a:t>
            </a:r>
            <a:endParaRPr sz="127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07" y="369313"/>
            <a:ext cx="5393097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/>
              <a:t>Biomarker:</a:t>
            </a:r>
            <a:r>
              <a:rPr spc="-86" dirty="0"/>
              <a:t> </a:t>
            </a:r>
            <a:r>
              <a:rPr lang="cs-CZ" dirty="0"/>
              <a:t>kategorie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13993" y="1141887"/>
            <a:ext cx="8523268" cy="5644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20729" rIns="0" bIns="0" rtlCol="0">
            <a:spAutoFit/>
          </a:bodyPr>
          <a:lstStyle/>
          <a:p>
            <a:pPr marL="11516" marR="183686">
              <a:lnSpc>
                <a:spcPct val="97200"/>
              </a:lnSpc>
              <a:spcBef>
                <a:spcPts val="163"/>
              </a:spcBef>
            </a:pPr>
            <a:r>
              <a:rPr lang="cs-CZ" sz="2176" b="1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Biomarker vnímavosti/rizika (rizikový faktor): </a:t>
            </a:r>
            <a:r>
              <a:rPr lang="cs-CZ" sz="2176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Biomarker, který ukazuje potenciál pro rozvoj onemocnění nebo zdravotního stavu u jedince, který v současné době nemá klinicky zjevné onemocnění nebo zdravotní stav.</a:t>
            </a:r>
          </a:p>
          <a:p>
            <a:pPr marL="11516" marR="183686">
              <a:lnSpc>
                <a:spcPct val="97200"/>
              </a:lnSpc>
              <a:spcBef>
                <a:spcPts val="163"/>
              </a:spcBef>
            </a:pPr>
            <a:r>
              <a:rPr lang="cs-CZ" sz="2176" b="1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Diagnostický biomarker (diagnostický)</a:t>
            </a:r>
            <a:r>
              <a:rPr lang="cs-CZ" sz="2176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: Biomarker používaný k detekci nebo potvrzení přítomnosti onemocnění nebo stavu, který je předmětem zájmu, nebo k identifikaci jedinců s podtypem onemocnění.</a:t>
            </a:r>
          </a:p>
          <a:p>
            <a:pPr marL="11516" marR="183686">
              <a:lnSpc>
                <a:spcPct val="97200"/>
              </a:lnSpc>
              <a:spcBef>
                <a:spcPts val="163"/>
              </a:spcBef>
            </a:pPr>
            <a:r>
              <a:rPr lang="cs-CZ" sz="2176" b="1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Monitorovací biomarker (</a:t>
            </a:r>
            <a:r>
              <a:rPr lang="cs-CZ" sz="2176" b="1" spc="-5" dirty="0" err="1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staging</a:t>
            </a:r>
            <a:r>
              <a:rPr lang="cs-CZ" sz="2176" b="1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): </a:t>
            </a:r>
            <a:r>
              <a:rPr lang="cs-CZ" sz="2176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Biomarker měřený sériově pro hodnocení stavu onemocnění nebo zdravotního stavu nebo pro důkaz expozice (nebo účinku) lékařského produktu nebo činitele životního prostředí.</a:t>
            </a:r>
          </a:p>
          <a:p>
            <a:pPr marL="11516" marR="183686">
              <a:lnSpc>
                <a:spcPct val="97200"/>
              </a:lnSpc>
              <a:spcBef>
                <a:spcPts val="163"/>
              </a:spcBef>
            </a:pPr>
            <a:r>
              <a:rPr lang="cs-CZ" sz="2176" b="1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Farmakodynamický biomarker/biomarker odezvy (náhradní koncový bod): </a:t>
            </a:r>
            <a:r>
              <a:rPr lang="cs-CZ" sz="2176" spc="-5" dirty="0">
                <a:solidFill>
                  <a:srgbClr val="393938"/>
                </a:solidFill>
                <a:uFill>
                  <a:solidFill>
                    <a:srgbClr val="393938"/>
                  </a:solidFill>
                </a:uFill>
                <a:latin typeface="Arial"/>
                <a:cs typeface="Arial"/>
              </a:rPr>
              <a:t>Biomarker používaný k prokázání, že biologická odpověď nastala u jedince, který byl vystaven léčivému přípravku nebo environmentálnímu faktoru</a:t>
            </a:r>
          </a:p>
          <a:p>
            <a:pPr marL="11516" marR="183686">
              <a:lnSpc>
                <a:spcPct val="97200"/>
              </a:lnSpc>
              <a:spcBef>
                <a:spcPts val="163"/>
              </a:spcBef>
            </a:pPr>
            <a:endParaRPr lang="cs-CZ" sz="2176" i="1" u="heavy" spc="-5" dirty="0">
              <a:solidFill>
                <a:srgbClr val="393938"/>
              </a:solidFill>
              <a:uFill>
                <a:solidFill>
                  <a:srgbClr val="393938"/>
                </a:solidFill>
              </a:u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25" y="6178580"/>
            <a:ext cx="2606731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.</a:t>
            </a:r>
            <a:endParaRPr sz="2176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6405" y="6377859"/>
            <a:ext cx="113436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t>3</a:t>
            </a:r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83" y="369313"/>
            <a:ext cx="8649391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Design pro </a:t>
            </a:r>
            <a:r>
              <a:rPr lang="cs-CZ" dirty="0" err="1"/>
              <a:t>enrichment</a:t>
            </a:r>
            <a:r>
              <a:rPr lang="cs-CZ" dirty="0"/>
              <a:t> biomarkerů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86573" y="2852376"/>
            <a:ext cx="132265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Population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1933" y="1401312"/>
            <a:ext cx="2366615" cy="3301744"/>
            <a:chOff x="1725104" y="1545336"/>
            <a:chExt cx="2609850" cy="3641090"/>
          </a:xfrm>
        </p:grpSpPr>
        <p:sp>
          <p:nvSpPr>
            <p:cNvPr id="5" name="object 5"/>
            <p:cNvSpPr/>
            <p:nvPr/>
          </p:nvSpPr>
          <p:spPr>
            <a:xfrm>
              <a:off x="2052828" y="3323590"/>
              <a:ext cx="2281555" cy="1862455"/>
            </a:xfrm>
            <a:custGeom>
              <a:avLst/>
              <a:gdLst/>
              <a:ahLst/>
              <a:cxnLst/>
              <a:rect l="l" t="t" r="r" b="b"/>
              <a:pathLst>
                <a:path w="2281554" h="1862454">
                  <a:moveTo>
                    <a:pt x="2204974" y="1786128"/>
                  </a:moveTo>
                  <a:lnTo>
                    <a:pt x="2204974" y="1862328"/>
                  </a:lnTo>
                  <a:lnTo>
                    <a:pt x="2268474" y="1830578"/>
                  </a:lnTo>
                  <a:lnTo>
                    <a:pt x="2217674" y="1830578"/>
                  </a:lnTo>
                  <a:lnTo>
                    <a:pt x="2217674" y="1817878"/>
                  </a:lnTo>
                  <a:lnTo>
                    <a:pt x="2268474" y="1817878"/>
                  </a:lnTo>
                  <a:lnTo>
                    <a:pt x="2204974" y="1786128"/>
                  </a:lnTo>
                  <a:close/>
                </a:path>
                <a:path w="2281554" h="1862454">
                  <a:moveTo>
                    <a:pt x="1189101" y="6350"/>
                  </a:moveTo>
                  <a:lnTo>
                    <a:pt x="1189101" y="1827784"/>
                  </a:lnTo>
                  <a:lnTo>
                    <a:pt x="1191895" y="1830578"/>
                  </a:lnTo>
                  <a:lnTo>
                    <a:pt x="2204974" y="1830578"/>
                  </a:lnTo>
                  <a:lnTo>
                    <a:pt x="2204974" y="1824228"/>
                  </a:lnTo>
                  <a:lnTo>
                    <a:pt x="1201801" y="1824228"/>
                  </a:lnTo>
                  <a:lnTo>
                    <a:pt x="1195451" y="1817878"/>
                  </a:lnTo>
                  <a:lnTo>
                    <a:pt x="1201801" y="1817878"/>
                  </a:lnTo>
                  <a:lnTo>
                    <a:pt x="1201801" y="12700"/>
                  </a:lnTo>
                  <a:lnTo>
                    <a:pt x="1195451" y="12700"/>
                  </a:lnTo>
                  <a:lnTo>
                    <a:pt x="1189101" y="6350"/>
                  </a:lnTo>
                  <a:close/>
                </a:path>
                <a:path w="2281554" h="1862454">
                  <a:moveTo>
                    <a:pt x="2268474" y="1817878"/>
                  </a:moveTo>
                  <a:lnTo>
                    <a:pt x="2217674" y="1817878"/>
                  </a:lnTo>
                  <a:lnTo>
                    <a:pt x="2217674" y="1830578"/>
                  </a:lnTo>
                  <a:lnTo>
                    <a:pt x="2268474" y="1830578"/>
                  </a:lnTo>
                  <a:lnTo>
                    <a:pt x="2281174" y="1824228"/>
                  </a:lnTo>
                  <a:lnTo>
                    <a:pt x="2268474" y="1817878"/>
                  </a:lnTo>
                  <a:close/>
                </a:path>
                <a:path w="2281554" h="1862454">
                  <a:moveTo>
                    <a:pt x="1201801" y="1817878"/>
                  </a:moveTo>
                  <a:lnTo>
                    <a:pt x="1195451" y="1817878"/>
                  </a:lnTo>
                  <a:lnTo>
                    <a:pt x="1201801" y="1824228"/>
                  </a:lnTo>
                  <a:lnTo>
                    <a:pt x="1201801" y="1817878"/>
                  </a:lnTo>
                  <a:close/>
                </a:path>
                <a:path w="2281554" h="1862454">
                  <a:moveTo>
                    <a:pt x="2204974" y="1817878"/>
                  </a:moveTo>
                  <a:lnTo>
                    <a:pt x="1201801" y="1817878"/>
                  </a:lnTo>
                  <a:lnTo>
                    <a:pt x="1201801" y="1824228"/>
                  </a:lnTo>
                  <a:lnTo>
                    <a:pt x="2204974" y="1824228"/>
                  </a:lnTo>
                  <a:lnTo>
                    <a:pt x="2204974" y="1817878"/>
                  </a:lnTo>
                  <a:close/>
                </a:path>
                <a:path w="2281554" h="1862454">
                  <a:moveTo>
                    <a:pt x="119900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89101" y="12700"/>
                  </a:lnTo>
                  <a:lnTo>
                    <a:pt x="1189101" y="6350"/>
                  </a:lnTo>
                  <a:lnTo>
                    <a:pt x="1201801" y="6350"/>
                  </a:lnTo>
                  <a:lnTo>
                    <a:pt x="1201801" y="2794"/>
                  </a:lnTo>
                  <a:lnTo>
                    <a:pt x="1199007" y="0"/>
                  </a:lnTo>
                  <a:close/>
                </a:path>
                <a:path w="2281554" h="1862454">
                  <a:moveTo>
                    <a:pt x="1201801" y="6350"/>
                  </a:moveTo>
                  <a:lnTo>
                    <a:pt x="1189101" y="6350"/>
                  </a:lnTo>
                  <a:lnTo>
                    <a:pt x="1195451" y="12700"/>
                  </a:lnTo>
                  <a:lnTo>
                    <a:pt x="1201801" y="12700"/>
                  </a:lnTo>
                  <a:lnTo>
                    <a:pt x="1201801" y="6350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728216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1728216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728216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728216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69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669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4080" y="1545336"/>
              <a:ext cx="2171065" cy="1788160"/>
            </a:xfrm>
            <a:custGeom>
              <a:avLst/>
              <a:gdLst/>
              <a:ahLst/>
              <a:cxnLst/>
              <a:rect l="l" t="t" r="r" b="b"/>
              <a:pathLst>
                <a:path w="2171065" h="1788160">
                  <a:moveTo>
                    <a:pt x="1078864" y="1775460"/>
                  </a:moveTo>
                  <a:lnTo>
                    <a:pt x="0" y="1775460"/>
                  </a:lnTo>
                  <a:lnTo>
                    <a:pt x="0" y="1788160"/>
                  </a:lnTo>
                  <a:lnTo>
                    <a:pt x="1088770" y="1788160"/>
                  </a:lnTo>
                  <a:lnTo>
                    <a:pt x="1091565" y="1785239"/>
                  </a:lnTo>
                  <a:lnTo>
                    <a:pt x="1091565" y="1781810"/>
                  </a:lnTo>
                  <a:lnTo>
                    <a:pt x="1078864" y="1781810"/>
                  </a:lnTo>
                  <a:lnTo>
                    <a:pt x="1078864" y="1775460"/>
                  </a:lnTo>
                  <a:close/>
                </a:path>
                <a:path w="2171065" h="1788160">
                  <a:moveTo>
                    <a:pt x="2094357" y="31750"/>
                  </a:moveTo>
                  <a:lnTo>
                    <a:pt x="1081786" y="31750"/>
                  </a:lnTo>
                  <a:lnTo>
                    <a:pt x="1078864" y="34543"/>
                  </a:lnTo>
                  <a:lnTo>
                    <a:pt x="1078864" y="1781810"/>
                  </a:lnTo>
                  <a:lnTo>
                    <a:pt x="1085214" y="1775460"/>
                  </a:lnTo>
                  <a:lnTo>
                    <a:pt x="1091565" y="1775460"/>
                  </a:lnTo>
                  <a:lnTo>
                    <a:pt x="1091565" y="44450"/>
                  </a:lnTo>
                  <a:lnTo>
                    <a:pt x="1085214" y="44450"/>
                  </a:lnTo>
                  <a:lnTo>
                    <a:pt x="1091565" y="38100"/>
                  </a:lnTo>
                  <a:lnTo>
                    <a:pt x="2094357" y="38100"/>
                  </a:lnTo>
                  <a:lnTo>
                    <a:pt x="2094357" y="31750"/>
                  </a:lnTo>
                  <a:close/>
                </a:path>
                <a:path w="2171065" h="1788160">
                  <a:moveTo>
                    <a:pt x="1091565" y="1775460"/>
                  </a:moveTo>
                  <a:lnTo>
                    <a:pt x="1085214" y="1775460"/>
                  </a:lnTo>
                  <a:lnTo>
                    <a:pt x="1078864" y="1781810"/>
                  </a:lnTo>
                  <a:lnTo>
                    <a:pt x="1091565" y="1781810"/>
                  </a:lnTo>
                  <a:lnTo>
                    <a:pt x="1091565" y="1775460"/>
                  </a:lnTo>
                  <a:close/>
                </a:path>
                <a:path w="2171065" h="1788160">
                  <a:moveTo>
                    <a:pt x="2094357" y="0"/>
                  </a:moveTo>
                  <a:lnTo>
                    <a:pt x="2094357" y="76200"/>
                  </a:lnTo>
                  <a:lnTo>
                    <a:pt x="2157857" y="44450"/>
                  </a:lnTo>
                  <a:lnTo>
                    <a:pt x="2107057" y="44450"/>
                  </a:lnTo>
                  <a:lnTo>
                    <a:pt x="2107057" y="31750"/>
                  </a:lnTo>
                  <a:lnTo>
                    <a:pt x="2157857" y="31750"/>
                  </a:lnTo>
                  <a:lnTo>
                    <a:pt x="2094357" y="0"/>
                  </a:lnTo>
                  <a:close/>
                </a:path>
                <a:path w="2171065" h="1788160">
                  <a:moveTo>
                    <a:pt x="1091565" y="38100"/>
                  </a:moveTo>
                  <a:lnTo>
                    <a:pt x="1085214" y="44450"/>
                  </a:lnTo>
                  <a:lnTo>
                    <a:pt x="1091565" y="44450"/>
                  </a:lnTo>
                  <a:lnTo>
                    <a:pt x="1091565" y="38100"/>
                  </a:lnTo>
                  <a:close/>
                </a:path>
                <a:path w="2171065" h="1788160">
                  <a:moveTo>
                    <a:pt x="2094357" y="38100"/>
                  </a:moveTo>
                  <a:lnTo>
                    <a:pt x="1091565" y="38100"/>
                  </a:lnTo>
                  <a:lnTo>
                    <a:pt x="1091565" y="44450"/>
                  </a:lnTo>
                  <a:lnTo>
                    <a:pt x="2094357" y="44450"/>
                  </a:lnTo>
                  <a:lnTo>
                    <a:pt x="2094357" y="38100"/>
                  </a:lnTo>
                  <a:close/>
                </a:path>
                <a:path w="2171065" h="1788160">
                  <a:moveTo>
                    <a:pt x="2157857" y="31750"/>
                  </a:moveTo>
                  <a:lnTo>
                    <a:pt x="2107057" y="31750"/>
                  </a:lnTo>
                  <a:lnTo>
                    <a:pt x="2107057" y="44450"/>
                  </a:lnTo>
                  <a:lnTo>
                    <a:pt x="2157857" y="44450"/>
                  </a:lnTo>
                  <a:lnTo>
                    <a:pt x="2170557" y="38100"/>
                  </a:lnTo>
                  <a:lnTo>
                    <a:pt x="2157857" y="31750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68608" y="3394105"/>
            <a:ext cx="343188" cy="343188"/>
            <a:chOff x="574548" y="3742944"/>
            <a:chExt cx="378460" cy="378460"/>
          </a:xfrm>
        </p:grpSpPr>
        <p:sp>
          <p:nvSpPr>
            <p:cNvPr id="14" name="object 14"/>
            <p:cNvSpPr/>
            <p:nvPr/>
          </p:nvSpPr>
          <p:spPr>
            <a:xfrm>
              <a:off x="576072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4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072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68608" y="3850154"/>
            <a:ext cx="343188" cy="343188"/>
            <a:chOff x="574548" y="4245864"/>
            <a:chExt cx="378460" cy="378460"/>
          </a:xfrm>
        </p:grpSpPr>
        <p:sp>
          <p:nvSpPr>
            <p:cNvPr id="17" name="object 17"/>
            <p:cNvSpPr/>
            <p:nvPr/>
          </p:nvSpPr>
          <p:spPr>
            <a:xfrm>
              <a:off x="576072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3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072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90989" y="3850154"/>
            <a:ext cx="343188" cy="343188"/>
            <a:chOff x="1150619" y="4245864"/>
            <a:chExt cx="378460" cy="378460"/>
          </a:xfrm>
        </p:grpSpPr>
        <p:sp>
          <p:nvSpPr>
            <p:cNvPr id="20" name="object 20"/>
            <p:cNvSpPr/>
            <p:nvPr/>
          </p:nvSpPr>
          <p:spPr>
            <a:xfrm>
              <a:off x="1152143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2143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90989" y="3394105"/>
            <a:ext cx="343188" cy="343188"/>
            <a:chOff x="1150619" y="3742944"/>
            <a:chExt cx="378460" cy="378460"/>
          </a:xfrm>
        </p:grpSpPr>
        <p:sp>
          <p:nvSpPr>
            <p:cNvPr id="23" name="object 23"/>
            <p:cNvSpPr/>
            <p:nvPr/>
          </p:nvSpPr>
          <p:spPr>
            <a:xfrm>
              <a:off x="1152143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2143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768608" y="4340751"/>
            <a:ext cx="343188" cy="343188"/>
            <a:chOff x="574548" y="4786884"/>
            <a:chExt cx="378460" cy="378460"/>
          </a:xfrm>
        </p:grpSpPr>
        <p:sp>
          <p:nvSpPr>
            <p:cNvPr id="26" name="object 26"/>
            <p:cNvSpPr/>
            <p:nvPr/>
          </p:nvSpPr>
          <p:spPr>
            <a:xfrm>
              <a:off x="57607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3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07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68608" y="4796800"/>
            <a:ext cx="343188" cy="343188"/>
            <a:chOff x="574548" y="5289804"/>
            <a:chExt cx="378460" cy="378460"/>
          </a:xfrm>
        </p:grpSpPr>
        <p:sp>
          <p:nvSpPr>
            <p:cNvPr id="29" name="object 29"/>
            <p:cNvSpPr/>
            <p:nvPr/>
          </p:nvSpPr>
          <p:spPr>
            <a:xfrm>
              <a:off x="576072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4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2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576072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2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290989" y="4796800"/>
            <a:ext cx="343188" cy="343188"/>
            <a:chOff x="1150619" y="5289804"/>
            <a:chExt cx="378460" cy="378460"/>
          </a:xfrm>
        </p:grpSpPr>
        <p:sp>
          <p:nvSpPr>
            <p:cNvPr id="32" name="object 32"/>
            <p:cNvSpPr/>
            <p:nvPr/>
          </p:nvSpPr>
          <p:spPr>
            <a:xfrm>
              <a:off x="1152143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2143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811990" y="4796800"/>
            <a:ext cx="343188" cy="343188"/>
            <a:chOff x="1725167" y="5289804"/>
            <a:chExt cx="378460" cy="378460"/>
          </a:xfrm>
        </p:grpSpPr>
        <p:sp>
          <p:nvSpPr>
            <p:cNvPr id="35" name="object 35"/>
            <p:cNvSpPr/>
            <p:nvPr/>
          </p:nvSpPr>
          <p:spPr>
            <a:xfrm>
              <a:off x="1726691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6691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290989" y="4340751"/>
            <a:ext cx="343188" cy="343188"/>
            <a:chOff x="1150619" y="4786884"/>
            <a:chExt cx="378460" cy="378460"/>
          </a:xfrm>
        </p:grpSpPr>
        <p:sp>
          <p:nvSpPr>
            <p:cNvPr id="38" name="object 38"/>
            <p:cNvSpPr/>
            <p:nvPr/>
          </p:nvSpPr>
          <p:spPr>
            <a:xfrm>
              <a:off x="1152143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2143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399029" y="1268644"/>
            <a:ext cx="1988878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Not in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the</a:t>
            </a:r>
            <a:r>
              <a:rPr sz="2176" spc="-68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study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611554" y="1271408"/>
            <a:ext cx="343188" cy="343188"/>
            <a:chOff x="7018019" y="1402080"/>
            <a:chExt cx="378460" cy="378460"/>
          </a:xfrm>
        </p:grpSpPr>
        <p:sp>
          <p:nvSpPr>
            <p:cNvPr id="42" name="object 42"/>
            <p:cNvSpPr/>
            <p:nvPr/>
          </p:nvSpPr>
          <p:spPr>
            <a:xfrm>
              <a:off x="7019543" y="140360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" name="object 43"/>
            <p:cNvSpPr/>
            <p:nvPr/>
          </p:nvSpPr>
          <p:spPr>
            <a:xfrm>
              <a:off x="7019543" y="140360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001269" y="1263116"/>
            <a:ext cx="343188" cy="343188"/>
            <a:chOff x="7447788" y="1392936"/>
            <a:chExt cx="378460" cy="378460"/>
          </a:xfrm>
        </p:grpSpPr>
        <p:sp>
          <p:nvSpPr>
            <p:cNvPr id="45" name="object 45"/>
            <p:cNvSpPr/>
            <p:nvPr/>
          </p:nvSpPr>
          <p:spPr>
            <a:xfrm>
              <a:off x="7449312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" name="object 46"/>
            <p:cNvSpPr/>
            <p:nvPr/>
          </p:nvSpPr>
          <p:spPr>
            <a:xfrm>
              <a:off x="7449312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389600" y="1263116"/>
            <a:ext cx="343188" cy="343188"/>
            <a:chOff x="7876031" y="1392936"/>
            <a:chExt cx="378460" cy="378460"/>
          </a:xfrm>
        </p:grpSpPr>
        <p:sp>
          <p:nvSpPr>
            <p:cNvPr id="48" name="object 48"/>
            <p:cNvSpPr/>
            <p:nvPr/>
          </p:nvSpPr>
          <p:spPr>
            <a:xfrm>
              <a:off x="7877555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" name="object 49"/>
            <p:cNvSpPr/>
            <p:nvPr/>
          </p:nvSpPr>
          <p:spPr>
            <a:xfrm>
              <a:off x="7877555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8777933" y="1263116"/>
            <a:ext cx="343188" cy="343188"/>
            <a:chOff x="8304276" y="1392936"/>
            <a:chExt cx="378460" cy="378460"/>
          </a:xfrm>
        </p:grpSpPr>
        <p:sp>
          <p:nvSpPr>
            <p:cNvPr id="51" name="object 51"/>
            <p:cNvSpPr/>
            <p:nvPr/>
          </p:nvSpPr>
          <p:spPr>
            <a:xfrm>
              <a:off x="8305800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05800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9171793" y="1263116"/>
            <a:ext cx="343188" cy="343188"/>
            <a:chOff x="8738616" y="1392936"/>
            <a:chExt cx="378460" cy="378460"/>
          </a:xfrm>
        </p:grpSpPr>
        <p:sp>
          <p:nvSpPr>
            <p:cNvPr id="54" name="object 54"/>
            <p:cNvSpPr/>
            <p:nvPr/>
          </p:nvSpPr>
          <p:spPr>
            <a:xfrm>
              <a:off x="8740140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" name="object 55"/>
            <p:cNvSpPr/>
            <p:nvPr/>
          </p:nvSpPr>
          <p:spPr>
            <a:xfrm>
              <a:off x="8740140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567035" y="1263116"/>
            <a:ext cx="343188" cy="343188"/>
            <a:chOff x="9174480" y="1392936"/>
            <a:chExt cx="378460" cy="378460"/>
          </a:xfrm>
        </p:grpSpPr>
        <p:sp>
          <p:nvSpPr>
            <p:cNvPr id="57" name="object 57"/>
            <p:cNvSpPr/>
            <p:nvPr/>
          </p:nvSpPr>
          <p:spPr>
            <a:xfrm>
              <a:off x="9176004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" name="object 58"/>
            <p:cNvSpPr/>
            <p:nvPr/>
          </p:nvSpPr>
          <p:spPr>
            <a:xfrm>
              <a:off x="9176004" y="13944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486390" y="1879473"/>
            <a:ext cx="54184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BM-</a:t>
            </a:r>
            <a:endParaRPr sz="2176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86389" y="3844626"/>
            <a:ext cx="600003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7"/>
              </a:lnSpc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BM+</a:t>
            </a:r>
            <a:endParaRPr sz="2176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99029" y="4512115"/>
            <a:ext cx="1854712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62"/>
              </a:lnSpc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R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a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n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d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omi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s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ati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o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n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951517" y="3677408"/>
            <a:ext cx="343188" cy="343188"/>
            <a:chOff x="7392923" y="4055364"/>
            <a:chExt cx="378460" cy="378460"/>
          </a:xfrm>
        </p:grpSpPr>
        <p:sp>
          <p:nvSpPr>
            <p:cNvPr id="63" name="object 63"/>
            <p:cNvSpPr/>
            <p:nvPr/>
          </p:nvSpPr>
          <p:spPr>
            <a:xfrm>
              <a:off x="7394447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" name="object 64"/>
            <p:cNvSpPr/>
            <p:nvPr/>
          </p:nvSpPr>
          <p:spPr>
            <a:xfrm>
              <a:off x="7394447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8341232" y="3677408"/>
            <a:ext cx="343188" cy="343188"/>
            <a:chOff x="7822692" y="4055364"/>
            <a:chExt cx="378460" cy="378460"/>
          </a:xfrm>
        </p:grpSpPr>
        <p:sp>
          <p:nvSpPr>
            <p:cNvPr id="66" name="object 66"/>
            <p:cNvSpPr/>
            <p:nvPr/>
          </p:nvSpPr>
          <p:spPr>
            <a:xfrm>
              <a:off x="7824216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" name="object 67"/>
            <p:cNvSpPr/>
            <p:nvPr/>
          </p:nvSpPr>
          <p:spPr>
            <a:xfrm>
              <a:off x="7824216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8729563" y="3684318"/>
            <a:ext cx="343188" cy="343188"/>
            <a:chOff x="8250935" y="4062984"/>
            <a:chExt cx="378460" cy="378460"/>
          </a:xfrm>
        </p:grpSpPr>
        <p:sp>
          <p:nvSpPr>
            <p:cNvPr id="69" name="object 69"/>
            <p:cNvSpPr/>
            <p:nvPr/>
          </p:nvSpPr>
          <p:spPr>
            <a:xfrm>
              <a:off x="8252459" y="40645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" name="object 70"/>
            <p:cNvSpPr/>
            <p:nvPr/>
          </p:nvSpPr>
          <p:spPr>
            <a:xfrm>
              <a:off x="8252459" y="40645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117896" y="3677408"/>
            <a:ext cx="343188" cy="343188"/>
            <a:chOff x="8679180" y="4055364"/>
            <a:chExt cx="378460" cy="378460"/>
          </a:xfrm>
        </p:grpSpPr>
        <p:sp>
          <p:nvSpPr>
            <p:cNvPr id="72" name="object 72"/>
            <p:cNvSpPr/>
            <p:nvPr/>
          </p:nvSpPr>
          <p:spPr>
            <a:xfrm>
              <a:off x="8680704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3" name="object 73"/>
            <p:cNvSpPr/>
            <p:nvPr/>
          </p:nvSpPr>
          <p:spPr>
            <a:xfrm>
              <a:off x="8680704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9511755" y="3677408"/>
            <a:ext cx="343188" cy="343188"/>
            <a:chOff x="9113519" y="4055364"/>
            <a:chExt cx="378460" cy="378460"/>
          </a:xfrm>
        </p:grpSpPr>
        <p:sp>
          <p:nvSpPr>
            <p:cNvPr id="75" name="object 75"/>
            <p:cNvSpPr/>
            <p:nvPr/>
          </p:nvSpPr>
          <p:spPr>
            <a:xfrm>
              <a:off x="9115043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6" name="object 76"/>
            <p:cNvSpPr/>
            <p:nvPr/>
          </p:nvSpPr>
          <p:spPr>
            <a:xfrm>
              <a:off x="9115043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9906997" y="3677408"/>
            <a:ext cx="343188" cy="343188"/>
            <a:chOff x="9549383" y="4055364"/>
            <a:chExt cx="378460" cy="378460"/>
          </a:xfrm>
        </p:grpSpPr>
        <p:sp>
          <p:nvSpPr>
            <p:cNvPr id="78" name="object 78"/>
            <p:cNvSpPr/>
            <p:nvPr/>
          </p:nvSpPr>
          <p:spPr>
            <a:xfrm>
              <a:off x="9550907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9" name="object 79"/>
            <p:cNvSpPr/>
            <p:nvPr/>
          </p:nvSpPr>
          <p:spPr>
            <a:xfrm>
              <a:off x="9550907" y="40568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0" name="object 80"/>
          <p:cNvSpPr/>
          <p:nvPr/>
        </p:nvSpPr>
        <p:spPr>
          <a:xfrm>
            <a:off x="7214355" y="3851536"/>
            <a:ext cx="569485" cy="1601927"/>
          </a:xfrm>
          <a:custGeom>
            <a:avLst/>
            <a:gdLst/>
            <a:ahLst/>
            <a:cxnLst/>
            <a:rect l="l" t="t" r="r" b="b"/>
            <a:pathLst>
              <a:path w="628015" h="1766570">
                <a:moveTo>
                  <a:pt x="627507" y="0"/>
                </a:moveTo>
                <a:lnTo>
                  <a:pt x="553085" y="41529"/>
                </a:lnTo>
                <a:lnTo>
                  <a:pt x="579208" y="59372"/>
                </a:lnTo>
                <a:lnTo>
                  <a:pt x="0" y="908558"/>
                </a:lnTo>
                <a:lnTo>
                  <a:pt x="5740" y="912495"/>
                </a:lnTo>
                <a:lnTo>
                  <a:pt x="127" y="916559"/>
                </a:lnTo>
                <a:lnTo>
                  <a:pt x="577469" y="1708302"/>
                </a:lnTo>
                <a:lnTo>
                  <a:pt x="551815" y="1727073"/>
                </a:lnTo>
                <a:lnTo>
                  <a:pt x="627507" y="1766189"/>
                </a:lnTo>
                <a:lnTo>
                  <a:pt x="619442" y="1718564"/>
                </a:lnTo>
                <a:lnTo>
                  <a:pt x="613283" y="1682115"/>
                </a:lnTo>
                <a:lnTo>
                  <a:pt x="587667" y="1700860"/>
                </a:lnTo>
                <a:lnTo>
                  <a:pt x="12611" y="912418"/>
                </a:lnTo>
                <a:lnTo>
                  <a:pt x="589711" y="66548"/>
                </a:lnTo>
                <a:lnTo>
                  <a:pt x="615950" y="84455"/>
                </a:lnTo>
                <a:lnTo>
                  <a:pt x="620814" y="48907"/>
                </a:lnTo>
                <a:lnTo>
                  <a:pt x="627507" y="0"/>
                </a:lnTo>
                <a:close/>
              </a:path>
            </a:pathLst>
          </a:custGeom>
          <a:solidFill>
            <a:srgbClr val="54316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81" name="object 81"/>
          <p:cNvGrpSpPr/>
          <p:nvPr/>
        </p:nvGrpSpPr>
        <p:grpSpPr>
          <a:xfrm>
            <a:off x="7951517" y="5244555"/>
            <a:ext cx="343188" cy="343188"/>
            <a:chOff x="7392923" y="5783579"/>
            <a:chExt cx="378460" cy="378460"/>
          </a:xfrm>
        </p:grpSpPr>
        <p:sp>
          <p:nvSpPr>
            <p:cNvPr id="82" name="object 82"/>
            <p:cNvSpPr/>
            <p:nvPr/>
          </p:nvSpPr>
          <p:spPr>
            <a:xfrm>
              <a:off x="7394447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3" name="object 83"/>
            <p:cNvSpPr/>
            <p:nvPr/>
          </p:nvSpPr>
          <p:spPr>
            <a:xfrm>
              <a:off x="7394447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8341232" y="5244555"/>
            <a:ext cx="343188" cy="343188"/>
            <a:chOff x="7822692" y="5783579"/>
            <a:chExt cx="378460" cy="378460"/>
          </a:xfrm>
        </p:grpSpPr>
        <p:sp>
          <p:nvSpPr>
            <p:cNvPr id="85" name="object 85"/>
            <p:cNvSpPr/>
            <p:nvPr/>
          </p:nvSpPr>
          <p:spPr>
            <a:xfrm>
              <a:off x="7824216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6" name="object 86"/>
            <p:cNvSpPr/>
            <p:nvPr/>
          </p:nvSpPr>
          <p:spPr>
            <a:xfrm>
              <a:off x="7824216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8729563" y="5250084"/>
            <a:ext cx="343188" cy="343188"/>
            <a:chOff x="8250935" y="5789676"/>
            <a:chExt cx="378460" cy="378460"/>
          </a:xfrm>
        </p:grpSpPr>
        <p:sp>
          <p:nvSpPr>
            <p:cNvPr id="88" name="object 88"/>
            <p:cNvSpPr/>
            <p:nvPr/>
          </p:nvSpPr>
          <p:spPr>
            <a:xfrm>
              <a:off x="8252459" y="579120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9" name="object 89"/>
            <p:cNvSpPr/>
            <p:nvPr/>
          </p:nvSpPr>
          <p:spPr>
            <a:xfrm>
              <a:off x="8252459" y="579120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9117896" y="5244555"/>
            <a:ext cx="343188" cy="343188"/>
            <a:chOff x="8679180" y="5783579"/>
            <a:chExt cx="378460" cy="378460"/>
          </a:xfrm>
        </p:grpSpPr>
        <p:sp>
          <p:nvSpPr>
            <p:cNvPr id="91" name="object 91"/>
            <p:cNvSpPr/>
            <p:nvPr/>
          </p:nvSpPr>
          <p:spPr>
            <a:xfrm>
              <a:off x="8680704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2" name="object 92"/>
            <p:cNvSpPr/>
            <p:nvPr/>
          </p:nvSpPr>
          <p:spPr>
            <a:xfrm>
              <a:off x="8680704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9511755" y="5244555"/>
            <a:ext cx="343188" cy="343188"/>
            <a:chOff x="9113519" y="5783579"/>
            <a:chExt cx="378460" cy="378460"/>
          </a:xfrm>
        </p:grpSpPr>
        <p:sp>
          <p:nvSpPr>
            <p:cNvPr id="94" name="object 94"/>
            <p:cNvSpPr/>
            <p:nvPr/>
          </p:nvSpPr>
          <p:spPr>
            <a:xfrm>
              <a:off x="9115043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5" name="object 95"/>
            <p:cNvSpPr/>
            <p:nvPr/>
          </p:nvSpPr>
          <p:spPr>
            <a:xfrm>
              <a:off x="9115043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9906997" y="5244555"/>
            <a:ext cx="343188" cy="343188"/>
            <a:chOff x="9549383" y="5783579"/>
            <a:chExt cx="378460" cy="378460"/>
          </a:xfrm>
        </p:grpSpPr>
        <p:sp>
          <p:nvSpPr>
            <p:cNvPr id="97" name="object 97"/>
            <p:cNvSpPr/>
            <p:nvPr/>
          </p:nvSpPr>
          <p:spPr>
            <a:xfrm>
              <a:off x="9550907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8" name="object 98"/>
            <p:cNvSpPr/>
            <p:nvPr/>
          </p:nvSpPr>
          <p:spPr>
            <a:xfrm>
              <a:off x="9550907" y="57851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428296" y="3260055"/>
            <a:ext cx="1284076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62"/>
              </a:lnSpc>
            </a:pP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Treatment</a:t>
            </a:r>
            <a:endParaRPr sz="2176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335703" y="4825821"/>
            <a:ext cx="1469489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C</a:t>
            </a:r>
            <a:r>
              <a:rPr sz="2176" spc="-14" dirty="0">
                <a:solidFill>
                  <a:srgbClr val="393938"/>
                </a:solidFill>
                <a:latin typeface="Arial"/>
                <a:cs typeface="Arial"/>
              </a:rPr>
              <a:t>o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mparator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585891" y="2277478"/>
            <a:ext cx="370827" cy="2317670"/>
            <a:chOff x="2578607" y="2511552"/>
            <a:chExt cx="408940" cy="2555875"/>
          </a:xfrm>
        </p:grpSpPr>
        <p:sp>
          <p:nvSpPr>
            <p:cNvPr id="102" name="object 102"/>
            <p:cNvSpPr/>
            <p:nvPr/>
          </p:nvSpPr>
          <p:spPr>
            <a:xfrm>
              <a:off x="2610611" y="469087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10611" y="469087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80131" y="251307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80131" y="251307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138" y="369313"/>
            <a:ext cx="4931311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Stratifikovaný design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86573" y="2852376"/>
            <a:ext cx="132265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Population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1933" y="1956863"/>
            <a:ext cx="2366615" cy="2746079"/>
            <a:chOff x="1725104" y="2157984"/>
            <a:chExt cx="2609850" cy="3028315"/>
          </a:xfrm>
        </p:grpSpPr>
        <p:sp>
          <p:nvSpPr>
            <p:cNvPr id="5" name="object 5"/>
            <p:cNvSpPr/>
            <p:nvPr/>
          </p:nvSpPr>
          <p:spPr>
            <a:xfrm>
              <a:off x="2052828" y="3323590"/>
              <a:ext cx="2281555" cy="1862455"/>
            </a:xfrm>
            <a:custGeom>
              <a:avLst/>
              <a:gdLst/>
              <a:ahLst/>
              <a:cxnLst/>
              <a:rect l="l" t="t" r="r" b="b"/>
              <a:pathLst>
                <a:path w="2281554" h="1862454">
                  <a:moveTo>
                    <a:pt x="2204974" y="1786128"/>
                  </a:moveTo>
                  <a:lnTo>
                    <a:pt x="2204974" y="1862328"/>
                  </a:lnTo>
                  <a:lnTo>
                    <a:pt x="2268474" y="1830578"/>
                  </a:lnTo>
                  <a:lnTo>
                    <a:pt x="2217674" y="1830578"/>
                  </a:lnTo>
                  <a:lnTo>
                    <a:pt x="2217674" y="1817878"/>
                  </a:lnTo>
                  <a:lnTo>
                    <a:pt x="2268474" y="1817878"/>
                  </a:lnTo>
                  <a:lnTo>
                    <a:pt x="2204974" y="1786128"/>
                  </a:lnTo>
                  <a:close/>
                </a:path>
                <a:path w="2281554" h="1862454">
                  <a:moveTo>
                    <a:pt x="1189101" y="6350"/>
                  </a:moveTo>
                  <a:lnTo>
                    <a:pt x="1189101" y="1827784"/>
                  </a:lnTo>
                  <a:lnTo>
                    <a:pt x="1191895" y="1830578"/>
                  </a:lnTo>
                  <a:lnTo>
                    <a:pt x="2204974" y="1830578"/>
                  </a:lnTo>
                  <a:lnTo>
                    <a:pt x="2204974" y="1824228"/>
                  </a:lnTo>
                  <a:lnTo>
                    <a:pt x="1201801" y="1824228"/>
                  </a:lnTo>
                  <a:lnTo>
                    <a:pt x="1195451" y="1817878"/>
                  </a:lnTo>
                  <a:lnTo>
                    <a:pt x="1201801" y="1817878"/>
                  </a:lnTo>
                  <a:lnTo>
                    <a:pt x="1201801" y="12700"/>
                  </a:lnTo>
                  <a:lnTo>
                    <a:pt x="1195451" y="12700"/>
                  </a:lnTo>
                  <a:lnTo>
                    <a:pt x="1189101" y="6350"/>
                  </a:lnTo>
                  <a:close/>
                </a:path>
                <a:path w="2281554" h="1862454">
                  <a:moveTo>
                    <a:pt x="2268474" y="1817878"/>
                  </a:moveTo>
                  <a:lnTo>
                    <a:pt x="2217674" y="1817878"/>
                  </a:lnTo>
                  <a:lnTo>
                    <a:pt x="2217674" y="1830578"/>
                  </a:lnTo>
                  <a:lnTo>
                    <a:pt x="2268474" y="1830578"/>
                  </a:lnTo>
                  <a:lnTo>
                    <a:pt x="2281174" y="1824228"/>
                  </a:lnTo>
                  <a:lnTo>
                    <a:pt x="2268474" y="1817878"/>
                  </a:lnTo>
                  <a:close/>
                </a:path>
                <a:path w="2281554" h="1862454">
                  <a:moveTo>
                    <a:pt x="1201801" y="1817878"/>
                  </a:moveTo>
                  <a:lnTo>
                    <a:pt x="1195451" y="1817878"/>
                  </a:lnTo>
                  <a:lnTo>
                    <a:pt x="1201801" y="1824228"/>
                  </a:lnTo>
                  <a:lnTo>
                    <a:pt x="1201801" y="1817878"/>
                  </a:lnTo>
                  <a:close/>
                </a:path>
                <a:path w="2281554" h="1862454">
                  <a:moveTo>
                    <a:pt x="2204974" y="1817878"/>
                  </a:moveTo>
                  <a:lnTo>
                    <a:pt x="1201801" y="1817878"/>
                  </a:lnTo>
                  <a:lnTo>
                    <a:pt x="1201801" y="1824228"/>
                  </a:lnTo>
                  <a:lnTo>
                    <a:pt x="2204974" y="1824228"/>
                  </a:lnTo>
                  <a:lnTo>
                    <a:pt x="2204974" y="1817878"/>
                  </a:lnTo>
                  <a:close/>
                </a:path>
                <a:path w="2281554" h="1862454">
                  <a:moveTo>
                    <a:pt x="119900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89101" y="12700"/>
                  </a:lnTo>
                  <a:lnTo>
                    <a:pt x="1189101" y="6350"/>
                  </a:lnTo>
                  <a:lnTo>
                    <a:pt x="1201801" y="6350"/>
                  </a:lnTo>
                  <a:lnTo>
                    <a:pt x="1201801" y="2794"/>
                  </a:lnTo>
                  <a:lnTo>
                    <a:pt x="1199007" y="0"/>
                  </a:lnTo>
                  <a:close/>
                </a:path>
                <a:path w="2281554" h="1862454">
                  <a:moveTo>
                    <a:pt x="1201801" y="6350"/>
                  </a:moveTo>
                  <a:lnTo>
                    <a:pt x="1189101" y="6350"/>
                  </a:lnTo>
                  <a:lnTo>
                    <a:pt x="1195451" y="12700"/>
                  </a:lnTo>
                  <a:lnTo>
                    <a:pt x="1201801" y="12700"/>
                  </a:lnTo>
                  <a:lnTo>
                    <a:pt x="1201801" y="6350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728216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1728216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728216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728216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69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669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4080" y="2157984"/>
              <a:ext cx="2171065" cy="1176655"/>
            </a:xfrm>
            <a:custGeom>
              <a:avLst/>
              <a:gdLst/>
              <a:ahLst/>
              <a:cxnLst/>
              <a:rect l="l" t="t" r="r" b="b"/>
              <a:pathLst>
                <a:path w="2171065" h="1176654">
                  <a:moveTo>
                    <a:pt x="1078864" y="1163827"/>
                  </a:moveTo>
                  <a:lnTo>
                    <a:pt x="0" y="1163827"/>
                  </a:lnTo>
                  <a:lnTo>
                    <a:pt x="0" y="1176527"/>
                  </a:lnTo>
                  <a:lnTo>
                    <a:pt x="1088770" y="1176527"/>
                  </a:lnTo>
                  <a:lnTo>
                    <a:pt x="1091565" y="1173606"/>
                  </a:lnTo>
                  <a:lnTo>
                    <a:pt x="1091565" y="1170177"/>
                  </a:lnTo>
                  <a:lnTo>
                    <a:pt x="1078864" y="1170177"/>
                  </a:lnTo>
                  <a:lnTo>
                    <a:pt x="1078864" y="1163827"/>
                  </a:lnTo>
                  <a:close/>
                </a:path>
                <a:path w="2171065" h="1176654">
                  <a:moveTo>
                    <a:pt x="2094357" y="31750"/>
                  </a:moveTo>
                  <a:lnTo>
                    <a:pt x="1081786" y="31750"/>
                  </a:lnTo>
                  <a:lnTo>
                    <a:pt x="1078864" y="34543"/>
                  </a:lnTo>
                  <a:lnTo>
                    <a:pt x="1078864" y="1170177"/>
                  </a:lnTo>
                  <a:lnTo>
                    <a:pt x="1085214" y="1163827"/>
                  </a:lnTo>
                  <a:lnTo>
                    <a:pt x="1091565" y="1163827"/>
                  </a:lnTo>
                  <a:lnTo>
                    <a:pt x="1091565" y="44450"/>
                  </a:lnTo>
                  <a:lnTo>
                    <a:pt x="1085214" y="44450"/>
                  </a:lnTo>
                  <a:lnTo>
                    <a:pt x="1091565" y="38100"/>
                  </a:lnTo>
                  <a:lnTo>
                    <a:pt x="2094357" y="38100"/>
                  </a:lnTo>
                  <a:lnTo>
                    <a:pt x="2094357" y="31750"/>
                  </a:lnTo>
                  <a:close/>
                </a:path>
                <a:path w="2171065" h="1176654">
                  <a:moveTo>
                    <a:pt x="1091565" y="1163827"/>
                  </a:moveTo>
                  <a:lnTo>
                    <a:pt x="1085214" y="1163827"/>
                  </a:lnTo>
                  <a:lnTo>
                    <a:pt x="1078864" y="1170177"/>
                  </a:lnTo>
                  <a:lnTo>
                    <a:pt x="1091565" y="1170177"/>
                  </a:lnTo>
                  <a:lnTo>
                    <a:pt x="1091565" y="1163827"/>
                  </a:lnTo>
                  <a:close/>
                </a:path>
                <a:path w="2171065" h="1176654">
                  <a:moveTo>
                    <a:pt x="2094357" y="0"/>
                  </a:moveTo>
                  <a:lnTo>
                    <a:pt x="2094357" y="76200"/>
                  </a:lnTo>
                  <a:lnTo>
                    <a:pt x="2157857" y="44450"/>
                  </a:lnTo>
                  <a:lnTo>
                    <a:pt x="2107057" y="44450"/>
                  </a:lnTo>
                  <a:lnTo>
                    <a:pt x="2107057" y="31750"/>
                  </a:lnTo>
                  <a:lnTo>
                    <a:pt x="2157857" y="31750"/>
                  </a:lnTo>
                  <a:lnTo>
                    <a:pt x="2094357" y="0"/>
                  </a:lnTo>
                  <a:close/>
                </a:path>
                <a:path w="2171065" h="1176654">
                  <a:moveTo>
                    <a:pt x="1091565" y="38100"/>
                  </a:moveTo>
                  <a:lnTo>
                    <a:pt x="1085214" y="44450"/>
                  </a:lnTo>
                  <a:lnTo>
                    <a:pt x="1091565" y="44450"/>
                  </a:lnTo>
                  <a:lnTo>
                    <a:pt x="1091565" y="38100"/>
                  </a:lnTo>
                  <a:close/>
                </a:path>
                <a:path w="2171065" h="1176654">
                  <a:moveTo>
                    <a:pt x="2094357" y="38100"/>
                  </a:moveTo>
                  <a:lnTo>
                    <a:pt x="1091565" y="38100"/>
                  </a:lnTo>
                  <a:lnTo>
                    <a:pt x="1091565" y="44450"/>
                  </a:lnTo>
                  <a:lnTo>
                    <a:pt x="2094357" y="44450"/>
                  </a:lnTo>
                  <a:lnTo>
                    <a:pt x="2094357" y="38100"/>
                  </a:lnTo>
                  <a:close/>
                </a:path>
                <a:path w="2171065" h="1176654">
                  <a:moveTo>
                    <a:pt x="2157857" y="31750"/>
                  </a:moveTo>
                  <a:lnTo>
                    <a:pt x="2107057" y="31750"/>
                  </a:lnTo>
                  <a:lnTo>
                    <a:pt x="2107057" y="44450"/>
                  </a:lnTo>
                  <a:lnTo>
                    <a:pt x="2157857" y="44450"/>
                  </a:lnTo>
                  <a:lnTo>
                    <a:pt x="2170557" y="38100"/>
                  </a:lnTo>
                  <a:lnTo>
                    <a:pt x="2157857" y="31750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68608" y="3394105"/>
            <a:ext cx="343188" cy="343188"/>
            <a:chOff x="574548" y="3742944"/>
            <a:chExt cx="378460" cy="378460"/>
          </a:xfrm>
        </p:grpSpPr>
        <p:sp>
          <p:nvSpPr>
            <p:cNvPr id="14" name="object 14"/>
            <p:cNvSpPr/>
            <p:nvPr/>
          </p:nvSpPr>
          <p:spPr>
            <a:xfrm>
              <a:off x="576072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4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072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68608" y="3850154"/>
            <a:ext cx="343188" cy="343188"/>
            <a:chOff x="574548" y="4245864"/>
            <a:chExt cx="378460" cy="378460"/>
          </a:xfrm>
        </p:grpSpPr>
        <p:sp>
          <p:nvSpPr>
            <p:cNvPr id="17" name="object 17"/>
            <p:cNvSpPr/>
            <p:nvPr/>
          </p:nvSpPr>
          <p:spPr>
            <a:xfrm>
              <a:off x="576072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3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072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90989" y="3850154"/>
            <a:ext cx="343188" cy="343188"/>
            <a:chOff x="1150619" y="4245864"/>
            <a:chExt cx="378460" cy="378460"/>
          </a:xfrm>
        </p:grpSpPr>
        <p:sp>
          <p:nvSpPr>
            <p:cNvPr id="20" name="object 20"/>
            <p:cNvSpPr/>
            <p:nvPr/>
          </p:nvSpPr>
          <p:spPr>
            <a:xfrm>
              <a:off x="1152143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2143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90989" y="3394105"/>
            <a:ext cx="343188" cy="343188"/>
            <a:chOff x="1150619" y="3742944"/>
            <a:chExt cx="378460" cy="378460"/>
          </a:xfrm>
        </p:grpSpPr>
        <p:sp>
          <p:nvSpPr>
            <p:cNvPr id="23" name="object 23"/>
            <p:cNvSpPr/>
            <p:nvPr/>
          </p:nvSpPr>
          <p:spPr>
            <a:xfrm>
              <a:off x="1152143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2143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768608" y="4340751"/>
            <a:ext cx="343188" cy="343188"/>
            <a:chOff x="574548" y="4786884"/>
            <a:chExt cx="378460" cy="378460"/>
          </a:xfrm>
        </p:grpSpPr>
        <p:sp>
          <p:nvSpPr>
            <p:cNvPr id="26" name="object 26"/>
            <p:cNvSpPr/>
            <p:nvPr/>
          </p:nvSpPr>
          <p:spPr>
            <a:xfrm>
              <a:off x="57607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3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07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68608" y="4796800"/>
            <a:ext cx="343188" cy="343188"/>
            <a:chOff x="574548" y="5289804"/>
            <a:chExt cx="378460" cy="378460"/>
          </a:xfrm>
        </p:grpSpPr>
        <p:sp>
          <p:nvSpPr>
            <p:cNvPr id="29" name="object 29"/>
            <p:cNvSpPr/>
            <p:nvPr/>
          </p:nvSpPr>
          <p:spPr>
            <a:xfrm>
              <a:off x="576072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4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2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576072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2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290989" y="4796800"/>
            <a:ext cx="343188" cy="343188"/>
            <a:chOff x="1150619" y="5289804"/>
            <a:chExt cx="378460" cy="378460"/>
          </a:xfrm>
        </p:grpSpPr>
        <p:sp>
          <p:nvSpPr>
            <p:cNvPr id="32" name="object 32"/>
            <p:cNvSpPr/>
            <p:nvPr/>
          </p:nvSpPr>
          <p:spPr>
            <a:xfrm>
              <a:off x="1152143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2143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811990" y="4796800"/>
            <a:ext cx="343188" cy="343188"/>
            <a:chOff x="1725167" y="5289804"/>
            <a:chExt cx="378460" cy="378460"/>
          </a:xfrm>
        </p:grpSpPr>
        <p:sp>
          <p:nvSpPr>
            <p:cNvPr id="35" name="object 35"/>
            <p:cNvSpPr/>
            <p:nvPr/>
          </p:nvSpPr>
          <p:spPr>
            <a:xfrm>
              <a:off x="1726691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6691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290989" y="4340751"/>
            <a:ext cx="343188" cy="343188"/>
            <a:chOff x="1150619" y="4786884"/>
            <a:chExt cx="378460" cy="378460"/>
          </a:xfrm>
        </p:grpSpPr>
        <p:sp>
          <p:nvSpPr>
            <p:cNvPr id="38" name="object 38"/>
            <p:cNvSpPr/>
            <p:nvPr/>
          </p:nvSpPr>
          <p:spPr>
            <a:xfrm>
              <a:off x="1152143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2143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951517" y="992251"/>
            <a:ext cx="343188" cy="343188"/>
            <a:chOff x="7392923" y="1094232"/>
            <a:chExt cx="378460" cy="378460"/>
          </a:xfrm>
        </p:grpSpPr>
        <p:sp>
          <p:nvSpPr>
            <p:cNvPr id="41" name="object 41"/>
            <p:cNvSpPr/>
            <p:nvPr/>
          </p:nvSpPr>
          <p:spPr>
            <a:xfrm>
              <a:off x="7394447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7394447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341232" y="992251"/>
            <a:ext cx="343188" cy="343188"/>
            <a:chOff x="7822692" y="1094232"/>
            <a:chExt cx="378460" cy="378460"/>
          </a:xfrm>
        </p:grpSpPr>
        <p:sp>
          <p:nvSpPr>
            <p:cNvPr id="44" name="object 44"/>
            <p:cNvSpPr/>
            <p:nvPr/>
          </p:nvSpPr>
          <p:spPr>
            <a:xfrm>
              <a:off x="7824216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" name="object 45"/>
            <p:cNvSpPr/>
            <p:nvPr/>
          </p:nvSpPr>
          <p:spPr>
            <a:xfrm>
              <a:off x="7824216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8729563" y="992251"/>
            <a:ext cx="343188" cy="343188"/>
            <a:chOff x="8250935" y="1094232"/>
            <a:chExt cx="378460" cy="378460"/>
          </a:xfrm>
        </p:grpSpPr>
        <p:sp>
          <p:nvSpPr>
            <p:cNvPr id="47" name="object 47"/>
            <p:cNvSpPr/>
            <p:nvPr/>
          </p:nvSpPr>
          <p:spPr>
            <a:xfrm>
              <a:off x="8252459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" name="object 48"/>
            <p:cNvSpPr/>
            <p:nvPr/>
          </p:nvSpPr>
          <p:spPr>
            <a:xfrm>
              <a:off x="8252459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9117896" y="992251"/>
            <a:ext cx="343188" cy="343188"/>
            <a:chOff x="8679180" y="1094232"/>
            <a:chExt cx="378460" cy="378460"/>
          </a:xfrm>
        </p:grpSpPr>
        <p:sp>
          <p:nvSpPr>
            <p:cNvPr id="50" name="object 50"/>
            <p:cNvSpPr/>
            <p:nvPr/>
          </p:nvSpPr>
          <p:spPr>
            <a:xfrm>
              <a:off x="8680704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" name="object 51"/>
            <p:cNvSpPr/>
            <p:nvPr/>
          </p:nvSpPr>
          <p:spPr>
            <a:xfrm>
              <a:off x="8680704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9511755" y="992251"/>
            <a:ext cx="343188" cy="343188"/>
            <a:chOff x="9113519" y="1094232"/>
            <a:chExt cx="378460" cy="378460"/>
          </a:xfrm>
        </p:grpSpPr>
        <p:sp>
          <p:nvSpPr>
            <p:cNvPr id="53" name="object 53"/>
            <p:cNvSpPr/>
            <p:nvPr/>
          </p:nvSpPr>
          <p:spPr>
            <a:xfrm>
              <a:off x="9115043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4"/>
            <p:cNvSpPr/>
            <p:nvPr/>
          </p:nvSpPr>
          <p:spPr>
            <a:xfrm>
              <a:off x="9115043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906997" y="992251"/>
            <a:ext cx="343188" cy="343188"/>
            <a:chOff x="9549383" y="1094232"/>
            <a:chExt cx="378460" cy="378460"/>
          </a:xfrm>
        </p:grpSpPr>
        <p:sp>
          <p:nvSpPr>
            <p:cNvPr id="56" name="object 56"/>
            <p:cNvSpPr/>
            <p:nvPr/>
          </p:nvSpPr>
          <p:spPr>
            <a:xfrm>
              <a:off x="9550907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" name="object 57"/>
            <p:cNvSpPr/>
            <p:nvPr/>
          </p:nvSpPr>
          <p:spPr>
            <a:xfrm>
              <a:off x="9550907" y="10957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4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486390" y="2095059"/>
            <a:ext cx="54184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BM-</a:t>
            </a:r>
            <a:endParaRPr sz="2176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86389" y="3546122"/>
            <a:ext cx="600003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7"/>
              </a:lnSpc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BM+</a:t>
            </a:r>
            <a:endParaRPr sz="2176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99029" y="4512115"/>
            <a:ext cx="1854712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62"/>
              </a:lnSpc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R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a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n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d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omi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s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ati</a:t>
            </a: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o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n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951517" y="3687082"/>
            <a:ext cx="343188" cy="343188"/>
            <a:chOff x="7392923" y="4066032"/>
            <a:chExt cx="378460" cy="378460"/>
          </a:xfrm>
        </p:grpSpPr>
        <p:sp>
          <p:nvSpPr>
            <p:cNvPr id="62" name="object 62"/>
            <p:cNvSpPr/>
            <p:nvPr/>
          </p:nvSpPr>
          <p:spPr>
            <a:xfrm>
              <a:off x="7394447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" name="object 63"/>
            <p:cNvSpPr/>
            <p:nvPr/>
          </p:nvSpPr>
          <p:spPr>
            <a:xfrm>
              <a:off x="7394447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8341232" y="3687082"/>
            <a:ext cx="343188" cy="343188"/>
            <a:chOff x="7822692" y="4066032"/>
            <a:chExt cx="378460" cy="378460"/>
          </a:xfrm>
        </p:grpSpPr>
        <p:sp>
          <p:nvSpPr>
            <p:cNvPr id="65" name="object 65"/>
            <p:cNvSpPr/>
            <p:nvPr/>
          </p:nvSpPr>
          <p:spPr>
            <a:xfrm>
              <a:off x="7824216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" name="object 66"/>
            <p:cNvSpPr/>
            <p:nvPr/>
          </p:nvSpPr>
          <p:spPr>
            <a:xfrm>
              <a:off x="7824216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729563" y="3687082"/>
            <a:ext cx="343188" cy="343188"/>
            <a:chOff x="8250935" y="4066032"/>
            <a:chExt cx="378460" cy="378460"/>
          </a:xfrm>
        </p:grpSpPr>
        <p:sp>
          <p:nvSpPr>
            <p:cNvPr id="68" name="object 68"/>
            <p:cNvSpPr/>
            <p:nvPr/>
          </p:nvSpPr>
          <p:spPr>
            <a:xfrm>
              <a:off x="8252459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" name="object 69"/>
            <p:cNvSpPr/>
            <p:nvPr/>
          </p:nvSpPr>
          <p:spPr>
            <a:xfrm>
              <a:off x="8252459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117896" y="3687082"/>
            <a:ext cx="343188" cy="343188"/>
            <a:chOff x="8679180" y="4066032"/>
            <a:chExt cx="378460" cy="378460"/>
          </a:xfrm>
        </p:grpSpPr>
        <p:sp>
          <p:nvSpPr>
            <p:cNvPr id="71" name="object 71"/>
            <p:cNvSpPr/>
            <p:nvPr/>
          </p:nvSpPr>
          <p:spPr>
            <a:xfrm>
              <a:off x="8680704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" name="object 72"/>
            <p:cNvSpPr/>
            <p:nvPr/>
          </p:nvSpPr>
          <p:spPr>
            <a:xfrm>
              <a:off x="8680704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9511755" y="3687082"/>
            <a:ext cx="343188" cy="343188"/>
            <a:chOff x="9113519" y="4066032"/>
            <a:chExt cx="378460" cy="378460"/>
          </a:xfrm>
        </p:grpSpPr>
        <p:sp>
          <p:nvSpPr>
            <p:cNvPr id="74" name="object 74"/>
            <p:cNvSpPr/>
            <p:nvPr/>
          </p:nvSpPr>
          <p:spPr>
            <a:xfrm>
              <a:off x="9115043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5" name="object 75"/>
            <p:cNvSpPr/>
            <p:nvPr/>
          </p:nvSpPr>
          <p:spPr>
            <a:xfrm>
              <a:off x="9115043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9906997" y="3687082"/>
            <a:ext cx="343188" cy="343188"/>
            <a:chOff x="9549383" y="4066032"/>
            <a:chExt cx="378460" cy="378460"/>
          </a:xfrm>
        </p:grpSpPr>
        <p:sp>
          <p:nvSpPr>
            <p:cNvPr id="77" name="object 77"/>
            <p:cNvSpPr/>
            <p:nvPr/>
          </p:nvSpPr>
          <p:spPr>
            <a:xfrm>
              <a:off x="9550907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8" name="object 78"/>
            <p:cNvSpPr/>
            <p:nvPr/>
          </p:nvSpPr>
          <p:spPr>
            <a:xfrm>
              <a:off x="9550907" y="40675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79" name="object 79"/>
          <p:cNvSpPr/>
          <p:nvPr/>
        </p:nvSpPr>
        <p:spPr>
          <a:xfrm>
            <a:off x="7214355" y="3851536"/>
            <a:ext cx="569485" cy="1601927"/>
          </a:xfrm>
          <a:custGeom>
            <a:avLst/>
            <a:gdLst/>
            <a:ahLst/>
            <a:cxnLst/>
            <a:rect l="l" t="t" r="r" b="b"/>
            <a:pathLst>
              <a:path w="628015" h="1766570">
                <a:moveTo>
                  <a:pt x="627507" y="0"/>
                </a:moveTo>
                <a:lnTo>
                  <a:pt x="553085" y="41529"/>
                </a:lnTo>
                <a:lnTo>
                  <a:pt x="579208" y="59372"/>
                </a:lnTo>
                <a:lnTo>
                  <a:pt x="0" y="908558"/>
                </a:lnTo>
                <a:lnTo>
                  <a:pt x="5740" y="912495"/>
                </a:lnTo>
                <a:lnTo>
                  <a:pt x="127" y="916559"/>
                </a:lnTo>
                <a:lnTo>
                  <a:pt x="577469" y="1708302"/>
                </a:lnTo>
                <a:lnTo>
                  <a:pt x="551815" y="1727073"/>
                </a:lnTo>
                <a:lnTo>
                  <a:pt x="627507" y="1766189"/>
                </a:lnTo>
                <a:lnTo>
                  <a:pt x="619442" y="1718564"/>
                </a:lnTo>
                <a:lnTo>
                  <a:pt x="613283" y="1682115"/>
                </a:lnTo>
                <a:lnTo>
                  <a:pt x="587667" y="1700860"/>
                </a:lnTo>
                <a:lnTo>
                  <a:pt x="12611" y="912418"/>
                </a:lnTo>
                <a:lnTo>
                  <a:pt x="589711" y="66548"/>
                </a:lnTo>
                <a:lnTo>
                  <a:pt x="615950" y="84455"/>
                </a:lnTo>
                <a:lnTo>
                  <a:pt x="620814" y="48907"/>
                </a:lnTo>
                <a:lnTo>
                  <a:pt x="627507" y="0"/>
                </a:lnTo>
                <a:close/>
              </a:path>
            </a:pathLst>
          </a:custGeom>
          <a:solidFill>
            <a:srgbClr val="54316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object 80"/>
          <p:cNvSpPr txBox="1"/>
          <p:nvPr/>
        </p:nvSpPr>
        <p:spPr>
          <a:xfrm>
            <a:off x="8428296" y="3260055"/>
            <a:ext cx="1284076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62"/>
              </a:lnSpc>
            </a:pP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Treatment</a:t>
            </a:r>
            <a:endParaRPr sz="2176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335703" y="4825821"/>
            <a:ext cx="1469489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C</a:t>
            </a:r>
            <a:r>
              <a:rPr sz="2176" spc="-14" dirty="0">
                <a:solidFill>
                  <a:srgbClr val="393938"/>
                </a:solidFill>
                <a:latin typeface="Arial"/>
                <a:cs typeface="Arial"/>
              </a:rPr>
              <a:t>o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mparator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585891" y="2493064"/>
            <a:ext cx="370827" cy="1803464"/>
            <a:chOff x="2578607" y="2749296"/>
            <a:chExt cx="408940" cy="1988820"/>
          </a:xfrm>
        </p:grpSpPr>
        <p:sp>
          <p:nvSpPr>
            <p:cNvPr id="83" name="object 83"/>
            <p:cNvSpPr/>
            <p:nvPr/>
          </p:nvSpPr>
          <p:spPr>
            <a:xfrm>
              <a:off x="2610611" y="43616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4" name="object 84"/>
            <p:cNvSpPr/>
            <p:nvPr/>
          </p:nvSpPr>
          <p:spPr>
            <a:xfrm>
              <a:off x="2610611" y="43616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0131" y="275082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0131" y="275082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410085" y="1824194"/>
            <a:ext cx="1854712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57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R</a:t>
            </a:r>
            <a:r>
              <a:rPr sz="2176" spc="-14" dirty="0">
                <a:solidFill>
                  <a:srgbClr val="393938"/>
                </a:solidFill>
                <a:latin typeface="Arial"/>
                <a:cs typeface="Arial"/>
              </a:rPr>
              <a:t>a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nd</a:t>
            </a:r>
            <a:r>
              <a:rPr sz="2176" spc="-14" dirty="0">
                <a:solidFill>
                  <a:srgbClr val="393938"/>
                </a:solidFill>
                <a:latin typeface="Arial"/>
                <a:cs typeface="Arial"/>
              </a:rPr>
              <a:t>o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misation</a:t>
            </a:r>
            <a:endParaRPr sz="2176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225411" y="1163614"/>
            <a:ext cx="569485" cy="1601927"/>
          </a:xfrm>
          <a:custGeom>
            <a:avLst/>
            <a:gdLst/>
            <a:ahLst/>
            <a:cxnLst/>
            <a:rect l="l" t="t" r="r" b="b"/>
            <a:pathLst>
              <a:path w="628015" h="1766570">
                <a:moveTo>
                  <a:pt x="627507" y="0"/>
                </a:moveTo>
                <a:lnTo>
                  <a:pt x="553085" y="41529"/>
                </a:lnTo>
                <a:lnTo>
                  <a:pt x="579208" y="59372"/>
                </a:lnTo>
                <a:lnTo>
                  <a:pt x="0" y="908558"/>
                </a:lnTo>
                <a:lnTo>
                  <a:pt x="5740" y="912495"/>
                </a:lnTo>
                <a:lnTo>
                  <a:pt x="127" y="916559"/>
                </a:lnTo>
                <a:lnTo>
                  <a:pt x="577469" y="1708302"/>
                </a:lnTo>
                <a:lnTo>
                  <a:pt x="551815" y="1727073"/>
                </a:lnTo>
                <a:lnTo>
                  <a:pt x="627507" y="1766189"/>
                </a:lnTo>
                <a:lnTo>
                  <a:pt x="619442" y="1718564"/>
                </a:lnTo>
                <a:lnTo>
                  <a:pt x="613283" y="1682115"/>
                </a:lnTo>
                <a:lnTo>
                  <a:pt x="587667" y="1700860"/>
                </a:lnTo>
                <a:lnTo>
                  <a:pt x="12623" y="912418"/>
                </a:lnTo>
                <a:lnTo>
                  <a:pt x="589711" y="66548"/>
                </a:lnTo>
                <a:lnTo>
                  <a:pt x="615950" y="84455"/>
                </a:lnTo>
                <a:lnTo>
                  <a:pt x="620814" y="48895"/>
                </a:lnTo>
                <a:lnTo>
                  <a:pt x="627507" y="0"/>
                </a:lnTo>
                <a:close/>
              </a:path>
            </a:pathLst>
          </a:custGeom>
          <a:solidFill>
            <a:srgbClr val="54316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object 89"/>
          <p:cNvSpPr txBox="1"/>
          <p:nvPr/>
        </p:nvSpPr>
        <p:spPr>
          <a:xfrm>
            <a:off x="8439350" y="572134"/>
            <a:ext cx="1284076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57"/>
              </a:lnSpc>
            </a:pP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Treatment</a:t>
            </a:r>
            <a:endParaRPr sz="2176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346760" y="2136518"/>
            <a:ext cx="1469489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66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Comparator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7951517" y="5348203"/>
            <a:ext cx="343188" cy="343188"/>
            <a:chOff x="7392923" y="5897879"/>
            <a:chExt cx="378460" cy="378460"/>
          </a:xfrm>
        </p:grpSpPr>
        <p:sp>
          <p:nvSpPr>
            <p:cNvPr id="92" name="object 92"/>
            <p:cNvSpPr/>
            <p:nvPr/>
          </p:nvSpPr>
          <p:spPr>
            <a:xfrm>
              <a:off x="7394447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3" name="object 93"/>
            <p:cNvSpPr/>
            <p:nvPr/>
          </p:nvSpPr>
          <p:spPr>
            <a:xfrm>
              <a:off x="7394447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8341232" y="5348203"/>
            <a:ext cx="343188" cy="343188"/>
            <a:chOff x="7822692" y="5897879"/>
            <a:chExt cx="378460" cy="378460"/>
          </a:xfrm>
        </p:grpSpPr>
        <p:sp>
          <p:nvSpPr>
            <p:cNvPr id="95" name="object 95"/>
            <p:cNvSpPr/>
            <p:nvPr/>
          </p:nvSpPr>
          <p:spPr>
            <a:xfrm>
              <a:off x="7824216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6" name="object 96"/>
            <p:cNvSpPr/>
            <p:nvPr/>
          </p:nvSpPr>
          <p:spPr>
            <a:xfrm>
              <a:off x="7824216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8729563" y="5348203"/>
            <a:ext cx="343188" cy="343188"/>
            <a:chOff x="8250935" y="5897879"/>
            <a:chExt cx="378460" cy="378460"/>
          </a:xfrm>
        </p:grpSpPr>
        <p:sp>
          <p:nvSpPr>
            <p:cNvPr id="98" name="object 98"/>
            <p:cNvSpPr/>
            <p:nvPr/>
          </p:nvSpPr>
          <p:spPr>
            <a:xfrm>
              <a:off x="8252459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9" name="object 99"/>
            <p:cNvSpPr/>
            <p:nvPr/>
          </p:nvSpPr>
          <p:spPr>
            <a:xfrm>
              <a:off x="8252459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9117896" y="5348203"/>
            <a:ext cx="343188" cy="343188"/>
            <a:chOff x="8679180" y="5897879"/>
            <a:chExt cx="378460" cy="378460"/>
          </a:xfrm>
        </p:grpSpPr>
        <p:sp>
          <p:nvSpPr>
            <p:cNvPr id="101" name="object 101"/>
            <p:cNvSpPr/>
            <p:nvPr/>
          </p:nvSpPr>
          <p:spPr>
            <a:xfrm>
              <a:off x="8680704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680704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9511755" y="5348203"/>
            <a:ext cx="343188" cy="343188"/>
            <a:chOff x="9113519" y="5897879"/>
            <a:chExt cx="378460" cy="378460"/>
          </a:xfrm>
        </p:grpSpPr>
        <p:sp>
          <p:nvSpPr>
            <p:cNvPr id="104" name="object 104"/>
            <p:cNvSpPr/>
            <p:nvPr/>
          </p:nvSpPr>
          <p:spPr>
            <a:xfrm>
              <a:off x="9115043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115043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9906997" y="5348203"/>
            <a:ext cx="343188" cy="343188"/>
            <a:chOff x="9549383" y="5897879"/>
            <a:chExt cx="378460" cy="378460"/>
          </a:xfrm>
        </p:grpSpPr>
        <p:sp>
          <p:nvSpPr>
            <p:cNvPr id="107" name="object 107"/>
            <p:cNvSpPr/>
            <p:nvPr/>
          </p:nvSpPr>
          <p:spPr>
            <a:xfrm>
              <a:off x="9550907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550907" y="5899403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7951517" y="2639553"/>
            <a:ext cx="343188" cy="343188"/>
            <a:chOff x="7392923" y="2910840"/>
            <a:chExt cx="378460" cy="378460"/>
          </a:xfrm>
        </p:grpSpPr>
        <p:sp>
          <p:nvSpPr>
            <p:cNvPr id="110" name="object 110"/>
            <p:cNvSpPr/>
            <p:nvPr/>
          </p:nvSpPr>
          <p:spPr>
            <a:xfrm>
              <a:off x="7394447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94447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8341232" y="2639553"/>
            <a:ext cx="343188" cy="343188"/>
            <a:chOff x="7822692" y="2910840"/>
            <a:chExt cx="378460" cy="378460"/>
          </a:xfrm>
        </p:grpSpPr>
        <p:sp>
          <p:nvSpPr>
            <p:cNvPr id="113" name="object 113"/>
            <p:cNvSpPr/>
            <p:nvPr/>
          </p:nvSpPr>
          <p:spPr>
            <a:xfrm>
              <a:off x="7824216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824216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8729563" y="2639553"/>
            <a:ext cx="343188" cy="343188"/>
            <a:chOff x="8250935" y="2910840"/>
            <a:chExt cx="378460" cy="378460"/>
          </a:xfrm>
        </p:grpSpPr>
        <p:sp>
          <p:nvSpPr>
            <p:cNvPr id="116" name="object 116"/>
            <p:cNvSpPr/>
            <p:nvPr/>
          </p:nvSpPr>
          <p:spPr>
            <a:xfrm>
              <a:off x="8252459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52459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9117896" y="2639553"/>
            <a:ext cx="343188" cy="343188"/>
            <a:chOff x="8679180" y="2910840"/>
            <a:chExt cx="378460" cy="378460"/>
          </a:xfrm>
        </p:grpSpPr>
        <p:sp>
          <p:nvSpPr>
            <p:cNvPr id="119" name="object 119"/>
            <p:cNvSpPr/>
            <p:nvPr/>
          </p:nvSpPr>
          <p:spPr>
            <a:xfrm>
              <a:off x="8680704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680704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9511755" y="2639553"/>
            <a:ext cx="343188" cy="343188"/>
            <a:chOff x="9113519" y="2910840"/>
            <a:chExt cx="378460" cy="378460"/>
          </a:xfrm>
        </p:grpSpPr>
        <p:sp>
          <p:nvSpPr>
            <p:cNvPr id="122" name="object 122"/>
            <p:cNvSpPr/>
            <p:nvPr/>
          </p:nvSpPr>
          <p:spPr>
            <a:xfrm>
              <a:off x="9115043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15043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9906997" y="2639553"/>
            <a:ext cx="343188" cy="343188"/>
            <a:chOff x="9549383" y="2910840"/>
            <a:chExt cx="378460" cy="378460"/>
          </a:xfrm>
        </p:grpSpPr>
        <p:sp>
          <p:nvSpPr>
            <p:cNvPr id="125" name="object 125"/>
            <p:cNvSpPr/>
            <p:nvPr/>
          </p:nvSpPr>
          <p:spPr>
            <a:xfrm>
              <a:off x="9550907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550907" y="29123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27" name="object 127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3745" y="522952"/>
            <a:ext cx="9535557" cy="553975"/>
          </a:xfrm>
          <a:prstGeom prst="rect">
            <a:avLst/>
          </a:prstGeom>
        </p:spPr>
        <p:txBody>
          <a:bodyPr vert="horz" wrap="square" lIns="0" tIns="39156" rIns="0" bIns="0" rtlCol="0" anchor="ctr">
            <a:spAutoFit/>
          </a:bodyPr>
          <a:lstStyle/>
          <a:p>
            <a:pPr marL="11516" marR="4607">
              <a:lnSpc>
                <a:spcPts val="3809"/>
              </a:lnSpc>
              <a:spcBef>
                <a:spcPts val="308"/>
              </a:spcBef>
            </a:pPr>
            <a:r>
              <a:rPr lang="cs-CZ" dirty="0"/>
              <a:t>Stratifikovaný design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786573" y="2852376"/>
            <a:ext cx="132265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Population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1990" y="1401312"/>
            <a:ext cx="2366615" cy="3301744"/>
            <a:chOff x="1725167" y="1545336"/>
            <a:chExt cx="2609850" cy="3641090"/>
          </a:xfrm>
        </p:grpSpPr>
        <p:sp>
          <p:nvSpPr>
            <p:cNvPr id="5" name="object 5"/>
            <p:cNvSpPr/>
            <p:nvPr/>
          </p:nvSpPr>
          <p:spPr>
            <a:xfrm>
              <a:off x="2052827" y="3323590"/>
              <a:ext cx="2281555" cy="1862455"/>
            </a:xfrm>
            <a:custGeom>
              <a:avLst/>
              <a:gdLst/>
              <a:ahLst/>
              <a:cxnLst/>
              <a:rect l="l" t="t" r="r" b="b"/>
              <a:pathLst>
                <a:path w="2281554" h="1862454">
                  <a:moveTo>
                    <a:pt x="2204974" y="1786128"/>
                  </a:moveTo>
                  <a:lnTo>
                    <a:pt x="2204974" y="1862328"/>
                  </a:lnTo>
                  <a:lnTo>
                    <a:pt x="2268474" y="1830578"/>
                  </a:lnTo>
                  <a:lnTo>
                    <a:pt x="2217674" y="1830578"/>
                  </a:lnTo>
                  <a:lnTo>
                    <a:pt x="2217674" y="1817878"/>
                  </a:lnTo>
                  <a:lnTo>
                    <a:pt x="2268474" y="1817878"/>
                  </a:lnTo>
                  <a:lnTo>
                    <a:pt x="2204974" y="1786128"/>
                  </a:lnTo>
                  <a:close/>
                </a:path>
                <a:path w="2281554" h="1862454">
                  <a:moveTo>
                    <a:pt x="1189101" y="6350"/>
                  </a:moveTo>
                  <a:lnTo>
                    <a:pt x="1189101" y="1827784"/>
                  </a:lnTo>
                  <a:lnTo>
                    <a:pt x="1191895" y="1830578"/>
                  </a:lnTo>
                  <a:lnTo>
                    <a:pt x="2204974" y="1830578"/>
                  </a:lnTo>
                  <a:lnTo>
                    <a:pt x="2204974" y="1824228"/>
                  </a:lnTo>
                  <a:lnTo>
                    <a:pt x="1201801" y="1824228"/>
                  </a:lnTo>
                  <a:lnTo>
                    <a:pt x="1195451" y="1817878"/>
                  </a:lnTo>
                  <a:lnTo>
                    <a:pt x="1201801" y="1817878"/>
                  </a:lnTo>
                  <a:lnTo>
                    <a:pt x="1201801" y="12700"/>
                  </a:lnTo>
                  <a:lnTo>
                    <a:pt x="1195451" y="12700"/>
                  </a:lnTo>
                  <a:lnTo>
                    <a:pt x="1189101" y="6350"/>
                  </a:lnTo>
                  <a:close/>
                </a:path>
                <a:path w="2281554" h="1862454">
                  <a:moveTo>
                    <a:pt x="2268474" y="1817878"/>
                  </a:moveTo>
                  <a:lnTo>
                    <a:pt x="2217674" y="1817878"/>
                  </a:lnTo>
                  <a:lnTo>
                    <a:pt x="2217674" y="1830578"/>
                  </a:lnTo>
                  <a:lnTo>
                    <a:pt x="2268474" y="1830578"/>
                  </a:lnTo>
                  <a:lnTo>
                    <a:pt x="2281174" y="1824228"/>
                  </a:lnTo>
                  <a:lnTo>
                    <a:pt x="2268474" y="1817878"/>
                  </a:lnTo>
                  <a:close/>
                </a:path>
                <a:path w="2281554" h="1862454">
                  <a:moveTo>
                    <a:pt x="1201801" y="1817878"/>
                  </a:moveTo>
                  <a:lnTo>
                    <a:pt x="1195451" y="1817878"/>
                  </a:lnTo>
                  <a:lnTo>
                    <a:pt x="1201801" y="1824228"/>
                  </a:lnTo>
                  <a:lnTo>
                    <a:pt x="1201801" y="1817878"/>
                  </a:lnTo>
                  <a:close/>
                </a:path>
                <a:path w="2281554" h="1862454">
                  <a:moveTo>
                    <a:pt x="2204974" y="1817878"/>
                  </a:moveTo>
                  <a:lnTo>
                    <a:pt x="1201801" y="1817878"/>
                  </a:lnTo>
                  <a:lnTo>
                    <a:pt x="1201801" y="1824228"/>
                  </a:lnTo>
                  <a:lnTo>
                    <a:pt x="2204974" y="1824228"/>
                  </a:lnTo>
                  <a:lnTo>
                    <a:pt x="2204974" y="1817878"/>
                  </a:lnTo>
                  <a:close/>
                </a:path>
                <a:path w="2281554" h="1862454">
                  <a:moveTo>
                    <a:pt x="119900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89101" y="12700"/>
                  </a:lnTo>
                  <a:lnTo>
                    <a:pt x="1189101" y="6350"/>
                  </a:lnTo>
                  <a:lnTo>
                    <a:pt x="1201801" y="6350"/>
                  </a:lnTo>
                  <a:lnTo>
                    <a:pt x="1201801" y="2794"/>
                  </a:lnTo>
                  <a:lnTo>
                    <a:pt x="1199007" y="0"/>
                  </a:lnTo>
                  <a:close/>
                </a:path>
                <a:path w="2281554" h="1862454">
                  <a:moveTo>
                    <a:pt x="1201801" y="6350"/>
                  </a:moveTo>
                  <a:lnTo>
                    <a:pt x="1189101" y="6350"/>
                  </a:lnTo>
                  <a:lnTo>
                    <a:pt x="1195451" y="12700"/>
                  </a:lnTo>
                  <a:lnTo>
                    <a:pt x="1201801" y="12700"/>
                  </a:lnTo>
                  <a:lnTo>
                    <a:pt x="1201801" y="6350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728215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1728215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1728215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1728215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691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6691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4079" y="1545336"/>
              <a:ext cx="2171065" cy="1788160"/>
            </a:xfrm>
            <a:custGeom>
              <a:avLst/>
              <a:gdLst/>
              <a:ahLst/>
              <a:cxnLst/>
              <a:rect l="l" t="t" r="r" b="b"/>
              <a:pathLst>
                <a:path w="2171065" h="1788160">
                  <a:moveTo>
                    <a:pt x="1078864" y="1775460"/>
                  </a:moveTo>
                  <a:lnTo>
                    <a:pt x="0" y="1775460"/>
                  </a:lnTo>
                  <a:lnTo>
                    <a:pt x="0" y="1788160"/>
                  </a:lnTo>
                  <a:lnTo>
                    <a:pt x="1088770" y="1788160"/>
                  </a:lnTo>
                  <a:lnTo>
                    <a:pt x="1091565" y="1785239"/>
                  </a:lnTo>
                  <a:lnTo>
                    <a:pt x="1091565" y="1781810"/>
                  </a:lnTo>
                  <a:lnTo>
                    <a:pt x="1078864" y="1781810"/>
                  </a:lnTo>
                  <a:lnTo>
                    <a:pt x="1078864" y="1775460"/>
                  </a:lnTo>
                  <a:close/>
                </a:path>
                <a:path w="2171065" h="1788160">
                  <a:moveTo>
                    <a:pt x="2094357" y="31750"/>
                  </a:moveTo>
                  <a:lnTo>
                    <a:pt x="1081786" y="31750"/>
                  </a:lnTo>
                  <a:lnTo>
                    <a:pt x="1078864" y="34543"/>
                  </a:lnTo>
                  <a:lnTo>
                    <a:pt x="1078864" y="1781810"/>
                  </a:lnTo>
                  <a:lnTo>
                    <a:pt x="1085214" y="1775460"/>
                  </a:lnTo>
                  <a:lnTo>
                    <a:pt x="1091565" y="1775460"/>
                  </a:lnTo>
                  <a:lnTo>
                    <a:pt x="1091565" y="44450"/>
                  </a:lnTo>
                  <a:lnTo>
                    <a:pt x="1085214" y="44450"/>
                  </a:lnTo>
                  <a:lnTo>
                    <a:pt x="1091565" y="38100"/>
                  </a:lnTo>
                  <a:lnTo>
                    <a:pt x="2094357" y="38100"/>
                  </a:lnTo>
                  <a:lnTo>
                    <a:pt x="2094357" y="31750"/>
                  </a:lnTo>
                  <a:close/>
                </a:path>
                <a:path w="2171065" h="1788160">
                  <a:moveTo>
                    <a:pt x="1091565" y="1775460"/>
                  </a:moveTo>
                  <a:lnTo>
                    <a:pt x="1085214" y="1775460"/>
                  </a:lnTo>
                  <a:lnTo>
                    <a:pt x="1078864" y="1781810"/>
                  </a:lnTo>
                  <a:lnTo>
                    <a:pt x="1091565" y="1781810"/>
                  </a:lnTo>
                  <a:lnTo>
                    <a:pt x="1091565" y="1775460"/>
                  </a:lnTo>
                  <a:close/>
                </a:path>
                <a:path w="2171065" h="1788160">
                  <a:moveTo>
                    <a:pt x="2094357" y="0"/>
                  </a:moveTo>
                  <a:lnTo>
                    <a:pt x="2094357" y="76200"/>
                  </a:lnTo>
                  <a:lnTo>
                    <a:pt x="2157857" y="44450"/>
                  </a:lnTo>
                  <a:lnTo>
                    <a:pt x="2107057" y="44450"/>
                  </a:lnTo>
                  <a:lnTo>
                    <a:pt x="2107057" y="31750"/>
                  </a:lnTo>
                  <a:lnTo>
                    <a:pt x="2157857" y="31750"/>
                  </a:lnTo>
                  <a:lnTo>
                    <a:pt x="2094357" y="0"/>
                  </a:lnTo>
                  <a:close/>
                </a:path>
                <a:path w="2171065" h="1788160">
                  <a:moveTo>
                    <a:pt x="1091565" y="38100"/>
                  </a:moveTo>
                  <a:lnTo>
                    <a:pt x="1085214" y="44450"/>
                  </a:lnTo>
                  <a:lnTo>
                    <a:pt x="1091565" y="44450"/>
                  </a:lnTo>
                  <a:lnTo>
                    <a:pt x="1091565" y="38100"/>
                  </a:lnTo>
                  <a:close/>
                </a:path>
                <a:path w="2171065" h="1788160">
                  <a:moveTo>
                    <a:pt x="2094357" y="38100"/>
                  </a:moveTo>
                  <a:lnTo>
                    <a:pt x="1091565" y="38100"/>
                  </a:lnTo>
                  <a:lnTo>
                    <a:pt x="1091565" y="44450"/>
                  </a:lnTo>
                  <a:lnTo>
                    <a:pt x="2094357" y="44450"/>
                  </a:lnTo>
                  <a:lnTo>
                    <a:pt x="2094357" y="38100"/>
                  </a:lnTo>
                  <a:close/>
                </a:path>
                <a:path w="2171065" h="1788160">
                  <a:moveTo>
                    <a:pt x="2157857" y="31750"/>
                  </a:moveTo>
                  <a:lnTo>
                    <a:pt x="2107057" y="31750"/>
                  </a:lnTo>
                  <a:lnTo>
                    <a:pt x="2107057" y="44450"/>
                  </a:lnTo>
                  <a:lnTo>
                    <a:pt x="2157857" y="44450"/>
                  </a:lnTo>
                  <a:lnTo>
                    <a:pt x="2170557" y="38100"/>
                  </a:lnTo>
                  <a:lnTo>
                    <a:pt x="2157857" y="31750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68608" y="3394105"/>
            <a:ext cx="343188" cy="343188"/>
            <a:chOff x="574548" y="3742944"/>
            <a:chExt cx="378460" cy="378460"/>
          </a:xfrm>
        </p:grpSpPr>
        <p:sp>
          <p:nvSpPr>
            <p:cNvPr id="14" name="object 14"/>
            <p:cNvSpPr/>
            <p:nvPr/>
          </p:nvSpPr>
          <p:spPr>
            <a:xfrm>
              <a:off x="576072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4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072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68608" y="3850154"/>
            <a:ext cx="343188" cy="343188"/>
            <a:chOff x="574548" y="4245864"/>
            <a:chExt cx="378460" cy="378460"/>
          </a:xfrm>
        </p:grpSpPr>
        <p:sp>
          <p:nvSpPr>
            <p:cNvPr id="17" name="object 17"/>
            <p:cNvSpPr/>
            <p:nvPr/>
          </p:nvSpPr>
          <p:spPr>
            <a:xfrm>
              <a:off x="576072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3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072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90989" y="3850154"/>
            <a:ext cx="343188" cy="343188"/>
            <a:chOff x="1150619" y="4245864"/>
            <a:chExt cx="378460" cy="378460"/>
          </a:xfrm>
        </p:grpSpPr>
        <p:sp>
          <p:nvSpPr>
            <p:cNvPr id="20" name="object 20"/>
            <p:cNvSpPr/>
            <p:nvPr/>
          </p:nvSpPr>
          <p:spPr>
            <a:xfrm>
              <a:off x="1152143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2143" y="424738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90989" y="3394105"/>
            <a:ext cx="343188" cy="343188"/>
            <a:chOff x="1150619" y="3742944"/>
            <a:chExt cx="378460" cy="378460"/>
          </a:xfrm>
        </p:grpSpPr>
        <p:sp>
          <p:nvSpPr>
            <p:cNvPr id="23" name="object 23"/>
            <p:cNvSpPr/>
            <p:nvPr/>
          </p:nvSpPr>
          <p:spPr>
            <a:xfrm>
              <a:off x="1152143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2143" y="374446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768608" y="4340751"/>
            <a:ext cx="343188" cy="343188"/>
            <a:chOff x="574548" y="4786884"/>
            <a:chExt cx="378460" cy="378460"/>
          </a:xfrm>
        </p:grpSpPr>
        <p:sp>
          <p:nvSpPr>
            <p:cNvPr id="26" name="object 26"/>
            <p:cNvSpPr/>
            <p:nvPr/>
          </p:nvSpPr>
          <p:spPr>
            <a:xfrm>
              <a:off x="57607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3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1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072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1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68608" y="4796800"/>
            <a:ext cx="343188" cy="343188"/>
            <a:chOff x="574548" y="5289804"/>
            <a:chExt cx="378460" cy="378460"/>
          </a:xfrm>
        </p:grpSpPr>
        <p:sp>
          <p:nvSpPr>
            <p:cNvPr id="29" name="object 29"/>
            <p:cNvSpPr/>
            <p:nvPr/>
          </p:nvSpPr>
          <p:spPr>
            <a:xfrm>
              <a:off x="576072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1" y="374904"/>
                  </a:lnTo>
                  <a:lnTo>
                    <a:pt x="237285" y="368206"/>
                  </a:lnTo>
                  <a:lnTo>
                    <a:pt x="282064" y="349306"/>
                  </a:lnTo>
                  <a:lnTo>
                    <a:pt x="320001" y="319992"/>
                  </a:lnTo>
                  <a:lnTo>
                    <a:pt x="349312" y="282052"/>
                  </a:lnTo>
                  <a:lnTo>
                    <a:pt x="368208" y="237276"/>
                  </a:lnTo>
                  <a:lnTo>
                    <a:pt x="374903" y="187452"/>
                  </a:lnTo>
                  <a:lnTo>
                    <a:pt x="368208" y="137627"/>
                  </a:lnTo>
                  <a:lnTo>
                    <a:pt x="349312" y="92851"/>
                  </a:lnTo>
                  <a:lnTo>
                    <a:pt x="320001" y="54911"/>
                  </a:lnTo>
                  <a:lnTo>
                    <a:pt x="282064" y="25597"/>
                  </a:lnTo>
                  <a:lnTo>
                    <a:pt x="237285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576072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1" y="0"/>
                  </a:lnTo>
                  <a:lnTo>
                    <a:pt x="237285" y="6697"/>
                  </a:lnTo>
                  <a:lnTo>
                    <a:pt x="282064" y="25597"/>
                  </a:lnTo>
                  <a:lnTo>
                    <a:pt x="320001" y="54911"/>
                  </a:lnTo>
                  <a:lnTo>
                    <a:pt x="349312" y="92851"/>
                  </a:lnTo>
                  <a:lnTo>
                    <a:pt x="368208" y="137627"/>
                  </a:lnTo>
                  <a:lnTo>
                    <a:pt x="374903" y="187452"/>
                  </a:lnTo>
                  <a:lnTo>
                    <a:pt x="368208" y="237276"/>
                  </a:lnTo>
                  <a:lnTo>
                    <a:pt x="349312" y="282052"/>
                  </a:lnTo>
                  <a:lnTo>
                    <a:pt x="320001" y="319992"/>
                  </a:lnTo>
                  <a:lnTo>
                    <a:pt x="282064" y="349306"/>
                  </a:lnTo>
                  <a:lnTo>
                    <a:pt x="237285" y="368206"/>
                  </a:lnTo>
                  <a:lnTo>
                    <a:pt x="187451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290989" y="4796800"/>
            <a:ext cx="343188" cy="343188"/>
            <a:chOff x="1150619" y="5289804"/>
            <a:chExt cx="378460" cy="378460"/>
          </a:xfrm>
        </p:grpSpPr>
        <p:sp>
          <p:nvSpPr>
            <p:cNvPr id="32" name="object 32"/>
            <p:cNvSpPr/>
            <p:nvPr/>
          </p:nvSpPr>
          <p:spPr>
            <a:xfrm>
              <a:off x="1152143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2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2143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811990" y="4796800"/>
            <a:ext cx="343188" cy="343188"/>
            <a:chOff x="1725167" y="5289804"/>
            <a:chExt cx="378460" cy="378460"/>
          </a:xfrm>
        </p:grpSpPr>
        <p:sp>
          <p:nvSpPr>
            <p:cNvPr id="35" name="object 35"/>
            <p:cNvSpPr/>
            <p:nvPr/>
          </p:nvSpPr>
          <p:spPr>
            <a:xfrm>
              <a:off x="1726691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6691" y="529132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290989" y="4340751"/>
            <a:ext cx="343188" cy="343188"/>
            <a:chOff x="1150619" y="4786884"/>
            <a:chExt cx="378460" cy="378460"/>
          </a:xfrm>
        </p:grpSpPr>
        <p:sp>
          <p:nvSpPr>
            <p:cNvPr id="38" name="object 38"/>
            <p:cNvSpPr/>
            <p:nvPr/>
          </p:nvSpPr>
          <p:spPr>
            <a:xfrm>
              <a:off x="1152143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18" y="6697"/>
                  </a:lnTo>
                  <a:lnTo>
                    <a:pt x="92839" y="25597"/>
                  </a:lnTo>
                  <a:lnTo>
                    <a:pt x="54902" y="54911"/>
                  </a:lnTo>
                  <a:lnTo>
                    <a:pt x="25591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6695" y="237276"/>
                  </a:lnTo>
                  <a:lnTo>
                    <a:pt x="25591" y="282052"/>
                  </a:lnTo>
                  <a:lnTo>
                    <a:pt x="54902" y="319992"/>
                  </a:lnTo>
                  <a:lnTo>
                    <a:pt x="92839" y="349306"/>
                  </a:lnTo>
                  <a:lnTo>
                    <a:pt x="137618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2143" y="47884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5" y="137627"/>
                  </a:lnTo>
                  <a:lnTo>
                    <a:pt x="25591" y="92851"/>
                  </a:lnTo>
                  <a:lnTo>
                    <a:pt x="54902" y="54911"/>
                  </a:lnTo>
                  <a:lnTo>
                    <a:pt x="92839" y="25597"/>
                  </a:lnTo>
                  <a:lnTo>
                    <a:pt x="137618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18" y="368206"/>
                  </a:lnTo>
                  <a:lnTo>
                    <a:pt x="92839" y="349306"/>
                  </a:lnTo>
                  <a:lnTo>
                    <a:pt x="54902" y="319992"/>
                  </a:lnTo>
                  <a:lnTo>
                    <a:pt x="25591" y="282052"/>
                  </a:lnTo>
                  <a:lnTo>
                    <a:pt x="6695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397646" y="1270026"/>
            <a:ext cx="343188" cy="343188"/>
            <a:chOff x="4576571" y="1400556"/>
            <a:chExt cx="378460" cy="378460"/>
          </a:xfrm>
        </p:grpSpPr>
        <p:sp>
          <p:nvSpPr>
            <p:cNvPr id="41" name="object 41"/>
            <p:cNvSpPr/>
            <p:nvPr/>
          </p:nvSpPr>
          <p:spPr>
            <a:xfrm>
              <a:off x="4578095" y="140208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4578095" y="140208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5787361" y="1260352"/>
            <a:ext cx="343188" cy="343188"/>
            <a:chOff x="5006340" y="1389888"/>
            <a:chExt cx="378460" cy="378460"/>
          </a:xfrm>
        </p:grpSpPr>
        <p:sp>
          <p:nvSpPr>
            <p:cNvPr id="44" name="object 44"/>
            <p:cNvSpPr/>
            <p:nvPr/>
          </p:nvSpPr>
          <p:spPr>
            <a:xfrm>
              <a:off x="5007864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" name="object 45"/>
            <p:cNvSpPr/>
            <p:nvPr/>
          </p:nvSpPr>
          <p:spPr>
            <a:xfrm>
              <a:off x="5007864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175693" y="1260352"/>
            <a:ext cx="343188" cy="343188"/>
            <a:chOff x="5434584" y="1389888"/>
            <a:chExt cx="378460" cy="378460"/>
          </a:xfrm>
        </p:grpSpPr>
        <p:sp>
          <p:nvSpPr>
            <p:cNvPr id="47" name="object 47"/>
            <p:cNvSpPr/>
            <p:nvPr/>
          </p:nvSpPr>
          <p:spPr>
            <a:xfrm>
              <a:off x="5436108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" name="object 48"/>
            <p:cNvSpPr/>
            <p:nvPr/>
          </p:nvSpPr>
          <p:spPr>
            <a:xfrm>
              <a:off x="5436108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564025" y="1260352"/>
            <a:ext cx="343188" cy="343188"/>
            <a:chOff x="5862828" y="1389888"/>
            <a:chExt cx="378460" cy="378460"/>
          </a:xfrm>
        </p:grpSpPr>
        <p:sp>
          <p:nvSpPr>
            <p:cNvPr id="50" name="object 50"/>
            <p:cNvSpPr/>
            <p:nvPr/>
          </p:nvSpPr>
          <p:spPr>
            <a:xfrm>
              <a:off x="5864352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" name="object 51"/>
            <p:cNvSpPr/>
            <p:nvPr/>
          </p:nvSpPr>
          <p:spPr>
            <a:xfrm>
              <a:off x="5864352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6957884" y="1260352"/>
            <a:ext cx="343188" cy="343188"/>
            <a:chOff x="6297167" y="1389888"/>
            <a:chExt cx="378460" cy="378460"/>
          </a:xfrm>
        </p:grpSpPr>
        <p:sp>
          <p:nvSpPr>
            <p:cNvPr id="53" name="object 53"/>
            <p:cNvSpPr/>
            <p:nvPr/>
          </p:nvSpPr>
          <p:spPr>
            <a:xfrm>
              <a:off x="6298691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2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4"/>
            <p:cNvSpPr/>
            <p:nvPr/>
          </p:nvSpPr>
          <p:spPr>
            <a:xfrm>
              <a:off x="6298691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353126" y="1260352"/>
            <a:ext cx="343188" cy="343188"/>
            <a:chOff x="6733031" y="1389888"/>
            <a:chExt cx="378460" cy="378460"/>
          </a:xfrm>
        </p:grpSpPr>
        <p:sp>
          <p:nvSpPr>
            <p:cNvPr id="56" name="object 56"/>
            <p:cNvSpPr/>
            <p:nvPr/>
          </p:nvSpPr>
          <p:spPr>
            <a:xfrm>
              <a:off x="6734555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" name="object 57"/>
            <p:cNvSpPr/>
            <p:nvPr/>
          </p:nvSpPr>
          <p:spPr>
            <a:xfrm>
              <a:off x="6734555" y="1391412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621524" y="1745422"/>
            <a:ext cx="1284076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57"/>
              </a:lnSpc>
            </a:pPr>
            <a:r>
              <a:rPr sz="2176" spc="-9" dirty="0">
                <a:solidFill>
                  <a:srgbClr val="393938"/>
                </a:solidFill>
                <a:latin typeface="Arial"/>
                <a:cs typeface="Arial"/>
              </a:rPr>
              <a:t>Treatment</a:t>
            </a:r>
            <a:endParaRPr sz="2176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92373" y="2381126"/>
            <a:ext cx="1854712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6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R</a:t>
            </a:r>
            <a:r>
              <a:rPr sz="2176" spc="-14" dirty="0">
                <a:solidFill>
                  <a:srgbClr val="393938"/>
                </a:solidFill>
                <a:latin typeface="Arial"/>
                <a:cs typeface="Arial"/>
              </a:rPr>
              <a:t>a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nd</a:t>
            </a:r>
            <a:r>
              <a:rPr sz="2176" spc="-14" dirty="0">
                <a:solidFill>
                  <a:srgbClr val="393938"/>
                </a:solidFill>
                <a:latin typeface="Arial"/>
                <a:cs typeface="Arial"/>
              </a:rPr>
              <a:t>o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misation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758043" y="1264498"/>
            <a:ext cx="343188" cy="343188"/>
            <a:chOff x="7179564" y="1394460"/>
            <a:chExt cx="378460" cy="378460"/>
          </a:xfrm>
        </p:grpSpPr>
        <p:sp>
          <p:nvSpPr>
            <p:cNvPr id="61" name="object 61"/>
            <p:cNvSpPr/>
            <p:nvPr/>
          </p:nvSpPr>
          <p:spPr>
            <a:xfrm>
              <a:off x="7181088" y="139598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" name="object 62"/>
            <p:cNvSpPr/>
            <p:nvPr/>
          </p:nvSpPr>
          <p:spPr>
            <a:xfrm>
              <a:off x="7181088" y="139598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8147756" y="1256206"/>
            <a:ext cx="343188" cy="343188"/>
            <a:chOff x="7609331" y="1385316"/>
            <a:chExt cx="378460" cy="378460"/>
          </a:xfrm>
        </p:grpSpPr>
        <p:sp>
          <p:nvSpPr>
            <p:cNvPr id="64" name="object 64"/>
            <p:cNvSpPr/>
            <p:nvPr/>
          </p:nvSpPr>
          <p:spPr>
            <a:xfrm>
              <a:off x="7610855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" name="object 65"/>
            <p:cNvSpPr/>
            <p:nvPr/>
          </p:nvSpPr>
          <p:spPr>
            <a:xfrm>
              <a:off x="7610855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8536089" y="1256206"/>
            <a:ext cx="343188" cy="343188"/>
            <a:chOff x="8037576" y="1385316"/>
            <a:chExt cx="378460" cy="378460"/>
          </a:xfrm>
        </p:grpSpPr>
        <p:sp>
          <p:nvSpPr>
            <p:cNvPr id="67" name="object 67"/>
            <p:cNvSpPr/>
            <p:nvPr/>
          </p:nvSpPr>
          <p:spPr>
            <a:xfrm>
              <a:off x="8039100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9100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8924420" y="1256206"/>
            <a:ext cx="343188" cy="343188"/>
            <a:chOff x="8465819" y="1385316"/>
            <a:chExt cx="378460" cy="378460"/>
          </a:xfrm>
        </p:grpSpPr>
        <p:sp>
          <p:nvSpPr>
            <p:cNvPr id="70" name="object 70"/>
            <p:cNvSpPr/>
            <p:nvPr/>
          </p:nvSpPr>
          <p:spPr>
            <a:xfrm>
              <a:off x="8467343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" name="object 71"/>
            <p:cNvSpPr/>
            <p:nvPr/>
          </p:nvSpPr>
          <p:spPr>
            <a:xfrm>
              <a:off x="8467343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9318280" y="1256206"/>
            <a:ext cx="343188" cy="343188"/>
            <a:chOff x="8900159" y="1385316"/>
            <a:chExt cx="378460" cy="378460"/>
          </a:xfrm>
        </p:grpSpPr>
        <p:sp>
          <p:nvSpPr>
            <p:cNvPr id="73" name="object 73"/>
            <p:cNvSpPr/>
            <p:nvPr/>
          </p:nvSpPr>
          <p:spPr>
            <a:xfrm>
              <a:off x="8901683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4" name="object 74"/>
            <p:cNvSpPr/>
            <p:nvPr/>
          </p:nvSpPr>
          <p:spPr>
            <a:xfrm>
              <a:off x="8901683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9713522" y="1256206"/>
            <a:ext cx="343188" cy="343188"/>
            <a:chOff x="9336023" y="1385316"/>
            <a:chExt cx="378460" cy="378460"/>
          </a:xfrm>
        </p:grpSpPr>
        <p:sp>
          <p:nvSpPr>
            <p:cNvPr id="76" name="object 76"/>
            <p:cNvSpPr/>
            <p:nvPr/>
          </p:nvSpPr>
          <p:spPr>
            <a:xfrm>
              <a:off x="9337547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7" name="object 77"/>
            <p:cNvSpPr/>
            <p:nvPr/>
          </p:nvSpPr>
          <p:spPr>
            <a:xfrm>
              <a:off x="9337547" y="138684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7693090" y="1665267"/>
            <a:ext cx="2444926" cy="525147"/>
            <a:chOff x="7107935" y="1836420"/>
            <a:chExt cx="2696210" cy="579120"/>
          </a:xfrm>
        </p:grpSpPr>
        <p:sp>
          <p:nvSpPr>
            <p:cNvPr id="79" name="object 79"/>
            <p:cNvSpPr/>
            <p:nvPr/>
          </p:nvSpPr>
          <p:spPr>
            <a:xfrm>
              <a:off x="7181087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0" name="object 80"/>
            <p:cNvSpPr/>
            <p:nvPr/>
          </p:nvSpPr>
          <p:spPr>
            <a:xfrm>
              <a:off x="7181087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1" name="object 81"/>
            <p:cNvSpPr/>
            <p:nvPr/>
          </p:nvSpPr>
          <p:spPr>
            <a:xfrm>
              <a:off x="7610855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2" name="object 82"/>
            <p:cNvSpPr/>
            <p:nvPr/>
          </p:nvSpPr>
          <p:spPr>
            <a:xfrm>
              <a:off x="7610855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3" name="object 83"/>
            <p:cNvSpPr/>
            <p:nvPr/>
          </p:nvSpPr>
          <p:spPr>
            <a:xfrm>
              <a:off x="8039099" y="19339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4" name="object 84"/>
            <p:cNvSpPr/>
            <p:nvPr/>
          </p:nvSpPr>
          <p:spPr>
            <a:xfrm>
              <a:off x="8039099" y="193395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5" name="object 85"/>
            <p:cNvSpPr/>
            <p:nvPr/>
          </p:nvSpPr>
          <p:spPr>
            <a:xfrm>
              <a:off x="8467343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343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7" name="object 87"/>
            <p:cNvSpPr/>
            <p:nvPr/>
          </p:nvSpPr>
          <p:spPr>
            <a:xfrm>
              <a:off x="8901683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8" name="object 88"/>
            <p:cNvSpPr/>
            <p:nvPr/>
          </p:nvSpPr>
          <p:spPr>
            <a:xfrm>
              <a:off x="8901683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9" name="object 89"/>
            <p:cNvSpPr/>
            <p:nvPr/>
          </p:nvSpPr>
          <p:spPr>
            <a:xfrm>
              <a:off x="9337547" y="1927860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0" name="object 90"/>
            <p:cNvSpPr/>
            <p:nvPr/>
          </p:nvSpPr>
          <p:spPr>
            <a:xfrm>
              <a:off x="7109459" y="1837944"/>
              <a:ext cx="2693035" cy="576580"/>
            </a:xfrm>
            <a:custGeom>
              <a:avLst/>
              <a:gdLst/>
              <a:ahLst/>
              <a:cxnLst/>
              <a:rect l="l" t="t" r="r" b="b"/>
              <a:pathLst>
                <a:path w="2693034" h="576580">
                  <a:moveTo>
                    <a:pt x="2228088" y="277368"/>
                  </a:moveTo>
                  <a:lnTo>
                    <a:pt x="2234785" y="227543"/>
                  </a:lnTo>
                  <a:lnTo>
                    <a:pt x="2253685" y="182767"/>
                  </a:lnTo>
                  <a:lnTo>
                    <a:pt x="2282999" y="144827"/>
                  </a:lnTo>
                  <a:lnTo>
                    <a:pt x="2320939" y="115513"/>
                  </a:lnTo>
                  <a:lnTo>
                    <a:pt x="2365715" y="96613"/>
                  </a:lnTo>
                  <a:lnTo>
                    <a:pt x="2415540" y="89916"/>
                  </a:lnTo>
                  <a:lnTo>
                    <a:pt x="2465364" y="96613"/>
                  </a:lnTo>
                  <a:lnTo>
                    <a:pt x="2510140" y="115513"/>
                  </a:lnTo>
                  <a:lnTo>
                    <a:pt x="2548080" y="144827"/>
                  </a:lnTo>
                  <a:lnTo>
                    <a:pt x="2577394" y="182767"/>
                  </a:lnTo>
                  <a:lnTo>
                    <a:pt x="2596294" y="227543"/>
                  </a:lnTo>
                  <a:lnTo>
                    <a:pt x="2602992" y="277368"/>
                  </a:lnTo>
                  <a:lnTo>
                    <a:pt x="2596294" y="327192"/>
                  </a:lnTo>
                  <a:lnTo>
                    <a:pt x="2577394" y="371968"/>
                  </a:lnTo>
                  <a:lnTo>
                    <a:pt x="2548080" y="409908"/>
                  </a:lnTo>
                  <a:lnTo>
                    <a:pt x="2510140" y="439222"/>
                  </a:lnTo>
                  <a:lnTo>
                    <a:pt x="2465364" y="458122"/>
                  </a:lnTo>
                  <a:lnTo>
                    <a:pt x="2415540" y="464820"/>
                  </a:lnTo>
                  <a:lnTo>
                    <a:pt x="2365715" y="458122"/>
                  </a:lnTo>
                  <a:lnTo>
                    <a:pt x="2320939" y="439222"/>
                  </a:lnTo>
                  <a:lnTo>
                    <a:pt x="2282999" y="409908"/>
                  </a:lnTo>
                  <a:lnTo>
                    <a:pt x="2253685" y="371968"/>
                  </a:lnTo>
                  <a:lnTo>
                    <a:pt x="2234785" y="327192"/>
                  </a:lnTo>
                  <a:lnTo>
                    <a:pt x="2228088" y="277368"/>
                  </a:lnTo>
                  <a:close/>
                </a:path>
                <a:path w="2693034" h="576580">
                  <a:moveTo>
                    <a:pt x="0" y="576072"/>
                  </a:moveTo>
                  <a:lnTo>
                    <a:pt x="2692907" y="576072"/>
                  </a:lnTo>
                  <a:lnTo>
                    <a:pt x="2692907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397646" y="4302055"/>
            <a:ext cx="343188" cy="343188"/>
            <a:chOff x="4576571" y="4744211"/>
            <a:chExt cx="378460" cy="378460"/>
          </a:xfrm>
        </p:grpSpPr>
        <p:sp>
          <p:nvSpPr>
            <p:cNvPr id="92" name="object 92"/>
            <p:cNvSpPr/>
            <p:nvPr/>
          </p:nvSpPr>
          <p:spPr>
            <a:xfrm>
              <a:off x="4578095" y="474573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3" name="object 93"/>
            <p:cNvSpPr/>
            <p:nvPr/>
          </p:nvSpPr>
          <p:spPr>
            <a:xfrm>
              <a:off x="4578095" y="474573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787361" y="4293763"/>
            <a:ext cx="343188" cy="343188"/>
            <a:chOff x="5006340" y="4735067"/>
            <a:chExt cx="378460" cy="378460"/>
          </a:xfrm>
        </p:grpSpPr>
        <p:sp>
          <p:nvSpPr>
            <p:cNvPr id="95" name="object 95"/>
            <p:cNvSpPr/>
            <p:nvPr/>
          </p:nvSpPr>
          <p:spPr>
            <a:xfrm>
              <a:off x="5007864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6" name="object 96"/>
            <p:cNvSpPr/>
            <p:nvPr/>
          </p:nvSpPr>
          <p:spPr>
            <a:xfrm>
              <a:off x="5007864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6175693" y="4293763"/>
            <a:ext cx="343188" cy="343188"/>
            <a:chOff x="5434584" y="4735067"/>
            <a:chExt cx="378460" cy="378460"/>
          </a:xfrm>
        </p:grpSpPr>
        <p:sp>
          <p:nvSpPr>
            <p:cNvPr id="98" name="object 98"/>
            <p:cNvSpPr/>
            <p:nvPr/>
          </p:nvSpPr>
          <p:spPr>
            <a:xfrm>
              <a:off x="5436108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9" name="object 99"/>
            <p:cNvSpPr/>
            <p:nvPr/>
          </p:nvSpPr>
          <p:spPr>
            <a:xfrm>
              <a:off x="5436108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6564025" y="4293763"/>
            <a:ext cx="343188" cy="343188"/>
            <a:chOff x="5862828" y="4735067"/>
            <a:chExt cx="378460" cy="378460"/>
          </a:xfrm>
        </p:grpSpPr>
        <p:sp>
          <p:nvSpPr>
            <p:cNvPr id="101" name="object 101"/>
            <p:cNvSpPr/>
            <p:nvPr/>
          </p:nvSpPr>
          <p:spPr>
            <a:xfrm>
              <a:off x="5864352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64352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957884" y="4293763"/>
            <a:ext cx="343188" cy="343188"/>
            <a:chOff x="6297167" y="4735067"/>
            <a:chExt cx="378460" cy="378460"/>
          </a:xfrm>
        </p:grpSpPr>
        <p:sp>
          <p:nvSpPr>
            <p:cNvPr id="104" name="object 104"/>
            <p:cNvSpPr/>
            <p:nvPr/>
          </p:nvSpPr>
          <p:spPr>
            <a:xfrm>
              <a:off x="6298691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2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2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98691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2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2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7353126" y="4293763"/>
            <a:ext cx="343188" cy="343188"/>
            <a:chOff x="6733031" y="4735067"/>
            <a:chExt cx="378460" cy="378460"/>
          </a:xfrm>
        </p:grpSpPr>
        <p:sp>
          <p:nvSpPr>
            <p:cNvPr id="107" name="object 107"/>
            <p:cNvSpPr/>
            <p:nvPr/>
          </p:nvSpPr>
          <p:spPr>
            <a:xfrm>
              <a:off x="6734555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34555" y="4736591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5621525" y="4777452"/>
            <a:ext cx="925916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71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Control</a:t>
            </a:r>
            <a:endParaRPr sz="2176">
              <a:latin typeface="Arial"/>
              <a:cs typeface="Arial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758043" y="4297910"/>
            <a:ext cx="343188" cy="343188"/>
            <a:chOff x="7179564" y="4739640"/>
            <a:chExt cx="378460" cy="378460"/>
          </a:xfrm>
        </p:grpSpPr>
        <p:sp>
          <p:nvSpPr>
            <p:cNvPr id="111" name="object 111"/>
            <p:cNvSpPr/>
            <p:nvPr/>
          </p:nvSpPr>
          <p:spPr>
            <a:xfrm>
              <a:off x="7181088" y="47411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81088" y="474116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8147756" y="4288237"/>
            <a:ext cx="343188" cy="343188"/>
            <a:chOff x="7609331" y="4728972"/>
            <a:chExt cx="378460" cy="378460"/>
          </a:xfrm>
        </p:grpSpPr>
        <p:sp>
          <p:nvSpPr>
            <p:cNvPr id="114" name="object 114"/>
            <p:cNvSpPr/>
            <p:nvPr/>
          </p:nvSpPr>
          <p:spPr>
            <a:xfrm>
              <a:off x="7610855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10855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8536089" y="4288237"/>
            <a:ext cx="343188" cy="343188"/>
            <a:chOff x="8037576" y="4728972"/>
            <a:chExt cx="378460" cy="378460"/>
          </a:xfrm>
        </p:grpSpPr>
        <p:sp>
          <p:nvSpPr>
            <p:cNvPr id="117" name="object 117"/>
            <p:cNvSpPr/>
            <p:nvPr/>
          </p:nvSpPr>
          <p:spPr>
            <a:xfrm>
              <a:off x="8039100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039100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8924420" y="4288237"/>
            <a:ext cx="343188" cy="343188"/>
            <a:chOff x="8465819" y="4728972"/>
            <a:chExt cx="378460" cy="378460"/>
          </a:xfrm>
        </p:grpSpPr>
        <p:sp>
          <p:nvSpPr>
            <p:cNvPr id="120" name="object 120"/>
            <p:cNvSpPr/>
            <p:nvPr/>
          </p:nvSpPr>
          <p:spPr>
            <a:xfrm>
              <a:off x="8467343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467343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9318280" y="4288237"/>
            <a:ext cx="343188" cy="343188"/>
            <a:chOff x="8900159" y="4728972"/>
            <a:chExt cx="378460" cy="378460"/>
          </a:xfrm>
        </p:grpSpPr>
        <p:sp>
          <p:nvSpPr>
            <p:cNvPr id="123" name="object 123"/>
            <p:cNvSpPr/>
            <p:nvPr/>
          </p:nvSpPr>
          <p:spPr>
            <a:xfrm>
              <a:off x="8901683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901683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9713522" y="4288237"/>
            <a:ext cx="343188" cy="343188"/>
            <a:chOff x="9336023" y="4728972"/>
            <a:chExt cx="378460" cy="378460"/>
          </a:xfrm>
        </p:grpSpPr>
        <p:sp>
          <p:nvSpPr>
            <p:cNvPr id="126" name="object 126"/>
            <p:cNvSpPr/>
            <p:nvPr/>
          </p:nvSpPr>
          <p:spPr>
            <a:xfrm>
              <a:off x="9337547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337547" y="473049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7693090" y="4690387"/>
            <a:ext cx="2444926" cy="525147"/>
            <a:chOff x="7107935" y="5172455"/>
            <a:chExt cx="2696210" cy="579120"/>
          </a:xfrm>
        </p:grpSpPr>
        <p:sp>
          <p:nvSpPr>
            <p:cNvPr id="129" name="object 129"/>
            <p:cNvSpPr/>
            <p:nvPr/>
          </p:nvSpPr>
          <p:spPr>
            <a:xfrm>
              <a:off x="7181087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181087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610855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10855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039099" y="527913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3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1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039099" y="527913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1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3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1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67343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67343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3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01683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4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01683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37276" y="6697"/>
                  </a:lnTo>
                  <a:lnTo>
                    <a:pt x="282052" y="25597"/>
                  </a:lnTo>
                  <a:lnTo>
                    <a:pt x="319992" y="54911"/>
                  </a:lnTo>
                  <a:lnTo>
                    <a:pt x="349306" y="92851"/>
                  </a:lnTo>
                  <a:lnTo>
                    <a:pt x="368206" y="137627"/>
                  </a:lnTo>
                  <a:lnTo>
                    <a:pt x="374904" y="187452"/>
                  </a:lnTo>
                  <a:lnTo>
                    <a:pt x="368206" y="237276"/>
                  </a:lnTo>
                  <a:lnTo>
                    <a:pt x="349306" y="282052"/>
                  </a:lnTo>
                  <a:lnTo>
                    <a:pt x="319992" y="319992"/>
                  </a:lnTo>
                  <a:lnTo>
                    <a:pt x="282052" y="349306"/>
                  </a:lnTo>
                  <a:lnTo>
                    <a:pt x="237276" y="368206"/>
                  </a:lnTo>
                  <a:lnTo>
                    <a:pt x="187451" y="374904"/>
                  </a:lnTo>
                  <a:lnTo>
                    <a:pt x="137627" y="368206"/>
                  </a:lnTo>
                  <a:lnTo>
                    <a:pt x="92851" y="349306"/>
                  </a:lnTo>
                  <a:lnTo>
                    <a:pt x="54911" y="319992"/>
                  </a:lnTo>
                  <a:lnTo>
                    <a:pt x="25597" y="282052"/>
                  </a:lnTo>
                  <a:lnTo>
                    <a:pt x="6697" y="237276"/>
                  </a:lnTo>
                  <a:lnTo>
                    <a:pt x="0" y="18745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337547" y="527151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4" h="375285">
                  <a:moveTo>
                    <a:pt x="187451" y="0"/>
                  </a:move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6697" y="237276"/>
                  </a:lnTo>
                  <a:lnTo>
                    <a:pt x="25597" y="282052"/>
                  </a:lnTo>
                  <a:lnTo>
                    <a:pt x="54911" y="319992"/>
                  </a:lnTo>
                  <a:lnTo>
                    <a:pt x="92851" y="349306"/>
                  </a:lnTo>
                  <a:lnTo>
                    <a:pt x="137627" y="368206"/>
                  </a:lnTo>
                  <a:lnTo>
                    <a:pt x="187451" y="374904"/>
                  </a:lnTo>
                  <a:lnTo>
                    <a:pt x="237276" y="368206"/>
                  </a:lnTo>
                  <a:lnTo>
                    <a:pt x="282052" y="349306"/>
                  </a:lnTo>
                  <a:lnTo>
                    <a:pt x="319992" y="319992"/>
                  </a:lnTo>
                  <a:lnTo>
                    <a:pt x="349306" y="282052"/>
                  </a:lnTo>
                  <a:lnTo>
                    <a:pt x="368206" y="237276"/>
                  </a:lnTo>
                  <a:lnTo>
                    <a:pt x="374903" y="187452"/>
                  </a:lnTo>
                  <a:lnTo>
                    <a:pt x="368206" y="137627"/>
                  </a:lnTo>
                  <a:lnTo>
                    <a:pt x="349306" y="92851"/>
                  </a:lnTo>
                  <a:lnTo>
                    <a:pt x="319992" y="54911"/>
                  </a:lnTo>
                  <a:lnTo>
                    <a:pt x="282052" y="25597"/>
                  </a:lnTo>
                  <a:lnTo>
                    <a:pt x="237276" y="6697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09459" y="5173979"/>
              <a:ext cx="2693035" cy="576580"/>
            </a:xfrm>
            <a:custGeom>
              <a:avLst/>
              <a:gdLst/>
              <a:ahLst/>
              <a:cxnLst/>
              <a:rect l="l" t="t" r="r" b="b"/>
              <a:pathLst>
                <a:path w="2693034" h="576579">
                  <a:moveTo>
                    <a:pt x="2228088" y="284988"/>
                  </a:moveTo>
                  <a:lnTo>
                    <a:pt x="2234785" y="235163"/>
                  </a:lnTo>
                  <a:lnTo>
                    <a:pt x="2253685" y="190387"/>
                  </a:lnTo>
                  <a:lnTo>
                    <a:pt x="2282999" y="152447"/>
                  </a:lnTo>
                  <a:lnTo>
                    <a:pt x="2320939" y="123133"/>
                  </a:lnTo>
                  <a:lnTo>
                    <a:pt x="2365715" y="104233"/>
                  </a:lnTo>
                  <a:lnTo>
                    <a:pt x="2415540" y="97536"/>
                  </a:lnTo>
                  <a:lnTo>
                    <a:pt x="2465364" y="104233"/>
                  </a:lnTo>
                  <a:lnTo>
                    <a:pt x="2510140" y="123133"/>
                  </a:lnTo>
                  <a:lnTo>
                    <a:pt x="2548080" y="152447"/>
                  </a:lnTo>
                  <a:lnTo>
                    <a:pt x="2577394" y="190387"/>
                  </a:lnTo>
                  <a:lnTo>
                    <a:pt x="2596294" y="235163"/>
                  </a:lnTo>
                  <a:lnTo>
                    <a:pt x="2602992" y="284988"/>
                  </a:lnTo>
                  <a:lnTo>
                    <a:pt x="2596294" y="334812"/>
                  </a:lnTo>
                  <a:lnTo>
                    <a:pt x="2577394" y="379588"/>
                  </a:lnTo>
                  <a:lnTo>
                    <a:pt x="2548080" y="417528"/>
                  </a:lnTo>
                  <a:lnTo>
                    <a:pt x="2510140" y="446842"/>
                  </a:lnTo>
                  <a:lnTo>
                    <a:pt x="2465364" y="465742"/>
                  </a:lnTo>
                  <a:lnTo>
                    <a:pt x="2415540" y="472440"/>
                  </a:lnTo>
                  <a:lnTo>
                    <a:pt x="2365715" y="465742"/>
                  </a:lnTo>
                  <a:lnTo>
                    <a:pt x="2320939" y="446842"/>
                  </a:lnTo>
                  <a:lnTo>
                    <a:pt x="2282999" y="417528"/>
                  </a:lnTo>
                  <a:lnTo>
                    <a:pt x="2253685" y="379588"/>
                  </a:lnTo>
                  <a:lnTo>
                    <a:pt x="2234785" y="334812"/>
                  </a:lnTo>
                  <a:lnTo>
                    <a:pt x="2228088" y="284988"/>
                  </a:lnTo>
                  <a:close/>
                </a:path>
                <a:path w="2693034" h="576579">
                  <a:moveTo>
                    <a:pt x="0" y="576072"/>
                  </a:moveTo>
                  <a:lnTo>
                    <a:pt x="2692907" y="576072"/>
                  </a:lnTo>
                  <a:lnTo>
                    <a:pt x="2692907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3175">
              <a:solidFill>
                <a:srgbClr val="393938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10242816" y="1270026"/>
            <a:ext cx="54184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57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BM-</a:t>
            </a:r>
            <a:endParaRPr sz="2176">
              <a:latin typeface="Arial"/>
              <a:cs typeface="Arial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22</a:t>
            </a:fld>
            <a:endParaRPr dirty="0"/>
          </a:p>
        </p:txBody>
      </p:sp>
      <p:sp>
        <p:nvSpPr>
          <p:cNvPr id="142" name="object 142"/>
          <p:cNvSpPr txBox="1"/>
          <p:nvPr/>
        </p:nvSpPr>
        <p:spPr>
          <a:xfrm>
            <a:off x="10242816" y="1764769"/>
            <a:ext cx="600003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">
              <a:lnSpc>
                <a:spcPts val="2562"/>
              </a:lnSpc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BM+</a:t>
            </a:r>
            <a:endParaRPr sz="2176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246962" y="4311730"/>
            <a:ext cx="541845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62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BM-</a:t>
            </a:r>
            <a:endParaRPr sz="2176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246961" y="4806474"/>
            <a:ext cx="600003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2566"/>
              </a:lnSpc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BM+</a:t>
            </a:r>
            <a:endParaRPr sz="2176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260833" y="2853758"/>
            <a:ext cx="5558377" cy="333425"/>
          </a:xfrm>
          <a:prstGeom prst="rect">
            <a:avLst/>
          </a:prstGeom>
          <a:ln w="9144">
            <a:solidFill>
              <a:srgbClr val="39393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7"/>
              </a:lnSpc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Subgroup analysis: inferential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or</a:t>
            </a:r>
            <a:r>
              <a:rPr sz="2176" spc="100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exploratory?</a:t>
            </a:r>
            <a:endParaRPr sz="217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099" y="240980"/>
            <a:ext cx="4931311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Stratifikovaný design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15866" y="2259513"/>
          <a:ext cx="6877576" cy="3717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278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8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8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4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70">
                <a:tc gridSpan="5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897380" algn="l"/>
                        </a:tabLst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BM-	BM+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control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1037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897380" algn="l"/>
                        </a:tabLst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BM-	BM+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Product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1037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320012" y="1710872"/>
            <a:ext cx="6877002" cy="0"/>
          </a:xfrm>
          <a:custGeom>
            <a:avLst/>
            <a:gdLst/>
            <a:ahLst/>
            <a:cxnLst/>
            <a:rect l="l" t="t" r="r" b="b"/>
            <a:pathLst>
              <a:path w="7583805">
                <a:moveTo>
                  <a:pt x="0" y="0"/>
                </a:moveTo>
                <a:lnTo>
                  <a:pt x="75834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2160349" y="5495038"/>
            <a:ext cx="7600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9337" y="4942021"/>
            <a:ext cx="207295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0.05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1853" y="4389236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0.1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9337" y="3836450"/>
            <a:ext cx="207295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0.15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1853" y="3283318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0.2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9337" y="2730532"/>
            <a:ext cx="207295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0.25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1853" y="2177516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0.3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9337" y="1624730"/>
            <a:ext cx="207295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0.35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5283" y="1204037"/>
            <a:ext cx="2321125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spc="-9" dirty="0">
                <a:solidFill>
                  <a:srgbClr val="585858"/>
                </a:solidFill>
                <a:latin typeface="Carlito"/>
                <a:cs typeface="Carlito"/>
              </a:rPr>
              <a:t>Prognosis</a:t>
            </a:r>
            <a:r>
              <a:rPr sz="2176" spc="-36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176" spc="-14" dirty="0">
                <a:solidFill>
                  <a:srgbClr val="585858"/>
                </a:solidFill>
                <a:latin typeface="Carlito"/>
                <a:cs typeface="Carlito"/>
              </a:rPr>
              <a:t>biomarker</a:t>
            </a:r>
            <a:endParaRPr sz="2176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77706" y="3490842"/>
            <a:ext cx="57006" cy="58158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9448301" y="3363871"/>
            <a:ext cx="545876" cy="410603"/>
          </a:xfrm>
          <a:prstGeom prst="rect">
            <a:avLst/>
          </a:prstGeom>
        </p:spPr>
        <p:txBody>
          <a:bodyPr vert="horz" wrap="square" lIns="0" tIns="81766" rIns="0" bIns="0" rtlCol="0">
            <a:spAutoFit/>
          </a:bodyPr>
          <a:lstStyle/>
          <a:p>
            <a:pPr marL="11516">
              <a:spcBef>
                <a:spcPts val="644"/>
              </a:spcBef>
            </a:pP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control</a:t>
            </a:r>
            <a:r>
              <a:rPr sz="816" spc="-63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BM-</a:t>
            </a:r>
            <a:endParaRPr sz="816">
              <a:latin typeface="Carlito"/>
              <a:cs typeface="Carlito"/>
            </a:endParaRPr>
          </a:p>
          <a:p>
            <a:pPr marL="11516">
              <a:spcBef>
                <a:spcPts val="553"/>
              </a:spcBef>
            </a:pP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control</a:t>
            </a:r>
            <a:r>
              <a:rPr sz="816" spc="-63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BM+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7706" y="3685700"/>
            <a:ext cx="57006" cy="57006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9377706" y="3880557"/>
            <a:ext cx="57006" cy="57006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9448301" y="3823436"/>
            <a:ext cx="55508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Product</a:t>
            </a:r>
            <a:r>
              <a:rPr sz="816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BM-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77706" y="4074032"/>
            <a:ext cx="57006" cy="58158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9448301" y="4017717"/>
            <a:ext cx="575243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Product</a:t>
            </a:r>
            <a:r>
              <a:rPr sz="816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BM+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28" y="302478"/>
            <a:ext cx="4931311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Stratifikovaný design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15866" y="2136517"/>
          <a:ext cx="6877576" cy="384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979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9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9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9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9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770">
                <a:tc gridSpan="5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896745" algn="l"/>
                        </a:tabLst>
                      </a:pPr>
                      <a:r>
                        <a:rPr sz="8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control	Product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BM-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1037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897380" algn="l"/>
                        </a:tabLst>
                      </a:pPr>
                      <a:r>
                        <a:rPr sz="8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control	Product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BM+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1037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320012" y="1710872"/>
            <a:ext cx="6877002" cy="0"/>
          </a:xfrm>
          <a:custGeom>
            <a:avLst/>
            <a:gdLst/>
            <a:ahLst/>
            <a:cxnLst/>
            <a:rect l="l" t="t" r="r" b="b"/>
            <a:pathLst>
              <a:path w="7583805">
                <a:moveTo>
                  <a:pt x="0" y="0"/>
                </a:moveTo>
                <a:lnTo>
                  <a:pt x="75834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2029337" y="4204858"/>
            <a:ext cx="207295" cy="14140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4607" algn="r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0.15</a:t>
            </a:r>
            <a:endParaRPr sz="816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16">
              <a:latin typeface="Carlito"/>
              <a:cs typeface="Carlito"/>
            </a:endParaRPr>
          </a:p>
          <a:p>
            <a:pPr>
              <a:spcBef>
                <a:spcPts val="23"/>
              </a:spcBef>
            </a:pPr>
            <a:endParaRPr sz="1134">
              <a:latin typeface="Carlito"/>
              <a:cs typeface="Carlito"/>
            </a:endParaRPr>
          </a:p>
          <a:p>
            <a:pPr marR="4607" algn="r">
              <a:spcBef>
                <a:spcPts val="5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0.1</a:t>
            </a:r>
            <a:endParaRPr sz="816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16">
              <a:latin typeface="Carlito"/>
              <a:cs typeface="Carlito"/>
            </a:endParaRPr>
          </a:p>
          <a:p>
            <a:pPr>
              <a:spcBef>
                <a:spcPts val="27"/>
              </a:spcBef>
            </a:pPr>
            <a:endParaRPr sz="1134">
              <a:latin typeface="Carlito"/>
              <a:cs typeface="Carlito"/>
            </a:endParaRPr>
          </a:p>
          <a:p>
            <a:pPr marR="4607" algn="r"/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0.05</a:t>
            </a:r>
            <a:endParaRPr sz="816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16">
              <a:latin typeface="Carlito"/>
              <a:cs typeface="Carlito"/>
            </a:endParaRPr>
          </a:p>
          <a:p>
            <a:pPr>
              <a:spcBef>
                <a:spcPts val="23"/>
              </a:spcBef>
            </a:pPr>
            <a:endParaRPr sz="1134">
              <a:latin typeface="Carlito"/>
              <a:cs typeface="Carlito"/>
            </a:endParaRPr>
          </a:p>
          <a:p>
            <a:pPr marR="4607" algn="r">
              <a:spcBef>
                <a:spcPts val="5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1853" y="3774836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0.2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9337" y="3344700"/>
            <a:ext cx="207295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0.25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9338" y="1624730"/>
            <a:ext cx="207871" cy="14140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0.45</a:t>
            </a:r>
            <a:endParaRPr sz="816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16">
              <a:latin typeface="Carlito"/>
              <a:cs typeface="Carlito"/>
            </a:endParaRPr>
          </a:p>
          <a:p>
            <a:pPr>
              <a:spcBef>
                <a:spcPts val="23"/>
              </a:spcBef>
            </a:pPr>
            <a:endParaRPr sz="1134">
              <a:latin typeface="Carlito"/>
              <a:cs typeface="Carlito"/>
            </a:endParaRPr>
          </a:p>
          <a:p>
            <a:pPr marL="63916">
              <a:spcBef>
                <a:spcPts val="5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0.4</a:t>
            </a:r>
            <a:endParaRPr sz="816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16">
              <a:latin typeface="Carlito"/>
              <a:cs typeface="Carlito"/>
            </a:endParaRPr>
          </a:p>
          <a:p>
            <a:pPr>
              <a:spcBef>
                <a:spcPts val="23"/>
              </a:spcBef>
            </a:pPr>
            <a:endParaRPr sz="1134">
              <a:latin typeface="Carlito"/>
              <a:cs typeface="Carlito"/>
            </a:endParaRPr>
          </a:p>
          <a:p>
            <a:pPr marL="11516"/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0.35</a:t>
            </a:r>
            <a:endParaRPr sz="816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16">
              <a:latin typeface="Carlito"/>
              <a:cs typeface="Carlito"/>
            </a:endParaRPr>
          </a:p>
          <a:p>
            <a:pPr>
              <a:spcBef>
                <a:spcPts val="27"/>
              </a:spcBef>
            </a:pPr>
            <a:endParaRPr sz="1134">
              <a:latin typeface="Carlito"/>
              <a:cs typeface="Carlito"/>
            </a:endParaRPr>
          </a:p>
          <a:p>
            <a:pPr marL="63916"/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0.3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8700" y="1204037"/>
            <a:ext cx="2354522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spc="-9" dirty="0">
                <a:solidFill>
                  <a:srgbClr val="585858"/>
                </a:solidFill>
                <a:latin typeface="Carlito"/>
                <a:cs typeface="Carlito"/>
              </a:rPr>
              <a:t>Predictive</a:t>
            </a:r>
            <a:r>
              <a:rPr sz="2176" spc="-36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176" spc="-14" dirty="0">
                <a:solidFill>
                  <a:srgbClr val="585858"/>
                </a:solidFill>
                <a:latin typeface="Carlito"/>
                <a:cs typeface="Carlito"/>
              </a:rPr>
              <a:t>biomarker</a:t>
            </a:r>
            <a:endParaRPr sz="2176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77706" y="3490842"/>
            <a:ext cx="57006" cy="58158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9448301" y="3363871"/>
            <a:ext cx="555089" cy="410603"/>
          </a:xfrm>
          <a:prstGeom prst="rect">
            <a:avLst/>
          </a:prstGeom>
        </p:spPr>
        <p:txBody>
          <a:bodyPr vert="horz" wrap="square" lIns="0" tIns="81766" rIns="0" bIns="0" rtlCol="0">
            <a:spAutoFit/>
          </a:bodyPr>
          <a:lstStyle/>
          <a:p>
            <a:pPr marL="11516">
              <a:spcBef>
                <a:spcPts val="644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BM-</a:t>
            </a:r>
            <a:r>
              <a:rPr sz="816" spc="-2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control</a:t>
            </a:r>
            <a:endParaRPr sz="816">
              <a:latin typeface="Carlito"/>
              <a:cs typeface="Carlito"/>
            </a:endParaRPr>
          </a:p>
          <a:p>
            <a:pPr marL="11516">
              <a:spcBef>
                <a:spcPts val="553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BM-</a:t>
            </a:r>
            <a:r>
              <a:rPr sz="816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Product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77706" y="3685700"/>
            <a:ext cx="57006" cy="57006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9377706" y="3880557"/>
            <a:ext cx="57006" cy="57006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9448302" y="3823436"/>
            <a:ext cx="545300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BM+</a:t>
            </a:r>
            <a:r>
              <a:rPr sz="816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control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77706" y="4074032"/>
            <a:ext cx="57006" cy="58158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9448301" y="4017717"/>
            <a:ext cx="574667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BM+</a:t>
            </a:r>
            <a:r>
              <a:rPr sz="816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Product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138" y="369313"/>
            <a:ext cx="4931311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Stratifikovaný design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63350" y="2350722"/>
          <a:ext cx="6927672" cy="362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9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9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2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37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78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9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37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70">
                <a:tc gridSpan="5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911350" algn="l"/>
                        </a:tabLst>
                      </a:pPr>
                      <a:r>
                        <a:rPr sz="8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control	Product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BM-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1037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911985" algn="l"/>
                        </a:tabLst>
                      </a:pPr>
                      <a:r>
                        <a:rPr sz="800" spc="-5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control	Product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Carlito"/>
                          <a:cs typeface="Carlito"/>
                        </a:rPr>
                        <a:t>BM+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1037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267496" y="1710872"/>
            <a:ext cx="6929402" cy="0"/>
          </a:xfrm>
          <a:custGeom>
            <a:avLst/>
            <a:gdLst/>
            <a:ahLst/>
            <a:cxnLst/>
            <a:rect l="l" t="t" r="r" b="b"/>
            <a:pathLst>
              <a:path w="7641590">
                <a:moveTo>
                  <a:pt x="0" y="0"/>
                </a:moveTo>
                <a:lnTo>
                  <a:pt x="76413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2107834" y="5495038"/>
            <a:ext cx="7600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9338" y="4850006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0.1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9338" y="4204858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0.2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9338" y="3559711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0.3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9338" y="2914678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0.4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9338" y="2269878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0.5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9338" y="1624730"/>
            <a:ext cx="154319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0.6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1958" y="1204037"/>
            <a:ext cx="3985817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spc="-9" dirty="0">
                <a:solidFill>
                  <a:srgbClr val="585858"/>
                </a:solidFill>
                <a:latin typeface="Carlito"/>
                <a:cs typeface="Carlito"/>
              </a:rPr>
              <a:t>Prognosis </a:t>
            </a:r>
            <a:r>
              <a:rPr sz="2176" dirty="0">
                <a:solidFill>
                  <a:srgbClr val="585858"/>
                </a:solidFill>
                <a:latin typeface="Carlito"/>
                <a:cs typeface="Carlito"/>
              </a:rPr>
              <a:t>and </a:t>
            </a:r>
            <a:r>
              <a:rPr sz="2176" spc="-9" dirty="0">
                <a:solidFill>
                  <a:srgbClr val="585858"/>
                </a:solidFill>
                <a:latin typeface="Carlito"/>
                <a:cs typeface="Carlito"/>
              </a:rPr>
              <a:t>predictive </a:t>
            </a:r>
            <a:r>
              <a:rPr sz="2176" spc="-14" dirty="0">
                <a:solidFill>
                  <a:srgbClr val="585858"/>
                </a:solidFill>
                <a:latin typeface="Carlito"/>
                <a:cs typeface="Carlito"/>
              </a:rPr>
              <a:t>biomarker</a:t>
            </a:r>
            <a:endParaRPr sz="2176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77706" y="3490842"/>
            <a:ext cx="57006" cy="58158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9448301" y="3363871"/>
            <a:ext cx="555089" cy="410603"/>
          </a:xfrm>
          <a:prstGeom prst="rect">
            <a:avLst/>
          </a:prstGeom>
        </p:spPr>
        <p:txBody>
          <a:bodyPr vert="horz" wrap="square" lIns="0" tIns="81766" rIns="0" bIns="0" rtlCol="0">
            <a:spAutoFit/>
          </a:bodyPr>
          <a:lstStyle/>
          <a:p>
            <a:pPr marL="11516">
              <a:spcBef>
                <a:spcPts val="644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BM-</a:t>
            </a:r>
            <a:r>
              <a:rPr sz="816" spc="-2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control</a:t>
            </a:r>
            <a:endParaRPr sz="816">
              <a:latin typeface="Carlito"/>
              <a:cs typeface="Carlito"/>
            </a:endParaRPr>
          </a:p>
          <a:p>
            <a:pPr marL="11516">
              <a:spcBef>
                <a:spcPts val="553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BM-</a:t>
            </a:r>
            <a:r>
              <a:rPr sz="816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Product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77706" y="3685700"/>
            <a:ext cx="57006" cy="57006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9377706" y="3880557"/>
            <a:ext cx="57006" cy="57006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 txBox="1"/>
          <p:nvPr/>
        </p:nvSpPr>
        <p:spPr>
          <a:xfrm>
            <a:off x="9448301" y="3753530"/>
            <a:ext cx="574667" cy="3819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56200"/>
              </a:lnSpc>
              <a:spcBef>
                <a:spcPts val="91"/>
              </a:spcBef>
            </a:pP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BM+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control  </a:t>
            </a:r>
            <a:r>
              <a:rPr sz="816" dirty="0">
                <a:solidFill>
                  <a:srgbClr val="585858"/>
                </a:solidFill>
                <a:latin typeface="Carlito"/>
                <a:cs typeface="Carlito"/>
              </a:rPr>
              <a:t>BM+</a:t>
            </a:r>
            <a:r>
              <a:rPr sz="816" spc="-68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816" spc="-5" dirty="0">
                <a:solidFill>
                  <a:srgbClr val="585858"/>
                </a:solidFill>
                <a:latin typeface="Carlito"/>
                <a:cs typeface="Carlito"/>
              </a:rPr>
              <a:t>Product</a:t>
            </a:r>
            <a:endParaRPr sz="816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77706" y="4074032"/>
            <a:ext cx="57006" cy="58158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049" y="369313"/>
            <a:ext cx="3947542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Velká otázka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725" y="1257702"/>
            <a:ext cx="4402134" cy="3503231"/>
          </a:xfrm>
          <a:prstGeom prst="rect">
            <a:avLst/>
          </a:prstGeom>
        </p:spPr>
        <p:txBody>
          <a:bodyPr vert="horz" wrap="square" lIns="0" tIns="105375" rIns="0" bIns="0" rtlCol="0">
            <a:spAutoFit/>
          </a:bodyPr>
          <a:lstStyle/>
          <a:p>
            <a:pPr marL="11516">
              <a:spcBef>
                <a:spcPts val="830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Jaká bude požadovaná indikace?</a:t>
            </a:r>
          </a:p>
          <a:p>
            <a:pPr marL="11516">
              <a:spcBef>
                <a:spcPts val="830"/>
              </a:spcBef>
            </a:pPr>
            <a:endParaRPr lang="cs-CZ" sz="2176" dirty="0">
              <a:solidFill>
                <a:srgbClr val="393938"/>
              </a:solidFill>
              <a:latin typeface="Arial"/>
              <a:cs typeface="Arial"/>
            </a:endParaRPr>
          </a:p>
          <a:p>
            <a:pPr marL="11516">
              <a:spcBef>
                <a:spcPts val="830"/>
              </a:spcBef>
            </a:pPr>
            <a:endParaRPr lang="cs-CZ" sz="2176" dirty="0">
              <a:solidFill>
                <a:srgbClr val="393938"/>
              </a:solidFill>
              <a:latin typeface="Arial"/>
              <a:cs typeface="Arial"/>
            </a:endParaRPr>
          </a:p>
          <a:p>
            <a:pPr marL="11516">
              <a:spcBef>
                <a:spcPts val="830"/>
              </a:spcBef>
            </a:pPr>
            <a:endParaRPr lang="cs-CZ" sz="2176" dirty="0">
              <a:solidFill>
                <a:srgbClr val="393938"/>
              </a:solidFill>
              <a:latin typeface="Arial"/>
              <a:cs typeface="Arial"/>
            </a:endParaRPr>
          </a:p>
          <a:p>
            <a:pPr marL="11516">
              <a:spcBef>
                <a:spcPts val="830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V celé populaci</a:t>
            </a:r>
          </a:p>
          <a:p>
            <a:pPr marL="11516">
              <a:spcBef>
                <a:spcPts val="830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V populaci BM+</a:t>
            </a:r>
          </a:p>
          <a:p>
            <a:pPr marL="11516">
              <a:spcBef>
                <a:spcPts val="830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Obě</a:t>
            </a:r>
          </a:p>
          <a:p>
            <a:pPr marL="11516">
              <a:spcBef>
                <a:spcPts val="830"/>
              </a:spcBef>
            </a:pPr>
            <a:endParaRPr lang="cs-CZ" sz="2176" dirty="0">
              <a:solidFill>
                <a:srgbClr val="39393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394" y="30759"/>
            <a:ext cx="3884542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Studie typu „deštník“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064179" y="1426188"/>
            <a:ext cx="6126135" cy="4487930"/>
            <a:chOff x="2003275" y="1572768"/>
            <a:chExt cx="6755765" cy="4949190"/>
          </a:xfrm>
        </p:grpSpPr>
        <p:sp>
          <p:nvSpPr>
            <p:cNvPr id="4" name="object 4"/>
            <p:cNvSpPr/>
            <p:nvPr/>
          </p:nvSpPr>
          <p:spPr>
            <a:xfrm>
              <a:off x="2003275" y="1650088"/>
              <a:ext cx="6755692" cy="4871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8006207" y="1572767"/>
              <a:ext cx="662305" cy="887094"/>
            </a:xfrm>
            <a:custGeom>
              <a:avLst/>
              <a:gdLst/>
              <a:ahLst/>
              <a:cxnLst/>
              <a:rect l="l" t="t" r="r" b="b"/>
              <a:pathLst>
                <a:path w="662304" h="887094">
                  <a:moveTo>
                    <a:pt x="662305" y="886968"/>
                  </a:moveTo>
                  <a:lnTo>
                    <a:pt x="644969" y="858647"/>
                  </a:lnTo>
                  <a:lnTo>
                    <a:pt x="617855" y="814324"/>
                  </a:lnTo>
                  <a:lnTo>
                    <a:pt x="600989" y="841260"/>
                  </a:lnTo>
                  <a:lnTo>
                    <a:pt x="14808" y="474891"/>
                  </a:lnTo>
                  <a:lnTo>
                    <a:pt x="542734" y="52552"/>
                  </a:lnTo>
                  <a:lnTo>
                    <a:pt x="562610" y="77343"/>
                  </a:lnTo>
                  <a:lnTo>
                    <a:pt x="582295" y="34671"/>
                  </a:lnTo>
                  <a:lnTo>
                    <a:pt x="598297" y="0"/>
                  </a:lnTo>
                  <a:lnTo>
                    <a:pt x="514985" y="17907"/>
                  </a:lnTo>
                  <a:lnTo>
                    <a:pt x="534771" y="42621"/>
                  </a:lnTo>
                  <a:lnTo>
                    <a:pt x="0" y="470535"/>
                  </a:lnTo>
                  <a:lnTo>
                    <a:pt x="3898" y="475449"/>
                  </a:lnTo>
                  <a:lnTo>
                    <a:pt x="508" y="480822"/>
                  </a:lnTo>
                  <a:lnTo>
                    <a:pt x="594296" y="851954"/>
                  </a:lnTo>
                  <a:lnTo>
                    <a:pt x="577469" y="878840"/>
                  </a:lnTo>
                  <a:lnTo>
                    <a:pt x="662305" y="886968"/>
                  </a:lnTo>
                  <a:close/>
                </a:path>
              </a:pathLst>
            </a:custGeom>
            <a:solidFill>
              <a:srgbClr val="54316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27109" y="2103695"/>
            <a:ext cx="1546649" cy="119682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51" b="1" spc="-5" dirty="0">
                <a:solidFill>
                  <a:srgbClr val="393938"/>
                </a:solidFill>
                <a:latin typeface="Arial"/>
                <a:cs typeface="Arial"/>
              </a:rPr>
              <a:t>Control</a:t>
            </a:r>
            <a:endParaRPr sz="1451">
              <a:latin typeface="Arial"/>
              <a:cs typeface="Arial"/>
            </a:endParaRPr>
          </a:p>
          <a:p>
            <a:pPr marL="21305" marR="4607">
              <a:lnSpc>
                <a:spcPts val="4117"/>
              </a:lnSpc>
              <a:spcBef>
                <a:spcPts val="41"/>
              </a:spcBef>
            </a:pPr>
            <a:r>
              <a:rPr sz="1451" b="1" spc="-5" dirty="0">
                <a:solidFill>
                  <a:srgbClr val="393938"/>
                </a:solidFill>
                <a:latin typeface="Arial"/>
                <a:cs typeface="Arial"/>
              </a:rPr>
              <a:t>Drug 2 </a:t>
            </a:r>
            <a:r>
              <a:rPr sz="1451" b="1" spc="-23" dirty="0">
                <a:solidFill>
                  <a:srgbClr val="393938"/>
                </a:solidFill>
                <a:latin typeface="Arial"/>
                <a:cs typeface="Arial"/>
              </a:rPr>
              <a:t>vs </a:t>
            </a:r>
            <a:r>
              <a:rPr sz="1451" b="1" spc="-5" dirty="0">
                <a:solidFill>
                  <a:srgbClr val="393938"/>
                </a:solidFill>
                <a:latin typeface="Arial"/>
                <a:cs typeface="Arial"/>
              </a:rPr>
              <a:t>control  Drug 3 </a:t>
            </a:r>
            <a:r>
              <a:rPr sz="1451" b="1" spc="-23" dirty="0">
                <a:solidFill>
                  <a:srgbClr val="393938"/>
                </a:solidFill>
                <a:latin typeface="Arial"/>
                <a:cs typeface="Arial"/>
              </a:rPr>
              <a:t>vs</a:t>
            </a:r>
            <a:r>
              <a:rPr sz="1451" b="1" spc="-14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451" b="1" spc="-5" dirty="0">
                <a:solidFill>
                  <a:srgbClr val="393938"/>
                </a:solidFill>
                <a:latin typeface="Arial"/>
                <a:cs typeface="Arial"/>
              </a:rPr>
              <a:t>control</a:t>
            </a:r>
            <a:endParaRPr sz="145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643752" y="764871"/>
            <a:ext cx="4089464" cy="7877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316896" algn="l"/>
                <a:tab pos="2874483" algn="l"/>
              </a:tabLst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Histology	Biomarkers	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Arms</a:t>
            </a:r>
            <a:endParaRPr sz="2176">
              <a:latin typeface="Arial"/>
              <a:cs typeface="Arial"/>
            </a:endParaRPr>
          </a:p>
          <a:p>
            <a:pPr marR="4607" algn="r">
              <a:spcBef>
                <a:spcPts val="1718"/>
              </a:spcBef>
            </a:pPr>
            <a:r>
              <a:rPr sz="1451" b="1" spc="-5" dirty="0">
                <a:solidFill>
                  <a:srgbClr val="393938"/>
                </a:solidFill>
                <a:latin typeface="Arial"/>
                <a:cs typeface="Arial"/>
              </a:rPr>
              <a:t>Drug</a:t>
            </a:r>
            <a:r>
              <a:rPr sz="1451" b="1" spc="-77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451" b="1" spc="-5" dirty="0">
                <a:solidFill>
                  <a:srgbClr val="393938"/>
                </a:solidFill>
                <a:latin typeface="Arial"/>
                <a:cs typeface="Arial"/>
              </a:rPr>
              <a:t>1</a:t>
            </a:r>
            <a:endParaRPr sz="145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28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717" y="453356"/>
            <a:ext cx="5454386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Studie typu „deštník“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27826" y="1959039"/>
            <a:ext cx="8000424" cy="3838067"/>
          </a:xfrm>
          <a:prstGeom prst="rect">
            <a:avLst/>
          </a:prstGeom>
        </p:spPr>
        <p:txBody>
          <a:bodyPr vert="horz" wrap="square" lIns="0" tIns="105375" rIns="0" bIns="0" rtlCol="0">
            <a:spAutoFit/>
          </a:bodyPr>
          <a:lstStyle/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Design deštníku se zaměřuje na jeden typ nádoru nebo histologii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Důvodem a zdůvodněním návrhu zastřešující studie je především usnadnění screeningu a získávání pacientů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Primární vlastnosti designu deštníku: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Zahrnuje skupinu dvou nebo více návrhů obohacení uvnitř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stejný protokol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Umožňuje náhodná srovnání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Může mít flexibilní kohorty biomarkerů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Umožňuje přidat/upustit podskupiny biomarkerů.</a:t>
            </a:r>
            <a:endParaRPr sz="217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EE529-9F26-42A5-8F1E-AF6E4976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typu deštník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DA8DE-4994-4173-B408-92BE4E2C9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Umbrella</a:t>
            </a:r>
            <a:r>
              <a:rPr lang="cs-CZ" dirty="0"/>
              <a:t> design skutečně připomíná deštník – rukojetí je jednotná histologie nádoru u všech zařazených pacientů, která se rozbíhá do žeber podskupin různých biomarkerů, jež odpovídají i volbě různých cílených léčiv. Díky tomu se pod deštník může „schovat“ více pacientů s určitou diagnózou.</a:t>
            </a:r>
          </a:p>
          <a:p>
            <a:r>
              <a:rPr lang="cs-CZ" i="1" dirty="0" err="1"/>
              <a:t>Umbrella</a:t>
            </a:r>
            <a:r>
              <a:rPr lang="cs-CZ" dirty="0"/>
              <a:t> design umožňuje jak randomizované, tak nerandomizované provedení, a může proto sloužit nejen pro počáteční fáze klinického výzkumu (nerandomizované</a:t>
            </a:r>
            <a:r>
              <a:rPr lang="cs-CZ" i="1" dirty="0"/>
              <a:t> </a:t>
            </a:r>
            <a:r>
              <a:rPr lang="cs-CZ" i="1" dirty="0" err="1"/>
              <a:t>proof-of-concept</a:t>
            </a:r>
            <a:r>
              <a:rPr lang="cs-CZ" dirty="0"/>
              <a:t> studie), ale i pro potvrzování účinnosti a bezpečnosti v pozdějších fázích (randomizace a srovnání se standardní léčbou).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C52576-75FE-4994-A82B-3D589DF9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5EEF25-E10D-4805-B1D8-6D253130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83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47" y="369313"/>
            <a:ext cx="3195037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dirty="0"/>
              <a:t>Biomarker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725" y="1257703"/>
            <a:ext cx="8524995" cy="232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05375" rIns="0" bIns="0" rtlCol="0">
            <a:spAutoFit/>
          </a:bodyPr>
          <a:lstStyle/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Nový a nápaditý název pro biologický parametr…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Biomarker: objektivně měřená veličina, která slouží k informování nebo indikaci základního biologického procesu. Biomarker může indikovat nějaký normální proces, patologický stav nebo terapeutickou odpověď.</a:t>
            </a:r>
          </a:p>
          <a:p>
            <a:pPr marL="11516">
              <a:spcBef>
                <a:spcPts val="830"/>
              </a:spcBef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6405" y="6377859"/>
            <a:ext cx="113436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t>2</a:t>
            </a:r>
            <a:endParaRPr sz="127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1821" y="6578796"/>
            <a:ext cx="3401936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Source: Biomarkers Definitions Working</a:t>
            </a:r>
            <a:r>
              <a:rPr sz="1270" spc="-195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Group.</a:t>
            </a:r>
            <a:endParaRPr sz="1270">
              <a:latin typeface="Arial"/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5ABF2A-AA53-44FD-896B-B0FA2A80C481}"/>
              </a:ext>
            </a:extLst>
          </p:cNvPr>
          <p:cNvSpPr txBox="1"/>
          <p:nvPr/>
        </p:nvSpPr>
        <p:spPr>
          <a:xfrm>
            <a:off x="1927853" y="3646542"/>
            <a:ext cx="795299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Podle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charakteru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můžeme biomarkery rozdělit na dvě hlavní skupiny: biomarkery molekulární a klasické.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Molekulární biomarkery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představují látky a biomolekuly utvářející genom,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epigenom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transkriptom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proteom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nebo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metabolom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 na základě toho mohou být dále klasifikovány (např. nukleové kyseliny, proteiny, hormony, atd.). Ostatní biomarkery tvoří skupinu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klasických biomarkerů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Jedná se 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 morfologické a funkční charakteristiky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fenomu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(např. velikost, histologie 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grading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nádoru, přítomnost invaze, mitóz, metastáz; B-symptomy, výsledky funkčních zobrazovacích vyšetření; věk, pohlaví, komorbidity pacienta atd.)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927021-6D1F-4BDD-A432-72133B10F627}"/>
              </a:ext>
            </a:extLst>
          </p:cNvPr>
          <p:cNvSpPr txBox="1"/>
          <p:nvPr/>
        </p:nvSpPr>
        <p:spPr>
          <a:xfrm>
            <a:off x="5904349" y="6447309"/>
            <a:ext cx="244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Zdroj: Prof. Marek Svoboda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86346" y="2115156"/>
            <a:ext cx="8093707" cy="3147884"/>
          </a:xfrm>
          <a:prstGeom prst="rect">
            <a:avLst/>
          </a:prstGeom>
        </p:spPr>
        <p:txBody>
          <a:bodyPr vert="horz" wrap="square" lIns="0" tIns="29943" rIns="0" bIns="0" rtlCol="0">
            <a:spAutoFit/>
          </a:bodyPr>
          <a:lstStyle/>
          <a:p>
            <a:pPr marL="11516" marR="290212">
              <a:lnSpc>
                <a:spcPts val="2539"/>
              </a:lnSpc>
              <a:spcBef>
                <a:spcPts val="236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Z hlediska HTA, vzhledem k tomu, že jsou prováděny u histologicky specifických onemocnění:</a:t>
            </a:r>
          </a:p>
          <a:p>
            <a:pPr marL="11516" marR="290212">
              <a:lnSpc>
                <a:spcPts val="2539"/>
              </a:lnSpc>
              <a:spcBef>
                <a:spcPts val="236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Homogenita populace</a:t>
            </a:r>
          </a:p>
          <a:p>
            <a:pPr marL="11516" marR="290212">
              <a:lnSpc>
                <a:spcPts val="2539"/>
              </a:lnSpc>
              <a:spcBef>
                <a:spcPts val="236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Možnost výběru klinicky relevantních koncových bodů (OS)</a:t>
            </a:r>
          </a:p>
          <a:p>
            <a:pPr marL="11516" marR="290212">
              <a:lnSpc>
                <a:spcPts val="2539"/>
              </a:lnSpc>
              <a:spcBef>
                <a:spcPts val="236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Možnost integrovat relevantní komparátor pro každou podskupinu (BM) studií</a:t>
            </a:r>
          </a:p>
          <a:p>
            <a:pPr marL="11516" marR="290212">
              <a:lnSpc>
                <a:spcPts val="2539"/>
              </a:lnSpc>
              <a:spcBef>
                <a:spcPts val="236"/>
              </a:spcBef>
            </a:pPr>
            <a:r>
              <a:rPr lang="cs-CZ" sz="2176" dirty="0">
                <a:solidFill>
                  <a:srgbClr val="393938"/>
                </a:solidFill>
                <a:latin typeface="Arial"/>
                <a:cs typeface="Arial"/>
              </a:rPr>
              <a:t>Malý počet pacientů.</a:t>
            </a:r>
          </a:p>
          <a:p>
            <a:pPr marL="11516" marR="290212">
              <a:lnSpc>
                <a:spcPts val="2539"/>
              </a:lnSpc>
              <a:spcBef>
                <a:spcPts val="236"/>
              </a:spcBef>
            </a:pPr>
            <a:endParaRPr lang="cs-CZ" sz="2176" dirty="0">
              <a:solidFill>
                <a:srgbClr val="393938"/>
              </a:solidFill>
              <a:latin typeface="Arial"/>
              <a:cs typeface="Arial"/>
            </a:endParaRPr>
          </a:p>
          <a:p>
            <a:pPr marL="322458" indent="-311518">
              <a:spcBef>
                <a:spcPts val="666"/>
              </a:spcBef>
              <a:buChar char="•"/>
              <a:tabLst>
                <a:tab pos="322458" algn="l"/>
                <a:tab pos="323034" algn="l"/>
              </a:tabLst>
            </a:pPr>
            <a:endParaRPr sz="2176" dirty="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75D1A8C-4B4F-460A-9D8C-54B4718C6B5A}"/>
              </a:ext>
            </a:extLst>
          </p:cNvPr>
          <p:cNvSpPr txBox="1">
            <a:spLocks/>
          </p:cNvSpPr>
          <p:nvPr/>
        </p:nvSpPr>
        <p:spPr>
          <a:xfrm>
            <a:off x="706717" y="453356"/>
            <a:ext cx="5614184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4000" b="1" dirty="0">
                <a:solidFill>
                  <a:schemeClr val="tx2"/>
                </a:solidFill>
              </a:rPr>
              <a:t>Studie typu „deštník“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18" y="325246"/>
            <a:ext cx="9535557" cy="1014164"/>
          </a:xfrm>
          <a:prstGeom prst="rect">
            <a:avLst/>
          </a:prstGeom>
        </p:spPr>
        <p:txBody>
          <a:bodyPr vert="horz" wrap="square" lIns="0" tIns="39156" rIns="0" bIns="0" rtlCol="0" anchor="ctr">
            <a:spAutoFit/>
          </a:bodyPr>
          <a:lstStyle/>
          <a:p>
            <a:pPr marL="11516" marR="4607">
              <a:lnSpc>
                <a:spcPts val="3809"/>
              </a:lnSpc>
              <a:spcBef>
                <a:spcPts val="308"/>
              </a:spcBef>
            </a:pPr>
            <a:r>
              <a:rPr lang="cs-CZ" sz="4000" b="1" kern="1200" dirty="0">
                <a:solidFill>
                  <a:schemeClr val="tx2"/>
                </a:solidFill>
                <a:latin typeface="+mj-lt"/>
                <a:cs typeface="+mj-cs"/>
              </a:rPr>
              <a:t>Studie typu deštník – hybridní design se skupinou bez BM</a:t>
            </a:r>
            <a:endParaRPr sz="4000" b="1" kern="12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7325" y="1435861"/>
            <a:ext cx="8344303" cy="4897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5708" y="5833312"/>
            <a:ext cx="2487537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dirty="0"/>
              <a:pPr marL="34549">
                <a:lnSpc>
                  <a:spcPts val="1496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942576" y="7050251"/>
            <a:ext cx="2749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400" b="1" i="0" kern="1200">
                <a:solidFill>
                  <a:srgbClr val="39393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cs-CZ" smtClean="0"/>
              <a:pPr marL="38100">
                <a:lnSpc>
                  <a:spcPts val="1650"/>
                </a:lnSpc>
              </a:pPr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918" y="433208"/>
            <a:ext cx="9937609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Studie typu deštník – hybridní design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20283" y="2465066"/>
            <a:ext cx="8373555" cy="2963212"/>
          </a:xfrm>
          <a:prstGeom prst="rect">
            <a:avLst/>
          </a:prstGeom>
        </p:spPr>
        <p:txBody>
          <a:bodyPr vert="horz" wrap="square" lIns="0" tIns="105375" rIns="0" bIns="0" rtlCol="0">
            <a:spAutoFit/>
          </a:bodyPr>
          <a:lstStyle/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Potenciální přínos ze zahrnutí pacientů s negativním markerem: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Sbírejte data pro retrospektivní identifikaci biomarkerů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Zkoumejte prognostické vlastnosti biomarkerů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Neprognostické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markery: Skupina ramen standardní péče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Prognostické markery: Zahrňte stav biomarkerů jako proměnnou faktoru ve statistickém modelu</a:t>
            </a:r>
          </a:p>
          <a:p>
            <a:pPr marL="11516">
              <a:spcBef>
                <a:spcPts val="830"/>
              </a:spcBef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88BD0-44FE-4973-93BE-F9C9989E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typu košík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E8292-B8A8-470A-8805-8587FE29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„košíku“ klinické studie s </a:t>
            </a:r>
            <a:r>
              <a:rPr lang="cs-CZ" i="1" dirty="0"/>
              <a:t>basket </a:t>
            </a:r>
            <a:r>
              <a:rPr lang="cs-CZ" dirty="0"/>
              <a:t>designem jsou vybíráni pacienti dle přítomnosti jednoho či více stanovených biomarkerů, a to nezávisle na histologickém typu nádoru. Léčba může být jednotná nebo specifická pro každou podskupinu. Díky širokému rozpětí zařazovacích kritérií je v těchto studiích možné zachytit také vzácné typy nádorů.</a:t>
            </a:r>
          </a:p>
          <a:p>
            <a:r>
              <a:rPr lang="cs-CZ" dirty="0"/>
              <a:t>Studie s </a:t>
            </a:r>
            <a:r>
              <a:rPr lang="cs-CZ" i="1" dirty="0"/>
              <a:t>basket</a:t>
            </a:r>
            <a:r>
              <a:rPr lang="cs-CZ" dirty="0"/>
              <a:t> designem bývají používány spíše v počátečních fázích klinického výzkumu nebo tam, kde je již léčivo schváleno v určité indikaci dle histologického typu nádoru a cílem je jeho indikace rozšířit.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8F6D5-8779-43F4-8CF0-E0949A0F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4DB65D-6EAE-4626-BEE9-8F08A70F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590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120" y="169272"/>
            <a:ext cx="7557044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4000" b="1" dirty="0">
                <a:solidFill>
                  <a:schemeClr val="tx2"/>
                </a:solidFill>
                <a:latin typeface="+mj-lt"/>
                <a:cs typeface="+mj-cs"/>
              </a:rPr>
              <a:t>Studie typu košík</a:t>
            </a:r>
            <a:endParaRPr sz="4000" b="1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5708" y="5833312"/>
            <a:ext cx="2487537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dirty="0"/>
              <a:pPr marL="34549">
                <a:lnSpc>
                  <a:spcPts val="1496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836531" y="1270158"/>
            <a:ext cx="6109883" cy="4664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51" y="400091"/>
            <a:ext cx="10714260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4000" b="1" dirty="0">
                <a:solidFill>
                  <a:schemeClr val="tx2"/>
                </a:solidFill>
                <a:latin typeface="+mj-lt"/>
                <a:cs typeface="+mj-cs"/>
              </a:rPr>
              <a:t>Studie typu košík – nezávislé na histologii</a:t>
            </a:r>
            <a:endParaRPr sz="4000" b="1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7325" y="1231908"/>
            <a:ext cx="7122646" cy="4807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5708" y="5833312"/>
            <a:ext cx="2487537" cy="1923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dirty="0"/>
              <a:pPr marL="34549">
                <a:lnSpc>
                  <a:spcPts val="1496"/>
                </a:lnSpc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06" y="282723"/>
            <a:ext cx="5424794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Studie typu košík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7725" y="1351676"/>
            <a:ext cx="8421923" cy="2697632"/>
          </a:xfrm>
          <a:prstGeom prst="rect">
            <a:avLst/>
          </a:prstGeom>
        </p:spPr>
        <p:txBody>
          <a:bodyPr vert="horz" wrap="square" lIns="0" tIns="29943" rIns="0" bIns="0" rtlCol="0">
            <a:spAutoFit/>
          </a:bodyPr>
          <a:lstStyle/>
          <a:p>
            <a:pPr marL="11516" marR="886760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Návrhy a procesy studií nejsou zcela vyjasněny a přijaty.</a:t>
            </a:r>
          </a:p>
          <a:p>
            <a:pPr marL="11516" marR="886760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Indikace jsou dále „ořezávány“, pokud je nepravděpodobné, že uspějí, na základě:</a:t>
            </a:r>
          </a:p>
          <a:p>
            <a:pPr marL="11516" marR="886760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Externí data (definitivní koncový bod zrání z fáze 2; ostatní data ze třídy); V BUDOUCNU: údaje ze skutečného světa založené na použití mimo označení</a:t>
            </a:r>
          </a:p>
          <a:p>
            <a:pPr marL="11516" marR="886760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Interní údaje o náhradním koncovém bodu</a:t>
            </a:r>
          </a:p>
          <a:p>
            <a:pPr marL="11516" marR="886760">
              <a:lnSpc>
                <a:spcPts val="2539"/>
              </a:lnSpc>
              <a:spcBef>
                <a:spcPts val="236"/>
              </a:spcBef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25" y="4023591"/>
            <a:ext cx="8308487" cy="2350220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322458" marR="168715" indent="-311518">
              <a:lnSpc>
                <a:spcPts val="2548"/>
              </a:lnSpc>
              <a:spcBef>
                <a:spcPts val="227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Velikost vzorku zbývajících indikací může být upravena na základě prořezávání</a:t>
            </a:r>
          </a:p>
          <a:p>
            <a:pPr marL="322458" marR="168715" indent="-311518">
              <a:lnSpc>
                <a:spcPts val="2548"/>
              </a:lnSpc>
              <a:spcBef>
                <a:spcPts val="227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Práh chyby typu I bude upraven tak, aby kontroloval chybu typu I (míra falešných pozitivních výsledků) při prořezávání</a:t>
            </a:r>
          </a:p>
          <a:p>
            <a:pPr marL="322458" marR="168715" indent="-311518">
              <a:lnSpc>
                <a:spcPts val="2548"/>
              </a:lnSpc>
              <a:spcBef>
                <a:spcPts val="227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Prořezávání na základě externích dat nezpůsobuje statistickou penalizaci.</a:t>
            </a:r>
          </a:p>
          <a:p>
            <a:pPr marL="322458" marR="168715" indent="-311518">
              <a:lnSpc>
                <a:spcPts val="2548"/>
              </a:lnSpc>
              <a:spcBef>
                <a:spcPts val="227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PROŘEZÁVÁNÍ JE NELOGICKÉ!!!!</a:t>
            </a:r>
            <a:endParaRPr sz="2176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86578" y="6377859"/>
            <a:ext cx="202688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spc="-5" dirty="0">
                <a:solidFill>
                  <a:srgbClr val="393938"/>
                </a:solidFill>
                <a:latin typeface="Arial"/>
                <a:cs typeface="Arial"/>
              </a:rPr>
              <a:t>20</a:t>
            </a:r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37</a:t>
            </a:fld>
            <a:endParaRPr sz="127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293" y="400090"/>
            <a:ext cx="4474346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Studie typu košík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96325" y="1919847"/>
            <a:ext cx="8615974" cy="3686173"/>
          </a:xfrm>
          <a:prstGeom prst="rect">
            <a:avLst/>
          </a:prstGeom>
        </p:spPr>
        <p:txBody>
          <a:bodyPr vert="horz" wrap="square" lIns="0" tIns="29943" rIns="0" bIns="0" rtlCol="0">
            <a:spAutoFit/>
          </a:bodyPr>
          <a:lstStyle/>
          <a:p>
            <a:pPr marL="11516" marR="324186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Studie typu košík umožňují studium více molekulárních subpopulací různých nádorových nebo histologických typů v rámci jedné studie.</a:t>
            </a:r>
          </a:p>
          <a:p>
            <a:pPr marL="11516" marR="324186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Primární vlastnosti košových zkoušek:</a:t>
            </a:r>
          </a:p>
          <a:p>
            <a:pPr marL="11516" marR="324186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Konstrukce poskytuje flexibilitu pro neustálé otevírání a zavírání ramen studie</a:t>
            </a:r>
          </a:p>
          <a:p>
            <a:pPr marL="11516" marR="324186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Mohou zahrnovat velmi vzácné rakoviny, které by bylo obtížné studovat</a:t>
            </a:r>
          </a:p>
          <a:p>
            <a:pPr marL="11516" marR="324186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v randomizovaných kontrolovaných studiích</a:t>
            </a:r>
          </a:p>
          <a:p>
            <a:pPr marL="11516" marR="324186">
              <a:lnSpc>
                <a:spcPts val="2539"/>
              </a:lnSpc>
              <a:spcBef>
                <a:spcPts val="236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Při navrhování a analýze košových studií existuje nespočet možností, jako je sepsání protokolů pro každou kohortu a vytvoření infrastruktury pro screening a léčbu.</a:t>
            </a:r>
            <a:endParaRPr sz="217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38</a:t>
            </a:fld>
            <a:endParaRPr sz="127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437" y="400090"/>
            <a:ext cx="7102135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Studie typu košík - </a:t>
            </a:r>
            <a:r>
              <a:rPr lang="cs-CZ" dirty="0" err="1"/>
              <a:t>pooling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7725" y="1257702"/>
            <a:ext cx="8548028" cy="5177408"/>
          </a:xfrm>
          <a:prstGeom prst="rect">
            <a:avLst/>
          </a:prstGeom>
        </p:spPr>
        <p:txBody>
          <a:bodyPr vert="horz" wrap="square" lIns="0" tIns="105375" rIns="0" bIns="0" rtlCol="0">
            <a:spAutoFit/>
          </a:bodyPr>
          <a:lstStyle/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Rizika spojená se sdružováním: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Falešně pozitivní: pokud je účinek léčby řízen účinkem v dané indikaci (zejména v případě nestejných velikostí vzorků napříč rameny studie).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Falešně negativní: pokud je účinek léčby zředěn indikacemi, ve kterých je přípravek neúčinný.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Heterogenita účinku.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Malé velikosti vzorků v některých větvích studií.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Ořezávání indikací a „náhodné vysoké zkreslení“.</a:t>
            </a:r>
          </a:p>
          <a:p>
            <a:pPr marL="11516">
              <a:spcBef>
                <a:spcPts val="830"/>
              </a:spcBef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Musíme být velmi opatrní ohledně přístupu biomarkerů: </a:t>
            </a: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vemurafenib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měl být účinný u mutovaných nádorů BRAF je neúčinný u mutovaného kolorektálního karcinomu BRAF (</a:t>
            </a: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larotrektinib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a </a:t>
            </a: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entrektinib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jsou také inhibitory TK).</a:t>
            </a:r>
          </a:p>
          <a:p>
            <a:pPr marL="11516">
              <a:spcBef>
                <a:spcPts val="830"/>
              </a:spcBef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98" y="213660"/>
            <a:ext cx="5875653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4000" b="1" dirty="0" err="1">
                <a:solidFill>
                  <a:schemeClr val="tx2"/>
                </a:solidFill>
                <a:latin typeface="+mj-lt"/>
                <a:cs typeface="+mj-cs"/>
              </a:rPr>
              <a:t>Pooling</a:t>
            </a:r>
            <a:r>
              <a:rPr lang="cs-CZ" sz="4000" b="1" dirty="0">
                <a:solidFill>
                  <a:schemeClr val="tx2"/>
                </a:solidFill>
                <a:latin typeface="+mj-lt"/>
                <a:cs typeface="+mj-cs"/>
              </a:rPr>
              <a:t> výsledků</a:t>
            </a:r>
            <a:endParaRPr sz="4000" b="1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8215" y="1202596"/>
            <a:ext cx="7883064" cy="472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39</a:t>
            </a:fld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29743-6A0C-4E79-95CE-C6626A8B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288582" cy="451576"/>
          </a:xfrm>
        </p:spPr>
        <p:txBody>
          <a:bodyPr/>
          <a:lstStyle/>
          <a:p>
            <a:r>
              <a:rPr lang="cs-CZ" dirty="0"/>
              <a:t>Kategorizace biomarkerů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638FA-B6ED-4F1E-A13D-EEC14EC9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753" y="2184400"/>
            <a:ext cx="10515600" cy="4351338"/>
          </a:xfrm>
        </p:spPr>
        <p:txBody>
          <a:bodyPr/>
          <a:lstStyle/>
          <a:p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7CFAA0-08B2-4B73-98AD-B1BB5A9B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6" y="365125"/>
            <a:ext cx="46863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6E23F2E-AF77-4443-A6EF-176D97196F7A}"/>
              </a:ext>
            </a:extLst>
          </p:cNvPr>
          <p:cNvSpPr txBox="1"/>
          <p:nvPr/>
        </p:nvSpPr>
        <p:spPr>
          <a:xfrm>
            <a:off x="5430735" y="6366461"/>
            <a:ext cx="244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Zdroj: Prof. Marek Svoboda</a:t>
            </a:r>
          </a:p>
        </p:txBody>
      </p:sp>
    </p:spTree>
    <p:extLst>
      <p:ext uri="{BB962C8B-B14F-4D97-AF65-F5344CB8AC3E}">
        <p14:creationId xmlns:p14="http://schemas.microsoft.com/office/powerpoint/2010/main" val="3708547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609" y="191632"/>
            <a:ext cx="5875653" cy="62718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4000" b="1" dirty="0" err="1">
                <a:solidFill>
                  <a:schemeClr val="tx2"/>
                </a:solidFill>
                <a:latin typeface="+mj-lt"/>
                <a:cs typeface="+mj-cs"/>
              </a:rPr>
              <a:t>Pooling</a:t>
            </a:r>
            <a:r>
              <a:rPr lang="cs-CZ" sz="4000" b="1" dirty="0">
                <a:solidFill>
                  <a:schemeClr val="tx2"/>
                </a:solidFill>
                <a:latin typeface="+mj-lt"/>
                <a:cs typeface="+mj-cs"/>
              </a:rPr>
              <a:t> výsledků</a:t>
            </a:r>
            <a:endParaRPr sz="4000" b="1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5895" y="1142885"/>
            <a:ext cx="6004902" cy="4896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40</a:t>
            </a:fld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41</a:t>
            </a:fld>
            <a:endParaRPr sz="127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229" y="-14169"/>
            <a:ext cx="6335732" cy="136584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Potíže související s biomarkery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28571" y="1724538"/>
            <a:ext cx="8583728" cy="4403227"/>
          </a:xfrm>
          <a:prstGeom prst="rect">
            <a:avLst/>
          </a:prstGeom>
        </p:spPr>
        <p:txBody>
          <a:bodyPr vert="horz" wrap="square" lIns="0" tIns="29943" rIns="0" bIns="0" rtlCol="0">
            <a:spAutoFit/>
          </a:bodyPr>
          <a:lstStyle/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Charakterizace přesné role biomarkerů (prognóza vs prediktivní) – košové studie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Preciznost versus personalizovaná medicína: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Individuální diagnózy vs profilování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Prevalence (</a:t>
            </a: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dMMR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u kolorektálního karcinomu je přítomna u 0,5 % pacientů): finanční dopad screeningu populace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Exprese biomarkeru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Kvantifikace exprese a reakce na léčbu (ne vždy jasně souvisí)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Koexprese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s jinými molekulárními entitami, jako jsou mechanismy rezistence atd.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Exprese biomarkeru MŮŽE BÝT spojena s účinností, ale pravděpodobně nesouvisí s bezpečností a HRQL.</a:t>
            </a:r>
          </a:p>
          <a:p>
            <a:pPr marL="322458" marR="260846" indent="-311518">
              <a:lnSpc>
                <a:spcPts val="2539"/>
              </a:lnSpc>
              <a:spcBef>
                <a:spcPts val="236"/>
              </a:spcBef>
              <a:buChar char="•"/>
              <a:tabLst>
                <a:tab pos="322458" algn="l"/>
                <a:tab pos="323034" algn="l"/>
              </a:tabLst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119" y="200184"/>
            <a:ext cx="4795137" cy="62718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cs-CZ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Platformové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studie</a:t>
            </a:r>
            <a:endParaRPr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25" y="1351676"/>
            <a:ext cx="8482384" cy="1345072"/>
          </a:xfrm>
          <a:prstGeom prst="rect">
            <a:avLst/>
          </a:prstGeom>
        </p:spPr>
        <p:txBody>
          <a:bodyPr vert="horz" wrap="square" lIns="0" tIns="20154" rIns="0" bIns="0" rtlCol="0">
            <a:spAutoFit/>
          </a:bodyPr>
          <a:lstStyle/>
          <a:p>
            <a:pPr marL="11516" marR="4607" algn="just">
              <a:lnSpc>
                <a:spcPct val="97300"/>
              </a:lnSpc>
              <a:spcBef>
                <a:spcPts val="159"/>
              </a:spcBef>
            </a:pPr>
            <a:r>
              <a:rPr lang="cs-CZ" sz="2176" spc="-5" dirty="0" err="1">
                <a:solidFill>
                  <a:srgbClr val="393938"/>
                </a:solidFill>
                <a:latin typeface="Arial"/>
                <a:cs typeface="Arial"/>
              </a:rPr>
              <a:t>Platformové</a:t>
            </a:r>
            <a:r>
              <a:rPr lang="cs-CZ" sz="2176" spc="-5" dirty="0">
                <a:solidFill>
                  <a:srgbClr val="393938"/>
                </a:solidFill>
                <a:latin typeface="Arial"/>
                <a:cs typeface="Arial"/>
              </a:rPr>
              <a:t> studie: Studovat více cílených terapií v kontextu jedné nemoci věčným způsobem, přičemž terapie mohou vstoupit nebo opustit platformu na základě rozhodovacího algoritmu.</a:t>
            </a:r>
          </a:p>
          <a:p>
            <a:pPr marL="11516" marR="4607" algn="just">
              <a:lnSpc>
                <a:spcPct val="97300"/>
              </a:lnSpc>
              <a:spcBef>
                <a:spcPts val="159"/>
              </a:spcBef>
            </a:pPr>
            <a:endParaRPr lang="cs-CZ" sz="2176" spc="-5" dirty="0">
              <a:solidFill>
                <a:srgbClr val="393938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2277" y="2448842"/>
            <a:ext cx="7578695" cy="4235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8576706" y="64953"/>
            <a:ext cx="1098387" cy="1305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42</a:t>
            </a:fld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725" y="1351676"/>
            <a:ext cx="8171442" cy="671437"/>
          </a:xfrm>
          <a:prstGeom prst="rect">
            <a:avLst/>
          </a:prstGeom>
        </p:spPr>
        <p:txBody>
          <a:bodyPr vert="horz" wrap="square" lIns="0" tIns="29943" rIns="0" bIns="0" rtlCol="0">
            <a:spAutoFit/>
          </a:bodyPr>
          <a:lstStyle/>
          <a:p>
            <a:pPr marL="11516" marR="4607">
              <a:lnSpc>
                <a:spcPts val="2539"/>
              </a:lnSpc>
              <a:spcBef>
                <a:spcPts val="236"/>
              </a:spcBef>
            </a:pP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Adaptive version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of the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umbrella and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basket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clinical trials: adaptive  randomisation and drop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the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loser design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(I-SPY</a:t>
            </a:r>
            <a:r>
              <a:rPr sz="2176" spc="14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2).</a:t>
            </a:r>
            <a:endParaRPr sz="217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3376" y="2024579"/>
            <a:ext cx="4857605" cy="4570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43</a:t>
            </a:fld>
            <a:endParaRPr sz="127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58E21C2-11F7-4C0E-A3BB-D5BA80B9B9A8}"/>
              </a:ext>
            </a:extLst>
          </p:cNvPr>
          <p:cNvSpPr txBox="1"/>
          <p:nvPr/>
        </p:nvSpPr>
        <p:spPr>
          <a:xfrm>
            <a:off x="629119" y="200184"/>
            <a:ext cx="4795137" cy="62718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cs-CZ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Platformové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studie</a:t>
            </a:r>
            <a:endParaRPr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725" y="1351676"/>
            <a:ext cx="5033231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I-SPY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2 </a:t>
            </a:r>
            <a:r>
              <a:rPr sz="2176" dirty="0">
                <a:solidFill>
                  <a:srgbClr val="393938"/>
                </a:solidFill>
                <a:latin typeface="Arial"/>
                <a:cs typeface="Arial"/>
              </a:rPr>
              <a:t>adaptive randomisation</a:t>
            </a:r>
            <a:r>
              <a:rPr sz="2176" spc="-63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2176" spc="-5" dirty="0">
                <a:solidFill>
                  <a:srgbClr val="393938"/>
                </a:solidFill>
                <a:latin typeface="Arial"/>
                <a:cs typeface="Arial"/>
              </a:rPr>
              <a:t>process.</a:t>
            </a:r>
            <a:endParaRPr sz="217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2780" y="2121316"/>
            <a:ext cx="6169090" cy="3917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0263545" y="6393175"/>
            <a:ext cx="24875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>
              <a:lnSpc>
                <a:spcPts val="1496"/>
              </a:lnSpc>
            </a:pPr>
            <a:fld id="{81D60167-4931-47E6-BA6A-407CBD079E47}" type="slidenum"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pPr marL="34549">
                <a:lnSpc>
                  <a:spcPts val="1496"/>
                </a:lnSpc>
              </a:pPr>
              <a:t>44</a:t>
            </a:fld>
            <a:endParaRPr sz="127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E58C0FE-3767-4C5D-828C-B84F42BD9303}"/>
              </a:ext>
            </a:extLst>
          </p:cNvPr>
          <p:cNvSpPr txBox="1"/>
          <p:nvPr/>
        </p:nvSpPr>
        <p:spPr>
          <a:xfrm>
            <a:off x="629119" y="200184"/>
            <a:ext cx="4795137" cy="62718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cs-CZ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Platformové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studie</a:t>
            </a:r>
            <a:endParaRPr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4C5C5-5D7E-4D03-A24F-632785BB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1473199" cy="451576"/>
          </a:xfrm>
        </p:spPr>
        <p:txBody>
          <a:bodyPr/>
          <a:lstStyle/>
          <a:p>
            <a:r>
              <a:rPr lang="cs-CZ" dirty="0"/>
              <a:t>Příklady diagnostických biomarkerů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E46E7-2847-4F2F-B96C-F107EE4B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Chloridy v potu mohou být použity jako diagnostický biomarker k potvrzení cystické fibrózy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Farrell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et al. 2008).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Některé mutace regulátoru transmembránové vodivosti (CFTR) cystické fibrózy mohou být použity jako diagnostické biomarkery v klinických studiích hodnotících léčbu cystické fibrózy, aby se vybrali pacienti s vyšší pravděpodobností odpovědi na konkrétní léčbu (tj. aby sloužili jako prediktivní biomarker)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Davies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et al. 2013).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Galaktomannan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může být použit jako diagnostický biomarker ke klasifikaci pacientů s pravděpodobnou invazivní aspergilózou pro zařazení do klinických studií antifungálních látek pro léčbu invazivní aspergilózy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2016; U.S. Food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2015).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Glykémie nebo hemoglobin A1c (HbA1c) lze použít jako diagnostický biomarker k identifikaci pacientů s diabetes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mellitus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2. typu (DM) (U.S.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Preventive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2016a).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C16DD5-D58D-4A93-8792-4E5C124E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55804C-F248-4627-8378-F50C9CD9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35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E670D-E2F7-4731-A8FC-BBE52736F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9788"/>
            <a:ext cx="10753200" cy="3960000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Opakovaně změřené hodnoty krevního tlaku získané mimo klinické prostředí u dospělých ve věku 18 let a starších lze použít jako diagnostický biomarker k identifikaci pacientů s esenciální hypertenzí (U.S.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Preventive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2016b).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Glomerulární filtrační rychlost (GFR) může být použita jako diagnostický biomarker k identifikaci pacientů s chronickým onemocněním ledvin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2002).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Ejekční frakce může být použita jako diagnostický biomarker u pacientů se srdečním selháním k identifikaci pacientů s podskupinou onemocnění (ti s nízkou ejekční frakcí nebo zachovanou ejekční frakcí)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Yancy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et al. 2013).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Profilování genové exprese může být použito jako diagnostický biomarker k segregaci pacientů s difúzním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velkobuněčným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B-lymfomem do podskupin s různými signaturami původu nádorových buněk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Scott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et al. 2014).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D9D197-9856-4D7B-9CC5-B52F4BE9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705D1C-EAAD-46DB-A4AC-1BED2B61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46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E072535-F5A3-4787-9F24-FFA8FA26B31C}"/>
              </a:ext>
            </a:extLst>
          </p:cNvPr>
          <p:cNvSpPr txBox="1">
            <a:spLocks/>
          </p:cNvSpPr>
          <p:nvPr/>
        </p:nvSpPr>
        <p:spPr>
          <a:xfrm>
            <a:off x="666000" y="378000"/>
            <a:ext cx="11473199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Příklady diagnostických biomarkerů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661455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BA2F5-B6E8-4A44-A581-2E4D740F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přesné diagnózy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B1F9E-8C78-4AB1-83A5-E34647EB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Důležitost přesné diagnózy vyžaduje posouzení klinické výkonnosti diagnostických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biomarkerových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testů. Obvykle se test vyhodnocuje oproti referenční diagnóze, aby se vypočítala klinická citlivost, tj. zlomek lidí s onemocněním, kteří byli testováni pozitivně, a specificita, tj. zlomek lidí bez onemocnění, u kterých byl test negativní. Pro dokonalý diagnostický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biomarkerový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by byli detekováni všichni pacienti s onemocněním nebo podskupinou onemocnění (100% senzitivita) a u žádného pacienta bez onemocnění by toto onemocnění nebylo diagnostikováno (100% specificita). V praxi nemá žádný test biomarkerů dokonalý klinický a analytický výkon.</a:t>
            </a:r>
          </a:p>
          <a:p>
            <a:pPr algn="just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AD1689-0D73-45F0-898F-741088A3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CA56C3-8BD6-4883-9F94-68307A17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54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C89AD-3146-4E7A-A0D2-89D7DE7F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A1859-56D8-4CC0-9D3A-62414E9B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0"/>
            <a:ext cx="10753200" cy="3960000"/>
          </a:xfrm>
        </p:spPr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důležité charakterizovat očekávaný výkon diagnostického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biomarkerového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testu za definovaných podmínek použití. To zahrnuje pozornost věnovanou populaci se záměrem diagnostikovat a způsobu, jakým je test na tuto populaci aplikován. Například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jediné měření krevního tlaku nemusí přesně diagnostikovat hypertenzi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protože výsledky měření se mohou lišit v závislosti na podmínkách, za kterých se měření provádějí (např. vleže vs. vzpřímený, klid vs. cvičení, domácí vs. klinické prostředí) jako i aktuální stav pacienta (např. stav základního onemocnění, stav hydratace, léky, komorbidity, stres). Populace s úmyslem diagnostikovat, a zejména prevalence onemocnění nebo stavu, který má test v této populaci diagnostikovat nebo detekovat, je hlavním určujícím faktorem výkonnosti testu, jak se odráží v pozitivní prediktivní hodnotě metrik (PPV, tj. podíl pozitivně testovaných, kteří skutečně mají nemoc nebo stav) a negativní prediktivní hodnotu (NPV, tj. podíl těch s negativním testem, kteří ve skutečnosti nemoc nebo stav nemají). PPV a NPV závisí na citlivosti a specifičnosti testu a také na populační prevalenci onemocnění nebo stavu. Pokud je prevalence v populaci s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intent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-to-diagnose nízká, je obtížné dosáhnout vysoké PPV; analogicky, pokud je prevalence velmi vysoká, je obtížné dosáhnout vysoké NPV.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F23100-F2FB-4494-BE78-7EA97230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007B6-765C-4F86-879B-4720F380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93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D9DEB-1F51-40A8-957B-4F11AC6D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Kompromisy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BCE01-FBCC-4BEA-AB40-E28285FB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0"/>
            <a:ext cx="10753200" cy="3960000"/>
          </a:xfrm>
        </p:spPr>
        <p:txBody>
          <a:bodyPr/>
          <a:lstStyle/>
          <a:p>
            <a:r>
              <a:rPr lang="cs-CZ" sz="2000" dirty="0"/>
              <a:t>Přijatelné kompromisy mezi výkonnostními charakteristikami diagnostických biomarkerů, jako je citlivost, specificita, PPV a NPV, budou záviset na relativních potenciálních škodách falešně pozitivních a falešně negativních výsledků. Pokud se například diagnostický test používá pro screening asymptomatické zdánlivě zdravé populace, kde je prevalence cílového onemocnění velmi nízká, obecně upřednostňujeme testy s vysokou specificitou a PPV, aby se zabránilo generování velkého počtu falešně pozitivních výsledků, které mohou spustit zbytečné lékařské zásahy. a možná i psychickou újmu. Naproti tomu, pokud je test použit jako součást diagnostického zpracování u jedinců s vysokým rizikem onemocnění, u kterého včasná intervence prokázala klinický přínos, pak by mohl být kladen větší důraz na citlivost testu a NPV.</a:t>
            </a:r>
          </a:p>
          <a:p>
            <a:endParaRPr lang="cs-CZ" sz="2000" dirty="0"/>
          </a:p>
          <a:p>
            <a:r>
              <a:rPr lang="cs-CZ" sz="2000" dirty="0"/>
              <a:t>Kromě klinické výkonnosti by se očekávala robustní analytická výkonnost, než bude možné považovat test biomarkerů za přijatelný jako klinickou diagnostiku. Například kvalifikovaná pracoviště a operátoři, kteří provádějí stejný test diagnostických biomarkerů, by měli získat vysoce shodné výsledky. Příliš slabý analytický výkon nutně sníží klinický výkon diagnostického testu.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128FCD-2BB1-4D26-9CBD-2E1E71F2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534193-0E05-452B-9B35-676B19A3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48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EB1CE-4A6A-4B57-8D56-FF9DC35F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651215"/>
            <a:ext cx="10753200" cy="451576"/>
          </a:xfrm>
        </p:spPr>
        <p:txBody>
          <a:bodyPr/>
          <a:lstStyle/>
          <a:p>
            <a:r>
              <a:rPr lang="cs-CZ" dirty="0"/>
              <a:t>Biomarkery dle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9E85B2-B0FE-468D-BE65-B4F30BD9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C5E4A2-A7F0-4119-97C0-60573C9E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03" y="1478249"/>
            <a:ext cx="7363569" cy="49549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69F7483-C71D-47D0-8CA2-882177CB15FD}"/>
              </a:ext>
            </a:extLst>
          </p:cNvPr>
          <p:cNvSpPr txBox="1"/>
          <p:nvPr/>
        </p:nvSpPr>
        <p:spPr>
          <a:xfrm>
            <a:off x="5430735" y="6366461"/>
            <a:ext cx="244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Zdroj: Prof. Marek Svoboda</a:t>
            </a:r>
          </a:p>
        </p:txBody>
      </p:sp>
    </p:spTree>
    <p:extLst>
      <p:ext uri="{BB962C8B-B14F-4D97-AF65-F5344CB8AC3E}">
        <p14:creationId xmlns:p14="http://schemas.microsoft.com/office/powerpoint/2010/main" val="1713855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F7FC7-F583-46E8-B777-DF679C88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EF26C-C2FC-4EF7-8568-6C73E310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8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21821" y="6594114"/>
            <a:ext cx="740099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496"/>
              </a:lnSpc>
            </a:pP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Source: BEST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(Biomarkers, EndpointS, </a:t>
            </a: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and other </a:t>
            </a:r>
            <a:r>
              <a:rPr sz="1270" spc="-27" dirty="0">
                <a:solidFill>
                  <a:srgbClr val="393938"/>
                </a:solidFill>
                <a:latin typeface="Arial"/>
                <a:cs typeface="Arial"/>
              </a:rPr>
              <a:t>Tools)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Resource. FDA-NIH </a:t>
            </a:r>
            <a:r>
              <a:rPr sz="1270" dirty="0">
                <a:solidFill>
                  <a:srgbClr val="393938"/>
                </a:solidFill>
                <a:latin typeface="Arial"/>
                <a:cs typeface="Arial"/>
              </a:rPr>
              <a:t>Biomarker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Working</a:t>
            </a:r>
            <a:r>
              <a:rPr sz="1270" spc="-150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270" spc="-5" dirty="0">
                <a:solidFill>
                  <a:srgbClr val="393938"/>
                </a:solidFill>
                <a:latin typeface="Arial"/>
                <a:cs typeface="Arial"/>
              </a:rPr>
              <a:t>Group</a:t>
            </a:r>
            <a:endParaRPr sz="127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150" y="369313"/>
            <a:ext cx="5251054" cy="6887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dirty="0"/>
              <a:t>Biomarkery - Kategorie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7725" y="1351676"/>
            <a:ext cx="8508872" cy="4326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29943" rIns="0" bIns="0" rtlCol="0">
            <a:spAutoFit/>
          </a:bodyPr>
          <a:lstStyle/>
          <a:p>
            <a:pPr marL="11516" marR="794629">
              <a:lnSpc>
                <a:spcPts val="2539"/>
              </a:lnSpc>
              <a:spcBef>
                <a:spcPts val="236"/>
              </a:spcBef>
            </a:pPr>
            <a:r>
              <a:rPr lang="cs-CZ" sz="2176" spc="-45" dirty="0">
                <a:solidFill>
                  <a:srgbClr val="393938"/>
                </a:solidFill>
                <a:latin typeface="Arial"/>
                <a:cs typeface="Arial"/>
              </a:rPr>
              <a:t>Dva typy biomarkerů zájmu pro vývoj léčiv:</a:t>
            </a:r>
          </a:p>
          <a:p>
            <a:pPr marL="11516" marR="794629">
              <a:lnSpc>
                <a:spcPts val="2539"/>
              </a:lnSpc>
              <a:spcBef>
                <a:spcPts val="236"/>
              </a:spcBef>
            </a:pPr>
            <a:endParaRPr lang="cs-CZ" sz="2176" spc="-45" dirty="0">
              <a:solidFill>
                <a:srgbClr val="393938"/>
              </a:solidFill>
              <a:latin typeface="Arial"/>
              <a:cs typeface="Arial"/>
            </a:endParaRPr>
          </a:p>
          <a:p>
            <a:pPr marL="11516" marR="794629">
              <a:lnSpc>
                <a:spcPts val="2539"/>
              </a:lnSpc>
              <a:spcBef>
                <a:spcPts val="236"/>
              </a:spcBef>
            </a:pPr>
            <a:r>
              <a:rPr lang="cs-CZ" sz="2176" b="1" spc="-45" dirty="0">
                <a:solidFill>
                  <a:srgbClr val="393938"/>
                </a:solidFill>
                <a:latin typeface="Arial"/>
                <a:cs typeface="Arial"/>
              </a:rPr>
              <a:t>Prognostický biomarker (prognóza onemocnění): </a:t>
            </a:r>
            <a:r>
              <a:rPr lang="cs-CZ" sz="2176" spc="-45" dirty="0">
                <a:solidFill>
                  <a:srgbClr val="393938"/>
                </a:solidFill>
                <a:latin typeface="Arial"/>
                <a:cs typeface="Arial"/>
              </a:rPr>
              <a:t>Biomarker používaný k identifikaci pravděpodobnosti klinické příhody, recidivy nebo progrese onemocnění u pacientů, kteří mají nemoc nebo zdravotní stav, který je předmětem zájmu.</a:t>
            </a:r>
          </a:p>
          <a:p>
            <a:pPr marL="11516" marR="794629">
              <a:lnSpc>
                <a:spcPts val="2539"/>
              </a:lnSpc>
              <a:spcBef>
                <a:spcPts val="236"/>
              </a:spcBef>
            </a:pPr>
            <a:endParaRPr lang="cs-CZ" sz="2176" spc="-45" dirty="0">
              <a:solidFill>
                <a:srgbClr val="393938"/>
              </a:solidFill>
              <a:latin typeface="Arial"/>
              <a:cs typeface="Arial"/>
            </a:endParaRPr>
          </a:p>
          <a:p>
            <a:pPr marL="11516" marR="794629">
              <a:lnSpc>
                <a:spcPts val="2539"/>
              </a:lnSpc>
              <a:spcBef>
                <a:spcPts val="236"/>
              </a:spcBef>
            </a:pPr>
            <a:r>
              <a:rPr lang="cs-CZ" sz="2176" b="1" spc="-45" dirty="0">
                <a:solidFill>
                  <a:srgbClr val="393938"/>
                </a:solidFill>
                <a:latin typeface="Arial"/>
                <a:cs typeface="Arial"/>
              </a:rPr>
              <a:t>Prediktivní biomarker (prediktivní odpověď na léčbu): </a:t>
            </a:r>
            <a:r>
              <a:rPr lang="cs-CZ" sz="2176" spc="-45" dirty="0">
                <a:solidFill>
                  <a:srgbClr val="393938"/>
                </a:solidFill>
                <a:latin typeface="Arial"/>
                <a:cs typeface="Arial"/>
              </a:rPr>
              <a:t>Biomarker používaný k identifikaci jedinců, u nichž je vyšší pravděpodobnost než u podobných jedinců bez biomarkeru, že zaznamenají příznivý nebo nepříznivý účinek expozice léčivému produktu nebo činiteli životního prostředí.</a:t>
            </a:r>
          </a:p>
          <a:p>
            <a:pPr marL="11516" marR="794629">
              <a:lnSpc>
                <a:spcPts val="2539"/>
              </a:lnSpc>
              <a:spcBef>
                <a:spcPts val="236"/>
              </a:spcBef>
            </a:pPr>
            <a:endParaRPr lang="cs-CZ" sz="2176" spc="-45" dirty="0">
              <a:solidFill>
                <a:srgbClr val="393938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6405" y="6377859"/>
            <a:ext cx="113436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dirty="0">
                <a:solidFill>
                  <a:srgbClr val="393938"/>
                </a:solidFill>
                <a:latin typeface="Arial"/>
                <a:cs typeface="Arial"/>
              </a:rPr>
              <a:t>4</a:t>
            </a:r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D7A07-C8CD-4A37-866A-112B154E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biomarkerů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1B15C34-B644-4768-B0C0-1F468E065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71" y="1672326"/>
            <a:ext cx="3932052" cy="491358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69BBC4-B2B1-42F7-9DD0-A3A1289B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6A72A5-1AD4-4284-AFAB-291DE211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07D5-6184-44A5-9610-45AD59AA11E3}" type="slidenum">
              <a:rPr lang="cs-CZ" smtClean="0"/>
              <a:t>7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392ABC-3EA5-4D47-A51F-CC5ECA663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63" y="378000"/>
            <a:ext cx="5311600" cy="60812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DDC5F84-7C8C-478E-9A71-CD1551DE50B7}"/>
              </a:ext>
            </a:extLst>
          </p:cNvPr>
          <p:cNvSpPr txBox="1"/>
          <p:nvPr/>
        </p:nvSpPr>
        <p:spPr>
          <a:xfrm>
            <a:off x="5430735" y="6366461"/>
            <a:ext cx="244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Zdroj: Prof. Marek Svoboda</a:t>
            </a:r>
          </a:p>
        </p:txBody>
      </p:sp>
    </p:spTree>
    <p:extLst>
      <p:ext uri="{BB962C8B-B14F-4D97-AF65-F5344CB8AC3E}">
        <p14:creationId xmlns:p14="http://schemas.microsoft.com/office/powerpoint/2010/main" val="286000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767" y="461900"/>
            <a:ext cx="8781277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5" dirty="0"/>
              <a:t>Senzitivita – pozitivní u onemocnění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607261"/>
            <a:ext cx="7635875" cy="349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12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Senzitivita je schopnost testu správně klasifikovat jedince jako „nemocného“</a:t>
            </a:r>
          </a:p>
          <a:p>
            <a:pPr marL="355600" marR="812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 err="1">
                <a:latin typeface="Calibri"/>
                <a:cs typeface="Calibri"/>
              </a:rPr>
              <a:t>Seznzitivita</a:t>
            </a:r>
            <a:r>
              <a:rPr lang="cs-CZ" sz="3200" spc="-5" dirty="0">
                <a:latin typeface="Calibri"/>
                <a:cs typeface="Calibri"/>
              </a:rPr>
              <a:t> = a / </a:t>
            </a:r>
            <a:r>
              <a:rPr lang="cs-CZ" sz="3200" spc="-5" dirty="0" err="1">
                <a:latin typeface="Calibri"/>
                <a:cs typeface="Calibri"/>
              </a:rPr>
              <a:t>a+c</a:t>
            </a:r>
            <a:endParaRPr lang="cs-CZ" sz="3200" spc="-5" dirty="0">
              <a:latin typeface="Calibri"/>
              <a:cs typeface="Calibri"/>
            </a:endParaRPr>
          </a:p>
          <a:p>
            <a:pPr marL="355600" marR="812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• = a (skutečně pozitivní) / </a:t>
            </a:r>
            <a:r>
              <a:rPr lang="cs-CZ" sz="3200" spc="-5" dirty="0" err="1">
                <a:latin typeface="Calibri"/>
                <a:cs typeface="Calibri"/>
              </a:rPr>
              <a:t>a+c</a:t>
            </a:r>
            <a:r>
              <a:rPr lang="cs-CZ" sz="3200" spc="-5" dirty="0">
                <a:latin typeface="Calibri"/>
                <a:cs typeface="Calibri"/>
              </a:rPr>
              <a:t> (skutečně pozitivní + falešně negativní)</a:t>
            </a:r>
          </a:p>
          <a:p>
            <a:pPr marL="355600" marR="812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• = Pravděpodobnost pozitivního testu, když je přítomna nemoc.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539" y="461900"/>
            <a:ext cx="9067180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/>
              <a:t>Specificita – negativní u zdravého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607261"/>
            <a:ext cx="7942580" cy="4496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314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Schopnost testu správně klasifikovat jedince jako jedince bez onemocnění se nazývá specifičnost testu.</a:t>
            </a:r>
          </a:p>
          <a:p>
            <a:pPr marL="355600" marR="3314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Specificita = d / </a:t>
            </a:r>
            <a:r>
              <a:rPr lang="cs-CZ" sz="3200" spc="-5" dirty="0" err="1">
                <a:latin typeface="Calibri"/>
                <a:cs typeface="Calibri"/>
              </a:rPr>
              <a:t>b+d</a:t>
            </a:r>
            <a:endParaRPr lang="cs-CZ" sz="3200" spc="-5" dirty="0">
              <a:latin typeface="Calibri"/>
              <a:cs typeface="Calibri"/>
            </a:endParaRPr>
          </a:p>
          <a:p>
            <a:pPr marL="355600" marR="3314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• = d (skutečně negativní) / </a:t>
            </a:r>
            <a:r>
              <a:rPr lang="cs-CZ" sz="3200" spc="-5" dirty="0" err="1">
                <a:latin typeface="Calibri"/>
                <a:cs typeface="Calibri"/>
              </a:rPr>
              <a:t>b+d</a:t>
            </a:r>
            <a:r>
              <a:rPr lang="cs-CZ" sz="3200" spc="-5" dirty="0">
                <a:latin typeface="Calibri"/>
                <a:cs typeface="Calibri"/>
              </a:rPr>
              <a:t> (skutečně negativní + falešně pozitivní)</a:t>
            </a:r>
          </a:p>
          <a:p>
            <a:pPr marL="355600" marR="3314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3200" spc="-5" dirty="0">
                <a:latin typeface="Calibri"/>
                <a:cs typeface="Calibri"/>
              </a:rPr>
              <a:t>• = Pravděpodobnost negativního testu, pokud onemocnění chybí.</a:t>
            </a:r>
          </a:p>
          <a:p>
            <a:pPr marL="355600" marR="3314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cs-CZ" sz="3200" spc="-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13000</TotalTime>
  <Words>3447</Words>
  <Application>Microsoft Office PowerPoint</Application>
  <PresentationFormat>Širokoúhlá obrazovka</PresentationFormat>
  <Paragraphs>325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Carlito</vt:lpstr>
      <vt:lpstr>Tahoma</vt:lpstr>
      <vt:lpstr>Times New Roman</vt:lpstr>
      <vt:lpstr>Wingdings</vt:lpstr>
      <vt:lpstr>Presentation_MU_EN</vt:lpstr>
      <vt:lpstr>P2/0290 Použití biomarkerů v diagnostice, terapii a pro odhad prognózy pacienta, biomarkery vybraných onemocnění</vt:lpstr>
      <vt:lpstr>Biomarker: kategorie</vt:lpstr>
      <vt:lpstr>Biomarker</vt:lpstr>
      <vt:lpstr>Kategorizace biomarkerů</vt:lpstr>
      <vt:lpstr>Biomarkery dle funkce</vt:lpstr>
      <vt:lpstr>Biomarkery - Kategorie</vt:lpstr>
      <vt:lpstr>Vývoj biomarkerů</vt:lpstr>
      <vt:lpstr>Senzitivita – pozitivní u onemocnění</vt:lpstr>
      <vt:lpstr>Specificita – negativní u zdravého</vt:lpstr>
      <vt:lpstr>Pozitivní prediktivní hodnota (PPV)</vt:lpstr>
      <vt:lpstr>Negativní prediktivní hodnota (NPV)</vt:lpstr>
      <vt:lpstr>Prezentace aplikace PowerPoint</vt:lpstr>
      <vt:lpstr>Strategie pro vývoj biomarkerů</vt:lpstr>
      <vt:lpstr>Diagnostické biomarkery</vt:lpstr>
      <vt:lpstr>Diagnostický biomarker</vt:lpstr>
      <vt:lpstr>Ultimativní definice diagnostického biomarkeru</vt:lpstr>
      <vt:lpstr>Diagnostické biomarkery</vt:lpstr>
      <vt:lpstr>Cílená léčba</vt:lpstr>
      <vt:lpstr>Klinické studie – nový design</vt:lpstr>
      <vt:lpstr>Design pro enrichment biomarkerů</vt:lpstr>
      <vt:lpstr>Stratifikovaný design</vt:lpstr>
      <vt:lpstr>Stratifikovaný design</vt:lpstr>
      <vt:lpstr>Stratifikovaný design</vt:lpstr>
      <vt:lpstr>Stratifikovaný design</vt:lpstr>
      <vt:lpstr>Stratifikovaný design</vt:lpstr>
      <vt:lpstr>Velká otázka…</vt:lpstr>
      <vt:lpstr>Studie typu „deštník“</vt:lpstr>
      <vt:lpstr>Studie typu „deštník“</vt:lpstr>
      <vt:lpstr>Studie typu deštník</vt:lpstr>
      <vt:lpstr>Prezentace aplikace PowerPoint</vt:lpstr>
      <vt:lpstr>Studie typu deštník – hybridní design se skupinou bez BM</vt:lpstr>
      <vt:lpstr>Studie typu deštník – hybridní design</vt:lpstr>
      <vt:lpstr>Studie typu košík </vt:lpstr>
      <vt:lpstr>Studie typu košík</vt:lpstr>
      <vt:lpstr>Studie typu košík – nezávislé na histologii</vt:lpstr>
      <vt:lpstr>Studie typu košík</vt:lpstr>
      <vt:lpstr>Studie typu košík</vt:lpstr>
      <vt:lpstr>Studie typu košík - pooling</vt:lpstr>
      <vt:lpstr>Pooling výsledků</vt:lpstr>
      <vt:lpstr>Pooling výsledků</vt:lpstr>
      <vt:lpstr>Potíže související s biomarkery</vt:lpstr>
      <vt:lpstr>Prezentace aplikace PowerPoint</vt:lpstr>
      <vt:lpstr>Prezentace aplikace PowerPoint</vt:lpstr>
      <vt:lpstr>Prezentace aplikace PowerPoint</vt:lpstr>
      <vt:lpstr>Příklady diagnostických biomarkerů</vt:lpstr>
      <vt:lpstr>Prezentace aplikace PowerPoint</vt:lpstr>
      <vt:lpstr>Důležitost přesné diagnózy</vt:lpstr>
      <vt:lpstr>Výkon</vt:lpstr>
      <vt:lpstr>Kompromisy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Julie Dobrovolná</cp:lastModifiedBy>
  <cp:revision>9</cp:revision>
  <cp:lastPrinted>1601-01-01T00:00:00Z</cp:lastPrinted>
  <dcterms:created xsi:type="dcterms:W3CDTF">2018-11-28T09:04:29Z</dcterms:created>
  <dcterms:modified xsi:type="dcterms:W3CDTF">2022-02-24T20:43:24Z</dcterms:modified>
</cp:coreProperties>
</file>