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0.jpg" ContentType="image/jpg"/>
  <Override PartName="/ppt/media/image51.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65.jpg" ContentType="image/jpg"/>
  <Override PartName="/ppt/media/image66.jpg" ContentType="image/jpg"/>
  <Override PartName="/ppt/media/image6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7"/>
  </p:notesMasterIdLst>
  <p:handoutMasterIdLst>
    <p:handoutMasterId r:id="rId58"/>
  </p:handoutMasterIdLst>
  <p:sldIdLst>
    <p:sldId id="258" r:id="rId2"/>
    <p:sldId id="377" r:id="rId3"/>
    <p:sldId id="379" r:id="rId4"/>
    <p:sldId id="380" r:id="rId5"/>
    <p:sldId id="381" r:id="rId6"/>
    <p:sldId id="383" r:id="rId7"/>
    <p:sldId id="384" r:id="rId8"/>
    <p:sldId id="385" r:id="rId9"/>
    <p:sldId id="386" r:id="rId10"/>
    <p:sldId id="285" r:id="rId11"/>
    <p:sldId id="260" r:id="rId12"/>
    <p:sldId id="304" r:id="rId13"/>
    <p:sldId id="401" r:id="rId14"/>
    <p:sldId id="284" r:id="rId15"/>
    <p:sldId id="351" r:id="rId16"/>
    <p:sldId id="387" r:id="rId17"/>
    <p:sldId id="306" r:id="rId18"/>
    <p:sldId id="352" r:id="rId19"/>
    <p:sldId id="311" r:id="rId20"/>
    <p:sldId id="312" r:id="rId21"/>
    <p:sldId id="313" r:id="rId22"/>
    <p:sldId id="314" r:id="rId23"/>
    <p:sldId id="315" r:id="rId24"/>
    <p:sldId id="317" r:id="rId25"/>
    <p:sldId id="319" r:id="rId26"/>
    <p:sldId id="320" r:id="rId27"/>
    <p:sldId id="321" r:id="rId28"/>
    <p:sldId id="322" r:id="rId29"/>
    <p:sldId id="323" r:id="rId30"/>
    <p:sldId id="324" r:id="rId31"/>
    <p:sldId id="325" r:id="rId32"/>
    <p:sldId id="326" r:id="rId33"/>
    <p:sldId id="327" r:id="rId34"/>
    <p:sldId id="328" r:id="rId35"/>
    <p:sldId id="391" r:id="rId36"/>
    <p:sldId id="392" r:id="rId37"/>
    <p:sldId id="393" r:id="rId38"/>
    <p:sldId id="395" r:id="rId39"/>
    <p:sldId id="396" r:id="rId40"/>
    <p:sldId id="397" r:id="rId41"/>
    <p:sldId id="400" r:id="rId42"/>
    <p:sldId id="259" r:id="rId43"/>
    <p:sldId id="261" r:id="rId44"/>
    <p:sldId id="262" r:id="rId45"/>
    <p:sldId id="263" r:id="rId46"/>
    <p:sldId id="264" r:id="rId47"/>
    <p:sldId id="266" r:id="rId48"/>
    <p:sldId id="267" r:id="rId49"/>
    <p:sldId id="271" r:id="rId50"/>
    <p:sldId id="272" r:id="rId51"/>
    <p:sldId id="274" r:id="rId52"/>
    <p:sldId id="276" r:id="rId53"/>
    <p:sldId id="277" r:id="rId54"/>
    <p:sldId id="402" r:id="rId55"/>
    <p:sldId id="375" r:id="rId5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3F"/>
    <a:srgbClr val="008C78"/>
    <a:srgbClr val="46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6754" autoAdjust="0"/>
  </p:normalViewPr>
  <p:slideViewPr>
    <p:cSldViewPr snapToGrid="0">
      <p:cViewPr varScale="1">
        <p:scale>
          <a:sx n="86" d="100"/>
          <a:sy n="86" d="100"/>
        </p:scale>
        <p:origin x="542" y="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obrázek snímku 1">
            <a:extLst>
              <a:ext uri="{FF2B5EF4-FFF2-40B4-BE49-F238E27FC236}">
                <a16:creationId xmlns:a16="http://schemas.microsoft.com/office/drawing/2014/main" id="{02CE51C2-0E13-48DC-BD16-8C4D0F9532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Zástupný symbol pro poznámky 2">
            <a:extLst>
              <a:ext uri="{FF2B5EF4-FFF2-40B4-BE49-F238E27FC236}">
                <a16:creationId xmlns:a16="http://schemas.microsoft.com/office/drawing/2014/main" id="{5511FACB-A9AC-4EBF-9891-875EE26E99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Celogenomové asociační studie jsou užitečné nástroje při identifikaci běžných variant přispívajících k dědičné součásti komplexních onemocnění. Naprostá většina takových variant má v nejlepším případě malý účinek, i když působí v rámci určité kombinace, a jejich celkový vliv na variabilitu populace i predikční robustnost pro odhad rizika onemocnění jsou malé. Existuje značný nesoulad mezi rozsahem celkové familiární agregace pozorované u mnoha běžných onemocnění  a rozsahem metabolických odchylek, které lze přičíst dosud identifikovaným variantám. Např. u diabetu typu 2, zodpovídají známé varianty u evropanů společně za relativní riziko u sourozenců 1,07, což je významně pod úrovní empiricky stanovené relativního rizika sourozenců pozorovaného v epidemiologických studiích, které se blíží třem. Ačkoli identifikace dalších rizikových variant (jak ve známých lokusech, tak v zatím neidentifikovaných oblastech) může do určité míry tento deficit snížit, zdá se, že podle nejnovější hypotézy “chybějící dědičnosti” může být významná část “heritability” znaků přičtena genetickým efektům s intermediární penetrancí, které odolávají z velké části konvenčním přístupům populační genetiky komplexních chorob. </a:t>
            </a:r>
            <a:endParaRPr lang="cs-CZ" altLang="cs-CZ"/>
          </a:p>
          <a:p>
            <a:endParaRPr lang="cs-CZ" altLang="cs-CZ"/>
          </a:p>
        </p:txBody>
      </p:sp>
      <p:sp>
        <p:nvSpPr>
          <p:cNvPr id="13316" name="Zástupný symbol pro číslo snímku 3">
            <a:extLst>
              <a:ext uri="{FF2B5EF4-FFF2-40B4-BE49-F238E27FC236}">
                <a16:creationId xmlns:a16="http://schemas.microsoft.com/office/drawing/2014/main" id="{6B674381-2060-4B6C-A81C-CC93D5526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8DF062-F2D8-43C8-B298-EDF981F174E2}" type="slidenum">
              <a:rPr lang="cs-CZ" altLang="cs-CZ">
                <a:latin typeface="Calibri" panose="020F0502020204030204" pitchFamily="34" charset="0"/>
              </a:rPr>
              <a:pPr/>
              <a:t>15</a:t>
            </a:fld>
            <a:endParaRPr lang="cs-CZ" altLang="cs-CZ">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a16="http://schemas.microsoft.com/office/drawing/2014/main" id="{B6CE143F-23CF-48DE-92B2-8445E462A8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Zástupný symbol pro poznámky 2">
            <a:extLst>
              <a:ext uri="{FF2B5EF4-FFF2-40B4-BE49-F238E27FC236}">
                <a16:creationId xmlns:a16="http://schemas.microsoft.com/office/drawing/2014/main" id="{BA911967-7354-4529-8F7F-CDFD6A54B1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Plasticita epigenomu během vývoje umožňuje vyvíjejícímu se organismu tzv. preadaptaci na budoucí prostředí, což je zřetelná výhoda z hlediska přežití. V podmínkách, kde fetální prostředí neodpovídá prostředí dospělému, např.  jestliže fetální vývoj v podmínkách špatné výživy (hladovění matky) je spojen s adultním prostředím bohatým na výživu – může následný růst typu „catch-up“ a diskordance mezi fetálním programováním a dospělým prostředím predisponovat k metabolickému onemocnění v dospělosti, včetně obezity a diabetu typu II.</a:t>
            </a:r>
          </a:p>
          <a:p>
            <a:endParaRPr lang="cs-CZ" altLang="cs-CZ"/>
          </a:p>
        </p:txBody>
      </p:sp>
      <p:sp>
        <p:nvSpPr>
          <p:cNvPr id="55300" name="Zástupný symbol pro číslo snímku 3">
            <a:extLst>
              <a:ext uri="{FF2B5EF4-FFF2-40B4-BE49-F238E27FC236}">
                <a16:creationId xmlns:a16="http://schemas.microsoft.com/office/drawing/2014/main" id="{A1DCC907-CFB4-449B-8AB4-3FA505BCED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97FF31-40F9-40AA-9633-50BBC23382D2}" type="slidenum">
              <a:rPr lang="cs-CZ" altLang="cs-CZ">
                <a:latin typeface="Calibri" panose="020F0502020204030204" pitchFamily="34" charset="0"/>
              </a:rPr>
              <a:pPr/>
              <a:t>34</a:t>
            </a:fld>
            <a:endParaRPr lang="cs-CZ" altLang="cs-CZ">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rázek snímku 1">
            <a:extLst>
              <a:ext uri="{FF2B5EF4-FFF2-40B4-BE49-F238E27FC236}">
                <a16:creationId xmlns:a16="http://schemas.microsoft.com/office/drawing/2014/main" id="{90F9A986-1D02-4B1B-9517-21C67020C1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Zástupný symbol pro poznámky 2">
            <a:extLst>
              <a:ext uri="{FF2B5EF4-FFF2-40B4-BE49-F238E27FC236}">
                <a16:creationId xmlns:a16="http://schemas.microsoft.com/office/drawing/2014/main" id="{1410575C-1D2F-4042-95BD-FBB07CEE0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Pokud si představíme hypotetickou variantu s frekvencí minoritní alely 1% a odds ratiem allely 3 a prevalencí onemocnění 5%, bude penetrance rizikového homozygota (45%) příliš nízká, aby podporovala představu mendelovské segregace a umožňovala detekci tradičními postupy. Nízká detekovatelnost minoritní alely se projeví i na úrovni celogenomových studií. Přesto bude mít tato varianta významný účinek na rodinné riziko, než většina ostatních alel determinujících vnímavost – relativní riziko pro sourozence vázané na daný lokus rovné 1,038 bude výrazně překračovat riziko spojené např. s TCF7L2 lokusem, který je silně asociován s diabetem a kde je toto riziko přibližně 1,025. Dá se očekávat, že nové technologie sekvenace, zejména sekvenování nové generace, výrazně přispějí k identifikaci a charakterizaci variant, které přispívají k vnímavosti k daným komplexním onemocněním.</a:t>
            </a:r>
            <a:endParaRPr lang="cs-CZ" altLang="cs-CZ"/>
          </a:p>
          <a:p>
            <a:endParaRPr lang="cs-CZ" altLang="cs-CZ"/>
          </a:p>
        </p:txBody>
      </p:sp>
      <p:sp>
        <p:nvSpPr>
          <p:cNvPr id="15364" name="Zástupný symbol pro číslo snímku 3">
            <a:extLst>
              <a:ext uri="{FF2B5EF4-FFF2-40B4-BE49-F238E27FC236}">
                <a16:creationId xmlns:a16="http://schemas.microsoft.com/office/drawing/2014/main" id="{06080EE7-3B73-4769-BF2E-7E1843817D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8CAFE4-9B42-4E14-9A3B-4B9E6159AD30}" type="slidenum">
              <a:rPr lang="cs-CZ" altLang="cs-CZ">
                <a:latin typeface="Calibri" panose="020F0502020204030204" pitchFamily="34" charset="0"/>
              </a:rPr>
              <a:pPr/>
              <a:t>18</a:t>
            </a:fld>
            <a:endParaRPr lang="cs-CZ" altLang="cs-CZ">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a:extLst>
              <a:ext uri="{FF2B5EF4-FFF2-40B4-BE49-F238E27FC236}">
                <a16:creationId xmlns:a16="http://schemas.microsoft.com/office/drawing/2014/main" id="{146F5E79-AABF-4525-A1E8-4CAFE73059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Zástupný symbol pro poznámky 2">
            <a:extLst>
              <a:ext uri="{FF2B5EF4-FFF2-40B4-BE49-F238E27FC236}">
                <a16:creationId xmlns:a16="http://schemas.microsoft.com/office/drawing/2014/main" id="{9A463B3C-A11F-40EE-8F7E-0C11F5686F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Britský lékař David Barker si na mapě Británie povšiml zajímavé korelace: nejchudší oblasti Anglie a Walesu vykazovali nejvyšší incidenci srdečních onemocnění. Vzhledem k tomu, že vynikajícím parametrem zdraví populace je kojenecká mortalita/morbidita, rozhodl se u kohorty 15000 jedinců prozkoumat jejich zdravotní stav v kontextu jejich porodní hmotnosti. Povšiml si silného a neočekávaného vztahu mezi nízkou porodní hmotností v letech 1921-1925 a výskytem onemocnění srdce ve středním věku (1968-1978). Baker dospěl k závěru, že nedostatečná nutrice v peripartálním období měla za výsledek strukturální poškození srdce, které se manifestovalo později v dospělosti.</a:t>
            </a:r>
          </a:p>
        </p:txBody>
      </p:sp>
      <p:sp>
        <p:nvSpPr>
          <p:cNvPr id="31748" name="Zástupný symbol pro číslo snímku 3">
            <a:extLst>
              <a:ext uri="{FF2B5EF4-FFF2-40B4-BE49-F238E27FC236}">
                <a16:creationId xmlns:a16="http://schemas.microsoft.com/office/drawing/2014/main" id="{A5272421-E08E-4538-BB75-CC3E78D236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10486F-0613-42F2-AF2D-37AE14DBD7E7}" type="slidenum">
              <a:rPr lang="cs-CZ" altLang="cs-CZ">
                <a:latin typeface="Calibri" panose="020F0502020204030204" pitchFamily="34" charset="0"/>
              </a:rPr>
              <a:pPr/>
              <a:t>20</a:t>
            </a:fld>
            <a:endParaRPr lang="cs-CZ" altLang="cs-CZ">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a:extLst>
              <a:ext uri="{FF2B5EF4-FFF2-40B4-BE49-F238E27FC236}">
                <a16:creationId xmlns:a16="http://schemas.microsoft.com/office/drawing/2014/main" id="{8685FCD4-BE78-40F3-BCBD-BE4838AEE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Zástupný symbol pro poznámky 2">
            <a:extLst>
              <a:ext uri="{FF2B5EF4-FFF2-40B4-BE49-F238E27FC236}">
                <a16:creationId xmlns:a16="http://schemas.microsoft.com/office/drawing/2014/main" id="{8FE8961B-CCE5-4FAD-B802-9FDCC9B29E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Normální vzestup porodní hmotnosti pozorovaný fyziologicky u dalších těhotenství téže matky nebyl pozorován u matek, které byly in utero vystaveny holandskému hladomoru, naopak, pozorovaný trend byl přesně opačný. Stav intrauterinní expozice matky hladomoru byl významným prediktorem rozdílů tělesné hmotnosti mezi sourozenci, ve všech modelech srovnávajících prvorozené a druhorozené sourozence. Ve všech kohortách byl efekt snižování hmotnosti u dalšího sourozence výraznější, což autoři považují za kombinaci vyšší porodní hmotnosti prvorozeného dítěte a následného poklesu porodních hmotností u dalších gravidit.</a:t>
            </a:r>
          </a:p>
        </p:txBody>
      </p:sp>
      <p:sp>
        <p:nvSpPr>
          <p:cNvPr id="35844" name="Zástupný symbol pro číslo snímku 3">
            <a:extLst>
              <a:ext uri="{FF2B5EF4-FFF2-40B4-BE49-F238E27FC236}">
                <a16:creationId xmlns:a16="http://schemas.microsoft.com/office/drawing/2014/main" id="{3E99197D-5EAD-43D5-ACA8-BB8E172DED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E9DF25-6513-4786-A284-713977EF902B}" type="slidenum">
              <a:rPr lang="cs-CZ" altLang="cs-CZ">
                <a:latin typeface="Calibri" panose="020F0502020204030204" pitchFamily="34" charset="0"/>
              </a:rPr>
              <a:pPr/>
              <a:t>23</a:t>
            </a:fld>
            <a:endParaRPr lang="cs-CZ"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EEF72360-9007-4471-96CC-F92229AAD0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Zástupný symbol pro poznámky 2">
            <a:extLst>
              <a:ext uri="{FF2B5EF4-FFF2-40B4-BE49-F238E27FC236}">
                <a16:creationId xmlns:a16="http://schemas.microsoft.com/office/drawing/2014/main" id="{EE6245D1-E465-4FF4-839B-25A2643BD0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cs-CZ" b="1">
                <a:solidFill>
                  <a:srgbClr val="002060"/>
                </a:solidFill>
              </a:rPr>
              <a:t>Nongenomic transmission across generations of maternal behavior and stress responses in the rat.</a:t>
            </a:r>
            <a:r>
              <a:rPr lang="it-IT" altLang="cs-CZ" sz="800">
                <a:solidFill>
                  <a:srgbClr val="002060"/>
                </a:solidFill>
              </a:rPr>
              <a:t> </a:t>
            </a:r>
            <a:r>
              <a:rPr lang="it-IT" altLang="cs-CZ" sz="800" i="1">
                <a:solidFill>
                  <a:srgbClr val="002060"/>
                </a:solidFill>
              </a:rPr>
              <a:t>Francis D, Science 1999;286:1155–1158.</a:t>
            </a:r>
          </a:p>
          <a:p>
            <a:endParaRPr lang="cs-CZ" altLang="cs-CZ"/>
          </a:p>
        </p:txBody>
      </p:sp>
      <p:sp>
        <p:nvSpPr>
          <p:cNvPr id="40964" name="Zástupný symbol pro číslo snímku 3">
            <a:extLst>
              <a:ext uri="{FF2B5EF4-FFF2-40B4-BE49-F238E27FC236}">
                <a16:creationId xmlns:a16="http://schemas.microsoft.com/office/drawing/2014/main" id="{538FDD2B-BC7D-411D-A940-306C7F86F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8E66FA-F318-4647-BDE1-F5E2DC18CCC2}" type="slidenum">
              <a:rPr lang="cs-CZ" altLang="cs-CZ">
                <a:latin typeface="Calibri" panose="020F0502020204030204" pitchFamily="34" charset="0"/>
              </a:rPr>
              <a:pPr/>
              <a:t>25</a:t>
            </a:fld>
            <a:endParaRPr lang="cs-CZ" altLang="cs-CZ">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a:extLst>
              <a:ext uri="{FF2B5EF4-FFF2-40B4-BE49-F238E27FC236}">
                <a16:creationId xmlns:a16="http://schemas.microsoft.com/office/drawing/2014/main" id="{C693CAC1-0CF5-4A6C-AC37-E749FDE39C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Zástupný symbol pro poznámky 2">
            <a:extLst>
              <a:ext uri="{FF2B5EF4-FFF2-40B4-BE49-F238E27FC236}">
                <a16:creationId xmlns:a16="http://schemas.microsoft.com/office/drawing/2014/main" id="{55A1821B-4F48-4DAA-84AD-2FA4EC71D5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Diagram ilustrující vztahy mezi suboptimálními intrauterinními podmínkami, programováním endokrinních systémů během časného období po porodu a cirkulujícími koncentracemi hormonů a následným rozvojem metabolické dysfunkce</a:t>
            </a:r>
            <a:r>
              <a:rPr lang="en-US" altLang="cs-CZ"/>
              <a:t>. Endocrine systems in square boxes. Circulating hormones in ovals. Metabolic dysfunctions in ovoid boxes. (+) Positive effect; (−) negative effect. */</a:t>
            </a:r>
            <a:r>
              <a:rPr lang="en-US" altLang="cs-CZ" baseline="30000"/>
              <a:t>+</a:t>
            </a:r>
            <a:r>
              <a:rPr lang="en-US" altLang="cs-CZ"/>
              <a:t> Hormones that appear twice on the diagram.</a:t>
            </a:r>
            <a:endParaRPr lang="cs-CZ" altLang="cs-CZ"/>
          </a:p>
        </p:txBody>
      </p:sp>
      <p:sp>
        <p:nvSpPr>
          <p:cNvPr id="46084" name="Zástupný symbol pro číslo snímku 3">
            <a:extLst>
              <a:ext uri="{FF2B5EF4-FFF2-40B4-BE49-F238E27FC236}">
                <a16:creationId xmlns:a16="http://schemas.microsoft.com/office/drawing/2014/main" id="{5A334E5E-1A82-450C-954B-F5A02E4601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B6CB10-5176-4E4C-BEB8-A3810CD5377E}" type="slidenum">
              <a:rPr lang="cs-CZ" altLang="cs-CZ">
                <a:latin typeface="Calibri" panose="020F0502020204030204" pitchFamily="34" charset="0"/>
              </a:rPr>
              <a:pPr/>
              <a:t>29</a:t>
            </a:fld>
            <a:endParaRPr lang="cs-CZ" altLang="cs-CZ">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7F0C6483-4E81-4FA2-AC4B-A03B049D42EC}"/>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8131" name="Text Box 2">
            <a:extLst>
              <a:ext uri="{FF2B5EF4-FFF2-40B4-BE49-F238E27FC236}">
                <a16:creationId xmlns:a16="http://schemas.microsoft.com/office/drawing/2014/main" id="{07412CAB-CC5F-4C83-AC0C-96C2B04D73CB}"/>
              </a:ext>
            </a:extLst>
          </p:cNvPr>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cs-CZ" altLang="cs-CZ">
                <a:solidFill>
                  <a:srgbClr val="000000"/>
                </a:solidFill>
                <a:latin typeface="Times New Roman" panose="02020603050405020304" pitchFamily="18" charset="0"/>
              </a:rPr>
              <a:t>Mismatchové paradigma metabolického onemocnění. Vyvíjející se organismus vnímá environmentální stimuly zprostředkované matkou, jako je podvýživa, a to jak během prenatálního, tak zčásti postnatální života. Vývojová plasticita v rámci odpovědi na tyto podněty modifikuje nastavenou trajektorii metabolismu definovanou zděděným fetálním genomem a epigenomem podle toho, zda je okolní prostředí vnímáno jako adekvátní (tmavé pozadí) nebo neadekvátní (světlé pozadí), což má za následek úpravu metabolického nastavení. Pokud následně okolní prostředí, ať už adekvátní či deprivované, odpovídá predikci, je riziko metabolického onemocnění později v životě nízké. Jestliže mezi predikovaným a aktuálním obdobím ovšem nastane nesouladem, zejména v tom smyslu, že aktuální prostředí je na živiny bohatší než prostředí predikované, riziko metabolického onemocnění se zvyšuje.</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cs-CZ">
              <a:solidFill>
                <a:srgbClr val="000000"/>
              </a:solidFill>
              <a:latin typeface="Arial" panose="020B0604020202020204" pitchFamily="34" charset="0"/>
              <a:ea typeface="msgothic"/>
              <a:cs typeface="ms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175B8732-D27B-4B56-8B2B-B717FE65F5B1}"/>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0179" name="Text Box 2">
            <a:extLst>
              <a:ext uri="{FF2B5EF4-FFF2-40B4-BE49-F238E27FC236}">
                <a16:creationId xmlns:a16="http://schemas.microsoft.com/office/drawing/2014/main" id="{19111279-BC3B-4A65-915D-E0DB69DA1227}"/>
              </a:ext>
            </a:extLst>
          </p:cNvPr>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cs-CZ" altLang="cs-CZ">
                <a:solidFill>
                  <a:srgbClr val="000000"/>
                </a:solidFill>
                <a:latin typeface="Times New Roman" panose="02020603050405020304" pitchFamily="18" charset="0"/>
              </a:rPr>
              <a:t>Období adaptivní plasticity v přechodu mezi jednotlivými výraznými fázemi ontogenetického vývoje. Prenatální růst ovlivňuje zdravotní stav i výskyt onemocnění v dospělosti. Přechod z kojeneckého věku do předškolního věku sebou nese prediktivní adaptivní odpověď, která determinuje výšku v dospělosti. Přechod z dětství do puberty sebou nese adaptivní odpověď, která ovlivňuje tělesné složení v dospělosti. Přechod z puberty do adolescence sebou nese adaptivní odpověď ovlivňující délku života a věk reprodukce.</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cs-CZ">
              <a:solidFill>
                <a:srgbClr val="000000"/>
              </a:solidFill>
              <a:latin typeface="Arial" panose="020B0604020202020204" pitchFamily="34" charset="0"/>
              <a:ea typeface="msgothic"/>
              <a:cs typeface="ms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40CE86FD-A700-420F-856D-EE4AEE9F67F9}"/>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2227" name="Text Box 2">
            <a:extLst>
              <a:ext uri="{FF2B5EF4-FFF2-40B4-BE49-F238E27FC236}">
                <a16:creationId xmlns:a16="http://schemas.microsoft.com/office/drawing/2014/main" id="{36C35534-B5E5-4757-AA78-3AF297C7DFAD}"/>
              </a:ext>
            </a:extLst>
          </p:cNvPr>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cs-CZ" altLang="cs-CZ">
                <a:solidFill>
                  <a:srgbClr val="000000"/>
                </a:solidFill>
                <a:latin typeface="Times New Roman" panose="02020603050405020304" pitchFamily="18" charset="0"/>
              </a:rPr>
              <a:t>Epigenotypový model vývojového původu onemocnění. Environmentální faktory působící během časné fáze života mají následky, které se mohou manifestovat zvýšeným rizikem onemocnění později v životě. Období života, ve kterém mohou externí faktory ovlivňovat biologické procesy, sahají od početí přes neonatální období až do časného dětství. Má se za to, že dítě dostává od matky informace o stavu vnějšího prostředí, do kterého se narodí a modifikuje svůj metabolismus a veškeré fyziologické procesy včetně trajektorie růstu tak, aby postnatálně maximalizovalo svoje šance na přežití. Tyto adaptace se nicméně mohou stát škodlivými, jestliže podmínky, do kterých se dítě narodí, se významně odlišují od podmínek očekávaných během prenatálního období. Tyto adaptace zahrnují metabolické i endokrinní změny, které mohou vést k celoživotním změnám ve fungování a struktuře těla – koncept zvaný programování. Epigenetické znaky mohou být modulovány environmentálními faktory, jsou dědičné a jsou podkladem změn genové exprese, které mohou přispívat ke vzniku onemocnění později během života.</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cs-CZ">
              <a:solidFill>
                <a:srgbClr val="000000"/>
              </a:solidFill>
              <a:latin typeface="Arial" panose="020B0604020202020204" pitchFamily="34" charset="0"/>
              <a:ea typeface="msgothic"/>
              <a:cs typeface="msgothic"/>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verse slide with image">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UNI SCI slide">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UNI slide">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MUNI slide">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D4755F-F182-44DD-94C6-430DAD3C00E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9E72FB2-2C98-4D49-8FBF-C04042A5C5F0}"/>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7966190-68AC-4F7A-BF8C-42CC7E3F41F5}"/>
              </a:ext>
            </a:extLst>
          </p:cNvPr>
          <p:cNvSpPr>
            <a:spLocks noGrp="1"/>
          </p:cNvSpPr>
          <p:nvPr>
            <p:ph type="dt" sz="half" idx="10"/>
          </p:nvPr>
        </p:nvSpPr>
        <p:spPr/>
        <p:txBody>
          <a:bodyPr/>
          <a:lstStyle/>
          <a:p>
            <a:fld id="{3531129E-430E-43E9-B9F9-5070CB2326A4}" type="datetimeFigureOut">
              <a:rPr lang="cs-CZ" smtClean="0"/>
              <a:t>03.03.2022</a:t>
            </a:fld>
            <a:endParaRPr lang="cs-CZ"/>
          </a:p>
        </p:txBody>
      </p:sp>
      <p:sp>
        <p:nvSpPr>
          <p:cNvPr id="5" name="Zástupný symbol pro zápatí 4">
            <a:extLst>
              <a:ext uri="{FF2B5EF4-FFF2-40B4-BE49-F238E27FC236}">
                <a16:creationId xmlns:a16="http://schemas.microsoft.com/office/drawing/2014/main" id="{750746FE-C771-4A2F-92DE-8131220AA9D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BCB1FEB-415B-454F-A4E7-067DDB782768}"/>
              </a:ext>
            </a:extLst>
          </p:cNvPr>
          <p:cNvSpPr>
            <a:spLocks noGrp="1"/>
          </p:cNvSpPr>
          <p:nvPr>
            <p:ph type="sldNum" sz="quarter" idx="12"/>
          </p:nvPr>
        </p:nvSpPr>
        <p:spPr/>
        <p:txBody>
          <a:bodyPr/>
          <a:lstStyle/>
          <a:p>
            <a:fld id="{BDEF07D5-6184-44A5-9610-45AD59AA11E3}" type="slidenum">
              <a:rPr lang="cs-CZ" smtClean="0"/>
              <a:t>‹#›</a:t>
            </a:fld>
            <a:endParaRPr lang="cs-CZ"/>
          </a:p>
        </p:txBody>
      </p:sp>
    </p:spTree>
    <p:extLst>
      <p:ext uri="{BB962C8B-B14F-4D97-AF65-F5344CB8AC3E}">
        <p14:creationId xmlns:p14="http://schemas.microsoft.com/office/powerpoint/2010/main" val="1473845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452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242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3164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7" r:id="rId17"/>
    <p:sldLayoutId id="2147483698" r:id="rId18"/>
    <p:sldLayoutId id="2147483699"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6.xml"/><Relationship Id="rId1" Type="http://schemas.openxmlformats.org/officeDocument/2006/relationships/themeOverride" Target="../theme/themeOverride1.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7.xml"/><Relationship Id="rId5" Type="http://schemas.openxmlformats.org/officeDocument/2006/relationships/image" Target="../media/image62.jpg"/><Relationship Id="rId4"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17.xml"/><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CC0335-3A5C-40DB-AB89-84C4F98497D2}"/>
              </a:ext>
            </a:extLst>
          </p:cNvPr>
          <p:cNvSpPr>
            <a:spLocks noGrp="1"/>
          </p:cNvSpPr>
          <p:nvPr>
            <p:ph type="ctrTitle"/>
          </p:nvPr>
        </p:nvSpPr>
        <p:spPr>
          <a:xfrm>
            <a:off x="540545" y="2172396"/>
            <a:ext cx="11361600" cy="1171580"/>
          </a:xfrm>
        </p:spPr>
        <p:txBody>
          <a:bodyPr>
            <a:normAutofit/>
          </a:bodyPr>
          <a:lstStyle/>
          <a:p>
            <a:r>
              <a:rPr lang="cs-CZ" dirty="0"/>
              <a:t>P3/0290 Biomarkery v epidemiologii</a:t>
            </a:r>
          </a:p>
        </p:txBody>
      </p:sp>
    </p:spTree>
    <p:extLst>
      <p:ext uri="{BB962C8B-B14F-4D97-AF65-F5344CB8AC3E}">
        <p14:creationId xmlns:p14="http://schemas.microsoft.com/office/powerpoint/2010/main" val="861954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ovéPole 4">
            <a:extLst>
              <a:ext uri="{FF2B5EF4-FFF2-40B4-BE49-F238E27FC236}">
                <a16:creationId xmlns:a16="http://schemas.microsoft.com/office/drawing/2014/main" id="{47154900-6D7E-40E0-BA6A-8045AE22B932}"/>
              </a:ext>
            </a:extLst>
          </p:cNvPr>
          <p:cNvSpPr txBox="1">
            <a:spLocks noChangeArrowheads="1"/>
          </p:cNvSpPr>
          <p:nvPr/>
        </p:nvSpPr>
        <p:spPr bwMode="auto">
          <a:xfrm>
            <a:off x="2095501" y="6500813"/>
            <a:ext cx="733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200">
                <a:solidFill>
                  <a:schemeClr val="bg1"/>
                </a:solidFill>
              </a:rPr>
              <a:t>Strana  </a:t>
            </a:r>
            <a:r>
              <a:rPr lang="en-US" altLang="cs-CZ" sz="1200">
                <a:solidFill>
                  <a:schemeClr val="bg1"/>
                </a:solidFill>
              </a:rPr>
              <a:t>8</a:t>
            </a:r>
            <a:endParaRPr lang="cs-CZ" altLang="cs-CZ" sz="1200">
              <a:solidFill>
                <a:schemeClr val="bg1"/>
              </a:solidFill>
            </a:endParaRPr>
          </a:p>
        </p:txBody>
      </p:sp>
      <p:sp>
        <p:nvSpPr>
          <p:cNvPr id="23556" name="TextovéPole 5">
            <a:extLst>
              <a:ext uri="{FF2B5EF4-FFF2-40B4-BE49-F238E27FC236}">
                <a16:creationId xmlns:a16="http://schemas.microsoft.com/office/drawing/2014/main" id="{3C44E855-598C-46B2-A31B-ACAEDD034E64}"/>
              </a:ext>
            </a:extLst>
          </p:cNvPr>
          <p:cNvSpPr txBox="1">
            <a:spLocks noChangeArrowheads="1"/>
          </p:cNvSpPr>
          <p:nvPr/>
        </p:nvSpPr>
        <p:spPr bwMode="auto">
          <a:xfrm>
            <a:off x="9310688" y="6500814"/>
            <a:ext cx="12192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400" baseline="-25000">
                <a:solidFill>
                  <a:schemeClr val="bg1"/>
                </a:solidFill>
              </a:rPr>
              <a:t>© Ondřej Slabý, 2009</a:t>
            </a:r>
          </a:p>
        </p:txBody>
      </p:sp>
      <p:pic>
        <p:nvPicPr>
          <p:cNvPr id="23557" name="Picture 1">
            <a:extLst>
              <a:ext uri="{FF2B5EF4-FFF2-40B4-BE49-F238E27FC236}">
                <a16:creationId xmlns:a16="http://schemas.microsoft.com/office/drawing/2014/main" id="{ED36AFB8-8481-46BB-B23F-25620247F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1714501"/>
            <a:ext cx="439261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Obdélník 6">
            <a:extLst>
              <a:ext uri="{FF2B5EF4-FFF2-40B4-BE49-F238E27FC236}">
                <a16:creationId xmlns:a16="http://schemas.microsoft.com/office/drawing/2014/main" id="{504516BE-2067-4EFC-A2FB-818AC7FB2964}"/>
              </a:ext>
            </a:extLst>
          </p:cNvPr>
          <p:cNvSpPr>
            <a:spLocks noChangeArrowheads="1"/>
          </p:cNvSpPr>
          <p:nvPr/>
        </p:nvSpPr>
        <p:spPr bwMode="auto">
          <a:xfrm>
            <a:off x="793142" y="262032"/>
            <a:ext cx="6769547" cy="6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cs-CZ" altLang="cs-CZ" sz="3358" b="1" spc="14" dirty="0">
                <a:solidFill>
                  <a:schemeClr val="tx2"/>
                </a:solidFill>
                <a:latin typeface="+mj-lt"/>
                <a:ea typeface="+mj-ea"/>
                <a:cs typeface="+mj-cs"/>
              </a:rPr>
              <a:t>Austin </a:t>
            </a:r>
            <a:r>
              <a:rPr lang="cs-CZ" altLang="cs-CZ" sz="3358" b="1" spc="14" dirty="0" err="1">
                <a:solidFill>
                  <a:schemeClr val="tx2"/>
                </a:solidFill>
                <a:latin typeface="+mj-lt"/>
                <a:ea typeface="+mj-ea"/>
                <a:cs typeface="+mj-cs"/>
              </a:rPr>
              <a:t>Bradford</a:t>
            </a:r>
            <a:r>
              <a:rPr lang="cs-CZ" altLang="cs-CZ" sz="3358" b="1" spc="14" dirty="0">
                <a:solidFill>
                  <a:schemeClr val="tx2"/>
                </a:solidFill>
                <a:latin typeface="+mj-lt"/>
                <a:ea typeface="+mj-ea"/>
                <a:cs typeface="+mj-cs"/>
              </a:rPr>
              <a:t> </a:t>
            </a:r>
            <a:r>
              <a:rPr lang="cs-CZ" altLang="cs-CZ" sz="3358" b="1" spc="14" dirty="0" err="1">
                <a:solidFill>
                  <a:schemeClr val="tx2"/>
                </a:solidFill>
                <a:latin typeface="+mj-lt"/>
                <a:ea typeface="+mj-ea"/>
                <a:cs typeface="+mj-cs"/>
              </a:rPr>
              <a:t>Hill</a:t>
            </a:r>
            <a:r>
              <a:rPr lang="cs-CZ" altLang="cs-CZ" sz="3358" b="1" spc="14" dirty="0">
                <a:solidFill>
                  <a:schemeClr val="tx2"/>
                </a:solidFill>
                <a:latin typeface="+mj-lt"/>
                <a:ea typeface="+mj-ea"/>
                <a:cs typeface="+mj-cs"/>
              </a:rPr>
              <a:t> (1897-1991)</a:t>
            </a:r>
            <a:endParaRPr lang="en-US" altLang="cs-CZ" sz="3358" b="1" spc="14" dirty="0">
              <a:solidFill>
                <a:schemeClr val="tx2"/>
              </a:solidFill>
              <a:latin typeface="+mj-lt"/>
              <a:ea typeface="+mj-ea"/>
              <a:cs typeface="+mj-cs"/>
            </a:endParaRPr>
          </a:p>
        </p:txBody>
      </p:sp>
      <p:sp>
        <p:nvSpPr>
          <p:cNvPr id="23559" name="TextovéPole 7">
            <a:extLst>
              <a:ext uri="{FF2B5EF4-FFF2-40B4-BE49-F238E27FC236}">
                <a16:creationId xmlns:a16="http://schemas.microsoft.com/office/drawing/2014/main" id="{B9A54FF4-35CE-4C59-9695-745B8A048110}"/>
              </a:ext>
            </a:extLst>
          </p:cNvPr>
          <p:cNvSpPr txBox="1">
            <a:spLocks noChangeArrowheads="1"/>
          </p:cNvSpPr>
          <p:nvPr/>
        </p:nvSpPr>
        <p:spPr bwMode="auto">
          <a:xfrm>
            <a:off x="7453867" y="1854879"/>
            <a:ext cx="43608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dirty="0"/>
              <a:t>Jako první prokázal vztah</a:t>
            </a:r>
          </a:p>
          <a:p>
            <a:r>
              <a:rPr lang="cs-CZ" altLang="cs-CZ" dirty="0"/>
              <a:t>kouření a karcinomu plic</a:t>
            </a:r>
          </a:p>
          <a:p>
            <a:endParaRPr lang="cs-CZ" altLang="cs-CZ" dirty="0"/>
          </a:p>
          <a:p>
            <a:r>
              <a:rPr lang="cs-CZ" altLang="cs-CZ" b="1" dirty="0"/>
              <a:t>Studie na britských lékařích</a:t>
            </a:r>
          </a:p>
          <a:p>
            <a:r>
              <a:rPr lang="cs-CZ" altLang="cs-CZ" dirty="0"/>
              <a:t>30 000 účastníků</a:t>
            </a:r>
          </a:p>
          <a:p>
            <a:r>
              <a:rPr lang="cs-CZ" altLang="cs-CZ" dirty="0"/>
              <a:t>prospektivní 50 let trvající studie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ovéPole 7">
            <a:extLst>
              <a:ext uri="{FF2B5EF4-FFF2-40B4-BE49-F238E27FC236}">
                <a16:creationId xmlns:a16="http://schemas.microsoft.com/office/drawing/2014/main" id="{15C35A9D-C6F4-4CDC-9247-2533596B6ABE}"/>
              </a:ext>
            </a:extLst>
          </p:cNvPr>
          <p:cNvSpPr txBox="1">
            <a:spLocks noChangeArrowheads="1"/>
          </p:cNvSpPr>
          <p:nvPr/>
        </p:nvSpPr>
        <p:spPr bwMode="auto">
          <a:xfrm>
            <a:off x="9310688" y="6500814"/>
            <a:ext cx="12192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400" baseline="-25000">
                <a:solidFill>
                  <a:schemeClr val="bg1"/>
                </a:solidFill>
              </a:rPr>
              <a:t>© Ondřej Slabý, 2009</a:t>
            </a:r>
          </a:p>
        </p:txBody>
      </p:sp>
      <p:sp>
        <p:nvSpPr>
          <p:cNvPr id="19" name="Rectangle 2">
            <a:extLst>
              <a:ext uri="{FF2B5EF4-FFF2-40B4-BE49-F238E27FC236}">
                <a16:creationId xmlns:a16="http://schemas.microsoft.com/office/drawing/2014/main" id="{F89CDF28-FB6C-46BF-B004-90A7956973E3}"/>
              </a:ext>
            </a:extLst>
          </p:cNvPr>
          <p:cNvSpPr txBox="1">
            <a:spLocks noChangeArrowheads="1"/>
          </p:cNvSpPr>
          <p:nvPr/>
        </p:nvSpPr>
        <p:spPr>
          <a:xfrm>
            <a:off x="300038" y="173036"/>
            <a:ext cx="7772400" cy="685800"/>
          </a:xfrm>
          <a:prstGeom prst="rect">
            <a:avLst/>
          </a:prstGeo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cs-CZ" altLang="cs-CZ" sz="3358" b="1" spc="14" dirty="0" err="1">
                <a:solidFill>
                  <a:schemeClr val="tx2"/>
                </a:solidFill>
                <a:latin typeface="+mj-lt"/>
                <a:ea typeface="+mj-ea"/>
                <a:cs typeface="+mj-cs"/>
              </a:rPr>
              <a:t>Bradford</a:t>
            </a:r>
            <a:r>
              <a:rPr lang="cs-CZ" altLang="cs-CZ" sz="3358" b="1" spc="14" dirty="0">
                <a:solidFill>
                  <a:schemeClr val="tx2"/>
                </a:solidFill>
                <a:latin typeface="+mj-lt"/>
                <a:ea typeface="+mj-ea"/>
                <a:cs typeface="+mj-cs"/>
              </a:rPr>
              <a:t> </a:t>
            </a:r>
            <a:r>
              <a:rPr lang="cs-CZ" altLang="cs-CZ" sz="3358" b="1" spc="14" dirty="0" err="1">
                <a:solidFill>
                  <a:schemeClr val="tx2"/>
                </a:solidFill>
                <a:latin typeface="+mj-lt"/>
                <a:ea typeface="+mj-ea"/>
                <a:cs typeface="+mj-cs"/>
              </a:rPr>
              <a:t>Hillova</a:t>
            </a:r>
            <a:r>
              <a:rPr lang="cs-CZ" altLang="cs-CZ" sz="3358" b="1" spc="14" dirty="0">
                <a:solidFill>
                  <a:schemeClr val="tx2"/>
                </a:solidFill>
                <a:latin typeface="+mj-lt"/>
                <a:ea typeface="+mj-ea"/>
                <a:cs typeface="+mj-cs"/>
              </a:rPr>
              <a:t> </a:t>
            </a:r>
            <a:r>
              <a:rPr lang="cs-CZ" altLang="cs-CZ" sz="3358" b="1" spc="14" dirty="0" err="1">
                <a:solidFill>
                  <a:schemeClr val="tx2"/>
                </a:solidFill>
                <a:latin typeface="+mj-lt"/>
                <a:ea typeface="+mj-ea"/>
                <a:cs typeface="+mj-cs"/>
              </a:rPr>
              <a:t>kriteria</a:t>
            </a:r>
            <a:r>
              <a:rPr lang="cs-CZ" altLang="cs-CZ" sz="3358" b="1" spc="14" dirty="0">
                <a:solidFill>
                  <a:schemeClr val="tx2"/>
                </a:solidFill>
                <a:latin typeface="+mj-lt"/>
                <a:ea typeface="+mj-ea"/>
                <a:cs typeface="+mj-cs"/>
              </a:rPr>
              <a:t> kauzality</a:t>
            </a:r>
            <a:endParaRPr lang="en-US" altLang="cs-CZ" sz="3358" b="1" spc="14" dirty="0">
              <a:solidFill>
                <a:schemeClr val="tx2"/>
              </a:solidFill>
              <a:latin typeface="+mj-lt"/>
              <a:ea typeface="+mj-ea"/>
              <a:cs typeface="+mj-cs"/>
            </a:endParaRPr>
          </a:p>
        </p:txBody>
      </p:sp>
      <p:sp>
        <p:nvSpPr>
          <p:cNvPr id="24583" name="Rectangle 3">
            <a:extLst>
              <a:ext uri="{FF2B5EF4-FFF2-40B4-BE49-F238E27FC236}">
                <a16:creationId xmlns:a16="http://schemas.microsoft.com/office/drawing/2014/main" id="{99BCEFDA-C77E-4312-BAFD-9040D41ACB50}"/>
              </a:ext>
            </a:extLst>
          </p:cNvPr>
          <p:cNvSpPr txBox="1">
            <a:spLocks noChangeArrowheads="1"/>
          </p:cNvSpPr>
          <p:nvPr/>
        </p:nvSpPr>
        <p:spPr bwMode="auto">
          <a:xfrm>
            <a:off x="515274" y="1085851"/>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cs-CZ" altLang="cs-CZ" sz="1600" b="1" u="sng" dirty="0"/>
              <a:t>Korelace (síla asociace)</a:t>
            </a:r>
            <a:r>
              <a:rPr lang="cs-CZ" altLang="cs-CZ" sz="1600" b="1" dirty="0"/>
              <a:t> </a:t>
            </a:r>
            <a:r>
              <a:rPr lang="cs-CZ" altLang="cs-CZ" sz="1600" dirty="0"/>
              <a:t>– čím větší korelace mezi nezávislou proměnnou (expozice) a závislou proměnnou (počet onemocnění), tím vyšší pravděpodobnost kauzálního vztahu mezi proměnnými</a:t>
            </a:r>
          </a:p>
          <a:p>
            <a:pPr lvl="1">
              <a:spcBef>
                <a:spcPct val="20000"/>
              </a:spcBef>
              <a:buFont typeface="Arial" panose="020B0604020202020204" pitchFamily="34" charset="0"/>
              <a:buChar char="–"/>
            </a:pPr>
            <a:r>
              <a:rPr lang="en-US" altLang="cs-CZ" sz="1600" dirty="0" err="1"/>
              <a:t>Semelweis</a:t>
            </a:r>
            <a:r>
              <a:rPr lang="en-US" altLang="cs-CZ" sz="1600" dirty="0"/>
              <a:t> (1818-1865) </a:t>
            </a:r>
            <a:r>
              <a:rPr lang="cs-CZ" altLang="cs-CZ" sz="1600" dirty="0"/>
              <a:t>- významně vyšší úmrtnost na horečku omladnic na klinice řízené lékaři, oproti porodnici s porodními bábami – příčinná souvislost?</a:t>
            </a:r>
          </a:p>
          <a:p>
            <a:pPr lvl="1">
              <a:spcBef>
                <a:spcPct val="20000"/>
              </a:spcBef>
              <a:buFont typeface="Arial" panose="020B0604020202020204" pitchFamily="34" charset="0"/>
              <a:buChar char="–"/>
            </a:pPr>
            <a:r>
              <a:rPr lang="cs-CZ" altLang="cs-CZ" sz="1600" dirty="0"/>
              <a:t> </a:t>
            </a:r>
            <a:r>
              <a:rPr lang="cs-CZ" altLang="cs-CZ" sz="1600" dirty="0" err="1"/>
              <a:t>Durkheim</a:t>
            </a:r>
            <a:r>
              <a:rPr lang="cs-CZ" altLang="cs-CZ" sz="1600" dirty="0"/>
              <a:t> 1951 – počet sebevražd ve 4 pruských regionech na poč. 19 století koreluje s poměrným zastoupením protestantského obyvatelstva – příčinná souvislost ?</a:t>
            </a:r>
          </a:p>
          <a:p>
            <a:pPr lvl="1">
              <a:spcBef>
                <a:spcPct val="20000"/>
              </a:spcBef>
              <a:buFont typeface="Arial" panose="020B0604020202020204" pitchFamily="34" charset="0"/>
              <a:buChar char="–"/>
            </a:pPr>
            <a:endParaRPr lang="en-US" altLang="cs-CZ" sz="1600" dirty="0"/>
          </a:p>
          <a:p>
            <a:pPr>
              <a:spcBef>
                <a:spcPct val="20000"/>
              </a:spcBef>
              <a:buFont typeface="Arial" panose="020B0604020202020204" pitchFamily="34" charset="0"/>
              <a:buChar char="•"/>
            </a:pPr>
            <a:r>
              <a:rPr lang="cs-CZ" altLang="cs-CZ" sz="1600" b="1" u="sng" dirty="0"/>
              <a:t>Časová souslednost</a:t>
            </a:r>
            <a:r>
              <a:rPr lang="cs-CZ" altLang="cs-CZ" sz="1600" b="1" dirty="0"/>
              <a:t> </a:t>
            </a:r>
            <a:r>
              <a:rPr lang="cs-CZ" altLang="cs-CZ" sz="1600" dirty="0"/>
              <a:t>– příčina by měla </a:t>
            </a:r>
          </a:p>
          <a:p>
            <a:pPr>
              <a:spcBef>
                <a:spcPct val="20000"/>
              </a:spcBef>
            </a:pPr>
            <a:r>
              <a:rPr lang="cs-CZ" altLang="cs-CZ" sz="1600" dirty="0"/>
              <a:t>	předcházet následek</a:t>
            </a:r>
          </a:p>
          <a:p>
            <a:pPr lvl="1">
              <a:spcBef>
                <a:spcPct val="20000"/>
              </a:spcBef>
              <a:buFont typeface="Arial" panose="020B0604020202020204" pitchFamily="34" charset="0"/>
              <a:buChar char="–"/>
            </a:pPr>
            <a:r>
              <a:rPr lang="cs-CZ" altLang="cs-CZ" sz="1600" dirty="0"/>
              <a:t>blesk předchází hrom – </a:t>
            </a:r>
          </a:p>
          <a:p>
            <a:pPr lvl="1">
              <a:spcBef>
                <a:spcPct val="20000"/>
              </a:spcBef>
            </a:pPr>
            <a:r>
              <a:rPr lang="cs-CZ" altLang="cs-CZ" sz="1600" dirty="0"/>
              <a:t>příčinná souvislost?</a:t>
            </a:r>
          </a:p>
          <a:p>
            <a:pPr lvl="1">
              <a:spcBef>
                <a:spcPct val="20000"/>
              </a:spcBef>
              <a:buFont typeface="Arial" panose="020B0604020202020204" pitchFamily="34" charset="0"/>
              <a:buChar char="–"/>
            </a:pPr>
            <a:r>
              <a:rPr lang="cs-CZ" altLang="cs-CZ" sz="1600" dirty="0"/>
              <a:t>v letech kdy se začalo s průmyslovým </a:t>
            </a:r>
          </a:p>
          <a:p>
            <a:pPr lvl="1">
              <a:spcBef>
                <a:spcPct val="20000"/>
              </a:spcBef>
            </a:pPr>
            <a:r>
              <a:rPr lang="cs-CZ" altLang="cs-CZ" sz="1600" dirty="0"/>
              <a:t>spalováním odpadů vzrostl počet </a:t>
            </a:r>
          </a:p>
          <a:p>
            <a:pPr lvl="1">
              <a:spcBef>
                <a:spcPct val="20000"/>
              </a:spcBef>
            </a:pPr>
            <a:r>
              <a:rPr lang="cs-CZ" altLang="cs-CZ" sz="1600" dirty="0"/>
              <a:t>případů rakoviny – příčinná souvislost? </a:t>
            </a:r>
          </a:p>
          <a:p>
            <a:pPr lvl="1">
              <a:spcBef>
                <a:spcPct val="20000"/>
              </a:spcBef>
            </a:pPr>
            <a:r>
              <a:rPr lang="cs-CZ" altLang="cs-CZ" sz="1600" dirty="0"/>
              <a:t>(doba latence 20 let !)</a:t>
            </a:r>
          </a:p>
          <a:p>
            <a:pPr lvl="1">
              <a:spcBef>
                <a:spcPct val="20000"/>
              </a:spcBef>
              <a:buFont typeface="Arial" panose="020B0604020202020204" pitchFamily="34" charset="0"/>
              <a:buChar char="–"/>
            </a:pPr>
            <a:r>
              <a:rPr lang="cs-CZ" altLang="cs-CZ" sz="1600" dirty="0"/>
              <a:t>v letech po zákazu používání azbestu stále stoupá počet případů azbestem vyvolané rakoviny – příčinná souvislost? (doba latence 20 let)</a:t>
            </a:r>
          </a:p>
        </p:txBody>
      </p:sp>
      <p:graphicFrame>
        <p:nvGraphicFramePr>
          <p:cNvPr id="24578" name="Object 2">
            <a:extLst>
              <a:ext uri="{FF2B5EF4-FFF2-40B4-BE49-F238E27FC236}">
                <a16:creationId xmlns:a16="http://schemas.microsoft.com/office/drawing/2014/main" id="{32A243F4-2733-44FC-889F-6AA31E583E74}"/>
              </a:ext>
            </a:extLst>
          </p:cNvPr>
          <p:cNvGraphicFramePr>
            <a:graphicFrameLocks noChangeAspect="1"/>
          </p:cNvGraphicFramePr>
          <p:nvPr>
            <p:extLst>
              <p:ext uri="{D42A27DB-BD31-4B8C-83A1-F6EECF244321}">
                <p14:modId xmlns:p14="http://schemas.microsoft.com/office/powerpoint/2010/main" val="2190186286"/>
              </p:ext>
            </p:extLst>
          </p:nvPr>
        </p:nvGraphicFramePr>
        <p:xfrm>
          <a:off x="8015288" y="2909578"/>
          <a:ext cx="3810000" cy="2855913"/>
        </p:xfrm>
        <a:graphic>
          <a:graphicData uri="http://schemas.openxmlformats.org/presentationml/2006/ole">
            <mc:AlternateContent xmlns:mc="http://schemas.openxmlformats.org/markup-compatibility/2006">
              <mc:Choice xmlns:v="urn:schemas-microsoft-com:vml" Requires="v">
                <p:oleObj spid="_x0000_s3074" name="Photo Editor Photo" r:id="rId3" imgW="9135750" imgH="6849431" progId="">
                  <p:embed/>
                </p:oleObj>
              </mc:Choice>
              <mc:Fallback>
                <p:oleObj name="Photo Editor Photo" r:id="rId3" imgW="9135750" imgH="6849431" progId="">
                  <p:embed/>
                  <p:pic>
                    <p:nvPicPr>
                      <p:cNvPr id="24578" name="Object 2">
                        <a:extLst>
                          <a:ext uri="{FF2B5EF4-FFF2-40B4-BE49-F238E27FC236}">
                            <a16:creationId xmlns:a16="http://schemas.microsoft.com/office/drawing/2014/main" id="{32A243F4-2733-44FC-889F-6AA31E583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288" y="2909578"/>
                        <a:ext cx="3810000" cy="285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ovéPole 4">
            <a:extLst>
              <a:ext uri="{FF2B5EF4-FFF2-40B4-BE49-F238E27FC236}">
                <a16:creationId xmlns:a16="http://schemas.microsoft.com/office/drawing/2014/main" id="{B8C6FCFF-E500-466C-9865-471F09D19DF9}"/>
              </a:ext>
            </a:extLst>
          </p:cNvPr>
          <p:cNvSpPr txBox="1">
            <a:spLocks noChangeArrowheads="1"/>
          </p:cNvSpPr>
          <p:nvPr/>
        </p:nvSpPr>
        <p:spPr bwMode="auto">
          <a:xfrm>
            <a:off x="2095500" y="6500813"/>
            <a:ext cx="776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200">
                <a:solidFill>
                  <a:schemeClr val="bg1"/>
                </a:solidFill>
              </a:rPr>
              <a:t>Strana </a:t>
            </a:r>
            <a:r>
              <a:rPr lang="en-US" altLang="cs-CZ" sz="1200">
                <a:solidFill>
                  <a:schemeClr val="bg1"/>
                </a:solidFill>
              </a:rPr>
              <a:t>10</a:t>
            </a:r>
            <a:endParaRPr lang="cs-CZ" altLang="cs-CZ" sz="1200">
              <a:solidFill>
                <a:schemeClr val="bg1"/>
              </a:solidFill>
            </a:endParaRPr>
          </a:p>
        </p:txBody>
      </p:sp>
      <p:sp>
        <p:nvSpPr>
          <p:cNvPr id="25604" name="TextovéPole 5">
            <a:extLst>
              <a:ext uri="{FF2B5EF4-FFF2-40B4-BE49-F238E27FC236}">
                <a16:creationId xmlns:a16="http://schemas.microsoft.com/office/drawing/2014/main" id="{D18D88F6-5339-4AF8-983D-017107FB8CF4}"/>
              </a:ext>
            </a:extLst>
          </p:cNvPr>
          <p:cNvSpPr txBox="1">
            <a:spLocks noChangeArrowheads="1"/>
          </p:cNvSpPr>
          <p:nvPr/>
        </p:nvSpPr>
        <p:spPr bwMode="auto">
          <a:xfrm>
            <a:off x="9310688" y="6500814"/>
            <a:ext cx="12192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400" baseline="-25000">
                <a:solidFill>
                  <a:schemeClr val="bg1"/>
                </a:solidFill>
              </a:rPr>
              <a:t>© Ondřej Slabý, 2009</a:t>
            </a:r>
          </a:p>
        </p:txBody>
      </p:sp>
      <p:sp>
        <p:nvSpPr>
          <p:cNvPr id="9" name="Rectangle 2">
            <a:extLst>
              <a:ext uri="{FF2B5EF4-FFF2-40B4-BE49-F238E27FC236}">
                <a16:creationId xmlns:a16="http://schemas.microsoft.com/office/drawing/2014/main" id="{214F69DA-8D0B-4EE6-905F-71416A908836}"/>
              </a:ext>
            </a:extLst>
          </p:cNvPr>
          <p:cNvSpPr txBox="1">
            <a:spLocks noChangeArrowheads="1"/>
          </p:cNvSpPr>
          <p:nvPr/>
        </p:nvSpPr>
        <p:spPr>
          <a:xfrm>
            <a:off x="-71761" y="142876"/>
            <a:ext cx="7772400" cy="685800"/>
          </a:xfrm>
          <a:prstGeom prst="rect">
            <a:avLst/>
          </a:prstGeom>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cs-CZ" altLang="cs-CZ" sz="3358" b="1" spc="14" dirty="0" err="1">
                <a:solidFill>
                  <a:schemeClr val="tx2"/>
                </a:solidFill>
                <a:latin typeface="+mj-lt"/>
                <a:ea typeface="+mj-ea"/>
                <a:cs typeface="+mj-cs"/>
              </a:rPr>
              <a:t>Bradford</a:t>
            </a:r>
            <a:r>
              <a:rPr lang="cs-CZ" altLang="cs-CZ" sz="3358" b="1" spc="14" dirty="0">
                <a:solidFill>
                  <a:schemeClr val="tx2"/>
                </a:solidFill>
                <a:latin typeface="+mj-lt"/>
                <a:ea typeface="+mj-ea"/>
                <a:cs typeface="+mj-cs"/>
              </a:rPr>
              <a:t> </a:t>
            </a:r>
            <a:r>
              <a:rPr lang="cs-CZ" altLang="cs-CZ" sz="3358" b="1" spc="14" dirty="0" err="1">
                <a:solidFill>
                  <a:schemeClr val="tx2"/>
                </a:solidFill>
                <a:latin typeface="+mj-lt"/>
                <a:ea typeface="+mj-ea"/>
                <a:cs typeface="+mj-cs"/>
              </a:rPr>
              <a:t>Hillova</a:t>
            </a:r>
            <a:r>
              <a:rPr lang="cs-CZ" altLang="cs-CZ" sz="3358" b="1" spc="14" dirty="0">
                <a:solidFill>
                  <a:schemeClr val="tx2"/>
                </a:solidFill>
                <a:latin typeface="+mj-lt"/>
                <a:ea typeface="+mj-ea"/>
                <a:cs typeface="+mj-cs"/>
              </a:rPr>
              <a:t> </a:t>
            </a:r>
            <a:r>
              <a:rPr lang="cs-CZ" altLang="cs-CZ" sz="3358" b="1" spc="14" dirty="0" err="1">
                <a:solidFill>
                  <a:schemeClr val="tx2"/>
                </a:solidFill>
                <a:latin typeface="+mj-lt"/>
                <a:ea typeface="+mj-ea"/>
                <a:cs typeface="+mj-cs"/>
              </a:rPr>
              <a:t>kriteria</a:t>
            </a:r>
            <a:r>
              <a:rPr lang="cs-CZ" altLang="cs-CZ" sz="3358" b="1" spc="14" dirty="0">
                <a:solidFill>
                  <a:schemeClr val="tx2"/>
                </a:solidFill>
                <a:latin typeface="+mj-lt"/>
                <a:ea typeface="+mj-ea"/>
                <a:cs typeface="+mj-cs"/>
              </a:rPr>
              <a:t> kauzality</a:t>
            </a:r>
            <a:endParaRPr lang="en-US" altLang="cs-CZ" sz="3358" b="1" spc="14" dirty="0">
              <a:solidFill>
                <a:schemeClr val="tx2"/>
              </a:solidFill>
              <a:latin typeface="+mj-lt"/>
              <a:ea typeface="+mj-ea"/>
              <a:cs typeface="+mj-cs"/>
            </a:endParaRPr>
          </a:p>
        </p:txBody>
      </p:sp>
      <p:sp>
        <p:nvSpPr>
          <p:cNvPr id="25606" name="Rectangle 3">
            <a:extLst>
              <a:ext uri="{FF2B5EF4-FFF2-40B4-BE49-F238E27FC236}">
                <a16:creationId xmlns:a16="http://schemas.microsoft.com/office/drawing/2014/main" id="{F1579F44-35F4-4995-B5F9-22CB0F72FE6C}"/>
              </a:ext>
            </a:extLst>
          </p:cNvPr>
          <p:cNvSpPr txBox="1">
            <a:spLocks noChangeArrowheads="1"/>
          </p:cNvSpPr>
          <p:nvPr/>
        </p:nvSpPr>
        <p:spPr bwMode="auto">
          <a:xfrm>
            <a:off x="2095500" y="956985"/>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cs-CZ" altLang="cs-CZ" sz="1800" b="1" u="sng" dirty="0"/>
              <a:t>Konzistence</a:t>
            </a:r>
            <a:r>
              <a:rPr lang="cs-CZ" altLang="cs-CZ" sz="1800" dirty="0"/>
              <a:t> – čím větší je shoda výsledků různých studií zabývajících se danou dvojicí</a:t>
            </a:r>
          </a:p>
          <a:p>
            <a:pPr>
              <a:spcBef>
                <a:spcPct val="20000"/>
              </a:spcBef>
              <a:buFont typeface="Arial" panose="020B0604020202020204" pitchFamily="34" charset="0"/>
              <a:buChar char="•"/>
            </a:pPr>
            <a:endParaRPr lang="cs-CZ" altLang="cs-CZ" sz="1800" dirty="0"/>
          </a:p>
          <a:p>
            <a:pPr>
              <a:spcBef>
                <a:spcPct val="20000"/>
              </a:spcBef>
              <a:buFont typeface="Arial" panose="020B0604020202020204" pitchFamily="34" charset="0"/>
              <a:buChar char="•"/>
            </a:pPr>
            <a:r>
              <a:rPr lang="cs-CZ" altLang="cs-CZ" sz="1800" b="1" u="sng" dirty="0"/>
              <a:t>Koherence</a:t>
            </a:r>
            <a:r>
              <a:rPr lang="cs-CZ" altLang="cs-CZ" sz="1800" dirty="0"/>
              <a:t> – logická provázanost s výsledky jiných vědních oborů </a:t>
            </a:r>
          </a:p>
          <a:p>
            <a:pPr lvl="1">
              <a:spcBef>
                <a:spcPct val="20000"/>
              </a:spcBef>
            </a:pPr>
            <a:endParaRPr lang="en-US" altLang="cs-CZ" sz="1800" dirty="0"/>
          </a:p>
          <a:p>
            <a:pPr>
              <a:spcBef>
                <a:spcPct val="20000"/>
              </a:spcBef>
              <a:buFont typeface="Arial" panose="020B0604020202020204" pitchFamily="34" charset="0"/>
              <a:buChar char="•"/>
            </a:pPr>
            <a:r>
              <a:rPr lang="cs-CZ" altLang="cs-CZ" sz="1800" b="1" u="sng" dirty="0">
                <a:solidFill>
                  <a:srgbClr val="C00000"/>
                </a:solidFill>
              </a:rPr>
              <a:t>Biologická přijatelnost </a:t>
            </a:r>
            <a:r>
              <a:rPr lang="cs-CZ" altLang="cs-CZ" sz="1800" u="sng" dirty="0"/>
              <a:t>(věrohodnost)</a:t>
            </a:r>
            <a:r>
              <a:rPr lang="cs-CZ" altLang="cs-CZ" sz="1800" dirty="0"/>
              <a:t> – existence teoretického mechanismu vysvětlujícího vztah mezi příčinou a následkem</a:t>
            </a:r>
          </a:p>
          <a:p>
            <a:pPr lvl="1">
              <a:spcBef>
                <a:spcPct val="20000"/>
              </a:spcBef>
              <a:buFont typeface="Arial" panose="020B0604020202020204" pitchFamily="34" charset="0"/>
              <a:buChar char="–"/>
            </a:pPr>
            <a:r>
              <a:rPr lang="cs-CZ" altLang="cs-CZ" sz="1800" dirty="0"/>
              <a:t>formaldehyd je genotoxický a vysoce dráždivý – informace o zvýšeném výskytu tumorů v dýchacích cestách je věrohodná</a:t>
            </a:r>
          </a:p>
          <a:p>
            <a:pPr lvl="1">
              <a:spcBef>
                <a:spcPct val="20000"/>
              </a:spcBef>
              <a:buFont typeface="Arial" panose="020B0604020202020204" pitchFamily="34" charset="0"/>
              <a:buChar char="–"/>
            </a:pPr>
            <a:r>
              <a:rPr lang="cs-CZ" altLang="cs-CZ" sz="1800" dirty="0"/>
              <a:t>formaldehyd má velký distribuční objem a rychle se v organismu odbourává, ani vysoké koncentrace v ovzduší výrazně nezvyšují jeho koncentraci v tělních tekutinách – informace o zvýšeném výskytu nádorů vnitřních orgánů nevěrohodná</a:t>
            </a:r>
            <a:endParaRPr lang="en-US" altLang="cs-CZ" sz="1800" dirty="0"/>
          </a:p>
        </p:txBody>
      </p:sp>
      <p:sp>
        <p:nvSpPr>
          <p:cNvPr id="25607" name="Rectangle 4">
            <a:extLst>
              <a:ext uri="{FF2B5EF4-FFF2-40B4-BE49-F238E27FC236}">
                <a16:creationId xmlns:a16="http://schemas.microsoft.com/office/drawing/2014/main" id="{638D2021-BF7A-4F58-AAF8-BAE2B9D03CC3}"/>
              </a:ext>
            </a:extLst>
          </p:cNvPr>
          <p:cNvSpPr>
            <a:spLocks noChangeArrowheads="1"/>
          </p:cNvSpPr>
          <p:nvPr/>
        </p:nvSpPr>
        <p:spPr bwMode="auto">
          <a:xfrm>
            <a:off x="2317858" y="5069149"/>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spcBef>
                <a:spcPct val="20000"/>
              </a:spcBef>
              <a:buClr>
                <a:schemeClr val="accent1"/>
              </a:buClr>
              <a:buSzPct val="80000"/>
              <a:buFont typeface="Wingdings" panose="05000000000000000000" pitchFamily="2" charset="2"/>
              <a:buChar char="Ü"/>
            </a:pPr>
            <a:r>
              <a:rPr lang="cs-CZ" altLang="cs-CZ" sz="1400" b="1" u="sng" dirty="0">
                <a:cs typeface="Calibri" panose="020F0502020204030204" pitchFamily="34" charset="0"/>
              </a:rPr>
              <a:t>Specificita</a:t>
            </a:r>
            <a:r>
              <a:rPr lang="cs-CZ" altLang="cs-CZ" sz="1400" b="1" dirty="0">
                <a:cs typeface="Calibri" panose="020F0502020204030204" pitchFamily="34" charset="0"/>
              </a:rPr>
              <a:t> </a:t>
            </a:r>
            <a:r>
              <a:rPr lang="cs-CZ" altLang="cs-CZ" sz="1400" dirty="0">
                <a:cs typeface="Calibri" panose="020F0502020204030204" pitchFamily="34" charset="0"/>
              </a:rPr>
              <a:t>– čím menší počet příčin postačuje k vysvětlení následku, tím lépe</a:t>
            </a:r>
          </a:p>
          <a:p>
            <a:pPr>
              <a:spcBef>
                <a:spcPct val="20000"/>
              </a:spcBef>
              <a:buClr>
                <a:schemeClr val="accent1"/>
              </a:buClr>
              <a:buSzPct val="80000"/>
              <a:buFont typeface="Wingdings" panose="05000000000000000000" pitchFamily="2" charset="2"/>
              <a:buChar char="Ü"/>
            </a:pPr>
            <a:r>
              <a:rPr lang="cs-CZ" altLang="cs-CZ" sz="1400" b="1" u="sng" dirty="0">
                <a:cs typeface="Calibri" panose="020F0502020204030204" pitchFamily="34" charset="0"/>
              </a:rPr>
              <a:t>Vztah dávka účinek</a:t>
            </a:r>
            <a:r>
              <a:rPr lang="cs-CZ" altLang="cs-CZ" sz="1400" b="1" dirty="0">
                <a:cs typeface="Calibri" panose="020F0502020204030204" pitchFamily="34" charset="0"/>
              </a:rPr>
              <a:t> </a:t>
            </a:r>
            <a:r>
              <a:rPr lang="cs-CZ" altLang="cs-CZ" sz="1400" dirty="0">
                <a:cs typeface="Calibri" panose="020F0502020204030204" pitchFamily="34" charset="0"/>
              </a:rPr>
              <a:t>– čím větší míra expozice tím větší míra a četnost následků</a:t>
            </a:r>
          </a:p>
          <a:p>
            <a:pPr lvl="1">
              <a:spcBef>
                <a:spcPct val="20000"/>
              </a:spcBef>
              <a:buSzPct val="130000"/>
              <a:buFontTx/>
              <a:buBlip>
                <a:blip r:embed="rId2"/>
              </a:buBlip>
            </a:pPr>
            <a:r>
              <a:rPr lang="cs-CZ" altLang="cs-CZ" sz="1400" dirty="0">
                <a:cs typeface="Calibri" panose="020F0502020204030204" pitchFamily="34" charset="0"/>
              </a:rPr>
              <a:t>emise z dieselových motorů – mnoho studií popisuje vztah k rakovině plic, není vztah dávka účinek, patrně vliv kouření (</a:t>
            </a:r>
            <a:r>
              <a:rPr lang="cs-CZ" altLang="cs-CZ" sz="1400" dirty="0" err="1">
                <a:cs typeface="Calibri" panose="020F0502020204030204" pitchFamily="34" charset="0"/>
              </a:rPr>
              <a:t>confounding</a:t>
            </a:r>
            <a:r>
              <a:rPr lang="cs-CZ" altLang="cs-CZ" sz="1400" dirty="0">
                <a:cs typeface="Calibri" panose="020F0502020204030204" pitchFamily="34" charset="0"/>
              </a:rPr>
              <a:t> </a:t>
            </a:r>
            <a:r>
              <a:rPr lang="cs-CZ" altLang="cs-CZ" sz="1400" dirty="0" err="1">
                <a:cs typeface="Calibri" panose="020F0502020204030204" pitchFamily="34" charset="0"/>
              </a:rPr>
              <a:t>factor</a:t>
            </a:r>
            <a:r>
              <a:rPr lang="cs-CZ" altLang="cs-CZ" sz="1400" dirty="0">
                <a:cs typeface="Calibri" panose="020F050202020403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ovéPole 5">
            <a:extLst>
              <a:ext uri="{FF2B5EF4-FFF2-40B4-BE49-F238E27FC236}">
                <a16:creationId xmlns:a16="http://schemas.microsoft.com/office/drawing/2014/main" id="{93EA571C-10B6-4A1B-ABF7-0A79B56CA7AF}"/>
              </a:ext>
            </a:extLst>
          </p:cNvPr>
          <p:cNvSpPr txBox="1">
            <a:spLocks noChangeArrowheads="1"/>
          </p:cNvSpPr>
          <p:nvPr/>
        </p:nvSpPr>
        <p:spPr bwMode="auto">
          <a:xfrm>
            <a:off x="2095501" y="6500813"/>
            <a:ext cx="811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200">
                <a:solidFill>
                  <a:schemeClr val="bg1"/>
                </a:solidFill>
              </a:rPr>
              <a:t>Strana  1</a:t>
            </a:r>
            <a:r>
              <a:rPr lang="en-US" altLang="cs-CZ" sz="1200">
                <a:solidFill>
                  <a:schemeClr val="bg1"/>
                </a:solidFill>
              </a:rPr>
              <a:t>3</a:t>
            </a:r>
            <a:endParaRPr lang="cs-CZ" altLang="cs-CZ" sz="1200">
              <a:solidFill>
                <a:schemeClr val="bg1"/>
              </a:solidFill>
            </a:endParaRPr>
          </a:p>
        </p:txBody>
      </p:sp>
      <p:sp>
        <p:nvSpPr>
          <p:cNvPr id="28676" name="TextovéPole 6">
            <a:extLst>
              <a:ext uri="{FF2B5EF4-FFF2-40B4-BE49-F238E27FC236}">
                <a16:creationId xmlns:a16="http://schemas.microsoft.com/office/drawing/2014/main" id="{B4151B2B-AF5D-4386-84ED-534BAAAAC2A4}"/>
              </a:ext>
            </a:extLst>
          </p:cNvPr>
          <p:cNvSpPr txBox="1">
            <a:spLocks noChangeArrowheads="1"/>
          </p:cNvSpPr>
          <p:nvPr/>
        </p:nvSpPr>
        <p:spPr bwMode="auto">
          <a:xfrm>
            <a:off x="9310688" y="6500814"/>
            <a:ext cx="12192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400" baseline="-25000">
                <a:solidFill>
                  <a:schemeClr val="bg1"/>
                </a:solidFill>
              </a:rPr>
              <a:t>© Ondřej Slabý, 2009</a:t>
            </a:r>
          </a:p>
        </p:txBody>
      </p:sp>
      <p:sp>
        <p:nvSpPr>
          <p:cNvPr id="28677" name="Text Box 25">
            <a:extLst>
              <a:ext uri="{FF2B5EF4-FFF2-40B4-BE49-F238E27FC236}">
                <a16:creationId xmlns:a16="http://schemas.microsoft.com/office/drawing/2014/main" id="{15F296C4-61AE-4BD9-8DC3-E805F96EF47C}"/>
              </a:ext>
            </a:extLst>
          </p:cNvPr>
          <p:cNvSpPr txBox="1">
            <a:spLocks noChangeArrowheads="1"/>
          </p:cNvSpPr>
          <p:nvPr/>
        </p:nvSpPr>
        <p:spPr bwMode="auto">
          <a:xfrm>
            <a:off x="1752600" y="1181101"/>
            <a:ext cx="3683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sz="2800" dirty="0">
                <a:cs typeface="Calibri" panose="020F0502020204030204" pitchFamily="34" charset="0"/>
              </a:rPr>
              <a:t>Observační (pozorovací</a:t>
            </a:r>
            <a:r>
              <a:rPr lang="cs-CZ" altLang="cs-CZ" sz="2800" dirty="0">
                <a:latin typeface="Arial" panose="020B0604020202020204" pitchFamily="34" charset="0"/>
              </a:rPr>
              <a:t>)</a:t>
            </a:r>
            <a:endParaRPr lang="cs-CZ" altLang="cs-CZ" dirty="0"/>
          </a:p>
        </p:txBody>
      </p:sp>
      <p:sp>
        <p:nvSpPr>
          <p:cNvPr id="28678" name="Text Box 26">
            <a:extLst>
              <a:ext uri="{FF2B5EF4-FFF2-40B4-BE49-F238E27FC236}">
                <a16:creationId xmlns:a16="http://schemas.microsoft.com/office/drawing/2014/main" id="{3613F826-62D5-40E3-B82F-19C3F20004BA}"/>
              </a:ext>
            </a:extLst>
          </p:cNvPr>
          <p:cNvSpPr txBox="1">
            <a:spLocks noChangeArrowheads="1"/>
          </p:cNvSpPr>
          <p:nvPr/>
        </p:nvSpPr>
        <p:spPr bwMode="auto">
          <a:xfrm>
            <a:off x="2078038" y="1828801"/>
            <a:ext cx="3692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dirty="0" err="1">
                <a:latin typeface="Arial" panose="020B0604020202020204" pitchFamily="34" charset="0"/>
              </a:rPr>
              <a:t>Kauzistiky</a:t>
            </a:r>
            <a:r>
              <a:rPr lang="cs-CZ" altLang="cs-CZ" b="1" dirty="0">
                <a:latin typeface="Arial" panose="020B0604020202020204" pitchFamily="34" charset="0"/>
              </a:rPr>
              <a:t> </a:t>
            </a:r>
            <a:r>
              <a:rPr lang="cs-CZ" altLang="cs-CZ" i="1" dirty="0">
                <a:latin typeface="Arial" panose="020B0604020202020204" pitchFamily="34" charset="0"/>
              </a:rPr>
              <a:t>(case </a:t>
            </a:r>
            <a:r>
              <a:rPr lang="cs-CZ" altLang="cs-CZ" i="1" dirty="0" err="1">
                <a:latin typeface="Arial" panose="020B0604020202020204" pitchFamily="34" charset="0"/>
              </a:rPr>
              <a:t>reports</a:t>
            </a:r>
            <a:r>
              <a:rPr lang="cs-CZ" altLang="cs-CZ" i="1" dirty="0">
                <a:latin typeface="Arial" panose="020B0604020202020204" pitchFamily="34" charset="0"/>
              </a:rPr>
              <a:t>)</a:t>
            </a:r>
            <a:endParaRPr lang="cs-CZ" altLang="cs-CZ" i="1" dirty="0"/>
          </a:p>
        </p:txBody>
      </p:sp>
      <p:sp>
        <p:nvSpPr>
          <p:cNvPr id="28679" name="Text Box 27">
            <a:extLst>
              <a:ext uri="{FF2B5EF4-FFF2-40B4-BE49-F238E27FC236}">
                <a16:creationId xmlns:a16="http://schemas.microsoft.com/office/drawing/2014/main" id="{095136D7-D2B4-4182-9606-1FBED8FF073E}"/>
              </a:ext>
            </a:extLst>
          </p:cNvPr>
          <p:cNvSpPr txBox="1">
            <a:spLocks noChangeArrowheads="1"/>
          </p:cNvSpPr>
          <p:nvPr/>
        </p:nvSpPr>
        <p:spPr bwMode="auto">
          <a:xfrm>
            <a:off x="2057400" y="2209801"/>
            <a:ext cx="39982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a:latin typeface="Arial" panose="020B0604020202020204" pitchFamily="34" charset="0"/>
              </a:rPr>
              <a:t>Série případů </a:t>
            </a:r>
            <a:r>
              <a:rPr lang="cs-CZ" altLang="cs-CZ" i="1">
                <a:latin typeface="Arial" panose="020B0604020202020204" pitchFamily="34" charset="0"/>
              </a:rPr>
              <a:t>(case series)</a:t>
            </a:r>
            <a:endParaRPr lang="cs-CZ" altLang="cs-CZ"/>
          </a:p>
        </p:txBody>
      </p:sp>
      <p:sp>
        <p:nvSpPr>
          <p:cNvPr id="28680" name="Text Box 30">
            <a:extLst>
              <a:ext uri="{FF2B5EF4-FFF2-40B4-BE49-F238E27FC236}">
                <a16:creationId xmlns:a16="http://schemas.microsoft.com/office/drawing/2014/main" id="{E1D1BE72-4262-4AD9-9896-7CC2F030E648}"/>
              </a:ext>
            </a:extLst>
          </p:cNvPr>
          <p:cNvSpPr txBox="1">
            <a:spLocks noChangeArrowheads="1"/>
          </p:cNvSpPr>
          <p:nvPr/>
        </p:nvSpPr>
        <p:spPr bwMode="auto">
          <a:xfrm>
            <a:off x="2095501" y="2928939"/>
            <a:ext cx="60708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i="1" dirty="0">
                <a:solidFill>
                  <a:srgbClr val="C00000"/>
                </a:solidFill>
                <a:latin typeface="Arial" panose="020B0604020202020204" pitchFamily="34" charset="0"/>
              </a:rPr>
              <a:t>Průřezové studie </a:t>
            </a:r>
            <a:r>
              <a:rPr lang="cs-CZ" altLang="cs-CZ" i="1" dirty="0">
                <a:solidFill>
                  <a:srgbClr val="C00000"/>
                </a:solidFill>
                <a:latin typeface="Arial" panose="020B0604020202020204" pitchFamily="34" charset="0"/>
              </a:rPr>
              <a:t>(</a:t>
            </a:r>
            <a:r>
              <a:rPr lang="cs-CZ" altLang="cs-CZ" i="1" dirty="0" err="1">
                <a:solidFill>
                  <a:srgbClr val="C00000"/>
                </a:solidFill>
                <a:latin typeface="Arial" panose="020B0604020202020204" pitchFamily="34" charset="0"/>
              </a:rPr>
              <a:t>cross-sectional</a:t>
            </a:r>
            <a:r>
              <a:rPr lang="cs-CZ" altLang="cs-CZ" i="1" dirty="0">
                <a:solidFill>
                  <a:srgbClr val="C00000"/>
                </a:solidFill>
                <a:latin typeface="Arial" panose="020B0604020202020204" pitchFamily="34" charset="0"/>
              </a:rPr>
              <a:t> </a:t>
            </a:r>
            <a:r>
              <a:rPr lang="cs-CZ" altLang="cs-CZ" i="1" dirty="0" err="1">
                <a:solidFill>
                  <a:srgbClr val="C00000"/>
                </a:solidFill>
                <a:latin typeface="Arial" panose="020B0604020202020204" pitchFamily="34" charset="0"/>
              </a:rPr>
              <a:t>studies</a:t>
            </a:r>
            <a:r>
              <a:rPr lang="cs-CZ" altLang="cs-CZ" i="1" dirty="0">
                <a:solidFill>
                  <a:srgbClr val="C00000"/>
                </a:solidFill>
                <a:latin typeface="Arial" panose="020B0604020202020204" pitchFamily="34" charset="0"/>
              </a:rPr>
              <a:t>)</a:t>
            </a:r>
            <a:endParaRPr lang="cs-CZ" altLang="cs-CZ" sz="1600" i="1" dirty="0">
              <a:solidFill>
                <a:srgbClr val="C00000"/>
              </a:solidFill>
            </a:endParaRPr>
          </a:p>
        </p:txBody>
      </p:sp>
      <p:sp>
        <p:nvSpPr>
          <p:cNvPr id="28681" name="Text Box 31">
            <a:extLst>
              <a:ext uri="{FF2B5EF4-FFF2-40B4-BE49-F238E27FC236}">
                <a16:creationId xmlns:a16="http://schemas.microsoft.com/office/drawing/2014/main" id="{EB08E93B-8CCB-4458-A2A6-929A2BE7FA83}"/>
              </a:ext>
            </a:extLst>
          </p:cNvPr>
          <p:cNvSpPr txBox="1">
            <a:spLocks noChangeArrowheads="1"/>
          </p:cNvSpPr>
          <p:nvPr/>
        </p:nvSpPr>
        <p:spPr bwMode="auto">
          <a:xfrm>
            <a:off x="2057401" y="3733801"/>
            <a:ext cx="6748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i="1">
                <a:solidFill>
                  <a:srgbClr val="C00000"/>
                </a:solidFill>
                <a:latin typeface="Arial" panose="020B0604020202020204" pitchFamily="34" charset="0"/>
              </a:rPr>
              <a:t>Studie případů a kontrol </a:t>
            </a:r>
            <a:r>
              <a:rPr lang="cs-CZ" altLang="cs-CZ" i="1">
                <a:solidFill>
                  <a:srgbClr val="C00000"/>
                </a:solidFill>
                <a:latin typeface="Arial" panose="020B0604020202020204" pitchFamily="34" charset="0"/>
              </a:rPr>
              <a:t>(case-control studies)</a:t>
            </a:r>
            <a:endParaRPr lang="cs-CZ" altLang="cs-CZ" i="1">
              <a:solidFill>
                <a:srgbClr val="C00000"/>
              </a:solidFill>
            </a:endParaRPr>
          </a:p>
        </p:txBody>
      </p:sp>
      <p:sp>
        <p:nvSpPr>
          <p:cNvPr id="28682" name="Text Box 32">
            <a:extLst>
              <a:ext uri="{FF2B5EF4-FFF2-40B4-BE49-F238E27FC236}">
                <a16:creationId xmlns:a16="http://schemas.microsoft.com/office/drawing/2014/main" id="{85C07442-E0BA-4AB0-96E5-4D82DDC6EAF5}"/>
              </a:ext>
            </a:extLst>
          </p:cNvPr>
          <p:cNvSpPr txBox="1">
            <a:spLocks noChangeArrowheads="1"/>
          </p:cNvSpPr>
          <p:nvPr/>
        </p:nvSpPr>
        <p:spPr bwMode="auto">
          <a:xfrm>
            <a:off x="2057400" y="4129089"/>
            <a:ext cx="4921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i="1">
                <a:solidFill>
                  <a:srgbClr val="C00000"/>
                </a:solidFill>
                <a:latin typeface="Arial" panose="020B0604020202020204" pitchFamily="34" charset="0"/>
              </a:rPr>
              <a:t>Kohortové studie </a:t>
            </a:r>
            <a:r>
              <a:rPr lang="cs-CZ" altLang="cs-CZ" i="1">
                <a:solidFill>
                  <a:srgbClr val="C00000"/>
                </a:solidFill>
                <a:latin typeface="Arial" panose="020B0604020202020204" pitchFamily="34" charset="0"/>
              </a:rPr>
              <a:t>(cohort studies)</a:t>
            </a:r>
            <a:endParaRPr lang="cs-CZ" altLang="cs-CZ" i="1">
              <a:solidFill>
                <a:srgbClr val="C00000"/>
              </a:solidFill>
            </a:endParaRPr>
          </a:p>
        </p:txBody>
      </p:sp>
      <p:sp>
        <p:nvSpPr>
          <p:cNvPr id="28683" name="Text Box 33">
            <a:extLst>
              <a:ext uri="{FF2B5EF4-FFF2-40B4-BE49-F238E27FC236}">
                <a16:creationId xmlns:a16="http://schemas.microsoft.com/office/drawing/2014/main" id="{6B03B9DA-B25C-491B-9CC2-7B6EA71696F6}"/>
              </a:ext>
            </a:extLst>
          </p:cNvPr>
          <p:cNvSpPr txBox="1">
            <a:spLocks noChangeArrowheads="1"/>
          </p:cNvSpPr>
          <p:nvPr/>
        </p:nvSpPr>
        <p:spPr bwMode="auto">
          <a:xfrm>
            <a:off x="1828801" y="4662488"/>
            <a:ext cx="4621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sz="2800">
                <a:latin typeface="Arial" panose="020B0604020202020204" pitchFamily="34" charset="0"/>
              </a:rPr>
              <a:t>Intervenční (experimentální)</a:t>
            </a:r>
            <a:endParaRPr lang="cs-CZ" altLang="cs-CZ"/>
          </a:p>
        </p:txBody>
      </p:sp>
      <p:sp>
        <p:nvSpPr>
          <p:cNvPr id="28684" name="Text Box 34">
            <a:extLst>
              <a:ext uri="{FF2B5EF4-FFF2-40B4-BE49-F238E27FC236}">
                <a16:creationId xmlns:a16="http://schemas.microsoft.com/office/drawing/2014/main" id="{062BD7FA-A95B-466A-BFA8-37136AD5BF4E}"/>
              </a:ext>
            </a:extLst>
          </p:cNvPr>
          <p:cNvSpPr txBox="1">
            <a:spLocks noChangeArrowheads="1"/>
          </p:cNvSpPr>
          <p:nvPr/>
        </p:nvSpPr>
        <p:spPr bwMode="auto">
          <a:xfrm>
            <a:off x="2057401" y="5195889"/>
            <a:ext cx="4153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a:latin typeface="Arial" panose="020B0604020202020204" pitchFamily="34" charset="0"/>
              </a:rPr>
              <a:t>Klinické studie </a:t>
            </a:r>
            <a:r>
              <a:rPr lang="cs-CZ" altLang="cs-CZ" i="1">
                <a:latin typeface="Arial" panose="020B0604020202020204" pitchFamily="34" charset="0"/>
              </a:rPr>
              <a:t>(clinical trial)</a:t>
            </a:r>
            <a:endParaRPr lang="cs-CZ" altLang="cs-CZ" i="1"/>
          </a:p>
        </p:txBody>
      </p:sp>
      <p:sp>
        <p:nvSpPr>
          <p:cNvPr id="28685" name="Text Box 35">
            <a:extLst>
              <a:ext uri="{FF2B5EF4-FFF2-40B4-BE49-F238E27FC236}">
                <a16:creationId xmlns:a16="http://schemas.microsoft.com/office/drawing/2014/main" id="{5834FF99-FFA1-4D9C-9B8E-470782E83C6F}"/>
              </a:ext>
            </a:extLst>
          </p:cNvPr>
          <p:cNvSpPr txBox="1">
            <a:spLocks noChangeArrowheads="1"/>
          </p:cNvSpPr>
          <p:nvPr/>
        </p:nvSpPr>
        <p:spPr bwMode="auto">
          <a:xfrm>
            <a:off x="2068514" y="5576889"/>
            <a:ext cx="57178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a:latin typeface="Arial" panose="020B0604020202020204" pitchFamily="34" charset="0"/>
              </a:rPr>
              <a:t>Terénní kontrolované studie </a:t>
            </a:r>
            <a:r>
              <a:rPr lang="cs-CZ" altLang="cs-CZ" i="1">
                <a:latin typeface="Arial" panose="020B0604020202020204" pitchFamily="34" charset="0"/>
              </a:rPr>
              <a:t>(field trial)</a:t>
            </a:r>
            <a:endParaRPr lang="cs-CZ" altLang="cs-CZ"/>
          </a:p>
        </p:txBody>
      </p:sp>
      <p:sp>
        <p:nvSpPr>
          <p:cNvPr id="28686" name="AutoShape 37">
            <a:extLst>
              <a:ext uri="{FF2B5EF4-FFF2-40B4-BE49-F238E27FC236}">
                <a16:creationId xmlns:a16="http://schemas.microsoft.com/office/drawing/2014/main" id="{5B5A9DA0-BDD5-4E9F-8E6B-D09810F88399}"/>
              </a:ext>
            </a:extLst>
          </p:cNvPr>
          <p:cNvSpPr>
            <a:spLocks/>
          </p:cNvSpPr>
          <p:nvPr/>
        </p:nvSpPr>
        <p:spPr bwMode="auto">
          <a:xfrm>
            <a:off x="9320785" y="1619399"/>
            <a:ext cx="238125" cy="1600200"/>
          </a:xfrm>
          <a:prstGeom prst="rightBrace">
            <a:avLst>
              <a:gd name="adj1" fmla="val 5208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cs-CZ" altLang="cs-CZ"/>
          </a:p>
        </p:txBody>
      </p:sp>
      <p:sp>
        <p:nvSpPr>
          <p:cNvPr id="28687" name="AutoShape 38">
            <a:extLst>
              <a:ext uri="{FF2B5EF4-FFF2-40B4-BE49-F238E27FC236}">
                <a16:creationId xmlns:a16="http://schemas.microsoft.com/office/drawing/2014/main" id="{F9ACCFFD-887B-4663-81A5-1DBEDB875C77}"/>
              </a:ext>
            </a:extLst>
          </p:cNvPr>
          <p:cNvSpPr>
            <a:spLocks/>
          </p:cNvSpPr>
          <p:nvPr/>
        </p:nvSpPr>
        <p:spPr bwMode="auto">
          <a:xfrm>
            <a:off x="9025583" y="3279773"/>
            <a:ext cx="314325" cy="923925"/>
          </a:xfrm>
          <a:prstGeom prst="rightBrace">
            <a:avLst>
              <a:gd name="adj1" fmla="val 39587"/>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cs-CZ" altLang="cs-CZ"/>
          </a:p>
        </p:txBody>
      </p:sp>
      <p:sp>
        <p:nvSpPr>
          <p:cNvPr id="28688" name="Text Box 39">
            <a:extLst>
              <a:ext uri="{FF2B5EF4-FFF2-40B4-BE49-F238E27FC236}">
                <a16:creationId xmlns:a16="http://schemas.microsoft.com/office/drawing/2014/main" id="{C32358A3-6CC7-42BA-9CDE-7C6C12D375D2}"/>
              </a:ext>
            </a:extLst>
          </p:cNvPr>
          <p:cNvSpPr txBox="1">
            <a:spLocks noChangeArrowheads="1"/>
          </p:cNvSpPr>
          <p:nvPr/>
        </p:nvSpPr>
        <p:spPr bwMode="auto">
          <a:xfrm>
            <a:off x="7254441" y="1766889"/>
            <a:ext cx="2133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a:latin typeface="Arial" panose="020B0604020202020204" pitchFamily="34" charset="0"/>
              </a:rPr>
              <a:t>DESKRIPTINÍ</a:t>
            </a:r>
            <a:endParaRPr lang="cs-CZ" altLang="cs-CZ" sz="1600"/>
          </a:p>
        </p:txBody>
      </p:sp>
      <p:sp>
        <p:nvSpPr>
          <p:cNvPr id="28689" name="Text Box 40">
            <a:extLst>
              <a:ext uri="{FF2B5EF4-FFF2-40B4-BE49-F238E27FC236}">
                <a16:creationId xmlns:a16="http://schemas.microsoft.com/office/drawing/2014/main" id="{8CDCC18D-236C-43C4-A47F-63BBB1872E02}"/>
              </a:ext>
            </a:extLst>
          </p:cNvPr>
          <p:cNvSpPr txBox="1">
            <a:spLocks noChangeArrowheads="1"/>
          </p:cNvSpPr>
          <p:nvPr/>
        </p:nvSpPr>
        <p:spPr bwMode="auto">
          <a:xfrm>
            <a:off x="7349226" y="4184006"/>
            <a:ext cx="2140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dirty="0">
                <a:latin typeface="Arial" panose="020B0604020202020204" pitchFamily="34" charset="0"/>
              </a:rPr>
              <a:t>ANALYTICKÉ</a:t>
            </a:r>
            <a:endParaRPr lang="cs-CZ" altLang="cs-CZ" sz="1600" dirty="0"/>
          </a:p>
        </p:txBody>
      </p:sp>
      <p:sp>
        <p:nvSpPr>
          <p:cNvPr id="28690" name="Line 41">
            <a:extLst>
              <a:ext uri="{FF2B5EF4-FFF2-40B4-BE49-F238E27FC236}">
                <a16:creationId xmlns:a16="http://schemas.microsoft.com/office/drawing/2014/main" id="{885ED1A4-E913-4093-83A2-7E2EAB99D0F0}"/>
              </a:ext>
            </a:extLst>
          </p:cNvPr>
          <p:cNvSpPr>
            <a:spLocks noChangeShapeType="1"/>
          </p:cNvSpPr>
          <p:nvPr/>
        </p:nvSpPr>
        <p:spPr bwMode="auto">
          <a:xfrm>
            <a:off x="9677400" y="1447800"/>
            <a:ext cx="0" cy="472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8691" name="Text Box 42">
            <a:extLst>
              <a:ext uri="{FF2B5EF4-FFF2-40B4-BE49-F238E27FC236}">
                <a16:creationId xmlns:a16="http://schemas.microsoft.com/office/drawing/2014/main" id="{3B8C129C-B72A-40B4-ABF6-D199C4C5716C}"/>
              </a:ext>
            </a:extLst>
          </p:cNvPr>
          <p:cNvSpPr txBox="1">
            <a:spLocks noChangeArrowheads="1"/>
          </p:cNvSpPr>
          <p:nvPr/>
        </p:nvSpPr>
        <p:spPr bwMode="auto">
          <a:xfrm>
            <a:off x="10618299" y="264850"/>
            <a:ext cx="381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dirty="0">
                <a:latin typeface="Arial" panose="020B0604020202020204" pitchFamily="34" charset="0"/>
              </a:rPr>
              <a:t>KVALITA   </a:t>
            </a:r>
          </a:p>
          <a:p>
            <a:pPr eaLnBrk="0" hangingPunct="0"/>
            <a:endParaRPr lang="cs-CZ" altLang="cs-CZ" b="1" dirty="0">
              <a:latin typeface="Arial" panose="020B0604020202020204" pitchFamily="34" charset="0"/>
            </a:endParaRPr>
          </a:p>
          <a:p>
            <a:pPr eaLnBrk="0" hangingPunct="0"/>
            <a:r>
              <a:rPr lang="cs-CZ" altLang="cs-CZ" b="1" dirty="0">
                <a:latin typeface="Arial" panose="020B0604020202020204" pitchFamily="34" charset="0"/>
              </a:rPr>
              <a:t>VÝPOVĚDI</a:t>
            </a:r>
            <a:endParaRPr lang="cs-CZ" altLang="cs-CZ" sz="1600" dirty="0"/>
          </a:p>
        </p:txBody>
      </p:sp>
      <p:sp>
        <p:nvSpPr>
          <p:cNvPr id="25" name="Rectangle 43">
            <a:extLst>
              <a:ext uri="{FF2B5EF4-FFF2-40B4-BE49-F238E27FC236}">
                <a16:creationId xmlns:a16="http://schemas.microsoft.com/office/drawing/2014/main" id="{86121FF6-4078-45BA-B8F1-E7F4E4FD4B78}"/>
              </a:ext>
            </a:extLst>
          </p:cNvPr>
          <p:cNvSpPr>
            <a:spLocks noChangeArrowheads="1"/>
          </p:cNvSpPr>
          <p:nvPr/>
        </p:nvSpPr>
        <p:spPr bwMode="auto">
          <a:xfrm>
            <a:off x="91800" y="49213"/>
            <a:ext cx="8229600" cy="76993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3358" b="1" spc="14" dirty="0">
                <a:solidFill>
                  <a:schemeClr val="tx2"/>
                </a:solidFill>
                <a:latin typeface="+mj-lt"/>
                <a:ea typeface="+mj-ea"/>
                <a:cs typeface="+mj-cs"/>
              </a:rPr>
              <a:t>Epidemiologické studie</a:t>
            </a:r>
            <a:r>
              <a:rPr lang="en-US" altLang="cs-CZ" sz="3358" b="1" spc="14" dirty="0">
                <a:solidFill>
                  <a:schemeClr val="tx2"/>
                </a:solidFill>
                <a:latin typeface="+mj-lt"/>
                <a:ea typeface="+mj-ea"/>
                <a:cs typeface="+mj-cs"/>
              </a:rPr>
              <a:t>	</a:t>
            </a:r>
            <a:r>
              <a:rPr lang="en-US" altLang="cs-CZ" sz="3600" b="1" dirty="0">
                <a:solidFill>
                  <a:srgbClr val="C00000"/>
                </a:solidFill>
              </a:rPr>
              <a:t>	</a:t>
            </a:r>
          </a:p>
        </p:txBody>
      </p:sp>
      <p:sp>
        <p:nvSpPr>
          <p:cNvPr id="28693" name="Text Box 27">
            <a:extLst>
              <a:ext uri="{FF2B5EF4-FFF2-40B4-BE49-F238E27FC236}">
                <a16:creationId xmlns:a16="http://schemas.microsoft.com/office/drawing/2014/main" id="{DCB06D5F-75B8-4ED8-A476-5082F3489FDD}"/>
              </a:ext>
            </a:extLst>
          </p:cNvPr>
          <p:cNvSpPr txBox="1">
            <a:spLocks noChangeArrowheads="1"/>
          </p:cNvSpPr>
          <p:nvPr/>
        </p:nvSpPr>
        <p:spPr bwMode="auto">
          <a:xfrm>
            <a:off x="2095500" y="2571751"/>
            <a:ext cx="5506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0" hangingPunct="0"/>
            <a:r>
              <a:rPr lang="cs-CZ" altLang="cs-CZ" b="1">
                <a:latin typeface="Arial" panose="020B0604020202020204" pitchFamily="34" charset="0"/>
              </a:rPr>
              <a:t>Korelační studie </a:t>
            </a:r>
            <a:r>
              <a:rPr lang="cs-CZ" altLang="cs-CZ" i="1">
                <a:latin typeface="Arial" panose="020B0604020202020204" pitchFamily="34" charset="0"/>
              </a:rPr>
              <a:t>(corelational studies)</a:t>
            </a:r>
            <a:endParaRPr lang="cs-CZ" alt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34820" name="TextovéPole 13">
            <a:extLst>
              <a:ext uri="{FF2B5EF4-FFF2-40B4-BE49-F238E27FC236}">
                <a16:creationId xmlns:a16="http://schemas.microsoft.com/office/drawing/2014/main" id="{A2B134CA-FD53-420C-8C49-3CFDC3F6BAE1}"/>
              </a:ext>
            </a:extLst>
          </p:cNvPr>
          <p:cNvSpPr txBox="1">
            <a:spLocks noChangeArrowheads="1"/>
          </p:cNvSpPr>
          <p:nvPr/>
        </p:nvSpPr>
        <p:spPr bwMode="auto">
          <a:xfrm>
            <a:off x="9310688" y="6500814"/>
            <a:ext cx="12192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400" baseline="-25000">
                <a:solidFill>
                  <a:schemeClr val="bg1"/>
                </a:solidFill>
              </a:rPr>
              <a:t>© Ondřej Slabý, 2009</a:t>
            </a:r>
          </a:p>
        </p:txBody>
      </p:sp>
      <p:pic>
        <p:nvPicPr>
          <p:cNvPr id="34821" name="Picture 6" descr="Table21">
            <a:extLst>
              <a:ext uri="{FF2B5EF4-FFF2-40B4-BE49-F238E27FC236}">
                <a16:creationId xmlns:a16="http://schemas.microsoft.com/office/drawing/2014/main" id="{74CCCD68-B7E8-41BC-A3C2-5D5C598D3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4" y="2161326"/>
            <a:ext cx="59436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7D0ED3E4-65A5-4D38-8AA9-3386D620CFB5}"/>
              </a:ext>
            </a:extLst>
          </p:cNvPr>
          <p:cNvSpPr>
            <a:spLocks noChangeArrowheads="1"/>
          </p:cNvSpPr>
          <p:nvPr/>
        </p:nvSpPr>
        <p:spPr bwMode="auto">
          <a:xfrm>
            <a:off x="266331" y="214314"/>
            <a:ext cx="9104684" cy="76993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3358" b="1" spc="14" dirty="0">
                <a:solidFill>
                  <a:schemeClr val="tx2"/>
                </a:solidFill>
                <a:latin typeface="+mj-lt"/>
                <a:ea typeface="+mj-ea"/>
                <a:cs typeface="+mj-cs"/>
              </a:rPr>
              <a:t>Míry efektu – studie případů a kontrol</a:t>
            </a:r>
            <a:endParaRPr lang="en-US" altLang="cs-CZ" sz="3358" b="1" spc="14" dirty="0">
              <a:solidFill>
                <a:schemeClr val="tx2"/>
              </a:solidFill>
              <a:latin typeface="+mj-lt"/>
              <a:ea typeface="+mj-ea"/>
              <a:cs typeface="+mj-cs"/>
            </a:endParaRPr>
          </a:p>
        </p:txBody>
      </p:sp>
      <p:sp>
        <p:nvSpPr>
          <p:cNvPr id="34823" name="Text Box 7">
            <a:extLst>
              <a:ext uri="{FF2B5EF4-FFF2-40B4-BE49-F238E27FC236}">
                <a16:creationId xmlns:a16="http://schemas.microsoft.com/office/drawing/2014/main" id="{2C78DE99-F3DA-4A59-ABB5-4DA772431B18}"/>
              </a:ext>
            </a:extLst>
          </p:cNvPr>
          <p:cNvSpPr txBox="1">
            <a:spLocks noChangeArrowheads="1"/>
          </p:cNvSpPr>
          <p:nvPr/>
        </p:nvSpPr>
        <p:spPr bwMode="auto">
          <a:xfrm>
            <a:off x="1990726" y="971550"/>
            <a:ext cx="68500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b="1" dirty="0" err="1"/>
              <a:t>odd</a:t>
            </a:r>
            <a:r>
              <a:rPr lang="cs-CZ" altLang="cs-CZ" b="1" dirty="0"/>
              <a:t> </a:t>
            </a:r>
            <a:r>
              <a:rPr lang="cs-CZ" altLang="cs-CZ" b="1" dirty="0" err="1"/>
              <a:t>dissease</a:t>
            </a:r>
            <a:r>
              <a:rPr lang="cs-CZ" altLang="cs-CZ" dirty="0"/>
              <a:t> (šance onemocnět) (</a:t>
            </a:r>
            <a:r>
              <a:rPr lang="cs-CZ" altLang="cs-CZ" dirty="0" err="1"/>
              <a:t>exposure</a:t>
            </a:r>
            <a:r>
              <a:rPr lang="cs-CZ" altLang="cs-CZ" dirty="0"/>
              <a:t>) – </a:t>
            </a:r>
            <a:r>
              <a:rPr lang="cs-CZ" altLang="cs-CZ" b="1" dirty="0">
                <a:latin typeface="Arial Narrow" panose="020B0606020202030204" pitchFamily="34" charset="0"/>
              </a:rPr>
              <a:t>A/B</a:t>
            </a:r>
          </a:p>
          <a:p>
            <a:r>
              <a:rPr lang="cs-CZ" altLang="cs-CZ" b="1" dirty="0" err="1"/>
              <a:t>odd</a:t>
            </a:r>
            <a:r>
              <a:rPr lang="cs-CZ" altLang="cs-CZ" b="1" dirty="0"/>
              <a:t> </a:t>
            </a:r>
            <a:r>
              <a:rPr lang="cs-CZ" altLang="cs-CZ" b="1" dirty="0" err="1"/>
              <a:t>dissease</a:t>
            </a:r>
            <a:r>
              <a:rPr lang="cs-CZ" altLang="cs-CZ" dirty="0"/>
              <a:t> (šance onemocnět) (no </a:t>
            </a:r>
            <a:r>
              <a:rPr lang="cs-CZ" altLang="cs-CZ" dirty="0" err="1"/>
              <a:t>exposure</a:t>
            </a:r>
            <a:r>
              <a:rPr lang="cs-CZ" altLang="cs-CZ" dirty="0"/>
              <a:t>) – </a:t>
            </a:r>
            <a:r>
              <a:rPr lang="cs-CZ" altLang="cs-CZ" b="1" dirty="0">
                <a:latin typeface="Arial Narrow" panose="020B0606020202030204" pitchFamily="34" charset="0"/>
              </a:rPr>
              <a:t>C/D</a:t>
            </a:r>
          </a:p>
          <a:p>
            <a:r>
              <a:rPr lang="cs-CZ" altLang="cs-CZ" b="1" dirty="0" err="1"/>
              <a:t>odds</a:t>
            </a:r>
            <a:r>
              <a:rPr lang="cs-CZ" altLang="cs-CZ" b="1" dirty="0"/>
              <a:t> ratio</a:t>
            </a:r>
            <a:r>
              <a:rPr lang="cs-CZ" altLang="cs-CZ" dirty="0"/>
              <a:t> (poměr šancí) – </a:t>
            </a:r>
            <a:r>
              <a:rPr lang="cs-CZ" altLang="cs-CZ" b="1" dirty="0">
                <a:latin typeface="Arial Narrow" panose="020B0606020202030204" pitchFamily="34" charset="0"/>
              </a:rPr>
              <a:t>(A/B)/(C/D)</a:t>
            </a:r>
          </a:p>
          <a:p>
            <a:endParaRPr lang="en-US" altLang="cs-CZ" dirty="0"/>
          </a:p>
        </p:txBody>
      </p:sp>
      <p:pic>
        <p:nvPicPr>
          <p:cNvPr id="34824" name="Picture 56">
            <a:extLst>
              <a:ext uri="{FF2B5EF4-FFF2-40B4-BE49-F238E27FC236}">
                <a16:creationId xmlns:a16="http://schemas.microsoft.com/office/drawing/2014/main" id="{140E151C-90C4-41B1-B15D-1F3FCC9C392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667501" y="4929188"/>
            <a:ext cx="3446463" cy="1028700"/>
          </a:xfrm>
        </p:spPr>
      </p:pic>
      <p:sp>
        <p:nvSpPr>
          <p:cNvPr id="34825" name="Obdélník 8">
            <a:extLst>
              <a:ext uri="{FF2B5EF4-FFF2-40B4-BE49-F238E27FC236}">
                <a16:creationId xmlns:a16="http://schemas.microsoft.com/office/drawing/2014/main" id="{5D0903E8-6387-4E48-AD71-E4A42B60B597}"/>
              </a:ext>
            </a:extLst>
          </p:cNvPr>
          <p:cNvSpPr>
            <a:spLocks noChangeArrowheads="1"/>
          </p:cNvSpPr>
          <p:nvPr/>
        </p:nvSpPr>
        <p:spPr bwMode="auto">
          <a:xfrm>
            <a:off x="286214" y="4615242"/>
            <a:ext cx="5943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b="1" dirty="0"/>
              <a:t>konfidenční interval (CI - </a:t>
            </a:r>
            <a:r>
              <a:rPr lang="cs-CZ" altLang="cs-CZ" b="1" dirty="0" err="1"/>
              <a:t>confidence</a:t>
            </a:r>
            <a:r>
              <a:rPr lang="cs-CZ" altLang="cs-CZ" b="1" dirty="0"/>
              <a:t> interval)</a:t>
            </a:r>
            <a:endParaRPr lang="en-US" altLang="cs-CZ" b="1" dirty="0"/>
          </a:p>
          <a:p>
            <a:r>
              <a:rPr lang="en-US" altLang="cs-CZ" sz="1600" dirty="0"/>
              <a:t>Interval </a:t>
            </a:r>
            <a:r>
              <a:rPr lang="en-US" altLang="cs-CZ" sz="1600" dirty="0" err="1"/>
              <a:t>vypo</a:t>
            </a:r>
            <a:r>
              <a:rPr lang="cs-CZ" altLang="cs-CZ" sz="1600" dirty="0"/>
              <a:t>čítaný na základě výběru, ve kterém je</a:t>
            </a:r>
          </a:p>
          <a:p>
            <a:r>
              <a:rPr lang="cs-CZ" altLang="cs-CZ" sz="1600" dirty="0"/>
              <a:t>neznámý  populační parametr obsažen s pravděpodobností 95</a:t>
            </a:r>
            <a:r>
              <a:rPr lang="en-US" altLang="cs-CZ" sz="1600" dirty="0"/>
              <a:t>%.</a:t>
            </a:r>
          </a:p>
          <a:p>
            <a:r>
              <a:rPr lang="cs-CZ" altLang="cs-CZ" sz="1600" dirty="0">
                <a:sym typeface="Symbol" panose="05050102010706020507" pitchFamily="18" charset="2"/>
              </a:rPr>
              <a:t>šířka </a:t>
            </a:r>
            <a:r>
              <a:rPr lang="en-US" altLang="cs-CZ" sz="1600" dirty="0">
                <a:sym typeface="Symbol" panose="05050102010706020507" pitchFamily="18" charset="2"/>
              </a:rPr>
              <a:t> </a:t>
            </a:r>
            <a:r>
              <a:rPr lang="cs-CZ" altLang="cs-CZ" sz="1600" dirty="0">
                <a:sym typeface="Symbol" panose="05050102010706020507" pitchFamily="18" charset="2"/>
              </a:rPr>
              <a:t>CI – míra přesnosti (čím užší CI, tím vyšší přesnost)</a:t>
            </a:r>
            <a:r>
              <a:rPr lang="en-US" altLang="cs-CZ" sz="1600" dirty="0">
                <a:sym typeface="Symbol" panose="05050102010706020507" pitchFamily="18" charset="2"/>
              </a:rPr>
              <a:t> </a:t>
            </a:r>
            <a:r>
              <a:rPr lang="cs-CZ" altLang="cs-CZ" sz="1600" dirty="0">
                <a:sym typeface="Symbol" panose="05050102010706020507" pitchFamily="18" charset="2"/>
              </a:rPr>
              <a:t>studie s větším počtem pozorování mívají užší CI</a:t>
            </a:r>
            <a:endParaRPr lang="cs-CZ" altLang="cs-CZ" sz="1600" dirty="0"/>
          </a:p>
        </p:txBody>
      </p:sp>
      <p:sp>
        <p:nvSpPr>
          <p:cNvPr id="34826" name="TextovéPole 13">
            <a:extLst>
              <a:ext uri="{FF2B5EF4-FFF2-40B4-BE49-F238E27FC236}">
                <a16:creationId xmlns:a16="http://schemas.microsoft.com/office/drawing/2014/main" id="{549E079E-2EDB-4C6A-9F5E-3E60A7631226}"/>
              </a:ext>
            </a:extLst>
          </p:cNvPr>
          <p:cNvSpPr txBox="1">
            <a:spLocks noChangeArrowheads="1"/>
          </p:cNvSpPr>
          <p:nvPr/>
        </p:nvSpPr>
        <p:spPr bwMode="auto">
          <a:xfrm>
            <a:off x="2514601" y="6172201"/>
            <a:ext cx="2682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400"/>
              <a:t>Alela A (OR, </a:t>
            </a:r>
            <a:r>
              <a:rPr lang="cs-CZ" altLang="cs-CZ" sz="1400" b="1"/>
              <a:t>6.3</a:t>
            </a:r>
            <a:r>
              <a:rPr lang="en-US" altLang="cs-CZ" sz="1400" b="1"/>
              <a:t>;</a:t>
            </a:r>
            <a:r>
              <a:rPr lang="en-US" altLang="cs-CZ" sz="1400"/>
              <a:t> 95% CI, 3.4-11.6) </a:t>
            </a:r>
            <a:endParaRPr lang="cs-CZ" altLang="cs-CZ" sz="1400"/>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ovéPole 1">
            <a:extLst>
              <a:ext uri="{FF2B5EF4-FFF2-40B4-BE49-F238E27FC236}">
                <a16:creationId xmlns:a16="http://schemas.microsoft.com/office/drawing/2014/main" id="{C44657B5-20BB-40E7-BF85-B60EDB760AA4}"/>
              </a:ext>
            </a:extLst>
          </p:cNvPr>
          <p:cNvSpPr txBox="1">
            <a:spLocks noChangeArrowheads="1"/>
          </p:cNvSpPr>
          <p:nvPr/>
        </p:nvSpPr>
        <p:spPr bwMode="auto">
          <a:xfrm>
            <a:off x="1631950" y="6021389"/>
            <a:ext cx="7831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000"/>
              <a:t>Mendelian disorders and multifactorial traits: the big divide or one for all?</a:t>
            </a:r>
          </a:p>
          <a:p>
            <a:pPr eaLnBrk="1" hangingPunct="1"/>
            <a:r>
              <a:rPr lang="cs-CZ" altLang="cs-CZ" sz="1000"/>
              <a:t>Stylianos E. Antonarakis, Aravinda Chakravarti, Jonathan C. Cohen &amp; John Hardy</a:t>
            </a:r>
          </a:p>
          <a:p>
            <a:pPr eaLnBrk="1" hangingPunct="1"/>
            <a:r>
              <a:rPr lang="cs-CZ" altLang="cs-CZ" sz="1000"/>
              <a:t>Nature Reviews Genetics 11, 380-384 (May 2010)</a:t>
            </a:r>
          </a:p>
        </p:txBody>
      </p:sp>
      <p:sp>
        <p:nvSpPr>
          <p:cNvPr id="12291" name="Nadpis 1">
            <a:extLst>
              <a:ext uri="{FF2B5EF4-FFF2-40B4-BE49-F238E27FC236}">
                <a16:creationId xmlns:a16="http://schemas.microsoft.com/office/drawing/2014/main" id="{6665E903-3188-41F6-8F4C-F9A9F76FF872}"/>
              </a:ext>
            </a:extLst>
          </p:cNvPr>
          <p:cNvSpPr txBox="1">
            <a:spLocks/>
          </p:cNvSpPr>
          <p:nvPr/>
        </p:nvSpPr>
        <p:spPr bwMode="auto">
          <a:xfrm>
            <a:off x="3203576" y="754063"/>
            <a:ext cx="6488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4000" b="1">
                <a:latin typeface="Calibri" panose="020F0502020204030204" pitchFamily="34" charset="0"/>
              </a:rPr>
              <a:t>Etiopatogeneze nemocí</a:t>
            </a:r>
            <a:endParaRPr lang="cs-CZ" altLang="cs-CZ" sz="3600" b="1">
              <a:latin typeface="Calibri" panose="020F0502020204030204" pitchFamily="34" charset="0"/>
            </a:endParaRPr>
          </a:p>
        </p:txBody>
      </p:sp>
      <p:sp>
        <p:nvSpPr>
          <p:cNvPr id="12292" name="TextBox 5">
            <a:extLst>
              <a:ext uri="{FF2B5EF4-FFF2-40B4-BE49-F238E27FC236}">
                <a16:creationId xmlns:a16="http://schemas.microsoft.com/office/drawing/2014/main" id="{AECA2D5F-0AB5-4D7A-AC45-55A1BF749704}"/>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cxnSp>
        <p:nvCxnSpPr>
          <p:cNvPr id="7" name="Straight Arrow Connector 6">
            <a:extLst>
              <a:ext uri="{FF2B5EF4-FFF2-40B4-BE49-F238E27FC236}">
                <a16:creationId xmlns:a16="http://schemas.microsoft.com/office/drawing/2014/main" id="{E0DBA947-18F7-419F-A859-D61F874B6CC7}"/>
              </a:ext>
            </a:extLst>
          </p:cNvPr>
          <p:cNvCxnSpPr/>
          <p:nvPr/>
        </p:nvCxnSpPr>
        <p:spPr>
          <a:xfrm flipV="1">
            <a:off x="3162300" y="1539875"/>
            <a:ext cx="0" cy="36083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75D25BF-04DC-4950-A1E6-AB935180977D}"/>
              </a:ext>
            </a:extLst>
          </p:cNvPr>
          <p:cNvCxnSpPr/>
          <p:nvPr/>
        </p:nvCxnSpPr>
        <p:spPr>
          <a:xfrm>
            <a:off x="3090864" y="5026025"/>
            <a:ext cx="699928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263778E-5660-4DB5-A6E6-2DE59908BF83}"/>
              </a:ext>
            </a:extLst>
          </p:cNvPr>
          <p:cNvSpPr/>
          <p:nvPr/>
        </p:nvSpPr>
        <p:spPr>
          <a:xfrm>
            <a:off x="4667251" y="2290763"/>
            <a:ext cx="2232025" cy="1511300"/>
          </a:xfrm>
          <a:prstGeom prst="ellipse">
            <a:avLst/>
          </a:prstGeom>
          <a:gradFill>
            <a:gsLst>
              <a:gs pos="65000">
                <a:srgbClr val="7030A0"/>
              </a:gs>
              <a:gs pos="100000">
                <a:srgbClr val="7030A0"/>
              </a:gs>
              <a:gs pos="58000">
                <a:srgbClr val="00B050"/>
              </a:gs>
              <a:gs pos="0">
                <a:srgbClr val="00B05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Oval 17">
            <a:extLst>
              <a:ext uri="{FF2B5EF4-FFF2-40B4-BE49-F238E27FC236}">
                <a16:creationId xmlns:a16="http://schemas.microsoft.com/office/drawing/2014/main" id="{83566DDE-7A36-408E-A4F4-4269A8FFDDB1}"/>
              </a:ext>
            </a:extLst>
          </p:cNvPr>
          <p:cNvSpPr/>
          <p:nvPr/>
        </p:nvSpPr>
        <p:spPr>
          <a:xfrm>
            <a:off x="3162301" y="1692275"/>
            <a:ext cx="2232025" cy="1511300"/>
          </a:xfrm>
          <a:prstGeom prst="ellipse">
            <a:avLst/>
          </a:prstGeom>
          <a:solidFill>
            <a:srgbClr val="7030A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cs-CZ" sz="1400" b="1" dirty="0"/>
              <a:t>Vzácné alely způsobující nemoci s mendelovskou dědičností</a:t>
            </a:r>
            <a:endParaRPr lang="en-US" sz="1400" b="1" dirty="0"/>
          </a:p>
        </p:txBody>
      </p:sp>
      <p:sp>
        <p:nvSpPr>
          <p:cNvPr id="22" name="Oval 21">
            <a:extLst>
              <a:ext uri="{FF2B5EF4-FFF2-40B4-BE49-F238E27FC236}">
                <a16:creationId xmlns:a16="http://schemas.microsoft.com/office/drawing/2014/main" id="{8FE0E712-0496-4ADC-9242-CE0D3508D460}"/>
              </a:ext>
            </a:extLst>
          </p:cNvPr>
          <p:cNvSpPr/>
          <p:nvPr/>
        </p:nvSpPr>
        <p:spPr>
          <a:xfrm>
            <a:off x="6216651" y="2897188"/>
            <a:ext cx="2232025" cy="1511300"/>
          </a:xfrm>
          <a:prstGeom prst="ellipse">
            <a:avLst/>
          </a:prstGeom>
          <a:gradFill flip="none" rotWithShape="1">
            <a:gsLst>
              <a:gs pos="33000">
                <a:srgbClr val="FFC000"/>
              </a:gs>
              <a:gs pos="0">
                <a:srgbClr val="FFC000"/>
              </a:gs>
              <a:gs pos="49000">
                <a:srgbClr val="00B050"/>
              </a:gs>
              <a:gs pos="43000">
                <a:srgbClr val="00B05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a:extLst>
              <a:ext uri="{FF2B5EF4-FFF2-40B4-BE49-F238E27FC236}">
                <a16:creationId xmlns:a16="http://schemas.microsoft.com/office/drawing/2014/main" id="{72B8BE65-DF1B-4F14-9AA3-1BEE95506114}"/>
              </a:ext>
            </a:extLst>
          </p:cNvPr>
          <p:cNvSpPr/>
          <p:nvPr/>
        </p:nvSpPr>
        <p:spPr>
          <a:xfrm>
            <a:off x="5443539" y="2597150"/>
            <a:ext cx="2232025" cy="1512888"/>
          </a:xfrm>
          <a:prstGeom prst="ellipse">
            <a:avLst/>
          </a:prstGeom>
          <a:solidFill>
            <a:srgbClr val="00B05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cs-CZ" sz="1400" b="1" dirty="0">
                <a:solidFill>
                  <a:schemeClr val="tx1"/>
                </a:solidFill>
              </a:rPr>
              <a:t>Varianty s nízkou frekvencí se středním efektem</a:t>
            </a:r>
            <a:endParaRPr lang="en-US" sz="1400" b="1" dirty="0">
              <a:solidFill>
                <a:schemeClr val="tx1"/>
              </a:solidFill>
            </a:endParaRPr>
          </a:p>
        </p:txBody>
      </p:sp>
      <p:sp>
        <p:nvSpPr>
          <p:cNvPr id="24" name="Oval 23">
            <a:extLst>
              <a:ext uri="{FF2B5EF4-FFF2-40B4-BE49-F238E27FC236}">
                <a16:creationId xmlns:a16="http://schemas.microsoft.com/office/drawing/2014/main" id="{169CC862-0BAC-47BE-98FD-93C95B9FC9D0}"/>
              </a:ext>
            </a:extLst>
          </p:cNvPr>
          <p:cNvSpPr/>
          <p:nvPr/>
        </p:nvSpPr>
        <p:spPr>
          <a:xfrm>
            <a:off x="3186114" y="3495675"/>
            <a:ext cx="2325687" cy="151288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dirty="0"/>
              <a:t>Vzácné varianty s nízkým efektem (velmi těžko identifikovatelné)</a:t>
            </a:r>
            <a:endParaRPr lang="en-US" sz="1400" b="1" dirty="0"/>
          </a:p>
        </p:txBody>
      </p:sp>
      <p:sp>
        <p:nvSpPr>
          <p:cNvPr id="23" name="Oval 22">
            <a:extLst>
              <a:ext uri="{FF2B5EF4-FFF2-40B4-BE49-F238E27FC236}">
                <a16:creationId xmlns:a16="http://schemas.microsoft.com/office/drawing/2014/main" id="{E50CD6DB-6311-4656-A2AE-6A62DDDCF6BE}"/>
              </a:ext>
            </a:extLst>
          </p:cNvPr>
          <p:cNvSpPr/>
          <p:nvPr/>
        </p:nvSpPr>
        <p:spPr>
          <a:xfrm>
            <a:off x="7729539" y="3468689"/>
            <a:ext cx="2232025" cy="151288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dirty="0">
                <a:solidFill>
                  <a:schemeClr val="tx1"/>
                </a:solidFill>
              </a:rPr>
              <a:t>Běžné varianty účastnící se rozvoje běžných onemocění (GWA studie)</a:t>
            </a:r>
            <a:endParaRPr lang="en-US" sz="1400" b="1" dirty="0">
              <a:solidFill>
                <a:schemeClr val="tx1"/>
              </a:solidFill>
            </a:endParaRPr>
          </a:p>
        </p:txBody>
      </p:sp>
      <p:sp>
        <p:nvSpPr>
          <p:cNvPr id="25" name="Oval 24">
            <a:extLst>
              <a:ext uri="{FF2B5EF4-FFF2-40B4-BE49-F238E27FC236}">
                <a16:creationId xmlns:a16="http://schemas.microsoft.com/office/drawing/2014/main" id="{2AB9B721-4594-4A2E-B23B-30355E039F32}"/>
              </a:ext>
            </a:extLst>
          </p:cNvPr>
          <p:cNvSpPr/>
          <p:nvPr/>
        </p:nvSpPr>
        <p:spPr>
          <a:xfrm>
            <a:off x="7729539" y="1692275"/>
            <a:ext cx="2232025" cy="15113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dirty="0"/>
              <a:t>Běžné varianty s velkým efektem na běžné nemoci</a:t>
            </a:r>
            <a:endParaRPr lang="en-US" sz="1400" b="1" dirty="0"/>
          </a:p>
        </p:txBody>
      </p:sp>
      <p:sp>
        <p:nvSpPr>
          <p:cNvPr id="12302" name="TextBox 18">
            <a:extLst>
              <a:ext uri="{FF2B5EF4-FFF2-40B4-BE49-F238E27FC236}">
                <a16:creationId xmlns:a16="http://schemas.microsoft.com/office/drawing/2014/main" id="{EA924F64-A762-4306-9611-29900FEEF079}"/>
              </a:ext>
            </a:extLst>
          </p:cNvPr>
          <p:cNvSpPr txBox="1">
            <a:spLocks noChangeArrowheads="1"/>
          </p:cNvSpPr>
          <p:nvPr/>
        </p:nvSpPr>
        <p:spPr bwMode="auto">
          <a:xfrm rot="16200000">
            <a:off x="1562963" y="2840982"/>
            <a:ext cx="938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Efekt</a:t>
            </a:r>
            <a:endParaRPr lang="en-US" altLang="cs-CZ" b="1"/>
          </a:p>
        </p:txBody>
      </p:sp>
      <p:sp>
        <p:nvSpPr>
          <p:cNvPr id="12303" name="TextBox 28">
            <a:extLst>
              <a:ext uri="{FF2B5EF4-FFF2-40B4-BE49-F238E27FC236}">
                <a16:creationId xmlns:a16="http://schemas.microsoft.com/office/drawing/2014/main" id="{E0EB67AE-DD0D-4988-97AF-4A65EA1509D3}"/>
              </a:ext>
            </a:extLst>
          </p:cNvPr>
          <p:cNvSpPr txBox="1">
            <a:spLocks noChangeArrowheads="1"/>
          </p:cNvSpPr>
          <p:nvPr/>
        </p:nvSpPr>
        <p:spPr bwMode="auto">
          <a:xfrm>
            <a:off x="5683250" y="5435601"/>
            <a:ext cx="2478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Frekvence alely</a:t>
            </a:r>
            <a:endParaRPr lang="en-US" altLang="cs-CZ" b="1"/>
          </a:p>
        </p:txBody>
      </p:sp>
      <p:sp>
        <p:nvSpPr>
          <p:cNvPr id="30" name="TextBox 29">
            <a:extLst>
              <a:ext uri="{FF2B5EF4-FFF2-40B4-BE49-F238E27FC236}">
                <a16:creationId xmlns:a16="http://schemas.microsoft.com/office/drawing/2014/main" id="{33C5D104-B2A4-4970-BB04-418D677CBE3F}"/>
              </a:ext>
            </a:extLst>
          </p:cNvPr>
          <p:cNvSpPr txBox="1"/>
          <p:nvPr/>
        </p:nvSpPr>
        <p:spPr>
          <a:xfrm>
            <a:off x="3187701" y="5148264"/>
            <a:ext cx="1019175" cy="276225"/>
          </a:xfrm>
          <a:prstGeom prst="rect">
            <a:avLst/>
          </a:prstGeom>
          <a:solidFill>
            <a:srgbClr val="FFFFCC"/>
          </a:solidFill>
        </p:spPr>
        <p:txBody>
          <a:bodyPr>
            <a:spAutoFit/>
          </a:bodyPr>
          <a:lstStyle/>
          <a:p>
            <a:pPr algn="ctr" eaLnBrk="1" hangingPunct="1">
              <a:defRPr/>
            </a:pPr>
            <a:r>
              <a:rPr lang="cs-CZ" sz="1200" b="1" cap="small" dirty="0">
                <a:latin typeface="Calibri" pitchFamily="34" charset="0"/>
              </a:rPr>
              <a:t>Velmi vzácná</a:t>
            </a:r>
            <a:endParaRPr lang="en-US" sz="1200" b="1" cap="small" dirty="0">
              <a:latin typeface="Calibri" pitchFamily="34" charset="0"/>
            </a:endParaRPr>
          </a:p>
        </p:txBody>
      </p:sp>
      <p:sp>
        <p:nvSpPr>
          <p:cNvPr id="31" name="TextBox 30">
            <a:extLst>
              <a:ext uri="{FF2B5EF4-FFF2-40B4-BE49-F238E27FC236}">
                <a16:creationId xmlns:a16="http://schemas.microsoft.com/office/drawing/2014/main" id="{7EAD1A3C-B4EF-427A-A302-1D3A2E200402}"/>
              </a:ext>
            </a:extLst>
          </p:cNvPr>
          <p:cNvSpPr txBox="1"/>
          <p:nvPr/>
        </p:nvSpPr>
        <p:spPr>
          <a:xfrm>
            <a:off x="4781550" y="5148264"/>
            <a:ext cx="685800" cy="276225"/>
          </a:xfrm>
          <a:prstGeom prst="rect">
            <a:avLst/>
          </a:prstGeom>
          <a:solidFill>
            <a:srgbClr val="FFFFCC"/>
          </a:solidFill>
        </p:spPr>
        <p:txBody>
          <a:bodyPr>
            <a:spAutoFit/>
          </a:bodyPr>
          <a:lstStyle/>
          <a:p>
            <a:pPr algn="ctr" eaLnBrk="1" hangingPunct="1">
              <a:defRPr/>
            </a:pPr>
            <a:r>
              <a:rPr lang="cs-CZ" sz="1200" b="1" cap="small" dirty="0">
                <a:latin typeface="Calibri" pitchFamily="34" charset="0"/>
              </a:rPr>
              <a:t>Vzácná</a:t>
            </a:r>
            <a:endParaRPr lang="en-US" sz="1200" b="1" cap="small" dirty="0">
              <a:latin typeface="Calibri" pitchFamily="34" charset="0"/>
            </a:endParaRPr>
          </a:p>
        </p:txBody>
      </p:sp>
      <p:sp>
        <p:nvSpPr>
          <p:cNvPr id="32" name="TextBox 31">
            <a:extLst>
              <a:ext uri="{FF2B5EF4-FFF2-40B4-BE49-F238E27FC236}">
                <a16:creationId xmlns:a16="http://schemas.microsoft.com/office/drawing/2014/main" id="{C410D3FD-4278-4B17-8AB4-F3E172A7D1E6}"/>
              </a:ext>
            </a:extLst>
          </p:cNvPr>
          <p:cNvSpPr txBox="1"/>
          <p:nvPr/>
        </p:nvSpPr>
        <p:spPr>
          <a:xfrm>
            <a:off x="6186489" y="5148264"/>
            <a:ext cx="1347787" cy="276225"/>
          </a:xfrm>
          <a:prstGeom prst="rect">
            <a:avLst/>
          </a:prstGeom>
          <a:solidFill>
            <a:srgbClr val="FFFFCC"/>
          </a:solidFill>
        </p:spPr>
        <p:txBody>
          <a:bodyPr>
            <a:spAutoFit/>
          </a:bodyPr>
          <a:lstStyle/>
          <a:p>
            <a:pPr algn="ctr" eaLnBrk="1" hangingPunct="1">
              <a:defRPr/>
            </a:pPr>
            <a:r>
              <a:rPr lang="cs-CZ" sz="1200" b="1" cap="small" dirty="0">
                <a:latin typeface="Calibri" pitchFamily="34" charset="0"/>
              </a:rPr>
              <a:t>S nízkou frekvencí</a:t>
            </a:r>
            <a:endParaRPr lang="en-US" sz="1200" b="1" cap="small" dirty="0">
              <a:latin typeface="Calibri" pitchFamily="34" charset="0"/>
            </a:endParaRPr>
          </a:p>
        </p:txBody>
      </p:sp>
      <p:sp>
        <p:nvSpPr>
          <p:cNvPr id="33" name="TextBox 32">
            <a:extLst>
              <a:ext uri="{FF2B5EF4-FFF2-40B4-BE49-F238E27FC236}">
                <a16:creationId xmlns:a16="http://schemas.microsoft.com/office/drawing/2014/main" id="{02EAB389-71F5-44F9-9B5B-CD87FA9ECCC9}"/>
              </a:ext>
            </a:extLst>
          </p:cNvPr>
          <p:cNvSpPr txBox="1"/>
          <p:nvPr/>
        </p:nvSpPr>
        <p:spPr>
          <a:xfrm>
            <a:off x="8707438" y="5159376"/>
            <a:ext cx="863600" cy="276225"/>
          </a:xfrm>
          <a:prstGeom prst="rect">
            <a:avLst/>
          </a:prstGeom>
          <a:solidFill>
            <a:srgbClr val="FFFFCC"/>
          </a:solidFill>
        </p:spPr>
        <p:txBody>
          <a:bodyPr>
            <a:spAutoFit/>
          </a:bodyPr>
          <a:lstStyle/>
          <a:p>
            <a:pPr algn="ctr" eaLnBrk="1" hangingPunct="1">
              <a:defRPr/>
            </a:pPr>
            <a:r>
              <a:rPr lang="cs-CZ" sz="1200" b="1" cap="small" dirty="0">
                <a:latin typeface="Calibri" pitchFamily="34" charset="0"/>
              </a:rPr>
              <a:t>Běžná</a:t>
            </a:r>
            <a:endParaRPr lang="en-US" sz="1200" b="1" cap="small" dirty="0">
              <a:latin typeface="Calibri" pitchFamily="34" charset="0"/>
            </a:endParaRPr>
          </a:p>
        </p:txBody>
      </p:sp>
      <p:sp>
        <p:nvSpPr>
          <p:cNvPr id="35" name="TextBox 34">
            <a:extLst>
              <a:ext uri="{FF2B5EF4-FFF2-40B4-BE49-F238E27FC236}">
                <a16:creationId xmlns:a16="http://schemas.microsoft.com/office/drawing/2014/main" id="{4FDBF73E-6BFF-41B0-BE84-9ACCC07C320C}"/>
              </a:ext>
            </a:extLst>
          </p:cNvPr>
          <p:cNvSpPr txBox="1"/>
          <p:nvPr/>
        </p:nvSpPr>
        <p:spPr>
          <a:xfrm>
            <a:off x="2298700" y="4654551"/>
            <a:ext cx="673100" cy="277813"/>
          </a:xfrm>
          <a:prstGeom prst="rect">
            <a:avLst/>
          </a:prstGeom>
          <a:solidFill>
            <a:schemeClr val="accent6">
              <a:lumMod val="20000"/>
              <a:lumOff val="80000"/>
            </a:schemeClr>
          </a:solidFill>
        </p:spPr>
        <p:txBody>
          <a:bodyPr>
            <a:spAutoFit/>
          </a:bodyPr>
          <a:lstStyle/>
          <a:p>
            <a:pPr algn="ctr" eaLnBrk="1" hangingPunct="1">
              <a:defRPr/>
            </a:pPr>
            <a:r>
              <a:rPr lang="cs-CZ" sz="1200" b="1" cap="small" dirty="0">
                <a:latin typeface="Calibri" pitchFamily="34" charset="0"/>
              </a:rPr>
              <a:t>nízký</a:t>
            </a:r>
            <a:endParaRPr lang="en-US" sz="1200" b="1" cap="small" dirty="0">
              <a:latin typeface="Calibri" pitchFamily="34" charset="0"/>
            </a:endParaRPr>
          </a:p>
        </p:txBody>
      </p:sp>
      <p:sp>
        <p:nvSpPr>
          <p:cNvPr id="36" name="TextBox 35">
            <a:extLst>
              <a:ext uri="{FF2B5EF4-FFF2-40B4-BE49-F238E27FC236}">
                <a16:creationId xmlns:a16="http://schemas.microsoft.com/office/drawing/2014/main" id="{03079337-AAC8-4D8B-BE2E-A6D8814B3C22}"/>
              </a:ext>
            </a:extLst>
          </p:cNvPr>
          <p:cNvSpPr txBox="1"/>
          <p:nvPr/>
        </p:nvSpPr>
        <p:spPr>
          <a:xfrm>
            <a:off x="2298700" y="1990726"/>
            <a:ext cx="673100" cy="276225"/>
          </a:xfrm>
          <a:prstGeom prst="rect">
            <a:avLst/>
          </a:prstGeom>
          <a:solidFill>
            <a:schemeClr val="accent2">
              <a:lumMod val="75000"/>
            </a:schemeClr>
          </a:solidFill>
        </p:spPr>
        <p:txBody>
          <a:bodyPr>
            <a:spAutoFit/>
          </a:bodyPr>
          <a:lstStyle/>
          <a:p>
            <a:pPr algn="ctr" eaLnBrk="1" hangingPunct="1">
              <a:defRPr/>
            </a:pPr>
            <a:r>
              <a:rPr lang="cs-CZ" sz="1200" b="1" cap="small" dirty="0">
                <a:solidFill>
                  <a:schemeClr val="bg1"/>
                </a:solidFill>
                <a:latin typeface="Calibri" pitchFamily="34" charset="0"/>
              </a:rPr>
              <a:t>Vysoký</a:t>
            </a:r>
            <a:endParaRPr lang="en-US" sz="1200" b="1" cap="small" dirty="0">
              <a:solidFill>
                <a:schemeClr val="bg1"/>
              </a:solidFill>
              <a:latin typeface="Calibri" pitchFamily="34" charset="0"/>
            </a:endParaRPr>
          </a:p>
        </p:txBody>
      </p:sp>
      <p:sp>
        <p:nvSpPr>
          <p:cNvPr id="37" name="TextBox 36">
            <a:extLst>
              <a:ext uri="{FF2B5EF4-FFF2-40B4-BE49-F238E27FC236}">
                <a16:creationId xmlns:a16="http://schemas.microsoft.com/office/drawing/2014/main" id="{A1273E99-2A3D-4FA3-AD10-DAA2EA6D4162}"/>
              </a:ext>
            </a:extLst>
          </p:cNvPr>
          <p:cNvSpPr txBox="1"/>
          <p:nvPr/>
        </p:nvSpPr>
        <p:spPr>
          <a:xfrm>
            <a:off x="2298700" y="3790951"/>
            <a:ext cx="673100" cy="276225"/>
          </a:xfrm>
          <a:prstGeom prst="rect">
            <a:avLst/>
          </a:prstGeom>
          <a:solidFill>
            <a:schemeClr val="accent6">
              <a:lumMod val="40000"/>
              <a:lumOff val="60000"/>
            </a:schemeClr>
          </a:solidFill>
        </p:spPr>
        <p:txBody>
          <a:bodyPr>
            <a:spAutoFit/>
          </a:bodyPr>
          <a:lstStyle/>
          <a:p>
            <a:pPr algn="ctr" eaLnBrk="1" hangingPunct="1">
              <a:defRPr/>
            </a:pPr>
            <a:r>
              <a:rPr lang="cs-CZ" sz="1200" b="1" cap="small" dirty="0">
                <a:latin typeface="Calibri" pitchFamily="34" charset="0"/>
              </a:rPr>
              <a:t>Mírný</a:t>
            </a:r>
            <a:endParaRPr lang="en-US" sz="1200" b="1" cap="small" dirty="0">
              <a:latin typeface="Calibri" pitchFamily="34" charset="0"/>
            </a:endParaRPr>
          </a:p>
        </p:txBody>
      </p:sp>
      <p:sp>
        <p:nvSpPr>
          <p:cNvPr id="38" name="TextBox 37">
            <a:extLst>
              <a:ext uri="{FF2B5EF4-FFF2-40B4-BE49-F238E27FC236}">
                <a16:creationId xmlns:a16="http://schemas.microsoft.com/office/drawing/2014/main" id="{772262B5-5AC1-4F23-A1BE-136D3DBB597F}"/>
              </a:ext>
            </a:extLst>
          </p:cNvPr>
          <p:cNvSpPr txBox="1"/>
          <p:nvPr/>
        </p:nvSpPr>
        <p:spPr>
          <a:xfrm>
            <a:off x="2298700" y="2884488"/>
            <a:ext cx="673100" cy="277812"/>
          </a:xfrm>
          <a:prstGeom prst="rect">
            <a:avLst/>
          </a:prstGeom>
          <a:solidFill>
            <a:schemeClr val="accent6">
              <a:lumMod val="60000"/>
              <a:lumOff val="40000"/>
            </a:schemeClr>
          </a:solidFill>
        </p:spPr>
        <p:txBody>
          <a:bodyPr>
            <a:spAutoFit/>
          </a:bodyPr>
          <a:lstStyle/>
          <a:p>
            <a:pPr algn="ctr" eaLnBrk="1" hangingPunct="1">
              <a:defRPr/>
            </a:pPr>
            <a:r>
              <a:rPr lang="cs-CZ" sz="1200" b="1" cap="small" dirty="0">
                <a:latin typeface="Calibri" pitchFamily="34" charset="0"/>
              </a:rPr>
              <a:t>Střední</a:t>
            </a:r>
            <a:endParaRPr lang="en-US" sz="1200" b="1" cap="small" dirty="0">
              <a:latin typeface="Calibri" pitchFamily="34" charset="0"/>
            </a:endParaRPr>
          </a:p>
        </p:txBody>
      </p:sp>
      <p:pic>
        <p:nvPicPr>
          <p:cNvPr id="12312" name="Picture 27" descr="nrg2793-f1">
            <a:extLst>
              <a:ext uri="{FF2B5EF4-FFF2-40B4-BE49-F238E27FC236}">
                <a16:creationId xmlns:a16="http://schemas.microsoft.com/office/drawing/2014/main" id="{622671B1-5AE8-43E4-9110-BC646E2C2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068" t="94083"/>
          <a:stretch>
            <a:fillRect/>
          </a:stretch>
        </p:blipFill>
        <p:spPr bwMode="auto">
          <a:xfrm>
            <a:off x="8220076" y="6310314"/>
            <a:ext cx="22066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3" name="TextBox 25">
            <a:extLst>
              <a:ext uri="{FF2B5EF4-FFF2-40B4-BE49-F238E27FC236}">
                <a16:creationId xmlns:a16="http://schemas.microsoft.com/office/drawing/2014/main" id="{781F0184-2E41-4109-960F-66044F5347E7}"/>
              </a:ext>
            </a:extLst>
          </p:cNvPr>
          <p:cNvSpPr txBox="1">
            <a:spLocks noChangeArrowheads="1"/>
          </p:cNvSpPr>
          <p:nvPr/>
        </p:nvSpPr>
        <p:spPr bwMode="auto">
          <a:xfrm>
            <a:off x="2506663" y="1568451"/>
            <a:ext cx="584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a:t>50.0</a:t>
            </a:r>
            <a:endParaRPr lang="en-US" altLang="cs-CZ" sz="1600"/>
          </a:p>
        </p:txBody>
      </p:sp>
      <p:sp>
        <p:nvSpPr>
          <p:cNvPr id="12314" name="TextBox 42">
            <a:extLst>
              <a:ext uri="{FF2B5EF4-FFF2-40B4-BE49-F238E27FC236}">
                <a16:creationId xmlns:a16="http://schemas.microsoft.com/office/drawing/2014/main" id="{F72A3559-3049-428E-9A53-0150438EC65F}"/>
              </a:ext>
            </a:extLst>
          </p:cNvPr>
          <p:cNvSpPr txBox="1">
            <a:spLocks noChangeArrowheads="1"/>
          </p:cNvSpPr>
          <p:nvPr/>
        </p:nvSpPr>
        <p:spPr bwMode="auto">
          <a:xfrm>
            <a:off x="2586038" y="2576514"/>
            <a:ext cx="469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a:t>3.0</a:t>
            </a:r>
            <a:endParaRPr lang="en-US" altLang="cs-CZ" sz="1600"/>
          </a:p>
        </p:txBody>
      </p:sp>
      <p:sp>
        <p:nvSpPr>
          <p:cNvPr id="12315" name="TextBox 43">
            <a:extLst>
              <a:ext uri="{FF2B5EF4-FFF2-40B4-BE49-F238E27FC236}">
                <a16:creationId xmlns:a16="http://schemas.microsoft.com/office/drawing/2014/main" id="{356EC206-D08C-432F-B3B5-793C6D16F9F2}"/>
              </a:ext>
            </a:extLst>
          </p:cNvPr>
          <p:cNvSpPr txBox="1">
            <a:spLocks noChangeArrowheads="1"/>
          </p:cNvSpPr>
          <p:nvPr/>
        </p:nvSpPr>
        <p:spPr bwMode="auto">
          <a:xfrm>
            <a:off x="2586038" y="3419475"/>
            <a:ext cx="469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a:t>1.5</a:t>
            </a:r>
            <a:endParaRPr lang="en-US" altLang="cs-CZ" sz="1600"/>
          </a:p>
        </p:txBody>
      </p:sp>
      <p:sp>
        <p:nvSpPr>
          <p:cNvPr id="12316" name="TextBox 44">
            <a:extLst>
              <a:ext uri="{FF2B5EF4-FFF2-40B4-BE49-F238E27FC236}">
                <a16:creationId xmlns:a16="http://schemas.microsoft.com/office/drawing/2014/main" id="{1A8D576D-0FD6-49BF-ABF0-4C73B34328DD}"/>
              </a:ext>
            </a:extLst>
          </p:cNvPr>
          <p:cNvSpPr txBox="1">
            <a:spLocks noChangeArrowheads="1"/>
          </p:cNvSpPr>
          <p:nvPr/>
        </p:nvSpPr>
        <p:spPr bwMode="auto">
          <a:xfrm>
            <a:off x="2620963" y="4283076"/>
            <a:ext cx="469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a:t>1.1</a:t>
            </a:r>
            <a:endParaRPr lang="en-US" altLang="cs-CZ" sz="1600"/>
          </a:p>
        </p:txBody>
      </p:sp>
      <p:sp>
        <p:nvSpPr>
          <p:cNvPr id="12317" name="TextBox 2047">
            <a:extLst>
              <a:ext uri="{FF2B5EF4-FFF2-40B4-BE49-F238E27FC236}">
                <a16:creationId xmlns:a16="http://schemas.microsoft.com/office/drawing/2014/main" id="{32186ED2-7387-4EE8-AD67-A82A954C4D27}"/>
              </a:ext>
            </a:extLst>
          </p:cNvPr>
          <p:cNvSpPr txBox="1">
            <a:spLocks noChangeArrowheads="1"/>
          </p:cNvSpPr>
          <p:nvPr/>
        </p:nvSpPr>
        <p:spPr bwMode="auto">
          <a:xfrm>
            <a:off x="4144963" y="5122864"/>
            <a:ext cx="696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a:t>0.001</a:t>
            </a:r>
            <a:endParaRPr lang="en-US" altLang="cs-CZ" sz="1600"/>
          </a:p>
        </p:txBody>
      </p:sp>
      <p:sp>
        <p:nvSpPr>
          <p:cNvPr id="12318" name="TextBox 46">
            <a:extLst>
              <a:ext uri="{FF2B5EF4-FFF2-40B4-BE49-F238E27FC236}">
                <a16:creationId xmlns:a16="http://schemas.microsoft.com/office/drawing/2014/main" id="{64C029CB-A89A-4A0F-8155-FECC75AD5D96}"/>
              </a:ext>
            </a:extLst>
          </p:cNvPr>
          <p:cNvSpPr txBox="1">
            <a:spLocks noChangeArrowheads="1"/>
          </p:cNvSpPr>
          <p:nvPr/>
        </p:nvSpPr>
        <p:spPr bwMode="auto">
          <a:xfrm>
            <a:off x="5511800" y="5124450"/>
            <a:ext cx="698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a:t>0.005</a:t>
            </a:r>
            <a:endParaRPr lang="en-US" altLang="cs-CZ" sz="1600"/>
          </a:p>
        </p:txBody>
      </p:sp>
      <p:sp>
        <p:nvSpPr>
          <p:cNvPr id="12319" name="TextBox 47">
            <a:extLst>
              <a:ext uri="{FF2B5EF4-FFF2-40B4-BE49-F238E27FC236}">
                <a16:creationId xmlns:a16="http://schemas.microsoft.com/office/drawing/2014/main" id="{D7ACC625-80E3-46EB-B7FB-8BDA2D9A943C}"/>
              </a:ext>
            </a:extLst>
          </p:cNvPr>
          <p:cNvSpPr txBox="1">
            <a:spLocks noChangeArrowheads="1"/>
          </p:cNvSpPr>
          <p:nvPr/>
        </p:nvSpPr>
        <p:spPr bwMode="auto">
          <a:xfrm>
            <a:off x="7756526" y="5124450"/>
            <a:ext cx="582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a:t>0.05</a:t>
            </a:r>
            <a:endParaRPr lang="en-US" altLang="cs-CZ" sz="1600"/>
          </a:p>
        </p:txBody>
      </p:sp>
      <p:cxnSp>
        <p:nvCxnSpPr>
          <p:cNvPr id="14" name="Straight Connector 13">
            <a:extLst>
              <a:ext uri="{FF2B5EF4-FFF2-40B4-BE49-F238E27FC236}">
                <a16:creationId xmlns:a16="http://schemas.microsoft.com/office/drawing/2014/main" id="{E3800A7C-BE71-4C3D-B505-F9338801CE2C}"/>
              </a:ext>
            </a:extLst>
          </p:cNvPr>
          <p:cNvCxnSpPr/>
          <p:nvPr/>
        </p:nvCxnSpPr>
        <p:spPr>
          <a:xfrm>
            <a:off x="3162301" y="2916239"/>
            <a:ext cx="5472113" cy="21097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2D4CC2-79F0-4526-A9D1-9B958A68BF9B}"/>
              </a:ext>
            </a:extLst>
          </p:cNvPr>
          <p:cNvCxnSpPr/>
          <p:nvPr/>
        </p:nvCxnSpPr>
        <p:spPr>
          <a:xfrm>
            <a:off x="4170363" y="1539875"/>
            <a:ext cx="5994400" cy="2311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50" name="Rectangle 2049">
            <a:extLst>
              <a:ext uri="{FF2B5EF4-FFF2-40B4-BE49-F238E27FC236}">
                <a16:creationId xmlns:a16="http://schemas.microsoft.com/office/drawing/2014/main" id="{A336D456-ABBC-47BE-BF52-BF70052A8534}"/>
              </a:ext>
            </a:extLst>
          </p:cNvPr>
          <p:cNvSpPr/>
          <p:nvPr/>
        </p:nvSpPr>
        <p:spPr>
          <a:xfrm>
            <a:off x="7196138" y="611189"/>
            <a:ext cx="2017712" cy="338137"/>
          </a:xfrm>
          <a:prstGeom prst="rect">
            <a:avLst/>
          </a:prstGeom>
        </p:spPr>
        <p:txBody>
          <a:bodyPr>
            <a:spAutoFit/>
          </a:bodyPr>
          <a:lstStyle/>
          <a:p>
            <a:pPr algn="ctr" eaLnBrk="1" hangingPunct="1">
              <a:defRPr/>
            </a:pPr>
            <a:r>
              <a:rPr lang="cs-CZ" sz="1600" b="1" dirty="0">
                <a:solidFill>
                  <a:schemeClr val="bg1">
                    <a:lumMod val="50000"/>
                  </a:schemeClr>
                </a:solidFill>
              </a:rPr>
              <a:t>v kontextu genů</a:t>
            </a:r>
            <a:endParaRPr lang="en-US" sz="1600" dirty="0">
              <a:solidFill>
                <a:schemeClr val="bg1">
                  <a:lumMod val="50000"/>
                </a:schemeClr>
              </a:solidFill>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7406" y="206764"/>
            <a:ext cx="4751038" cy="537294"/>
          </a:xfrm>
          <a:prstGeom prst="rect">
            <a:avLst/>
          </a:prstGeom>
        </p:spPr>
        <p:txBody>
          <a:bodyPr vert="horz" wrap="square" lIns="0" tIns="87598" rIns="0" bIns="0" rtlCol="0" anchor="t" anchorCtr="0">
            <a:spAutoFit/>
          </a:bodyPr>
          <a:lstStyle/>
          <a:p>
            <a:pPr marL="11527" marR="4611">
              <a:lnSpc>
                <a:spcPts val="3475"/>
              </a:lnSpc>
              <a:spcBef>
                <a:spcPts val="690"/>
              </a:spcBef>
            </a:pPr>
            <a:r>
              <a:rPr lang="cs-CZ" sz="3358" spc="9" dirty="0"/>
              <a:t>Naše geny</a:t>
            </a:r>
            <a:r>
              <a:rPr sz="3358" spc="9" dirty="0"/>
              <a:t>?</a:t>
            </a:r>
            <a:endParaRPr sz="3358" dirty="0"/>
          </a:p>
        </p:txBody>
      </p:sp>
      <p:sp>
        <p:nvSpPr>
          <p:cNvPr id="3" name="object 3"/>
          <p:cNvSpPr txBox="1"/>
          <p:nvPr/>
        </p:nvSpPr>
        <p:spPr>
          <a:xfrm>
            <a:off x="1305174" y="1023342"/>
            <a:ext cx="7381859" cy="5090356"/>
          </a:xfrm>
          <a:prstGeom prst="rect">
            <a:avLst/>
          </a:prstGeom>
        </p:spPr>
        <p:txBody>
          <a:bodyPr vert="horz" wrap="square" lIns="0" tIns="82411" rIns="0" bIns="0" rtlCol="0">
            <a:spAutoFit/>
          </a:bodyPr>
          <a:lstStyle/>
          <a:p>
            <a:pPr marL="11527" algn="just">
              <a:spcBef>
                <a:spcPts val="649"/>
              </a:spcBef>
            </a:pPr>
            <a:r>
              <a:rPr lang="en-US" sz="2541" spc="-5" dirty="0" err="1">
                <a:latin typeface="Arial"/>
                <a:cs typeface="Arial"/>
              </a:rPr>
              <a:t>Fenylketonurie</a:t>
            </a:r>
            <a:r>
              <a:rPr lang="en-US" sz="2541" spc="-5" dirty="0">
                <a:latin typeface="Arial"/>
                <a:cs typeface="Arial"/>
              </a:rPr>
              <a:t> (PKU) je </a:t>
            </a:r>
            <a:r>
              <a:rPr lang="en-US" sz="2541" spc="-5" dirty="0" err="1">
                <a:latin typeface="Arial"/>
                <a:cs typeface="Arial"/>
              </a:rPr>
              <a:t>vzácné</a:t>
            </a:r>
            <a:r>
              <a:rPr lang="en-US" sz="2541" spc="-5" dirty="0">
                <a:latin typeface="Arial"/>
                <a:cs typeface="Arial"/>
              </a:rPr>
              <a:t> </a:t>
            </a:r>
            <a:r>
              <a:rPr lang="en-US" sz="2541" spc="-5" dirty="0" err="1">
                <a:latin typeface="Arial"/>
                <a:cs typeface="Arial"/>
              </a:rPr>
              <a:t>genetické</a:t>
            </a:r>
            <a:r>
              <a:rPr lang="en-US" sz="2541" spc="-5" dirty="0">
                <a:latin typeface="Arial"/>
                <a:cs typeface="Arial"/>
              </a:rPr>
              <a:t> </a:t>
            </a:r>
            <a:r>
              <a:rPr lang="en-US" sz="2541" spc="-5" dirty="0" err="1">
                <a:latin typeface="Arial"/>
                <a:cs typeface="Arial"/>
              </a:rPr>
              <a:t>onemocnění</a:t>
            </a:r>
            <a:r>
              <a:rPr lang="cs-CZ" sz="2541" spc="-5" dirty="0">
                <a:latin typeface="Arial"/>
                <a:cs typeface="Arial"/>
              </a:rPr>
              <a:t> - </a:t>
            </a:r>
            <a:r>
              <a:rPr lang="en-US" sz="2541" spc="-5" dirty="0" err="1">
                <a:latin typeface="Arial"/>
                <a:cs typeface="Arial"/>
              </a:rPr>
              <a:t>tělo</a:t>
            </a:r>
            <a:r>
              <a:rPr lang="en-US" sz="2541" spc="-5" dirty="0">
                <a:latin typeface="Arial"/>
                <a:cs typeface="Arial"/>
              </a:rPr>
              <a:t> </a:t>
            </a:r>
            <a:r>
              <a:rPr lang="en-US" sz="2541" spc="-5" dirty="0" err="1">
                <a:latin typeface="Arial"/>
                <a:cs typeface="Arial"/>
              </a:rPr>
              <a:t>nedokáže</a:t>
            </a:r>
            <a:r>
              <a:rPr lang="en-US" sz="2541" spc="-5" dirty="0">
                <a:latin typeface="Arial"/>
                <a:cs typeface="Arial"/>
              </a:rPr>
              <a:t> </a:t>
            </a:r>
            <a:r>
              <a:rPr lang="en-US" sz="2541" spc="-5" dirty="0" err="1">
                <a:latin typeface="Arial"/>
                <a:cs typeface="Arial"/>
              </a:rPr>
              <a:t>rozložit</a:t>
            </a:r>
            <a:r>
              <a:rPr lang="en-US" sz="2541" spc="-5" dirty="0">
                <a:latin typeface="Arial"/>
                <a:cs typeface="Arial"/>
              </a:rPr>
              <a:t> </a:t>
            </a:r>
            <a:r>
              <a:rPr lang="en-US" sz="2541" spc="-5" dirty="0" err="1">
                <a:latin typeface="Arial"/>
                <a:cs typeface="Arial"/>
              </a:rPr>
              <a:t>fenylalanin</a:t>
            </a:r>
            <a:r>
              <a:rPr lang="en-US" sz="2541" spc="-5" dirty="0">
                <a:latin typeface="Arial"/>
                <a:cs typeface="Arial"/>
              </a:rPr>
              <a:t>, </a:t>
            </a:r>
            <a:r>
              <a:rPr lang="en-US" sz="2541" spc="-5" dirty="0" err="1">
                <a:latin typeface="Arial"/>
                <a:cs typeface="Arial"/>
              </a:rPr>
              <a:t>který</a:t>
            </a:r>
            <a:r>
              <a:rPr lang="en-US" sz="2541" spc="-5" dirty="0">
                <a:latin typeface="Arial"/>
                <a:cs typeface="Arial"/>
              </a:rPr>
              <a:t> se </a:t>
            </a:r>
            <a:r>
              <a:rPr lang="en-US" sz="2541" spc="-5" dirty="0" err="1">
                <a:latin typeface="Arial"/>
                <a:cs typeface="Arial"/>
              </a:rPr>
              <a:t>hromadí</a:t>
            </a:r>
            <a:r>
              <a:rPr lang="en-US" sz="2541" spc="-5" dirty="0">
                <a:latin typeface="Arial"/>
                <a:cs typeface="Arial"/>
              </a:rPr>
              <a:t> v </a:t>
            </a:r>
            <a:r>
              <a:rPr lang="en-US" sz="2541" spc="-5" dirty="0" err="1">
                <a:latin typeface="Arial"/>
                <a:cs typeface="Arial"/>
              </a:rPr>
              <a:t>krvi</a:t>
            </a:r>
            <a:r>
              <a:rPr lang="en-US" sz="2541" spc="-5" dirty="0">
                <a:latin typeface="Arial"/>
                <a:cs typeface="Arial"/>
              </a:rPr>
              <a:t> a </a:t>
            </a:r>
            <a:r>
              <a:rPr lang="en-US" sz="2541" spc="-5" dirty="0" err="1">
                <a:latin typeface="Arial"/>
                <a:cs typeface="Arial"/>
              </a:rPr>
              <a:t>mozku</a:t>
            </a:r>
            <a:r>
              <a:rPr lang="en-US" sz="2541" spc="-5" dirty="0">
                <a:latin typeface="Arial"/>
                <a:cs typeface="Arial"/>
              </a:rPr>
              <a:t>. </a:t>
            </a:r>
            <a:endParaRPr lang="cs-CZ" sz="2541" spc="-5" dirty="0">
              <a:latin typeface="Arial"/>
              <a:cs typeface="Arial"/>
            </a:endParaRPr>
          </a:p>
          <a:p>
            <a:pPr marL="11527" algn="just">
              <a:spcBef>
                <a:spcPts val="649"/>
              </a:spcBef>
            </a:pPr>
            <a:r>
              <a:rPr lang="en-US" sz="1800" spc="-5" dirty="0" err="1">
                <a:latin typeface="Arial"/>
                <a:cs typeface="Arial"/>
              </a:rPr>
              <a:t>Vysoká</a:t>
            </a:r>
            <a:r>
              <a:rPr lang="en-US" sz="1800" spc="-5" dirty="0">
                <a:latin typeface="Arial"/>
                <a:cs typeface="Arial"/>
              </a:rPr>
              <a:t> </a:t>
            </a:r>
            <a:r>
              <a:rPr lang="en-US" sz="1800" spc="-5" dirty="0" err="1">
                <a:latin typeface="Arial"/>
                <a:cs typeface="Arial"/>
              </a:rPr>
              <a:t>hladina</a:t>
            </a:r>
            <a:r>
              <a:rPr lang="en-US" sz="1800" spc="-5" dirty="0">
                <a:latin typeface="Arial"/>
                <a:cs typeface="Arial"/>
              </a:rPr>
              <a:t> </a:t>
            </a:r>
            <a:r>
              <a:rPr lang="en-US" sz="1800" spc="-5" dirty="0" err="1">
                <a:latin typeface="Arial"/>
                <a:cs typeface="Arial"/>
              </a:rPr>
              <a:t>fenylalaninu</a:t>
            </a:r>
            <a:r>
              <a:rPr lang="en-US" sz="1800" spc="-5" dirty="0">
                <a:latin typeface="Arial"/>
                <a:cs typeface="Arial"/>
              </a:rPr>
              <a:t> </a:t>
            </a:r>
            <a:r>
              <a:rPr lang="en-US" sz="1800" spc="-5" dirty="0" err="1">
                <a:latin typeface="Arial"/>
                <a:cs typeface="Arial"/>
              </a:rPr>
              <a:t>může</a:t>
            </a:r>
            <a:r>
              <a:rPr lang="en-US" sz="1800" spc="-5" dirty="0">
                <a:latin typeface="Arial"/>
                <a:cs typeface="Arial"/>
              </a:rPr>
              <a:t> </a:t>
            </a:r>
            <a:r>
              <a:rPr lang="en-US" sz="1800" spc="-5" dirty="0" err="1">
                <a:latin typeface="Arial"/>
                <a:cs typeface="Arial"/>
              </a:rPr>
              <a:t>poškodit</a:t>
            </a:r>
            <a:r>
              <a:rPr lang="en-US" sz="1800" spc="-5" dirty="0">
                <a:latin typeface="Arial"/>
                <a:cs typeface="Arial"/>
              </a:rPr>
              <a:t> </a:t>
            </a:r>
            <a:r>
              <a:rPr lang="en-US" sz="1800" spc="-5" dirty="0" err="1">
                <a:latin typeface="Arial"/>
                <a:cs typeface="Arial"/>
              </a:rPr>
              <a:t>mozek</a:t>
            </a:r>
            <a:endParaRPr lang="en-US" sz="1800" spc="-5" dirty="0">
              <a:latin typeface="Arial"/>
              <a:cs typeface="Arial"/>
            </a:endParaRPr>
          </a:p>
          <a:p>
            <a:pPr marL="11527" algn="just">
              <a:spcBef>
                <a:spcPts val="649"/>
              </a:spcBef>
            </a:pPr>
            <a:r>
              <a:rPr lang="en-US" sz="1800" spc="-5" dirty="0" err="1">
                <a:latin typeface="Arial"/>
                <a:cs typeface="Arial"/>
              </a:rPr>
              <a:t>Poškození</a:t>
            </a:r>
            <a:r>
              <a:rPr lang="en-US" sz="1800" spc="-5" dirty="0">
                <a:latin typeface="Arial"/>
                <a:cs typeface="Arial"/>
              </a:rPr>
              <a:t> </a:t>
            </a:r>
            <a:r>
              <a:rPr lang="en-US" sz="1800" spc="-5" dirty="0" err="1">
                <a:latin typeface="Arial"/>
                <a:cs typeface="Arial"/>
              </a:rPr>
              <a:t>mozku</a:t>
            </a:r>
            <a:r>
              <a:rPr lang="en-US" sz="1800" spc="-5" dirty="0">
                <a:latin typeface="Arial"/>
                <a:cs typeface="Arial"/>
              </a:rPr>
              <a:t> </a:t>
            </a:r>
            <a:r>
              <a:rPr lang="en-US" sz="1800" spc="-5" dirty="0" err="1">
                <a:latin typeface="Arial"/>
                <a:cs typeface="Arial"/>
              </a:rPr>
              <a:t>lze</a:t>
            </a:r>
            <a:r>
              <a:rPr lang="en-US" sz="1800" spc="-5" dirty="0">
                <a:latin typeface="Arial"/>
                <a:cs typeface="Arial"/>
              </a:rPr>
              <a:t> </a:t>
            </a:r>
            <a:r>
              <a:rPr lang="en-US" sz="1800" spc="-5" dirty="0" err="1">
                <a:latin typeface="Arial"/>
                <a:cs typeface="Arial"/>
              </a:rPr>
              <a:t>předejít</a:t>
            </a:r>
            <a:r>
              <a:rPr lang="en-US" sz="1800" spc="-5" dirty="0">
                <a:latin typeface="Arial"/>
                <a:cs typeface="Arial"/>
              </a:rPr>
              <a:t> </a:t>
            </a:r>
            <a:r>
              <a:rPr lang="en-US" sz="1800" spc="-5" dirty="0" err="1">
                <a:latin typeface="Arial"/>
                <a:cs typeface="Arial"/>
              </a:rPr>
              <a:t>speciální</a:t>
            </a:r>
            <a:r>
              <a:rPr lang="en-US" sz="1800" spc="-5" dirty="0">
                <a:latin typeface="Arial"/>
                <a:cs typeface="Arial"/>
              </a:rPr>
              <a:t> </a:t>
            </a:r>
            <a:r>
              <a:rPr lang="en-US" sz="1800" spc="-5" dirty="0" err="1">
                <a:latin typeface="Arial"/>
                <a:cs typeface="Arial"/>
              </a:rPr>
              <a:t>dietou</a:t>
            </a:r>
            <a:r>
              <a:rPr lang="en-US" sz="1800" spc="-5" dirty="0">
                <a:latin typeface="Arial"/>
                <a:cs typeface="Arial"/>
              </a:rPr>
              <a:t> s </a:t>
            </a:r>
            <a:r>
              <a:rPr lang="en-US" sz="1800" spc="-5" dirty="0" err="1">
                <a:latin typeface="Arial"/>
                <a:cs typeface="Arial"/>
              </a:rPr>
              <a:t>nízkým</a:t>
            </a:r>
            <a:r>
              <a:rPr lang="en-US" sz="1800" spc="-5" dirty="0">
                <a:latin typeface="Arial"/>
                <a:cs typeface="Arial"/>
              </a:rPr>
              <a:t> </a:t>
            </a:r>
            <a:r>
              <a:rPr lang="en-US" sz="1800" spc="-5" dirty="0" err="1">
                <a:latin typeface="Arial"/>
                <a:cs typeface="Arial"/>
              </a:rPr>
              <a:t>obsahem</a:t>
            </a:r>
            <a:r>
              <a:rPr lang="en-US" sz="1800" spc="-5" dirty="0">
                <a:latin typeface="Arial"/>
                <a:cs typeface="Arial"/>
              </a:rPr>
              <a:t> </a:t>
            </a:r>
            <a:r>
              <a:rPr lang="en-US" sz="1800" spc="-5" dirty="0" err="1">
                <a:latin typeface="Arial"/>
                <a:cs typeface="Arial"/>
              </a:rPr>
              <a:t>bílkovin</a:t>
            </a:r>
            <a:endParaRPr lang="en-US" sz="1800" spc="-5" dirty="0">
              <a:latin typeface="Arial"/>
              <a:cs typeface="Arial"/>
            </a:endParaRPr>
          </a:p>
          <a:p>
            <a:pPr marL="11527" algn="just">
              <a:spcBef>
                <a:spcPts val="649"/>
              </a:spcBef>
            </a:pPr>
            <a:r>
              <a:rPr lang="en-US" sz="2541" spc="-5" dirty="0" err="1">
                <a:latin typeface="Arial"/>
                <a:cs typeface="Arial"/>
              </a:rPr>
              <a:t>Smrt</a:t>
            </a:r>
            <a:r>
              <a:rPr lang="en-US" sz="2541" spc="-5" dirty="0">
                <a:latin typeface="Arial"/>
                <a:cs typeface="Arial"/>
              </a:rPr>
              <a:t> </a:t>
            </a:r>
            <a:r>
              <a:rPr lang="en-US" sz="2541" spc="-5" dirty="0" err="1">
                <a:latin typeface="Arial"/>
                <a:cs typeface="Arial"/>
              </a:rPr>
              <a:t>při</a:t>
            </a:r>
            <a:r>
              <a:rPr lang="en-US" sz="2541" spc="-5" dirty="0">
                <a:latin typeface="Arial"/>
                <a:cs typeface="Arial"/>
              </a:rPr>
              <a:t> </a:t>
            </a:r>
            <a:r>
              <a:rPr lang="en-US" sz="2541" spc="-5" dirty="0" err="1">
                <a:latin typeface="Arial"/>
                <a:cs typeface="Arial"/>
              </a:rPr>
              <a:t>autonehodě</a:t>
            </a:r>
            <a:endParaRPr lang="en-US" sz="2541" spc="-5" dirty="0">
              <a:latin typeface="Arial"/>
              <a:cs typeface="Arial"/>
            </a:endParaRPr>
          </a:p>
          <a:p>
            <a:pPr marL="11527" algn="just">
              <a:spcBef>
                <a:spcPts val="649"/>
              </a:spcBef>
            </a:pPr>
            <a:r>
              <a:rPr lang="en-US" sz="1800" spc="-5" dirty="0" err="1">
                <a:latin typeface="Arial"/>
                <a:cs typeface="Arial"/>
              </a:rPr>
              <a:t>Například</a:t>
            </a:r>
            <a:r>
              <a:rPr lang="en-US" sz="1800" spc="-5" dirty="0">
                <a:latin typeface="Arial"/>
                <a:cs typeface="Arial"/>
              </a:rPr>
              <a:t> z </a:t>
            </a:r>
            <a:r>
              <a:rPr lang="en-US" sz="1800" spc="-5" dirty="0" err="1">
                <a:latin typeface="Arial"/>
                <a:cs typeface="Arial"/>
              </a:rPr>
              <a:t>řízení</a:t>
            </a:r>
            <a:r>
              <a:rPr lang="en-US" sz="1800" spc="-5" dirty="0">
                <a:latin typeface="Arial"/>
                <a:cs typeface="Arial"/>
              </a:rPr>
              <a:t> v </a:t>
            </a:r>
            <a:r>
              <a:rPr lang="en-US" sz="1800" spc="-5" dirty="0" err="1">
                <a:latin typeface="Arial"/>
                <a:cs typeface="Arial"/>
              </a:rPr>
              <a:t>opilosti</a:t>
            </a:r>
            <a:endParaRPr lang="en-US" sz="1800" spc="-5" dirty="0">
              <a:latin typeface="Arial"/>
              <a:cs typeface="Arial"/>
            </a:endParaRPr>
          </a:p>
          <a:p>
            <a:pPr marL="11527" algn="just">
              <a:spcBef>
                <a:spcPts val="649"/>
              </a:spcBef>
            </a:pPr>
            <a:r>
              <a:rPr lang="en-US" sz="1800" spc="-5" dirty="0" err="1">
                <a:latin typeface="Arial"/>
                <a:cs typeface="Arial"/>
              </a:rPr>
              <a:t>Možná</a:t>
            </a:r>
            <a:r>
              <a:rPr lang="en-US" sz="1800" spc="-5" dirty="0">
                <a:latin typeface="Arial"/>
                <a:cs typeface="Arial"/>
              </a:rPr>
              <a:t> </a:t>
            </a:r>
            <a:r>
              <a:rPr lang="en-US" sz="1800" spc="-5" dirty="0" err="1">
                <a:latin typeface="Arial"/>
                <a:cs typeface="Arial"/>
              </a:rPr>
              <a:t>má</a:t>
            </a:r>
            <a:r>
              <a:rPr lang="en-US" sz="1800" spc="-5" dirty="0">
                <a:latin typeface="Arial"/>
                <a:cs typeface="Arial"/>
              </a:rPr>
              <a:t> </a:t>
            </a:r>
            <a:r>
              <a:rPr lang="en-US" sz="1800" spc="-5" dirty="0" err="1">
                <a:latin typeface="Arial"/>
                <a:cs typeface="Arial"/>
              </a:rPr>
              <a:t>tato</a:t>
            </a:r>
            <a:r>
              <a:rPr lang="en-US" sz="1800" spc="-5" dirty="0">
                <a:latin typeface="Arial"/>
                <a:cs typeface="Arial"/>
              </a:rPr>
              <a:t> </a:t>
            </a:r>
            <a:r>
              <a:rPr lang="en-US" sz="1800" spc="-5" dirty="0" err="1">
                <a:latin typeface="Arial"/>
                <a:cs typeface="Arial"/>
              </a:rPr>
              <a:t>osoba</a:t>
            </a:r>
            <a:r>
              <a:rPr lang="en-US" sz="1800" spc="-5" dirty="0">
                <a:latin typeface="Arial"/>
                <a:cs typeface="Arial"/>
              </a:rPr>
              <a:t> </a:t>
            </a:r>
            <a:r>
              <a:rPr lang="en-US" sz="1800" spc="-5" dirty="0" err="1">
                <a:latin typeface="Arial"/>
                <a:cs typeface="Arial"/>
              </a:rPr>
              <a:t>genetickou</a:t>
            </a:r>
            <a:r>
              <a:rPr lang="en-US" sz="1800" spc="-5" dirty="0">
                <a:latin typeface="Arial"/>
                <a:cs typeface="Arial"/>
              </a:rPr>
              <a:t> </a:t>
            </a:r>
            <a:r>
              <a:rPr lang="en-US" sz="1800" spc="-5" dirty="0" err="1">
                <a:latin typeface="Arial"/>
                <a:cs typeface="Arial"/>
              </a:rPr>
              <a:t>vlastnost</a:t>
            </a:r>
            <a:r>
              <a:rPr lang="en-US" sz="1800" spc="-5" dirty="0">
                <a:latin typeface="Arial"/>
                <a:cs typeface="Arial"/>
              </a:rPr>
              <a:t>, </a:t>
            </a:r>
            <a:r>
              <a:rPr lang="en-US" sz="1800" spc="-5" dirty="0" err="1">
                <a:latin typeface="Arial"/>
                <a:cs typeface="Arial"/>
              </a:rPr>
              <a:t>která</a:t>
            </a:r>
            <a:r>
              <a:rPr lang="en-US" sz="1800" spc="-5" dirty="0">
                <a:latin typeface="Arial"/>
                <a:cs typeface="Arial"/>
              </a:rPr>
              <a:t> </a:t>
            </a:r>
            <a:r>
              <a:rPr lang="en-US" sz="1800" spc="-5" dirty="0" err="1">
                <a:latin typeface="Arial"/>
                <a:cs typeface="Arial"/>
              </a:rPr>
              <a:t>vede</a:t>
            </a:r>
            <a:r>
              <a:rPr lang="en-US" sz="1800" spc="-5" dirty="0">
                <a:latin typeface="Arial"/>
                <a:cs typeface="Arial"/>
              </a:rPr>
              <a:t> k </a:t>
            </a:r>
            <a:r>
              <a:rPr lang="en-US" sz="1800" spc="-5" dirty="0" err="1">
                <a:latin typeface="Arial"/>
                <a:cs typeface="Arial"/>
              </a:rPr>
              <a:t>predispozici</a:t>
            </a:r>
            <a:r>
              <a:rPr lang="en-US" sz="1800" spc="-5" dirty="0">
                <a:latin typeface="Arial"/>
                <a:cs typeface="Arial"/>
              </a:rPr>
              <a:t> k </a:t>
            </a:r>
            <a:r>
              <a:rPr lang="en-US" sz="1800" spc="-5" dirty="0" err="1">
                <a:latin typeface="Arial"/>
                <a:cs typeface="Arial"/>
              </a:rPr>
              <a:t>alkoholismu</a:t>
            </a:r>
            <a:endParaRPr lang="en-US" sz="1800" spc="-5" dirty="0">
              <a:latin typeface="Arial"/>
              <a:cs typeface="Arial"/>
            </a:endParaRPr>
          </a:p>
          <a:p>
            <a:pPr marL="11527" algn="just">
              <a:spcBef>
                <a:spcPts val="649"/>
              </a:spcBef>
            </a:pPr>
            <a:r>
              <a:rPr lang="en-US" sz="1100" spc="-5" dirty="0">
                <a:latin typeface="Arial"/>
                <a:cs typeface="Arial"/>
              </a:rPr>
              <a:t>Rothman, K., &amp; </a:t>
            </a:r>
            <a:r>
              <a:rPr lang="en-US" sz="1100" spc="-5" dirty="0" err="1">
                <a:latin typeface="Arial"/>
                <a:cs typeface="Arial"/>
              </a:rPr>
              <a:t>Grónsko</a:t>
            </a:r>
            <a:r>
              <a:rPr lang="en-US" sz="1100" spc="-5" dirty="0">
                <a:latin typeface="Arial"/>
                <a:cs typeface="Arial"/>
              </a:rPr>
              <a:t>, S. (2005). </a:t>
            </a:r>
            <a:r>
              <a:rPr lang="en-US" sz="1100" spc="-5" dirty="0" err="1">
                <a:latin typeface="Arial"/>
                <a:cs typeface="Arial"/>
              </a:rPr>
              <a:t>Kauzalita</a:t>
            </a:r>
            <a:r>
              <a:rPr lang="en-US" sz="1100" spc="-5" dirty="0">
                <a:latin typeface="Arial"/>
                <a:cs typeface="Arial"/>
              </a:rPr>
              <a:t> a </a:t>
            </a:r>
            <a:r>
              <a:rPr lang="en-US" sz="1100" spc="-5" dirty="0" err="1">
                <a:latin typeface="Arial"/>
                <a:cs typeface="Arial"/>
              </a:rPr>
              <a:t>kauzální</a:t>
            </a:r>
            <a:r>
              <a:rPr lang="en-US" sz="1100" spc="-5" dirty="0">
                <a:latin typeface="Arial"/>
                <a:cs typeface="Arial"/>
              </a:rPr>
              <a:t> inference v </a:t>
            </a:r>
            <a:r>
              <a:rPr lang="en-US" sz="1100" spc="-5" dirty="0" err="1">
                <a:latin typeface="Arial"/>
                <a:cs typeface="Arial"/>
              </a:rPr>
              <a:t>epidemiologii</a:t>
            </a:r>
            <a:r>
              <a:rPr lang="en-US" sz="1100" spc="-5" dirty="0">
                <a:latin typeface="Arial"/>
                <a:cs typeface="Arial"/>
              </a:rPr>
              <a:t>.</a:t>
            </a:r>
          </a:p>
          <a:p>
            <a:pPr marL="11527" algn="just">
              <a:spcBef>
                <a:spcPts val="649"/>
              </a:spcBef>
            </a:pPr>
            <a:r>
              <a:rPr lang="en-US" sz="1100" spc="-5" dirty="0">
                <a:latin typeface="Arial"/>
                <a:cs typeface="Arial"/>
              </a:rPr>
              <a:t>American Journal of Public Health. http://doi.org/10.2105/AJPH.2004.059204</a:t>
            </a:r>
          </a:p>
          <a:p>
            <a:pPr marL="11527" algn="just">
              <a:spcBef>
                <a:spcPts val="649"/>
              </a:spcBef>
            </a:pPr>
            <a:endParaRPr lang="en-US" sz="2541" spc="-5" dirty="0">
              <a:latin typeface="Arial"/>
              <a:cs typeface="Arial"/>
            </a:endParaRPr>
          </a:p>
          <a:p>
            <a:pPr marL="11527" algn="just">
              <a:lnSpc>
                <a:spcPts val="1339"/>
              </a:lnSpc>
              <a:spcBef>
                <a:spcPts val="789"/>
              </a:spcBef>
            </a:pPr>
            <a:r>
              <a:rPr lang="cs-CZ" sz="1135" spc="-5" dirty="0">
                <a:latin typeface="Arial"/>
                <a:cs typeface="Arial"/>
              </a:rPr>
              <a:t>)</a:t>
            </a:r>
            <a:endParaRPr lang="en-US" sz="1135" dirty="0">
              <a:latin typeface="Arial"/>
              <a:cs typeface="Arial"/>
            </a:endParaRPr>
          </a:p>
        </p:txBody>
      </p:sp>
      <p:sp>
        <p:nvSpPr>
          <p:cNvPr id="4" name="object 4"/>
          <p:cNvSpPr/>
          <p:nvPr/>
        </p:nvSpPr>
        <p:spPr>
          <a:xfrm>
            <a:off x="8010523" y="3885746"/>
            <a:ext cx="2451832" cy="2972253"/>
          </a:xfrm>
          <a:prstGeom prst="rect">
            <a:avLst/>
          </a:prstGeom>
          <a:blipFill>
            <a:blip r:embed="rId2" cstate="print"/>
            <a:stretch>
              <a:fillRect/>
            </a:stretch>
          </a:blipFill>
        </p:spPr>
        <p:txBody>
          <a:bodyPr wrap="square" lIns="0" tIns="0" rIns="0" bIns="0" rtlCol="0"/>
          <a:lstStyle/>
          <a:p>
            <a:endParaRPr sz="2178"/>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ovéPole 35">
            <a:extLst>
              <a:ext uri="{FF2B5EF4-FFF2-40B4-BE49-F238E27FC236}">
                <a16:creationId xmlns:a16="http://schemas.microsoft.com/office/drawing/2014/main" id="{2E96E7BD-5DF5-47E4-9520-18248989F4CB}"/>
              </a:ext>
            </a:extLst>
          </p:cNvPr>
          <p:cNvSpPr txBox="1">
            <a:spLocks noChangeArrowheads="1"/>
          </p:cNvSpPr>
          <p:nvPr/>
        </p:nvSpPr>
        <p:spPr bwMode="auto">
          <a:xfrm>
            <a:off x="9310688" y="6500814"/>
            <a:ext cx="12192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1400" baseline="-25000">
                <a:solidFill>
                  <a:schemeClr val="bg1"/>
                </a:solidFill>
              </a:rPr>
              <a:t>© Ondřej Slabý, 2009</a:t>
            </a:r>
          </a:p>
        </p:txBody>
      </p:sp>
      <p:sp>
        <p:nvSpPr>
          <p:cNvPr id="35845" name="TextovéPole 8">
            <a:extLst>
              <a:ext uri="{FF2B5EF4-FFF2-40B4-BE49-F238E27FC236}">
                <a16:creationId xmlns:a16="http://schemas.microsoft.com/office/drawing/2014/main" id="{97464E2D-31A9-42A7-8016-CCDB7A1DBCBD}"/>
              </a:ext>
            </a:extLst>
          </p:cNvPr>
          <p:cNvSpPr txBox="1">
            <a:spLocks noChangeArrowheads="1"/>
          </p:cNvSpPr>
          <p:nvPr/>
        </p:nvSpPr>
        <p:spPr bwMode="auto">
          <a:xfrm>
            <a:off x="1738314" y="571500"/>
            <a:ext cx="77358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sz="2800" b="1">
                <a:solidFill>
                  <a:srgbClr val="C00000"/>
                </a:solidFill>
              </a:rPr>
              <a:t>Příklad studie připad-kontrola</a:t>
            </a:r>
          </a:p>
          <a:p>
            <a:r>
              <a:rPr lang="cs-CZ" altLang="cs-CZ" sz="2800" b="1"/>
              <a:t>Stanovení OR vyjadřujícího asociaci mezi užíváním </a:t>
            </a:r>
          </a:p>
          <a:p>
            <a:r>
              <a:rPr lang="cs-CZ" altLang="cs-CZ" sz="2800" b="1"/>
              <a:t>salycilátů a Reyova syndromu</a:t>
            </a:r>
          </a:p>
        </p:txBody>
      </p:sp>
      <p:graphicFrame>
        <p:nvGraphicFramePr>
          <p:cNvPr id="10" name="Tabulka 9">
            <a:extLst>
              <a:ext uri="{FF2B5EF4-FFF2-40B4-BE49-F238E27FC236}">
                <a16:creationId xmlns:a16="http://schemas.microsoft.com/office/drawing/2014/main" id="{8ABB3D56-095E-4634-9D60-5314452513B6}"/>
              </a:ext>
            </a:extLst>
          </p:cNvPr>
          <p:cNvGraphicFramePr>
            <a:graphicFrameLocks noGrp="1"/>
          </p:cNvGraphicFramePr>
          <p:nvPr/>
        </p:nvGraphicFramePr>
        <p:xfrm>
          <a:off x="2667000" y="2143126"/>
          <a:ext cx="6096000" cy="1485900"/>
        </p:xfrm>
        <a:graphic>
          <a:graphicData uri="http://schemas.openxmlformats.org/drawingml/2006/table">
            <a:tbl>
              <a:tblPr/>
              <a:tblGrid>
                <a:gridCol w="1524000">
                  <a:extLst>
                    <a:ext uri="{9D8B030D-6E8A-4147-A177-3AD203B41FA5}">
                      <a16:colId xmlns:a16="http://schemas.microsoft.com/office/drawing/2014/main" val="3080555398"/>
                    </a:ext>
                  </a:extLst>
                </a:gridCol>
                <a:gridCol w="1524000">
                  <a:extLst>
                    <a:ext uri="{9D8B030D-6E8A-4147-A177-3AD203B41FA5}">
                      <a16:colId xmlns:a16="http://schemas.microsoft.com/office/drawing/2014/main" val="1962538397"/>
                    </a:ext>
                  </a:extLst>
                </a:gridCol>
                <a:gridCol w="1524000">
                  <a:extLst>
                    <a:ext uri="{9D8B030D-6E8A-4147-A177-3AD203B41FA5}">
                      <a16:colId xmlns:a16="http://schemas.microsoft.com/office/drawing/2014/main" val="3030770061"/>
                    </a:ext>
                  </a:extLst>
                </a:gridCol>
                <a:gridCol w="1524000">
                  <a:extLst>
                    <a:ext uri="{9D8B030D-6E8A-4147-A177-3AD203B41FA5}">
                      <a16:colId xmlns:a16="http://schemas.microsoft.com/office/drawing/2014/main" val="3869938619"/>
                    </a:ext>
                  </a:extLst>
                </a:gridCol>
              </a:tblGrid>
              <a:tr h="371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Rey. sy ano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Rey. sy 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Celkem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498732051"/>
                  </a:ext>
                </a:extLst>
              </a:tr>
              <a:tr h="371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Salyc. Ano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26</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53</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79</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4189243570"/>
                  </a:ext>
                </a:extLst>
              </a:tr>
              <a:tr h="371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Salyc. 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87</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88</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864551629"/>
                  </a:ext>
                </a:extLst>
              </a:tr>
              <a:tr h="37147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celkem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27</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140</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a:spcBef>
                          <a:spcPct val="20000"/>
                        </a:spcBef>
                        <a:defRPr sz="2000">
                          <a:solidFill>
                            <a:schemeClr val="tx1"/>
                          </a:solidFill>
                          <a:latin typeface="Calibri" panose="020F0502020204030204" pitchFamily="34" charset="0"/>
                          <a:ea typeface="ＭＳ Ｐゴシック" panose="020B0600070205080204" pitchFamily="34" charset="-128"/>
                        </a:defRPr>
                      </a:lvl3pPr>
                      <a:lvl4pPr>
                        <a:spcBef>
                          <a:spcPct val="20000"/>
                        </a:spcBef>
                        <a:defRPr>
                          <a:solidFill>
                            <a:schemeClr val="tx1"/>
                          </a:solidFill>
                          <a:latin typeface="Calibri" panose="020F0502020204030204" pitchFamily="34" charset="0"/>
                          <a:ea typeface="ＭＳ Ｐゴシック" panose="020B0600070205080204" pitchFamily="34" charset="-128"/>
                        </a:defRPr>
                      </a:lvl4pPr>
                      <a:lvl5pPr>
                        <a:spcBef>
                          <a:spcPct val="20000"/>
                        </a:spcBef>
                        <a:defRPr>
                          <a:solidFill>
                            <a:schemeClr val="tx1"/>
                          </a:solidFill>
                          <a:latin typeface="Calibri" panose="020F0502020204030204" pitchFamily="34" charset="0"/>
                          <a:ea typeface="ＭＳ Ｐゴシック" panose="020B0600070205080204" pitchFamily="34" charset="-128"/>
                        </a:defRPr>
                      </a:lvl5pPr>
                      <a:lvl6pPr marL="4572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167</a:t>
                      </a:r>
                      <a:endParaRPr kumimoji="0" lang="cs-CZ" altLang="cs-CZ"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252562397"/>
                  </a:ext>
                </a:extLst>
              </a:tr>
            </a:tbl>
          </a:graphicData>
        </a:graphic>
      </p:graphicFrame>
      <p:sp>
        <p:nvSpPr>
          <p:cNvPr id="35873" name="TextovéPole 10">
            <a:extLst>
              <a:ext uri="{FF2B5EF4-FFF2-40B4-BE49-F238E27FC236}">
                <a16:creationId xmlns:a16="http://schemas.microsoft.com/office/drawing/2014/main" id="{3AE7D609-4C2B-442D-B978-AA49A4DC264F}"/>
              </a:ext>
            </a:extLst>
          </p:cNvPr>
          <p:cNvSpPr txBox="1">
            <a:spLocks noChangeArrowheads="1"/>
          </p:cNvSpPr>
          <p:nvPr/>
        </p:nvSpPr>
        <p:spPr bwMode="auto">
          <a:xfrm>
            <a:off x="2024064" y="4286250"/>
            <a:ext cx="110172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cs-CZ"/>
          </a:p>
          <a:p>
            <a:endParaRPr lang="en-US" altLang="cs-CZ"/>
          </a:p>
          <a:p>
            <a:r>
              <a:rPr lang="en-US" altLang="cs-CZ"/>
              <a:t>OR = AD/BC = 26x87</a:t>
            </a:r>
            <a:r>
              <a:rPr lang="cs-CZ" altLang="cs-CZ"/>
              <a:t>/</a:t>
            </a:r>
            <a:r>
              <a:rPr lang="en-US" altLang="cs-CZ"/>
              <a:t>53x1</a:t>
            </a:r>
            <a:r>
              <a:rPr lang="cs-CZ" altLang="cs-CZ"/>
              <a:t> </a:t>
            </a:r>
            <a:r>
              <a:rPr lang="en-US" altLang="cs-CZ"/>
              <a:t>=</a:t>
            </a:r>
            <a:r>
              <a:rPr lang="cs-CZ" altLang="cs-CZ"/>
              <a:t> </a:t>
            </a:r>
            <a:r>
              <a:rPr lang="en-US" altLang="cs-CZ"/>
              <a:t>42,7</a:t>
            </a:r>
            <a:endParaRPr lang="cs-CZ" altLang="cs-CZ"/>
          </a:p>
          <a:p>
            <a:endParaRPr lang="cs-CZ" altLang="cs-CZ"/>
          </a:p>
          <a:p>
            <a:r>
              <a:rPr lang="en-US" altLang="cs-CZ"/>
              <a:t>D</a:t>
            </a:r>
            <a:r>
              <a:rPr lang="cs-CZ" altLang="cs-CZ"/>
              <a:t>ěri s Reyovým syndromem 42,7 častěji užívaly k léčby virového onemocnění salyciláty.</a:t>
            </a:r>
          </a:p>
        </p:txBody>
      </p:sp>
      <p:sp>
        <p:nvSpPr>
          <p:cNvPr id="35874" name="TextovéPole 11">
            <a:extLst>
              <a:ext uri="{FF2B5EF4-FFF2-40B4-BE49-F238E27FC236}">
                <a16:creationId xmlns:a16="http://schemas.microsoft.com/office/drawing/2014/main" id="{03D4623F-8E81-4B7C-9C9A-231A2479BDAE}"/>
              </a:ext>
            </a:extLst>
          </p:cNvPr>
          <p:cNvSpPr txBox="1">
            <a:spLocks noChangeArrowheads="1"/>
          </p:cNvSpPr>
          <p:nvPr/>
        </p:nvSpPr>
        <p:spPr bwMode="auto">
          <a:xfrm>
            <a:off x="7453314" y="3786189"/>
            <a:ext cx="37479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cs-CZ" altLang="cs-CZ" b="1">
                <a:solidFill>
                  <a:srgbClr val="C00000"/>
                </a:solidFill>
              </a:rPr>
              <a:t>KONTINGENČNÍ TABULKA</a:t>
            </a:r>
          </a:p>
          <a:p>
            <a:r>
              <a:rPr lang="cs-CZ" altLang="cs-CZ" b="1">
                <a:solidFill>
                  <a:srgbClr val="C00000"/>
                </a:solidFill>
              </a:rPr>
              <a:t>Tabulka křížových klasifikací</a:t>
            </a:r>
          </a:p>
          <a:p>
            <a:r>
              <a:rPr lang="cs-CZ" altLang="cs-CZ" b="1">
                <a:solidFill>
                  <a:srgbClr val="C00000"/>
                </a:solidFill>
              </a:rPr>
              <a:t>Čtyřpolní (2x2)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449C132B-339E-4898-B1B2-BC68F73768A1}"/>
              </a:ext>
            </a:extLst>
          </p:cNvPr>
          <p:cNvSpPr/>
          <p:nvPr/>
        </p:nvSpPr>
        <p:spPr>
          <a:xfrm>
            <a:off x="5456548" y="3937650"/>
            <a:ext cx="2232248" cy="1233718"/>
          </a:xfrm>
          <a:prstGeom prst="ellipse">
            <a:avLst/>
          </a:prstGeom>
          <a:gradFill flip="none" rotWithShape="1">
            <a:gsLst>
              <a:gs pos="0">
                <a:srgbClr val="660033">
                  <a:tint val="66000"/>
                  <a:satMod val="160000"/>
                </a:srgbClr>
              </a:gs>
              <a:gs pos="50000">
                <a:srgbClr val="660033">
                  <a:tint val="44500"/>
                  <a:satMod val="160000"/>
                </a:srgbClr>
              </a:gs>
              <a:gs pos="100000">
                <a:srgbClr val="660033">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sp>
        <p:nvSpPr>
          <p:cNvPr id="25" name="Oval 24">
            <a:extLst>
              <a:ext uri="{FF2B5EF4-FFF2-40B4-BE49-F238E27FC236}">
                <a16:creationId xmlns:a16="http://schemas.microsoft.com/office/drawing/2014/main" id="{5BD1273F-C69B-4100-87A5-11FFC222774D}"/>
              </a:ext>
            </a:extLst>
          </p:cNvPr>
          <p:cNvSpPr/>
          <p:nvPr/>
        </p:nvSpPr>
        <p:spPr>
          <a:xfrm>
            <a:off x="7040724" y="2621076"/>
            <a:ext cx="2232248" cy="1233718"/>
          </a:xfrm>
          <a:prstGeom prst="ellipse">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sp>
        <p:nvSpPr>
          <p:cNvPr id="7" name="Oval 6">
            <a:extLst>
              <a:ext uri="{FF2B5EF4-FFF2-40B4-BE49-F238E27FC236}">
                <a16:creationId xmlns:a16="http://schemas.microsoft.com/office/drawing/2014/main" id="{26784A89-1D33-4903-9AE7-7F87005B1EB9}"/>
              </a:ext>
            </a:extLst>
          </p:cNvPr>
          <p:cNvSpPr/>
          <p:nvPr/>
        </p:nvSpPr>
        <p:spPr>
          <a:xfrm>
            <a:off x="2161722" y="1210928"/>
            <a:ext cx="2232248" cy="1233718"/>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sp>
        <p:nvSpPr>
          <p:cNvPr id="16" name="Oval 15">
            <a:extLst>
              <a:ext uri="{FF2B5EF4-FFF2-40B4-BE49-F238E27FC236}">
                <a16:creationId xmlns:a16="http://schemas.microsoft.com/office/drawing/2014/main" id="{021EF0EE-9C1E-4CF2-B020-31DE6008698E}"/>
              </a:ext>
            </a:extLst>
          </p:cNvPr>
          <p:cNvSpPr/>
          <p:nvPr/>
        </p:nvSpPr>
        <p:spPr>
          <a:xfrm>
            <a:off x="5384540" y="1196752"/>
            <a:ext cx="2232248" cy="1233718"/>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sp>
        <p:nvSpPr>
          <p:cNvPr id="17" name="Oval 16">
            <a:extLst>
              <a:ext uri="{FF2B5EF4-FFF2-40B4-BE49-F238E27FC236}">
                <a16:creationId xmlns:a16="http://schemas.microsoft.com/office/drawing/2014/main" id="{F0EE6288-4AEC-4E8E-9FBD-B449272F2551}"/>
              </a:ext>
            </a:extLst>
          </p:cNvPr>
          <p:cNvSpPr/>
          <p:nvPr/>
        </p:nvSpPr>
        <p:spPr>
          <a:xfrm>
            <a:off x="3728356" y="2621076"/>
            <a:ext cx="2232248" cy="1233718"/>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sp>
        <p:nvSpPr>
          <p:cNvPr id="18" name="Oval 17">
            <a:extLst>
              <a:ext uri="{FF2B5EF4-FFF2-40B4-BE49-F238E27FC236}">
                <a16:creationId xmlns:a16="http://schemas.microsoft.com/office/drawing/2014/main" id="{93FD551C-1928-4037-ADC6-BC1D537F843B}"/>
              </a:ext>
            </a:extLst>
          </p:cNvPr>
          <p:cNvSpPr/>
          <p:nvPr/>
        </p:nvSpPr>
        <p:spPr>
          <a:xfrm>
            <a:off x="7104112" y="5300388"/>
            <a:ext cx="2232248" cy="1200704"/>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sp>
        <p:nvSpPr>
          <p:cNvPr id="19" name="Oval 18">
            <a:extLst>
              <a:ext uri="{FF2B5EF4-FFF2-40B4-BE49-F238E27FC236}">
                <a16:creationId xmlns:a16="http://schemas.microsoft.com/office/drawing/2014/main" id="{AA447CFD-8C37-4404-A0B9-ACEE1F9E4D35}"/>
              </a:ext>
            </a:extLst>
          </p:cNvPr>
          <p:cNvSpPr/>
          <p:nvPr/>
        </p:nvSpPr>
        <p:spPr>
          <a:xfrm>
            <a:off x="2161722" y="3947232"/>
            <a:ext cx="2232248" cy="1233718"/>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sp>
        <p:nvSpPr>
          <p:cNvPr id="21" name="Oval 20">
            <a:extLst>
              <a:ext uri="{FF2B5EF4-FFF2-40B4-BE49-F238E27FC236}">
                <a16:creationId xmlns:a16="http://schemas.microsoft.com/office/drawing/2014/main" id="{BB301B9C-F7C9-436F-ADB4-C963B9B107CF}"/>
              </a:ext>
            </a:extLst>
          </p:cNvPr>
          <p:cNvSpPr/>
          <p:nvPr/>
        </p:nvSpPr>
        <p:spPr>
          <a:xfrm>
            <a:off x="3728356" y="5171368"/>
            <a:ext cx="2232248" cy="1233718"/>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1400" b="1" dirty="0"/>
          </a:p>
        </p:txBody>
      </p:sp>
      <p:pic>
        <p:nvPicPr>
          <p:cNvPr id="14362" name="Picture 4" descr="nrg2537-f1">
            <a:extLst>
              <a:ext uri="{FF2B5EF4-FFF2-40B4-BE49-F238E27FC236}">
                <a16:creationId xmlns:a16="http://schemas.microsoft.com/office/drawing/2014/main" id="{0136DAB4-2E17-4B4B-B3ED-CFE26C926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445" t="95827"/>
          <a:stretch>
            <a:fillRect/>
          </a:stretch>
        </p:blipFill>
        <p:spPr bwMode="auto">
          <a:xfrm>
            <a:off x="9048751" y="6415088"/>
            <a:ext cx="1439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3" name="TextBox 4">
            <a:extLst>
              <a:ext uri="{FF2B5EF4-FFF2-40B4-BE49-F238E27FC236}">
                <a16:creationId xmlns:a16="http://schemas.microsoft.com/office/drawing/2014/main" id="{3E829F75-A930-47EC-BB16-A4A58B2C0A61}"/>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14364" name="Nadpis 1">
            <a:extLst>
              <a:ext uri="{FF2B5EF4-FFF2-40B4-BE49-F238E27FC236}">
                <a16:creationId xmlns:a16="http://schemas.microsoft.com/office/drawing/2014/main" id="{A8A21D31-CCA0-479C-9135-CCDC6FC3DE58}"/>
              </a:ext>
            </a:extLst>
          </p:cNvPr>
          <p:cNvSpPr txBox="1">
            <a:spLocks/>
          </p:cNvSpPr>
          <p:nvPr/>
        </p:nvSpPr>
        <p:spPr bwMode="auto">
          <a:xfrm>
            <a:off x="6164350" y="-5738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4000" b="1" dirty="0">
                <a:latin typeface="Calibri" panose="020F0502020204030204" pitchFamily="34" charset="0"/>
              </a:rPr>
              <a:t>Komplexní onemocnění</a:t>
            </a:r>
          </a:p>
        </p:txBody>
      </p:sp>
      <p:sp>
        <p:nvSpPr>
          <p:cNvPr id="14365" name="Rectangle 1">
            <a:extLst>
              <a:ext uri="{FF2B5EF4-FFF2-40B4-BE49-F238E27FC236}">
                <a16:creationId xmlns:a16="http://schemas.microsoft.com/office/drawing/2014/main" id="{6DC084B6-E0EA-4D10-BDC6-59F301AC303E}"/>
              </a:ext>
            </a:extLst>
          </p:cNvPr>
          <p:cNvSpPr>
            <a:spLocks noChangeArrowheads="1"/>
          </p:cNvSpPr>
          <p:nvPr/>
        </p:nvSpPr>
        <p:spPr bwMode="auto">
          <a:xfrm>
            <a:off x="2216150" y="1419225"/>
            <a:ext cx="2025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400" b="1"/>
              <a:t>GENOVÁ EXPRESE</a:t>
            </a:r>
          </a:p>
          <a:p>
            <a:pPr algn="ctr" eaLnBrk="1" hangingPunct="1"/>
            <a:r>
              <a:rPr lang="cs-CZ" altLang="cs-CZ" sz="1400"/>
              <a:t>Microarray analýza hladin transkriptu v cílové tkáni</a:t>
            </a:r>
            <a:endParaRPr lang="en-US" altLang="cs-CZ" sz="1400"/>
          </a:p>
        </p:txBody>
      </p:sp>
      <p:sp>
        <p:nvSpPr>
          <p:cNvPr id="14366" name="Rectangle 8">
            <a:extLst>
              <a:ext uri="{FF2B5EF4-FFF2-40B4-BE49-F238E27FC236}">
                <a16:creationId xmlns:a16="http://schemas.microsoft.com/office/drawing/2014/main" id="{AF2348B9-FD52-4612-A710-8E000A258827}"/>
              </a:ext>
            </a:extLst>
          </p:cNvPr>
          <p:cNvSpPr>
            <a:spLocks noChangeArrowheads="1"/>
          </p:cNvSpPr>
          <p:nvPr/>
        </p:nvSpPr>
        <p:spPr bwMode="auto">
          <a:xfrm>
            <a:off x="5519738" y="1365250"/>
            <a:ext cx="2025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400" b="1"/>
              <a:t>GENOTYPOVÁNÍ</a:t>
            </a:r>
          </a:p>
          <a:p>
            <a:pPr algn="ctr" eaLnBrk="1" hangingPunct="1"/>
            <a:r>
              <a:rPr lang="cs-CZ" altLang="cs-CZ" sz="1400"/>
              <a:t>Genome-wide genotypování SNP a dalších variant</a:t>
            </a:r>
            <a:endParaRPr lang="en-US" altLang="cs-CZ" sz="1400"/>
          </a:p>
        </p:txBody>
      </p:sp>
      <p:sp>
        <p:nvSpPr>
          <p:cNvPr id="14367" name="Rectangle 9">
            <a:extLst>
              <a:ext uri="{FF2B5EF4-FFF2-40B4-BE49-F238E27FC236}">
                <a16:creationId xmlns:a16="http://schemas.microsoft.com/office/drawing/2014/main" id="{A36B2E24-A5AC-4B8E-84B4-5AD726F0A6B6}"/>
              </a:ext>
            </a:extLst>
          </p:cNvPr>
          <p:cNvSpPr>
            <a:spLocks noChangeArrowheads="1"/>
          </p:cNvSpPr>
          <p:nvPr/>
        </p:nvSpPr>
        <p:spPr bwMode="auto">
          <a:xfrm>
            <a:off x="7104063" y="3021014"/>
            <a:ext cx="2025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400" b="1"/>
              <a:t>EPIGENETIKÉ MODIFIKACE</a:t>
            </a:r>
            <a:endParaRPr lang="en-US" altLang="cs-CZ" sz="1400" b="1"/>
          </a:p>
        </p:txBody>
      </p:sp>
      <p:sp>
        <p:nvSpPr>
          <p:cNvPr id="14368" name="Rectangle 10">
            <a:extLst>
              <a:ext uri="{FF2B5EF4-FFF2-40B4-BE49-F238E27FC236}">
                <a16:creationId xmlns:a16="http://schemas.microsoft.com/office/drawing/2014/main" id="{679DC7E9-0F9A-4A24-94D6-A0689BF1159A}"/>
              </a:ext>
            </a:extLst>
          </p:cNvPr>
          <p:cNvSpPr>
            <a:spLocks noChangeArrowheads="1"/>
          </p:cNvSpPr>
          <p:nvPr/>
        </p:nvSpPr>
        <p:spPr bwMode="auto">
          <a:xfrm>
            <a:off x="7185026" y="5530851"/>
            <a:ext cx="20240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400" b="1"/>
              <a:t>NEGENETICKÉ EFEKTY</a:t>
            </a:r>
          </a:p>
          <a:p>
            <a:pPr algn="ctr" eaLnBrk="1" hangingPunct="1"/>
            <a:r>
              <a:rPr lang="cs-CZ" altLang="cs-CZ" sz="1400"/>
              <a:t>Vlivy vnějšího prostředí</a:t>
            </a:r>
            <a:endParaRPr lang="en-US" altLang="cs-CZ" sz="1400"/>
          </a:p>
        </p:txBody>
      </p:sp>
      <p:sp>
        <p:nvSpPr>
          <p:cNvPr id="12" name="Rectangle 11">
            <a:extLst>
              <a:ext uri="{FF2B5EF4-FFF2-40B4-BE49-F238E27FC236}">
                <a16:creationId xmlns:a16="http://schemas.microsoft.com/office/drawing/2014/main" id="{88A667D0-1239-47C6-95D8-BD58BCB9A655}"/>
              </a:ext>
            </a:extLst>
          </p:cNvPr>
          <p:cNvSpPr/>
          <p:nvPr/>
        </p:nvSpPr>
        <p:spPr>
          <a:xfrm>
            <a:off x="4108451" y="5297488"/>
            <a:ext cx="1439863" cy="1014412"/>
          </a:xfrm>
          <a:prstGeom prst="rect">
            <a:avLst/>
          </a:prstGeom>
        </p:spPr>
        <p:txBody>
          <a:bodyPr>
            <a:spAutoFit/>
          </a:bodyPr>
          <a:lstStyle/>
          <a:p>
            <a:pPr algn="ctr" eaLnBrk="1" hangingPunct="1">
              <a:defRPr/>
            </a:pPr>
            <a:r>
              <a:rPr lang="cs-CZ" sz="2000" b="1" cap="all" dirty="0"/>
              <a:t>Riziko vzniku nemoci</a:t>
            </a:r>
            <a:endParaRPr lang="en-US" sz="2000" b="1" cap="all" dirty="0"/>
          </a:p>
        </p:txBody>
      </p:sp>
      <p:sp>
        <p:nvSpPr>
          <p:cNvPr id="13" name="Rectangle 12">
            <a:extLst>
              <a:ext uri="{FF2B5EF4-FFF2-40B4-BE49-F238E27FC236}">
                <a16:creationId xmlns:a16="http://schemas.microsoft.com/office/drawing/2014/main" id="{03020B26-42A6-4A21-8DCC-C1720BFB12A0}"/>
              </a:ext>
            </a:extLst>
          </p:cNvPr>
          <p:cNvSpPr/>
          <p:nvPr/>
        </p:nvSpPr>
        <p:spPr>
          <a:xfrm>
            <a:off x="2279651" y="4297364"/>
            <a:ext cx="2024063" cy="307975"/>
          </a:xfrm>
          <a:prstGeom prst="rect">
            <a:avLst/>
          </a:prstGeom>
        </p:spPr>
        <p:txBody>
          <a:bodyPr>
            <a:spAutoFit/>
          </a:bodyPr>
          <a:lstStyle/>
          <a:p>
            <a:pPr algn="ctr" eaLnBrk="1" hangingPunct="1">
              <a:defRPr/>
            </a:pPr>
            <a:r>
              <a:rPr lang="cs-CZ" sz="1400" b="1" cap="all" dirty="0"/>
              <a:t>ANALÝZA SÍTÍ</a:t>
            </a:r>
            <a:endParaRPr lang="en-US" sz="1400" b="1" cap="all" dirty="0"/>
          </a:p>
        </p:txBody>
      </p:sp>
      <p:sp>
        <p:nvSpPr>
          <p:cNvPr id="14" name="Rectangle 13">
            <a:extLst>
              <a:ext uri="{FF2B5EF4-FFF2-40B4-BE49-F238E27FC236}">
                <a16:creationId xmlns:a16="http://schemas.microsoft.com/office/drawing/2014/main" id="{AB11D05E-C706-40B5-AC8B-06996F746DC0}"/>
              </a:ext>
            </a:extLst>
          </p:cNvPr>
          <p:cNvSpPr/>
          <p:nvPr/>
        </p:nvSpPr>
        <p:spPr>
          <a:xfrm>
            <a:off x="5529263" y="4198939"/>
            <a:ext cx="2024062" cy="739775"/>
          </a:xfrm>
          <a:prstGeom prst="rect">
            <a:avLst/>
          </a:prstGeom>
        </p:spPr>
        <p:txBody>
          <a:bodyPr>
            <a:spAutoFit/>
          </a:bodyPr>
          <a:lstStyle/>
          <a:p>
            <a:pPr algn="ctr" eaLnBrk="1" hangingPunct="1">
              <a:defRPr/>
            </a:pPr>
            <a:r>
              <a:rPr lang="cs-CZ" sz="1400" b="1" cap="all" dirty="0"/>
              <a:t>Integrace s celogenomovými studiemi</a:t>
            </a:r>
            <a:endParaRPr lang="en-US" sz="1400" b="1" cap="all" dirty="0"/>
          </a:p>
        </p:txBody>
      </p:sp>
      <p:sp>
        <p:nvSpPr>
          <p:cNvPr id="14372" name="Rectangle 14">
            <a:extLst>
              <a:ext uri="{FF2B5EF4-FFF2-40B4-BE49-F238E27FC236}">
                <a16:creationId xmlns:a16="http://schemas.microsoft.com/office/drawing/2014/main" id="{1F04B333-1C5A-4A90-A893-05422F83F66A}"/>
              </a:ext>
            </a:extLst>
          </p:cNvPr>
          <p:cNvSpPr>
            <a:spLocks noChangeArrowheads="1"/>
          </p:cNvSpPr>
          <p:nvPr/>
        </p:nvSpPr>
        <p:spPr bwMode="auto">
          <a:xfrm>
            <a:off x="3863976" y="2786064"/>
            <a:ext cx="2024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400" b="1"/>
              <a:t>eQTLs</a:t>
            </a:r>
          </a:p>
          <a:p>
            <a:pPr algn="ctr" eaLnBrk="1" hangingPunct="1"/>
            <a:r>
              <a:rPr lang="cs-CZ" altLang="cs-CZ" sz="1400"/>
              <a:t>Asociace genetických markerků s genovou expresí</a:t>
            </a:r>
            <a:endParaRPr lang="en-US" altLang="cs-CZ" sz="1400"/>
          </a:p>
        </p:txBody>
      </p:sp>
      <p:sp>
        <p:nvSpPr>
          <p:cNvPr id="8" name="Left Arrow 7">
            <a:extLst>
              <a:ext uri="{FF2B5EF4-FFF2-40B4-BE49-F238E27FC236}">
                <a16:creationId xmlns:a16="http://schemas.microsoft.com/office/drawing/2014/main" id="{DD390FA3-9259-4DA7-A78C-6B2B4FDC57C1}"/>
              </a:ext>
            </a:extLst>
          </p:cNvPr>
          <p:cNvSpPr/>
          <p:nvPr/>
        </p:nvSpPr>
        <p:spPr>
          <a:xfrm rot="13784358">
            <a:off x="3888582" y="2416969"/>
            <a:ext cx="366712" cy="23495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
        <p:nvSpPr>
          <p:cNvPr id="27" name="Left Arrow 26">
            <a:extLst>
              <a:ext uri="{FF2B5EF4-FFF2-40B4-BE49-F238E27FC236}">
                <a16:creationId xmlns:a16="http://schemas.microsoft.com/office/drawing/2014/main" id="{2836BA9F-D2D3-428B-B6F0-C7A4A8F515BB}"/>
              </a:ext>
            </a:extLst>
          </p:cNvPr>
          <p:cNvSpPr/>
          <p:nvPr/>
        </p:nvSpPr>
        <p:spPr>
          <a:xfrm>
            <a:off x="6076951" y="3109913"/>
            <a:ext cx="892175" cy="23495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
        <p:nvSpPr>
          <p:cNvPr id="28" name="Left Arrow 27">
            <a:extLst>
              <a:ext uri="{FF2B5EF4-FFF2-40B4-BE49-F238E27FC236}">
                <a16:creationId xmlns:a16="http://schemas.microsoft.com/office/drawing/2014/main" id="{7B111BF5-2A3E-4F75-9AFE-7287B9E0451C}"/>
              </a:ext>
            </a:extLst>
          </p:cNvPr>
          <p:cNvSpPr/>
          <p:nvPr/>
        </p:nvSpPr>
        <p:spPr>
          <a:xfrm rot="19022460">
            <a:off x="5492750" y="2425700"/>
            <a:ext cx="355600" cy="23495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
        <p:nvSpPr>
          <p:cNvPr id="29" name="Left Arrow 28">
            <a:extLst>
              <a:ext uri="{FF2B5EF4-FFF2-40B4-BE49-F238E27FC236}">
                <a16:creationId xmlns:a16="http://schemas.microsoft.com/office/drawing/2014/main" id="{B268C03F-2357-479B-91F8-EA0B483234EA}"/>
              </a:ext>
            </a:extLst>
          </p:cNvPr>
          <p:cNvSpPr/>
          <p:nvPr/>
        </p:nvSpPr>
        <p:spPr>
          <a:xfrm rot="19022460">
            <a:off x="3843339" y="3759201"/>
            <a:ext cx="357187" cy="233363"/>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
        <p:nvSpPr>
          <p:cNvPr id="30" name="Left Arrow 29">
            <a:extLst>
              <a:ext uri="{FF2B5EF4-FFF2-40B4-BE49-F238E27FC236}">
                <a16:creationId xmlns:a16="http://schemas.microsoft.com/office/drawing/2014/main" id="{C48685D9-0F3F-4AB8-8D27-8A496556AC3B}"/>
              </a:ext>
            </a:extLst>
          </p:cNvPr>
          <p:cNvSpPr/>
          <p:nvPr/>
        </p:nvSpPr>
        <p:spPr>
          <a:xfrm rot="13784358">
            <a:off x="5409407" y="3839369"/>
            <a:ext cx="366712" cy="23495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
        <p:nvSpPr>
          <p:cNvPr id="31" name="Left Arrow 30">
            <a:extLst>
              <a:ext uri="{FF2B5EF4-FFF2-40B4-BE49-F238E27FC236}">
                <a16:creationId xmlns:a16="http://schemas.microsoft.com/office/drawing/2014/main" id="{DAA9BF59-F964-4EE1-A66A-61B0C8B1B85D}"/>
              </a:ext>
            </a:extLst>
          </p:cNvPr>
          <p:cNvSpPr/>
          <p:nvPr/>
        </p:nvSpPr>
        <p:spPr>
          <a:xfrm rot="13784358">
            <a:off x="3472657" y="5283994"/>
            <a:ext cx="366712" cy="23495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
        <p:nvSpPr>
          <p:cNvPr id="32" name="Left Arrow 31">
            <a:extLst>
              <a:ext uri="{FF2B5EF4-FFF2-40B4-BE49-F238E27FC236}">
                <a16:creationId xmlns:a16="http://schemas.microsoft.com/office/drawing/2014/main" id="{63788403-4358-41A0-B40F-83F5F6A8D50A}"/>
              </a:ext>
            </a:extLst>
          </p:cNvPr>
          <p:cNvSpPr/>
          <p:nvPr/>
        </p:nvSpPr>
        <p:spPr>
          <a:xfrm rot="19022460">
            <a:off x="5776913" y="5180013"/>
            <a:ext cx="355600" cy="233362"/>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
        <p:nvSpPr>
          <p:cNvPr id="33" name="Left Arrow 32">
            <a:extLst>
              <a:ext uri="{FF2B5EF4-FFF2-40B4-BE49-F238E27FC236}">
                <a16:creationId xmlns:a16="http://schemas.microsoft.com/office/drawing/2014/main" id="{4635305F-FB02-44E4-B6CC-E4A0E7D6145F}"/>
              </a:ext>
            </a:extLst>
          </p:cNvPr>
          <p:cNvSpPr/>
          <p:nvPr/>
        </p:nvSpPr>
        <p:spPr>
          <a:xfrm>
            <a:off x="6076951" y="5702300"/>
            <a:ext cx="892175" cy="23495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Nadpis 1">
            <a:extLst>
              <a:ext uri="{FF2B5EF4-FFF2-40B4-BE49-F238E27FC236}">
                <a16:creationId xmlns:a16="http://schemas.microsoft.com/office/drawing/2014/main" id="{3D3CC6FF-C913-4B9E-AF27-FB64582A7133}"/>
              </a:ext>
            </a:extLst>
          </p:cNvPr>
          <p:cNvSpPr txBox="1">
            <a:spLocks/>
          </p:cNvSpPr>
          <p:nvPr/>
        </p:nvSpPr>
        <p:spPr bwMode="auto">
          <a:xfrm>
            <a:off x="3100388" y="7127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4000" b="1">
                <a:latin typeface="Calibri" panose="020F0502020204030204" pitchFamily="34" charset="0"/>
              </a:rPr>
              <a:t>Nebo je to jinak?</a:t>
            </a:r>
          </a:p>
        </p:txBody>
      </p:sp>
      <p:sp>
        <p:nvSpPr>
          <p:cNvPr id="23" name="Zástupný symbol pro obsah 2">
            <a:extLst>
              <a:ext uri="{FF2B5EF4-FFF2-40B4-BE49-F238E27FC236}">
                <a16:creationId xmlns:a16="http://schemas.microsoft.com/office/drawing/2014/main" id="{C96253FB-A3EF-4827-910F-EA7C53AA2C24}"/>
              </a:ext>
            </a:extLst>
          </p:cNvPr>
          <p:cNvSpPr>
            <a:spLocks noGrp="1"/>
          </p:cNvSpPr>
          <p:nvPr>
            <p:ph idx="1"/>
          </p:nvPr>
        </p:nvSpPr>
        <p:spPr>
          <a:xfrm>
            <a:off x="1703388" y="3213101"/>
            <a:ext cx="8856662" cy="595313"/>
          </a:xfrm>
          <a:solidFill>
            <a:srgbClr val="FFFFCC"/>
          </a:solidFill>
          <a:ln>
            <a:solidFill>
              <a:srgbClr val="660033"/>
            </a:solidFill>
          </a:ln>
          <a:effectLst>
            <a:outerShdw blurRad="50800" dist="38100" dir="2700000" algn="tl" rotWithShape="0">
              <a:prstClr val="black">
                <a:alpha val="40000"/>
              </a:prstClr>
            </a:outerShdw>
          </a:effectLst>
        </p:spPr>
        <p:txBody>
          <a:bodyPr/>
          <a:lstStyle/>
          <a:p>
            <a:pPr marL="0" indent="0" algn="ctr">
              <a:buNone/>
              <a:defRPr/>
            </a:pPr>
            <a:r>
              <a:rPr lang="cs-CZ" sz="2800" b="1" dirty="0"/>
              <a:t>Spořivý </a:t>
            </a:r>
            <a:r>
              <a:rPr lang="cs-CZ" sz="2800" b="1" dirty="0" err="1"/>
              <a:t>epigenom</a:t>
            </a:r>
            <a:r>
              <a:rPr lang="cs-CZ" sz="2800" b="1"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28C1EEE-89EF-422D-8BD8-E001892E0CDA}"/>
              </a:ext>
            </a:extLst>
          </p:cNvPr>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a:extLst>
              <a:ext uri="{FF2B5EF4-FFF2-40B4-BE49-F238E27FC236}">
                <a16:creationId xmlns:a16="http://schemas.microsoft.com/office/drawing/2014/main" id="{4AA48FFB-AB55-440C-AEB2-A62C8F6E053C}"/>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662D3C01-38E7-46FE-B6C0-751131CBCD7A}"/>
              </a:ext>
            </a:extLst>
          </p:cNvPr>
          <p:cNvSpPr>
            <a:spLocks noGrp="1"/>
          </p:cNvSpPr>
          <p:nvPr>
            <p:ph type="title"/>
          </p:nvPr>
        </p:nvSpPr>
        <p:spPr/>
        <p:txBody>
          <a:bodyPr/>
          <a:lstStyle/>
          <a:p>
            <a:r>
              <a:rPr lang="cs-CZ" dirty="0"/>
              <a:t>Cholera</a:t>
            </a:r>
          </a:p>
        </p:txBody>
      </p:sp>
      <p:sp>
        <p:nvSpPr>
          <p:cNvPr id="5" name="Zástupný obsah 4">
            <a:extLst>
              <a:ext uri="{FF2B5EF4-FFF2-40B4-BE49-F238E27FC236}">
                <a16:creationId xmlns:a16="http://schemas.microsoft.com/office/drawing/2014/main" id="{0538902A-E1C5-4FC0-A900-5113EC3C6C4C}"/>
              </a:ext>
            </a:extLst>
          </p:cNvPr>
          <p:cNvSpPr>
            <a:spLocks noGrp="1"/>
          </p:cNvSpPr>
          <p:nvPr>
            <p:ph idx="1"/>
          </p:nvPr>
        </p:nvSpPr>
        <p:spPr/>
        <p:txBody>
          <a:bodyPr/>
          <a:lstStyle/>
          <a:p>
            <a:r>
              <a:rPr lang="cs-CZ" dirty="0"/>
              <a:t>příčina: z vystavení chorobě</a:t>
            </a:r>
          </a:p>
          <a:p>
            <a:r>
              <a:rPr lang="cs-CZ" dirty="0"/>
              <a:t>Proč je kauzalita důležitá?</a:t>
            </a:r>
          </a:p>
          <a:p>
            <a:r>
              <a:rPr lang="cs-CZ" dirty="0"/>
              <a:t>Jak rozhodneme, že asociace je kauzální?</a:t>
            </a:r>
          </a:p>
          <a:p>
            <a:r>
              <a:rPr lang="cs-CZ" dirty="0"/>
              <a:t>Úspěch a neúspěch</a:t>
            </a:r>
          </a:p>
          <a:p>
            <a:r>
              <a:rPr lang="cs-CZ" dirty="0" err="1"/>
              <a:t>Exposom</a:t>
            </a:r>
            <a:r>
              <a:rPr lang="cs-CZ" dirty="0"/>
              <a:t>, nové paradigma</a:t>
            </a:r>
          </a:p>
          <a:p>
            <a:r>
              <a:rPr lang="cs-CZ" dirty="0"/>
              <a:t>Jak objevit kauzální vztahy?</a:t>
            </a:r>
          </a:p>
        </p:txBody>
      </p:sp>
    </p:spTree>
    <p:extLst>
      <p:ext uri="{BB962C8B-B14F-4D97-AF65-F5344CB8AC3E}">
        <p14:creationId xmlns:p14="http://schemas.microsoft.com/office/powerpoint/2010/main" val="1044688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Zástupný symbol pro obsah 4">
            <a:extLst>
              <a:ext uri="{FF2B5EF4-FFF2-40B4-BE49-F238E27FC236}">
                <a16:creationId xmlns:a16="http://schemas.microsoft.com/office/drawing/2014/main" id="{EC8E9B50-C8D9-443A-9367-8FDE6481CC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27350" y="1198564"/>
            <a:ext cx="7399338" cy="4903787"/>
          </a:xfrm>
        </p:spPr>
      </p:pic>
      <p:sp>
        <p:nvSpPr>
          <p:cNvPr id="30723" name="TextBox 3">
            <a:extLst>
              <a:ext uri="{FF2B5EF4-FFF2-40B4-BE49-F238E27FC236}">
                <a16:creationId xmlns:a16="http://schemas.microsoft.com/office/drawing/2014/main" id="{E9B0A371-5834-443C-98CD-6A6889B66131}"/>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30724" name="Nadpis 1">
            <a:extLst>
              <a:ext uri="{FF2B5EF4-FFF2-40B4-BE49-F238E27FC236}">
                <a16:creationId xmlns:a16="http://schemas.microsoft.com/office/drawing/2014/main" id="{5004FAE4-28E0-47EC-8EC5-E0DBBC4209D9}"/>
              </a:ext>
            </a:extLst>
          </p:cNvPr>
          <p:cNvSpPr txBox="1">
            <a:spLocks/>
          </p:cNvSpPr>
          <p:nvPr/>
        </p:nvSpPr>
        <p:spPr bwMode="auto">
          <a:xfrm>
            <a:off x="2927350" y="315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4000" b="1">
                <a:latin typeface="Calibri" panose="020F0502020204030204" pitchFamily="34" charset="0"/>
              </a:rPr>
              <a:t>Mapy pro Barkerovu hypotézu</a:t>
            </a:r>
          </a:p>
        </p:txBody>
      </p:sp>
      <p:sp>
        <p:nvSpPr>
          <p:cNvPr id="2" name="TextovéPole 1">
            <a:extLst>
              <a:ext uri="{FF2B5EF4-FFF2-40B4-BE49-F238E27FC236}">
                <a16:creationId xmlns:a16="http://schemas.microsoft.com/office/drawing/2014/main" id="{28B692B2-AD20-49D9-8B24-1A5E366E327F}"/>
              </a:ext>
            </a:extLst>
          </p:cNvPr>
          <p:cNvSpPr txBox="1"/>
          <p:nvPr/>
        </p:nvSpPr>
        <p:spPr>
          <a:xfrm>
            <a:off x="2327308" y="1879974"/>
            <a:ext cx="1664276" cy="769441"/>
          </a:xfrm>
          <a:prstGeom prst="rect">
            <a:avLst/>
          </a:prstGeom>
          <a:solidFill>
            <a:schemeClr val="bg1"/>
          </a:solidFill>
        </p:spPr>
        <p:txBody>
          <a:bodyPr>
            <a:spAutoFit/>
          </a:bodyPr>
          <a:lstStyle/>
          <a:p>
            <a:pPr eaLnBrk="1" hangingPunct="1">
              <a:defRPr/>
            </a:pPr>
            <a:r>
              <a:rPr lang="cs-CZ" sz="2200" b="1" dirty="0">
                <a:effectLst>
                  <a:glow rad="101600">
                    <a:schemeClr val="bg1">
                      <a:lumMod val="85000"/>
                      <a:alpha val="60000"/>
                    </a:schemeClr>
                  </a:glow>
                </a:effectLst>
              </a:rPr>
              <a:t>1921-1925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B96EC2D-3CEF-44F0-80DD-F955BD647801}"/>
              </a:ext>
            </a:extLst>
          </p:cNvPr>
          <p:cNvSpPr>
            <a:spLocks noGrp="1"/>
          </p:cNvSpPr>
          <p:nvPr>
            <p:ph idx="1"/>
          </p:nvPr>
        </p:nvSpPr>
        <p:spPr>
          <a:xfrm>
            <a:off x="1631951" y="5230814"/>
            <a:ext cx="5472113" cy="935037"/>
          </a:xfrm>
          <a:solidFill>
            <a:srgbClr val="00B0F0"/>
          </a:solidFill>
          <a:ln>
            <a:solidFill>
              <a:srgbClr val="660033"/>
            </a:solidFill>
          </a:ln>
          <a:effectLst>
            <a:outerShdw blurRad="50800" dist="38100" dir="2700000" algn="tl" rotWithShape="0">
              <a:prstClr val="black">
                <a:alpha val="40000"/>
              </a:prstClr>
            </a:outerShdw>
          </a:effectLst>
        </p:spPr>
        <p:txBody>
          <a:bodyPr>
            <a:normAutofit/>
          </a:bodyPr>
          <a:lstStyle/>
          <a:p>
            <a:pPr marL="0" indent="0">
              <a:buNone/>
              <a:defRPr/>
            </a:pPr>
            <a:r>
              <a:rPr lang="cs-CZ" sz="1800" dirty="0"/>
              <a:t>Barker DJ: </a:t>
            </a:r>
            <a:r>
              <a:rPr lang="en-US" sz="1800" dirty="0"/>
              <a:t>The origins of the developmental origins theory.</a:t>
            </a:r>
            <a:endParaRPr lang="cs-CZ" sz="1800" dirty="0"/>
          </a:p>
          <a:p>
            <a:pPr marL="0" indent="0">
              <a:buNone/>
              <a:defRPr/>
            </a:pPr>
            <a:r>
              <a:rPr lang="sv-SE" sz="1800" dirty="0"/>
              <a:t>J Intern Med. 2007 May;261(5):412-7.</a:t>
            </a:r>
            <a:endParaRPr lang="en-US" sz="1800" dirty="0"/>
          </a:p>
        </p:txBody>
      </p:sp>
      <p:sp>
        <p:nvSpPr>
          <p:cNvPr id="4" name="Zaoblený obdélníkový popisek 3">
            <a:extLst>
              <a:ext uri="{FF2B5EF4-FFF2-40B4-BE49-F238E27FC236}">
                <a16:creationId xmlns:a16="http://schemas.microsoft.com/office/drawing/2014/main" id="{B98F2E58-F9AE-4C0A-9F82-D370A2E04969}"/>
              </a:ext>
            </a:extLst>
          </p:cNvPr>
          <p:cNvSpPr/>
          <p:nvPr/>
        </p:nvSpPr>
        <p:spPr>
          <a:xfrm>
            <a:off x="7321550" y="1484313"/>
            <a:ext cx="3238500" cy="4595812"/>
          </a:xfrm>
          <a:prstGeom prst="wedgeRoundRectCallout">
            <a:avLst>
              <a:gd name="adj1" fmla="val -55980"/>
              <a:gd name="adj2" fmla="val -37664"/>
              <a:gd name="adj3" fmla="val 16667"/>
            </a:avLst>
          </a:prstGeom>
          <a:solidFill>
            <a:srgbClr val="FFCC00"/>
          </a:solidFill>
          <a:ln>
            <a:solidFill>
              <a:srgbClr val="66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solidFill>
                  <a:schemeClr val="tx1"/>
                </a:solidFill>
              </a:rPr>
              <a:t>Velká pozitivní geografická korelace mezi standardizovanou novorozeneckou mortalitou 1921-1925 a výskytem nemocí srdce 1968-1978</a:t>
            </a:r>
          </a:p>
        </p:txBody>
      </p:sp>
      <p:sp>
        <p:nvSpPr>
          <p:cNvPr id="32772" name="TextBox 7">
            <a:extLst>
              <a:ext uri="{FF2B5EF4-FFF2-40B4-BE49-F238E27FC236}">
                <a16:creationId xmlns:a16="http://schemas.microsoft.com/office/drawing/2014/main" id="{25C0F2A6-F57B-490B-ADC7-2405F0671915}"/>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32773" name="Nadpis 1">
            <a:extLst>
              <a:ext uri="{FF2B5EF4-FFF2-40B4-BE49-F238E27FC236}">
                <a16:creationId xmlns:a16="http://schemas.microsoft.com/office/drawing/2014/main" id="{574C78DE-4F3B-400D-931D-025E2C325F03}"/>
              </a:ext>
            </a:extLst>
          </p:cNvPr>
          <p:cNvSpPr txBox="1">
            <a:spLocks/>
          </p:cNvSpPr>
          <p:nvPr/>
        </p:nvSpPr>
        <p:spPr bwMode="auto">
          <a:xfrm>
            <a:off x="3205163" y="5508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3600" b="1">
                <a:latin typeface="Calibri" panose="020F0502020204030204" pitchFamily="34" charset="0"/>
              </a:rPr>
              <a:t>Přehled</a:t>
            </a:r>
            <a:r>
              <a:rPr lang="cs-CZ" altLang="cs-CZ" sz="3200" b="1">
                <a:latin typeface="Calibri" panose="020F0502020204030204" pitchFamily="34" charset="0"/>
              </a:rPr>
              <a:t> </a:t>
            </a:r>
            <a:r>
              <a:rPr lang="cs-CZ" altLang="cs-CZ" sz="2800" b="1">
                <a:latin typeface="Calibri" panose="020F0502020204030204" pitchFamily="34" charset="0"/>
              </a:rPr>
              <a:t>stěžejních prací </a:t>
            </a:r>
            <a:r>
              <a:rPr lang="cs-CZ" altLang="cs-CZ" sz="3600" b="1">
                <a:latin typeface="Calibri" panose="020F0502020204030204" pitchFamily="34" charset="0"/>
              </a:rPr>
              <a:t>Barkera et al.</a:t>
            </a:r>
          </a:p>
        </p:txBody>
      </p:sp>
      <p:sp>
        <p:nvSpPr>
          <p:cNvPr id="11" name="Rectangle 10">
            <a:extLst>
              <a:ext uri="{FF2B5EF4-FFF2-40B4-BE49-F238E27FC236}">
                <a16:creationId xmlns:a16="http://schemas.microsoft.com/office/drawing/2014/main" id="{2EE986FF-B654-4DEB-8B95-018046D8164E}"/>
              </a:ext>
            </a:extLst>
          </p:cNvPr>
          <p:cNvSpPr/>
          <p:nvPr/>
        </p:nvSpPr>
        <p:spPr>
          <a:xfrm>
            <a:off x="1631951" y="1484313"/>
            <a:ext cx="5472113" cy="1569660"/>
          </a:xfrm>
          <a:prstGeom prst="rect">
            <a:avLst/>
          </a:prstGeom>
          <a:solidFill>
            <a:srgbClr val="FFCC66"/>
          </a:solidFill>
          <a:ln>
            <a:solidFill>
              <a:srgbClr val="660033"/>
            </a:solidFill>
          </a:ln>
          <a:effectLst>
            <a:outerShdw blurRad="50800" dist="38100" dir="2700000" algn="tl" rotWithShape="0">
              <a:prstClr val="black">
                <a:alpha val="40000"/>
              </a:prstClr>
            </a:outerShdw>
          </a:effectLst>
        </p:spPr>
        <p:txBody>
          <a:bodyPr>
            <a:spAutoFit/>
          </a:bodyPr>
          <a:lstStyle/>
          <a:p>
            <a:pPr eaLnBrk="1" hangingPunct="1">
              <a:defRPr/>
            </a:pPr>
            <a:r>
              <a:rPr lang="cs-CZ" dirty="0"/>
              <a:t>Barker DJ et al: I</a:t>
            </a:r>
            <a:r>
              <a:rPr lang="en-US" dirty="0" err="1"/>
              <a:t>nfant</a:t>
            </a:r>
            <a:r>
              <a:rPr lang="en-US" dirty="0"/>
              <a:t> mortality, </a:t>
            </a:r>
            <a:r>
              <a:rPr lang="cs-CZ" dirty="0"/>
              <a:t> </a:t>
            </a:r>
            <a:r>
              <a:rPr lang="en-US" dirty="0"/>
              <a:t>childhood nutrition, </a:t>
            </a:r>
            <a:r>
              <a:rPr lang="cs-CZ" dirty="0"/>
              <a:t>i</a:t>
            </a:r>
            <a:r>
              <a:rPr lang="en-US" dirty="0" err="1"/>
              <a:t>schaemic</a:t>
            </a:r>
            <a:r>
              <a:rPr lang="en-US" dirty="0"/>
              <a:t> heart disease in England and Wales.</a:t>
            </a:r>
            <a:endParaRPr lang="cs-CZ" dirty="0"/>
          </a:p>
          <a:p>
            <a:pPr eaLnBrk="1" hangingPunct="1">
              <a:defRPr/>
            </a:pPr>
            <a:r>
              <a:rPr lang="en-US" dirty="0"/>
              <a:t>Lancet. 1986 May 10;1(8489):1077-81</a:t>
            </a:r>
            <a:endParaRPr lang="cs-CZ" dirty="0"/>
          </a:p>
        </p:txBody>
      </p:sp>
      <p:sp>
        <p:nvSpPr>
          <p:cNvPr id="12" name="Rectangle 11">
            <a:extLst>
              <a:ext uri="{FF2B5EF4-FFF2-40B4-BE49-F238E27FC236}">
                <a16:creationId xmlns:a16="http://schemas.microsoft.com/office/drawing/2014/main" id="{7D6FB0D7-4A15-4871-9F3D-027EB36E182B}"/>
              </a:ext>
            </a:extLst>
          </p:cNvPr>
          <p:cNvSpPr/>
          <p:nvPr/>
        </p:nvSpPr>
        <p:spPr>
          <a:xfrm>
            <a:off x="1631951" y="2720976"/>
            <a:ext cx="5472113" cy="1200329"/>
          </a:xfrm>
          <a:prstGeom prst="rect">
            <a:avLst/>
          </a:prstGeom>
          <a:solidFill>
            <a:srgbClr val="FFFF00"/>
          </a:solidFill>
          <a:ln>
            <a:solidFill>
              <a:srgbClr val="660033"/>
            </a:solidFill>
          </a:ln>
          <a:effectLst>
            <a:outerShdw blurRad="50800" dist="38100" dir="2700000" algn="tl" rotWithShape="0">
              <a:prstClr val="black">
                <a:alpha val="40000"/>
              </a:prstClr>
            </a:outerShdw>
          </a:effectLst>
        </p:spPr>
        <p:txBody>
          <a:bodyPr>
            <a:spAutoFit/>
          </a:bodyPr>
          <a:lstStyle/>
          <a:p>
            <a:pPr eaLnBrk="1" hangingPunct="1">
              <a:defRPr/>
            </a:pPr>
            <a:r>
              <a:rPr lang="cs-CZ" dirty="0"/>
              <a:t>Barker DJ et al: </a:t>
            </a:r>
            <a:r>
              <a:rPr lang="en-US" dirty="0"/>
              <a:t>Weight in infancy and death from </a:t>
            </a:r>
            <a:r>
              <a:rPr lang="en-US" dirty="0" err="1"/>
              <a:t>ischaemic</a:t>
            </a:r>
            <a:r>
              <a:rPr lang="en-US" dirty="0"/>
              <a:t> heart disease.</a:t>
            </a:r>
            <a:endParaRPr lang="cs-CZ" dirty="0"/>
          </a:p>
          <a:p>
            <a:pPr eaLnBrk="1" hangingPunct="1">
              <a:defRPr/>
            </a:pPr>
            <a:r>
              <a:rPr lang="fr-FR" dirty="0"/>
              <a:t>Lancet. 1989 Sep 9;2(8663):577-80.</a:t>
            </a:r>
            <a:endParaRPr lang="en-US" dirty="0"/>
          </a:p>
        </p:txBody>
      </p:sp>
      <p:sp>
        <p:nvSpPr>
          <p:cNvPr id="13" name="Rectangle 12">
            <a:extLst>
              <a:ext uri="{FF2B5EF4-FFF2-40B4-BE49-F238E27FC236}">
                <a16:creationId xmlns:a16="http://schemas.microsoft.com/office/drawing/2014/main" id="{66ED3FAE-171F-47EF-ABC4-EBCCBAD28160}"/>
              </a:ext>
            </a:extLst>
          </p:cNvPr>
          <p:cNvSpPr/>
          <p:nvPr/>
        </p:nvSpPr>
        <p:spPr>
          <a:xfrm>
            <a:off x="1625601" y="3946526"/>
            <a:ext cx="5478463" cy="1200329"/>
          </a:xfrm>
          <a:prstGeom prst="rect">
            <a:avLst/>
          </a:prstGeom>
          <a:solidFill>
            <a:srgbClr val="92D050"/>
          </a:solidFill>
          <a:ln>
            <a:solidFill>
              <a:srgbClr val="660033"/>
            </a:solidFill>
          </a:ln>
          <a:effectLst>
            <a:outerShdw blurRad="50800" dist="38100" dir="2700000" algn="tl" rotWithShape="0">
              <a:prstClr val="black">
                <a:alpha val="40000"/>
              </a:prstClr>
            </a:outerShdw>
          </a:effectLst>
        </p:spPr>
        <p:txBody>
          <a:bodyPr>
            <a:spAutoFit/>
          </a:bodyPr>
          <a:lstStyle/>
          <a:p>
            <a:pPr eaLnBrk="1" hangingPunct="1">
              <a:defRPr/>
            </a:pPr>
            <a:r>
              <a:rPr lang="cs-CZ" dirty="0"/>
              <a:t>Barker DJ et al. </a:t>
            </a:r>
            <a:r>
              <a:rPr lang="en-US" dirty="0"/>
              <a:t>Fetal nutrition and cardiovascular disease in adult life.</a:t>
            </a:r>
            <a:endParaRPr lang="cs-CZ" dirty="0"/>
          </a:p>
          <a:p>
            <a:pPr eaLnBrk="1" hangingPunct="1">
              <a:defRPr/>
            </a:pPr>
            <a:r>
              <a:rPr lang="fr-FR" dirty="0"/>
              <a:t>Lancet. 1993 </a:t>
            </a:r>
            <a:r>
              <a:rPr lang="fr-FR" dirty="0" err="1"/>
              <a:t>Apr</a:t>
            </a:r>
            <a:r>
              <a:rPr lang="fr-FR" dirty="0"/>
              <a:t> 10;341(8850):938-4</a:t>
            </a:r>
            <a:endParaRPr lang="en-US" dirty="0"/>
          </a:p>
        </p:txBody>
      </p:sp>
      <p:sp>
        <p:nvSpPr>
          <p:cNvPr id="14" name="Zaoblený obdélníkový popisek 3">
            <a:extLst>
              <a:ext uri="{FF2B5EF4-FFF2-40B4-BE49-F238E27FC236}">
                <a16:creationId xmlns:a16="http://schemas.microsoft.com/office/drawing/2014/main" id="{97A0586F-8088-40C7-B4F5-268AAE9D9621}"/>
              </a:ext>
            </a:extLst>
          </p:cNvPr>
          <p:cNvSpPr/>
          <p:nvPr/>
        </p:nvSpPr>
        <p:spPr>
          <a:xfrm>
            <a:off x="7319963" y="1484313"/>
            <a:ext cx="3238500" cy="4595812"/>
          </a:xfrm>
          <a:prstGeom prst="wedgeRoundRectCallout">
            <a:avLst>
              <a:gd name="adj1" fmla="val -55980"/>
              <a:gd name="adj2" fmla="val -12904"/>
              <a:gd name="adj3" fmla="val 16667"/>
            </a:avLst>
          </a:prstGeom>
          <a:solidFill>
            <a:srgbClr val="FFFF00"/>
          </a:solidFill>
          <a:ln>
            <a:solidFill>
              <a:srgbClr val="66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solidFill>
                  <a:schemeClr val="tx1"/>
                </a:solidFill>
              </a:rPr>
              <a:t>Možný vztah mezi ICHS a porodní hmotností</a:t>
            </a:r>
          </a:p>
        </p:txBody>
      </p:sp>
      <p:sp>
        <p:nvSpPr>
          <p:cNvPr id="15" name="Zaoblený obdélníkový popisek 3">
            <a:extLst>
              <a:ext uri="{FF2B5EF4-FFF2-40B4-BE49-F238E27FC236}">
                <a16:creationId xmlns:a16="http://schemas.microsoft.com/office/drawing/2014/main" id="{BA71DBAB-B0BC-4A2F-A512-D1A45ED0B75B}"/>
              </a:ext>
            </a:extLst>
          </p:cNvPr>
          <p:cNvSpPr/>
          <p:nvPr/>
        </p:nvSpPr>
        <p:spPr>
          <a:xfrm>
            <a:off x="7319963" y="1484313"/>
            <a:ext cx="3238500" cy="4595812"/>
          </a:xfrm>
          <a:prstGeom prst="wedgeRoundRectCallout">
            <a:avLst>
              <a:gd name="adj1" fmla="val -55352"/>
              <a:gd name="adj2" fmla="val 14509"/>
              <a:gd name="adj3" fmla="val 16667"/>
            </a:avLst>
          </a:prstGeom>
          <a:solidFill>
            <a:srgbClr val="92D050"/>
          </a:solidFill>
          <a:ln>
            <a:solidFill>
              <a:srgbClr val="66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solidFill>
                  <a:schemeClr val="tx1"/>
                </a:solidFill>
              </a:rPr>
              <a:t>Podvýživa matky v těhotenství vede k nízké porodní hmotnosti a následně zvýšenému riziku kardiovaskulárních onemocnění – fetální programování.</a:t>
            </a:r>
          </a:p>
        </p:txBody>
      </p:sp>
      <p:sp>
        <p:nvSpPr>
          <p:cNvPr id="16" name="Zaoblený obdélníkový popisek 3">
            <a:extLst>
              <a:ext uri="{FF2B5EF4-FFF2-40B4-BE49-F238E27FC236}">
                <a16:creationId xmlns:a16="http://schemas.microsoft.com/office/drawing/2014/main" id="{AAE855BD-293D-4120-9456-D12F750E4A08}"/>
              </a:ext>
            </a:extLst>
          </p:cNvPr>
          <p:cNvSpPr/>
          <p:nvPr/>
        </p:nvSpPr>
        <p:spPr>
          <a:xfrm>
            <a:off x="7319963" y="1484313"/>
            <a:ext cx="3238500" cy="4595812"/>
          </a:xfrm>
          <a:prstGeom prst="wedgeRoundRectCallout">
            <a:avLst>
              <a:gd name="adj1" fmla="val -56293"/>
              <a:gd name="adj2" fmla="val 42364"/>
              <a:gd name="adj3" fmla="val 16667"/>
            </a:avLst>
          </a:prstGeom>
          <a:solidFill>
            <a:srgbClr val="00B0F0"/>
          </a:solidFill>
          <a:ln>
            <a:solidFill>
              <a:srgbClr val="66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solidFill>
                  <a:schemeClr val="tx1"/>
                </a:solidFill>
              </a:rPr>
              <a:t>Zásadní vliv na vznik onemocnění má nesoulad mezi prostředím, které dítě přes matku vnímalo během intrauterinního života a prostředím, ve kterém v postnatálním období žije.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xit" presetSubtype="8" fill="hold" grpId="1" nodeType="clickEffect">
                                  <p:stCondLst>
                                    <p:cond delay="0"/>
                                  </p:stCondLst>
                                  <p:childTnLst>
                                    <p:animEffect transition="out" filter="wipe(left)">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xit" presetSubtype="8" fill="hold" grpId="1" nodeType="clickEffect">
                                  <p:stCondLst>
                                    <p:cond delay="0"/>
                                  </p:stCondLst>
                                  <p:childTnLst>
                                    <p:animEffect transition="out" filter="wipe(lef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animBg="1"/>
      <p:bldP spid="14" grpId="1" animBg="1"/>
      <p:bldP spid="15" grpId="0" animBg="1"/>
      <p:bldP spid="15" grpId="1"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 Box 2">
            <a:extLst>
              <a:ext uri="{FF2B5EF4-FFF2-40B4-BE49-F238E27FC236}">
                <a16:creationId xmlns:a16="http://schemas.microsoft.com/office/drawing/2014/main" id="{A4383CD1-8BC0-479E-B801-04D8046D81E9}"/>
              </a:ext>
            </a:extLst>
          </p:cNvPr>
          <p:cNvSpPr txBox="1">
            <a:spLocks noChangeArrowheads="1"/>
          </p:cNvSpPr>
          <p:nvPr/>
        </p:nvSpPr>
        <p:spPr bwMode="auto">
          <a:xfrm>
            <a:off x="181400" y="57150"/>
            <a:ext cx="10649998" cy="13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eaLnBrk="1" hangingPunct="1">
              <a:defRPr/>
            </a:pPr>
            <a:r>
              <a:rPr lang="it-IT" b="1" dirty="0">
                <a:solidFill>
                  <a:schemeClr val="tx2"/>
                </a:solidFill>
                <a:latin typeface="+mj-lt"/>
              </a:rPr>
              <a:t>Offspring birth weights after maternal intrauterine</a:t>
            </a:r>
            <a:r>
              <a:rPr lang="cs-CZ" b="1" dirty="0">
                <a:solidFill>
                  <a:schemeClr val="tx2"/>
                </a:solidFill>
                <a:latin typeface="+mj-lt"/>
              </a:rPr>
              <a:t> </a:t>
            </a:r>
            <a:r>
              <a:rPr lang="it-IT" b="1" dirty="0">
                <a:solidFill>
                  <a:schemeClr val="tx2"/>
                </a:solidFill>
                <a:latin typeface="+mj-lt"/>
              </a:rPr>
              <a:t>undernutrition: a comparison within sibships</a:t>
            </a:r>
            <a:r>
              <a:rPr lang="it-IT" b="1" dirty="0">
                <a:solidFill>
                  <a:srgbClr val="002060"/>
                </a:solidFill>
                <a:latin typeface="+mj-lt"/>
              </a:rPr>
              <a:t>.</a:t>
            </a:r>
            <a:r>
              <a:rPr lang="it-IT" sz="2000" dirty="0">
                <a:solidFill>
                  <a:srgbClr val="002060"/>
                </a:solidFill>
                <a:latin typeface="+mj-lt"/>
              </a:rPr>
              <a:t> </a:t>
            </a:r>
            <a:endParaRPr lang="cs-CZ" sz="2000" dirty="0">
              <a:solidFill>
                <a:srgbClr val="002060"/>
              </a:solidFill>
              <a:latin typeface="+mj-lt"/>
            </a:endParaRPr>
          </a:p>
          <a:p>
            <a:pPr eaLnBrk="1" hangingPunct="1">
              <a:defRPr/>
            </a:pPr>
            <a:endParaRPr lang="cs-CZ" sz="1050" i="1" dirty="0">
              <a:solidFill>
                <a:srgbClr val="002060"/>
              </a:solidFill>
              <a:latin typeface="+mj-lt"/>
            </a:endParaRPr>
          </a:p>
          <a:p>
            <a:pPr eaLnBrk="1" hangingPunct="1">
              <a:defRPr/>
            </a:pPr>
            <a:r>
              <a:rPr lang="it-IT" sz="2000" i="1" dirty="0">
                <a:solidFill>
                  <a:srgbClr val="002060"/>
                </a:solidFill>
                <a:latin typeface="+mj-lt"/>
              </a:rPr>
              <a:t>Lumey LH, Am J Epidemiol 1997; 146:810–819</a:t>
            </a:r>
          </a:p>
        </p:txBody>
      </p:sp>
      <p:sp>
        <p:nvSpPr>
          <p:cNvPr id="33795" name="Text Box 3">
            <a:extLst>
              <a:ext uri="{FF2B5EF4-FFF2-40B4-BE49-F238E27FC236}">
                <a16:creationId xmlns:a16="http://schemas.microsoft.com/office/drawing/2014/main" id="{CC3CF11F-39BB-4F10-AB87-6593FEF3A7FE}"/>
              </a:ext>
            </a:extLst>
          </p:cNvPr>
          <p:cNvSpPr txBox="1">
            <a:spLocks noChangeArrowheads="1"/>
          </p:cNvSpPr>
          <p:nvPr/>
        </p:nvSpPr>
        <p:spPr bwMode="auto">
          <a:xfrm>
            <a:off x="580076" y="2082304"/>
            <a:ext cx="529113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00CC"/>
              </a:buClr>
              <a:buFont typeface="Wingdings" panose="05000000000000000000" pitchFamily="2" charset="2"/>
              <a:buChar char="ü"/>
            </a:pPr>
            <a:r>
              <a:rPr lang="cs-CZ" altLang="cs-CZ" dirty="0"/>
              <a:t> </a:t>
            </a:r>
            <a:r>
              <a:rPr lang="cs-CZ" altLang="cs-CZ" sz="1600" dirty="0"/>
              <a:t>Srpen 1944 – duben 1946, Amsterdam</a:t>
            </a:r>
          </a:p>
          <a:p>
            <a:pPr eaLnBrk="1" hangingPunct="1">
              <a:buClr>
                <a:srgbClr val="0000CC"/>
              </a:buClr>
            </a:pPr>
            <a:endParaRPr lang="cs-CZ" altLang="cs-CZ" sz="1600" dirty="0"/>
          </a:p>
          <a:p>
            <a:pPr eaLnBrk="1" hangingPunct="1">
              <a:buClr>
                <a:srgbClr val="0000CC"/>
              </a:buClr>
              <a:buFont typeface="Wingdings" panose="05000000000000000000" pitchFamily="2" charset="2"/>
              <a:buChar char="ü"/>
            </a:pPr>
            <a:r>
              <a:rPr lang="cs-CZ" altLang="cs-CZ" sz="1600" dirty="0"/>
              <a:t> Období válečného hladomoru</a:t>
            </a:r>
          </a:p>
          <a:p>
            <a:pPr eaLnBrk="1" hangingPunct="1">
              <a:buClr>
                <a:srgbClr val="0000CC"/>
              </a:buClr>
            </a:pPr>
            <a:r>
              <a:rPr lang="cs-CZ" altLang="cs-CZ" sz="1600" dirty="0"/>
              <a:t>    (zahrnovalo i holandský zimní hladomor)</a:t>
            </a:r>
          </a:p>
          <a:p>
            <a:pPr eaLnBrk="1" hangingPunct="1">
              <a:buClr>
                <a:srgbClr val="0000CC"/>
              </a:buClr>
            </a:pPr>
            <a:endParaRPr lang="cs-CZ" altLang="cs-CZ" sz="1600" dirty="0"/>
          </a:p>
          <a:p>
            <a:pPr eaLnBrk="1" hangingPunct="1">
              <a:buClr>
                <a:srgbClr val="0000CC"/>
              </a:buClr>
              <a:buFont typeface="Wingdings" panose="05000000000000000000" pitchFamily="2" charset="2"/>
              <a:buChar char="ü"/>
            </a:pPr>
            <a:r>
              <a:rPr lang="cs-CZ" altLang="cs-CZ" sz="1600" dirty="0"/>
              <a:t> Podvýživa byla definována separátně pro každý    </a:t>
            </a:r>
          </a:p>
          <a:p>
            <a:pPr eaLnBrk="1" hangingPunct="1">
              <a:buClr>
                <a:srgbClr val="0000CC"/>
              </a:buClr>
            </a:pPr>
            <a:r>
              <a:rPr lang="cs-CZ" altLang="cs-CZ" sz="1600" dirty="0"/>
              <a:t>    trimestr těhotenství, přičemž za hraniční hodnotu     </a:t>
            </a:r>
          </a:p>
          <a:p>
            <a:pPr eaLnBrk="1" hangingPunct="1">
              <a:buClr>
                <a:srgbClr val="0000CC"/>
              </a:buClr>
            </a:pPr>
            <a:r>
              <a:rPr lang="cs-CZ" altLang="cs-CZ" sz="1600" dirty="0"/>
              <a:t>    byl považován denní příjem 1000 kalorií (4180 </a:t>
            </a:r>
            <a:r>
              <a:rPr lang="cs-CZ" altLang="cs-CZ" sz="1600" dirty="0" err="1"/>
              <a:t>kJ</a:t>
            </a:r>
            <a:r>
              <a:rPr lang="cs-CZ" altLang="cs-CZ" sz="1600" dirty="0"/>
              <a:t>)</a:t>
            </a:r>
          </a:p>
          <a:p>
            <a:pPr eaLnBrk="1" hangingPunct="1">
              <a:buClr>
                <a:srgbClr val="0000CC"/>
              </a:buClr>
            </a:pPr>
            <a:endParaRPr lang="cs-CZ" altLang="cs-CZ" sz="1600" dirty="0"/>
          </a:p>
          <a:p>
            <a:pPr eaLnBrk="1" hangingPunct="1">
              <a:buClr>
                <a:srgbClr val="0000CC"/>
              </a:buClr>
              <a:buFont typeface="Wingdings" panose="05000000000000000000" pitchFamily="2" charset="2"/>
              <a:buChar char="ü"/>
            </a:pPr>
            <a:r>
              <a:rPr lang="cs-CZ" altLang="cs-CZ" sz="1600" dirty="0"/>
              <a:t> Rodinná anamnéza zahrnovala 437 rodin se </a:t>
            </a:r>
          </a:p>
          <a:p>
            <a:pPr eaLnBrk="1" hangingPunct="1">
              <a:buClr>
                <a:srgbClr val="0000CC"/>
              </a:buClr>
            </a:pPr>
            <a:r>
              <a:rPr lang="cs-CZ" altLang="cs-CZ" sz="1600" dirty="0"/>
              <a:t>    dvěma sourozenci a 107 rodin se třemi sourozenci </a:t>
            </a:r>
          </a:p>
          <a:p>
            <a:pPr eaLnBrk="1" hangingPunct="1">
              <a:buClr>
                <a:srgbClr val="0000CC"/>
              </a:buClr>
            </a:pPr>
            <a:r>
              <a:rPr lang="cs-CZ" altLang="cs-CZ" sz="1600" dirty="0"/>
              <a:t>    narozenými v letech 1960 až 1985</a:t>
            </a:r>
          </a:p>
          <a:p>
            <a:pPr eaLnBrk="1" hangingPunct="1">
              <a:buClr>
                <a:srgbClr val="0000CC"/>
              </a:buClr>
            </a:pPr>
            <a:endParaRPr lang="cs-CZ" altLang="cs-CZ" sz="1600" dirty="0"/>
          </a:p>
          <a:p>
            <a:pPr eaLnBrk="1" hangingPunct="1">
              <a:buClr>
                <a:srgbClr val="0000CC"/>
              </a:buClr>
            </a:pPr>
            <a:r>
              <a:rPr lang="cs-CZ" altLang="cs-CZ" sz="1600" b="1" dirty="0"/>
              <a:t> </a:t>
            </a:r>
            <a:r>
              <a:rPr lang="cs-CZ" altLang="cs-CZ" sz="1600" b="1" dirty="0">
                <a:solidFill>
                  <a:srgbClr val="FF0000"/>
                </a:solidFill>
              </a:rPr>
              <a:t>Porodní hmotnosti dětí, jejichž matky byly hladomoru vystaveny ve třetím trimestru, sníženy nebyly</a:t>
            </a:r>
            <a:endParaRPr lang="it-IT" altLang="cs-CZ" sz="1600" b="1" dirty="0"/>
          </a:p>
        </p:txBody>
      </p:sp>
      <p:pic>
        <p:nvPicPr>
          <p:cNvPr id="33796" name="Picture 2">
            <a:extLst>
              <a:ext uri="{FF2B5EF4-FFF2-40B4-BE49-F238E27FC236}">
                <a16:creationId xmlns:a16="http://schemas.microsoft.com/office/drawing/2014/main" id="{34922733-2283-4D3C-9F53-EB4446FDE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1773238"/>
            <a:ext cx="2943225"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TextBox 5">
            <a:extLst>
              <a:ext uri="{FF2B5EF4-FFF2-40B4-BE49-F238E27FC236}">
                <a16:creationId xmlns:a16="http://schemas.microsoft.com/office/drawing/2014/main" id="{41DF66AB-6104-40DB-98AB-8531BE3854E7}"/>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élník 1">
            <a:extLst>
              <a:ext uri="{FF2B5EF4-FFF2-40B4-BE49-F238E27FC236}">
                <a16:creationId xmlns:a16="http://schemas.microsoft.com/office/drawing/2014/main" id="{E4EB707C-3AAC-4FEB-8666-61E2C36CA0A0}"/>
              </a:ext>
            </a:extLst>
          </p:cNvPr>
          <p:cNvSpPr>
            <a:spLocks noChangeArrowheads="1"/>
          </p:cNvSpPr>
          <p:nvPr/>
        </p:nvSpPr>
        <p:spPr bwMode="auto">
          <a:xfrm>
            <a:off x="2279651" y="2271158"/>
            <a:ext cx="19796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00CC"/>
              </a:buClr>
              <a:buFont typeface="Wingdings" panose="05000000000000000000" pitchFamily="2" charset="2"/>
              <a:buChar char="ü"/>
            </a:pPr>
            <a:r>
              <a:rPr lang="cs-CZ" altLang="cs-CZ" sz="1600" dirty="0"/>
              <a:t> 437 rodin se dvěma </a:t>
            </a:r>
          </a:p>
          <a:p>
            <a:pPr eaLnBrk="1" hangingPunct="1">
              <a:buClr>
                <a:srgbClr val="0000CC"/>
              </a:buClr>
            </a:pPr>
            <a:r>
              <a:rPr lang="cs-CZ" altLang="cs-CZ" sz="1600" dirty="0"/>
              <a:t>       sourozenci </a:t>
            </a:r>
          </a:p>
          <a:p>
            <a:pPr eaLnBrk="1" hangingPunct="1">
              <a:buClr>
                <a:srgbClr val="0000CC"/>
              </a:buClr>
            </a:pPr>
            <a:endParaRPr lang="cs-CZ" altLang="cs-CZ" sz="1600" dirty="0"/>
          </a:p>
          <a:p>
            <a:pPr eaLnBrk="1" hangingPunct="1">
              <a:buClr>
                <a:srgbClr val="0000CC"/>
              </a:buClr>
            </a:pPr>
            <a:endParaRPr lang="cs-CZ" altLang="cs-CZ" sz="1600" dirty="0"/>
          </a:p>
          <a:p>
            <a:pPr eaLnBrk="1" hangingPunct="1">
              <a:buClr>
                <a:srgbClr val="0000CC"/>
              </a:buClr>
            </a:pPr>
            <a:endParaRPr lang="cs-CZ" altLang="cs-CZ" sz="1600" dirty="0"/>
          </a:p>
          <a:p>
            <a:pPr eaLnBrk="1" hangingPunct="1">
              <a:buClr>
                <a:srgbClr val="0000CC"/>
              </a:buClr>
              <a:buFont typeface="Wingdings" panose="05000000000000000000" pitchFamily="2" charset="2"/>
              <a:buChar char="ü"/>
            </a:pPr>
            <a:r>
              <a:rPr lang="cs-CZ" altLang="cs-CZ" sz="1600" dirty="0"/>
              <a:t> 107 rodin se třemi </a:t>
            </a:r>
          </a:p>
          <a:p>
            <a:pPr eaLnBrk="1" hangingPunct="1">
              <a:buClr>
                <a:srgbClr val="0000CC"/>
              </a:buClr>
            </a:pPr>
            <a:r>
              <a:rPr lang="cs-CZ" altLang="cs-CZ" sz="1600" dirty="0"/>
              <a:t>        sourozenci</a:t>
            </a:r>
          </a:p>
          <a:p>
            <a:pPr eaLnBrk="1" hangingPunct="1">
              <a:buClr>
                <a:srgbClr val="0000CC"/>
              </a:buClr>
            </a:pPr>
            <a:endParaRPr lang="cs-CZ" altLang="cs-CZ" sz="1600" dirty="0"/>
          </a:p>
          <a:p>
            <a:pPr eaLnBrk="1" hangingPunct="1">
              <a:buClr>
                <a:srgbClr val="0000CC"/>
              </a:buClr>
            </a:pPr>
            <a:endParaRPr lang="cs-CZ" altLang="cs-CZ" sz="1600" dirty="0"/>
          </a:p>
          <a:p>
            <a:pPr eaLnBrk="1" hangingPunct="1">
              <a:buClr>
                <a:srgbClr val="0000CC"/>
              </a:buClr>
            </a:pPr>
            <a:endParaRPr lang="cs-CZ" altLang="cs-CZ" sz="1600" dirty="0"/>
          </a:p>
          <a:p>
            <a:pPr eaLnBrk="1" hangingPunct="1">
              <a:buClr>
                <a:srgbClr val="0000CC"/>
              </a:buClr>
              <a:buFont typeface="Wingdings" panose="05000000000000000000" pitchFamily="2" charset="2"/>
              <a:buChar char="ü"/>
            </a:pPr>
            <a:r>
              <a:rPr lang="cs-CZ" altLang="cs-CZ" sz="1600" dirty="0"/>
              <a:t>  narozeni v letech </a:t>
            </a:r>
          </a:p>
          <a:p>
            <a:pPr eaLnBrk="1" hangingPunct="1">
              <a:buClr>
                <a:srgbClr val="0000CC"/>
              </a:buClr>
            </a:pPr>
            <a:r>
              <a:rPr lang="cs-CZ" altLang="cs-CZ" sz="1600" dirty="0"/>
              <a:t>        1960 až 1985</a:t>
            </a:r>
          </a:p>
        </p:txBody>
      </p:sp>
      <p:sp>
        <p:nvSpPr>
          <p:cNvPr id="34819" name="TextBox 17">
            <a:extLst>
              <a:ext uri="{FF2B5EF4-FFF2-40B4-BE49-F238E27FC236}">
                <a16:creationId xmlns:a16="http://schemas.microsoft.com/office/drawing/2014/main" id="{27AD570B-8FB2-426C-BF62-279011D14C05}"/>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19" name="Text Box 2">
            <a:extLst>
              <a:ext uri="{FF2B5EF4-FFF2-40B4-BE49-F238E27FC236}">
                <a16:creationId xmlns:a16="http://schemas.microsoft.com/office/drawing/2014/main" id="{0083D488-7AF6-41CE-B13F-932629ED2688}"/>
              </a:ext>
            </a:extLst>
          </p:cNvPr>
          <p:cNvSpPr txBox="1">
            <a:spLocks noChangeArrowheads="1"/>
          </p:cNvSpPr>
          <p:nvPr/>
        </p:nvSpPr>
        <p:spPr bwMode="auto">
          <a:xfrm>
            <a:off x="3748088" y="401638"/>
            <a:ext cx="6811962" cy="166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algn="ctr" eaLnBrk="0" fontAlgn="base" hangingPunct="0">
              <a:spcBef>
                <a:spcPct val="0"/>
              </a:spcBef>
              <a:spcAft>
                <a:spcPct val="0"/>
              </a:spcAft>
              <a:defRPr sz="2400">
                <a:solidFill>
                  <a:schemeClr val="tx1"/>
                </a:solidFill>
                <a:latin typeface="Comic Sans MS" pitchFamily="66" charset="0"/>
              </a:defRPr>
            </a:lvl6pPr>
            <a:lvl7pPr marL="2971800" indent="-228600" algn="ctr" eaLnBrk="0" fontAlgn="base" hangingPunct="0">
              <a:spcBef>
                <a:spcPct val="0"/>
              </a:spcBef>
              <a:spcAft>
                <a:spcPct val="0"/>
              </a:spcAft>
              <a:defRPr sz="2400">
                <a:solidFill>
                  <a:schemeClr val="tx1"/>
                </a:solidFill>
                <a:latin typeface="Comic Sans MS" pitchFamily="66" charset="0"/>
              </a:defRPr>
            </a:lvl7pPr>
            <a:lvl8pPr marL="3429000" indent="-228600" algn="ctr" eaLnBrk="0" fontAlgn="base" hangingPunct="0">
              <a:spcBef>
                <a:spcPct val="0"/>
              </a:spcBef>
              <a:spcAft>
                <a:spcPct val="0"/>
              </a:spcAft>
              <a:defRPr sz="2400">
                <a:solidFill>
                  <a:schemeClr val="tx1"/>
                </a:solidFill>
                <a:latin typeface="Comic Sans MS" pitchFamily="66" charset="0"/>
              </a:defRPr>
            </a:lvl8pPr>
            <a:lvl9pPr marL="3886200" indent="-228600" algn="ctr" eaLnBrk="0" fontAlgn="base" hangingPunct="0">
              <a:spcBef>
                <a:spcPct val="0"/>
              </a:spcBef>
              <a:spcAft>
                <a:spcPct val="0"/>
              </a:spcAft>
              <a:defRPr sz="2400">
                <a:solidFill>
                  <a:schemeClr val="tx1"/>
                </a:solidFill>
                <a:latin typeface="Comic Sans MS" pitchFamily="66" charset="0"/>
              </a:defRPr>
            </a:lvl9pPr>
          </a:lstStyle>
          <a:p>
            <a:pPr eaLnBrk="1" hangingPunct="1">
              <a:defRPr/>
            </a:pPr>
            <a:r>
              <a:rPr lang="it-IT" b="1" dirty="0">
                <a:solidFill>
                  <a:srgbClr val="002060"/>
                </a:solidFill>
                <a:latin typeface="+mj-lt"/>
              </a:rPr>
              <a:t>Offspring birth weights after maternal intrauterine</a:t>
            </a:r>
            <a:r>
              <a:rPr lang="cs-CZ" b="1" dirty="0">
                <a:solidFill>
                  <a:srgbClr val="002060"/>
                </a:solidFill>
                <a:latin typeface="+mj-lt"/>
              </a:rPr>
              <a:t> </a:t>
            </a:r>
            <a:r>
              <a:rPr lang="it-IT" b="1" dirty="0">
                <a:solidFill>
                  <a:srgbClr val="002060"/>
                </a:solidFill>
                <a:latin typeface="+mj-lt"/>
              </a:rPr>
              <a:t>undernutrition: a comparison within sibships.</a:t>
            </a:r>
            <a:r>
              <a:rPr lang="it-IT" sz="2000" dirty="0">
                <a:solidFill>
                  <a:srgbClr val="002060"/>
                </a:solidFill>
                <a:latin typeface="+mj-lt"/>
              </a:rPr>
              <a:t> </a:t>
            </a:r>
            <a:endParaRPr lang="cs-CZ" sz="2000" dirty="0">
              <a:solidFill>
                <a:srgbClr val="002060"/>
              </a:solidFill>
              <a:latin typeface="+mj-lt"/>
            </a:endParaRPr>
          </a:p>
          <a:p>
            <a:pPr eaLnBrk="1" hangingPunct="1">
              <a:defRPr/>
            </a:pPr>
            <a:endParaRPr lang="cs-CZ" sz="1050" i="1" dirty="0">
              <a:solidFill>
                <a:srgbClr val="002060"/>
              </a:solidFill>
              <a:latin typeface="+mj-lt"/>
            </a:endParaRPr>
          </a:p>
          <a:p>
            <a:pPr eaLnBrk="1" hangingPunct="1">
              <a:defRPr/>
            </a:pPr>
            <a:r>
              <a:rPr lang="it-IT" sz="2000" i="1" dirty="0">
                <a:solidFill>
                  <a:srgbClr val="002060"/>
                </a:solidFill>
                <a:latin typeface="+mj-lt"/>
              </a:rPr>
              <a:t>Lumey LH, Am J Epidemiol 1997; 146:810–819</a:t>
            </a:r>
          </a:p>
        </p:txBody>
      </p:sp>
      <p:grpSp>
        <p:nvGrpSpPr>
          <p:cNvPr id="790539" name="Group 790538">
            <a:extLst>
              <a:ext uri="{FF2B5EF4-FFF2-40B4-BE49-F238E27FC236}">
                <a16:creationId xmlns:a16="http://schemas.microsoft.com/office/drawing/2014/main" id="{E7550C77-1D7E-4D1A-8916-B9F90BFC3C01}"/>
              </a:ext>
            </a:extLst>
          </p:cNvPr>
          <p:cNvGrpSpPr/>
          <p:nvPr/>
        </p:nvGrpSpPr>
        <p:grpSpPr>
          <a:xfrm>
            <a:off x="4223792" y="1630440"/>
            <a:ext cx="6336704" cy="4894905"/>
            <a:chOff x="2861088" y="1628800"/>
            <a:chExt cx="6336704" cy="4894905"/>
          </a:xfrm>
          <a:effectLst>
            <a:outerShdw blurRad="50800" dist="38100" algn="l" rotWithShape="0">
              <a:prstClr val="black">
                <a:alpha val="40000"/>
              </a:prstClr>
            </a:outerShdw>
          </a:effectLst>
        </p:grpSpPr>
        <p:sp>
          <p:nvSpPr>
            <p:cNvPr id="790538" name="Rectangle 790537">
              <a:extLst>
                <a:ext uri="{FF2B5EF4-FFF2-40B4-BE49-F238E27FC236}">
                  <a16:creationId xmlns:a16="http://schemas.microsoft.com/office/drawing/2014/main" id="{A2863114-1413-4C6F-AF38-997F381FE4D4}"/>
                </a:ext>
              </a:extLst>
            </p:cNvPr>
            <p:cNvSpPr/>
            <p:nvPr/>
          </p:nvSpPr>
          <p:spPr>
            <a:xfrm>
              <a:off x="2883773" y="1628800"/>
              <a:ext cx="6314019" cy="4894905"/>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90540" name="Text Box 12">
              <a:extLst>
                <a:ext uri="{FF2B5EF4-FFF2-40B4-BE49-F238E27FC236}">
                  <a16:creationId xmlns:a16="http://schemas.microsoft.com/office/drawing/2014/main" id="{5C60530E-1727-4A75-945E-E4ACA4B0ACDB}"/>
                </a:ext>
              </a:extLst>
            </p:cNvPr>
            <p:cNvSpPr txBox="1">
              <a:spLocks noChangeArrowheads="1"/>
            </p:cNvSpPr>
            <p:nvPr/>
          </p:nvSpPr>
          <p:spPr bwMode="auto">
            <a:xfrm>
              <a:off x="3891885" y="1772918"/>
              <a:ext cx="5252115" cy="1569660"/>
            </a:xfrm>
            <a:prstGeom prst="rect">
              <a:avLst/>
            </a:prstGeom>
            <a:noFill/>
            <a:ln>
              <a:noFill/>
            </a:ln>
            <a:effectLst/>
          </p:spPr>
          <p:txBody>
            <a:bodyPr>
              <a:spAutoFit/>
            </a:bodyPr>
            <a:lstStyle/>
            <a:p>
              <a:pPr eaLnBrk="1" hangingPunct="1">
                <a:defRPr/>
              </a:pPr>
              <a:r>
                <a:rPr lang="cs-CZ" dirty="0"/>
                <a:t>Hmotnost prvorozeného ve srovnání s  hmotností </a:t>
              </a:r>
            </a:p>
            <a:p>
              <a:pPr eaLnBrk="1" hangingPunct="1">
                <a:defRPr/>
              </a:pPr>
              <a:r>
                <a:rPr lang="cs-CZ" dirty="0">
                  <a:effectLst>
                    <a:outerShdw blurRad="38100" dist="38100" dir="2700000" algn="tl">
                      <a:srgbClr val="C0C0C0"/>
                    </a:outerShdw>
                  </a:effectLst>
                </a:rPr>
                <a:t>       </a:t>
              </a:r>
              <a:r>
                <a:rPr lang="cs-CZ" b="1" u="sng" dirty="0">
                  <a:effectLst>
                    <a:outerShdw blurRad="38100" dist="38100" dir="2700000" algn="tl">
                      <a:srgbClr val="C0C0C0"/>
                    </a:outerShdw>
                  </a:effectLst>
                </a:rPr>
                <a:t>druhorozeného</a:t>
              </a:r>
              <a:r>
                <a:rPr lang="cs-CZ" dirty="0">
                  <a:effectLst>
                    <a:outerShdw blurRad="38100" dist="38100" dir="2700000" algn="tl">
                      <a:srgbClr val="C0C0C0"/>
                    </a:outerShdw>
                  </a:effectLst>
                </a:rPr>
                <a:t>         </a:t>
              </a:r>
              <a:r>
                <a:rPr lang="cs-CZ" b="1" u="sng" dirty="0">
                  <a:effectLst>
                    <a:outerShdw blurRad="38100" dist="38100" dir="2700000" algn="tl">
                      <a:srgbClr val="C0C0C0"/>
                    </a:outerShdw>
                  </a:effectLst>
                </a:rPr>
                <a:t>třetirozeného</a:t>
              </a:r>
              <a:endParaRPr lang="it-IT" b="1" u="sng" dirty="0">
                <a:effectLst>
                  <a:outerShdw blurRad="38100" dist="38100" dir="2700000" algn="tl">
                    <a:srgbClr val="C0C0C0"/>
                  </a:outerShdw>
                </a:effectLst>
              </a:endParaRPr>
            </a:p>
          </p:txBody>
        </p:sp>
        <p:grpSp>
          <p:nvGrpSpPr>
            <p:cNvPr id="7" name="Group 6">
              <a:extLst>
                <a:ext uri="{FF2B5EF4-FFF2-40B4-BE49-F238E27FC236}">
                  <a16:creationId xmlns:a16="http://schemas.microsoft.com/office/drawing/2014/main" id="{CA46A067-34A4-4951-911C-36C7DD981653}"/>
                </a:ext>
              </a:extLst>
            </p:cNvPr>
            <p:cNvGrpSpPr/>
            <p:nvPr/>
          </p:nvGrpSpPr>
          <p:grpSpPr>
            <a:xfrm>
              <a:off x="3675862" y="2391589"/>
              <a:ext cx="5040559" cy="3917731"/>
              <a:chOff x="2987825" y="2300507"/>
              <a:chExt cx="5040559" cy="3917731"/>
            </a:xfrm>
          </p:grpSpPr>
          <p:cxnSp>
            <p:nvCxnSpPr>
              <p:cNvPr id="4" name="Straight Connector 3">
                <a:extLst>
                  <a:ext uri="{FF2B5EF4-FFF2-40B4-BE49-F238E27FC236}">
                    <a16:creationId xmlns:a16="http://schemas.microsoft.com/office/drawing/2014/main" id="{95545349-6BED-40E9-AEFF-FAB1887C012C}"/>
                  </a:ext>
                </a:extLst>
              </p:cNvPr>
              <p:cNvCxnSpPr/>
              <p:nvPr/>
            </p:nvCxnSpPr>
            <p:spPr>
              <a:xfrm>
                <a:off x="3203848" y="2300507"/>
                <a:ext cx="0" cy="39177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1EBCDE-AFA5-468B-9623-1FE74B8CD103}"/>
                  </a:ext>
                </a:extLst>
              </p:cNvPr>
              <p:cNvCxnSpPr/>
              <p:nvPr/>
            </p:nvCxnSpPr>
            <p:spPr>
              <a:xfrm flipH="1">
                <a:off x="2987825" y="2489201"/>
                <a:ext cx="5040559"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C5B6CF5F-15F2-4294-8236-2472572647D7}"/>
                </a:ext>
              </a:extLst>
            </p:cNvPr>
            <p:cNvCxnSpPr/>
            <p:nvPr/>
          </p:nvCxnSpPr>
          <p:spPr>
            <a:xfrm>
              <a:off x="3675862" y="3278782"/>
              <a:ext cx="50405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A977E2-B6FA-4D61-88CE-126F1B764C95}"/>
                </a:ext>
              </a:extLst>
            </p:cNvPr>
            <p:cNvCxnSpPr/>
            <p:nvPr/>
          </p:nvCxnSpPr>
          <p:spPr>
            <a:xfrm>
              <a:off x="3675861" y="3952130"/>
              <a:ext cx="5040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FDD0EB-3704-466D-999B-451C5EB83679}"/>
                </a:ext>
              </a:extLst>
            </p:cNvPr>
            <p:cNvCxnSpPr/>
            <p:nvPr/>
          </p:nvCxnSpPr>
          <p:spPr>
            <a:xfrm>
              <a:off x="3675861" y="4640842"/>
              <a:ext cx="5040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55A1BA-6A21-4A2D-8F5E-1E6851CAEA08}"/>
                </a:ext>
              </a:extLst>
            </p:cNvPr>
            <p:cNvCxnSpPr/>
            <p:nvPr/>
          </p:nvCxnSpPr>
          <p:spPr>
            <a:xfrm>
              <a:off x="3675861" y="5330442"/>
              <a:ext cx="5040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2544ADA-36ED-4B6F-A6A7-EBE4B2A6BD08}"/>
                </a:ext>
              </a:extLst>
            </p:cNvPr>
            <p:cNvCxnSpPr/>
            <p:nvPr/>
          </p:nvCxnSpPr>
          <p:spPr>
            <a:xfrm>
              <a:off x="3675861" y="6030202"/>
              <a:ext cx="5040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1BA8659-3B9E-4B1D-AF43-694181E85193}"/>
                </a:ext>
              </a:extLst>
            </p:cNvPr>
            <p:cNvSpPr/>
            <p:nvPr/>
          </p:nvSpPr>
          <p:spPr>
            <a:xfrm>
              <a:off x="4571828" y="2594570"/>
              <a:ext cx="1408289" cy="17558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it-IT" sz="3600" b="1" dirty="0">
                  <a:solidFill>
                    <a:schemeClr val="bg1"/>
                  </a:solidFill>
                </a:rPr>
                <a:t>-252g</a:t>
              </a:r>
            </a:p>
          </p:txBody>
        </p:sp>
        <p:sp>
          <p:nvSpPr>
            <p:cNvPr id="33" name="Rectangle 32">
              <a:extLst>
                <a:ext uri="{FF2B5EF4-FFF2-40B4-BE49-F238E27FC236}">
                  <a16:creationId xmlns:a16="http://schemas.microsoft.com/office/drawing/2014/main" id="{F2A34B2B-6F3C-4A6D-932A-0ED349984F52}"/>
                </a:ext>
              </a:extLst>
            </p:cNvPr>
            <p:cNvSpPr/>
            <p:nvPr/>
          </p:nvSpPr>
          <p:spPr>
            <a:xfrm>
              <a:off x="6700197" y="2583977"/>
              <a:ext cx="1408289" cy="29819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it-IT" sz="3600" b="1" dirty="0">
                  <a:solidFill>
                    <a:schemeClr val="bg1"/>
                  </a:solidFill>
                </a:rPr>
                <a:t>-419g</a:t>
              </a:r>
            </a:p>
          </p:txBody>
        </p:sp>
        <p:sp>
          <p:nvSpPr>
            <p:cNvPr id="11" name="TextBox 10">
              <a:extLst>
                <a:ext uri="{FF2B5EF4-FFF2-40B4-BE49-F238E27FC236}">
                  <a16:creationId xmlns:a16="http://schemas.microsoft.com/office/drawing/2014/main" id="{1303432A-EAB7-4D77-AC90-7F73C1DFEF1A}"/>
                </a:ext>
              </a:extLst>
            </p:cNvPr>
            <p:cNvSpPr txBox="1"/>
            <p:nvPr/>
          </p:nvSpPr>
          <p:spPr>
            <a:xfrm>
              <a:off x="3387829" y="2338337"/>
              <a:ext cx="380232" cy="461665"/>
            </a:xfrm>
            <a:prstGeom prst="rect">
              <a:avLst/>
            </a:prstGeom>
            <a:noFill/>
          </p:spPr>
          <p:txBody>
            <a:bodyPr wrap="none">
              <a:spAutoFit/>
            </a:bodyPr>
            <a:lstStyle/>
            <a:p>
              <a:pPr eaLnBrk="1" hangingPunct="1">
                <a:defRPr/>
              </a:pPr>
              <a:r>
                <a:rPr lang="cs-CZ" b="1" dirty="0"/>
                <a:t>0</a:t>
              </a:r>
              <a:endParaRPr lang="en-US" b="1" dirty="0"/>
            </a:p>
          </p:txBody>
        </p:sp>
        <p:sp>
          <p:nvSpPr>
            <p:cNvPr id="35" name="TextBox 34">
              <a:extLst>
                <a:ext uri="{FF2B5EF4-FFF2-40B4-BE49-F238E27FC236}">
                  <a16:creationId xmlns:a16="http://schemas.microsoft.com/office/drawing/2014/main" id="{83F9334F-FEA9-4801-A061-A5A449FBCD52}"/>
                </a:ext>
              </a:extLst>
            </p:cNvPr>
            <p:cNvSpPr txBox="1"/>
            <p:nvPr/>
          </p:nvSpPr>
          <p:spPr>
            <a:xfrm>
              <a:off x="2861088" y="3058417"/>
              <a:ext cx="994183" cy="461665"/>
            </a:xfrm>
            <a:prstGeom prst="rect">
              <a:avLst/>
            </a:prstGeom>
            <a:noFill/>
          </p:spPr>
          <p:txBody>
            <a:bodyPr wrap="none">
              <a:spAutoFit/>
            </a:bodyPr>
            <a:lstStyle/>
            <a:p>
              <a:pPr eaLnBrk="1" hangingPunct="1">
                <a:defRPr/>
              </a:pPr>
              <a:r>
                <a:rPr lang="cs-CZ" b="1" dirty="0"/>
                <a:t>- 100</a:t>
              </a:r>
              <a:endParaRPr lang="en-US" b="1" dirty="0"/>
            </a:p>
          </p:txBody>
        </p:sp>
        <p:sp>
          <p:nvSpPr>
            <p:cNvPr id="36" name="TextBox 35">
              <a:extLst>
                <a:ext uri="{FF2B5EF4-FFF2-40B4-BE49-F238E27FC236}">
                  <a16:creationId xmlns:a16="http://schemas.microsoft.com/office/drawing/2014/main" id="{B56BE6FF-FF98-4C1A-958B-1E584059F01F}"/>
                </a:ext>
              </a:extLst>
            </p:cNvPr>
            <p:cNvSpPr txBox="1"/>
            <p:nvPr/>
          </p:nvSpPr>
          <p:spPr>
            <a:xfrm>
              <a:off x="2861088" y="3736106"/>
              <a:ext cx="994183" cy="461665"/>
            </a:xfrm>
            <a:prstGeom prst="rect">
              <a:avLst/>
            </a:prstGeom>
            <a:noFill/>
          </p:spPr>
          <p:txBody>
            <a:bodyPr wrap="none">
              <a:spAutoFit/>
            </a:bodyPr>
            <a:lstStyle/>
            <a:p>
              <a:pPr eaLnBrk="1" hangingPunct="1">
                <a:defRPr/>
              </a:pPr>
              <a:r>
                <a:rPr lang="cs-CZ" b="1" dirty="0"/>
                <a:t>- 200</a:t>
              </a:r>
              <a:endParaRPr lang="en-US" b="1" dirty="0"/>
            </a:p>
          </p:txBody>
        </p:sp>
        <p:sp>
          <p:nvSpPr>
            <p:cNvPr id="37" name="TextBox 36">
              <a:extLst>
                <a:ext uri="{FF2B5EF4-FFF2-40B4-BE49-F238E27FC236}">
                  <a16:creationId xmlns:a16="http://schemas.microsoft.com/office/drawing/2014/main" id="{C1C2E808-63E5-4C7E-9BE8-7AC6A3A4F7AB}"/>
                </a:ext>
              </a:extLst>
            </p:cNvPr>
            <p:cNvSpPr txBox="1"/>
            <p:nvPr/>
          </p:nvSpPr>
          <p:spPr>
            <a:xfrm>
              <a:off x="2861088" y="4426569"/>
              <a:ext cx="994183" cy="461665"/>
            </a:xfrm>
            <a:prstGeom prst="rect">
              <a:avLst/>
            </a:prstGeom>
            <a:noFill/>
          </p:spPr>
          <p:txBody>
            <a:bodyPr wrap="none">
              <a:spAutoFit/>
            </a:bodyPr>
            <a:lstStyle/>
            <a:p>
              <a:pPr eaLnBrk="1" hangingPunct="1">
                <a:defRPr/>
              </a:pPr>
              <a:r>
                <a:rPr lang="cs-CZ" b="1" dirty="0"/>
                <a:t>- 300</a:t>
              </a:r>
              <a:endParaRPr lang="en-US" b="1" dirty="0"/>
            </a:p>
          </p:txBody>
        </p:sp>
        <p:sp>
          <p:nvSpPr>
            <p:cNvPr id="38" name="TextBox 37">
              <a:extLst>
                <a:ext uri="{FF2B5EF4-FFF2-40B4-BE49-F238E27FC236}">
                  <a16:creationId xmlns:a16="http://schemas.microsoft.com/office/drawing/2014/main" id="{B1A91F23-FFE5-41C6-8BC9-73689D2E43DB}"/>
                </a:ext>
              </a:extLst>
            </p:cNvPr>
            <p:cNvSpPr txBox="1"/>
            <p:nvPr/>
          </p:nvSpPr>
          <p:spPr>
            <a:xfrm>
              <a:off x="2861088" y="5104258"/>
              <a:ext cx="994183" cy="461665"/>
            </a:xfrm>
            <a:prstGeom prst="rect">
              <a:avLst/>
            </a:prstGeom>
            <a:noFill/>
          </p:spPr>
          <p:txBody>
            <a:bodyPr wrap="none">
              <a:spAutoFit/>
            </a:bodyPr>
            <a:lstStyle/>
            <a:p>
              <a:pPr eaLnBrk="1" hangingPunct="1">
                <a:defRPr/>
              </a:pPr>
              <a:r>
                <a:rPr lang="cs-CZ" b="1" dirty="0"/>
                <a:t>- 400</a:t>
              </a:r>
              <a:endParaRPr lang="en-US" b="1" dirty="0"/>
            </a:p>
          </p:txBody>
        </p:sp>
        <p:sp>
          <p:nvSpPr>
            <p:cNvPr id="39" name="TextBox 38">
              <a:extLst>
                <a:ext uri="{FF2B5EF4-FFF2-40B4-BE49-F238E27FC236}">
                  <a16:creationId xmlns:a16="http://schemas.microsoft.com/office/drawing/2014/main" id="{3989D7ED-0008-4AE4-8A8F-C08002CB9978}"/>
                </a:ext>
              </a:extLst>
            </p:cNvPr>
            <p:cNvSpPr txBox="1"/>
            <p:nvPr/>
          </p:nvSpPr>
          <p:spPr>
            <a:xfrm>
              <a:off x="2883773" y="5824338"/>
              <a:ext cx="994183" cy="461665"/>
            </a:xfrm>
            <a:prstGeom prst="rect">
              <a:avLst/>
            </a:prstGeom>
            <a:noFill/>
          </p:spPr>
          <p:txBody>
            <a:bodyPr wrap="none">
              <a:spAutoFit/>
            </a:bodyPr>
            <a:lstStyle/>
            <a:p>
              <a:pPr eaLnBrk="1" hangingPunct="1">
                <a:defRPr/>
              </a:pPr>
              <a:r>
                <a:rPr lang="cs-CZ" b="1" dirty="0"/>
                <a:t>- 500</a:t>
              </a:r>
              <a:endParaRPr lang="en-US" b="1" dirty="0"/>
            </a:p>
          </p:txBody>
        </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BD421E1-294E-4099-B70C-9CC6B1D84FFB}"/>
              </a:ext>
            </a:extLst>
          </p:cNvPr>
          <p:cNvSpPr/>
          <p:nvPr/>
        </p:nvSpPr>
        <p:spPr>
          <a:xfrm>
            <a:off x="1631950" y="1196975"/>
            <a:ext cx="5976938" cy="5047536"/>
          </a:xfrm>
          <a:prstGeom prst="rect">
            <a:avLst/>
          </a:prstGeom>
          <a:solidFill>
            <a:srgbClr val="FFFFCC"/>
          </a:solidFill>
          <a:ln w="28575">
            <a:solidFill>
              <a:srgbClr val="996633"/>
            </a:solidFill>
          </a:ln>
          <a:effectLst>
            <a:outerShdw blurRad="50800" dist="38100" dir="2700000" algn="tl" rotWithShape="0">
              <a:prstClr val="black">
                <a:alpha val="40000"/>
              </a:prstClr>
            </a:outerShdw>
          </a:effectLst>
        </p:spPr>
        <p:txBody>
          <a:bodyPr>
            <a:spAutoFit/>
          </a:bodyPr>
          <a:lstStyle/>
          <a:p>
            <a:pPr algn="just" eaLnBrk="1" hangingPunct="1">
              <a:defRPr/>
            </a:pPr>
            <a:endParaRPr lang="cs-CZ" sz="1100" b="1" dirty="0"/>
          </a:p>
          <a:p>
            <a:pPr algn="just" eaLnBrk="1" hangingPunct="1">
              <a:defRPr/>
            </a:pPr>
            <a:r>
              <a:rPr lang="cs-CZ" sz="1800" b="1" dirty="0"/>
              <a:t>Vrozené vs. získané charakteristiky</a:t>
            </a:r>
          </a:p>
          <a:p>
            <a:pPr algn="just" eaLnBrk="1" hangingPunct="1">
              <a:defRPr/>
            </a:pPr>
            <a:r>
              <a:rPr lang="cs-CZ" sz="1800" dirty="0"/>
              <a:t> </a:t>
            </a:r>
          </a:p>
          <a:p>
            <a:pPr algn="just" eaLnBrk="1" hangingPunct="1">
              <a:defRPr/>
            </a:pPr>
            <a:r>
              <a:rPr lang="cs-CZ" sz="1800" dirty="0"/>
              <a:t>V své knize z roku 1809 „</a:t>
            </a:r>
            <a:r>
              <a:rPr lang="cs-CZ" sz="1800" b="1" i="1" dirty="0" err="1"/>
              <a:t>Philosophie</a:t>
            </a:r>
            <a:r>
              <a:rPr lang="cs-CZ" sz="1800" b="1" i="1" dirty="0"/>
              <a:t> </a:t>
            </a:r>
            <a:r>
              <a:rPr lang="cs-CZ" sz="1800" b="1" i="1" dirty="0" err="1"/>
              <a:t>Zoologique</a:t>
            </a:r>
            <a:r>
              <a:rPr lang="cs-CZ" sz="1800" dirty="0"/>
              <a:t>“ uvádí Jean-</a:t>
            </a:r>
            <a:r>
              <a:rPr lang="cs-CZ" sz="1800" dirty="0" err="1"/>
              <a:t>Baptiste</a:t>
            </a:r>
            <a:r>
              <a:rPr lang="cs-CZ" sz="1800" dirty="0"/>
              <a:t> </a:t>
            </a:r>
            <a:r>
              <a:rPr lang="cs-CZ" sz="1800" dirty="0" err="1"/>
              <a:t>Lamarck</a:t>
            </a:r>
            <a:r>
              <a:rPr lang="cs-CZ" sz="1800" dirty="0"/>
              <a:t>, že každý druh čelí unikátnímu typu stimulace ze svého okolí. Tyto vlivy označil jako „nervová tekutina“. Podle </a:t>
            </a:r>
            <a:r>
              <a:rPr lang="cs-CZ" sz="1800" dirty="0" err="1"/>
              <a:t>Lamarcka</a:t>
            </a:r>
            <a:r>
              <a:rPr lang="cs-CZ" sz="1800" dirty="0"/>
              <a:t> může být tato nervová tekutina přenášena na jednotlivé potomky. </a:t>
            </a:r>
          </a:p>
          <a:p>
            <a:pPr algn="just" eaLnBrk="1" hangingPunct="1">
              <a:defRPr/>
            </a:pPr>
            <a:r>
              <a:rPr lang="cs-CZ" sz="1800" dirty="0"/>
              <a:t> </a:t>
            </a:r>
          </a:p>
          <a:p>
            <a:pPr algn="just" eaLnBrk="1" hangingPunct="1">
              <a:defRPr/>
            </a:pPr>
            <a:r>
              <a:rPr lang="cs-CZ" sz="1800" dirty="0"/>
              <a:t>Lamarkismus byl standardním vysvětlením některých mechanismů evoluce až do doby, kdy Charles Darwin a Alfred </a:t>
            </a:r>
            <a:r>
              <a:rPr lang="cs-CZ" sz="1800" dirty="0" err="1"/>
              <a:t>Russel</a:t>
            </a:r>
            <a:r>
              <a:rPr lang="cs-CZ" sz="1800" dirty="0"/>
              <a:t> </a:t>
            </a:r>
            <a:r>
              <a:rPr lang="cs-CZ" sz="1800" dirty="0" err="1"/>
              <a:t>Wallace</a:t>
            </a:r>
            <a:r>
              <a:rPr lang="cs-CZ" sz="1800" dirty="0"/>
              <a:t> přišli s teorií evoluce přirozeným výběrem v roce 1859. Revidovaná teorie </a:t>
            </a:r>
            <a:r>
              <a:rPr lang="cs-CZ" sz="1800" dirty="0" err="1"/>
              <a:t>neolamarkismu</a:t>
            </a:r>
            <a:r>
              <a:rPr lang="cs-CZ" sz="1800" dirty="0"/>
              <a:t> už nepřitáhla dostatečnou pozornost v rámci vědecké komunity. Jako obecně přijímaná teorie tedy dlouhou dobu platilo, že získané charakteristiky se nemohou dědit.</a:t>
            </a:r>
          </a:p>
          <a:p>
            <a:pPr algn="just" eaLnBrk="1" hangingPunct="1">
              <a:defRPr/>
            </a:pPr>
            <a:endParaRPr lang="cs-CZ" sz="500" dirty="0"/>
          </a:p>
        </p:txBody>
      </p:sp>
      <p:sp>
        <p:nvSpPr>
          <p:cNvPr id="38915" name="TextBox 3">
            <a:extLst>
              <a:ext uri="{FF2B5EF4-FFF2-40B4-BE49-F238E27FC236}">
                <a16:creationId xmlns:a16="http://schemas.microsoft.com/office/drawing/2014/main" id="{5108F304-5383-42EC-BC11-1097E7F44E23}"/>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38916" name="Nadpis 1">
            <a:extLst>
              <a:ext uri="{FF2B5EF4-FFF2-40B4-BE49-F238E27FC236}">
                <a16:creationId xmlns:a16="http://schemas.microsoft.com/office/drawing/2014/main" id="{35BE90ED-4007-4F95-BF19-B60FACAF4D5E}"/>
              </a:ext>
            </a:extLst>
          </p:cNvPr>
          <p:cNvSpPr txBox="1">
            <a:spLocks/>
          </p:cNvSpPr>
          <p:nvPr/>
        </p:nvSpPr>
        <p:spPr bwMode="auto">
          <a:xfrm>
            <a:off x="90193" y="-101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4000" b="1" dirty="0" err="1">
                <a:solidFill>
                  <a:schemeClr val="tx2"/>
                </a:solidFill>
                <a:latin typeface="Calibri" panose="020F0502020204030204" pitchFamily="34" charset="0"/>
              </a:rPr>
              <a:t>Transgenerační</a:t>
            </a:r>
            <a:r>
              <a:rPr lang="cs-CZ" altLang="cs-CZ" sz="4000" b="1" dirty="0">
                <a:solidFill>
                  <a:schemeClr val="tx2"/>
                </a:solidFill>
                <a:latin typeface="Calibri" panose="020F0502020204030204" pitchFamily="34" charset="0"/>
              </a:rPr>
              <a:t> dědičnost</a:t>
            </a:r>
          </a:p>
        </p:txBody>
      </p:sp>
      <p:sp>
        <p:nvSpPr>
          <p:cNvPr id="38917" name="Rectangle 6">
            <a:extLst>
              <a:ext uri="{FF2B5EF4-FFF2-40B4-BE49-F238E27FC236}">
                <a16:creationId xmlns:a16="http://schemas.microsoft.com/office/drawing/2014/main" id="{DEBEC0FF-8AA4-411D-8353-F8C3127B90B7}"/>
              </a:ext>
            </a:extLst>
          </p:cNvPr>
          <p:cNvSpPr>
            <a:spLocks noChangeArrowheads="1"/>
          </p:cNvSpPr>
          <p:nvPr/>
        </p:nvSpPr>
        <p:spPr bwMode="auto">
          <a:xfrm>
            <a:off x="7248526" y="6423026"/>
            <a:ext cx="32750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700"/>
              <a:t>http://ecx.images-amazon.com/images/I/51ZQ0F3QBJL._SL500_AA300_.jpg</a:t>
            </a:r>
          </a:p>
        </p:txBody>
      </p:sp>
      <p:pic>
        <p:nvPicPr>
          <p:cNvPr id="38918" name="Picture 2" descr="http://ecx.images-amazon.com/images/I/51ZQ0F3QBJL._SL500_AA300_.jpg">
            <a:extLst>
              <a:ext uri="{FF2B5EF4-FFF2-40B4-BE49-F238E27FC236}">
                <a16:creationId xmlns:a16="http://schemas.microsoft.com/office/drawing/2014/main" id="{0C3E4F9C-BD6A-4799-A848-CE5E209B3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23" t="1978" r="19742"/>
          <a:stretch>
            <a:fillRect/>
          </a:stretch>
        </p:blipFill>
        <p:spPr bwMode="auto">
          <a:xfrm>
            <a:off x="7751764" y="1528764"/>
            <a:ext cx="283527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Zástupný symbol pro obsah 1">
            <a:extLst>
              <a:ext uri="{FF2B5EF4-FFF2-40B4-BE49-F238E27FC236}">
                <a16:creationId xmlns:a16="http://schemas.microsoft.com/office/drawing/2014/main" id="{3C9ABBEC-965E-4939-BC50-45CF7575F4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32176" y="1341438"/>
            <a:ext cx="6696075" cy="4845050"/>
          </a:xfrm>
        </p:spPr>
      </p:pic>
      <p:sp>
        <p:nvSpPr>
          <p:cNvPr id="39939" name="TextBox 3">
            <a:extLst>
              <a:ext uri="{FF2B5EF4-FFF2-40B4-BE49-F238E27FC236}">
                <a16:creationId xmlns:a16="http://schemas.microsoft.com/office/drawing/2014/main" id="{5DDBA697-442B-4095-800E-F077D5A6B420}"/>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5" name="Nadpis 1">
            <a:extLst>
              <a:ext uri="{FF2B5EF4-FFF2-40B4-BE49-F238E27FC236}">
                <a16:creationId xmlns:a16="http://schemas.microsoft.com/office/drawing/2014/main" id="{F1D4D51C-C6B2-4354-9EAC-6BBBFA80ABED}"/>
              </a:ext>
            </a:extLst>
          </p:cNvPr>
          <p:cNvSpPr txBox="1">
            <a:spLocks/>
          </p:cNvSpPr>
          <p:nvPr/>
        </p:nvSpPr>
        <p:spPr>
          <a:xfrm>
            <a:off x="303949" y="0"/>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s-CZ" sz="4000" b="1" dirty="0">
                <a:solidFill>
                  <a:schemeClr val="tx2"/>
                </a:solidFill>
              </a:rPr>
              <a:t>Fetální modelování</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8">
            <a:extLst>
              <a:ext uri="{FF2B5EF4-FFF2-40B4-BE49-F238E27FC236}">
                <a16:creationId xmlns:a16="http://schemas.microsoft.com/office/drawing/2014/main" id="{F7FE8F58-443A-4A16-95AE-62D9144606BC}"/>
              </a:ext>
            </a:extLst>
          </p:cNvPr>
          <p:cNvSpPr>
            <a:spLocks noChangeArrowheads="1"/>
          </p:cNvSpPr>
          <p:nvPr/>
        </p:nvSpPr>
        <p:spPr bwMode="auto">
          <a:xfrm>
            <a:off x="5359400" y="2017714"/>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cs-CZ" sz="1000">
              <a:solidFill>
                <a:srgbClr val="000000"/>
              </a:solidFill>
              <a:latin typeface="Comic Sans MS" panose="030F0702030302020204" pitchFamily="66" charset="0"/>
              <a:ea typeface="MS PGothic" panose="020B0600070205080204" pitchFamily="34" charset="-128"/>
            </a:endParaRPr>
          </a:p>
          <a:p>
            <a:pPr eaLnBrk="1" hangingPunct="1">
              <a:spcBef>
                <a:spcPct val="50000"/>
              </a:spcBef>
            </a:pPr>
            <a:endParaRPr lang="en-US" altLang="cs-CZ" sz="1000">
              <a:solidFill>
                <a:srgbClr val="000000"/>
              </a:solidFill>
              <a:latin typeface="Comic Sans MS" panose="030F0702030302020204" pitchFamily="66" charset="0"/>
              <a:ea typeface="MS PGothic" panose="020B0600070205080204" pitchFamily="34" charset="-128"/>
            </a:endParaRPr>
          </a:p>
        </p:txBody>
      </p:sp>
      <p:sp>
        <p:nvSpPr>
          <p:cNvPr id="22" name="Rectangle 22">
            <a:extLst>
              <a:ext uri="{FF2B5EF4-FFF2-40B4-BE49-F238E27FC236}">
                <a16:creationId xmlns:a16="http://schemas.microsoft.com/office/drawing/2014/main" id="{B3F413A8-2B57-4732-A256-C50E9F480A45}"/>
              </a:ext>
            </a:extLst>
          </p:cNvPr>
          <p:cNvSpPr/>
          <p:nvPr/>
        </p:nvSpPr>
        <p:spPr>
          <a:xfrm>
            <a:off x="7831138" y="5057776"/>
            <a:ext cx="2728912" cy="1323975"/>
          </a:xfrm>
          <a:prstGeom prst="rect">
            <a:avLst/>
          </a:prstGeom>
        </p:spPr>
        <p:txBody>
          <a:bodyPr>
            <a:spAutoFit/>
          </a:bodyPr>
          <a:lstStyle/>
          <a:p>
            <a:pPr algn="ctr" fontAlgn="auto">
              <a:spcBef>
                <a:spcPts val="0"/>
              </a:spcBef>
              <a:spcAft>
                <a:spcPts val="0"/>
              </a:spcAft>
              <a:defRPr/>
            </a:pPr>
            <a:r>
              <a:rPr lang="cs-CZ" sz="1600" b="1" dirty="0">
                <a:solidFill>
                  <a:srgbClr val="FF0000"/>
                </a:solidFill>
                <a:effectLst>
                  <a:outerShdw blurRad="38100" dist="38100" dir="2700000" algn="tl">
                    <a:srgbClr val="FFFFFF"/>
                  </a:outerShdw>
                </a:effectLst>
                <a:latin typeface="Calibri" pitchFamily="34" charset="0"/>
              </a:rPr>
              <a:t>Ztráta epigenetické odpovědi</a:t>
            </a:r>
          </a:p>
          <a:p>
            <a:pPr algn="ctr" fontAlgn="auto">
              <a:spcBef>
                <a:spcPts val="0"/>
              </a:spcBef>
              <a:spcAft>
                <a:spcPts val="0"/>
              </a:spcAft>
              <a:defRPr/>
            </a:pPr>
            <a:endParaRPr lang="cs-CZ" sz="1600" b="1" dirty="0">
              <a:solidFill>
                <a:srgbClr val="FF0000"/>
              </a:solidFill>
              <a:effectLst>
                <a:outerShdw blurRad="38100" dist="38100" dir="2700000" algn="tl">
                  <a:srgbClr val="FFFFFF"/>
                </a:outerShdw>
              </a:effectLst>
              <a:latin typeface="Calibri" pitchFamily="34" charset="0"/>
            </a:endParaRPr>
          </a:p>
          <a:p>
            <a:pPr algn="ctr" fontAlgn="auto">
              <a:spcBef>
                <a:spcPts val="0"/>
              </a:spcBef>
              <a:spcAft>
                <a:spcPts val="0"/>
              </a:spcAft>
              <a:defRPr/>
            </a:pPr>
            <a:r>
              <a:rPr lang="cs-CZ" sz="1600" b="1" dirty="0">
                <a:solidFill>
                  <a:srgbClr val="FF0000"/>
                </a:solidFill>
                <a:effectLst>
                  <a:outerShdw blurRad="38100" dist="38100" dir="2700000" algn="tl">
                    <a:srgbClr val="FFFFFF"/>
                  </a:outerShdw>
                </a:effectLst>
                <a:latin typeface="Calibri" pitchFamily="34" charset="0"/>
              </a:rPr>
              <a:t>Ztráta fenotypické plasticity</a:t>
            </a:r>
          </a:p>
          <a:p>
            <a:pPr algn="ctr" fontAlgn="auto">
              <a:spcBef>
                <a:spcPts val="0"/>
              </a:spcBef>
              <a:spcAft>
                <a:spcPts val="0"/>
              </a:spcAft>
              <a:defRPr/>
            </a:pPr>
            <a:endParaRPr lang="cs-CZ" sz="1600" b="1" dirty="0">
              <a:solidFill>
                <a:srgbClr val="FF0000"/>
              </a:solidFill>
              <a:effectLst>
                <a:outerShdw blurRad="38100" dist="38100" dir="2700000" algn="tl">
                  <a:srgbClr val="FFFFFF"/>
                </a:outerShdw>
              </a:effectLst>
              <a:latin typeface="Calibri" pitchFamily="34" charset="0"/>
            </a:endParaRPr>
          </a:p>
          <a:p>
            <a:pPr algn="ctr" fontAlgn="auto">
              <a:spcBef>
                <a:spcPts val="0"/>
              </a:spcBef>
              <a:spcAft>
                <a:spcPts val="0"/>
              </a:spcAft>
              <a:defRPr/>
            </a:pPr>
            <a:r>
              <a:rPr lang="cs-CZ" sz="1600" b="1" dirty="0">
                <a:solidFill>
                  <a:srgbClr val="FF0000"/>
                </a:solidFill>
                <a:effectLst>
                  <a:outerShdw blurRad="38100" dist="38100" dir="2700000" algn="tl">
                    <a:srgbClr val="FFFFFF"/>
                  </a:outerShdw>
                </a:effectLst>
                <a:latin typeface="Calibri" pitchFamily="34" charset="0"/>
              </a:rPr>
              <a:t>Onemocnění</a:t>
            </a:r>
            <a:r>
              <a:rPr lang="sv-SE" sz="1600" b="1" dirty="0">
                <a:solidFill>
                  <a:srgbClr val="FF0000"/>
                </a:solidFill>
                <a:effectLst>
                  <a:outerShdw blurRad="38100" dist="38100" dir="2700000" algn="tl">
                    <a:srgbClr val="FFFFFF"/>
                  </a:outerShdw>
                </a:effectLst>
                <a:latin typeface="Calibri" pitchFamily="34" charset="0"/>
              </a:rPr>
              <a:t>, </a:t>
            </a:r>
            <a:r>
              <a:rPr lang="cs-CZ" sz="1600" b="1" dirty="0">
                <a:solidFill>
                  <a:srgbClr val="FF0000"/>
                </a:solidFill>
                <a:effectLst>
                  <a:outerShdw blurRad="38100" dist="38100" dir="2700000" algn="tl">
                    <a:srgbClr val="FFFFFF"/>
                  </a:outerShdw>
                </a:effectLst>
                <a:latin typeface="Calibri" pitchFamily="34" charset="0"/>
              </a:rPr>
              <a:t>věk</a:t>
            </a:r>
            <a:r>
              <a:rPr lang="sv-SE" sz="1600" b="1" dirty="0">
                <a:solidFill>
                  <a:srgbClr val="FF0000"/>
                </a:solidFill>
                <a:effectLst>
                  <a:outerShdw blurRad="38100" dist="38100" dir="2700000" algn="tl">
                    <a:srgbClr val="FFFFFF"/>
                  </a:outerShdw>
                </a:effectLst>
                <a:latin typeface="Calibri" pitchFamily="34" charset="0"/>
              </a:rPr>
              <a:t>, </a:t>
            </a:r>
            <a:r>
              <a:rPr lang="cs-CZ" sz="1600" b="1" dirty="0">
                <a:solidFill>
                  <a:srgbClr val="FF0000"/>
                </a:solidFill>
                <a:effectLst>
                  <a:outerShdw blurRad="38100" dist="38100" dir="2700000" algn="tl">
                    <a:srgbClr val="FFFFFF"/>
                  </a:outerShdw>
                </a:effectLst>
                <a:latin typeface="Calibri" pitchFamily="34" charset="0"/>
              </a:rPr>
              <a:t>chování</a:t>
            </a:r>
            <a:r>
              <a:rPr lang="sv-SE" sz="1600" b="1" dirty="0">
                <a:solidFill>
                  <a:srgbClr val="FF0000"/>
                </a:solidFill>
                <a:effectLst>
                  <a:outerShdw blurRad="38100" dist="38100" dir="2700000" algn="tl">
                    <a:srgbClr val="FFFFFF"/>
                  </a:outerShdw>
                </a:effectLst>
                <a:latin typeface="Calibri" pitchFamily="34" charset="0"/>
              </a:rPr>
              <a:t>?</a:t>
            </a:r>
          </a:p>
        </p:txBody>
      </p:sp>
      <p:sp>
        <p:nvSpPr>
          <p:cNvPr id="41988" name="TextBox 23">
            <a:extLst>
              <a:ext uri="{FF2B5EF4-FFF2-40B4-BE49-F238E27FC236}">
                <a16:creationId xmlns:a16="http://schemas.microsoft.com/office/drawing/2014/main" id="{784C4415-4B40-475D-A019-03C72DD01786}"/>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grpSp>
        <p:nvGrpSpPr>
          <p:cNvPr id="58" name="Skupina 57">
            <a:extLst>
              <a:ext uri="{FF2B5EF4-FFF2-40B4-BE49-F238E27FC236}">
                <a16:creationId xmlns:a16="http://schemas.microsoft.com/office/drawing/2014/main" id="{9C2D442F-2134-4CB1-82D7-E99B60BAAD62}"/>
              </a:ext>
            </a:extLst>
          </p:cNvPr>
          <p:cNvGrpSpPr>
            <a:grpSpLocks/>
          </p:cNvGrpSpPr>
          <p:nvPr/>
        </p:nvGrpSpPr>
        <p:grpSpPr bwMode="auto">
          <a:xfrm>
            <a:off x="5087939" y="3189287"/>
            <a:ext cx="1754062" cy="1205372"/>
            <a:chOff x="3563888" y="3188942"/>
            <a:chExt cx="1753866" cy="1206032"/>
          </a:xfrm>
        </p:grpSpPr>
        <p:grpSp>
          <p:nvGrpSpPr>
            <p:cNvPr id="25" name="Skupina 44">
              <a:extLst>
                <a:ext uri="{FF2B5EF4-FFF2-40B4-BE49-F238E27FC236}">
                  <a16:creationId xmlns:a16="http://schemas.microsoft.com/office/drawing/2014/main" id="{743F2B65-A557-4E87-ADB0-879A201476D9}"/>
                </a:ext>
              </a:extLst>
            </p:cNvPr>
            <p:cNvGrpSpPr/>
            <p:nvPr/>
          </p:nvGrpSpPr>
          <p:grpSpPr>
            <a:xfrm rot="1000991">
              <a:off x="3563888" y="3188942"/>
              <a:ext cx="1492077" cy="1053978"/>
              <a:chOff x="1511300" y="1866900"/>
              <a:chExt cx="1492250" cy="1054100"/>
            </a:xfrm>
            <a:effectLst>
              <a:outerShdw blurRad="50800" dist="38100" dir="2700000" algn="tl" rotWithShape="0">
                <a:prstClr val="black">
                  <a:alpha val="40000"/>
                </a:prstClr>
              </a:outerShdw>
            </a:effectLst>
          </p:grpSpPr>
          <p:cxnSp>
            <p:nvCxnSpPr>
              <p:cNvPr id="26" name="Přímá spojnice 9">
                <a:extLst>
                  <a:ext uri="{FF2B5EF4-FFF2-40B4-BE49-F238E27FC236}">
                    <a16:creationId xmlns:a16="http://schemas.microsoft.com/office/drawing/2014/main" id="{FF0E7B12-BDE0-403B-BFD0-8D599312127A}"/>
                  </a:ext>
                </a:extLst>
              </p:cNvPr>
              <p:cNvCxnSpPr/>
              <p:nvPr/>
            </p:nvCxnSpPr>
            <p:spPr>
              <a:xfrm>
                <a:off x="1605408" y="2580903"/>
                <a:ext cx="144016" cy="311150"/>
              </a:xfrm>
              <a:prstGeom prst="line">
                <a:avLst/>
              </a:prstGeom>
              <a:noFill/>
              <a:ln w="38100" cap="flat" cmpd="sng" algn="ctr">
                <a:solidFill>
                  <a:srgbClr val="C0504D">
                    <a:lumMod val="50000"/>
                  </a:srgbClr>
                </a:solidFill>
                <a:prstDash val="solid"/>
              </a:ln>
              <a:effectLst/>
            </p:spPr>
          </p:cxnSp>
          <p:cxnSp>
            <p:nvCxnSpPr>
              <p:cNvPr id="27" name="Přímá spojnice 14">
                <a:extLst>
                  <a:ext uri="{FF2B5EF4-FFF2-40B4-BE49-F238E27FC236}">
                    <a16:creationId xmlns:a16="http://schemas.microsoft.com/office/drawing/2014/main" id="{E7B80EDA-FA2D-48C8-8D83-A414249E3B51}"/>
                  </a:ext>
                </a:extLst>
              </p:cNvPr>
              <p:cNvCxnSpPr/>
              <p:nvPr/>
            </p:nvCxnSpPr>
            <p:spPr>
              <a:xfrm>
                <a:off x="1703337" y="2613102"/>
                <a:ext cx="82650" cy="178567"/>
              </a:xfrm>
              <a:prstGeom prst="line">
                <a:avLst/>
              </a:prstGeom>
              <a:noFill/>
              <a:ln w="38100" cap="flat" cmpd="sng" algn="ctr">
                <a:solidFill>
                  <a:srgbClr val="C0504D">
                    <a:lumMod val="50000"/>
                  </a:srgbClr>
                </a:solidFill>
                <a:prstDash val="solid"/>
              </a:ln>
              <a:effectLst/>
            </p:spPr>
          </p:cxnSp>
          <p:cxnSp>
            <p:nvCxnSpPr>
              <p:cNvPr id="28" name="Přímá spojnice 16">
                <a:extLst>
                  <a:ext uri="{FF2B5EF4-FFF2-40B4-BE49-F238E27FC236}">
                    <a16:creationId xmlns:a16="http://schemas.microsoft.com/office/drawing/2014/main" id="{FC7E03F6-1CAE-48A3-8FC1-88CB85FC0A9D}"/>
                  </a:ext>
                </a:extLst>
              </p:cNvPr>
              <p:cNvCxnSpPr>
                <a:stCxn id="43" idx="2"/>
                <a:endCxn id="42" idx="2"/>
              </p:cNvCxnSpPr>
              <p:nvPr/>
            </p:nvCxnSpPr>
            <p:spPr>
              <a:xfrm>
                <a:off x="1816100" y="2501900"/>
                <a:ext cx="120650" cy="241300"/>
              </a:xfrm>
              <a:prstGeom prst="line">
                <a:avLst/>
              </a:prstGeom>
              <a:noFill/>
              <a:ln w="38100" cap="flat" cmpd="sng" algn="ctr">
                <a:solidFill>
                  <a:srgbClr val="C0504D">
                    <a:lumMod val="50000"/>
                  </a:srgbClr>
                </a:solidFill>
                <a:prstDash val="solid"/>
              </a:ln>
              <a:effectLst/>
            </p:spPr>
          </p:cxnSp>
          <p:cxnSp>
            <p:nvCxnSpPr>
              <p:cNvPr id="29" name="Přímá spojnice 17">
                <a:extLst>
                  <a:ext uri="{FF2B5EF4-FFF2-40B4-BE49-F238E27FC236}">
                    <a16:creationId xmlns:a16="http://schemas.microsoft.com/office/drawing/2014/main" id="{09B16AF9-9E51-49C5-ABF3-CF0AB5E70DC5}"/>
                  </a:ext>
                </a:extLst>
              </p:cNvPr>
              <p:cNvCxnSpPr/>
              <p:nvPr/>
            </p:nvCxnSpPr>
            <p:spPr>
              <a:xfrm>
                <a:off x="1870148" y="2403749"/>
                <a:ext cx="158307" cy="342026"/>
              </a:xfrm>
              <a:prstGeom prst="line">
                <a:avLst/>
              </a:prstGeom>
              <a:noFill/>
              <a:ln w="38100" cap="flat" cmpd="sng" algn="ctr">
                <a:solidFill>
                  <a:srgbClr val="C0504D">
                    <a:lumMod val="50000"/>
                  </a:srgbClr>
                </a:solidFill>
                <a:prstDash val="solid"/>
              </a:ln>
              <a:effectLst/>
            </p:spPr>
          </p:cxnSp>
          <p:cxnSp>
            <p:nvCxnSpPr>
              <p:cNvPr id="30" name="Přímá spojnice 19">
                <a:extLst>
                  <a:ext uri="{FF2B5EF4-FFF2-40B4-BE49-F238E27FC236}">
                    <a16:creationId xmlns:a16="http://schemas.microsoft.com/office/drawing/2014/main" id="{45B6D1B2-CFD4-49B9-AA38-EF24ACA37F56}"/>
                  </a:ext>
                </a:extLst>
              </p:cNvPr>
              <p:cNvCxnSpPr/>
              <p:nvPr/>
            </p:nvCxnSpPr>
            <p:spPr>
              <a:xfrm>
                <a:off x="1966667" y="2392316"/>
                <a:ext cx="113212" cy="244596"/>
              </a:xfrm>
              <a:prstGeom prst="line">
                <a:avLst/>
              </a:prstGeom>
              <a:noFill/>
              <a:ln w="38100" cap="flat" cmpd="sng" algn="ctr">
                <a:solidFill>
                  <a:srgbClr val="C0504D">
                    <a:lumMod val="50000"/>
                  </a:srgbClr>
                </a:solidFill>
                <a:prstDash val="solid"/>
              </a:ln>
              <a:effectLst/>
            </p:spPr>
          </p:cxnSp>
          <p:cxnSp>
            <p:nvCxnSpPr>
              <p:cNvPr id="31" name="Přímá spojnice 22">
                <a:extLst>
                  <a:ext uri="{FF2B5EF4-FFF2-40B4-BE49-F238E27FC236}">
                    <a16:creationId xmlns:a16="http://schemas.microsoft.com/office/drawing/2014/main" id="{7B533A2B-8588-4525-BA53-6EDFEB3F698D}"/>
                  </a:ext>
                </a:extLst>
              </p:cNvPr>
              <p:cNvCxnSpPr/>
              <p:nvPr/>
            </p:nvCxnSpPr>
            <p:spPr>
              <a:xfrm>
                <a:off x="2371979" y="2260205"/>
                <a:ext cx="80985" cy="174969"/>
              </a:xfrm>
              <a:prstGeom prst="line">
                <a:avLst/>
              </a:prstGeom>
              <a:noFill/>
              <a:ln w="38100" cap="flat" cmpd="sng" algn="ctr">
                <a:solidFill>
                  <a:srgbClr val="C0504D">
                    <a:lumMod val="50000"/>
                  </a:srgbClr>
                </a:solidFill>
                <a:prstDash val="solid"/>
              </a:ln>
              <a:effectLst/>
            </p:spPr>
          </p:cxnSp>
          <p:cxnSp>
            <p:nvCxnSpPr>
              <p:cNvPr id="32" name="Přímá spojnice 24">
                <a:extLst>
                  <a:ext uri="{FF2B5EF4-FFF2-40B4-BE49-F238E27FC236}">
                    <a16:creationId xmlns:a16="http://schemas.microsoft.com/office/drawing/2014/main" id="{3D5C334A-9FEC-49CF-A3E4-CD7840CEC600}"/>
                  </a:ext>
                </a:extLst>
              </p:cNvPr>
              <p:cNvCxnSpPr/>
              <p:nvPr/>
            </p:nvCxnSpPr>
            <p:spPr>
              <a:xfrm>
                <a:off x="2152300" y="2217176"/>
                <a:ext cx="81064" cy="175140"/>
              </a:xfrm>
              <a:prstGeom prst="line">
                <a:avLst/>
              </a:prstGeom>
              <a:noFill/>
              <a:ln w="38100" cap="flat" cmpd="sng" algn="ctr">
                <a:solidFill>
                  <a:srgbClr val="FF0000"/>
                </a:solidFill>
                <a:prstDash val="solid"/>
              </a:ln>
              <a:effectLst/>
            </p:spPr>
          </p:cxnSp>
          <p:cxnSp>
            <p:nvCxnSpPr>
              <p:cNvPr id="33" name="Přímá spojnice 25">
                <a:extLst>
                  <a:ext uri="{FF2B5EF4-FFF2-40B4-BE49-F238E27FC236}">
                    <a16:creationId xmlns:a16="http://schemas.microsoft.com/office/drawing/2014/main" id="{2C9250C2-03A9-4C32-9810-899E5917442F}"/>
                  </a:ext>
                </a:extLst>
              </p:cNvPr>
              <p:cNvCxnSpPr/>
              <p:nvPr/>
            </p:nvCxnSpPr>
            <p:spPr>
              <a:xfrm>
                <a:off x="2245737" y="2204864"/>
                <a:ext cx="79153" cy="171012"/>
              </a:xfrm>
              <a:prstGeom prst="line">
                <a:avLst/>
              </a:prstGeom>
              <a:noFill/>
              <a:ln w="38100" cap="flat" cmpd="sng" algn="ctr">
                <a:solidFill>
                  <a:sysClr val="window" lastClr="FFFFFF">
                    <a:lumMod val="65000"/>
                  </a:sysClr>
                </a:solidFill>
                <a:prstDash val="solid"/>
              </a:ln>
              <a:effectLst/>
            </p:spPr>
          </p:cxnSp>
          <p:cxnSp>
            <p:nvCxnSpPr>
              <p:cNvPr id="34" name="Přímá spojnice 26">
                <a:extLst>
                  <a:ext uri="{FF2B5EF4-FFF2-40B4-BE49-F238E27FC236}">
                    <a16:creationId xmlns:a16="http://schemas.microsoft.com/office/drawing/2014/main" id="{AD454A8C-B65D-4D71-B3C4-362D1D2774EA}"/>
                  </a:ext>
                </a:extLst>
              </p:cNvPr>
              <p:cNvCxnSpPr/>
              <p:nvPr/>
            </p:nvCxnSpPr>
            <p:spPr>
              <a:xfrm>
                <a:off x="2104664" y="2320358"/>
                <a:ext cx="80985" cy="174969"/>
              </a:xfrm>
              <a:prstGeom prst="line">
                <a:avLst/>
              </a:prstGeom>
              <a:noFill/>
              <a:ln w="38100" cap="flat" cmpd="sng" algn="ctr">
                <a:solidFill>
                  <a:srgbClr val="C0504D">
                    <a:lumMod val="50000"/>
                  </a:srgbClr>
                </a:solidFill>
                <a:prstDash val="solid"/>
              </a:ln>
              <a:effectLst/>
            </p:spPr>
          </p:cxnSp>
          <p:cxnSp>
            <p:nvCxnSpPr>
              <p:cNvPr id="35" name="Přímá spojnice 27">
                <a:extLst>
                  <a:ext uri="{FF2B5EF4-FFF2-40B4-BE49-F238E27FC236}">
                    <a16:creationId xmlns:a16="http://schemas.microsoft.com/office/drawing/2014/main" id="{B35CD681-2C24-4BCF-818B-86B513997562}"/>
                  </a:ext>
                </a:extLst>
              </p:cNvPr>
              <p:cNvCxnSpPr/>
              <p:nvPr/>
            </p:nvCxnSpPr>
            <p:spPr>
              <a:xfrm>
                <a:off x="2484582" y="2128460"/>
                <a:ext cx="114518" cy="247417"/>
              </a:xfrm>
              <a:prstGeom prst="line">
                <a:avLst/>
              </a:prstGeom>
              <a:noFill/>
              <a:ln w="38100" cap="flat" cmpd="sng" algn="ctr">
                <a:solidFill>
                  <a:srgbClr val="C0504D">
                    <a:lumMod val="50000"/>
                  </a:srgbClr>
                </a:solidFill>
                <a:prstDash val="solid"/>
              </a:ln>
              <a:effectLst/>
            </p:spPr>
          </p:cxnSp>
          <p:cxnSp>
            <p:nvCxnSpPr>
              <p:cNvPr id="36" name="Přímá spojnice 29">
                <a:extLst>
                  <a:ext uri="{FF2B5EF4-FFF2-40B4-BE49-F238E27FC236}">
                    <a16:creationId xmlns:a16="http://schemas.microsoft.com/office/drawing/2014/main" id="{0CCC7D1A-EA2A-4B42-A2BA-6C5441C59F22}"/>
                  </a:ext>
                </a:extLst>
              </p:cNvPr>
              <p:cNvCxnSpPr/>
              <p:nvPr/>
            </p:nvCxnSpPr>
            <p:spPr>
              <a:xfrm>
                <a:off x="2614895" y="1969759"/>
                <a:ext cx="156905" cy="307113"/>
              </a:xfrm>
              <a:prstGeom prst="line">
                <a:avLst/>
              </a:prstGeom>
              <a:noFill/>
              <a:ln w="38100" cap="flat" cmpd="sng" algn="ctr">
                <a:solidFill>
                  <a:srgbClr val="C0504D">
                    <a:lumMod val="50000"/>
                  </a:srgbClr>
                </a:solidFill>
                <a:prstDash val="solid"/>
              </a:ln>
              <a:effectLst/>
            </p:spPr>
          </p:cxnSp>
          <p:cxnSp>
            <p:nvCxnSpPr>
              <p:cNvPr id="37" name="Přímá spojnice 31">
                <a:extLst>
                  <a:ext uri="{FF2B5EF4-FFF2-40B4-BE49-F238E27FC236}">
                    <a16:creationId xmlns:a16="http://schemas.microsoft.com/office/drawing/2014/main" id="{DE9A13E4-D5CA-4AEB-8811-62138C1D1BC7}"/>
                  </a:ext>
                </a:extLst>
              </p:cNvPr>
              <p:cNvCxnSpPr/>
              <p:nvPr/>
            </p:nvCxnSpPr>
            <p:spPr>
              <a:xfrm>
                <a:off x="2538994" y="2019341"/>
                <a:ext cx="167941" cy="362840"/>
              </a:xfrm>
              <a:prstGeom prst="line">
                <a:avLst/>
              </a:prstGeom>
              <a:noFill/>
              <a:ln w="38100" cap="flat" cmpd="sng" algn="ctr">
                <a:solidFill>
                  <a:srgbClr val="C0504D">
                    <a:lumMod val="50000"/>
                  </a:srgbClr>
                </a:solidFill>
                <a:prstDash val="solid"/>
              </a:ln>
              <a:effectLst/>
            </p:spPr>
          </p:cxnSp>
          <p:cxnSp>
            <p:nvCxnSpPr>
              <p:cNvPr id="38" name="Přímá spojnice 33">
                <a:extLst>
                  <a:ext uri="{FF2B5EF4-FFF2-40B4-BE49-F238E27FC236}">
                    <a16:creationId xmlns:a16="http://schemas.microsoft.com/office/drawing/2014/main" id="{1B2F1074-E475-4C5C-935B-583FA3805106}"/>
                  </a:ext>
                </a:extLst>
              </p:cNvPr>
              <p:cNvCxnSpPr/>
              <p:nvPr/>
            </p:nvCxnSpPr>
            <p:spPr>
              <a:xfrm>
                <a:off x="2771800" y="1945055"/>
                <a:ext cx="91074" cy="178260"/>
              </a:xfrm>
              <a:prstGeom prst="line">
                <a:avLst/>
              </a:prstGeom>
              <a:noFill/>
              <a:ln w="38100" cap="flat" cmpd="sng" algn="ctr">
                <a:solidFill>
                  <a:srgbClr val="C0504D">
                    <a:lumMod val="50000"/>
                  </a:srgbClr>
                </a:solidFill>
                <a:prstDash val="solid"/>
              </a:ln>
              <a:effectLst/>
            </p:spPr>
          </p:cxnSp>
          <p:cxnSp>
            <p:nvCxnSpPr>
              <p:cNvPr id="39" name="Přímá spojnice 35">
                <a:extLst>
                  <a:ext uri="{FF2B5EF4-FFF2-40B4-BE49-F238E27FC236}">
                    <a16:creationId xmlns:a16="http://schemas.microsoft.com/office/drawing/2014/main" id="{B84477E5-217E-4A70-8391-DCBF1546BF48}"/>
                  </a:ext>
                </a:extLst>
              </p:cNvPr>
              <p:cNvCxnSpPr/>
              <p:nvPr/>
            </p:nvCxnSpPr>
            <p:spPr>
              <a:xfrm>
                <a:off x="2817337" y="1871569"/>
                <a:ext cx="149061" cy="322049"/>
              </a:xfrm>
              <a:prstGeom prst="line">
                <a:avLst/>
              </a:prstGeom>
              <a:noFill/>
              <a:ln w="38100" cap="flat" cmpd="sng" algn="ctr">
                <a:solidFill>
                  <a:srgbClr val="C0504D">
                    <a:lumMod val="50000"/>
                  </a:srgbClr>
                </a:solidFill>
                <a:prstDash val="solid"/>
              </a:ln>
              <a:effectLst/>
            </p:spPr>
          </p:cxnSp>
          <p:cxnSp>
            <p:nvCxnSpPr>
              <p:cNvPr id="40" name="Přímá spojnice 41">
                <a:extLst>
                  <a:ext uri="{FF2B5EF4-FFF2-40B4-BE49-F238E27FC236}">
                    <a16:creationId xmlns:a16="http://schemas.microsoft.com/office/drawing/2014/main" id="{C45CF210-6792-498A-8BFA-EED5E98CAC7E}"/>
                  </a:ext>
                </a:extLst>
              </p:cNvPr>
              <p:cNvCxnSpPr/>
              <p:nvPr/>
            </p:nvCxnSpPr>
            <p:spPr>
              <a:xfrm>
                <a:off x="2224308" y="2369576"/>
                <a:ext cx="81064" cy="175140"/>
              </a:xfrm>
              <a:prstGeom prst="line">
                <a:avLst/>
              </a:prstGeom>
              <a:noFill/>
              <a:ln w="38100" cap="flat" cmpd="sng" algn="ctr">
                <a:solidFill>
                  <a:sysClr val="window" lastClr="FFFFFF">
                    <a:lumMod val="65000"/>
                  </a:sysClr>
                </a:solidFill>
                <a:prstDash val="solid"/>
              </a:ln>
              <a:effectLst/>
            </p:spPr>
          </p:cxnSp>
          <p:cxnSp>
            <p:nvCxnSpPr>
              <p:cNvPr id="41" name="Přímá spojnice 43">
                <a:extLst>
                  <a:ext uri="{FF2B5EF4-FFF2-40B4-BE49-F238E27FC236}">
                    <a16:creationId xmlns:a16="http://schemas.microsoft.com/office/drawing/2014/main" id="{8558CCBA-B69D-4322-84DA-9DD87B2A55E5}"/>
                  </a:ext>
                </a:extLst>
              </p:cNvPr>
              <p:cNvCxnSpPr/>
              <p:nvPr/>
            </p:nvCxnSpPr>
            <p:spPr>
              <a:xfrm>
                <a:off x="2315940" y="2357264"/>
                <a:ext cx="79153" cy="171012"/>
              </a:xfrm>
              <a:prstGeom prst="line">
                <a:avLst/>
              </a:prstGeom>
              <a:noFill/>
              <a:ln w="38100" cap="flat" cmpd="sng" algn="ctr">
                <a:solidFill>
                  <a:srgbClr val="FF0000"/>
                </a:solidFill>
                <a:prstDash val="solid"/>
              </a:ln>
              <a:effectLst/>
            </p:spPr>
          </p:cxnSp>
          <p:sp>
            <p:nvSpPr>
              <p:cNvPr id="42" name="Volný tvar 2">
                <a:extLst>
                  <a:ext uri="{FF2B5EF4-FFF2-40B4-BE49-F238E27FC236}">
                    <a16:creationId xmlns:a16="http://schemas.microsoft.com/office/drawing/2014/main" id="{B0D0EF54-F553-490E-BE8F-1C261E22C54D}"/>
                  </a:ext>
                </a:extLst>
              </p:cNvPr>
              <p:cNvSpPr/>
              <p:nvPr/>
            </p:nvSpPr>
            <p:spPr>
              <a:xfrm>
                <a:off x="1511300" y="1866900"/>
                <a:ext cx="1314450" cy="890780"/>
              </a:xfrm>
              <a:custGeom>
                <a:avLst/>
                <a:gdLst>
                  <a:gd name="connsiteX0" fmla="*/ 0 w 1314450"/>
                  <a:gd name="connsiteY0" fmla="*/ 685800 h 890780"/>
                  <a:gd name="connsiteX1" fmla="*/ 203200 w 1314450"/>
                  <a:gd name="connsiteY1" fmla="*/ 742950 h 890780"/>
                  <a:gd name="connsiteX2" fmla="*/ 425450 w 1314450"/>
                  <a:gd name="connsiteY2" fmla="*/ 876300 h 890780"/>
                  <a:gd name="connsiteX3" fmla="*/ 546100 w 1314450"/>
                  <a:gd name="connsiteY3" fmla="*/ 863600 h 890780"/>
                  <a:gd name="connsiteX4" fmla="*/ 584200 w 1314450"/>
                  <a:gd name="connsiteY4" fmla="*/ 666750 h 890780"/>
                  <a:gd name="connsiteX5" fmla="*/ 590550 w 1314450"/>
                  <a:gd name="connsiteY5" fmla="*/ 438150 h 890780"/>
                  <a:gd name="connsiteX6" fmla="*/ 647700 w 1314450"/>
                  <a:gd name="connsiteY6" fmla="*/ 349250 h 890780"/>
                  <a:gd name="connsiteX7" fmla="*/ 806450 w 1314450"/>
                  <a:gd name="connsiteY7" fmla="*/ 355600 h 890780"/>
                  <a:gd name="connsiteX8" fmla="*/ 1117600 w 1314450"/>
                  <a:gd name="connsiteY8" fmla="*/ 527050 h 890780"/>
                  <a:gd name="connsiteX9" fmla="*/ 1238250 w 1314450"/>
                  <a:gd name="connsiteY9" fmla="*/ 476250 h 890780"/>
                  <a:gd name="connsiteX10" fmla="*/ 1257300 w 1314450"/>
                  <a:gd name="connsiteY10" fmla="*/ 273050 h 890780"/>
                  <a:gd name="connsiteX11" fmla="*/ 1263650 w 1314450"/>
                  <a:gd name="connsiteY11" fmla="*/ 63500 h 890780"/>
                  <a:gd name="connsiteX12" fmla="*/ 1314450 w 1314450"/>
                  <a:gd name="connsiteY12" fmla="*/ 0 h 89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50" h="890780">
                    <a:moveTo>
                      <a:pt x="0" y="685800"/>
                    </a:moveTo>
                    <a:cubicBezTo>
                      <a:pt x="66146" y="698500"/>
                      <a:pt x="132292" y="711200"/>
                      <a:pt x="203200" y="742950"/>
                    </a:cubicBezTo>
                    <a:cubicBezTo>
                      <a:pt x="274108" y="774700"/>
                      <a:pt x="368300" y="856192"/>
                      <a:pt x="425450" y="876300"/>
                    </a:cubicBezTo>
                    <a:cubicBezTo>
                      <a:pt x="482600" y="896408"/>
                      <a:pt x="519642" y="898525"/>
                      <a:pt x="546100" y="863600"/>
                    </a:cubicBezTo>
                    <a:cubicBezTo>
                      <a:pt x="572558" y="828675"/>
                      <a:pt x="576792" y="737658"/>
                      <a:pt x="584200" y="666750"/>
                    </a:cubicBezTo>
                    <a:cubicBezTo>
                      <a:pt x="591608" y="595842"/>
                      <a:pt x="579967" y="491067"/>
                      <a:pt x="590550" y="438150"/>
                    </a:cubicBezTo>
                    <a:cubicBezTo>
                      <a:pt x="601133" y="385233"/>
                      <a:pt x="611717" y="363008"/>
                      <a:pt x="647700" y="349250"/>
                    </a:cubicBezTo>
                    <a:cubicBezTo>
                      <a:pt x="683683" y="335492"/>
                      <a:pt x="728133" y="325967"/>
                      <a:pt x="806450" y="355600"/>
                    </a:cubicBezTo>
                    <a:cubicBezTo>
                      <a:pt x="884767" y="385233"/>
                      <a:pt x="1045633" y="506942"/>
                      <a:pt x="1117600" y="527050"/>
                    </a:cubicBezTo>
                    <a:cubicBezTo>
                      <a:pt x="1189567" y="547158"/>
                      <a:pt x="1214967" y="518583"/>
                      <a:pt x="1238250" y="476250"/>
                    </a:cubicBezTo>
                    <a:cubicBezTo>
                      <a:pt x="1261533" y="433917"/>
                      <a:pt x="1253067" y="341842"/>
                      <a:pt x="1257300" y="273050"/>
                    </a:cubicBezTo>
                    <a:cubicBezTo>
                      <a:pt x="1261533" y="204258"/>
                      <a:pt x="1254125" y="109008"/>
                      <a:pt x="1263650" y="63500"/>
                    </a:cubicBezTo>
                    <a:cubicBezTo>
                      <a:pt x="1273175" y="17992"/>
                      <a:pt x="1293812" y="8996"/>
                      <a:pt x="1314450" y="0"/>
                    </a:cubicBezTo>
                  </a:path>
                </a:pathLst>
              </a:custGeom>
              <a:noFill/>
              <a:ln w="381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3" name="Volný tvar 4">
                <a:extLst>
                  <a:ext uri="{FF2B5EF4-FFF2-40B4-BE49-F238E27FC236}">
                    <a16:creationId xmlns:a16="http://schemas.microsoft.com/office/drawing/2014/main" id="{08389513-0DCC-428C-B9CE-5BAA69D19FDA}"/>
                  </a:ext>
                </a:extLst>
              </p:cNvPr>
              <p:cNvSpPr/>
              <p:nvPr/>
            </p:nvSpPr>
            <p:spPr>
              <a:xfrm>
                <a:off x="1733550" y="1961890"/>
                <a:ext cx="1270000" cy="959110"/>
              </a:xfrm>
              <a:custGeom>
                <a:avLst/>
                <a:gdLst>
                  <a:gd name="connsiteX0" fmla="*/ 0 w 1270000"/>
                  <a:gd name="connsiteY0" fmla="*/ 959110 h 959110"/>
                  <a:gd name="connsiteX1" fmla="*/ 82550 w 1270000"/>
                  <a:gd name="connsiteY1" fmla="*/ 743210 h 959110"/>
                  <a:gd name="connsiteX2" fmla="*/ 82550 w 1270000"/>
                  <a:gd name="connsiteY2" fmla="*/ 540010 h 959110"/>
                  <a:gd name="connsiteX3" fmla="*/ 139700 w 1270000"/>
                  <a:gd name="connsiteY3" fmla="*/ 425710 h 959110"/>
                  <a:gd name="connsiteX4" fmla="*/ 298450 w 1270000"/>
                  <a:gd name="connsiteY4" fmla="*/ 444760 h 959110"/>
                  <a:gd name="connsiteX5" fmla="*/ 527050 w 1270000"/>
                  <a:gd name="connsiteY5" fmla="*/ 578110 h 959110"/>
                  <a:gd name="connsiteX6" fmla="*/ 666750 w 1270000"/>
                  <a:gd name="connsiteY6" fmla="*/ 578110 h 959110"/>
                  <a:gd name="connsiteX7" fmla="*/ 723900 w 1270000"/>
                  <a:gd name="connsiteY7" fmla="*/ 463810 h 959110"/>
                  <a:gd name="connsiteX8" fmla="*/ 736600 w 1270000"/>
                  <a:gd name="connsiteY8" fmla="*/ 216160 h 959110"/>
                  <a:gd name="connsiteX9" fmla="*/ 793750 w 1270000"/>
                  <a:gd name="connsiteY9" fmla="*/ 57410 h 959110"/>
                  <a:gd name="connsiteX10" fmla="*/ 901700 w 1270000"/>
                  <a:gd name="connsiteY10" fmla="*/ 6610 h 959110"/>
                  <a:gd name="connsiteX11" fmla="*/ 1168400 w 1270000"/>
                  <a:gd name="connsiteY11" fmla="*/ 190760 h 959110"/>
                  <a:gd name="connsiteX12" fmla="*/ 1270000 w 1270000"/>
                  <a:gd name="connsiteY12" fmla="*/ 228860 h 9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0000" h="959110">
                    <a:moveTo>
                      <a:pt x="0" y="959110"/>
                    </a:moveTo>
                    <a:cubicBezTo>
                      <a:pt x="34396" y="886085"/>
                      <a:pt x="68792" y="813060"/>
                      <a:pt x="82550" y="743210"/>
                    </a:cubicBezTo>
                    <a:cubicBezTo>
                      <a:pt x="96308" y="673360"/>
                      <a:pt x="73025" y="592927"/>
                      <a:pt x="82550" y="540010"/>
                    </a:cubicBezTo>
                    <a:cubicBezTo>
                      <a:pt x="92075" y="487093"/>
                      <a:pt x="103717" y="441585"/>
                      <a:pt x="139700" y="425710"/>
                    </a:cubicBezTo>
                    <a:cubicBezTo>
                      <a:pt x="175683" y="409835"/>
                      <a:pt x="233892" y="419360"/>
                      <a:pt x="298450" y="444760"/>
                    </a:cubicBezTo>
                    <a:cubicBezTo>
                      <a:pt x="363008" y="470160"/>
                      <a:pt x="465667" y="555885"/>
                      <a:pt x="527050" y="578110"/>
                    </a:cubicBezTo>
                    <a:cubicBezTo>
                      <a:pt x="588433" y="600335"/>
                      <a:pt x="633942" y="597160"/>
                      <a:pt x="666750" y="578110"/>
                    </a:cubicBezTo>
                    <a:cubicBezTo>
                      <a:pt x="699558" y="559060"/>
                      <a:pt x="712258" y="524135"/>
                      <a:pt x="723900" y="463810"/>
                    </a:cubicBezTo>
                    <a:cubicBezTo>
                      <a:pt x="735542" y="403485"/>
                      <a:pt x="724958" y="283893"/>
                      <a:pt x="736600" y="216160"/>
                    </a:cubicBezTo>
                    <a:cubicBezTo>
                      <a:pt x="748242" y="148427"/>
                      <a:pt x="766233" y="92335"/>
                      <a:pt x="793750" y="57410"/>
                    </a:cubicBezTo>
                    <a:cubicBezTo>
                      <a:pt x="821267" y="22485"/>
                      <a:pt x="839258" y="-15615"/>
                      <a:pt x="901700" y="6610"/>
                    </a:cubicBezTo>
                    <a:cubicBezTo>
                      <a:pt x="964142" y="28835"/>
                      <a:pt x="1107017" y="153718"/>
                      <a:pt x="1168400" y="190760"/>
                    </a:cubicBezTo>
                    <a:cubicBezTo>
                      <a:pt x="1229783" y="227802"/>
                      <a:pt x="1249891" y="228331"/>
                      <a:pt x="1270000" y="228860"/>
                    </a:cubicBezTo>
                  </a:path>
                </a:pathLst>
              </a:custGeom>
              <a:noFill/>
              <a:ln w="381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grpSp>
        <p:sp>
          <p:nvSpPr>
            <p:cNvPr id="42022" name="TextovéPole 16">
              <a:extLst>
                <a:ext uri="{FF2B5EF4-FFF2-40B4-BE49-F238E27FC236}">
                  <a16:creationId xmlns:a16="http://schemas.microsoft.com/office/drawing/2014/main" id="{0D801239-B621-4763-A8A3-45110DE96D44}"/>
                </a:ext>
              </a:extLst>
            </p:cNvPr>
            <p:cNvSpPr txBox="1">
              <a:spLocks noChangeArrowheads="1"/>
            </p:cNvSpPr>
            <p:nvPr/>
          </p:nvSpPr>
          <p:spPr bwMode="auto">
            <a:xfrm>
              <a:off x="4499992" y="3933056"/>
              <a:ext cx="817762" cy="46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SNP</a:t>
              </a:r>
            </a:p>
          </p:txBody>
        </p:sp>
      </p:grpSp>
      <p:sp>
        <p:nvSpPr>
          <p:cNvPr id="19" name="TextovéPole 18">
            <a:extLst>
              <a:ext uri="{FF2B5EF4-FFF2-40B4-BE49-F238E27FC236}">
                <a16:creationId xmlns:a16="http://schemas.microsoft.com/office/drawing/2014/main" id="{E909939C-E6BA-455F-BAE4-A7EB4B05504A}"/>
              </a:ext>
            </a:extLst>
          </p:cNvPr>
          <p:cNvSpPr txBox="1"/>
          <p:nvPr/>
        </p:nvSpPr>
        <p:spPr>
          <a:xfrm>
            <a:off x="4583833" y="1859340"/>
            <a:ext cx="2520677" cy="230832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solidFill>
              <a:schemeClr val="tx1"/>
            </a:solidFill>
          </a:ln>
          <a:effectLst>
            <a:outerShdw blurRad="50800" dist="38100" dir="2700000" algn="tl" rotWithShape="0">
              <a:prstClr val="black">
                <a:alpha val="40000"/>
              </a:prstClr>
            </a:outerShdw>
          </a:effectLst>
        </p:spPr>
        <p:txBody>
          <a:bodyPr>
            <a:spAutoFit/>
          </a:bodyPr>
          <a:lstStyle/>
          <a:p>
            <a:pPr eaLnBrk="1" hangingPunct="1">
              <a:defRPr/>
            </a:pPr>
            <a:r>
              <a:rPr lang="cs-CZ" b="1" dirty="0">
                <a:latin typeface="Calibri" pitchFamily="34" charset="0"/>
              </a:rPr>
              <a:t>GENOTYP</a:t>
            </a:r>
          </a:p>
          <a:p>
            <a:pPr marL="285750" indent="-285750">
              <a:buFont typeface="Arial" pitchFamily="34" charset="0"/>
              <a:buChar char="•"/>
              <a:defRPr/>
            </a:pPr>
            <a:r>
              <a:rPr lang="cs-CZ" b="1" dirty="0">
                <a:latin typeface="Calibri" pitchFamily="34" charset="0"/>
              </a:rPr>
              <a:t>genové polymorfismy</a:t>
            </a:r>
          </a:p>
          <a:p>
            <a:pPr marL="285750" indent="-285750">
              <a:buFont typeface="Arial" pitchFamily="34" charset="0"/>
              <a:buChar char="•"/>
              <a:defRPr/>
            </a:pPr>
            <a:r>
              <a:rPr lang="cs-CZ" b="1" dirty="0">
                <a:latin typeface="Calibri" pitchFamily="34" charset="0"/>
              </a:rPr>
              <a:t>somatické/ zárodečné mutace</a:t>
            </a:r>
          </a:p>
        </p:txBody>
      </p:sp>
      <p:sp>
        <p:nvSpPr>
          <p:cNvPr id="44" name="TextovéPole 43">
            <a:extLst>
              <a:ext uri="{FF2B5EF4-FFF2-40B4-BE49-F238E27FC236}">
                <a16:creationId xmlns:a16="http://schemas.microsoft.com/office/drawing/2014/main" id="{C7CCB10C-33C6-4FE2-9514-27D0E4EA5360}"/>
              </a:ext>
            </a:extLst>
          </p:cNvPr>
          <p:cNvSpPr txBox="1"/>
          <p:nvPr/>
        </p:nvSpPr>
        <p:spPr>
          <a:xfrm>
            <a:off x="1631505" y="1360508"/>
            <a:ext cx="2520677" cy="4893647"/>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a:solidFill>
              <a:schemeClr val="tx1"/>
            </a:solidFill>
          </a:ln>
          <a:effectLst>
            <a:outerShdw blurRad="50800" dist="38100" dir="2700000" algn="tl" rotWithShape="0">
              <a:prstClr val="black">
                <a:alpha val="40000"/>
              </a:prstClr>
            </a:outerShdw>
          </a:effectLst>
        </p:spPr>
        <p:txBody>
          <a:bodyPr>
            <a:spAutoFit/>
          </a:bodyPr>
          <a:lstStyle/>
          <a:p>
            <a:pPr eaLnBrk="1" hangingPunct="1">
              <a:defRPr/>
            </a:pPr>
            <a:r>
              <a:rPr lang="cs-CZ" b="1" dirty="0">
                <a:latin typeface="Calibri" pitchFamily="34" charset="0"/>
              </a:rPr>
              <a:t>PROSTŘEDÍ</a:t>
            </a:r>
          </a:p>
          <a:p>
            <a:pPr marL="285750" indent="-285750">
              <a:buFont typeface="Arial" pitchFamily="34" charset="0"/>
              <a:buChar char="•"/>
              <a:defRPr/>
            </a:pPr>
            <a:r>
              <a:rPr lang="cs-CZ" b="1" dirty="0">
                <a:latin typeface="Calibri" pitchFamily="34" charset="0"/>
              </a:rPr>
              <a:t>strava</a:t>
            </a:r>
          </a:p>
          <a:p>
            <a:pPr marL="285750" indent="-285750">
              <a:buFont typeface="Arial" pitchFamily="34" charset="0"/>
              <a:buChar char="•"/>
              <a:defRPr/>
            </a:pPr>
            <a:r>
              <a:rPr lang="cs-CZ" b="1" dirty="0">
                <a:latin typeface="Calibri" pitchFamily="34" charset="0"/>
              </a:rPr>
              <a:t>toxiny</a:t>
            </a:r>
          </a:p>
          <a:p>
            <a:pPr marL="285750" indent="-285750">
              <a:buFont typeface="Arial" pitchFamily="34" charset="0"/>
              <a:buChar char="•"/>
              <a:defRPr/>
            </a:pPr>
            <a:r>
              <a:rPr lang="cs-CZ" b="1" dirty="0">
                <a:latin typeface="Calibri" pitchFamily="34" charset="0"/>
              </a:rPr>
              <a:t>intrauterinní prostředí</a:t>
            </a:r>
          </a:p>
          <a:p>
            <a:pPr marL="285750" indent="-285750">
              <a:buFont typeface="Arial" pitchFamily="34" charset="0"/>
              <a:buChar char="•"/>
              <a:defRPr/>
            </a:pPr>
            <a:r>
              <a:rPr lang="cs-CZ" b="1" dirty="0">
                <a:latin typeface="Calibri" pitchFamily="34" charset="0"/>
              </a:rPr>
              <a:t>infekce</a:t>
            </a:r>
          </a:p>
          <a:p>
            <a:pPr marL="285750" indent="-285750">
              <a:buFont typeface="Arial" pitchFamily="34" charset="0"/>
              <a:buChar char="•"/>
              <a:defRPr/>
            </a:pPr>
            <a:r>
              <a:rPr lang="cs-CZ" b="1" dirty="0">
                <a:latin typeface="Calibri" pitchFamily="34" charset="0"/>
              </a:rPr>
              <a:t>kouření</a:t>
            </a:r>
          </a:p>
          <a:p>
            <a:pPr marL="285750" indent="-285750">
              <a:buFont typeface="Arial" pitchFamily="34" charset="0"/>
              <a:buChar char="•"/>
              <a:defRPr/>
            </a:pPr>
            <a:r>
              <a:rPr lang="cs-CZ" b="1" dirty="0">
                <a:latin typeface="Calibri" pitchFamily="34" charset="0"/>
              </a:rPr>
              <a:t>událost v časném postnatálním období</a:t>
            </a:r>
          </a:p>
          <a:p>
            <a:pPr marL="285750" indent="-285750">
              <a:buFont typeface="Arial" pitchFamily="34" charset="0"/>
              <a:buChar char="•"/>
              <a:defRPr/>
            </a:pPr>
            <a:r>
              <a:rPr lang="cs-CZ" b="1" dirty="0">
                <a:latin typeface="Calibri" pitchFamily="34" charset="0"/>
              </a:rPr>
              <a:t>léky</a:t>
            </a:r>
          </a:p>
          <a:p>
            <a:pPr marL="285750" indent="-285750">
              <a:buFont typeface="Arial" pitchFamily="34" charset="0"/>
              <a:buChar char="•"/>
              <a:defRPr/>
            </a:pPr>
            <a:r>
              <a:rPr lang="cs-CZ" b="1" dirty="0">
                <a:latin typeface="Calibri" pitchFamily="34" charset="0"/>
              </a:rPr>
              <a:t>…</a:t>
            </a:r>
          </a:p>
        </p:txBody>
      </p:sp>
      <p:sp>
        <p:nvSpPr>
          <p:cNvPr id="45" name="Plus 44">
            <a:extLst>
              <a:ext uri="{FF2B5EF4-FFF2-40B4-BE49-F238E27FC236}">
                <a16:creationId xmlns:a16="http://schemas.microsoft.com/office/drawing/2014/main" id="{DBA16DF5-6EFF-4D48-A9A6-4E6C439E939D}"/>
              </a:ext>
            </a:extLst>
          </p:cNvPr>
          <p:cNvSpPr/>
          <p:nvPr/>
        </p:nvSpPr>
        <p:spPr>
          <a:xfrm>
            <a:off x="4151314" y="2349500"/>
            <a:ext cx="420687" cy="419100"/>
          </a:xfrm>
          <a:prstGeom prst="mathPlus">
            <a:avLst>
              <a:gd name="adj1" fmla="val 13319"/>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sp>
        <p:nvSpPr>
          <p:cNvPr id="46" name="Left Arrow 27">
            <a:extLst>
              <a:ext uri="{FF2B5EF4-FFF2-40B4-BE49-F238E27FC236}">
                <a16:creationId xmlns:a16="http://schemas.microsoft.com/office/drawing/2014/main" id="{0128CABA-894C-4198-BDDC-4A3C78924292}"/>
              </a:ext>
            </a:extLst>
          </p:cNvPr>
          <p:cNvSpPr/>
          <p:nvPr/>
        </p:nvSpPr>
        <p:spPr>
          <a:xfrm rot="10800000" flipV="1">
            <a:off x="7237414" y="2474913"/>
            <a:ext cx="587375" cy="233362"/>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3200"/>
          </a:p>
        </p:txBody>
      </p:sp>
      <p:sp>
        <p:nvSpPr>
          <p:cNvPr id="48" name="TextovéPole 47">
            <a:extLst>
              <a:ext uri="{FF2B5EF4-FFF2-40B4-BE49-F238E27FC236}">
                <a16:creationId xmlns:a16="http://schemas.microsoft.com/office/drawing/2014/main" id="{B1AB85F8-DCCF-4382-88D1-1F80AD331BF1}"/>
              </a:ext>
            </a:extLst>
          </p:cNvPr>
          <p:cNvSpPr txBox="1"/>
          <p:nvPr/>
        </p:nvSpPr>
        <p:spPr>
          <a:xfrm>
            <a:off x="5955936" y="1196753"/>
            <a:ext cx="2159566"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chemeClr val="tx1"/>
            </a:solidFill>
          </a:ln>
          <a:effectLst>
            <a:outerShdw blurRad="50800" dist="38100" dir="2700000" algn="tl" rotWithShape="0">
              <a:prstClr val="black">
                <a:alpha val="40000"/>
              </a:prstClr>
            </a:outerShdw>
          </a:effectLst>
        </p:spPr>
        <p:txBody>
          <a:bodyPr wrap="none">
            <a:spAutoFit/>
          </a:bodyPr>
          <a:lstStyle/>
          <a:p>
            <a:pPr eaLnBrk="1" hangingPunct="1">
              <a:defRPr/>
            </a:pPr>
            <a:r>
              <a:rPr lang="cs-CZ" b="1" dirty="0">
                <a:latin typeface="Calibri" pitchFamily="34" charset="0"/>
              </a:rPr>
              <a:t>STOCHASTICITA</a:t>
            </a:r>
          </a:p>
        </p:txBody>
      </p:sp>
      <p:sp>
        <p:nvSpPr>
          <p:cNvPr id="49" name="TextovéPole 48">
            <a:extLst>
              <a:ext uri="{FF2B5EF4-FFF2-40B4-BE49-F238E27FC236}">
                <a16:creationId xmlns:a16="http://schemas.microsoft.com/office/drawing/2014/main" id="{74760E9A-CC83-41B2-9553-AAE52E7909E9}"/>
              </a:ext>
            </a:extLst>
          </p:cNvPr>
          <p:cNvSpPr txBox="1"/>
          <p:nvPr/>
        </p:nvSpPr>
        <p:spPr>
          <a:xfrm>
            <a:off x="7976592" y="1700808"/>
            <a:ext cx="2583904" cy="304698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a:effectLst>
            <a:outerShdw blurRad="50800" dist="38100" dir="2700000" algn="tl" rotWithShape="0">
              <a:prstClr val="black">
                <a:alpha val="40000"/>
              </a:prstClr>
            </a:outerShdw>
          </a:effectLst>
        </p:spPr>
        <p:txBody>
          <a:bodyPr>
            <a:spAutoFit/>
          </a:bodyPr>
          <a:lstStyle/>
          <a:p>
            <a:pPr eaLnBrk="1" hangingPunct="1">
              <a:defRPr/>
            </a:pPr>
            <a:r>
              <a:rPr lang="cs-CZ" b="1" dirty="0">
                <a:latin typeface="Calibri" pitchFamily="34" charset="0"/>
              </a:rPr>
              <a:t>EPIGENOTYPY</a:t>
            </a:r>
          </a:p>
          <a:p>
            <a:pPr marL="285750" indent="-285750">
              <a:buFont typeface="Arial" pitchFamily="34" charset="0"/>
              <a:buChar char="•"/>
              <a:defRPr/>
            </a:pPr>
            <a:r>
              <a:rPr lang="cs-CZ" b="1" dirty="0">
                <a:latin typeface="Calibri" pitchFamily="34" charset="0"/>
              </a:rPr>
              <a:t>DNA-</a:t>
            </a:r>
            <a:r>
              <a:rPr lang="cs-CZ" b="1" dirty="0" err="1">
                <a:latin typeface="Calibri" pitchFamily="34" charset="0"/>
              </a:rPr>
              <a:t>methylace</a:t>
            </a:r>
            <a:endParaRPr lang="cs-CZ" b="1" dirty="0">
              <a:latin typeface="Calibri" pitchFamily="34" charset="0"/>
            </a:endParaRPr>
          </a:p>
          <a:p>
            <a:pPr marL="285750" indent="-285750">
              <a:buFont typeface="Arial" pitchFamily="34" charset="0"/>
              <a:buChar char="•"/>
              <a:defRPr/>
            </a:pPr>
            <a:r>
              <a:rPr lang="cs-CZ" b="1" dirty="0">
                <a:latin typeface="Calibri" pitchFamily="34" charset="0"/>
              </a:rPr>
              <a:t>Modifikace histonů</a:t>
            </a:r>
          </a:p>
          <a:p>
            <a:pPr marL="285750" indent="-285750">
              <a:buFont typeface="Arial" pitchFamily="34" charset="0"/>
              <a:buChar char="•"/>
              <a:defRPr/>
            </a:pPr>
            <a:r>
              <a:rPr lang="cs-CZ" b="1" dirty="0">
                <a:latin typeface="Calibri" pitchFamily="34" charset="0"/>
              </a:rPr>
              <a:t>malé RNA</a:t>
            </a:r>
          </a:p>
          <a:p>
            <a:pPr marL="285750" indent="-285750">
              <a:buFont typeface="Arial" pitchFamily="34" charset="0"/>
              <a:buChar char="•"/>
              <a:defRPr/>
            </a:pPr>
            <a:r>
              <a:rPr lang="cs-CZ" b="1" dirty="0">
                <a:latin typeface="Calibri" pitchFamily="34" charset="0"/>
              </a:rPr>
              <a:t>Proteiny modifikující chromatin</a:t>
            </a:r>
          </a:p>
        </p:txBody>
      </p:sp>
      <p:sp>
        <p:nvSpPr>
          <p:cNvPr id="50" name="Left Arrow 27">
            <a:extLst>
              <a:ext uri="{FF2B5EF4-FFF2-40B4-BE49-F238E27FC236}">
                <a16:creationId xmlns:a16="http://schemas.microsoft.com/office/drawing/2014/main" id="{07A49BE9-0C89-413E-B01B-B960023CCAC5}"/>
              </a:ext>
            </a:extLst>
          </p:cNvPr>
          <p:cNvSpPr/>
          <p:nvPr/>
        </p:nvSpPr>
        <p:spPr>
          <a:xfrm rot="12470243" flipV="1">
            <a:off x="7302501" y="1824038"/>
            <a:ext cx="587375" cy="23495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3200"/>
          </a:p>
        </p:txBody>
      </p:sp>
      <p:sp>
        <p:nvSpPr>
          <p:cNvPr id="51" name="Left Arrow 27">
            <a:extLst>
              <a:ext uri="{FF2B5EF4-FFF2-40B4-BE49-F238E27FC236}">
                <a16:creationId xmlns:a16="http://schemas.microsoft.com/office/drawing/2014/main" id="{7F7D6145-B504-40B1-AEB8-F68D532AC634}"/>
              </a:ext>
            </a:extLst>
          </p:cNvPr>
          <p:cNvSpPr/>
          <p:nvPr/>
        </p:nvSpPr>
        <p:spPr>
          <a:xfrm rot="18349866" flipV="1">
            <a:off x="6380770" y="4709446"/>
            <a:ext cx="2128162" cy="493443"/>
          </a:xfrm>
          <a:prstGeom prst="left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3200"/>
          </a:p>
        </p:txBody>
      </p:sp>
      <p:sp>
        <p:nvSpPr>
          <p:cNvPr id="52" name="Left Arrow 27">
            <a:extLst>
              <a:ext uri="{FF2B5EF4-FFF2-40B4-BE49-F238E27FC236}">
                <a16:creationId xmlns:a16="http://schemas.microsoft.com/office/drawing/2014/main" id="{FA0D2E98-D211-4CA8-BD2C-40A8F622D88E}"/>
              </a:ext>
            </a:extLst>
          </p:cNvPr>
          <p:cNvSpPr/>
          <p:nvPr/>
        </p:nvSpPr>
        <p:spPr>
          <a:xfrm rot="16200000" flipV="1">
            <a:off x="5567469" y="5175303"/>
            <a:ext cx="817693" cy="493443"/>
          </a:xfrm>
          <a:prstGeom prst="lef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3200"/>
          </a:p>
        </p:txBody>
      </p:sp>
      <p:sp>
        <p:nvSpPr>
          <p:cNvPr id="53" name="Left Arrow 27">
            <a:extLst>
              <a:ext uri="{FF2B5EF4-FFF2-40B4-BE49-F238E27FC236}">
                <a16:creationId xmlns:a16="http://schemas.microsoft.com/office/drawing/2014/main" id="{EF566FEF-3F2E-41C4-90A9-38F3D38A1985}"/>
              </a:ext>
            </a:extLst>
          </p:cNvPr>
          <p:cNvSpPr/>
          <p:nvPr/>
        </p:nvSpPr>
        <p:spPr>
          <a:xfrm rot="14042715" flipV="1">
            <a:off x="3962969" y="5040394"/>
            <a:ext cx="1306823" cy="493443"/>
          </a:xfrm>
          <a:prstGeom prst="leftArrow">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3200"/>
          </a:p>
        </p:txBody>
      </p:sp>
      <p:sp>
        <p:nvSpPr>
          <p:cNvPr id="54" name="TextovéPole 53">
            <a:extLst>
              <a:ext uri="{FF2B5EF4-FFF2-40B4-BE49-F238E27FC236}">
                <a16:creationId xmlns:a16="http://schemas.microsoft.com/office/drawing/2014/main" id="{13521B96-3455-42A0-BD48-4CA56AC8E2AF}"/>
              </a:ext>
            </a:extLst>
          </p:cNvPr>
          <p:cNvSpPr txBox="1"/>
          <p:nvPr/>
        </p:nvSpPr>
        <p:spPr>
          <a:xfrm>
            <a:off x="5193520" y="5924871"/>
            <a:ext cx="1550553" cy="52322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ln>
          <a:effectLst>
            <a:outerShdw blurRad="50800" dist="38100" dir="2700000" algn="tl" rotWithShape="0">
              <a:prstClr val="black">
                <a:alpha val="40000"/>
              </a:prstClr>
            </a:outerShdw>
          </a:effectLst>
        </p:spPr>
        <p:txBody>
          <a:bodyPr wrap="none">
            <a:spAutoFit/>
          </a:bodyPr>
          <a:lstStyle/>
          <a:p>
            <a:pPr eaLnBrk="1" hangingPunct="1">
              <a:defRPr/>
            </a:pPr>
            <a:r>
              <a:rPr lang="cs-CZ" sz="2800" b="1" dirty="0">
                <a:latin typeface="Calibri" pitchFamily="34" charset="0"/>
              </a:rPr>
              <a:t>FENOTYP</a:t>
            </a:r>
          </a:p>
        </p:txBody>
      </p:sp>
      <p:sp>
        <p:nvSpPr>
          <p:cNvPr id="55" name="TextovéPole 54">
            <a:extLst>
              <a:ext uri="{FF2B5EF4-FFF2-40B4-BE49-F238E27FC236}">
                <a16:creationId xmlns:a16="http://schemas.microsoft.com/office/drawing/2014/main" id="{2B8099FB-3CDF-4D80-8C9E-18AE188624D9}"/>
              </a:ext>
            </a:extLst>
          </p:cNvPr>
          <p:cNvSpPr txBox="1">
            <a:spLocks noChangeArrowheads="1"/>
          </p:cNvSpPr>
          <p:nvPr/>
        </p:nvSpPr>
        <p:spPr bwMode="auto">
          <a:xfrm>
            <a:off x="4727576" y="4367213"/>
            <a:ext cx="2447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600" b="1">
                <a:latin typeface="Calibri" panose="020F0502020204030204" pitchFamily="34" charset="0"/>
              </a:rPr>
              <a:t>Aktivita různých metabolických enzymů</a:t>
            </a:r>
          </a:p>
        </p:txBody>
      </p:sp>
      <p:sp>
        <p:nvSpPr>
          <p:cNvPr id="56" name="TextovéPole 55">
            <a:extLst>
              <a:ext uri="{FF2B5EF4-FFF2-40B4-BE49-F238E27FC236}">
                <a16:creationId xmlns:a16="http://schemas.microsoft.com/office/drawing/2014/main" id="{4ACF1EF9-5D77-4412-860A-414829F7DF2F}"/>
              </a:ext>
            </a:extLst>
          </p:cNvPr>
          <p:cNvSpPr txBox="1">
            <a:spLocks noChangeArrowheads="1"/>
          </p:cNvSpPr>
          <p:nvPr/>
        </p:nvSpPr>
        <p:spPr bwMode="auto">
          <a:xfrm>
            <a:off x="7967663" y="4243389"/>
            <a:ext cx="2449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600" b="1">
                <a:latin typeface="Calibri" panose="020F0502020204030204" pitchFamily="34" charset="0"/>
              </a:rPr>
              <a:t>Regulace genové exprese</a:t>
            </a:r>
          </a:p>
        </p:txBody>
      </p:sp>
      <p:sp>
        <p:nvSpPr>
          <p:cNvPr id="57" name="TextovéPole 56">
            <a:extLst>
              <a:ext uri="{FF2B5EF4-FFF2-40B4-BE49-F238E27FC236}">
                <a16:creationId xmlns:a16="http://schemas.microsoft.com/office/drawing/2014/main" id="{9E8DA09E-539D-4501-B8CC-C80A8F55B8FB}"/>
              </a:ext>
            </a:extLst>
          </p:cNvPr>
          <p:cNvSpPr txBox="1">
            <a:spLocks noChangeArrowheads="1"/>
          </p:cNvSpPr>
          <p:nvPr/>
        </p:nvSpPr>
        <p:spPr bwMode="auto">
          <a:xfrm>
            <a:off x="2711451" y="5013325"/>
            <a:ext cx="2447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2800" b="1">
                <a:latin typeface="Calibri" panose="020F0502020204030204" pitchFamily="34" charset="0"/>
              </a:rPr>
              <a:t>Jak?</a:t>
            </a:r>
          </a:p>
        </p:txBody>
      </p:sp>
      <p:sp>
        <p:nvSpPr>
          <p:cNvPr id="42020" name="Nadpis 1">
            <a:extLst>
              <a:ext uri="{FF2B5EF4-FFF2-40B4-BE49-F238E27FC236}">
                <a16:creationId xmlns:a16="http://schemas.microsoft.com/office/drawing/2014/main" id="{62FF82E4-CA2E-4295-B089-9124C849CD62}"/>
              </a:ext>
            </a:extLst>
          </p:cNvPr>
          <p:cNvSpPr txBox="1">
            <a:spLocks/>
          </p:cNvSpPr>
          <p:nvPr/>
        </p:nvSpPr>
        <p:spPr bwMode="auto">
          <a:xfrm>
            <a:off x="1558925" y="539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sz="4000" b="1">
              <a:solidFill>
                <a:srgbClr val="FF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32"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plus(out)">
                                      <p:cBhvr>
                                        <p:cTn id="12" dur="500"/>
                                        <p:tgtEl>
                                          <p:spTgt spid="45"/>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nodeType="afterGroup">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childTnLst>
                          </p:cTn>
                        </p:par>
                        <p:par>
                          <p:cTn id="31" fill="hold" nodeType="afterGroup">
                            <p:stCondLst>
                              <p:cond delay="2000"/>
                            </p:stCondLst>
                            <p:childTnLst>
                              <p:par>
                                <p:cTn id="32" presetID="10" presetClass="entr" presetSubtype="0"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up)">
                                      <p:cBhvr>
                                        <p:cTn id="39" dur="500"/>
                                        <p:tgtEl>
                                          <p:spTgt spid="53"/>
                                        </p:tgtEl>
                                      </p:cBhvr>
                                    </p:animEffect>
                                  </p:childTnLst>
                                </p:cTn>
                              </p:par>
                              <p:par>
                                <p:cTn id="40" presetID="22" presetClass="entr" presetSubtype="1"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par>
                                <p:cTn id="43" presetID="22" presetClass="entr" presetSubtype="1"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up)">
                                      <p:cBhvr>
                                        <p:cTn id="45" dur="500"/>
                                        <p:tgtEl>
                                          <p:spTgt spid="51"/>
                                        </p:tgtEl>
                                      </p:cBhvr>
                                    </p:animEffect>
                                  </p:childTnLst>
                                </p:cTn>
                              </p:par>
                            </p:childTnLst>
                          </p:cTn>
                        </p:par>
                        <p:par>
                          <p:cTn id="46" fill="hold" nodeType="afterGroup">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6" grpId="0" animBg="1"/>
      <p:bldP spid="50" grpId="0" animBg="1"/>
      <p:bldP spid="55" grpId="0"/>
      <p:bldP spid="56" grpId="0"/>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91BF6-0A80-42B5-ABD5-01EA9A950A8B}"/>
              </a:ext>
            </a:extLst>
          </p:cNvPr>
          <p:cNvSpPr/>
          <p:nvPr/>
        </p:nvSpPr>
        <p:spPr>
          <a:xfrm>
            <a:off x="9083676" y="0"/>
            <a:ext cx="1584325" cy="1550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4046" name="Nadpis 1">
            <a:extLst>
              <a:ext uri="{FF2B5EF4-FFF2-40B4-BE49-F238E27FC236}">
                <a16:creationId xmlns:a16="http://schemas.microsoft.com/office/drawing/2014/main" id="{F29F30BD-C25A-4C41-9A76-3134C3F282A8}"/>
              </a:ext>
            </a:extLst>
          </p:cNvPr>
          <p:cNvSpPr>
            <a:spLocks noGrp="1"/>
          </p:cNvSpPr>
          <p:nvPr>
            <p:ph type="title"/>
          </p:nvPr>
        </p:nvSpPr>
        <p:spPr>
          <a:xfrm>
            <a:off x="92267" y="24518"/>
            <a:ext cx="9164638" cy="215900"/>
          </a:xfrm>
        </p:spPr>
        <p:txBody>
          <a:bodyPr>
            <a:normAutofit fontScale="90000"/>
          </a:bodyPr>
          <a:lstStyle/>
          <a:p>
            <a:pPr>
              <a:defRPr/>
            </a:pPr>
            <a:r>
              <a:rPr lang="cs-CZ" sz="3200" dirty="0"/>
              <a:t>Epigenetické mechanismy v rámci modelování</a:t>
            </a:r>
          </a:p>
        </p:txBody>
      </p:sp>
      <p:sp>
        <p:nvSpPr>
          <p:cNvPr id="372" name="Zaoblený obdélník 232">
            <a:extLst>
              <a:ext uri="{FF2B5EF4-FFF2-40B4-BE49-F238E27FC236}">
                <a16:creationId xmlns:a16="http://schemas.microsoft.com/office/drawing/2014/main" id="{9DA3909E-F19D-4A1A-A8D9-9C57F929FA63}"/>
              </a:ext>
            </a:extLst>
          </p:cNvPr>
          <p:cNvSpPr/>
          <p:nvPr/>
        </p:nvSpPr>
        <p:spPr>
          <a:xfrm>
            <a:off x="1631950" y="4787900"/>
            <a:ext cx="8928100" cy="1944688"/>
          </a:xfrm>
          <a:prstGeom prst="roundRect">
            <a:avLst/>
          </a:prstGeom>
          <a:solidFill>
            <a:srgbClr val="FFCC99"/>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73" name="Zaoblený obdélník 236">
            <a:extLst>
              <a:ext uri="{FF2B5EF4-FFF2-40B4-BE49-F238E27FC236}">
                <a16:creationId xmlns:a16="http://schemas.microsoft.com/office/drawing/2014/main" id="{8DA8D158-8D8B-439A-A2D4-66A88EFA604D}"/>
              </a:ext>
            </a:extLst>
          </p:cNvPr>
          <p:cNvSpPr/>
          <p:nvPr/>
        </p:nvSpPr>
        <p:spPr>
          <a:xfrm>
            <a:off x="8759826" y="5084763"/>
            <a:ext cx="1717675" cy="1543050"/>
          </a:xfrm>
          <a:prstGeom prst="roundRect">
            <a:avLst/>
          </a:prstGeom>
          <a:solidFill>
            <a:srgbClr val="EEECE1">
              <a:lumMod val="9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sz="1600" kern="0">
              <a:solidFill>
                <a:prstClr val="white"/>
              </a:solidFill>
              <a:latin typeface="Calibri"/>
            </a:endParaRPr>
          </a:p>
        </p:txBody>
      </p:sp>
      <p:sp>
        <p:nvSpPr>
          <p:cNvPr id="374" name="Zaoblený obdélník 233">
            <a:extLst>
              <a:ext uri="{FF2B5EF4-FFF2-40B4-BE49-F238E27FC236}">
                <a16:creationId xmlns:a16="http://schemas.microsoft.com/office/drawing/2014/main" id="{C44B77F4-8817-4223-BC19-D62CBFF4BC32}"/>
              </a:ext>
            </a:extLst>
          </p:cNvPr>
          <p:cNvSpPr/>
          <p:nvPr/>
        </p:nvSpPr>
        <p:spPr>
          <a:xfrm>
            <a:off x="5016501" y="5099050"/>
            <a:ext cx="1878013" cy="1543050"/>
          </a:xfrm>
          <a:prstGeom prst="roundRect">
            <a:avLst/>
          </a:prstGeom>
          <a:solidFill>
            <a:srgbClr val="9BBB59">
              <a:lumMod val="20000"/>
              <a:lumOff val="8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sz="1600" kern="0">
              <a:solidFill>
                <a:prstClr val="white"/>
              </a:solidFill>
              <a:latin typeface="Calibri"/>
            </a:endParaRPr>
          </a:p>
        </p:txBody>
      </p:sp>
      <p:sp>
        <p:nvSpPr>
          <p:cNvPr id="375" name="Zaoblený obdélník 234">
            <a:extLst>
              <a:ext uri="{FF2B5EF4-FFF2-40B4-BE49-F238E27FC236}">
                <a16:creationId xmlns:a16="http://schemas.microsoft.com/office/drawing/2014/main" id="{9F94C70F-DD18-4052-A460-35BE51E0FD60}"/>
              </a:ext>
            </a:extLst>
          </p:cNvPr>
          <p:cNvSpPr/>
          <p:nvPr/>
        </p:nvSpPr>
        <p:spPr>
          <a:xfrm>
            <a:off x="6970714" y="5099050"/>
            <a:ext cx="1717675" cy="1543050"/>
          </a:xfrm>
          <a:prstGeom prst="roundRect">
            <a:avLst/>
          </a:prstGeom>
          <a:solidFill>
            <a:srgbClr val="F79646">
              <a:lumMod val="20000"/>
              <a:lumOff val="8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sz="1600" kern="0">
              <a:solidFill>
                <a:prstClr val="white"/>
              </a:solidFill>
              <a:latin typeface="Calibri"/>
            </a:endParaRPr>
          </a:p>
        </p:txBody>
      </p:sp>
      <p:sp>
        <p:nvSpPr>
          <p:cNvPr id="376" name="Zaoblený obdélník 235">
            <a:extLst>
              <a:ext uri="{FF2B5EF4-FFF2-40B4-BE49-F238E27FC236}">
                <a16:creationId xmlns:a16="http://schemas.microsoft.com/office/drawing/2014/main" id="{49FD6597-5DC6-40DB-B09B-80FE24B70EFB}"/>
              </a:ext>
            </a:extLst>
          </p:cNvPr>
          <p:cNvSpPr/>
          <p:nvPr/>
        </p:nvSpPr>
        <p:spPr>
          <a:xfrm>
            <a:off x="3216276" y="5099050"/>
            <a:ext cx="1757363" cy="1543050"/>
          </a:xfrm>
          <a:prstGeom prst="roundRect">
            <a:avLst/>
          </a:prstGeom>
          <a:solidFill>
            <a:srgbClr val="FFFFCC"/>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sz="1600" kern="0">
              <a:solidFill>
                <a:prstClr val="white"/>
              </a:solidFill>
              <a:latin typeface="Calibri"/>
            </a:endParaRPr>
          </a:p>
        </p:txBody>
      </p:sp>
      <p:sp>
        <p:nvSpPr>
          <p:cNvPr id="377" name="Zaoblený obdélník 217">
            <a:extLst>
              <a:ext uri="{FF2B5EF4-FFF2-40B4-BE49-F238E27FC236}">
                <a16:creationId xmlns:a16="http://schemas.microsoft.com/office/drawing/2014/main" id="{EE792493-83B4-4625-8ECB-08C31D1C638B}"/>
              </a:ext>
            </a:extLst>
          </p:cNvPr>
          <p:cNvSpPr/>
          <p:nvPr/>
        </p:nvSpPr>
        <p:spPr>
          <a:xfrm>
            <a:off x="1631950" y="2795589"/>
            <a:ext cx="8928100" cy="1944687"/>
          </a:xfrm>
          <a:prstGeom prst="roundRect">
            <a:avLst/>
          </a:prstGeom>
          <a:solidFill>
            <a:srgbClr val="FFFFCC"/>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78" name="Zaoblený obdélník 219">
            <a:extLst>
              <a:ext uri="{FF2B5EF4-FFF2-40B4-BE49-F238E27FC236}">
                <a16:creationId xmlns:a16="http://schemas.microsoft.com/office/drawing/2014/main" id="{8811A8AA-71A2-4199-B1B1-0A3F64597DCA}"/>
              </a:ext>
            </a:extLst>
          </p:cNvPr>
          <p:cNvSpPr/>
          <p:nvPr/>
        </p:nvSpPr>
        <p:spPr>
          <a:xfrm>
            <a:off x="5821363" y="3082925"/>
            <a:ext cx="2290762" cy="1543050"/>
          </a:xfrm>
          <a:prstGeom prst="roundRect">
            <a:avLst/>
          </a:prstGeom>
          <a:solidFill>
            <a:srgbClr val="F79646">
              <a:lumMod val="20000"/>
              <a:lumOff val="8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79" name="Zaoblený obdélník 220">
            <a:extLst>
              <a:ext uri="{FF2B5EF4-FFF2-40B4-BE49-F238E27FC236}">
                <a16:creationId xmlns:a16="http://schemas.microsoft.com/office/drawing/2014/main" id="{8E9A53EE-04BD-4090-9C7D-183209866236}"/>
              </a:ext>
            </a:extLst>
          </p:cNvPr>
          <p:cNvSpPr/>
          <p:nvPr/>
        </p:nvSpPr>
        <p:spPr>
          <a:xfrm>
            <a:off x="8197851" y="3082925"/>
            <a:ext cx="2290763" cy="1543050"/>
          </a:xfrm>
          <a:prstGeom prst="roundRect">
            <a:avLst/>
          </a:prstGeom>
          <a:solidFill>
            <a:srgbClr val="FFCC66"/>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80" name="Zaoblený obdélník 221">
            <a:extLst>
              <a:ext uri="{FF2B5EF4-FFF2-40B4-BE49-F238E27FC236}">
                <a16:creationId xmlns:a16="http://schemas.microsoft.com/office/drawing/2014/main" id="{C3DDF162-AF10-4F57-93F2-C5E43A63C502}"/>
              </a:ext>
            </a:extLst>
          </p:cNvPr>
          <p:cNvSpPr/>
          <p:nvPr/>
        </p:nvSpPr>
        <p:spPr>
          <a:xfrm>
            <a:off x="3432176" y="3082925"/>
            <a:ext cx="2290763" cy="1543050"/>
          </a:xfrm>
          <a:prstGeom prst="roundRect">
            <a:avLst/>
          </a:prstGeom>
          <a:solidFill>
            <a:srgbClr val="4F81BD">
              <a:lumMod val="20000"/>
              <a:lumOff val="8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81" name="Zaoblený obdélník 215">
            <a:extLst>
              <a:ext uri="{FF2B5EF4-FFF2-40B4-BE49-F238E27FC236}">
                <a16:creationId xmlns:a16="http://schemas.microsoft.com/office/drawing/2014/main" id="{602B398D-02BE-4731-A9ED-C5BA900A1A68}"/>
              </a:ext>
            </a:extLst>
          </p:cNvPr>
          <p:cNvSpPr/>
          <p:nvPr/>
        </p:nvSpPr>
        <p:spPr>
          <a:xfrm>
            <a:off x="1631950" y="765175"/>
            <a:ext cx="8928100" cy="1943100"/>
          </a:xfrm>
          <a:prstGeom prst="roundRect">
            <a:avLst/>
          </a:prstGeom>
          <a:solidFill>
            <a:srgbClr val="F79646">
              <a:lumMod val="20000"/>
              <a:lumOff val="8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82" name="Zaoblený obdélník 46">
            <a:extLst>
              <a:ext uri="{FF2B5EF4-FFF2-40B4-BE49-F238E27FC236}">
                <a16:creationId xmlns:a16="http://schemas.microsoft.com/office/drawing/2014/main" id="{3C70B614-FEC5-4C71-825D-710861B410A0}"/>
              </a:ext>
            </a:extLst>
          </p:cNvPr>
          <p:cNvSpPr/>
          <p:nvPr/>
        </p:nvSpPr>
        <p:spPr>
          <a:xfrm>
            <a:off x="4008439" y="1036638"/>
            <a:ext cx="2949575" cy="1543050"/>
          </a:xfrm>
          <a:prstGeom prst="roundRect">
            <a:avLst/>
          </a:prstGeom>
          <a:solidFill>
            <a:srgbClr val="EEECE1">
              <a:lumMod val="9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83" name="Zaoblený obdélník 216">
            <a:extLst>
              <a:ext uri="{FF2B5EF4-FFF2-40B4-BE49-F238E27FC236}">
                <a16:creationId xmlns:a16="http://schemas.microsoft.com/office/drawing/2014/main" id="{540BB23D-CFF5-4723-AC00-3D4DF7A8279E}"/>
              </a:ext>
            </a:extLst>
          </p:cNvPr>
          <p:cNvSpPr/>
          <p:nvPr/>
        </p:nvSpPr>
        <p:spPr>
          <a:xfrm>
            <a:off x="7067551" y="1036638"/>
            <a:ext cx="3349625" cy="1543050"/>
          </a:xfrm>
          <a:prstGeom prst="roundRect">
            <a:avLst/>
          </a:prstGeom>
          <a:solidFill>
            <a:srgbClr val="EEECE1">
              <a:lumMod val="9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cs-CZ" kern="0">
              <a:solidFill>
                <a:prstClr val="white"/>
              </a:solidFill>
              <a:latin typeface="Calibri"/>
            </a:endParaRPr>
          </a:p>
        </p:txBody>
      </p:sp>
      <p:grpSp>
        <p:nvGrpSpPr>
          <p:cNvPr id="384" name="Skupina 44">
            <a:extLst>
              <a:ext uri="{FF2B5EF4-FFF2-40B4-BE49-F238E27FC236}">
                <a16:creationId xmlns:a16="http://schemas.microsoft.com/office/drawing/2014/main" id="{4B30F0F3-C318-4863-B46E-51C31F9D2489}"/>
              </a:ext>
            </a:extLst>
          </p:cNvPr>
          <p:cNvGrpSpPr/>
          <p:nvPr/>
        </p:nvGrpSpPr>
        <p:grpSpPr>
          <a:xfrm>
            <a:off x="1703513" y="948808"/>
            <a:ext cx="2189833" cy="1546861"/>
            <a:chOff x="1511300" y="1866900"/>
            <a:chExt cx="1492250" cy="1054100"/>
          </a:xfrm>
          <a:effectLst>
            <a:outerShdw blurRad="50800" dist="38100" dir="2700000" algn="tl" rotWithShape="0">
              <a:prstClr val="black">
                <a:alpha val="40000"/>
              </a:prstClr>
            </a:outerShdw>
          </a:effectLst>
        </p:grpSpPr>
        <p:cxnSp>
          <p:nvCxnSpPr>
            <p:cNvPr id="385" name="Přímá spojnice 9">
              <a:extLst>
                <a:ext uri="{FF2B5EF4-FFF2-40B4-BE49-F238E27FC236}">
                  <a16:creationId xmlns:a16="http://schemas.microsoft.com/office/drawing/2014/main" id="{D753E18A-148B-413F-ADDF-1F8C9B9D336D}"/>
                </a:ext>
              </a:extLst>
            </p:cNvPr>
            <p:cNvCxnSpPr/>
            <p:nvPr/>
          </p:nvCxnSpPr>
          <p:spPr>
            <a:xfrm>
              <a:off x="1605408" y="2580903"/>
              <a:ext cx="144016" cy="311150"/>
            </a:xfrm>
            <a:prstGeom prst="line">
              <a:avLst/>
            </a:prstGeom>
            <a:noFill/>
            <a:ln w="38100" cap="flat" cmpd="sng" algn="ctr">
              <a:solidFill>
                <a:srgbClr val="C0504D">
                  <a:lumMod val="50000"/>
                </a:srgbClr>
              </a:solidFill>
              <a:prstDash val="solid"/>
            </a:ln>
            <a:effectLst/>
          </p:spPr>
        </p:cxnSp>
        <p:cxnSp>
          <p:nvCxnSpPr>
            <p:cNvPr id="386" name="Přímá spojnice 14">
              <a:extLst>
                <a:ext uri="{FF2B5EF4-FFF2-40B4-BE49-F238E27FC236}">
                  <a16:creationId xmlns:a16="http://schemas.microsoft.com/office/drawing/2014/main" id="{80F54F49-B4E5-42B9-A0AA-5B270BCAE262}"/>
                </a:ext>
              </a:extLst>
            </p:cNvPr>
            <p:cNvCxnSpPr/>
            <p:nvPr/>
          </p:nvCxnSpPr>
          <p:spPr>
            <a:xfrm>
              <a:off x="1703337" y="2613102"/>
              <a:ext cx="82650" cy="178567"/>
            </a:xfrm>
            <a:prstGeom prst="line">
              <a:avLst/>
            </a:prstGeom>
            <a:noFill/>
            <a:ln w="38100" cap="flat" cmpd="sng" algn="ctr">
              <a:solidFill>
                <a:srgbClr val="C0504D">
                  <a:lumMod val="50000"/>
                </a:srgbClr>
              </a:solidFill>
              <a:prstDash val="solid"/>
            </a:ln>
            <a:effectLst/>
          </p:spPr>
        </p:cxnSp>
        <p:cxnSp>
          <p:nvCxnSpPr>
            <p:cNvPr id="387" name="Přímá spojnice 16">
              <a:extLst>
                <a:ext uri="{FF2B5EF4-FFF2-40B4-BE49-F238E27FC236}">
                  <a16:creationId xmlns:a16="http://schemas.microsoft.com/office/drawing/2014/main" id="{AED950D0-566D-40A6-B05F-9FC9DE026ACB}"/>
                </a:ext>
              </a:extLst>
            </p:cNvPr>
            <p:cNvCxnSpPr>
              <a:stCxn id="402" idx="2"/>
              <a:endCxn id="401" idx="2"/>
            </p:cNvCxnSpPr>
            <p:nvPr/>
          </p:nvCxnSpPr>
          <p:spPr>
            <a:xfrm>
              <a:off x="1816100" y="2501900"/>
              <a:ext cx="120650" cy="241300"/>
            </a:xfrm>
            <a:prstGeom prst="line">
              <a:avLst/>
            </a:prstGeom>
            <a:noFill/>
            <a:ln w="38100" cap="flat" cmpd="sng" algn="ctr">
              <a:solidFill>
                <a:srgbClr val="C0504D">
                  <a:lumMod val="50000"/>
                </a:srgbClr>
              </a:solidFill>
              <a:prstDash val="solid"/>
            </a:ln>
            <a:effectLst/>
          </p:spPr>
        </p:cxnSp>
        <p:cxnSp>
          <p:nvCxnSpPr>
            <p:cNvPr id="388" name="Přímá spojnice 17">
              <a:extLst>
                <a:ext uri="{FF2B5EF4-FFF2-40B4-BE49-F238E27FC236}">
                  <a16:creationId xmlns:a16="http://schemas.microsoft.com/office/drawing/2014/main" id="{160157B9-46F8-4B36-A515-1B5C832E0320}"/>
                </a:ext>
              </a:extLst>
            </p:cNvPr>
            <p:cNvCxnSpPr/>
            <p:nvPr/>
          </p:nvCxnSpPr>
          <p:spPr>
            <a:xfrm>
              <a:off x="1870148" y="2403749"/>
              <a:ext cx="158307" cy="342026"/>
            </a:xfrm>
            <a:prstGeom prst="line">
              <a:avLst/>
            </a:prstGeom>
            <a:noFill/>
            <a:ln w="38100" cap="flat" cmpd="sng" algn="ctr">
              <a:solidFill>
                <a:srgbClr val="C0504D">
                  <a:lumMod val="50000"/>
                </a:srgbClr>
              </a:solidFill>
              <a:prstDash val="solid"/>
            </a:ln>
            <a:effectLst/>
          </p:spPr>
        </p:cxnSp>
        <p:cxnSp>
          <p:nvCxnSpPr>
            <p:cNvPr id="389" name="Přímá spojnice 19">
              <a:extLst>
                <a:ext uri="{FF2B5EF4-FFF2-40B4-BE49-F238E27FC236}">
                  <a16:creationId xmlns:a16="http://schemas.microsoft.com/office/drawing/2014/main" id="{BE8F11ED-4BA6-4219-8278-D4385F90551A}"/>
                </a:ext>
              </a:extLst>
            </p:cNvPr>
            <p:cNvCxnSpPr/>
            <p:nvPr/>
          </p:nvCxnSpPr>
          <p:spPr>
            <a:xfrm>
              <a:off x="1966667" y="2392316"/>
              <a:ext cx="113212" cy="244596"/>
            </a:xfrm>
            <a:prstGeom prst="line">
              <a:avLst/>
            </a:prstGeom>
            <a:noFill/>
            <a:ln w="38100" cap="flat" cmpd="sng" algn="ctr">
              <a:solidFill>
                <a:srgbClr val="C0504D">
                  <a:lumMod val="50000"/>
                </a:srgbClr>
              </a:solidFill>
              <a:prstDash val="solid"/>
            </a:ln>
            <a:effectLst/>
          </p:spPr>
        </p:cxnSp>
        <p:cxnSp>
          <p:nvCxnSpPr>
            <p:cNvPr id="390" name="Přímá spojnice 22">
              <a:extLst>
                <a:ext uri="{FF2B5EF4-FFF2-40B4-BE49-F238E27FC236}">
                  <a16:creationId xmlns:a16="http://schemas.microsoft.com/office/drawing/2014/main" id="{94926385-BB31-4F46-B2A0-D523E63FEF65}"/>
                </a:ext>
              </a:extLst>
            </p:cNvPr>
            <p:cNvCxnSpPr/>
            <p:nvPr/>
          </p:nvCxnSpPr>
          <p:spPr>
            <a:xfrm>
              <a:off x="2371979" y="2260205"/>
              <a:ext cx="80985" cy="174969"/>
            </a:xfrm>
            <a:prstGeom prst="line">
              <a:avLst/>
            </a:prstGeom>
            <a:noFill/>
            <a:ln w="38100" cap="flat" cmpd="sng" algn="ctr">
              <a:solidFill>
                <a:srgbClr val="C0504D">
                  <a:lumMod val="50000"/>
                </a:srgbClr>
              </a:solidFill>
              <a:prstDash val="solid"/>
            </a:ln>
            <a:effectLst/>
          </p:spPr>
        </p:cxnSp>
        <p:cxnSp>
          <p:nvCxnSpPr>
            <p:cNvPr id="391" name="Přímá spojnice 24">
              <a:extLst>
                <a:ext uri="{FF2B5EF4-FFF2-40B4-BE49-F238E27FC236}">
                  <a16:creationId xmlns:a16="http://schemas.microsoft.com/office/drawing/2014/main" id="{0D50C56D-D4AD-473F-9D96-F212FEE47BE0}"/>
                </a:ext>
              </a:extLst>
            </p:cNvPr>
            <p:cNvCxnSpPr/>
            <p:nvPr/>
          </p:nvCxnSpPr>
          <p:spPr>
            <a:xfrm>
              <a:off x="2152300" y="2217176"/>
              <a:ext cx="81064" cy="175140"/>
            </a:xfrm>
            <a:prstGeom prst="line">
              <a:avLst/>
            </a:prstGeom>
            <a:noFill/>
            <a:ln w="38100" cap="flat" cmpd="sng" algn="ctr">
              <a:solidFill>
                <a:srgbClr val="FF0000"/>
              </a:solidFill>
              <a:prstDash val="solid"/>
            </a:ln>
            <a:effectLst/>
          </p:spPr>
        </p:cxnSp>
        <p:cxnSp>
          <p:nvCxnSpPr>
            <p:cNvPr id="392" name="Přímá spojnice 25">
              <a:extLst>
                <a:ext uri="{FF2B5EF4-FFF2-40B4-BE49-F238E27FC236}">
                  <a16:creationId xmlns:a16="http://schemas.microsoft.com/office/drawing/2014/main" id="{EFD6D36C-92EC-4539-AE5F-80AD0B36FC3B}"/>
                </a:ext>
              </a:extLst>
            </p:cNvPr>
            <p:cNvCxnSpPr/>
            <p:nvPr/>
          </p:nvCxnSpPr>
          <p:spPr>
            <a:xfrm>
              <a:off x="2245737" y="2204864"/>
              <a:ext cx="79153" cy="171012"/>
            </a:xfrm>
            <a:prstGeom prst="line">
              <a:avLst/>
            </a:prstGeom>
            <a:noFill/>
            <a:ln w="38100" cap="flat" cmpd="sng" algn="ctr">
              <a:solidFill>
                <a:sysClr val="window" lastClr="FFFFFF">
                  <a:lumMod val="65000"/>
                </a:sysClr>
              </a:solidFill>
              <a:prstDash val="solid"/>
            </a:ln>
            <a:effectLst/>
          </p:spPr>
        </p:cxnSp>
        <p:cxnSp>
          <p:nvCxnSpPr>
            <p:cNvPr id="393" name="Přímá spojnice 26">
              <a:extLst>
                <a:ext uri="{FF2B5EF4-FFF2-40B4-BE49-F238E27FC236}">
                  <a16:creationId xmlns:a16="http://schemas.microsoft.com/office/drawing/2014/main" id="{7D078946-F36F-4256-9168-6204D63D5FE0}"/>
                </a:ext>
              </a:extLst>
            </p:cNvPr>
            <p:cNvCxnSpPr/>
            <p:nvPr/>
          </p:nvCxnSpPr>
          <p:spPr>
            <a:xfrm>
              <a:off x="2104664" y="2320358"/>
              <a:ext cx="80985" cy="174969"/>
            </a:xfrm>
            <a:prstGeom prst="line">
              <a:avLst/>
            </a:prstGeom>
            <a:noFill/>
            <a:ln w="38100" cap="flat" cmpd="sng" algn="ctr">
              <a:solidFill>
                <a:srgbClr val="C0504D">
                  <a:lumMod val="50000"/>
                </a:srgbClr>
              </a:solidFill>
              <a:prstDash val="solid"/>
            </a:ln>
            <a:effectLst/>
          </p:spPr>
        </p:cxnSp>
        <p:cxnSp>
          <p:nvCxnSpPr>
            <p:cNvPr id="394" name="Přímá spojnice 27">
              <a:extLst>
                <a:ext uri="{FF2B5EF4-FFF2-40B4-BE49-F238E27FC236}">
                  <a16:creationId xmlns:a16="http://schemas.microsoft.com/office/drawing/2014/main" id="{2CBC5184-81BD-4C80-BAF5-652CA6B4542D}"/>
                </a:ext>
              </a:extLst>
            </p:cNvPr>
            <p:cNvCxnSpPr/>
            <p:nvPr/>
          </p:nvCxnSpPr>
          <p:spPr>
            <a:xfrm>
              <a:off x="2484582" y="2128460"/>
              <a:ext cx="114518" cy="247417"/>
            </a:xfrm>
            <a:prstGeom prst="line">
              <a:avLst/>
            </a:prstGeom>
            <a:noFill/>
            <a:ln w="38100" cap="flat" cmpd="sng" algn="ctr">
              <a:solidFill>
                <a:srgbClr val="C0504D">
                  <a:lumMod val="50000"/>
                </a:srgbClr>
              </a:solidFill>
              <a:prstDash val="solid"/>
            </a:ln>
            <a:effectLst/>
          </p:spPr>
        </p:cxnSp>
        <p:cxnSp>
          <p:nvCxnSpPr>
            <p:cNvPr id="395" name="Přímá spojnice 29">
              <a:extLst>
                <a:ext uri="{FF2B5EF4-FFF2-40B4-BE49-F238E27FC236}">
                  <a16:creationId xmlns:a16="http://schemas.microsoft.com/office/drawing/2014/main" id="{AC478C3C-1A60-451A-A162-0546C652B1A8}"/>
                </a:ext>
              </a:extLst>
            </p:cNvPr>
            <p:cNvCxnSpPr/>
            <p:nvPr/>
          </p:nvCxnSpPr>
          <p:spPr>
            <a:xfrm>
              <a:off x="2614895" y="1969759"/>
              <a:ext cx="156905" cy="307113"/>
            </a:xfrm>
            <a:prstGeom prst="line">
              <a:avLst/>
            </a:prstGeom>
            <a:noFill/>
            <a:ln w="38100" cap="flat" cmpd="sng" algn="ctr">
              <a:solidFill>
                <a:srgbClr val="C0504D">
                  <a:lumMod val="50000"/>
                </a:srgbClr>
              </a:solidFill>
              <a:prstDash val="solid"/>
            </a:ln>
            <a:effectLst/>
          </p:spPr>
        </p:cxnSp>
        <p:cxnSp>
          <p:nvCxnSpPr>
            <p:cNvPr id="396" name="Přímá spojnice 31">
              <a:extLst>
                <a:ext uri="{FF2B5EF4-FFF2-40B4-BE49-F238E27FC236}">
                  <a16:creationId xmlns:a16="http://schemas.microsoft.com/office/drawing/2014/main" id="{D373D4BE-9C39-4D98-9CF7-F806FA87388B}"/>
                </a:ext>
              </a:extLst>
            </p:cNvPr>
            <p:cNvCxnSpPr/>
            <p:nvPr/>
          </p:nvCxnSpPr>
          <p:spPr>
            <a:xfrm>
              <a:off x="2538994" y="2019341"/>
              <a:ext cx="167941" cy="362840"/>
            </a:xfrm>
            <a:prstGeom prst="line">
              <a:avLst/>
            </a:prstGeom>
            <a:noFill/>
            <a:ln w="38100" cap="flat" cmpd="sng" algn="ctr">
              <a:solidFill>
                <a:srgbClr val="C0504D">
                  <a:lumMod val="50000"/>
                </a:srgbClr>
              </a:solidFill>
              <a:prstDash val="solid"/>
            </a:ln>
            <a:effectLst/>
          </p:spPr>
        </p:cxnSp>
        <p:cxnSp>
          <p:nvCxnSpPr>
            <p:cNvPr id="397" name="Přímá spojnice 33">
              <a:extLst>
                <a:ext uri="{FF2B5EF4-FFF2-40B4-BE49-F238E27FC236}">
                  <a16:creationId xmlns:a16="http://schemas.microsoft.com/office/drawing/2014/main" id="{49F2057B-97CE-4E35-8E22-72E9F5C0C6F9}"/>
                </a:ext>
              </a:extLst>
            </p:cNvPr>
            <p:cNvCxnSpPr/>
            <p:nvPr/>
          </p:nvCxnSpPr>
          <p:spPr>
            <a:xfrm>
              <a:off x="2771800" y="1945055"/>
              <a:ext cx="91074" cy="178260"/>
            </a:xfrm>
            <a:prstGeom prst="line">
              <a:avLst/>
            </a:prstGeom>
            <a:noFill/>
            <a:ln w="38100" cap="flat" cmpd="sng" algn="ctr">
              <a:solidFill>
                <a:srgbClr val="C0504D">
                  <a:lumMod val="50000"/>
                </a:srgbClr>
              </a:solidFill>
              <a:prstDash val="solid"/>
            </a:ln>
            <a:effectLst/>
          </p:spPr>
        </p:cxnSp>
        <p:cxnSp>
          <p:nvCxnSpPr>
            <p:cNvPr id="398" name="Přímá spojnice 35">
              <a:extLst>
                <a:ext uri="{FF2B5EF4-FFF2-40B4-BE49-F238E27FC236}">
                  <a16:creationId xmlns:a16="http://schemas.microsoft.com/office/drawing/2014/main" id="{8034438A-0FCD-41E9-9C3B-DFE69BF958C3}"/>
                </a:ext>
              </a:extLst>
            </p:cNvPr>
            <p:cNvCxnSpPr/>
            <p:nvPr/>
          </p:nvCxnSpPr>
          <p:spPr>
            <a:xfrm>
              <a:off x="2817337" y="1871569"/>
              <a:ext cx="149061" cy="322049"/>
            </a:xfrm>
            <a:prstGeom prst="line">
              <a:avLst/>
            </a:prstGeom>
            <a:noFill/>
            <a:ln w="38100" cap="flat" cmpd="sng" algn="ctr">
              <a:solidFill>
                <a:srgbClr val="C0504D">
                  <a:lumMod val="50000"/>
                </a:srgbClr>
              </a:solidFill>
              <a:prstDash val="solid"/>
            </a:ln>
            <a:effectLst/>
          </p:spPr>
        </p:cxnSp>
        <p:cxnSp>
          <p:nvCxnSpPr>
            <p:cNvPr id="399" name="Přímá spojnice 41">
              <a:extLst>
                <a:ext uri="{FF2B5EF4-FFF2-40B4-BE49-F238E27FC236}">
                  <a16:creationId xmlns:a16="http://schemas.microsoft.com/office/drawing/2014/main" id="{D0761E8D-54DC-4204-9392-ED0544B1182F}"/>
                </a:ext>
              </a:extLst>
            </p:cNvPr>
            <p:cNvCxnSpPr/>
            <p:nvPr/>
          </p:nvCxnSpPr>
          <p:spPr>
            <a:xfrm>
              <a:off x="2224308" y="2369576"/>
              <a:ext cx="81064" cy="175140"/>
            </a:xfrm>
            <a:prstGeom prst="line">
              <a:avLst/>
            </a:prstGeom>
            <a:noFill/>
            <a:ln w="38100" cap="flat" cmpd="sng" algn="ctr">
              <a:solidFill>
                <a:sysClr val="window" lastClr="FFFFFF">
                  <a:lumMod val="65000"/>
                </a:sysClr>
              </a:solidFill>
              <a:prstDash val="solid"/>
            </a:ln>
            <a:effectLst/>
          </p:spPr>
        </p:cxnSp>
        <p:cxnSp>
          <p:nvCxnSpPr>
            <p:cNvPr id="400" name="Přímá spojnice 43">
              <a:extLst>
                <a:ext uri="{FF2B5EF4-FFF2-40B4-BE49-F238E27FC236}">
                  <a16:creationId xmlns:a16="http://schemas.microsoft.com/office/drawing/2014/main" id="{EF8BC638-F7B3-46D1-8F2E-DD568F887A92}"/>
                </a:ext>
              </a:extLst>
            </p:cNvPr>
            <p:cNvCxnSpPr/>
            <p:nvPr/>
          </p:nvCxnSpPr>
          <p:spPr>
            <a:xfrm>
              <a:off x="2315940" y="2357264"/>
              <a:ext cx="79153" cy="171012"/>
            </a:xfrm>
            <a:prstGeom prst="line">
              <a:avLst/>
            </a:prstGeom>
            <a:noFill/>
            <a:ln w="38100" cap="flat" cmpd="sng" algn="ctr">
              <a:solidFill>
                <a:srgbClr val="FF0000"/>
              </a:solidFill>
              <a:prstDash val="solid"/>
            </a:ln>
            <a:effectLst/>
          </p:spPr>
        </p:cxnSp>
        <p:sp>
          <p:nvSpPr>
            <p:cNvPr id="401" name="Volný tvar 2">
              <a:extLst>
                <a:ext uri="{FF2B5EF4-FFF2-40B4-BE49-F238E27FC236}">
                  <a16:creationId xmlns:a16="http://schemas.microsoft.com/office/drawing/2014/main" id="{26421159-127F-4FCF-83F0-CDF4E17BA824}"/>
                </a:ext>
              </a:extLst>
            </p:cNvPr>
            <p:cNvSpPr/>
            <p:nvPr/>
          </p:nvSpPr>
          <p:spPr>
            <a:xfrm>
              <a:off x="1511300" y="1866900"/>
              <a:ext cx="1314450" cy="890780"/>
            </a:xfrm>
            <a:custGeom>
              <a:avLst/>
              <a:gdLst>
                <a:gd name="connsiteX0" fmla="*/ 0 w 1314450"/>
                <a:gd name="connsiteY0" fmla="*/ 685800 h 890780"/>
                <a:gd name="connsiteX1" fmla="*/ 203200 w 1314450"/>
                <a:gd name="connsiteY1" fmla="*/ 742950 h 890780"/>
                <a:gd name="connsiteX2" fmla="*/ 425450 w 1314450"/>
                <a:gd name="connsiteY2" fmla="*/ 876300 h 890780"/>
                <a:gd name="connsiteX3" fmla="*/ 546100 w 1314450"/>
                <a:gd name="connsiteY3" fmla="*/ 863600 h 890780"/>
                <a:gd name="connsiteX4" fmla="*/ 584200 w 1314450"/>
                <a:gd name="connsiteY4" fmla="*/ 666750 h 890780"/>
                <a:gd name="connsiteX5" fmla="*/ 590550 w 1314450"/>
                <a:gd name="connsiteY5" fmla="*/ 438150 h 890780"/>
                <a:gd name="connsiteX6" fmla="*/ 647700 w 1314450"/>
                <a:gd name="connsiteY6" fmla="*/ 349250 h 890780"/>
                <a:gd name="connsiteX7" fmla="*/ 806450 w 1314450"/>
                <a:gd name="connsiteY7" fmla="*/ 355600 h 890780"/>
                <a:gd name="connsiteX8" fmla="*/ 1117600 w 1314450"/>
                <a:gd name="connsiteY8" fmla="*/ 527050 h 890780"/>
                <a:gd name="connsiteX9" fmla="*/ 1238250 w 1314450"/>
                <a:gd name="connsiteY9" fmla="*/ 476250 h 890780"/>
                <a:gd name="connsiteX10" fmla="*/ 1257300 w 1314450"/>
                <a:gd name="connsiteY10" fmla="*/ 273050 h 890780"/>
                <a:gd name="connsiteX11" fmla="*/ 1263650 w 1314450"/>
                <a:gd name="connsiteY11" fmla="*/ 63500 h 890780"/>
                <a:gd name="connsiteX12" fmla="*/ 1314450 w 1314450"/>
                <a:gd name="connsiteY12" fmla="*/ 0 h 89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50" h="890780">
                  <a:moveTo>
                    <a:pt x="0" y="685800"/>
                  </a:moveTo>
                  <a:cubicBezTo>
                    <a:pt x="66146" y="698500"/>
                    <a:pt x="132292" y="711200"/>
                    <a:pt x="203200" y="742950"/>
                  </a:cubicBezTo>
                  <a:cubicBezTo>
                    <a:pt x="274108" y="774700"/>
                    <a:pt x="368300" y="856192"/>
                    <a:pt x="425450" y="876300"/>
                  </a:cubicBezTo>
                  <a:cubicBezTo>
                    <a:pt x="482600" y="896408"/>
                    <a:pt x="519642" y="898525"/>
                    <a:pt x="546100" y="863600"/>
                  </a:cubicBezTo>
                  <a:cubicBezTo>
                    <a:pt x="572558" y="828675"/>
                    <a:pt x="576792" y="737658"/>
                    <a:pt x="584200" y="666750"/>
                  </a:cubicBezTo>
                  <a:cubicBezTo>
                    <a:pt x="591608" y="595842"/>
                    <a:pt x="579967" y="491067"/>
                    <a:pt x="590550" y="438150"/>
                  </a:cubicBezTo>
                  <a:cubicBezTo>
                    <a:pt x="601133" y="385233"/>
                    <a:pt x="611717" y="363008"/>
                    <a:pt x="647700" y="349250"/>
                  </a:cubicBezTo>
                  <a:cubicBezTo>
                    <a:pt x="683683" y="335492"/>
                    <a:pt x="728133" y="325967"/>
                    <a:pt x="806450" y="355600"/>
                  </a:cubicBezTo>
                  <a:cubicBezTo>
                    <a:pt x="884767" y="385233"/>
                    <a:pt x="1045633" y="506942"/>
                    <a:pt x="1117600" y="527050"/>
                  </a:cubicBezTo>
                  <a:cubicBezTo>
                    <a:pt x="1189567" y="547158"/>
                    <a:pt x="1214967" y="518583"/>
                    <a:pt x="1238250" y="476250"/>
                  </a:cubicBezTo>
                  <a:cubicBezTo>
                    <a:pt x="1261533" y="433917"/>
                    <a:pt x="1253067" y="341842"/>
                    <a:pt x="1257300" y="273050"/>
                  </a:cubicBezTo>
                  <a:cubicBezTo>
                    <a:pt x="1261533" y="204258"/>
                    <a:pt x="1254125" y="109008"/>
                    <a:pt x="1263650" y="63500"/>
                  </a:cubicBezTo>
                  <a:cubicBezTo>
                    <a:pt x="1273175" y="17992"/>
                    <a:pt x="1293812" y="8996"/>
                    <a:pt x="1314450" y="0"/>
                  </a:cubicBezTo>
                </a:path>
              </a:pathLst>
            </a:custGeom>
            <a:noFill/>
            <a:ln w="381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02" name="Volný tvar 4">
              <a:extLst>
                <a:ext uri="{FF2B5EF4-FFF2-40B4-BE49-F238E27FC236}">
                  <a16:creationId xmlns:a16="http://schemas.microsoft.com/office/drawing/2014/main" id="{FF208BA2-223B-4B10-BB25-29474139194D}"/>
                </a:ext>
              </a:extLst>
            </p:cNvPr>
            <p:cNvSpPr/>
            <p:nvPr/>
          </p:nvSpPr>
          <p:spPr>
            <a:xfrm>
              <a:off x="1733550" y="1961890"/>
              <a:ext cx="1270000" cy="959110"/>
            </a:xfrm>
            <a:custGeom>
              <a:avLst/>
              <a:gdLst>
                <a:gd name="connsiteX0" fmla="*/ 0 w 1270000"/>
                <a:gd name="connsiteY0" fmla="*/ 959110 h 959110"/>
                <a:gd name="connsiteX1" fmla="*/ 82550 w 1270000"/>
                <a:gd name="connsiteY1" fmla="*/ 743210 h 959110"/>
                <a:gd name="connsiteX2" fmla="*/ 82550 w 1270000"/>
                <a:gd name="connsiteY2" fmla="*/ 540010 h 959110"/>
                <a:gd name="connsiteX3" fmla="*/ 139700 w 1270000"/>
                <a:gd name="connsiteY3" fmla="*/ 425710 h 959110"/>
                <a:gd name="connsiteX4" fmla="*/ 298450 w 1270000"/>
                <a:gd name="connsiteY4" fmla="*/ 444760 h 959110"/>
                <a:gd name="connsiteX5" fmla="*/ 527050 w 1270000"/>
                <a:gd name="connsiteY5" fmla="*/ 578110 h 959110"/>
                <a:gd name="connsiteX6" fmla="*/ 666750 w 1270000"/>
                <a:gd name="connsiteY6" fmla="*/ 578110 h 959110"/>
                <a:gd name="connsiteX7" fmla="*/ 723900 w 1270000"/>
                <a:gd name="connsiteY7" fmla="*/ 463810 h 959110"/>
                <a:gd name="connsiteX8" fmla="*/ 736600 w 1270000"/>
                <a:gd name="connsiteY8" fmla="*/ 216160 h 959110"/>
                <a:gd name="connsiteX9" fmla="*/ 793750 w 1270000"/>
                <a:gd name="connsiteY9" fmla="*/ 57410 h 959110"/>
                <a:gd name="connsiteX10" fmla="*/ 901700 w 1270000"/>
                <a:gd name="connsiteY10" fmla="*/ 6610 h 959110"/>
                <a:gd name="connsiteX11" fmla="*/ 1168400 w 1270000"/>
                <a:gd name="connsiteY11" fmla="*/ 190760 h 959110"/>
                <a:gd name="connsiteX12" fmla="*/ 1270000 w 1270000"/>
                <a:gd name="connsiteY12" fmla="*/ 228860 h 9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0000" h="959110">
                  <a:moveTo>
                    <a:pt x="0" y="959110"/>
                  </a:moveTo>
                  <a:cubicBezTo>
                    <a:pt x="34396" y="886085"/>
                    <a:pt x="68792" y="813060"/>
                    <a:pt x="82550" y="743210"/>
                  </a:cubicBezTo>
                  <a:cubicBezTo>
                    <a:pt x="96308" y="673360"/>
                    <a:pt x="73025" y="592927"/>
                    <a:pt x="82550" y="540010"/>
                  </a:cubicBezTo>
                  <a:cubicBezTo>
                    <a:pt x="92075" y="487093"/>
                    <a:pt x="103717" y="441585"/>
                    <a:pt x="139700" y="425710"/>
                  </a:cubicBezTo>
                  <a:cubicBezTo>
                    <a:pt x="175683" y="409835"/>
                    <a:pt x="233892" y="419360"/>
                    <a:pt x="298450" y="444760"/>
                  </a:cubicBezTo>
                  <a:cubicBezTo>
                    <a:pt x="363008" y="470160"/>
                    <a:pt x="465667" y="555885"/>
                    <a:pt x="527050" y="578110"/>
                  </a:cubicBezTo>
                  <a:cubicBezTo>
                    <a:pt x="588433" y="600335"/>
                    <a:pt x="633942" y="597160"/>
                    <a:pt x="666750" y="578110"/>
                  </a:cubicBezTo>
                  <a:cubicBezTo>
                    <a:pt x="699558" y="559060"/>
                    <a:pt x="712258" y="524135"/>
                    <a:pt x="723900" y="463810"/>
                  </a:cubicBezTo>
                  <a:cubicBezTo>
                    <a:pt x="735542" y="403485"/>
                    <a:pt x="724958" y="283893"/>
                    <a:pt x="736600" y="216160"/>
                  </a:cubicBezTo>
                  <a:cubicBezTo>
                    <a:pt x="748242" y="148427"/>
                    <a:pt x="766233" y="92335"/>
                    <a:pt x="793750" y="57410"/>
                  </a:cubicBezTo>
                  <a:cubicBezTo>
                    <a:pt x="821267" y="22485"/>
                    <a:pt x="839258" y="-15615"/>
                    <a:pt x="901700" y="6610"/>
                  </a:cubicBezTo>
                  <a:cubicBezTo>
                    <a:pt x="964142" y="28835"/>
                    <a:pt x="1107017" y="153718"/>
                    <a:pt x="1168400" y="190760"/>
                  </a:cubicBezTo>
                  <a:cubicBezTo>
                    <a:pt x="1229783" y="227802"/>
                    <a:pt x="1249891" y="228331"/>
                    <a:pt x="1270000" y="228860"/>
                  </a:cubicBezTo>
                </a:path>
              </a:pathLst>
            </a:custGeom>
            <a:noFill/>
            <a:ln w="381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grpSp>
      <p:sp>
        <p:nvSpPr>
          <p:cNvPr id="403" name="TextovéPole 45">
            <a:extLst>
              <a:ext uri="{FF2B5EF4-FFF2-40B4-BE49-F238E27FC236}">
                <a16:creationId xmlns:a16="http://schemas.microsoft.com/office/drawing/2014/main" id="{FABC242A-5916-46B2-8A6E-04F51D24E0B3}"/>
              </a:ext>
            </a:extLst>
          </p:cNvPr>
          <p:cNvSpPr txBox="1">
            <a:spLocks noChangeArrowheads="1"/>
          </p:cNvSpPr>
          <p:nvPr/>
        </p:nvSpPr>
        <p:spPr bwMode="auto">
          <a:xfrm>
            <a:off x="1703389" y="831851"/>
            <a:ext cx="1246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dirty="0">
                <a:solidFill>
                  <a:prstClr val="black"/>
                </a:solidFill>
              </a:rPr>
              <a:t>DNA metylace</a:t>
            </a:r>
          </a:p>
        </p:txBody>
      </p:sp>
      <p:sp>
        <p:nvSpPr>
          <p:cNvPr id="404" name="TextovéPole 48">
            <a:extLst>
              <a:ext uri="{FF2B5EF4-FFF2-40B4-BE49-F238E27FC236}">
                <a16:creationId xmlns:a16="http://schemas.microsoft.com/office/drawing/2014/main" id="{077F1010-0C02-46CB-8E40-A67D10602479}"/>
              </a:ext>
            </a:extLst>
          </p:cNvPr>
          <p:cNvSpPr txBox="1">
            <a:spLocks noChangeArrowheads="1"/>
          </p:cNvSpPr>
          <p:nvPr/>
        </p:nvSpPr>
        <p:spPr bwMode="auto">
          <a:xfrm>
            <a:off x="4656138" y="750889"/>
            <a:ext cx="143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udržování DNMT</a:t>
            </a:r>
          </a:p>
        </p:txBody>
      </p:sp>
      <p:sp>
        <p:nvSpPr>
          <p:cNvPr id="405" name="TextovéPole 49">
            <a:extLst>
              <a:ext uri="{FF2B5EF4-FFF2-40B4-BE49-F238E27FC236}">
                <a16:creationId xmlns:a16="http://schemas.microsoft.com/office/drawing/2014/main" id="{85B2C946-DCEA-40E7-A16E-CE93E7E7A906}"/>
              </a:ext>
            </a:extLst>
          </p:cNvPr>
          <p:cNvSpPr txBox="1">
            <a:spLocks noChangeArrowheads="1"/>
          </p:cNvSpPr>
          <p:nvPr/>
        </p:nvSpPr>
        <p:spPr bwMode="auto">
          <a:xfrm>
            <a:off x="7894639" y="765176"/>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i="1" kern="0">
                <a:solidFill>
                  <a:prstClr val="black"/>
                </a:solidFill>
              </a:rPr>
              <a:t>de novo</a:t>
            </a:r>
            <a:r>
              <a:rPr lang="cs-CZ" sz="1400" b="1" kern="0">
                <a:solidFill>
                  <a:prstClr val="black"/>
                </a:solidFill>
              </a:rPr>
              <a:t> DNMT</a:t>
            </a:r>
          </a:p>
        </p:txBody>
      </p:sp>
      <p:grpSp>
        <p:nvGrpSpPr>
          <p:cNvPr id="43028" name="Skupina 52">
            <a:extLst>
              <a:ext uri="{FF2B5EF4-FFF2-40B4-BE49-F238E27FC236}">
                <a16:creationId xmlns:a16="http://schemas.microsoft.com/office/drawing/2014/main" id="{D4318967-F926-4BAC-B702-EAFDAB0D4152}"/>
              </a:ext>
            </a:extLst>
          </p:cNvPr>
          <p:cNvGrpSpPr>
            <a:grpSpLocks/>
          </p:cNvGrpSpPr>
          <p:nvPr/>
        </p:nvGrpSpPr>
        <p:grpSpPr bwMode="auto">
          <a:xfrm>
            <a:off x="4075114" y="1614489"/>
            <a:ext cx="796925" cy="460375"/>
            <a:chOff x="5391593" y="1463521"/>
            <a:chExt cx="629307" cy="305492"/>
          </a:xfrm>
        </p:grpSpPr>
        <p:sp>
          <p:nvSpPr>
            <p:cNvPr id="407" name="Ovál 50">
              <a:extLst>
                <a:ext uri="{FF2B5EF4-FFF2-40B4-BE49-F238E27FC236}">
                  <a16:creationId xmlns:a16="http://schemas.microsoft.com/office/drawing/2014/main" id="{F2B3DE24-DBA6-45BA-B9C7-E42210A3C896}"/>
                </a:ext>
              </a:extLst>
            </p:cNvPr>
            <p:cNvSpPr/>
            <p:nvPr/>
          </p:nvSpPr>
          <p:spPr>
            <a:xfrm>
              <a:off x="5391593" y="1463521"/>
              <a:ext cx="589192" cy="305492"/>
            </a:xfrm>
            <a:prstGeom prst="ellipse">
              <a:avLst/>
            </a:prstGeom>
            <a:solidFill>
              <a:srgbClr val="C0504D">
                <a:lumMod val="60000"/>
                <a:lumOff val="40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dirty="0">
                <a:solidFill>
                  <a:prstClr val="white"/>
                </a:solidFill>
                <a:latin typeface="Calibri"/>
              </a:endParaRPr>
            </a:p>
          </p:txBody>
        </p:sp>
        <p:sp>
          <p:nvSpPr>
            <p:cNvPr id="408" name="Obdélník 51">
              <a:extLst>
                <a:ext uri="{FF2B5EF4-FFF2-40B4-BE49-F238E27FC236}">
                  <a16:creationId xmlns:a16="http://schemas.microsoft.com/office/drawing/2014/main" id="{6D850B0A-0F34-4C84-B35B-517AF1E610A6}"/>
                </a:ext>
              </a:extLst>
            </p:cNvPr>
            <p:cNvSpPr>
              <a:spLocks noChangeArrowheads="1"/>
            </p:cNvSpPr>
            <p:nvPr/>
          </p:nvSpPr>
          <p:spPr bwMode="auto">
            <a:xfrm>
              <a:off x="5404129" y="1517245"/>
              <a:ext cx="616771" cy="20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defRPr/>
              </a:pPr>
              <a:r>
                <a:rPr lang="cs-CZ" sz="1400" b="1" kern="0">
                  <a:solidFill>
                    <a:prstClr val="black"/>
                  </a:solidFill>
                  <a:latin typeface="Calibri"/>
                </a:rPr>
                <a:t>DNMT1</a:t>
              </a:r>
            </a:p>
          </p:txBody>
        </p:sp>
      </p:grpSp>
      <p:sp>
        <p:nvSpPr>
          <p:cNvPr id="409" name="TextovéPole 53">
            <a:extLst>
              <a:ext uri="{FF2B5EF4-FFF2-40B4-BE49-F238E27FC236}">
                <a16:creationId xmlns:a16="http://schemas.microsoft.com/office/drawing/2014/main" id="{23B5A06E-349F-46FF-A74D-08BF618E2872}"/>
              </a:ext>
            </a:extLst>
          </p:cNvPr>
          <p:cNvSpPr txBox="1">
            <a:spLocks noChangeArrowheads="1"/>
          </p:cNvSpPr>
          <p:nvPr/>
        </p:nvSpPr>
        <p:spPr bwMode="auto">
          <a:xfrm>
            <a:off x="4800601" y="1150938"/>
            <a:ext cx="15478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hemimethylovaná DNA</a:t>
            </a:r>
          </a:p>
        </p:txBody>
      </p:sp>
      <p:sp>
        <p:nvSpPr>
          <p:cNvPr id="410" name="TextovéPole 56">
            <a:extLst>
              <a:ext uri="{FF2B5EF4-FFF2-40B4-BE49-F238E27FC236}">
                <a16:creationId xmlns:a16="http://schemas.microsoft.com/office/drawing/2014/main" id="{E967A5FC-6FF2-4527-85B1-E0B763E5B70C}"/>
              </a:ext>
            </a:extLst>
          </p:cNvPr>
          <p:cNvSpPr txBox="1">
            <a:spLocks noChangeArrowheads="1"/>
          </p:cNvSpPr>
          <p:nvPr/>
        </p:nvSpPr>
        <p:spPr bwMode="auto">
          <a:xfrm>
            <a:off x="4800601" y="1541463"/>
            <a:ext cx="1628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Vazba  na methylovanou</a:t>
            </a:r>
          </a:p>
          <a:p>
            <a:pPr fontAlgn="auto">
              <a:spcBef>
                <a:spcPts val="0"/>
              </a:spcBef>
              <a:spcAft>
                <a:spcPts val="0"/>
              </a:spcAft>
              <a:defRPr/>
            </a:pPr>
            <a:r>
              <a:rPr lang="cs-CZ" sz="1100" b="1" kern="0">
                <a:solidFill>
                  <a:prstClr val="black"/>
                </a:solidFill>
              </a:rPr>
              <a:t>DNA cestou URHF1</a:t>
            </a:r>
          </a:p>
        </p:txBody>
      </p:sp>
      <p:sp>
        <p:nvSpPr>
          <p:cNvPr id="411" name="TextovéPole 57">
            <a:extLst>
              <a:ext uri="{FF2B5EF4-FFF2-40B4-BE49-F238E27FC236}">
                <a16:creationId xmlns:a16="http://schemas.microsoft.com/office/drawing/2014/main" id="{FE1AE881-A8CF-49DA-8C55-F875D228BEBE}"/>
              </a:ext>
            </a:extLst>
          </p:cNvPr>
          <p:cNvSpPr txBox="1">
            <a:spLocks noChangeArrowheads="1"/>
          </p:cNvSpPr>
          <p:nvPr/>
        </p:nvSpPr>
        <p:spPr bwMode="auto">
          <a:xfrm>
            <a:off x="4800601" y="2046288"/>
            <a:ext cx="19653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Nepřímá suprese  </a:t>
            </a:r>
          </a:p>
          <a:p>
            <a:pPr fontAlgn="auto">
              <a:spcBef>
                <a:spcPts val="0"/>
              </a:spcBef>
              <a:spcAft>
                <a:spcPts val="0"/>
              </a:spcAft>
              <a:defRPr/>
            </a:pPr>
            <a:r>
              <a:rPr lang="cs-CZ" sz="1100" b="1" kern="0">
                <a:solidFill>
                  <a:prstClr val="black"/>
                </a:solidFill>
              </a:rPr>
              <a:t>miR-29b prostřednictvím SP1</a:t>
            </a:r>
          </a:p>
        </p:txBody>
      </p:sp>
      <p:grpSp>
        <p:nvGrpSpPr>
          <p:cNvPr id="43032" name="Skupina 63">
            <a:extLst>
              <a:ext uri="{FF2B5EF4-FFF2-40B4-BE49-F238E27FC236}">
                <a16:creationId xmlns:a16="http://schemas.microsoft.com/office/drawing/2014/main" id="{0CD690F3-BFD6-4755-8628-22A7F67D0FF1}"/>
              </a:ext>
            </a:extLst>
          </p:cNvPr>
          <p:cNvGrpSpPr>
            <a:grpSpLocks/>
          </p:cNvGrpSpPr>
          <p:nvPr/>
        </p:nvGrpSpPr>
        <p:grpSpPr bwMode="auto">
          <a:xfrm>
            <a:off x="7067551" y="1252538"/>
            <a:ext cx="862013" cy="474662"/>
            <a:chOff x="5303962" y="2085463"/>
            <a:chExt cx="672618" cy="305492"/>
          </a:xfrm>
        </p:grpSpPr>
        <p:sp>
          <p:nvSpPr>
            <p:cNvPr id="413" name="Ovál 59">
              <a:extLst>
                <a:ext uri="{FF2B5EF4-FFF2-40B4-BE49-F238E27FC236}">
                  <a16:creationId xmlns:a16="http://schemas.microsoft.com/office/drawing/2014/main" id="{C51EF122-8239-42CE-8907-BA4D605FC55F}"/>
                </a:ext>
              </a:extLst>
            </p:cNvPr>
            <p:cNvSpPr/>
            <p:nvPr/>
          </p:nvSpPr>
          <p:spPr>
            <a:xfrm>
              <a:off x="5339885" y="2085463"/>
              <a:ext cx="589624" cy="305492"/>
            </a:xfrm>
            <a:prstGeom prst="ellipse">
              <a:avLst/>
            </a:prstGeom>
            <a:solidFill>
              <a:srgbClr val="C0504D">
                <a:lumMod val="75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dirty="0">
                <a:solidFill>
                  <a:prstClr val="white"/>
                </a:solidFill>
                <a:latin typeface="Calibri"/>
              </a:endParaRPr>
            </a:p>
          </p:txBody>
        </p:sp>
        <p:sp>
          <p:nvSpPr>
            <p:cNvPr id="414" name="Obdélník 60">
              <a:extLst>
                <a:ext uri="{FF2B5EF4-FFF2-40B4-BE49-F238E27FC236}">
                  <a16:creationId xmlns:a16="http://schemas.microsoft.com/office/drawing/2014/main" id="{E9F9DF0D-BD86-4148-A349-4DAB8B64CB56}"/>
                </a:ext>
              </a:extLst>
            </p:cNvPr>
            <p:cNvSpPr>
              <a:spLocks noChangeArrowheads="1"/>
            </p:cNvSpPr>
            <p:nvPr/>
          </p:nvSpPr>
          <p:spPr bwMode="auto">
            <a:xfrm>
              <a:off x="5303962" y="2135527"/>
              <a:ext cx="672618" cy="19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cs-CZ" sz="1400" b="1" kern="0">
                  <a:solidFill>
                    <a:prstClr val="white"/>
                  </a:solidFill>
                  <a:latin typeface="Calibri"/>
                </a:rPr>
                <a:t>DNMT3A</a:t>
              </a:r>
              <a:endParaRPr lang="cs-CZ" sz="1100" b="1" kern="0">
                <a:solidFill>
                  <a:prstClr val="white"/>
                </a:solidFill>
                <a:latin typeface="Calibri"/>
              </a:endParaRPr>
            </a:p>
          </p:txBody>
        </p:sp>
      </p:grpSp>
      <p:grpSp>
        <p:nvGrpSpPr>
          <p:cNvPr id="43033" name="Skupina 64">
            <a:extLst>
              <a:ext uri="{FF2B5EF4-FFF2-40B4-BE49-F238E27FC236}">
                <a16:creationId xmlns:a16="http://schemas.microsoft.com/office/drawing/2014/main" id="{B703D0F9-8573-4527-A579-73E99BD96D92}"/>
              </a:ext>
            </a:extLst>
          </p:cNvPr>
          <p:cNvGrpSpPr>
            <a:grpSpLocks/>
          </p:cNvGrpSpPr>
          <p:nvPr/>
        </p:nvGrpSpPr>
        <p:grpSpPr bwMode="auto">
          <a:xfrm>
            <a:off x="7118351" y="1912938"/>
            <a:ext cx="892175" cy="450850"/>
            <a:chOff x="5342883" y="2564904"/>
            <a:chExt cx="633743" cy="305492"/>
          </a:xfrm>
        </p:grpSpPr>
        <p:sp>
          <p:nvSpPr>
            <p:cNvPr id="416" name="Ovál 61">
              <a:extLst>
                <a:ext uri="{FF2B5EF4-FFF2-40B4-BE49-F238E27FC236}">
                  <a16:creationId xmlns:a16="http://schemas.microsoft.com/office/drawing/2014/main" id="{1E5D0617-D106-4AB3-88D8-7D61A51D498B}"/>
                </a:ext>
              </a:extLst>
            </p:cNvPr>
            <p:cNvSpPr/>
            <p:nvPr/>
          </p:nvSpPr>
          <p:spPr>
            <a:xfrm>
              <a:off x="5342883" y="2564904"/>
              <a:ext cx="589765" cy="305492"/>
            </a:xfrm>
            <a:prstGeom prst="ellipse">
              <a:avLst/>
            </a:prstGeom>
            <a:solidFill>
              <a:srgbClr val="EEECE1">
                <a:lumMod val="75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dirty="0">
                <a:solidFill>
                  <a:prstClr val="white"/>
                </a:solidFill>
                <a:latin typeface="Calibri"/>
              </a:endParaRPr>
            </a:p>
          </p:txBody>
        </p:sp>
        <p:sp>
          <p:nvSpPr>
            <p:cNvPr id="417" name="Obdélník 62">
              <a:extLst>
                <a:ext uri="{FF2B5EF4-FFF2-40B4-BE49-F238E27FC236}">
                  <a16:creationId xmlns:a16="http://schemas.microsoft.com/office/drawing/2014/main" id="{122F7072-5632-495D-8B0E-D6E0F707D9D4}"/>
                </a:ext>
              </a:extLst>
            </p:cNvPr>
            <p:cNvSpPr>
              <a:spLocks noChangeArrowheads="1"/>
            </p:cNvSpPr>
            <p:nvPr/>
          </p:nvSpPr>
          <p:spPr bwMode="auto">
            <a:xfrm>
              <a:off x="5354160" y="2611158"/>
              <a:ext cx="622466" cy="20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defRPr/>
              </a:pPr>
              <a:r>
                <a:rPr lang="cs-CZ" sz="1400" b="1" kern="0">
                  <a:solidFill>
                    <a:prstClr val="black"/>
                  </a:solidFill>
                  <a:latin typeface="Calibri"/>
                </a:rPr>
                <a:t>DNMT3B</a:t>
              </a:r>
            </a:p>
          </p:txBody>
        </p:sp>
      </p:grpSp>
      <p:sp>
        <p:nvSpPr>
          <p:cNvPr id="418" name="TextovéPole 65">
            <a:extLst>
              <a:ext uri="{FF2B5EF4-FFF2-40B4-BE49-F238E27FC236}">
                <a16:creationId xmlns:a16="http://schemas.microsoft.com/office/drawing/2014/main" id="{0320D7CB-A2C0-4D2F-8A4E-06F8BC44271C}"/>
              </a:ext>
            </a:extLst>
          </p:cNvPr>
          <p:cNvSpPr txBox="1">
            <a:spLocks noChangeArrowheads="1"/>
          </p:cNvSpPr>
          <p:nvPr/>
        </p:nvSpPr>
        <p:spPr bwMode="auto">
          <a:xfrm>
            <a:off x="7948614" y="1139825"/>
            <a:ext cx="2124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Vazba cestou EZH2 a G9A (HMTs)</a:t>
            </a:r>
          </a:p>
        </p:txBody>
      </p:sp>
      <p:sp>
        <p:nvSpPr>
          <p:cNvPr id="419" name="TextovéPole 66">
            <a:extLst>
              <a:ext uri="{FF2B5EF4-FFF2-40B4-BE49-F238E27FC236}">
                <a16:creationId xmlns:a16="http://schemas.microsoft.com/office/drawing/2014/main" id="{8306B135-58C3-493A-B811-AA48B96F290D}"/>
              </a:ext>
            </a:extLst>
          </p:cNvPr>
          <p:cNvSpPr txBox="1">
            <a:spLocks noChangeArrowheads="1"/>
          </p:cNvSpPr>
          <p:nvPr/>
        </p:nvSpPr>
        <p:spPr bwMode="auto">
          <a:xfrm>
            <a:off x="7956551" y="1427163"/>
            <a:ext cx="2339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Interakce s nukleozómy obsahujícími</a:t>
            </a:r>
          </a:p>
          <a:p>
            <a:pPr fontAlgn="auto">
              <a:spcBef>
                <a:spcPts val="0"/>
              </a:spcBef>
              <a:spcAft>
                <a:spcPts val="0"/>
              </a:spcAft>
              <a:defRPr/>
            </a:pPr>
            <a:r>
              <a:rPr lang="cs-CZ" sz="1100" b="1" kern="0">
                <a:solidFill>
                  <a:prstClr val="black"/>
                </a:solidFill>
              </a:rPr>
              <a:t>metylovanou DNA</a:t>
            </a:r>
          </a:p>
        </p:txBody>
      </p:sp>
      <p:sp>
        <p:nvSpPr>
          <p:cNvPr id="420" name="TextovéPole 67">
            <a:extLst>
              <a:ext uri="{FF2B5EF4-FFF2-40B4-BE49-F238E27FC236}">
                <a16:creationId xmlns:a16="http://schemas.microsoft.com/office/drawing/2014/main" id="{C361D026-4FC0-49F9-87AD-C8EAF261EDA4}"/>
              </a:ext>
            </a:extLst>
          </p:cNvPr>
          <p:cNvSpPr txBox="1">
            <a:spLocks noChangeArrowheads="1"/>
          </p:cNvSpPr>
          <p:nvPr/>
        </p:nvSpPr>
        <p:spPr bwMode="auto">
          <a:xfrm>
            <a:off x="7958138" y="1931988"/>
            <a:ext cx="15287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Přímá represe miR-29b</a:t>
            </a:r>
          </a:p>
        </p:txBody>
      </p:sp>
      <p:sp>
        <p:nvSpPr>
          <p:cNvPr id="421" name="TextovéPole 68">
            <a:extLst>
              <a:ext uri="{FF2B5EF4-FFF2-40B4-BE49-F238E27FC236}">
                <a16:creationId xmlns:a16="http://schemas.microsoft.com/office/drawing/2014/main" id="{63F4B385-AAAA-4DE4-86F9-B66C948DD3A8}"/>
              </a:ext>
            </a:extLst>
          </p:cNvPr>
          <p:cNvSpPr txBox="1">
            <a:spLocks noChangeArrowheads="1"/>
          </p:cNvSpPr>
          <p:nvPr/>
        </p:nvSpPr>
        <p:spPr bwMode="auto">
          <a:xfrm>
            <a:off x="7954963" y="2230439"/>
            <a:ext cx="20447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DNMT3A vazba cestou HRR3me</a:t>
            </a:r>
          </a:p>
        </p:txBody>
      </p:sp>
      <p:grpSp>
        <p:nvGrpSpPr>
          <p:cNvPr id="422" name="Skupina 153">
            <a:extLst>
              <a:ext uri="{FF2B5EF4-FFF2-40B4-BE49-F238E27FC236}">
                <a16:creationId xmlns:a16="http://schemas.microsoft.com/office/drawing/2014/main" id="{543A75A7-5CCC-4D05-BF84-5FE4E12BAE74}"/>
              </a:ext>
            </a:extLst>
          </p:cNvPr>
          <p:cNvGrpSpPr/>
          <p:nvPr/>
        </p:nvGrpSpPr>
        <p:grpSpPr>
          <a:xfrm>
            <a:off x="1881028" y="3197360"/>
            <a:ext cx="1178027" cy="1136336"/>
            <a:chOff x="2339385" y="4100295"/>
            <a:chExt cx="1971933" cy="1902145"/>
          </a:xfrm>
          <a:effectLst>
            <a:glow rad="25400">
              <a:sysClr val="window" lastClr="FFFFFF">
                <a:lumMod val="65000"/>
              </a:sysClr>
            </a:glow>
            <a:outerShdw blurRad="50800" dist="38100" dir="2700000" algn="tl" rotWithShape="0">
              <a:prstClr val="black">
                <a:alpha val="40000"/>
              </a:prstClr>
            </a:outerShdw>
          </a:effectLst>
        </p:grpSpPr>
        <p:sp>
          <p:nvSpPr>
            <p:cNvPr id="423" name="Volný tvar 73">
              <a:extLst>
                <a:ext uri="{FF2B5EF4-FFF2-40B4-BE49-F238E27FC236}">
                  <a16:creationId xmlns:a16="http://schemas.microsoft.com/office/drawing/2014/main" id="{9C31DC32-BC74-4E35-B842-5552D2708563}"/>
                </a:ext>
              </a:extLst>
            </p:cNvPr>
            <p:cNvSpPr/>
            <p:nvPr/>
          </p:nvSpPr>
          <p:spPr>
            <a:xfrm>
              <a:off x="2748506" y="5060950"/>
              <a:ext cx="629694" cy="495099"/>
            </a:xfrm>
            <a:custGeom>
              <a:avLst/>
              <a:gdLst>
                <a:gd name="connsiteX0" fmla="*/ 7394 w 629694"/>
                <a:gd name="connsiteY0" fmla="*/ 0 h 495099"/>
                <a:gd name="connsiteX1" fmla="*/ 10569 w 629694"/>
                <a:gd name="connsiteY1" fmla="*/ 92075 h 495099"/>
                <a:gd name="connsiteX2" fmla="*/ 108994 w 629694"/>
                <a:gd name="connsiteY2" fmla="*/ 69850 h 495099"/>
                <a:gd name="connsiteX3" fmla="*/ 147094 w 629694"/>
                <a:gd name="connsiteY3" fmla="*/ 136525 h 495099"/>
                <a:gd name="connsiteX4" fmla="*/ 223294 w 629694"/>
                <a:gd name="connsiteY4" fmla="*/ 136525 h 495099"/>
                <a:gd name="connsiteX5" fmla="*/ 258219 w 629694"/>
                <a:gd name="connsiteY5" fmla="*/ 225425 h 495099"/>
                <a:gd name="connsiteX6" fmla="*/ 366169 w 629694"/>
                <a:gd name="connsiteY6" fmla="*/ 219075 h 495099"/>
                <a:gd name="connsiteX7" fmla="*/ 391569 w 629694"/>
                <a:gd name="connsiteY7" fmla="*/ 320675 h 495099"/>
                <a:gd name="connsiteX8" fmla="*/ 499519 w 629694"/>
                <a:gd name="connsiteY8" fmla="*/ 330200 h 495099"/>
                <a:gd name="connsiteX9" fmla="*/ 493169 w 629694"/>
                <a:gd name="connsiteY9" fmla="*/ 428625 h 495099"/>
                <a:gd name="connsiteX10" fmla="*/ 566194 w 629694"/>
                <a:gd name="connsiteY10" fmla="*/ 400050 h 495099"/>
                <a:gd name="connsiteX11" fmla="*/ 566194 w 629694"/>
                <a:gd name="connsiteY11" fmla="*/ 492125 h 495099"/>
                <a:gd name="connsiteX12" fmla="*/ 629694 w 629694"/>
                <a:gd name="connsiteY12" fmla="*/ 463550 h 49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694" h="495099">
                  <a:moveTo>
                    <a:pt x="7394" y="0"/>
                  </a:moveTo>
                  <a:cubicBezTo>
                    <a:pt x="515" y="40216"/>
                    <a:pt x="-6364" y="80433"/>
                    <a:pt x="10569" y="92075"/>
                  </a:cubicBezTo>
                  <a:cubicBezTo>
                    <a:pt x="27502" y="103717"/>
                    <a:pt x="86240" y="62442"/>
                    <a:pt x="108994" y="69850"/>
                  </a:cubicBezTo>
                  <a:cubicBezTo>
                    <a:pt x="131748" y="77258"/>
                    <a:pt x="128044" y="125413"/>
                    <a:pt x="147094" y="136525"/>
                  </a:cubicBezTo>
                  <a:cubicBezTo>
                    <a:pt x="166144" y="147637"/>
                    <a:pt x="204773" y="121708"/>
                    <a:pt x="223294" y="136525"/>
                  </a:cubicBezTo>
                  <a:cubicBezTo>
                    <a:pt x="241815" y="151342"/>
                    <a:pt x="234407" y="211667"/>
                    <a:pt x="258219" y="225425"/>
                  </a:cubicBezTo>
                  <a:cubicBezTo>
                    <a:pt x="282031" y="239183"/>
                    <a:pt x="343944" y="203200"/>
                    <a:pt x="366169" y="219075"/>
                  </a:cubicBezTo>
                  <a:cubicBezTo>
                    <a:pt x="388394" y="234950"/>
                    <a:pt x="369344" y="302154"/>
                    <a:pt x="391569" y="320675"/>
                  </a:cubicBezTo>
                  <a:cubicBezTo>
                    <a:pt x="413794" y="339196"/>
                    <a:pt x="482586" y="312208"/>
                    <a:pt x="499519" y="330200"/>
                  </a:cubicBezTo>
                  <a:cubicBezTo>
                    <a:pt x="516452" y="348192"/>
                    <a:pt x="482057" y="416983"/>
                    <a:pt x="493169" y="428625"/>
                  </a:cubicBezTo>
                  <a:cubicBezTo>
                    <a:pt x="504282" y="440267"/>
                    <a:pt x="554023" y="389467"/>
                    <a:pt x="566194" y="400050"/>
                  </a:cubicBezTo>
                  <a:cubicBezTo>
                    <a:pt x="578365" y="410633"/>
                    <a:pt x="555611" y="481542"/>
                    <a:pt x="566194" y="492125"/>
                  </a:cubicBezTo>
                  <a:cubicBezTo>
                    <a:pt x="576777" y="502708"/>
                    <a:pt x="603235" y="483129"/>
                    <a:pt x="629694" y="463550"/>
                  </a:cubicBezTo>
                </a:path>
              </a:pathLst>
            </a:custGeom>
            <a:noFill/>
            <a:ln w="76200" cap="flat" cmpd="sng" algn="ctr">
              <a:solidFill>
                <a:srgbClr val="0000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24" name="Volný tvar 74">
              <a:extLst>
                <a:ext uri="{FF2B5EF4-FFF2-40B4-BE49-F238E27FC236}">
                  <a16:creationId xmlns:a16="http://schemas.microsoft.com/office/drawing/2014/main" id="{2C0B9B23-2F4F-4A12-BC9A-6AD34D65094F}"/>
                </a:ext>
              </a:extLst>
            </p:cNvPr>
            <p:cNvSpPr/>
            <p:nvPr/>
          </p:nvSpPr>
          <p:spPr>
            <a:xfrm>
              <a:off x="2799554" y="5111750"/>
              <a:ext cx="150021" cy="279400"/>
            </a:xfrm>
            <a:custGeom>
              <a:avLst/>
              <a:gdLst>
                <a:gd name="connsiteX0" fmla="*/ 3971 w 150021"/>
                <a:gd name="connsiteY0" fmla="*/ 279400 h 279400"/>
                <a:gd name="connsiteX1" fmla="*/ 3971 w 150021"/>
                <a:gd name="connsiteY1" fmla="*/ 196850 h 279400"/>
                <a:gd name="connsiteX2" fmla="*/ 45246 w 150021"/>
                <a:gd name="connsiteY2" fmla="*/ 222250 h 279400"/>
                <a:gd name="connsiteX3" fmla="*/ 16671 w 150021"/>
                <a:gd name="connsiteY3" fmla="*/ 133350 h 279400"/>
                <a:gd name="connsiteX4" fmla="*/ 111921 w 150021"/>
                <a:gd name="connsiteY4" fmla="*/ 142875 h 279400"/>
                <a:gd name="connsiteX5" fmla="*/ 45246 w 150021"/>
                <a:gd name="connsiteY5" fmla="*/ 82550 h 279400"/>
                <a:gd name="connsiteX6" fmla="*/ 143671 w 150021"/>
                <a:gd name="connsiteY6" fmla="*/ 76200 h 279400"/>
                <a:gd name="connsiteX7" fmla="*/ 86521 w 150021"/>
                <a:gd name="connsiteY7" fmla="*/ 12700 h 279400"/>
                <a:gd name="connsiteX8" fmla="*/ 150021 w 150021"/>
                <a:gd name="connsiteY8"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021" h="279400">
                  <a:moveTo>
                    <a:pt x="3971" y="279400"/>
                  </a:moveTo>
                  <a:cubicBezTo>
                    <a:pt x="531" y="242887"/>
                    <a:pt x="-2908" y="206375"/>
                    <a:pt x="3971" y="196850"/>
                  </a:cubicBezTo>
                  <a:cubicBezTo>
                    <a:pt x="10850" y="187325"/>
                    <a:pt x="43129" y="232833"/>
                    <a:pt x="45246" y="222250"/>
                  </a:cubicBezTo>
                  <a:cubicBezTo>
                    <a:pt x="47363" y="211667"/>
                    <a:pt x="5559" y="146579"/>
                    <a:pt x="16671" y="133350"/>
                  </a:cubicBezTo>
                  <a:cubicBezTo>
                    <a:pt x="27783" y="120121"/>
                    <a:pt x="107158" y="151342"/>
                    <a:pt x="111921" y="142875"/>
                  </a:cubicBezTo>
                  <a:cubicBezTo>
                    <a:pt x="116684" y="134408"/>
                    <a:pt x="39954" y="93662"/>
                    <a:pt x="45246" y="82550"/>
                  </a:cubicBezTo>
                  <a:cubicBezTo>
                    <a:pt x="50538" y="71437"/>
                    <a:pt x="136792" y="87842"/>
                    <a:pt x="143671" y="76200"/>
                  </a:cubicBezTo>
                  <a:cubicBezTo>
                    <a:pt x="150550" y="64558"/>
                    <a:pt x="85463" y="25400"/>
                    <a:pt x="86521" y="12700"/>
                  </a:cubicBezTo>
                  <a:cubicBezTo>
                    <a:pt x="87579" y="0"/>
                    <a:pt x="118800" y="0"/>
                    <a:pt x="150021" y="0"/>
                  </a:cubicBezTo>
                </a:path>
              </a:pathLst>
            </a:custGeom>
            <a:noFill/>
            <a:ln w="76200" cap="flat" cmpd="sng" algn="ctr">
              <a:solidFill>
                <a:srgbClr val="0000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25" name="Volný tvar 76">
              <a:extLst>
                <a:ext uri="{FF2B5EF4-FFF2-40B4-BE49-F238E27FC236}">
                  <a16:creationId xmlns:a16="http://schemas.microsoft.com/office/drawing/2014/main" id="{508FE14D-5CC9-4701-9CB1-76FFE13E7308}"/>
                </a:ext>
              </a:extLst>
            </p:cNvPr>
            <p:cNvSpPr/>
            <p:nvPr/>
          </p:nvSpPr>
          <p:spPr>
            <a:xfrm>
              <a:off x="3505592" y="5029200"/>
              <a:ext cx="181838" cy="288925"/>
            </a:xfrm>
            <a:custGeom>
              <a:avLst/>
              <a:gdLst>
                <a:gd name="connsiteX0" fmla="*/ 75808 w 181838"/>
                <a:gd name="connsiteY0" fmla="*/ 0 h 288925"/>
                <a:gd name="connsiteX1" fmla="*/ 158358 w 181838"/>
                <a:gd name="connsiteY1" fmla="*/ 79375 h 288925"/>
                <a:gd name="connsiteX2" fmla="*/ 174233 w 181838"/>
                <a:gd name="connsiteY2" fmla="*/ 50800 h 288925"/>
                <a:gd name="connsiteX3" fmla="*/ 50408 w 181838"/>
                <a:gd name="connsiteY3" fmla="*/ 104775 h 288925"/>
                <a:gd name="connsiteX4" fmla="*/ 152008 w 181838"/>
                <a:gd name="connsiteY4" fmla="*/ 184150 h 288925"/>
                <a:gd name="connsiteX5" fmla="*/ 158358 w 181838"/>
                <a:gd name="connsiteY5" fmla="*/ 152400 h 288925"/>
                <a:gd name="connsiteX6" fmla="*/ 28183 w 181838"/>
                <a:gd name="connsiteY6" fmla="*/ 193675 h 288925"/>
                <a:gd name="connsiteX7" fmla="*/ 110733 w 181838"/>
                <a:gd name="connsiteY7" fmla="*/ 273050 h 288925"/>
                <a:gd name="connsiteX8" fmla="*/ 123433 w 181838"/>
                <a:gd name="connsiteY8" fmla="*/ 241300 h 288925"/>
                <a:gd name="connsiteX9" fmla="*/ 12308 w 181838"/>
                <a:gd name="connsiteY9" fmla="*/ 266700 h 288925"/>
                <a:gd name="connsiteX10" fmla="*/ 2783 w 181838"/>
                <a:gd name="connsiteY10" fmla="*/ 288925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838" h="288925">
                  <a:moveTo>
                    <a:pt x="75808" y="0"/>
                  </a:moveTo>
                  <a:cubicBezTo>
                    <a:pt x="108881" y="35454"/>
                    <a:pt x="141954" y="70908"/>
                    <a:pt x="158358" y="79375"/>
                  </a:cubicBezTo>
                  <a:cubicBezTo>
                    <a:pt x="174762" y="87842"/>
                    <a:pt x="192225" y="46567"/>
                    <a:pt x="174233" y="50800"/>
                  </a:cubicBezTo>
                  <a:cubicBezTo>
                    <a:pt x="156241" y="55033"/>
                    <a:pt x="54112" y="82550"/>
                    <a:pt x="50408" y="104775"/>
                  </a:cubicBezTo>
                  <a:cubicBezTo>
                    <a:pt x="46704" y="127000"/>
                    <a:pt x="134016" y="176213"/>
                    <a:pt x="152008" y="184150"/>
                  </a:cubicBezTo>
                  <a:cubicBezTo>
                    <a:pt x="170000" y="192088"/>
                    <a:pt x="178995" y="150813"/>
                    <a:pt x="158358" y="152400"/>
                  </a:cubicBezTo>
                  <a:cubicBezTo>
                    <a:pt x="137721" y="153987"/>
                    <a:pt x="36120" y="173567"/>
                    <a:pt x="28183" y="193675"/>
                  </a:cubicBezTo>
                  <a:cubicBezTo>
                    <a:pt x="20246" y="213783"/>
                    <a:pt x="94858" y="265113"/>
                    <a:pt x="110733" y="273050"/>
                  </a:cubicBezTo>
                  <a:cubicBezTo>
                    <a:pt x="126608" y="280987"/>
                    <a:pt x="139837" y="242358"/>
                    <a:pt x="123433" y="241300"/>
                  </a:cubicBezTo>
                  <a:cubicBezTo>
                    <a:pt x="107029" y="240242"/>
                    <a:pt x="32416" y="258763"/>
                    <a:pt x="12308" y="266700"/>
                  </a:cubicBezTo>
                  <a:cubicBezTo>
                    <a:pt x="-7800" y="274637"/>
                    <a:pt x="2783" y="288925"/>
                    <a:pt x="2783" y="288925"/>
                  </a:cubicBezTo>
                </a:path>
              </a:pathLst>
            </a:custGeom>
            <a:noFill/>
            <a:ln w="76200" cap="flat" cmpd="sng" algn="ctr">
              <a:solidFill>
                <a:srgbClr val="0000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26" name="Volný tvar 77">
              <a:extLst>
                <a:ext uri="{FF2B5EF4-FFF2-40B4-BE49-F238E27FC236}">
                  <a16:creationId xmlns:a16="http://schemas.microsoft.com/office/drawing/2014/main" id="{EF613A52-04EF-4949-B661-ADFE80DC20B7}"/>
                </a:ext>
              </a:extLst>
            </p:cNvPr>
            <p:cNvSpPr/>
            <p:nvPr/>
          </p:nvSpPr>
          <p:spPr>
            <a:xfrm>
              <a:off x="3721000" y="5000625"/>
              <a:ext cx="187425" cy="422275"/>
            </a:xfrm>
            <a:custGeom>
              <a:avLst/>
              <a:gdLst>
                <a:gd name="connsiteX0" fmla="*/ 3275 w 187425"/>
                <a:gd name="connsiteY0" fmla="*/ 0 h 422275"/>
                <a:gd name="connsiteX1" fmla="*/ 117575 w 187425"/>
                <a:gd name="connsiteY1" fmla="*/ 73025 h 422275"/>
                <a:gd name="connsiteX2" fmla="*/ 133450 w 187425"/>
                <a:gd name="connsiteY2" fmla="*/ 25400 h 422275"/>
                <a:gd name="connsiteX3" fmla="*/ 69950 w 187425"/>
                <a:gd name="connsiteY3" fmla="*/ 165100 h 422275"/>
                <a:gd name="connsiteX4" fmla="*/ 100 w 187425"/>
                <a:gd name="connsiteY4" fmla="*/ 206375 h 422275"/>
                <a:gd name="connsiteX5" fmla="*/ 85825 w 187425"/>
                <a:gd name="connsiteY5" fmla="*/ 177800 h 422275"/>
                <a:gd name="connsiteX6" fmla="*/ 98525 w 187425"/>
                <a:gd name="connsiteY6" fmla="*/ 282575 h 422275"/>
                <a:gd name="connsiteX7" fmla="*/ 15975 w 187425"/>
                <a:gd name="connsiteY7" fmla="*/ 327025 h 422275"/>
                <a:gd name="connsiteX8" fmla="*/ 136625 w 187425"/>
                <a:gd name="connsiteY8" fmla="*/ 285750 h 422275"/>
                <a:gd name="connsiteX9" fmla="*/ 149325 w 187425"/>
                <a:gd name="connsiteY9" fmla="*/ 374650 h 422275"/>
                <a:gd name="connsiteX10" fmla="*/ 76300 w 187425"/>
                <a:gd name="connsiteY10" fmla="*/ 377825 h 422275"/>
                <a:gd name="connsiteX11" fmla="*/ 187425 w 187425"/>
                <a:gd name="connsiteY11" fmla="*/ 422275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425" h="422275">
                  <a:moveTo>
                    <a:pt x="3275" y="0"/>
                  </a:moveTo>
                  <a:cubicBezTo>
                    <a:pt x="49577" y="34396"/>
                    <a:pt x="95879" y="68792"/>
                    <a:pt x="117575" y="73025"/>
                  </a:cubicBezTo>
                  <a:cubicBezTo>
                    <a:pt x="139271" y="77258"/>
                    <a:pt x="141387" y="10054"/>
                    <a:pt x="133450" y="25400"/>
                  </a:cubicBezTo>
                  <a:cubicBezTo>
                    <a:pt x="125513" y="40746"/>
                    <a:pt x="92175" y="134938"/>
                    <a:pt x="69950" y="165100"/>
                  </a:cubicBezTo>
                  <a:cubicBezTo>
                    <a:pt x="47725" y="195262"/>
                    <a:pt x="-2546" y="204258"/>
                    <a:pt x="100" y="206375"/>
                  </a:cubicBezTo>
                  <a:cubicBezTo>
                    <a:pt x="2746" y="208492"/>
                    <a:pt x="69421" y="165100"/>
                    <a:pt x="85825" y="177800"/>
                  </a:cubicBezTo>
                  <a:cubicBezTo>
                    <a:pt x="102229" y="190500"/>
                    <a:pt x="110167" y="257704"/>
                    <a:pt x="98525" y="282575"/>
                  </a:cubicBezTo>
                  <a:cubicBezTo>
                    <a:pt x="86883" y="307446"/>
                    <a:pt x="9625" y="326496"/>
                    <a:pt x="15975" y="327025"/>
                  </a:cubicBezTo>
                  <a:cubicBezTo>
                    <a:pt x="22325" y="327554"/>
                    <a:pt x="114400" y="277813"/>
                    <a:pt x="136625" y="285750"/>
                  </a:cubicBezTo>
                  <a:cubicBezTo>
                    <a:pt x="158850" y="293688"/>
                    <a:pt x="159379" y="359304"/>
                    <a:pt x="149325" y="374650"/>
                  </a:cubicBezTo>
                  <a:cubicBezTo>
                    <a:pt x="139271" y="389996"/>
                    <a:pt x="69950" y="369888"/>
                    <a:pt x="76300" y="377825"/>
                  </a:cubicBezTo>
                  <a:cubicBezTo>
                    <a:pt x="82650" y="385762"/>
                    <a:pt x="135037" y="404018"/>
                    <a:pt x="187425" y="422275"/>
                  </a:cubicBezTo>
                </a:path>
              </a:pathLst>
            </a:custGeom>
            <a:noFill/>
            <a:ln w="76200" cap="flat" cmpd="sng" algn="ctr">
              <a:solidFill>
                <a:srgbClr val="0000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27" name="Volný tvar 78">
              <a:extLst>
                <a:ext uri="{FF2B5EF4-FFF2-40B4-BE49-F238E27FC236}">
                  <a16:creationId xmlns:a16="http://schemas.microsoft.com/office/drawing/2014/main" id="{CA8A498A-072E-4AC9-913D-F47D362F0CA0}"/>
                </a:ext>
              </a:extLst>
            </p:cNvPr>
            <p:cNvSpPr/>
            <p:nvPr/>
          </p:nvSpPr>
          <p:spPr>
            <a:xfrm>
              <a:off x="2797175" y="4835410"/>
              <a:ext cx="331758" cy="689682"/>
            </a:xfrm>
            <a:custGeom>
              <a:avLst/>
              <a:gdLst>
                <a:gd name="connsiteX0" fmla="*/ 0 w 331758"/>
                <a:gd name="connsiteY0" fmla="*/ 127115 h 689682"/>
                <a:gd name="connsiteX1" fmla="*/ 60325 w 331758"/>
                <a:gd name="connsiteY1" fmla="*/ 171565 h 689682"/>
                <a:gd name="connsiteX2" fmla="*/ 136525 w 331758"/>
                <a:gd name="connsiteY2" fmla="*/ 111240 h 689682"/>
                <a:gd name="connsiteX3" fmla="*/ 117475 w 331758"/>
                <a:gd name="connsiteY3" fmla="*/ 115 h 689682"/>
                <a:gd name="connsiteX4" fmla="*/ 127000 w 331758"/>
                <a:gd name="connsiteY4" fmla="*/ 92190 h 689682"/>
                <a:gd name="connsiteX5" fmla="*/ 225425 w 331758"/>
                <a:gd name="connsiteY5" fmla="*/ 193790 h 689682"/>
                <a:gd name="connsiteX6" fmla="*/ 254000 w 331758"/>
                <a:gd name="connsiteY6" fmla="*/ 136640 h 689682"/>
                <a:gd name="connsiteX7" fmla="*/ 206375 w 331758"/>
                <a:gd name="connsiteY7" fmla="*/ 139815 h 689682"/>
                <a:gd name="connsiteX8" fmla="*/ 241300 w 331758"/>
                <a:gd name="connsiteY8" fmla="*/ 327140 h 689682"/>
                <a:gd name="connsiteX9" fmla="*/ 292100 w 331758"/>
                <a:gd name="connsiteY9" fmla="*/ 282690 h 689682"/>
                <a:gd name="connsiteX10" fmla="*/ 244475 w 331758"/>
                <a:gd name="connsiteY10" fmla="*/ 276340 h 689682"/>
                <a:gd name="connsiteX11" fmla="*/ 269875 w 331758"/>
                <a:gd name="connsiteY11" fmla="*/ 489065 h 689682"/>
                <a:gd name="connsiteX12" fmla="*/ 320675 w 331758"/>
                <a:gd name="connsiteY12" fmla="*/ 463665 h 689682"/>
                <a:gd name="connsiteX13" fmla="*/ 266700 w 331758"/>
                <a:gd name="connsiteY13" fmla="*/ 473190 h 689682"/>
                <a:gd name="connsiteX14" fmla="*/ 263525 w 331758"/>
                <a:gd name="connsiteY14" fmla="*/ 644640 h 689682"/>
                <a:gd name="connsiteX15" fmla="*/ 330200 w 331758"/>
                <a:gd name="connsiteY15" fmla="*/ 609715 h 689682"/>
                <a:gd name="connsiteX16" fmla="*/ 187325 w 331758"/>
                <a:gd name="connsiteY16" fmla="*/ 619240 h 689682"/>
                <a:gd name="connsiteX17" fmla="*/ 114300 w 331758"/>
                <a:gd name="connsiteY17" fmla="*/ 689090 h 689682"/>
                <a:gd name="connsiteX18" fmla="*/ 200025 w 331758"/>
                <a:gd name="connsiteY18" fmla="*/ 647815 h 689682"/>
                <a:gd name="connsiteX19" fmla="*/ 155575 w 331758"/>
                <a:gd name="connsiteY19" fmla="*/ 562090 h 689682"/>
                <a:gd name="connsiteX20" fmla="*/ 57150 w 331758"/>
                <a:gd name="connsiteY20" fmla="*/ 581140 h 68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758" h="689682">
                  <a:moveTo>
                    <a:pt x="0" y="127115"/>
                  </a:moveTo>
                  <a:cubicBezTo>
                    <a:pt x="18785" y="150663"/>
                    <a:pt x="37571" y="174211"/>
                    <a:pt x="60325" y="171565"/>
                  </a:cubicBezTo>
                  <a:cubicBezTo>
                    <a:pt x="83079" y="168919"/>
                    <a:pt x="127000" y="139815"/>
                    <a:pt x="136525" y="111240"/>
                  </a:cubicBezTo>
                  <a:cubicBezTo>
                    <a:pt x="146050" y="82665"/>
                    <a:pt x="119062" y="3290"/>
                    <a:pt x="117475" y="115"/>
                  </a:cubicBezTo>
                  <a:cubicBezTo>
                    <a:pt x="115888" y="-3060"/>
                    <a:pt x="109008" y="59911"/>
                    <a:pt x="127000" y="92190"/>
                  </a:cubicBezTo>
                  <a:cubicBezTo>
                    <a:pt x="144992" y="124469"/>
                    <a:pt x="204258" y="186382"/>
                    <a:pt x="225425" y="193790"/>
                  </a:cubicBezTo>
                  <a:cubicBezTo>
                    <a:pt x="246592" y="201198"/>
                    <a:pt x="257175" y="145636"/>
                    <a:pt x="254000" y="136640"/>
                  </a:cubicBezTo>
                  <a:cubicBezTo>
                    <a:pt x="250825" y="127644"/>
                    <a:pt x="208492" y="108065"/>
                    <a:pt x="206375" y="139815"/>
                  </a:cubicBezTo>
                  <a:cubicBezTo>
                    <a:pt x="204258" y="171565"/>
                    <a:pt x="227013" y="303328"/>
                    <a:pt x="241300" y="327140"/>
                  </a:cubicBezTo>
                  <a:cubicBezTo>
                    <a:pt x="255587" y="350952"/>
                    <a:pt x="291571" y="291157"/>
                    <a:pt x="292100" y="282690"/>
                  </a:cubicBezTo>
                  <a:cubicBezTo>
                    <a:pt x="292629" y="274223"/>
                    <a:pt x="248179" y="241944"/>
                    <a:pt x="244475" y="276340"/>
                  </a:cubicBezTo>
                  <a:cubicBezTo>
                    <a:pt x="240771" y="310736"/>
                    <a:pt x="257175" y="457844"/>
                    <a:pt x="269875" y="489065"/>
                  </a:cubicBezTo>
                  <a:cubicBezTo>
                    <a:pt x="282575" y="520286"/>
                    <a:pt x="321204" y="466311"/>
                    <a:pt x="320675" y="463665"/>
                  </a:cubicBezTo>
                  <a:cubicBezTo>
                    <a:pt x="320146" y="461019"/>
                    <a:pt x="276225" y="443028"/>
                    <a:pt x="266700" y="473190"/>
                  </a:cubicBezTo>
                  <a:cubicBezTo>
                    <a:pt x="257175" y="503352"/>
                    <a:pt x="252942" y="621886"/>
                    <a:pt x="263525" y="644640"/>
                  </a:cubicBezTo>
                  <a:cubicBezTo>
                    <a:pt x="274108" y="667394"/>
                    <a:pt x="342900" y="613948"/>
                    <a:pt x="330200" y="609715"/>
                  </a:cubicBezTo>
                  <a:cubicBezTo>
                    <a:pt x="317500" y="605482"/>
                    <a:pt x="223308" y="606011"/>
                    <a:pt x="187325" y="619240"/>
                  </a:cubicBezTo>
                  <a:cubicBezTo>
                    <a:pt x="151342" y="632469"/>
                    <a:pt x="112183" y="684328"/>
                    <a:pt x="114300" y="689090"/>
                  </a:cubicBezTo>
                  <a:cubicBezTo>
                    <a:pt x="116417" y="693852"/>
                    <a:pt x="193146" y="668981"/>
                    <a:pt x="200025" y="647815"/>
                  </a:cubicBezTo>
                  <a:cubicBezTo>
                    <a:pt x="206904" y="626649"/>
                    <a:pt x="179388" y="573203"/>
                    <a:pt x="155575" y="562090"/>
                  </a:cubicBezTo>
                  <a:cubicBezTo>
                    <a:pt x="131763" y="550978"/>
                    <a:pt x="94456" y="566059"/>
                    <a:pt x="57150" y="581140"/>
                  </a:cubicBezTo>
                </a:path>
              </a:pathLst>
            </a:custGeom>
            <a:noFill/>
            <a:ln w="76200" cap="flat" cmpd="sng" algn="ctr">
              <a:solidFill>
                <a:srgbClr val="00FF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28" name="Volný tvar 79">
              <a:extLst>
                <a:ext uri="{FF2B5EF4-FFF2-40B4-BE49-F238E27FC236}">
                  <a16:creationId xmlns:a16="http://schemas.microsoft.com/office/drawing/2014/main" id="{D8E557D0-752F-4D6A-A81D-5827D2FD35AA}"/>
                </a:ext>
              </a:extLst>
            </p:cNvPr>
            <p:cNvSpPr/>
            <p:nvPr/>
          </p:nvSpPr>
          <p:spPr>
            <a:xfrm>
              <a:off x="3374398" y="4794250"/>
              <a:ext cx="346819" cy="708025"/>
            </a:xfrm>
            <a:custGeom>
              <a:avLst/>
              <a:gdLst>
                <a:gd name="connsiteX0" fmla="*/ 70477 w 346819"/>
                <a:gd name="connsiteY0" fmla="*/ 0 h 708025"/>
                <a:gd name="connsiteX1" fmla="*/ 121277 w 346819"/>
                <a:gd name="connsiteY1" fmla="*/ 158750 h 708025"/>
                <a:gd name="connsiteX2" fmla="*/ 111752 w 346819"/>
                <a:gd name="connsiteY2" fmla="*/ 98425 h 708025"/>
                <a:gd name="connsiteX3" fmla="*/ 627 w 346819"/>
                <a:gd name="connsiteY3" fmla="*/ 120650 h 708025"/>
                <a:gd name="connsiteX4" fmla="*/ 67302 w 346819"/>
                <a:gd name="connsiteY4" fmla="*/ 238125 h 708025"/>
                <a:gd name="connsiteX5" fmla="*/ 83177 w 346819"/>
                <a:gd name="connsiteY5" fmla="*/ 161925 h 708025"/>
                <a:gd name="connsiteX6" fmla="*/ 83177 w 346819"/>
                <a:gd name="connsiteY6" fmla="*/ 263525 h 708025"/>
                <a:gd name="connsiteX7" fmla="*/ 184777 w 346819"/>
                <a:gd name="connsiteY7" fmla="*/ 390525 h 708025"/>
                <a:gd name="connsiteX8" fmla="*/ 168902 w 346819"/>
                <a:gd name="connsiteY8" fmla="*/ 320675 h 708025"/>
                <a:gd name="connsiteX9" fmla="*/ 226052 w 346819"/>
                <a:gd name="connsiteY9" fmla="*/ 536575 h 708025"/>
                <a:gd name="connsiteX10" fmla="*/ 346702 w 346819"/>
                <a:gd name="connsiteY10" fmla="*/ 504825 h 708025"/>
                <a:gd name="connsiteX11" fmla="*/ 248277 w 346819"/>
                <a:gd name="connsiteY11" fmla="*/ 523875 h 708025"/>
                <a:gd name="connsiteX12" fmla="*/ 245102 w 346819"/>
                <a:gd name="connsiteY12" fmla="*/ 657225 h 708025"/>
                <a:gd name="connsiteX13" fmla="*/ 334002 w 346819"/>
                <a:gd name="connsiteY13" fmla="*/ 650875 h 708025"/>
                <a:gd name="connsiteX14" fmla="*/ 241927 w 346819"/>
                <a:gd name="connsiteY14" fmla="*/ 708025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819" h="708025">
                  <a:moveTo>
                    <a:pt x="70477" y="0"/>
                  </a:moveTo>
                  <a:cubicBezTo>
                    <a:pt x="92437" y="71173"/>
                    <a:pt x="114398" y="142346"/>
                    <a:pt x="121277" y="158750"/>
                  </a:cubicBezTo>
                  <a:cubicBezTo>
                    <a:pt x="128156" y="175154"/>
                    <a:pt x="131860" y="104775"/>
                    <a:pt x="111752" y="98425"/>
                  </a:cubicBezTo>
                  <a:cubicBezTo>
                    <a:pt x="91644" y="92075"/>
                    <a:pt x="8035" y="97367"/>
                    <a:pt x="627" y="120650"/>
                  </a:cubicBezTo>
                  <a:cubicBezTo>
                    <a:pt x="-6781" y="143933"/>
                    <a:pt x="53544" y="231246"/>
                    <a:pt x="67302" y="238125"/>
                  </a:cubicBezTo>
                  <a:cubicBezTo>
                    <a:pt x="81060" y="245004"/>
                    <a:pt x="80531" y="157692"/>
                    <a:pt x="83177" y="161925"/>
                  </a:cubicBezTo>
                  <a:cubicBezTo>
                    <a:pt x="85823" y="166158"/>
                    <a:pt x="66244" y="225425"/>
                    <a:pt x="83177" y="263525"/>
                  </a:cubicBezTo>
                  <a:cubicBezTo>
                    <a:pt x="100110" y="301625"/>
                    <a:pt x="170490" y="381000"/>
                    <a:pt x="184777" y="390525"/>
                  </a:cubicBezTo>
                  <a:cubicBezTo>
                    <a:pt x="199064" y="400050"/>
                    <a:pt x="162023" y="296333"/>
                    <a:pt x="168902" y="320675"/>
                  </a:cubicBezTo>
                  <a:cubicBezTo>
                    <a:pt x="175781" y="345017"/>
                    <a:pt x="196419" y="505883"/>
                    <a:pt x="226052" y="536575"/>
                  </a:cubicBezTo>
                  <a:cubicBezTo>
                    <a:pt x="255685" y="567267"/>
                    <a:pt x="342998" y="506942"/>
                    <a:pt x="346702" y="504825"/>
                  </a:cubicBezTo>
                  <a:cubicBezTo>
                    <a:pt x="350406" y="502708"/>
                    <a:pt x="265210" y="498475"/>
                    <a:pt x="248277" y="523875"/>
                  </a:cubicBezTo>
                  <a:cubicBezTo>
                    <a:pt x="231344" y="549275"/>
                    <a:pt x="230815" y="636058"/>
                    <a:pt x="245102" y="657225"/>
                  </a:cubicBezTo>
                  <a:cubicBezTo>
                    <a:pt x="259390" y="678392"/>
                    <a:pt x="334531" y="642408"/>
                    <a:pt x="334002" y="650875"/>
                  </a:cubicBezTo>
                  <a:cubicBezTo>
                    <a:pt x="333473" y="659342"/>
                    <a:pt x="287700" y="683683"/>
                    <a:pt x="241927" y="708025"/>
                  </a:cubicBezTo>
                </a:path>
              </a:pathLst>
            </a:custGeom>
            <a:noFill/>
            <a:ln w="76200" cap="flat" cmpd="sng" algn="ctr">
              <a:solidFill>
                <a:srgbClr val="00FF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29" name="Volný tvar 81">
              <a:extLst>
                <a:ext uri="{FF2B5EF4-FFF2-40B4-BE49-F238E27FC236}">
                  <a16:creationId xmlns:a16="http://schemas.microsoft.com/office/drawing/2014/main" id="{5203041C-AAF8-4EA4-BCE8-15B9AC5ACF91}"/>
                </a:ext>
              </a:extLst>
            </p:cNvPr>
            <p:cNvSpPr/>
            <p:nvPr/>
          </p:nvSpPr>
          <p:spPr>
            <a:xfrm>
              <a:off x="3517900" y="4616450"/>
              <a:ext cx="254088" cy="211958"/>
            </a:xfrm>
            <a:custGeom>
              <a:avLst/>
              <a:gdLst>
                <a:gd name="connsiteX0" fmla="*/ 50800 w 254088"/>
                <a:gd name="connsiteY0" fmla="*/ 0 h 211958"/>
                <a:gd name="connsiteX1" fmla="*/ 117475 w 254088"/>
                <a:gd name="connsiteY1" fmla="*/ 114300 h 211958"/>
                <a:gd name="connsiteX2" fmla="*/ 104775 w 254088"/>
                <a:gd name="connsiteY2" fmla="*/ 60325 h 211958"/>
                <a:gd name="connsiteX3" fmla="*/ 149225 w 254088"/>
                <a:gd name="connsiteY3" fmla="*/ 209550 h 211958"/>
                <a:gd name="connsiteX4" fmla="*/ 254000 w 254088"/>
                <a:gd name="connsiteY4" fmla="*/ 155575 h 211958"/>
                <a:gd name="connsiteX5" fmla="*/ 130175 w 254088"/>
                <a:gd name="connsiteY5" fmla="*/ 196850 h 211958"/>
                <a:gd name="connsiteX6" fmla="*/ 0 w 254088"/>
                <a:gd name="connsiteY6" fmla="*/ 142875 h 2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88" h="211958">
                  <a:moveTo>
                    <a:pt x="50800" y="0"/>
                  </a:moveTo>
                  <a:cubicBezTo>
                    <a:pt x="79639" y="52123"/>
                    <a:pt x="108479" y="104246"/>
                    <a:pt x="117475" y="114300"/>
                  </a:cubicBezTo>
                  <a:cubicBezTo>
                    <a:pt x="126471" y="124354"/>
                    <a:pt x="99483" y="44450"/>
                    <a:pt x="104775" y="60325"/>
                  </a:cubicBezTo>
                  <a:cubicBezTo>
                    <a:pt x="110067" y="76200"/>
                    <a:pt x="124354" y="193675"/>
                    <a:pt x="149225" y="209550"/>
                  </a:cubicBezTo>
                  <a:cubicBezTo>
                    <a:pt x="174096" y="225425"/>
                    <a:pt x="257175" y="157692"/>
                    <a:pt x="254000" y="155575"/>
                  </a:cubicBezTo>
                  <a:cubicBezTo>
                    <a:pt x="250825" y="153458"/>
                    <a:pt x="172508" y="198967"/>
                    <a:pt x="130175" y="196850"/>
                  </a:cubicBezTo>
                  <a:cubicBezTo>
                    <a:pt x="87842" y="194733"/>
                    <a:pt x="43921" y="168804"/>
                    <a:pt x="0" y="142875"/>
                  </a:cubicBezTo>
                </a:path>
              </a:pathLst>
            </a:custGeom>
            <a:noFill/>
            <a:ln w="76200" cap="flat" cmpd="sng" algn="ctr">
              <a:solidFill>
                <a:srgbClr val="FF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30" name="Volný tvar 82">
              <a:extLst>
                <a:ext uri="{FF2B5EF4-FFF2-40B4-BE49-F238E27FC236}">
                  <a16:creationId xmlns:a16="http://schemas.microsoft.com/office/drawing/2014/main" id="{34CFA772-61F4-4D1E-920D-2050E4A11631}"/>
                </a:ext>
              </a:extLst>
            </p:cNvPr>
            <p:cNvSpPr/>
            <p:nvPr/>
          </p:nvSpPr>
          <p:spPr>
            <a:xfrm>
              <a:off x="2833089" y="4929783"/>
              <a:ext cx="291111" cy="153392"/>
            </a:xfrm>
            <a:custGeom>
              <a:avLst/>
              <a:gdLst>
                <a:gd name="connsiteX0" fmla="*/ 33936 w 291111"/>
                <a:gd name="connsiteY0" fmla="*/ 153392 h 153392"/>
                <a:gd name="connsiteX1" fmla="*/ 2186 w 291111"/>
                <a:gd name="connsiteY1" fmla="*/ 4167 h 153392"/>
                <a:gd name="connsiteX2" fmla="*/ 87911 w 291111"/>
                <a:gd name="connsiteY2" fmla="*/ 48617 h 153392"/>
                <a:gd name="connsiteX3" fmla="*/ 119661 w 291111"/>
                <a:gd name="connsiteY3" fmla="*/ 124817 h 153392"/>
                <a:gd name="connsiteX4" fmla="*/ 291111 w 291111"/>
                <a:gd name="connsiteY4" fmla="*/ 74017 h 15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11" h="153392">
                  <a:moveTo>
                    <a:pt x="33936" y="153392"/>
                  </a:moveTo>
                  <a:cubicBezTo>
                    <a:pt x="13563" y="87510"/>
                    <a:pt x="-6810" y="21629"/>
                    <a:pt x="2186" y="4167"/>
                  </a:cubicBezTo>
                  <a:cubicBezTo>
                    <a:pt x="11182" y="-13296"/>
                    <a:pt x="68332" y="28509"/>
                    <a:pt x="87911" y="48617"/>
                  </a:cubicBezTo>
                  <a:cubicBezTo>
                    <a:pt x="107490" y="68725"/>
                    <a:pt x="85794" y="120584"/>
                    <a:pt x="119661" y="124817"/>
                  </a:cubicBezTo>
                  <a:cubicBezTo>
                    <a:pt x="153528" y="129050"/>
                    <a:pt x="222319" y="101533"/>
                    <a:pt x="291111" y="74017"/>
                  </a:cubicBezTo>
                </a:path>
              </a:pathLst>
            </a:custGeom>
            <a:noFill/>
            <a:ln w="76200" cap="flat" cmpd="sng" algn="ctr">
              <a:solidFill>
                <a:srgbClr val="FF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31" name="Volný tvar 83">
              <a:extLst>
                <a:ext uri="{FF2B5EF4-FFF2-40B4-BE49-F238E27FC236}">
                  <a16:creationId xmlns:a16="http://schemas.microsoft.com/office/drawing/2014/main" id="{D9B57FEA-E09B-440E-8F4D-BEC3F7D2ED41}"/>
                </a:ext>
              </a:extLst>
            </p:cNvPr>
            <p:cNvSpPr/>
            <p:nvPr/>
          </p:nvSpPr>
          <p:spPr>
            <a:xfrm>
              <a:off x="2895600" y="4641109"/>
              <a:ext cx="938935" cy="319339"/>
            </a:xfrm>
            <a:custGeom>
              <a:avLst/>
              <a:gdLst>
                <a:gd name="connsiteX0" fmla="*/ 0 w 938935"/>
                <a:gd name="connsiteY0" fmla="*/ 57891 h 319339"/>
                <a:gd name="connsiteX1" fmla="*/ 158750 w 938935"/>
                <a:gd name="connsiteY1" fmla="*/ 76941 h 319339"/>
                <a:gd name="connsiteX2" fmla="*/ 396875 w 938935"/>
                <a:gd name="connsiteY2" fmla="*/ 741 h 319339"/>
                <a:gd name="connsiteX3" fmla="*/ 508000 w 938935"/>
                <a:gd name="connsiteY3" fmla="*/ 130916 h 319339"/>
                <a:gd name="connsiteX4" fmla="*/ 771525 w 938935"/>
                <a:gd name="connsiteY4" fmla="*/ 280141 h 319339"/>
                <a:gd name="connsiteX5" fmla="*/ 482600 w 938935"/>
                <a:gd name="connsiteY5" fmla="*/ 95991 h 319339"/>
                <a:gd name="connsiteX6" fmla="*/ 514350 w 938935"/>
                <a:gd name="connsiteY6" fmla="*/ 181716 h 319339"/>
                <a:gd name="connsiteX7" fmla="*/ 927100 w 938935"/>
                <a:gd name="connsiteY7" fmla="*/ 296016 h 319339"/>
                <a:gd name="connsiteX8" fmla="*/ 822325 w 938935"/>
                <a:gd name="connsiteY8" fmla="*/ 318241 h 319339"/>
                <a:gd name="connsiteX9" fmla="*/ 774700 w 938935"/>
                <a:gd name="connsiteY9" fmla="*/ 276966 h 31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935" h="319339">
                  <a:moveTo>
                    <a:pt x="0" y="57891"/>
                  </a:moveTo>
                  <a:cubicBezTo>
                    <a:pt x="46302" y="72178"/>
                    <a:pt x="92604" y="86466"/>
                    <a:pt x="158750" y="76941"/>
                  </a:cubicBezTo>
                  <a:cubicBezTo>
                    <a:pt x="224896" y="67416"/>
                    <a:pt x="338667" y="-8255"/>
                    <a:pt x="396875" y="741"/>
                  </a:cubicBezTo>
                  <a:cubicBezTo>
                    <a:pt x="455083" y="9737"/>
                    <a:pt x="445558" y="84349"/>
                    <a:pt x="508000" y="130916"/>
                  </a:cubicBezTo>
                  <a:cubicBezTo>
                    <a:pt x="570442" y="177483"/>
                    <a:pt x="775758" y="285962"/>
                    <a:pt x="771525" y="280141"/>
                  </a:cubicBezTo>
                  <a:cubicBezTo>
                    <a:pt x="767292" y="274320"/>
                    <a:pt x="525463" y="112395"/>
                    <a:pt x="482600" y="95991"/>
                  </a:cubicBezTo>
                  <a:cubicBezTo>
                    <a:pt x="439738" y="79587"/>
                    <a:pt x="440267" y="148379"/>
                    <a:pt x="514350" y="181716"/>
                  </a:cubicBezTo>
                  <a:cubicBezTo>
                    <a:pt x="588433" y="215054"/>
                    <a:pt x="875771" y="273262"/>
                    <a:pt x="927100" y="296016"/>
                  </a:cubicBezTo>
                  <a:cubicBezTo>
                    <a:pt x="978429" y="318770"/>
                    <a:pt x="847725" y="321416"/>
                    <a:pt x="822325" y="318241"/>
                  </a:cubicBezTo>
                  <a:cubicBezTo>
                    <a:pt x="796925" y="315066"/>
                    <a:pt x="785812" y="296016"/>
                    <a:pt x="774700" y="276966"/>
                  </a:cubicBezTo>
                </a:path>
              </a:pathLst>
            </a:custGeom>
            <a:noFill/>
            <a:ln w="76200" cap="flat" cmpd="sng" algn="ctr">
              <a:solidFill>
                <a:srgbClr val="FFFF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32" name="Volný tvar 84">
              <a:extLst>
                <a:ext uri="{FF2B5EF4-FFF2-40B4-BE49-F238E27FC236}">
                  <a16:creationId xmlns:a16="http://schemas.microsoft.com/office/drawing/2014/main" id="{552FCB8D-FD3D-4E5D-9FE3-FE07F4819235}"/>
                </a:ext>
              </a:extLst>
            </p:cNvPr>
            <p:cNvSpPr/>
            <p:nvPr/>
          </p:nvSpPr>
          <p:spPr>
            <a:xfrm>
              <a:off x="3095625" y="5254625"/>
              <a:ext cx="752475" cy="485775"/>
            </a:xfrm>
            <a:custGeom>
              <a:avLst/>
              <a:gdLst>
                <a:gd name="connsiteX0" fmla="*/ 752475 w 752475"/>
                <a:gd name="connsiteY0" fmla="*/ 485775 h 485775"/>
                <a:gd name="connsiteX1" fmla="*/ 612775 w 752475"/>
                <a:gd name="connsiteY1" fmla="*/ 292100 h 485775"/>
                <a:gd name="connsiteX2" fmla="*/ 333375 w 752475"/>
                <a:gd name="connsiteY2" fmla="*/ 327025 h 485775"/>
                <a:gd name="connsiteX3" fmla="*/ 415925 w 752475"/>
                <a:gd name="connsiteY3" fmla="*/ 69850 h 485775"/>
                <a:gd name="connsiteX4" fmla="*/ 79375 w 752475"/>
                <a:gd name="connsiteY4" fmla="*/ 155575 h 485775"/>
                <a:gd name="connsiteX5" fmla="*/ 0 w 752475"/>
                <a:gd name="connsiteY5"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475" h="485775">
                  <a:moveTo>
                    <a:pt x="752475" y="485775"/>
                  </a:moveTo>
                  <a:cubicBezTo>
                    <a:pt x="717550" y="402166"/>
                    <a:pt x="682625" y="318558"/>
                    <a:pt x="612775" y="292100"/>
                  </a:cubicBezTo>
                  <a:cubicBezTo>
                    <a:pt x="542925" y="265642"/>
                    <a:pt x="366183" y="364067"/>
                    <a:pt x="333375" y="327025"/>
                  </a:cubicBezTo>
                  <a:cubicBezTo>
                    <a:pt x="300567" y="289983"/>
                    <a:pt x="458258" y="98425"/>
                    <a:pt x="415925" y="69850"/>
                  </a:cubicBezTo>
                  <a:cubicBezTo>
                    <a:pt x="373592" y="41275"/>
                    <a:pt x="148696" y="167217"/>
                    <a:pt x="79375" y="155575"/>
                  </a:cubicBezTo>
                  <a:cubicBezTo>
                    <a:pt x="10054" y="143933"/>
                    <a:pt x="5027" y="71966"/>
                    <a:pt x="0" y="0"/>
                  </a:cubicBezTo>
                </a:path>
              </a:pathLst>
            </a:custGeom>
            <a:noFill/>
            <a:ln w="76200" cap="flat" cmpd="sng" algn="ctr">
              <a:solidFill>
                <a:srgbClr val="FFFF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33" name="Volný tvar 75">
              <a:extLst>
                <a:ext uri="{FF2B5EF4-FFF2-40B4-BE49-F238E27FC236}">
                  <a16:creationId xmlns:a16="http://schemas.microsoft.com/office/drawing/2014/main" id="{916502AF-5678-4E24-A11B-1D65FC6FDD83}"/>
                </a:ext>
              </a:extLst>
            </p:cNvPr>
            <p:cNvSpPr/>
            <p:nvPr/>
          </p:nvSpPr>
          <p:spPr>
            <a:xfrm>
              <a:off x="3238500" y="5197175"/>
              <a:ext cx="302109" cy="340025"/>
            </a:xfrm>
            <a:custGeom>
              <a:avLst/>
              <a:gdLst>
                <a:gd name="connsiteX0" fmla="*/ 0 w 302109"/>
                <a:gd name="connsiteY0" fmla="*/ 241600 h 340025"/>
                <a:gd name="connsiteX1" fmla="*/ 88900 w 302109"/>
                <a:gd name="connsiteY1" fmla="*/ 184450 h 340025"/>
                <a:gd name="connsiteX2" fmla="*/ 98425 w 302109"/>
                <a:gd name="connsiteY2" fmla="*/ 155875 h 340025"/>
                <a:gd name="connsiteX3" fmla="*/ 25400 w 302109"/>
                <a:gd name="connsiteY3" fmla="*/ 86025 h 340025"/>
                <a:gd name="connsiteX4" fmla="*/ 123825 w 302109"/>
                <a:gd name="connsiteY4" fmla="*/ 89200 h 340025"/>
                <a:gd name="connsiteX5" fmla="*/ 104775 w 302109"/>
                <a:gd name="connsiteY5" fmla="*/ 300 h 340025"/>
                <a:gd name="connsiteX6" fmla="*/ 184150 w 302109"/>
                <a:gd name="connsiteY6" fmla="*/ 124125 h 340025"/>
                <a:gd name="connsiteX7" fmla="*/ 174625 w 302109"/>
                <a:gd name="connsiteY7" fmla="*/ 209850 h 340025"/>
                <a:gd name="connsiteX8" fmla="*/ 260350 w 302109"/>
                <a:gd name="connsiteY8" fmla="*/ 127300 h 340025"/>
                <a:gd name="connsiteX9" fmla="*/ 301625 w 302109"/>
                <a:gd name="connsiteY9" fmla="*/ 247950 h 340025"/>
                <a:gd name="connsiteX10" fmla="*/ 234950 w 302109"/>
                <a:gd name="connsiteY10" fmla="*/ 254300 h 340025"/>
                <a:gd name="connsiteX11" fmla="*/ 263525 w 302109"/>
                <a:gd name="connsiteY11" fmla="*/ 340025 h 34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09" h="340025">
                  <a:moveTo>
                    <a:pt x="0" y="241600"/>
                  </a:moveTo>
                  <a:cubicBezTo>
                    <a:pt x="36248" y="220169"/>
                    <a:pt x="72496" y="198738"/>
                    <a:pt x="88900" y="184450"/>
                  </a:cubicBezTo>
                  <a:cubicBezTo>
                    <a:pt x="105304" y="170162"/>
                    <a:pt x="109008" y="172279"/>
                    <a:pt x="98425" y="155875"/>
                  </a:cubicBezTo>
                  <a:cubicBezTo>
                    <a:pt x="87842" y="139471"/>
                    <a:pt x="21167" y="97137"/>
                    <a:pt x="25400" y="86025"/>
                  </a:cubicBezTo>
                  <a:cubicBezTo>
                    <a:pt x="29633" y="74912"/>
                    <a:pt x="110596" y="103487"/>
                    <a:pt x="123825" y="89200"/>
                  </a:cubicBezTo>
                  <a:cubicBezTo>
                    <a:pt x="137054" y="74912"/>
                    <a:pt x="94721" y="-5521"/>
                    <a:pt x="104775" y="300"/>
                  </a:cubicBezTo>
                  <a:cubicBezTo>
                    <a:pt x="114829" y="6121"/>
                    <a:pt x="172508" y="89200"/>
                    <a:pt x="184150" y="124125"/>
                  </a:cubicBezTo>
                  <a:cubicBezTo>
                    <a:pt x="195792" y="159050"/>
                    <a:pt x="161925" y="209321"/>
                    <a:pt x="174625" y="209850"/>
                  </a:cubicBezTo>
                  <a:cubicBezTo>
                    <a:pt x="187325" y="210379"/>
                    <a:pt x="239183" y="120950"/>
                    <a:pt x="260350" y="127300"/>
                  </a:cubicBezTo>
                  <a:cubicBezTo>
                    <a:pt x="281517" y="133650"/>
                    <a:pt x="305858" y="226783"/>
                    <a:pt x="301625" y="247950"/>
                  </a:cubicBezTo>
                  <a:cubicBezTo>
                    <a:pt x="297392" y="269117"/>
                    <a:pt x="241300" y="238954"/>
                    <a:pt x="234950" y="254300"/>
                  </a:cubicBezTo>
                  <a:cubicBezTo>
                    <a:pt x="228600" y="269646"/>
                    <a:pt x="246062" y="304835"/>
                    <a:pt x="263525" y="340025"/>
                  </a:cubicBezTo>
                </a:path>
              </a:pathLst>
            </a:custGeom>
            <a:noFill/>
            <a:ln w="76200" cap="flat" cmpd="sng" algn="ctr">
              <a:solidFill>
                <a:srgbClr val="0000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34" name="Volný tvar 80">
              <a:extLst>
                <a:ext uri="{FF2B5EF4-FFF2-40B4-BE49-F238E27FC236}">
                  <a16:creationId xmlns:a16="http://schemas.microsoft.com/office/drawing/2014/main" id="{AE194D56-6958-42EC-B85D-CE99905F843F}"/>
                </a:ext>
              </a:extLst>
            </p:cNvPr>
            <p:cNvSpPr/>
            <p:nvPr/>
          </p:nvSpPr>
          <p:spPr>
            <a:xfrm>
              <a:off x="3038475" y="4473575"/>
              <a:ext cx="248055" cy="540746"/>
            </a:xfrm>
            <a:custGeom>
              <a:avLst/>
              <a:gdLst>
                <a:gd name="connsiteX0" fmla="*/ 0 w 248055"/>
                <a:gd name="connsiteY0" fmla="*/ 130175 h 540746"/>
                <a:gd name="connsiteX1" fmla="*/ 111125 w 248055"/>
                <a:gd name="connsiteY1" fmla="*/ 203200 h 540746"/>
                <a:gd name="connsiteX2" fmla="*/ 60325 w 248055"/>
                <a:gd name="connsiteY2" fmla="*/ 266700 h 540746"/>
                <a:gd name="connsiteX3" fmla="*/ 142875 w 248055"/>
                <a:gd name="connsiteY3" fmla="*/ 269875 h 540746"/>
                <a:gd name="connsiteX4" fmla="*/ 69850 w 248055"/>
                <a:gd name="connsiteY4" fmla="*/ 349250 h 540746"/>
                <a:gd name="connsiteX5" fmla="*/ 168275 w 248055"/>
                <a:gd name="connsiteY5" fmla="*/ 381000 h 540746"/>
                <a:gd name="connsiteX6" fmla="*/ 107950 w 248055"/>
                <a:gd name="connsiteY6" fmla="*/ 349250 h 540746"/>
                <a:gd name="connsiteX7" fmla="*/ 136525 w 248055"/>
                <a:gd name="connsiteY7" fmla="*/ 492125 h 540746"/>
                <a:gd name="connsiteX8" fmla="*/ 161925 w 248055"/>
                <a:gd name="connsiteY8" fmla="*/ 422275 h 540746"/>
                <a:gd name="connsiteX9" fmla="*/ 244475 w 248055"/>
                <a:gd name="connsiteY9" fmla="*/ 539750 h 540746"/>
                <a:gd name="connsiteX10" fmla="*/ 231775 w 248055"/>
                <a:gd name="connsiteY10" fmla="*/ 342900 h 540746"/>
                <a:gd name="connsiteX11" fmla="*/ 219075 w 248055"/>
                <a:gd name="connsiteY11" fmla="*/ 425450 h 540746"/>
                <a:gd name="connsiteX12" fmla="*/ 234950 w 248055"/>
                <a:gd name="connsiteY12" fmla="*/ 247650 h 540746"/>
                <a:gd name="connsiteX13" fmla="*/ 161925 w 248055"/>
                <a:gd name="connsiteY13" fmla="*/ 263525 h 540746"/>
                <a:gd name="connsiteX14" fmla="*/ 219075 w 248055"/>
                <a:gd name="connsiteY14" fmla="*/ 130175 h 540746"/>
                <a:gd name="connsiteX15" fmla="*/ 149225 w 248055"/>
                <a:gd name="connsiteY15" fmla="*/ 133350 h 540746"/>
                <a:gd name="connsiteX16" fmla="*/ 209550 w 248055"/>
                <a:gd name="connsiteY16" fmla="*/ 63500 h 540746"/>
                <a:gd name="connsiteX17" fmla="*/ 149225 w 248055"/>
                <a:gd name="connsiteY17" fmla="*/ 0 h 54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8055" h="540746">
                  <a:moveTo>
                    <a:pt x="0" y="130175"/>
                  </a:moveTo>
                  <a:cubicBezTo>
                    <a:pt x="50535" y="155310"/>
                    <a:pt x="101071" y="180446"/>
                    <a:pt x="111125" y="203200"/>
                  </a:cubicBezTo>
                  <a:cubicBezTo>
                    <a:pt x="121179" y="225954"/>
                    <a:pt x="55033" y="255588"/>
                    <a:pt x="60325" y="266700"/>
                  </a:cubicBezTo>
                  <a:cubicBezTo>
                    <a:pt x="65617" y="277813"/>
                    <a:pt x="141288" y="256117"/>
                    <a:pt x="142875" y="269875"/>
                  </a:cubicBezTo>
                  <a:cubicBezTo>
                    <a:pt x="144462" y="283633"/>
                    <a:pt x="65617" y="330729"/>
                    <a:pt x="69850" y="349250"/>
                  </a:cubicBezTo>
                  <a:cubicBezTo>
                    <a:pt x="74083" y="367771"/>
                    <a:pt x="161925" y="381000"/>
                    <a:pt x="168275" y="381000"/>
                  </a:cubicBezTo>
                  <a:cubicBezTo>
                    <a:pt x="174625" y="381000"/>
                    <a:pt x="113242" y="330729"/>
                    <a:pt x="107950" y="349250"/>
                  </a:cubicBezTo>
                  <a:cubicBezTo>
                    <a:pt x="102658" y="367771"/>
                    <a:pt x="127529" y="479954"/>
                    <a:pt x="136525" y="492125"/>
                  </a:cubicBezTo>
                  <a:cubicBezTo>
                    <a:pt x="145521" y="504296"/>
                    <a:pt x="143933" y="414338"/>
                    <a:pt x="161925" y="422275"/>
                  </a:cubicBezTo>
                  <a:cubicBezTo>
                    <a:pt x="179917" y="430213"/>
                    <a:pt x="232833" y="552979"/>
                    <a:pt x="244475" y="539750"/>
                  </a:cubicBezTo>
                  <a:cubicBezTo>
                    <a:pt x="256117" y="526521"/>
                    <a:pt x="236008" y="361950"/>
                    <a:pt x="231775" y="342900"/>
                  </a:cubicBezTo>
                  <a:cubicBezTo>
                    <a:pt x="227542" y="323850"/>
                    <a:pt x="218546" y="441325"/>
                    <a:pt x="219075" y="425450"/>
                  </a:cubicBezTo>
                  <a:cubicBezTo>
                    <a:pt x="219604" y="409575"/>
                    <a:pt x="244475" y="274637"/>
                    <a:pt x="234950" y="247650"/>
                  </a:cubicBezTo>
                  <a:cubicBezTo>
                    <a:pt x="225425" y="220663"/>
                    <a:pt x="164571" y="283104"/>
                    <a:pt x="161925" y="263525"/>
                  </a:cubicBezTo>
                  <a:cubicBezTo>
                    <a:pt x="159279" y="243946"/>
                    <a:pt x="221192" y="151871"/>
                    <a:pt x="219075" y="130175"/>
                  </a:cubicBezTo>
                  <a:cubicBezTo>
                    <a:pt x="216958" y="108479"/>
                    <a:pt x="150812" y="144462"/>
                    <a:pt x="149225" y="133350"/>
                  </a:cubicBezTo>
                  <a:cubicBezTo>
                    <a:pt x="147638" y="122238"/>
                    <a:pt x="209550" y="85725"/>
                    <a:pt x="209550" y="63500"/>
                  </a:cubicBezTo>
                  <a:cubicBezTo>
                    <a:pt x="209550" y="41275"/>
                    <a:pt x="179387" y="20637"/>
                    <a:pt x="149225" y="0"/>
                  </a:cubicBezTo>
                </a:path>
              </a:pathLst>
            </a:custGeom>
            <a:noFill/>
            <a:ln w="76200" cap="flat" cmpd="sng" algn="ctr">
              <a:solidFill>
                <a:srgbClr val="FF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grpSp>
          <p:nvGrpSpPr>
            <p:cNvPr id="435" name="Skupina 152">
              <a:extLst>
                <a:ext uri="{FF2B5EF4-FFF2-40B4-BE49-F238E27FC236}">
                  <a16:creationId xmlns:a16="http://schemas.microsoft.com/office/drawing/2014/main" id="{6947B376-6D23-403B-939D-0C3822E67E8D}"/>
                </a:ext>
              </a:extLst>
            </p:cNvPr>
            <p:cNvGrpSpPr/>
            <p:nvPr/>
          </p:nvGrpSpPr>
          <p:grpSpPr>
            <a:xfrm>
              <a:off x="2339385" y="4100295"/>
              <a:ext cx="1971933" cy="1902145"/>
              <a:chOff x="2339385" y="4100295"/>
              <a:chExt cx="1971933" cy="1902145"/>
            </a:xfrm>
          </p:grpSpPr>
          <p:cxnSp>
            <p:nvCxnSpPr>
              <p:cNvPr id="436" name="Přímá spojnice 86">
                <a:extLst>
                  <a:ext uri="{FF2B5EF4-FFF2-40B4-BE49-F238E27FC236}">
                    <a16:creationId xmlns:a16="http://schemas.microsoft.com/office/drawing/2014/main" id="{4D1D303C-D936-4387-934A-8562B780D1A0}"/>
                  </a:ext>
                </a:extLst>
              </p:cNvPr>
              <p:cNvCxnSpPr>
                <a:stCxn id="466" idx="7"/>
              </p:cNvCxnSpPr>
              <p:nvPr/>
            </p:nvCxnSpPr>
            <p:spPr>
              <a:xfrm>
                <a:off x="2339975" y="5111750"/>
                <a:ext cx="212886" cy="68501"/>
              </a:xfrm>
              <a:prstGeom prst="line">
                <a:avLst/>
              </a:prstGeom>
              <a:noFill/>
              <a:ln w="9525" cap="flat" cmpd="sng" algn="ctr">
                <a:solidFill>
                  <a:sysClr val="windowText" lastClr="000000"/>
                </a:solidFill>
                <a:prstDash val="solid"/>
              </a:ln>
              <a:effectLst/>
            </p:spPr>
          </p:cxnSp>
          <p:cxnSp>
            <p:nvCxnSpPr>
              <p:cNvPr id="437" name="Přímá spojnice 87">
                <a:extLst>
                  <a:ext uri="{FF2B5EF4-FFF2-40B4-BE49-F238E27FC236}">
                    <a16:creationId xmlns:a16="http://schemas.microsoft.com/office/drawing/2014/main" id="{083F0289-B0E1-4370-81B4-C35FDFE9BF80}"/>
                  </a:ext>
                </a:extLst>
              </p:cNvPr>
              <p:cNvCxnSpPr/>
              <p:nvPr/>
            </p:nvCxnSpPr>
            <p:spPr>
              <a:xfrm>
                <a:off x="2411760" y="5082009"/>
                <a:ext cx="212886" cy="68501"/>
              </a:xfrm>
              <a:prstGeom prst="line">
                <a:avLst/>
              </a:prstGeom>
              <a:noFill/>
              <a:ln w="9525" cap="flat" cmpd="sng" algn="ctr">
                <a:solidFill>
                  <a:sysClr val="windowText" lastClr="000000"/>
                </a:solidFill>
                <a:prstDash val="solid"/>
              </a:ln>
              <a:effectLst/>
            </p:spPr>
          </p:cxnSp>
          <p:cxnSp>
            <p:nvCxnSpPr>
              <p:cNvPr id="438" name="Přímá spojnice 88">
                <a:extLst>
                  <a:ext uri="{FF2B5EF4-FFF2-40B4-BE49-F238E27FC236}">
                    <a16:creationId xmlns:a16="http://schemas.microsoft.com/office/drawing/2014/main" id="{846FE222-7AC5-4FD3-9730-75C88D53B066}"/>
                  </a:ext>
                </a:extLst>
              </p:cNvPr>
              <p:cNvCxnSpPr/>
              <p:nvPr/>
            </p:nvCxnSpPr>
            <p:spPr>
              <a:xfrm>
                <a:off x="2411760" y="5016683"/>
                <a:ext cx="212886" cy="68501"/>
              </a:xfrm>
              <a:prstGeom prst="line">
                <a:avLst/>
              </a:prstGeom>
              <a:noFill/>
              <a:ln w="9525" cap="flat" cmpd="sng" algn="ctr">
                <a:solidFill>
                  <a:sysClr val="windowText" lastClr="000000"/>
                </a:solidFill>
                <a:prstDash val="solid"/>
              </a:ln>
              <a:effectLst/>
            </p:spPr>
          </p:cxnSp>
          <p:cxnSp>
            <p:nvCxnSpPr>
              <p:cNvPr id="439" name="Přímá spojnice 89">
                <a:extLst>
                  <a:ext uri="{FF2B5EF4-FFF2-40B4-BE49-F238E27FC236}">
                    <a16:creationId xmlns:a16="http://schemas.microsoft.com/office/drawing/2014/main" id="{C10D4D42-96E8-4EED-9F96-C55A8E4A8311}"/>
                  </a:ext>
                </a:extLst>
              </p:cNvPr>
              <p:cNvCxnSpPr/>
              <p:nvPr/>
            </p:nvCxnSpPr>
            <p:spPr>
              <a:xfrm>
                <a:off x="2493293" y="4825727"/>
                <a:ext cx="212886" cy="68501"/>
              </a:xfrm>
              <a:prstGeom prst="line">
                <a:avLst/>
              </a:prstGeom>
              <a:noFill/>
              <a:ln w="9525" cap="flat" cmpd="sng" algn="ctr">
                <a:solidFill>
                  <a:sysClr val="windowText" lastClr="000000"/>
                </a:solidFill>
                <a:prstDash val="solid"/>
              </a:ln>
              <a:effectLst/>
            </p:spPr>
          </p:cxnSp>
          <p:cxnSp>
            <p:nvCxnSpPr>
              <p:cNvPr id="440" name="Přímá spojnice 90">
                <a:extLst>
                  <a:ext uri="{FF2B5EF4-FFF2-40B4-BE49-F238E27FC236}">
                    <a16:creationId xmlns:a16="http://schemas.microsoft.com/office/drawing/2014/main" id="{5E16C061-3AB1-4569-B39B-C480F29EFDD3}"/>
                  </a:ext>
                </a:extLst>
              </p:cNvPr>
              <p:cNvCxnSpPr/>
              <p:nvPr/>
            </p:nvCxnSpPr>
            <p:spPr>
              <a:xfrm>
                <a:off x="2430810" y="4731826"/>
                <a:ext cx="212886" cy="68501"/>
              </a:xfrm>
              <a:prstGeom prst="line">
                <a:avLst/>
              </a:prstGeom>
              <a:noFill/>
              <a:ln w="9525" cap="flat" cmpd="sng" algn="ctr">
                <a:solidFill>
                  <a:sysClr val="windowText" lastClr="000000"/>
                </a:solidFill>
                <a:prstDash val="solid"/>
              </a:ln>
              <a:effectLst/>
            </p:spPr>
          </p:cxnSp>
          <p:cxnSp>
            <p:nvCxnSpPr>
              <p:cNvPr id="441" name="Přímá spojnice 91">
                <a:extLst>
                  <a:ext uri="{FF2B5EF4-FFF2-40B4-BE49-F238E27FC236}">
                    <a16:creationId xmlns:a16="http://schemas.microsoft.com/office/drawing/2014/main" id="{837F7283-CFA1-421E-BB10-83137EA0EBA8}"/>
                  </a:ext>
                </a:extLst>
              </p:cNvPr>
              <p:cNvCxnSpPr/>
              <p:nvPr/>
            </p:nvCxnSpPr>
            <p:spPr>
              <a:xfrm>
                <a:off x="2483768" y="4653136"/>
                <a:ext cx="212886" cy="68501"/>
              </a:xfrm>
              <a:prstGeom prst="line">
                <a:avLst/>
              </a:prstGeom>
              <a:noFill/>
              <a:ln w="9525" cap="flat" cmpd="sng" algn="ctr">
                <a:solidFill>
                  <a:sysClr val="windowText" lastClr="000000"/>
                </a:solidFill>
                <a:prstDash val="solid"/>
              </a:ln>
              <a:effectLst/>
            </p:spPr>
          </p:cxnSp>
          <p:cxnSp>
            <p:nvCxnSpPr>
              <p:cNvPr id="442" name="Přímá spojnice 92">
                <a:extLst>
                  <a:ext uri="{FF2B5EF4-FFF2-40B4-BE49-F238E27FC236}">
                    <a16:creationId xmlns:a16="http://schemas.microsoft.com/office/drawing/2014/main" id="{97207756-D18C-4A60-BF9B-71989D38CE5F}"/>
                  </a:ext>
                </a:extLst>
              </p:cNvPr>
              <p:cNvCxnSpPr/>
              <p:nvPr/>
            </p:nvCxnSpPr>
            <p:spPr>
              <a:xfrm>
                <a:off x="2608697" y="4456162"/>
                <a:ext cx="168632" cy="179338"/>
              </a:xfrm>
              <a:prstGeom prst="line">
                <a:avLst/>
              </a:prstGeom>
              <a:noFill/>
              <a:ln w="9525" cap="flat" cmpd="sng" algn="ctr">
                <a:solidFill>
                  <a:sysClr val="windowText" lastClr="000000"/>
                </a:solidFill>
                <a:prstDash val="solid"/>
              </a:ln>
              <a:effectLst/>
            </p:spPr>
          </p:cxnSp>
          <p:cxnSp>
            <p:nvCxnSpPr>
              <p:cNvPr id="443" name="Přímá spojnice 94">
                <a:extLst>
                  <a:ext uri="{FF2B5EF4-FFF2-40B4-BE49-F238E27FC236}">
                    <a16:creationId xmlns:a16="http://schemas.microsoft.com/office/drawing/2014/main" id="{75AEC69A-C901-4F22-B733-B6FBD057C013}"/>
                  </a:ext>
                </a:extLst>
              </p:cNvPr>
              <p:cNvCxnSpPr/>
              <p:nvPr/>
            </p:nvCxnSpPr>
            <p:spPr>
              <a:xfrm>
                <a:off x="2699792" y="4470623"/>
                <a:ext cx="168632" cy="179338"/>
              </a:xfrm>
              <a:prstGeom prst="line">
                <a:avLst/>
              </a:prstGeom>
              <a:noFill/>
              <a:ln w="9525" cap="flat" cmpd="sng" algn="ctr">
                <a:solidFill>
                  <a:sysClr val="windowText" lastClr="000000"/>
                </a:solidFill>
                <a:prstDash val="solid"/>
              </a:ln>
              <a:effectLst/>
            </p:spPr>
          </p:cxnSp>
          <p:cxnSp>
            <p:nvCxnSpPr>
              <p:cNvPr id="444" name="Přímá spojnice 95">
                <a:extLst>
                  <a:ext uri="{FF2B5EF4-FFF2-40B4-BE49-F238E27FC236}">
                    <a16:creationId xmlns:a16="http://schemas.microsoft.com/office/drawing/2014/main" id="{02DECB80-2F98-4E14-BEB5-B6AAFDFA1918}"/>
                  </a:ext>
                </a:extLst>
              </p:cNvPr>
              <p:cNvCxnSpPr/>
              <p:nvPr/>
            </p:nvCxnSpPr>
            <p:spPr>
              <a:xfrm>
                <a:off x="2728134" y="4389090"/>
                <a:ext cx="168632" cy="179338"/>
              </a:xfrm>
              <a:prstGeom prst="line">
                <a:avLst/>
              </a:prstGeom>
              <a:noFill/>
              <a:ln w="9525" cap="flat" cmpd="sng" algn="ctr">
                <a:solidFill>
                  <a:sysClr val="windowText" lastClr="000000"/>
                </a:solidFill>
                <a:prstDash val="solid"/>
              </a:ln>
              <a:effectLst/>
            </p:spPr>
          </p:cxnSp>
          <p:cxnSp>
            <p:nvCxnSpPr>
              <p:cNvPr id="445" name="Přímá spojnice 96">
                <a:extLst>
                  <a:ext uri="{FF2B5EF4-FFF2-40B4-BE49-F238E27FC236}">
                    <a16:creationId xmlns:a16="http://schemas.microsoft.com/office/drawing/2014/main" id="{B55FF3D8-C606-43AE-AB02-8506623C39B4}"/>
                  </a:ext>
                </a:extLst>
              </p:cNvPr>
              <p:cNvCxnSpPr/>
              <p:nvPr/>
            </p:nvCxnSpPr>
            <p:spPr>
              <a:xfrm>
                <a:off x="2959687" y="4230613"/>
                <a:ext cx="100145" cy="179338"/>
              </a:xfrm>
              <a:prstGeom prst="line">
                <a:avLst/>
              </a:prstGeom>
              <a:noFill/>
              <a:ln w="9525" cap="flat" cmpd="sng" algn="ctr">
                <a:solidFill>
                  <a:sysClr val="windowText" lastClr="000000"/>
                </a:solidFill>
                <a:prstDash val="solid"/>
              </a:ln>
              <a:effectLst/>
            </p:spPr>
          </p:cxnSp>
          <p:cxnSp>
            <p:nvCxnSpPr>
              <p:cNvPr id="446" name="Přímá spojnice 98">
                <a:extLst>
                  <a:ext uri="{FF2B5EF4-FFF2-40B4-BE49-F238E27FC236}">
                    <a16:creationId xmlns:a16="http://schemas.microsoft.com/office/drawing/2014/main" id="{DED181A1-BD57-4440-9F7B-92AE23799344}"/>
                  </a:ext>
                </a:extLst>
              </p:cNvPr>
              <p:cNvCxnSpPr/>
              <p:nvPr/>
            </p:nvCxnSpPr>
            <p:spPr>
              <a:xfrm>
                <a:off x="3015820" y="4205213"/>
                <a:ext cx="100145" cy="179338"/>
              </a:xfrm>
              <a:prstGeom prst="line">
                <a:avLst/>
              </a:prstGeom>
              <a:noFill/>
              <a:ln w="9525" cap="flat" cmpd="sng" algn="ctr">
                <a:solidFill>
                  <a:sysClr val="windowText" lastClr="000000"/>
                </a:solidFill>
                <a:prstDash val="solid"/>
              </a:ln>
              <a:effectLst/>
            </p:spPr>
          </p:cxnSp>
          <p:cxnSp>
            <p:nvCxnSpPr>
              <p:cNvPr id="447" name="Přímá spojnice 99">
                <a:extLst>
                  <a:ext uri="{FF2B5EF4-FFF2-40B4-BE49-F238E27FC236}">
                    <a16:creationId xmlns:a16="http://schemas.microsoft.com/office/drawing/2014/main" id="{4FE6A7D9-87C1-4158-B0AB-7F5E6A3B93C6}"/>
                  </a:ext>
                </a:extLst>
              </p:cNvPr>
              <p:cNvCxnSpPr/>
              <p:nvPr/>
            </p:nvCxnSpPr>
            <p:spPr>
              <a:xfrm>
                <a:off x="3059832" y="4126855"/>
                <a:ext cx="100145" cy="179338"/>
              </a:xfrm>
              <a:prstGeom prst="line">
                <a:avLst/>
              </a:prstGeom>
              <a:noFill/>
              <a:ln w="9525" cap="flat" cmpd="sng" algn="ctr">
                <a:solidFill>
                  <a:sysClr val="windowText" lastClr="000000"/>
                </a:solidFill>
                <a:prstDash val="solid"/>
              </a:ln>
              <a:effectLst/>
            </p:spPr>
          </p:cxnSp>
          <p:cxnSp>
            <p:nvCxnSpPr>
              <p:cNvPr id="448" name="Přímá spojnice 100">
                <a:extLst>
                  <a:ext uri="{FF2B5EF4-FFF2-40B4-BE49-F238E27FC236}">
                    <a16:creationId xmlns:a16="http://schemas.microsoft.com/office/drawing/2014/main" id="{E9202904-C355-49D2-ABB3-D1C6C8CA2486}"/>
                  </a:ext>
                </a:extLst>
              </p:cNvPr>
              <p:cNvCxnSpPr/>
              <p:nvPr/>
            </p:nvCxnSpPr>
            <p:spPr>
              <a:xfrm flipH="1">
                <a:off x="3325351" y="4100295"/>
                <a:ext cx="34531" cy="179338"/>
              </a:xfrm>
              <a:prstGeom prst="line">
                <a:avLst/>
              </a:prstGeom>
              <a:noFill/>
              <a:ln w="9525" cap="flat" cmpd="sng" algn="ctr">
                <a:solidFill>
                  <a:sysClr val="windowText" lastClr="000000"/>
                </a:solidFill>
                <a:prstDash val="solid"/>
              </a:ln>
              <a:effectLst/>
            </p:spPr>
          </p:cxnSp>
          <p:cxnSp>
            <p:nvCxnSpPr>
              <p:cNvPr id="449" name="Přímá spojnice 102">
                <a:extLst>
                  <a:ext uri="{FF2B5EF4-FFF2-40B4-BE49-F238E27FC236}">
                    <a16:creationId xmlns:a16="http://schemas.microsoft.com/office/drawing/2014/main" id="{731B0CF1-AF38-4A79-8B1B-5494CEBE9D5B}"/>
                  </a:ext>
                </a:extLst>
              </p:cNvPr>
              <p:cNvCxnSpPr/>
              <p:nvPr/>
            </p:nvCxnSpPr>
            <p:spPr>
              <a:xfrm flipH="1">
                <a:off x="3372641" y="4168130"/>
                <a:ext cx="34531" cy="179338"/>
              </a:xfrm>
              <a:prstGeom prst="line">
                <a:avLst/>
              </a:prstGeom>
              <a:noFill/>
              <a:ln w="9525" cap="flat" cmpd="sng" algn="ctr">
                <a:solidFill>
                  <a:sysClr val="windowText" lastClr="000000"/>
                </a:solidFill>
                <a:prstDash val="solid"/>
              </a:ln>
              <a:effectLst/>
            </p:spPr>
          </p:cxnSp>
          <p:cxnSp>
            <p:nvCxnSpPr>
              <p:cNvPr id="450" name="Přímá spojnice 103">
                <a:extLst>
                  <a:ext uri="{FF2B5EF4-FFF2-40B4-BE49-F238E27FC236}">
                    <a16:creationId xmlns:a16="http://schemas.microsoft.com/office/drawing/2014/main" id="{386BB656-AC26-46FC-AA83-A5FAECB70F0A}"/>
                  </a:ext>
                </a:extLst>
              </p:cNvPr>
              <p:cNvCxnSpPr/>
              <p:nvPr/>
            </p:nvCxnSpPr>
            <p:spPr>
              <a:xfrm flipH="1">
                <a:off x="3444649" y="4171305"/>
                <a:ext cx="34531" cy="179338"/>
              </a:xfrm>
              <a:prstGeom prst="line">
                <a:avLst/>
              </a:prstGeom>
              <a:noFill/>
              <a:ln w="9525" cap="flat" cmpd="sng" algn="ctr">
                <a:solidFill>
                  <a:sysClr val="windowText" lastClr="000000"/>
                </a:solidFill>
                <a:prstDash val="solid"/>
              </a:ln>
              <a:effectLst/>
            </p:spPr>
          </p:cxnSp>
          <p:cxnSp>
            <p:nvCxnSpPr>
              <p:cNvPr id="451" name="Přímá spojnice 104">
                <a:extLst>
                  <a:ext uri="{FF2B5EF4-FFF2-40B4-BE49-F238E27FC236}">
                    <a16:creationId xmlns:a16="http://schemas.microsoft.com/office/drawing/2014/main" id="{D2C90CAA-CE27-4156-BED6-FD02AE66233B}"/>
                  </a:ext>
                </a:extLst>
              </p:cNvPr>
              <p:cNvCxnSpPr/>
              <p:nvPr/>
            </p:nvCxnSpPr>
            <p:spPr>
              <a:xfrm flipH="1">
                <a:off x="3470049" y="4267696"/>
                <a:ext cx="34531" cy="179338"/>
              </a:xfrm>
              <a:prstGeom prst="line">
                <a:avLst/>
              </a:prstGeom>
              <a:noFill/>
              <a:ln w="9525" cap="flat" cmpd="sng" algn="ctr">
                <a:solidFill>
                  <a:sysClr val="windowText" lastClr="000000"/>
                </a:solidFill>
                <a:prstDash val="solid"/>
              </a:ln>
              <a:effectLst/>
            </p:spPr>
          </p:cxnSp>
          <p:cxnSp>
            <p:nvCxnSpPr>
              <p:cNvPr id="452" name="Přímá spojnice 105">
                <a:extLst>
                  <a:ext uri="{FF2B5EF4-FFF2-40B4-BE49-F238E27FC236}">
                    <a16:creationId xmlns:a16="http://schemas.microsoft.com/office/drawing/2014/main" id="{C9B7B6B5-F5C1-411C-BAE7-2A2AF4CBA0DC}"/>
                  </a:ext>
                </a:extLst>
              </p:cNvPr>
              <p:cNvCxnSpPr/>
              <p:nvPr/>
            </p:nvCxnSpPr>
            <p:spPr>
              <a:xfrm flipH="1">
                <a:off x="3605183" y="4389090"/>
                <a:ext cx="34532" cy="89669"/>
              </a:xfrm>
              <a:prstGeom prst="line">
                <a:avLst/>
              </a:prstGeom>
              <a:noFill/>
              <a:ln w="9525" cap="flat" cmpd="sng" algn="ctr">
                <a:solidFill>
                  <a:sysClr val="windowText" lastClr="000000"/>
                </a:solidFill>
                <a:prstDash val="solid"/>
              </a:ln>
              <a:effectLst/>
            </p:spPr>
          </p:cxnSp>
          <p:cxnSp>
            <p:nvCxnSpPr>
              <p:cNvPr id="453" name="Přímá spojnice 107">
                <a:extLst>
                  <a:ext uri="{FF2B5EF4-FFF2-40B4-BE49-F238E27FC236}">
                    <a16:creationId xmlns:a16="http://schemas.microsoft.com/office/drawing/2014/main" id="{90280397-73AF-43D4-953A-AB1C14A38711}"/>
                  </a:ext>
                </a:extLst>
              </p:cNvPr>
              <p:cNvCxnSpPr/>
              <p:nvPr/>
            </p:nvCxnSpPr>
            <p:spPr>
              <a:xfrm flipH="1">
                <a:off x="3676547" y="4416276"/>
                <a:ext cx="34532" cy="89669"/>
              </a:xfrm>
              <a:prstGeom prst="line">
                <a:avLst/>
              </a:prstGeom>
              <a:noFill/>
              <a:ln w="9525" cap="flat" cmpd="sng" algn="ctr">
                <a:solidFill>
                  <a:sysClr val="windowText" lastClr="000000"/>
                </a:solidFill>
                <a:prstDash val="solid"/>
              </a:ln>
              <a:effectLst/>
            </p:spPr>
          </p:cxnSp>
          <p:cxnSp>
            <p:nvCxnSpPr>
              <p:cNvPr id="454" name="Přímá spojnice 108">
                <a:extLst>
                  <a:ext uri="{FF2B5EF4-FFF2-40B4-BE49-F238E27FC236}">
                    <a16:creationId xmlns:a16="http://schemas.microsoft.com/office/drawing/2014/main" id="{D99939C8-F7EE-4F3E-84A7-5182ADA83FAC}"/>
                  </a:ext>
                </a:extLst>
              </p:cNvPr>
              <p:cNvCxnSpPr/>
              <p:nvPr/>
            </p:nvCxnSpPr>
            <p:spPr>
              <a:xfrm flipH="1">
                <a:off x="3771988" y="4470623"/>
                <a:ext cx="223948" cy="124991"/>
              </a:xfrm>
              <a:prstGeom prst="line">
                <a:avLst/>
              </a:prstGeom>
              <a:noFill/>
              <a:ln w="9525" cap="flat" cmpd="sng" algn="ctr">
                <a:solidFill>
                  <a:sysClr val="windowText" lastClr="000000"/>
                </a:solidFill>
                <a:prstDash val="solid"/>
              </a:ln>
              <a:effectLst/>
            </p:spPr>
          </p:cxnSp>
          <p:cxnSp>
            <p:nvCxnSpPr>
              <p:cNvPr id="455" name="Přímá spojnice 110">
                <a:extLst>
                  <a:ext uri="{FF2B5EF4-FFF2-40B4-BE49-F238E27FC236}">
                    <a16:creationId xmlns:a16="http://schemas.microsoft.com/office/drawing/2014/main" id="{9CC0CE2C-1E5E-4409-8F25-9F670C7394C7}"/>
                  </a:ext>
                </a:extLst>
              </p:cNvPr>
              <p:cNvCxnSpPr/>
              <p:nvPr/>
            </p:nvCxnSpPr>
            <p:spPr>
              <a:xfrm flipH="1">
                <a:off x="3830712" y="4505945"/>
                <a:ext cx="223948" cy="124991"/>
              </a:xfrm>
              <a:prstGeom prst="line">
                <a:avLst/>
              </a:prstGeom>
              <a:noFill/>
              <a:ln w="9525" cap="flat" cmpd="sng" algn="ctr">
                <a:solidFill>
                  <a:sysClr val="windowText" lastClr="000000"/>
                </a:solidFill>
                <a:prstDash val="solid"/>
              </a:ln>
              <a:effectLst/>
            </p:spPr>
          </p:cxnSp>
          <p:cxnSp>
            <p:nvCxnSpPr>
              <p:cNvPr id="456" name="Přímá spojnice 111">
                <a:extLst>
                  <a:ext uri="{FF2B5EF4-FFF2-40B4-BE49-F238E27FC236}">
                    <a16:creationId xmlns:a16="http://schemas.microsoft.com/office/drawing/2014/main" id="{854F4DD0-3D4F-4955-81AB-668595FBD673}"/>
                  </a:ext>
                </a:extLst>
              </p:cNvPr>
              <p:cNvCxnSpPr/>
              <p:nvPr/>
            </p:nvCxnSpPr>
            <p:spPr>
              <a:xfrm flipH="1">
                <a:off x="3973587" y="4770636"/>
                <a:ext cx="71548" cy="0"/>
              </a:xfrm>
              <a:prstGeom prst="line">
                <a:avLst/>
              </a:prstGeom>
              <a:noFill/>
              <a:ln w="9525" cap="flat" cmpd="sng" algn="ctr">
                <a:solidFill>
                  <a:sysClr val="windowText" lastClr="000000"/>
                </a:solidFill>
                <a:prstDash val="solid"/>
              </a:ln>
              <a:effectLst/>
            </p:spPr>
          </p:cxnSp>
          <p:cxnSp>
            <p:nvCxnSpPr>
              <p:cNvPr id="457" name="Přímá spojnice 113">
                <a:extLst>
                  <a:ext uri="{FF2B5EF4-FFF2-40B4-BE49-F238E27FC236}">
                    <a16:creationId xmlns:a16="http://schemas.microsoft.com/office/drawing/2014/main" id="{0A8D755C-CC57-4451-988D-BD805B87BA2A}"/>
                  </a:ext>
                </a:extLst>
              </p:cNvPr>
              <p:cNvCxnSpPr/>
              <p:nvPr/>
            </p:nvCxnSpPr>
            <p:spPr>
              <a:xfrm flipH="1">
                <a:off x="3980061" y="4859635"/>
                <a:ext cx="71548" cy="0"/>
              </a:xfrm>
              <a:prstGeom prst="line">
                <a:avLst/>
              </a:prstGeom>
              <a:noFill/>
              <a:ln w="9525" cap="flat" cmpd="sng" algn="ctr">
                <a:solidFill>
                  <a:sysClr val="windowText" lastClr="000000"/>
                </a:solidFill>
                <a:prstDash val="solid"/>
              </a:ln>
              <a:effectLst/>
            </p:spPr>
          </p:cxnSp>
          <p:cxnSp>
            <p:nvCxnSpPr>
              <p:cNvPr id="458" name="Přímá spojnice 114">
                <a:extLst>
                  <a:ext uri="{FF2B5EF4-FFF2-40B4-BE49-F238E27FC236}">
                    <a16:creationId xmlns:a16="http://schemas.microsoft.com/office/drawing/2014/main" id="{BAA83ACB-2419-4448-80BA-FE3FFC910290}"/>
                  </a:ext>
                </a:extLst>
              </p:cNvPr>
              <p:cNvCxnSpPr/>
              <p:nvPr/>
            </p:nvCxnSpPr>
            <p:spPr>
              <a:xfrm flipH="1">
                <a:off x="3937813" y="5060950"/>
                <a:ext cx="274147" cy="1885"/>
              </a:xfrm>
              <a:prstGeom prst="line">
                <a:avLst/>
              </a:prstGeom>
              <a:noFill/>
              <a:ln w="9525" cap="flat" cmpd="sng" algn="ctr">
                <a:solidFill>
                  <a:sysClr val="windowText" lastClr="000000"/>
                </a:solidFill>
                <a:prstDash val="solid"/>
              </a:ln>
              <a:effectLst/>
            </p:spPr>
          </p:cxnSp>
          <p:cxnSp>
            <p:nvCxnSpPr>
              <p:cNvPr id="459" name="Přímá spojnice 116">
                <a:extLst>
                  <a:ext uri="{FF2B5EF4-FFF2-40B4-BE49-F238E27FC236}">
                    <a16:creationId xmlns:a16="http://schemas.microsoft.com/office/drawing/2014/main" id="{97A01F08-A5E2-4FC6-833D-E2E737895548}"/>
                  </a:ext>
                </a:extLst>
              </p:cNvPr>
              <p:cNvCxnSpPr/>
              <p:nvPr/>
            </p:nvCxnSpPr>
            <p:spPr>
              <a:xfrm flipH="1">
                <a:off x="4006354" y="5144115"/>
                <a:ext cx="274147" cy="1885"/>
              </a:xfrm>
              <a:prstGeom prst="line">
                <a:avLst/>
              </a:prstGeom>
              <a:noFill/>
              <a:ln w="9525" cap="flat" cmpd="sng" algn="ctr">
                <a:solidFill>
                  <a:sysClr val="windowText" lastClr="000000"/>
                </a:solidFill>
                <a:prstDash val="solid"/>
              </a:ln>
              <a:effectLst/>
            </p:spPr>
          </p:cxnSp>
          <p:cxnSp>
            <p:nvCxnSpPr>
              <p:cNvPr id="460" name="Přímá spojnice 117">
                <a:extLst>
                  <a:ext uri="{FF2B5EF4-FFF2-40B4-BE49-F238E27FC236}">
                    <a16:creationId xmlns:a16="http://schemas.microsoft.com/office/drawing/2014/main" id="{508E8C46-9260-4FE4-B8D4-5EE06E281B5E}"/>
                  </a:ext>
                </a:extLst>
              </p:cNvPr>
              <p:cNvCxnSpPr/>
              <p:nvPr/>
            </p:nvCxnSpPr>
            <p:spPr>
              <a:xfrm flipH="1">
                <a:off x="4100888" y="5205412"/>
                <a:ext cx="201838" cy="3790"/>
              </a:xfrm>
              <a:prstGeom prst="line">
                <a:avLst/>
              </a:prstGeom>
              <a:noFill/>
              <a:ln w="9525" cap="flat" cmpd="sng" algn="ctr">
                <a:solidFill>
                  <a:sysClr val="windowText" lastClr="000000"/>
                </a:solidFill>
                <a:prstDash val="solid"/>
              </a:ln>
              <a:effectLst/>
            </p:spPr>
          </p:cxnSp>
          <p:cxnSp>
            <p:nvCxnSpPr>
              <p:cNvPr id="461" name="Přímá spojnice 119">
                <a:extLst>
                  <a:ext uri="{FF2B5EF4-FFF2-40B4-BE49-F238E27FC236}">
                    <a16:creationId xmlns:a16="http://schemas.microsoft.com/office/drawing/2014/main" id="{D2D21F66-ACD8-40AA-9C69-59901AAAAD35}"/>
                  </a:ext>
                </a:extLst>
              </p:cNvPr>
              <p:cNvCxnSpPr/>
              <p:nvPr/>
            </p:nvCxnSpPr>
            <p:spPr>
              <a:xfrm flipH="1" flipV="1">
                <a:off x="4015835" y="5357812"/>
                <a:ext cx="100919" cy="33338"/>
              </a:xfrm>
              <a:prstGeom prst="line">
                <a:avLst/>
              </a:prstGeom>
              <a:noFill/>
              <a:ln w="9525" cap="flat" cmpd="sng" algn="ctr">
                <a:solidFill>
                  <a:sysClr val="windowText" lastClr="000000"/>
                </a:solidFill>
                <a:prstDash val="solid"/>
              </a:ln>
              <a:effectLst/>
            </p:spPr>
          </p:cxnSp>
          <p:cxnSp>
            <p:nvCxnSpPr>
              <p:cNvPr id="462" name="Přímá spojnice 121">
                <a:extLst>
                  <a:ext uri="{FF2B5EF4-FFF2-40B4-BE49-F238E27FC236}">
                    <a16:creationId xmlns:a16="http://schemas.microsoft.com/office/drawing/2014/main" id="{BB1B4E7E-5544-4E76-923E-022C1AE89BD0}"/>
                  </a:ext>
                </a:extLst>
              </p:cNvPr>
              <p:cNvCxnSpPr/>
              <p:nvPr/>
            </p:nvCxnSpPr>
            <p:spPr>
              <a:xfrm flipH="1" flipV="1">
                <a:off x="3848101" y="5476874"/>
                <a:ext cx="197034" cy="184374"/>
              </a:xfrm>
              <a:prstGeom prst="line">
                <a:avLst/>
              </a:prstGeom>
              <a:noFill/>
              <a:ln w="9525" cap="flat" cmpd="sng" algn="ctr">
                <a:solidFill>
                  <a:sysClr val="windowText" lastClr="000000"/>
                </a:solidFill>
                <a:prstDash val="solid"/>
              </a:ln>
              <a:effectLst/>
            </p:spPr>
          </p:cxnSp>
          <p:cxnSp>
            <p:nvCxnSpPr>
              <p:cNvPr id="463" name="Přímá spojnice 123">
                <a:extLst>
                  <a:ext uri="{FF2B5EF4-FFF2-40B4-BE49-F238E27FC236}">
                    <a16:creationId xmlns:a16="http://schemas.microsoft.com/office/drawing/2014/main" id="{7B983CC9-53F0-41A3-B09D-15CCEF183E51}"/>
                  </a:ext>
                </a:extLst>
              </p:cNvPr>
              <p:cNvCxnSpPr/>
              <p:nvPr/>
            </p:nvCxnSpPr>
            <p:spPr>
              <a:xfrm flipH="1" flipV="1">
                <a:off x="3942686" y="5476874"/>
                <a:ext cx="197034" cy="184374"/>
              </a:xfrm>
              <a:prstGeom prst="line">
                <a:avLst/>
              </a:prstGeom>
              <a:noFill/>
              <a:ln w="9525" cap="flat" cmpd="sng" algn="ctr">
                <a:solidFill>
                  <a:sysClr val="windowText" lastClr="000000"/>
                </a:solidFill>
                <a:prstDash val="solid"/>
              </a:ln>
              <a:effectLst/>
            </p:spPr>
          </p:cxnSp>
          <p:cxnSp>
            <p:nvCxnSpPr>
              <p:cNvPr id="464" name="Přímá spojnice 124">
                <a:extLst>
                  <a:ext uri="{FF2B5EF4-FFF2-40B4-BE49-F238E27FC236}">
                    <a16:creationId xmlns:a16="http://schemas.microsoft.com/office/drawing/2014/main" id="{4220AE23-6791-4C98-B1FB-76290B5A9927}"/>
                  </a:ext>
                </a:extLst>
              </p:cNvPr>
              <p:cNvCxnSpPr/>
              <p:nvPr/>
            </p:nvCxnSpPr>
            <p:spPr>
              <a:xfrm flipH="1" flipV="1">
                <a:off x="3754918" y="5476985"/>
                <a:ext cx="197034" cy="184374"/>
              </a:xfrm>
              <a:prstGeom prst="line">
                <a:avLst/>
              </a:prstGeom>
              <a:noFill/>
              <a:ln w="9525" cap="flat" cmpd="sng" algn="ctr">
                <a:solidFill>
                  <a:sysClr val="windowText" lastClr="000000"/>
                </a:solidFill>
                <a:prstDash val="solid"/>
              </a:ln>
              <a:effectLst/>
            </p:spPr>
          </p:cxnSp>
          <p:sp>
            <p:nvSpPr>
              <p:cNvPr id="465" name="Volný tvar 71">
                <a:extLst>
                  <a:ext uri="{FF2B5EF4-FFF2-40B4-BE49-F238E27FC236}">
                    <a16:creationId xmlns:a16="http://schemas.microsoft.com/office/drawing/2014/main" id="{DE39EA95-6B04-4563-AC3E-CBDF6E78CD69}"/>
                  </a:ext>
                </a:extLst>
              </p:cNvPr>
              <p:cNvSpPr/>
              <p:nvPr/>
            </p:nvSpPr>
            <p:spPr>
              <a:xfrm>
                <a:off x="2366823" y="4114199"/>
                <a:ext cx="1814704" cy="1884352"/>
              </a:xfrm>
              <a:custGeom>
                <a:avLst/>
                <a:gdLst>
                  <a:gd name="connsiteX0" fmla="*/ 1081227 w 1814704"/>
                  <a:gd name="connsiteY0" fmla="*/ 333976 h 1884352"/>
                  <a:gd name="connsiteX1" fmla="*/ 985977 w 1814704"/>
                  <a:gd name="connsiteY1" fmla="*/ 226026 h 1884352"/>
                  <a:gd name="connsiteX2" fmla="*/ 855802 w 1814704"/>
                  <a:gd name="connsiteY2" fmla="*/ 35526 h 1884352"/>
                  <a:gd name="connsiteX3" fmla="*/ 687527 w 1814704"/>
                  <a:gd name="connsiteY3" fmla="*/ 10126 h 1884352"/>
                  <a:gd name="connsiteX4" fmla="*/ 557352 w 1814704"/>
                  <a:gd name="connsiteY4" fmla="*/ 153001 h 1884352"/>
                  <a:gd name="connsiteX5" fmla="*/ 579577 w 1814704"/>
                  <a:gd name="connsiteY5" fmla="*/ 416526 h 1884352"/>
                  <a:gd name="connsiteX6" fmla="*/ 493852 w 1814704"/>
                  <a:gd name="connsiteY6" fmla="*/ 546701 h 1884352"/>
                  <a:gd name="connsiteX7" fmla="*/ 189052 w 1814704"/>
                  <a:gd name="connsiteY7" fmla="*/ 489551 h 1884352"/>
                  <a:gd name="connsiteX8" fmla="*/ 55702 w 1814704"/>
                  <a:gd name="connsiteY8" fmla="*/ 638776 h 1884352"/>
                  <a:gd name="connsiteX9" fmla="*/ 211277 w 1814704"/>
                  <a:gd name="connsiteY9" fmla="*/ 819751 h 1884352"/>
                  <a:gd name="connsiteX10" fmla="*/ 312877 w 1814704"/>
                  <a:gd name="connsiteY10" fmla="*/ 968976 h 1884352"/>
                  <a:gd name="connsiteX11" fmla="*/ 81102 w 1814704"/>
                  <a:gd name="connsiteY11" fmla="*/ 1181701 h 1884352"/>
                  <a:gd name="connsiteX12" fmla="*/ 4902 w 1814704"/>
                  <a:gd name="connsiteY12" fmla="*/ 1359501 h 1884352"/>
                  <a:gd name="connsiteX13" fmla="*/ 201752 w 1814704"/>
                  <a:gd name="connsiteY13" fmla="*/ 1457926 h 1884352"/>
                  <a:gd name="connsiteX14" fmla="*/ 452577 w 1814704"/>
                  <a:gd name="connsiteY14" fmla="*/ 1423001 h 1884352"/>
                  <a:gd name="connsiteX15" fmla="*/ 512902 w 1814704"/>
                  <a:gd name="connsiteY15" fmla="*/ 1781776 h 1884352"/>
                  <a:gd name="connsiteX16" fmla="*/ 665302 w 1814704"/>
                  <a:gd name="connsiteY16" fmla="*/ 1877026 h 1884352"/>
                  <a:gd name="connsiteX17" fmla="*/ 852627 w 1814704"/>
                  <a:gd name="connsiteY17" fmla="*/ 1626201 h 1884352"/>
                  <a:gd name="connsiteX18" fmla="*/ 992327 w 1814704"/>
                  <a:gd name="connsiteY18" fmla="*/ 1556351 h 1884352"/>
                  <a:gd name="connsiteX19" fmla="*/ 1157427 w 1814704"/>
                  <a:gd name="connsiteY19" fmla="*/ 1727801 h 1884352"/>
                  <a:gd name="connsiteX20" fmla="*/ 1347927 w 1814704"/>
                  <a:gd name="connsiteY20" fmla="*/ 1784951 h 1884352"/>
                  <a:gd name="connsiteX21" fmla="*/ 1376502 w 1814704"/>
                  <a:gd name="connsiteY21" fmla="*/ 1496026 h 1884352"/>
                  <a:gd name="connsiteX22" fmla="*/ 1366977 w 1814704"/>
                  <a:gd name="connsiteY22" fmla="*/ 1369026 h 1884352"/>
                  <a:gd name="connsiteX23" fmla="*/ 1697177 w 1814704"/>
                  <a:gd name="connsiteY23" fmla="*/ 1327751 h 1884352"/>
                  <a:gd name="connsiteX24" fmla="*/ 1814652 w 1814704"/>
                  <a:gd name="connsiteY24" fmla="*/ 1251551 h 1884352"/>
                  <a:gd name="connsiteX25" fmla="*/ 1709877 w 1814704"/>
                  <a:gd name="connsiteY25" fmla="*/ 1073751 h 1884352"/>
                  <a:gd name="connsiteX26" fmla="*/ 1544777 w 1814704"/>
                  <a:gd name="connsiteY26" fmla="*/ 972151 h 1884352"/>
                  <a:gd name="connsiteX27" fmla="*/ 1671777 w 1814704"/>
                  <a:gd name="connsiteY27" fmla="*/ 778476 h 1884352"/>
                  <a:gd name="connsiteX28" fmla="*/ 1725752 w 1814704"/>
                  <a:gd name="connsiteY28" fmla="*/ 597501 h 1884352"/>
                  <a:gd name="connsiteX29" fmla="*/ 1576527 w 1814704"/>
                  <a:gd name="connsiteY29" fmla="*/ 502251 h 1884352"/>
                  <a:gd name="connsiteX30" fmla="*/ 1386027 w 1814704"/>
                  <a:gd name="connsiteY30" fmla="*/ 553051 h 1884352"/>
                  <a:gd name="connsiteX31" fmla="*/ 1398727 w 1814704"/>
                  <a:gd name="connsiteY31" fmla="*/ 308576 h 1884352"/>
                  <a:gd name="connsiteX32" fmla="*/ 1249502 w 1814704"/>
                  <a:gd name="connsiteY32" fmla="*/ 260951 h 1884352"/>
                  <a:gd name="connsiteX33" fmla="*/ 1081227 w 1814704"/>
                  <a:gd name="connsiteY33" fmla="*/ 333976 h 18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4704" h="1884352">
                    <a:moveTo>
                      <a:pt x="1081227" y="333976"/>
                    </a:moveTo>
                    <a:cubicBezTo>
                      <a:pt x="1037306" y="328155"/>
                      <a:pt x="1023548" y="275768"/>
                      <a:pt x="985977" y="226026"/>
                    </a:cubicBezTo>
                    <a:cubicBezTo>
                      <a:pt x="948406" y="176284"/>
                      <a:pt x="905544" y="71509"/>
                      <a:pt x="855802" y="35526"/>
                    </a:cubicBezTo>
                    <a:cubicBezTo>
                      <a:pt x="806060" y="-457"/>
                      <a:pt x="737269" y="-9453"/>
                      <a:pt x="687527" y="10126"/>
                    </a:cubicBezTo>
                    <a:cubicBezTo>
                      <a:pt x="637785" y="29705"/>
                      <a:pt x="575344" y="85268"/>
                      <a:pt x="557352" y="153001"/>
                    </a:cubicBezTo>
                    <a:cubicBezTo>
                      <a:pt x="539360" y="220734"/>
                      <a:pt x="590160" y="350909"/>
                      <a:pt x="579577" y="416526"/>
                    </a:cubicBezTo>
                    <a:cubicBezTo>
                      <a:pt x="568994" y="482143"/>
                      <a:pt x="558939" y="534530"/>
                      <a:pt x="493852" y="546701"/>
                    </a:cubicBezTo>
                    <a:cubicBezTo>
                      <a:pt x="428765" y="558872"/>
                      <a:pt x="262077" y="474205"/>
                      <a:pt x="189052" y="489551"/>
                    </a:cubicBezTo>
                    <a:cubicBezTo>
                      <a:pt x="116027" y="504897"/>
                      <a:pt x="51998" y="583743"/>
                      <a:pt x="55702" y="638776"/>
                    </a:cubicBezTo>
                    <a:cubicBezTo>
                      <a:pt x="59406" y="693809"/>
                      <a:pt x="168414" y="764718"/>
                      <a:pt x="211277" y="819751"/>
                    </a:cubicBezTo>
                    <a:cubicBezTo>
                      <a:pt x="254139" y="874784"/>
                      <a:pt x="334573" y="908651"/>
                      <a:pt x="312877" y="968976"/>
                    </a:cubicBezTo>
                    <a:cubicBezTo>
                      <a:pt x="291181" y="1029301"/>
                      <a:pt x="132431" y="1116614"/>
                      <a:pt x="81102" y="1181701"/>
                    </a:cubicBezTo>
                    <a:cubicBezTo>
                      <a:pt x="29773" y="1246788"/>
                      <a:pt x="-15206" y="1313464"/>
                      <a:pt x="4902" y="1359501"/>
                    </a:cubicBezTo>
                    <a:cubicBezTo>
                      <a:pt x="25010" y="1405538"/>
                      <a:pt x="127140" y="1447343"/>
                      <a:pt x="201752" y="1457926"/>
                    </a:cubicBezTo>
                    <a:cubicBezTo>
                      <a:pt x="276364" y="1468509"/>
                      <a:pt x="400719" y="1369026"/>
                      <a:pt x="452577" y="1423001"/>
                    </a:cubicBezTo>
                    <a:cubicBezTo>
                      <a:pt x="504435" y="1476976"/>
                      <a:pt x="477448" y="1706105"/>
                      <a:pt x="512902" y="1781776"/>
                    </a:cubicBezTo>
                    <a:cubicBezTo>
                      <a:pt x="548356" y="1857447"/>
                      <a:pt x="608681" y="1902955"/>
                      <a:pt x="665302" y="1877026"/>
                    </a:cubicBezTo>
                    <a:cubicBezTo>
                      <a:pt x="721923" y="1851097"/>
                      <a:pt x="798123" y="1679647"/>
                      <a:pt x="852627" y="1626201"/>
                    </a:cubicBezTo>
                    <a:cubicBezTo>
                      <a:pt x="907131" y="1572755"/>
                      <a:pt x="941527" y="1539418"/>
                      <a:pt x="992327" y="1556351"/>
                    </a:cubicBezTo>
                    <a:cubicBezTo>
                      <a:pt x="1043127" y="1573284"/>
                      <a:pt x="1098160" y="1689701"/>
                      <a:pt x="1157427" y="1727801"/>
                    </a:cubicBezTo>
                    <a:cubicBezTo>
                      <a:pt x="1216694" y="1765901"/>
                      <a:pt x="1311415" y="1823580"/>
                      <a:pt x="1347927" y="1784951"/>
                    </a:cubicBezTo>
                    <a:cubicBezTo>
                      <a:pt x="1384439" y="1746322"/>
                      <a:pt x="1373327" y="1565347"/>
                      <a:pt x="1376502" y="1496026"/>
                    </a:cubicBezTo>
                    <a:cubicBezTo>
                      <a:pt x="1379677" y="1426705"/>
                      <a:pt x="1313531" y="1397072"/>
                      <a:pt x="1366977" y="1369026"/>
                    </a:cubicBezTo>
                    <a:cubicBezTo>
                      <a:pt x="1420423" y="1340980"/>
                      <a:pt x="1622565" y="1347330"/>
                      <a:pt x="1697177" y="1327751"/>
                    </a:cubicBezTo>
                    <a:cubicBezTo>
                      <a:pt x="1771790" y="1308172"/>
                      <a:pt x="1812535" y="1293884"/>
                      <a:pt x="1814652" y="1251551"/>
                    </a:cubicBezTo>
                    <a:cubicBezTo>
                      <a:pt x="1816769" y="1209218"/>
                      <a:pt x="1754856" y="1120318"/>
                      <a:pt x="1709877" y="1073751"/>
                    </a:cubicBezTo>
                    <a:cubicBezTo>
                      <a:pt x="1664898" y="1027184"/>
                      <a:pt x="1551127" y="1021364"/>
                      <a:pt x="1544777" y="972151"/>
                    </a:cubicBezTo>
                    <a:cubicBezTo>
                      <a:pt x="1538427" y="922938"/>
                      <a:pt x="1641615" y="840918"/>
                      <a:pt x="1671777" y="778476"/>
                    </a:cubicBezTo>
                    <a:cubicBezTo>
                      <a:pt x="1701939" y="716034"/>
                      <a:pt x="1741627" y="643539"/>
                      <a:pt x="1725752" y="597501"/>
                    </a:cubicBezTo>
                    <a:cubicBezTo>
                      <a:pt x="1709877" y="551464"/>
                      <a:pt x="1633148" y="509659"/>
                      <a:pt x="1576527" y="502251"/>
                    </a:cubicBezTo>
                    <a:cubicBezTo>
                      <a:pt x="1519906" y="494843"/>
                      <a:pt x="1415660" y="585330"/>
                      <a:pt x="1386027" y="553051"/>
                    </a:cubicBezTo>
                    <a:cubicBezTo>
                      <a:pt x="1356394" y="520772"/>
                      <a:pt x="1421481" y="357259"/>
                      <a:pt x="1398727" y="308576"/>
                    </a:cubicBezTo>
                    <a:cubicBezTo>
                      <a:pt x="1375973" y="259893"/>
                      <a:pt x="1299773" y="255130"/>
                      <a:pt x="1249502" y="260951"/>
                    </a:cubicBezTo>
                    <a:cubicBezTo>
                      <a:pt x="1199231" y="266772"/>
                      <a:pt x="1125148" y="339797"/>
                      <a:pt x="1081227" y="333976"/>
                    </a:cubicBezTo>
                    <a:close/>
                  </a:path>
                </a:pathLst>
              </a:cu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66" name="Volný tvar 72">
                <a:extLst>
                  <a:ext uri="{FF2B5EF4-FFF2-40B4-BE49-F238E27FC236}">
                    <a16:creationId xmlns:a16="http://schemas.microsoft.com/office/drawing/2014/main" id="{73EF2EDC-F419-43A5-97B0-88040F39C603}"/>
                  </a:ext>
                </a:extLst>
              </p:cNvPr>
              <p:cNvSpPr/>
              <p:nvPr/>
            </p:nvSpPr>
            <p:spPr>
              <a:xfrm>
                <a:off x="2339385" y="4100295"/>
                <a:ext cx="1971933" cy="1902145"/>
              </a:xfrm>
              <a:custGeom>
                <a:avLst/>
                <a:gdLst>
                  <a:gd name="connsiteX0" fmla="*/ 753065 w 1971933"/>
                  <a:gd name="connsiteY0" fmla="*/ 373280 h 1902145"/>
                  <a:gd name="connsiteX1" fmla="*/ 533990 w 1971933"/>
                  <a:gd name="connsiteY1" fmla="*/ 278030 h 1902145"/>
                  <a:gd name="connsiteX2" fmla="*/ 292690 w 1971933"/>
                  <a:gd name="connsiteY2" fmla="*/ 306605 h 1902145"/>
                  <a:gd name="connsiteX3" fmla="*/ 260940 w 1971933"/>
                  <a:gd name="connsiteY3" fmla="*/ 481230 h 1902145"/>
                  <a:gd name="connsiteX4" fmla="*/ 397465 w 1971933"/>
                  <a:gd name="connsiteY4" fmla="*/ 709830 h 1902145"/>
                  <a:gd name="connsiteX5" fmla="*/ 349840 w 1971933"/>
                  <a:gd name="connsiteY5" fmla="*/ 836830 h 1902145"/>
                  <a:gd name="connsiteX6" fmla="*/ 108540 w 1971933"/>
                  <a:gd name="connsiteY6" fmla="*/ 871755 h 1902145"/>
                  <a:gd name="connsiteX7" fmla="*/ 590 w 1971933"/>
                  <a:gd name="connsiteY7" fmla="*/ 1011455 h 1902145"/>
                  <a:gd name="connsiteX8" fmla="*/ 76790 w 1971933"/>
                  <a:gd name="connsiteY8" fmla="*/ 1173380 h 1902145"/>
                  <a:gd name="connsiteX9" fmla="*/ 305390 w 1971933"/>
                  <a:gd name="connsiteY9" fmla="*/ 1243230 h 1902145"/>
                  <a:gd name="connsiteX10" fmla="*/ 378415 w 1971933"/>
                  <a:gd name="connsiteY10" fmla="*/ 1338480 h 1902145"/>
                  <a:gd name="connsiteX11" fmla="*/ 295865 w 1971933"/>
                  <a:gd name="connsiteY11" fmla="*/ 1586130 h 1902145"/>
                  <a:gd name="connsiteX12" fmla="*/ 387940 w 1971933"/>
                  <a:gd name="connsiteY12" fmla="*/ 1757580 h 1902145"/>
                  <a:gd name="connsiteX13" fmla="*/ 648290 w 1971933"/>
                  <a:gd name="connsiteY13" fmla="*/ 1640105 h 1902145"/>
                  <a:gd name="connsiteX14" fmla="*/ 810215 w 1971933"/>
                  <a:gd name="connsiteY14" fmla="*/ 1586130 h 1902145"/>
                  <a:gd name="connsiteX15" fmla="*/ 949915 w 1971933"/>
                  <a:gd name="connsiteY15" fmla="*/ 1843305 h 1902145"/>
                  <a:gd name="connsiteX16" fmla="*/ 1115015 w 1971933"/>
                  <a:gd name="connsiteY16" fmla="*/ 1884580 h 1902145"/>
                  <a:gd name="connsiteX17" fmla="*/ 1188040 w 1971933"/>
                  <a:gd name="connsiteY17" fmla="*/ 1611530 h 1902145"/>
                  <a:gd name="connsiteX18" fmla="*/ 1295990 w 1971933"/>
                  <a:gd name="connsiteY18" fmla="*/ 1484530 h 1902145"/>
                  <a:gd name="connsiteX19" fmla="*/ 1629365 w 1971933"/>
                  <a:gd name="connsiteY19" fmla="*/ 1563905 h 1902145"/>
                  <a:gd name="connsiteX20" fmla="*/ 1842090 w 1971933"/>
                  <a:gd name="connsiteY20" fmla="*/ 1538505 h 1902145"/>
                  <a:gd name="connsiteX21" fmla="*/ 1623015 w 1971933"/>
                  <a:gd name="connsiteY21" fmla="*/ 1319430 h 1902145"/>
                  <a:gd name="connsiteX22" fmla="*/ 1769065 w 1971933"/>
                  <a:gd name="connsiteY22" fmla="*/ 1195605 h 1902145"/>
                  <a:gd name="connsiteX23" fmla="*/ 1950040 w 1971933"/>
                  <a:gd name="connsiteY23" fmla="*/ 1147980 h 1902145"/>
                  <a:gd name="connsiteX24" fmla="*/ 1934165 w 1971933"/>
                  <a:gd name="connsiteY24" fmla="*/ 970180 h 1902145"/>
                  <a:gd name="connsiteX25" fmla="*/ 1638890 w 1971933"/>
                  <a:gd name="connsiteY25" fmla="*/ 868580 h 1902145"/>
                  <a:gd name="connsiteX26" fmla="*/ 1613490 w 1971933"/>
                  <a:gd name="connsiteY26" fmla="*/ 681255 h 1902145"/>
                  <a:gd name="connsiteX27" fmla="*/ 1762715 w 1971933"/>
                  <a:gd name="connsiteY27" fmla="*/ 420905 h 1902145"/>
                  <a:gd name="connsiteX28" fmla="*/ 1711915 w 1971933"/>
                  <a:gd name="connsiteY28" fmla="*/ 322480 h 1902145"/>
                  <a:gd name="connsiteX29" fmla="*/ 1343615 w 1971933"/>
                  <a:gd name="connsiteY29" fmla="*/ 411380 h 1902145"/>
                  <a:gd name="connsiteX30" fmla="*/ 1242015 w 1971933"/>
                  <a:gd name="connsiteY30" fmla="*/ 379630 h 1902145"/>
                  <a:gd name="connsiteX31" fmla="*/ 1194390 w 1971933"/>
                  <a:gd name="connsiteY31" fmla="*/ 135155 h 1902145"/>
                  <a:gd name="connsiteX32" fmla="*/ 1016590 w 1971933"/>
                  <a:gd name="connsiteY32" fmla="*/ 1805 h 1902145"/>
                  <a:gd name="connsiteX33" fmla="*/ 800690 w 1971933"/>
                  <a:gd name="connsiteY33" fmla="*/ 227230 h 1902145"/>
                  <a:gd name="connsiteX34" fmla="*/ 753065 w 1971933"/>
                  <a:gd name="connsiteY34" fmla="*/ 373280 h 19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1933" h="1902145">
                    <a:moveTo>
                      <a:pt x="753065" y="373280"/>
                    </a:moveTo>
                    <a:cubicBezTo>
                      <a:pt x="708615" y="381747"/>
                      <a:pt x="610719" y="289142"/>
                      <a:pt x="533990" y="278030"/>
                    </a:cubicBezTo>
                    <a:cubicBezTo>
                      <a:pt x="457261" y="266917"/>
                      <a:pt x="338198" y="272738"/>
                      <a:pt x="292690" y="306605"/>
                    </a:cubicBezTo>
                    <a:cubicBezTo>
                      <a:pt x="247182" y="340472"/>
                      <a:pt x="243477" y="414026"/>
                      <a:pt x="260940" y="481230"/>
                    </a:cubicBezTo>
                    <a:cubicBezTo>
                      <a:pt x="278402" y="548434"/>
                      <a:pt x="382648" y="650563"/>
                      <a:pt x="397465" y="709830"/>
                    </a:cubicBezTo>
                    <a:cubicBezTo>
                      <a:pt x="412282" y="769097"/>
                      <a:pt x="397994" y="809843"/>
                      <a:pt x="349840" y="836830"/>
                    </a:cubicBezTo>
                    <a:cubicBezTo>
                      <a:pt x="301686" y="863818"/>
                      <a:pt x="166748" y="842651"/>
                      <a:pt x="108540" y="871755"/>
                    </a:cubicBezTo>
                    <a:cubicBezTo>
                      <a:pt x="50332" y="900859"/>
                      <a:pt x="5882" y="961184"/>
                      <a:pt x="590" y="1011455"/>
                    </a:cubicBezTo>
                    <a:cubicBezTo>
                      <a:pt x="-4702" y="1061726"/>
                      <a:pt x="25990" y="1134751"/>
                      <a:pt x="76790" y="1173380"/>
                    </a:cubicBezTo>
                    <a:cubicBezTo>
                      <a:pt x="127590" y="1212009"/>
                      <a:pt x="255119" y="1215713"/>
                      <a:pt x="305390" y="1243230"/>
                    </a:cubicBezTo>
                    <a:cubicBezTo>
                      <a:pt x="355661" y="1270747"/>
                      <a:pt x="380002" y="1281330"/>
                      <a:pt x="378415" y="1338480"/>
                    </a:cubicBezTo>
                    <a:cubicBezTo>
                      <a:pt x="376827" y="1395630"/>
                      <a:pt x="294277" y="1516280"/>
                      <a:pt x="295865" y="1586130"/>
                    </a:cubicBezTo>
                    <a:cubicBezTo>
                      <a:pt x="297452" y="1655980"/>
                      <a:pt x="329203" y="1748584"/>
                      <a:pt x="387940" y="1757580"/>
                    </a:cubicBezTo>
                    <a:cubicBezTo>
                      <a:pt x="446677" y="1766576"/>
                      <a:pt x="577911" y="1668680"/>
                      <a:pt x="648290" y="1640105"/>
                    </a:cubicBezTo>
                    <a:cubicBezTo>
                      <a:pt x="718669" y="1611530"/>
                      <a:pt x="759944" y="1552263"/>
                      <a:pt x="810215" y="1586130"/>
                    </a:cubicBezTo>
                    <a:cubicBezTo>
                      <a:pt x="860486" y="1619997"/>
                      <a:pt x="899115" y="1793563"/>
                      <a:pt x="949915" y="1843305"/>
                    </a:cubicBezTo>
                    <a:cubicBezTo>
                      <a:pt x="1000715" y="1893047"/>
                      <a:pt x="1075328" y="1923209"/>
                      <a:pt x="1115015" y="1884580"/>
                    </a:cubicBezTo>
                    <a:cubicBezTo>
                      <a:pt x="1154702" y="1845951"/>
                      <a:pt x="1157878" y="1678205"/>
                      <a:pt x="1188040" y="1611530"/>
                    </a:cubicBezTo>
                    <a:cubicBezTo>
                      <a:pt x="1218202" y="1544855"/>
                      <a:pt x="1222436" y="1492468"/>
                      <a:pt x="1295990" y="1484530"/>
                    </a:cubicBezTo>
                    <a:cubicBezTo>
                      <a:pt x="1369544" y="1476592"/>
                      <a:pt x="1538348" y="1554909"/>
                      <a:pt x="1629365" y="1563905"/>
                    </a:cubicBezTo>
                    <a:cubicBezTo>
                      <a:pt x="1720382" y="1572901"/>
                      <a:pt x="1843148" y="1579251"/>
                      <a:pt x="1842090" y="1538505"/>
                    </a:cubicBezTo>
                    <a:cubicBezTo>
                      <a:pt x="1841032" y="1497759"/>
                      <a:pt x="1635186" y="1376580"/>
                      <a:pt x="1623015" y="1319430"/>
                    </a:cubicBezTo>
                    <a:cubicBezTo>
                      <a:pt x="1610844" y="1262280"/>
                      <a:pt x="1714561" y="1224180"/>
                      <a:pt x="1769065" y="1195605"/>
                    </a:cubicBezTo>
                    <a:cubicBezTo>
                      <a:pt x="1823569" y="1167030"/>
                      <a:pt x="1922523" y="1185551"/>
                      <a:pt x="1950040" y="1147980"/>
                    </a:cubicBezTo>
                    <a:cubicBezTo>
                      <a:pt x="1977557" y="1110409"/>
                      <a:pt x="1986023" y="1016747"/>
                      <a:pt x="1934165" y="970180"/>
                    </a:cubicBezTo>
                    <a:cubicBezTo>
                      <a:pt x="1882307" y="923613"/>
                      <a:pt x="1692336" y="916734"/>
                      <a:pt x="1638890" y="868580"/>
                    </a:cubicBezTo>
                    <a:cubicBezTo>
                      <a:pt x="1585444" y="820426"/>
                      <a:pt x="1592852" y="755868"/>
                      <a:pt x="1613490" y="681255"/>
                    </a:cubicBezTo>
                    <a:cubicBezTo>
                      <a:pt x="1634128" y="606642"/>
                      <a:pt x="1746311" y="480701"/>
                      <a:pt x="1762715" y="420905"/>
                    </a:cubicBezTo>
                    <a:cubicBezTo>
                      <a:pt x="1779119" y="361109"/>
                      <a:pt x="1781765" y="324067"/>
                      <a:pt x="1711915" y="322480"/>
                    </a:cubicBezTo>
                    <a:cubicBezTo>
                      <a:pt x="1642065" y="320892"/>
                      <a:pt x="1421932" y="401855"/>
                      <a:pt x="1343615" y="411380"/>
                    </a:cubicBezTo>
                    <a:cubicBezTo>
                      <a:pt x="1265298" y="420905"/>
                      <a:pt x="1266886" y="425667"/>
                      <a:pt x="1242015" y="379630"/>
                    </a:cubicBezTo>
                    <a:cubicBezTo>
                      <a:pt x="1217144" y="333593"/>
                      <a:pt x="1231961" y="198126"/>
                      <a:pt x="1194390" y="135155"/>
                    </a:cubicBezTo>
                    <a:cubicBezTo>
                      <a:pt x="1156819" y="72184"/>
                      <a:pt x="1082207" y="-13541"/>
                      <a:pt x="1016590" y="1805"/>
                    </a:cubicBezTo>
                    <a:cubicBezTo>
                      <a:pt x="950973" y="17151"/>
                      <a:pt x="843552" y="163201"/>
                      <a:pt x="800690" y="227230"/>
                    </a:cubicBezTo>
                    <a:cubicBezTo>
                      <a:pt x="757828" y="291259"/>
                      <a:pt x="797515" y="364813"/>
                      <a:pt x="753065" y="373280"/>
                    </a:cubicBezTo>
                    <a:close/>
                  </a:path>
                </a:pathLst>
              </a:cu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cxnSp>
            <p:nvCxnSpPr>
              <p:cNvPr id="467" name="Přímá spojnice 125">
                <a:extLst>
                  <a:ext uri="{FF2B5EF4-FFF2-40B4-BE49-F238E27FC236}">
                    <a16:creationId xmlns:a16="http://schemas.microsoft.com/office/drawing/2014/main" id="{484A6075-7176-414E-BEA7-F2EC227AFA67}"/>
                  </a:ext>
                </a:extLst>
              </p:cNvPr>
              <p:cNvCxnSpPr/>
              <p:nvPr/>
            </p:nvCxnSpPr>
            <p:spPr>
              <a:xfrm flipH="1" flipV="1">
                <a:off x="3591106" y="5661359"/>
                <a:ext cx="86198" cy="226779"/>
              </a:xfrm>
              <a:prstGeom prst="line">
                <a:avLst/>
              </a:prstGeom>
              <a:noFill/>
              <a:ln w="9525" cap="flat" cmpd="sng" algn="ctr">
                <a:solidFill>
                  <a:sysClr val="windowText" lastClr="000000"/>
                </a:solidFill>
                <a:prstDash val="solid"/>
              </a:ln>
              <a:effectLst/>
            </p:spPr>
          </p:cxnSp>
          <p:cxnSp>
            <p:nvCxnSpPr>
              <p:cNvPr id="468" name="Přímá spojnice 126">
                <a:extLst>
                  <a:ext uri="{FF2B5EF4-FFF2-40B4-BE49-F238E27FC236}">
                    <a16:creationId xmlns:a16="http://schemas.microsoft.com/office/drawing/2014/main" id="{09BDB9F6-8823-478F-B802-1D3477A774EE}"/>
                  </a:ext>
                </a:extLst>
              </p:cNvPr>
              <p:cNvCxnSpPr>
                <a:endCxn id="466" idx="18"/>
              </p:cNvCxnSpPr>
              <p:nvPr/>
            </p:nvCxnSpPr>
            <p:spPr>
              <a:xfrm flipH="1" flipV="1">
                <a:off x="3635375" y="5584825"/>
                <a:ext cx="82055" cy="228643"/>
              </a:xfrm>
              <a:prstGeom prst="line">
                <a:avLst/>
              </a:prstGeom>
              <a:noFill/>
              <a:ln w="9525" cap="flat" cmpd="sng" algn="ctr">
                <a:solidFill>
                  <a:sysClr val="windowText" lastClr="000000"/>
                </a:solidFill>
                <a:prstDash val="solid"/>
              </a:ln>
              <a:effectLst/>
            </p:spPr>
          </p:cxnSp>
          <p:cxnSp>
            <p:nvCxnSpPr>
              <p:cNvPr id="469" name="Přímá spojnice 127">
                <a:extLst>
                  <a:ext uri="{FF2B5EF4-FFF2-40B4-BE49-F238E27FC236}">
                    <a16:creationId xmlns:a16="http://schemas.microsoft.com/office/drawing/2014/main" id="{E68AF6E7-9198-4ED1-B943-5BCD94087775}"/>
                  </a:ext>
                </a:extLst>
              </p:cNvPr>
              <p:cNvCxnSpPr/>
              <p:nvPr/>
            </p:nvCxnSpPr>
            <p:spPr>
              <a:xfrm flipH="1" flipV="1">
                <a:off x="3547807" y="5738688"/>
                <a:ext cx="36313" cy="149560"/>
              </a:xfrm>
              <a:prstGeom prst="line">
                <a:avLst/>
              </a:prstGeom>
              <a:noFill/>
              <a:ln w="9525" cap="flat" cmpd="sng" algn="ctr">
                <a:solidFill>
                  <a:sysClr val="windowText" lastClr="000000"/>
                </a:solidFill>
                <a:prstDash val="solid"/>
              </a:ln>
              <a:effectLst/>
            </p:spPr>
          </p:cxnSp>
          <p:cxnSp>
            <p:nvCxnSpPr>
              <p:cNvPr id="470" name="Přímá spojnice 135">
                <a:extLst>
                  <a:ext uri="{FF2B5EF4-FFF2-40B4-BE49-F238E27FC236}">
                    <a16:creationId xmlns:a16="http://schemas.microsoft.com/office/drawing/2014/main" id="{928B2D8F-6939-4614-8316-B26636889DA2}"/>
                  </a:ext>
                </a:extLst>
              </p:cNvPr>
              <p:cNvCxnSpPr/>
              <p:nvPr/>
            </p:nvCxnSpPr>
            <p:spPr>
              <a:xfrm flipV="1">
                <a:off x="2397957" y="5318125"/>
                <a:ext cx="157751" cy="88225"/>
              </a:xfrm>
              <a:prstGeom prst="line">
                <a:avLst/>
              </a:prstGeom>
              <a:noFill/>
              <a:ln w="9525" cap="flat" cmpd="sng" algn="ctr">
                <a:solidFill>
                  <a:sysClr val="windowText" lastClr="000000"/>
                </a:solidFill>
                <a:prstDash val="solid"/>
              </a:ln>
              <a:effectLst/>
            </p:spPr>
          </p:cxnSp>
          <p:cxnSp>
            <p:nvCxnSpPr>
              <p:cNvPr id="471" name="Přímá spojnice 137">
                <a:extLst>
                  <a:ext uri="{FF2B5EF4-FFF2-40B4-BE49-F238E27FC236}">
                    <a16:creationId xmlns:a16="http://schemas.microsoft.com/office/drawing/2014/main" id="{E0AF2356-39B6-4CA7-B61F-CAA579FD8880}"/>
                  </a:ext>
                </a:extLst>
              </p:cNvPr>
              <p:cNvCxnSpPr/>
              <p:nvPr/>
            </p:nvCxnSpPr>
            <p:spPr>
              <a:xfrm flipV="1">
                <a:off x="2404892" y="5374481"/>
                <a:ext cx="185319" cy="104895"/>
              </a:xfrm>
              <a:prstGeom prst="line">
                <a:avLst/>
              </a:prstGeom>
              <a:noFill/>
              <a:ln w="9525" cap="flat" cmpd="sng" algn="ctr">
                <a:solidFill>
                  <a:sysClr val="windowText" lastClr="000000"/>
                </a:solidFill>
                <a:prstDash val="solid"/>
              </a:ln>
              <a:effectLst/>
            </p:spPr>
          </p:cxnSp>
          <p:cxnSp>
            <p:nvCxnSpPr>
              <p:cNvPr id="472" name="Přímá spojnice 139">
                <a:extLst>
                  <a:ext uri="{FF2B5EF4-FFF2-40B4-BE49-F238E27FC236}">
                    <a16:creationId xmlns:a16="http://schemas.microsoft.com/office/drawing/2014/main" id="{50804485-F128-454E-B68F-E374764F755B}"/>
                  </a:ext>
                </a:extLst>
              </p:cNvPr>
              <p:cNvCxnSpPr/>
              <p:nvPr/>
            </p:nvCxnSpPr>
            <p:spPr>
              <a:xfrm flipV="1">
                <a:off x="2501671" y="5432305"/>
                <a:ext cx="185319" cy="104895"/>
              </a:xfrm>
              <a:prstGeom prst="line">
                <a:avLst/>
              </a:prstGeom>
              <a:noFill/>
              <a:ln w="9525" cap="flat" cmpd="sng" algn="ctr">
                <a:solidFill>
                  <a:sysClr val="windowText" lastClr="000000"/>
                </a:solidFill>
                <a:prstDash val="solid"/>
              </a:ln>
              <a:effectLst/>
            </p:spPr>
          </p:cxnSp>
          <p:cxnSp>
            <p:nvCxnSpPr>
              <p:cNvPr id="473" name="Přímá spojnice 140">
                <a:extLst>
                  <a:ext uri="{FF2B5EF4-FFF2-40B4-BE49-F238E27FC236}">
                    <a16:creationId xmlns:a16="http://schemas.microsoft.com/office/drawing/2014/main" id="{BA1C0862-A5B6-4697-85C4-42987B05C2F7}"/>
                  </a:ext>
                </a:extLst>
              </p:cNvPr>
              <p:cNvCxnSpPr/>
              <p:nvPr/>
            </p:nvCxnSpPr>
            <p:spPr>
              <a:xfrm flipV="1">
                <a:off x="2654071" y="5569061"/>
                <a:ext cx="131596" cy="120540"/>
              </a:xfrm>
              <a:prstGeom prst="line">
                <a:avLst/>
              </a:prstGeom>
              <a:noFill/>
              <a:ln w="9525" cap="flat" cmpd="sng" algn="ctr">
                <a:solidFill>
                  <a:sysClr val="windowText" lastClr="000000"/>
                </a:solidFill>
                <a:prstDash val="solid"/>
              </a:ln>
              <a:effectLst/>
            </p:spPr>
          </p:cxnSp>
          <p:cxnSp>
            <p:nvCxnSpPr>
              <p:cNvPr id="474" name="Přímá spojnice 142">
                <a:extLst>
                  <a:ext uri="{FF2B5EF4-FFF2-40B4-BE49-F238E27FC236}">
                    <a16:creationId xmlns:a16="http://schemas.microsoft.com/office/drawing/2014/main" id="{8F844AB2-6418-43FC-9FF5-C1844DA99B78}"/>
                  </a:ext>
                </a:extLst>
              </p:cNvPr>
              <p:cNvCxnSpPr/>
              <p:nvPr/>
            </p:nvCxnSpPr>
            <p:spPr>
              <a:xfrm flipH="1" flipV="1">
                <a:off x="3064752" y="5738111"/>
                <a:ext cx="1140" cy="150137"/>
              </a:xfrm>
              <a:prstGeom prst="line">
                <a:avLst/>
              </a:prstGeom>
              <a:noFill/>
              <a:ln w="9525" cap="flat" cmpd="sng" algn="ctr">
                <a:solidFill>
                  <a:sysClr val="windowText" lastClr="000000"/>
                </a:solidFill>
                <a:prstDash val="solid"/>
              </a:ln>
              <a:effectLst/>
            </p:spPr>
          </p:cxnSp>
          <p:cxnSp>
            <p:nvCxnSpPr>
              <p:cNvPr id="475" name="Přímá spojnice 143">
                <a:extLst>
                  <a:ext uri="{FF2B5EF4-FFF2-40B4-BE49-F238E27FC236}">
                    <a16:creationId xmlns:a16="http://schemas.microsoft.com/office/drawing/2014/main" id="{B19B5192-A032-4165-B42A-9DEC5CEFCF1F}"/>
                  </a:ext>
                </a:extLst>
              </p:cNvPr>
              <p:cNvCxnSpPr/>
              <p:nvPr/>
            </p:nvCxnSpPr>
            <p:spPr>
              <a:xfrm flipV="1">
                <a:off x="2674875" y="5661415"/>
                <a:ext cx="131596" cy="120540"/>
              </a:xfrm>
              <a:prstGeom prst="line">
                <a:avLst/>
              </a:prstGeom>
              <a:noFill/>
              <a:ln w="9525" cap="flat" cmpd="sng" algn="ctr">
                <a:solidFill>
                  <a:sysClr val="windowText" lastClr="000000"/>
                </a:solidFill>
                <a:prstDash val="solid"/>
              </a:ln>
              <a:effectLst/>
            </p:spPr>
          </p:cxnSp>
          <p:cxnSp>
            <p:nvCxnSpPr>
              <p:cNvPr id="476" name="Přímá spojnice 144">
                <a:extLst>
                  <a:ext uri="{FF2B5EF4-FFF2-40B4-BE49-F238E27FC236}">
                    <a16:creationId xmlns:a16="http://schemas.microsoft.com/office/drawing/2014/main" id="{CFF76F9B-F1E6-4F95-BCDD-86AE2BBBD7F6}"/>
                  </a:ext>
                </a:extLst>
              </p:cNvPr>
              <p:cNvCxnSpPr/>
              <p:nvPr/>
            </p:nvCxnSpPr>
            <p:spPr>
              <a:xfrm flipV="1">
                <a:off x="2718310" y="5714478"/>
                <a:ext cx="131596" cy="120540"/>
              </a:xfrm>
              <a:prstGeom prst="line">
                <a:avLst/>
              </a:prstGeom>
              <a:noFill/>
              <a:ln w="9525" cap="flat" cmpd="sng" algn="ctr">
                <a:solidFill>
                  <a:sysClr val="windowText" lastClr="000000"/>
                </a:solidFill>
                <a:prstDash val="solid"/>
              </a:ln>
              <a:effectLst/>
            </p:spPr>
          </p:cxnSp>
          <p:cxnSp>
            <p:nvCxnSpPr>
              <p:cNvPr id="477" name="Přímá spojnice 146">
                <a:extLst>
                  <a:ext uri="{FF2B5EF4-FFF2-40B4-BE49-F238E27FC236}">
                    <a16:creationId xmlns:a16="http://schemas.microsoft.com/office/drawing/2014/main" id="{7261B3DE-219F-4CD0-8F43-3EE01B8FA080}"/>
                  </a:ext>
                </a:extLst>
              </p:cNvPr>
              <p:cNvCxnSpPr/>
              <p:nvPr/>
            </p:nvCxnSpPr>
            <p:spPr>
              <a:xfrm flipH="1" flipV="1">
                <a:off x="2959687" y="5762380"/>
                <a:ext cx="3367" cy="186900"/>
              </a:xfrm>
              <a:prstGeom prst="line">
                <a:avLst/>
              </a:prstGeom>
              <a:noFill/>
              <a:ln w="9525" cap="flat" cmpd="sng" algn="ctr">
                <a:solidFill>
                  <a:sysClr val="windowText" lastClr="000000"/>
                </a:solidFill>
                <a:prstDash val="solid"/>
              </a:ln>
              <a:effectLst/>
            </p:spPr>
          </p:cxnSp>
          <p:cxnSp>
            <p:nvCxnSpPr>
              <p:cNvPr id="478" name="Přímá spojnice 148">
                <a:extLst>
                  <a:ext uri="{FF2B5EF4-FFF2-40B4-BE49-F238E27FC236}">
                    <a16:creationId xmlns:a16="http://schemas.microsoft.com/office/drawing/2014/main" id="{18B46A9E-7D53-48C8-8BFC-2C1A8F585F80}"/>
                  </a:ext>
                </a:extLst>
              </p:cNvPr>
              <p:cNvCxnSpPr/>
              <p:nvPr/>
            </p:nvCxnSpPr>
            <p:spPr>
              <a:xfrm flipH="1" flipV="1">
                <a:off x="3286530" y="5691153"/>
                <a:ext cx="3367" cy="186900"/>
              </a:xfrm>
              <a:prstGeom prst="line">
                <a:avLst/>
              </a:prstGeom>
              <a:noFill/>
              <a:ln w="9525" cap="flat" cmpd="sng" algn="ctr">
                <a:solidFill>
                  <a:sysClr val="windowText" lastClr="000000"/>
                </a:solidFill>
                <a:prstDash val="solid"/>
              </a:ln>
              <a:effectLst/>
            </p:spPr>
          </p:cxnSp>
          <p:cxnSp>
            <p:nvCxnSpPr>
              <p:cNvPr id="479" name="Přímá spojnice 150">
                <a:extLst>
                  <a:ext uri="{FF2B5EF4-FFF2-40B4-BE49-F238E27FC236}">
                    <a16:creationId xmlns:a16="http://schemas.microsoft.com/office/drawing/2014/main" id="{45F97C2C-625C-405E-BC8B-9738B99263B5}"/>
                  </a:ext>
                </a:extLst>
              </p:cNvPr>
              <p:cNvCxnSpPr/>
              <p:nvPr/>
            </p:nvCxnSpPr>
            <p:spPr>
              <a:xfrm flipH="1" flipV="1">
                <a:off x="3356515" y="5772701"/>
                <a:ext cx="3367" cy="186900"/>
              </a:xfrm>
              <a:prstGeom prst="line">
                <a:avLst/>
              </a:prstGeom>
              <a:noFill/>
              <a:ln w="9525" cap="flat" cmpd="sng" algn="ctr">
                <a:solidFill>
                  <a:sysClr val="windowText" lastClr="000000"/>
                </a:solidFill>
                <a:prstDash val="solid"/>
              </a:ln>
              <a:effectLst/>
            </p:spPr>
          </p:cxnSp>
          <p:cxnSp>
            <p:nvCxnSpPr>
              <p:cNvPr id="480" name="Přímá spojnice 151">
                <a:extLst>
                  <a:ext uri="{FF2B5EF4-FFF2-40B4-BE49-F238E27FC236}">
                    <a16:creationId xmlns:a16="http://schemas.microsoft.com/office/drawing/2014/main" id="{224B575B-1CE2-41A4-BC20-B71823E0E764}"/>
                  </a:ext>
                </a:extLst>
              </p:cNvPr>
              <p:cNvCxnSpPr/>
              <p:nvPr/>
            </p:nvCxnSpPr>
            <p:spPr>
              <a:xfrm flipH="1" flipV="1">
                <a:off x="3407172" y="5738018"/>
                <a:ext cx="3367" cy="186900"/>
              </a:xfrm>
              <a:prstGeom prst="line">
                <a:avLst/>
              </a:prstGeom>
              <a:noFill/>
              <a:ln w="9525" cap="flat" cmpd="sng" algn="ctr">
                <a:solidFill>
                  <a:sysClr val="windowText" lastClr="000000"/>
                </a:solidFill>
                <a:prstDash val="solid"/>
              </a:ln>
              <a:effectLst/>
            </p:spPr>
          </p:cxnSp>
        </p:grpSp>
      </p:grpSp>
      <p:grpSp>
        <p:nvGrpSpPr>
          <p:cNvPr id="43039" name="Skupina 185">
            <a:extLst>
              <a:ext uri="{FF2B5EF4-FFF2-40B4-BE49-F238E27FC236}">
                <a16:creationId xmlns:a16="http://schemas.microsoft.com/office/drawing/2014/main" id="{57C548F3-7926-4423-8CB3-CCC1D7226DC5}"/>
              </a:ext>
            </a:extLst>
          </p:cNvPr>
          <p:cNvGrpSpPr>
            <a:grpSpLocks/>
          </p:cNvGrpSpPr>
          <p:nvPr/>
        </p:nvGrpSpPr>
        <p:grpSpPr bwMode="auto">
          <a:xfrm>
            <a:off x="1774825" y="5581650"/>
            <a:ext cx="1296988" cy="654050"/>
            <a:chOff x="9252520" y="3832457"/>
            <a:chExt cx="1052917" cy="531407"/>
          </a:xfrm>
        </p:grpSpPr>
        <p:sp>
          <p:nvSpPr>
            <p:cNvPr id="482" name="Ovál 154">
              <a:extLst>
                <a:ext uri="{FF2B5EF4-FFF2-40B4-BE49-F238E27FC236}">
                  <a16:creationId xmlns:a16="http://schemas.microsoft.com/office/drawing/2014/main" id="{05494E88-272F-4EE2-A3C6-20495BD3F3AA}"/>
                </a:ext>
              </a:extLst>
            </p:cNvPr>
            <p:cNvSpPr/>
            <p:nvPr/>
          </p:nvSpPr>
          <p:spPr>
            <a:xfrm>
              <a:off x="9252520" y="3965090"/>
              <a:ext cx="308030" cy="360040"/>
            </a:xfrm>
            <a:prstGeom prst="ellipse">
              <a:avLst/>
            </a:prstGeom>
            <a:gradFill flip="none" rotWithShape="1">
              <a:gsLst>
                <a:gs pos="0">
                  <a:srgbClr val="EEECE1">
                    <a:lumMod val="50000"/>
                    <a:shade val="30000"/>
                    <a:satMod val="115000"/>
                  </a:srgbClr>
                </a:gs>
                <a:gs pos="72000">
                  <a:srgbClr val="EEECE1">
                    <a:lumMod val="50000"/>
                    <a:shade val="67500"/>
                    <a:satMod val="115000"/>
                  </a:srgbClr>
                </a:gs>
                <a:gs pos="100000">
                  <a:srgbClr val="EEECE1">
                    <a:lumMod val="50000"/>
                    <a:shade val="100000"/>
                    <a:satMod val="115000"/>
                  </a:srgbClr>
                </a:gs>
              </a:gsLst>
              <a:path path="circle">
                <a:fillToRect l="50000" t="50000" r="50000" b="50000"/>
              </a:path>
              <a:tileRect/>
            </a:gradFill>
            <a:ln w="381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3" name="Ovál 155">
              <a:extLst>
                <a:ext uri="{FF2B5EF4-FFF2-40B4-BE49-F238E27FC236}">
                  <a16:creationId xmlns:a16="http://schemas.microsoft.com/office/drawing/2014/main" id="{3EDAC880-6382-4BEB-9CCE-CA4D1001B7E1}"/>
                </a:ext>
              </a:extLst>
            </p:cNvPr>
            <p:cNvSpPr/>
            <p:nvPr/>
          </p:nvSpPr>
          <p:spPr>
            <a:xfrm>
              <a:off x="9673516" y="3877586"/>
              <a:ext cx="253992" cy="296877"/>
            </a:xfrm>
            <a:prstGeom prst="ellipse">
              <a:avLst/>
            </a:prstGeom>
            <a:gradFill flip="none" rotWithShape="1">
              <a:gsLst>
                <a:gs pos="0">
                  <a:srgbClr val="EEECE1">
                    <a:lumMod val="50000"/>
                    <a:shade val="30000"/>
                    <a:satMod val="115000"/>
                  </a:srgbClr>
                </a:gs>
                <a:gs pos="72000">
                  <a:srgbClr val="EEECE1">
                    <a:lumMod val="50000"/>
                    <a:shade val="67500"/>
                    <a:satMod val="115000"/>
                  </a:srgbClr>
                </a:gs>
                <a:gs pos="100000">
                  <a:srgbClr val="EEECE1">
                    <a:lumMod val="50000"/>
                    <a:shade val="100000"/>
                    <a:satMod val="115000"/>
                  </a:srgbClr>
                </a:gs>
              </a:gsLst>
              <a:path path="circle">
                <a:fillToRect l="50000" t="50000" r="50000" b="50000"/>
              </a:path>
              <a:tileRect/>
            </a:gradFill>
            <a:ln w="381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4" name="Ovál 156">
              <a:extLst>
                <a:ext uri="{FF2B5EF4-FFF2-40B4-BE49-F238E27FC236}">
                  <a16:creationId xmlns:a16="http://schemas.microsoft.com/office/drawing/2014/main" id="{B62BAC17-DC08-4BC4-926D-BFDE7C6A0DB1}"/>
                </a:ext>
              </a:extLst>
            </p:cNvPr>
            <p:cNvSpPr/>
            <p:nvPr/>
          </p:nvSpPr>
          <p:spPr>
            <a:xfrm>
              <a:off x="10040642" y="3832457"/>
              <a:ext cx="213995" cy="250127"/>
            </a:xfrm>
            <a:prstGeom prst="ellipse">
              <a:avLst/>
            </a:prstGeom>
            <a:gradFill flip="none" rotWithShape="1">
              <a:gsLst>
                <a:gs pos="0">
                  <a:srgbClr val="EEECE1">
                    <a:lumMod val="50000"/>
                    <a:shade val="30000"/>
                    <a:satMod val="115000"/>
                  </a:srgbClr>
                </a:gs>
                <a:gs pos="72000">
                  <a:srgbClr val="EEECE1">
                    <a:lumMod val="50000"/>
                    <a:shade val="67500"/>
                    <a:satMod val="115000"/>
                  </a:srgbClr>
                </a:gs>
                <a:gs pos="100000">
                  <a:srgbClr val="EEECE1">
                    <a:lumMod val="50000"/>
                    <a:shade val="100000"/>
                    <a:satMod val="115000"/>
                  </a:srgbClr>
                </a:gs>
              </a:gsLst>
              <a:path path="circle">
                <a:fillToRect l="50000" t="50000" r="50000" b="50000"/>
              </a:path>
              <a:tileRect/>
            </a:gradFill>
            <a:ln w="381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5" name="Volný tvar 157">
              <a:extLst>
                <a:ext uri="{FF2B5EF4-FFF2-40B4-BE49-F238E27FC236}">
                  <a16:creationId xmlns:a16="http://schemas.microsoft.com/office/drawing/2014/main" id="{437B4B36-3AAC-4873-A150-C97A2148ABB8}"/>
                </a:ext>
              </a:extLst>
            </p:cNvPr>
            <p:cNvSpPr/>
            <p:nvPr/>
          </p:nvSpPr>
          <p:spPr>
            <a:xfrm>
              <a:off x="9261542" y="3967889"/>
              <a:ext cx="179137" cy="395975"/>
            </a:xfrm>
            <a:custGeom>
              <a:avLst/>
              <a:gdLst>
                <a:gd name="connsiteX0" fmla="*/ 0 w 178848"/>
                <a:gd name="connsiteY0" fmla="*/ 400141 h 400141"/>
                <a:gd name="connsiteX1" fmla="*/ 123825 w 178848"/>
                <a:gd name="connsiteY1" fmla="*/ 358866 h 400141"/>
                <a:gd name="connsiteX2" fmla="*/ 177800 w 178848"/>
                <a:gd name="connsiteY2" fmla="*/ 168366 h 400141"/>
                <a:gd name="connsiteX3" fmla="*/ 155575 w 178848"/>
                <a:gd name="connsiteY3" fmla="*/ 35016 h 400141"/>
                <a:gd name="connsiteX4" fmla="*/ 107950 w 178848"/>
                <a:gd name="connsiteY4" fmla="*/ 91 h 400141"/>
                <a:gd name="connsiteX5" fmla="*/ 73025 w 178848"/>
                <a:gd name="connsiteY5" fmla="*/ 41366 h 400141"/>
                <a:gd name="connsiteX0" fmla="*/ 0 w 178998"/>
                <a:gd name="connsiteY0" fmla="*/ 395438 h 395438"/>
                <a:gd name="connsiteX1" fmla="*/ 123825 w 178998"/>
                <a:gd name="connsiteY1" fmla="*/ 354163 h 395438"/>
                <a:gd name="connsiteX2" fmla="*/ 177800 w 178998"/>
                <a:gd name="connsiteY2" fmla="*/ 163663 h 395438"/>
                <a:gd name="connsiteX3" fmla="*/ 155575 w 178998"/>
                <a:gd name="connsiteY3" fmla="*/ 30313 h 395438"/>
                <a:gd name="connsiteX4" fmla="*/ 91281 w 178998"/>
                <a:gd name="connsiteY4" fmla="*/ 151 h 395438"/>
                <a:gd name="connsiteX5" fmla="*/ 73025 w 178998"/>
                <a:gd name="connsiteY5" fmla="*/ 36663 h 395438"/>
                <a:gd name="connsiteX0" fmla="*/ 0 w 178998"/>
                <a:gd name="connsiteY0" fmla="*/ 395438 h 395438"/>
                <a:gd name="connsiteX1" fmla="*/ 123825 w 178998"/>
                <a:gd name="connsiteY1" fmla="*/ 354163 h 395438"/>
                <a:gd name="connsiteX2" fmla="*/ 177800 w 178998"/>
                <a:gd name="connsiteY2" fmla="*/ 163663 h 395438"/>
                <a:gd name="connsiteX3" fmla="*/ 155575 w 178998"/>
                <a:gd name="connsiteY3" fmla="*/ 30313 h 395438"/>
                <a:gd name="connsiteX4" fmla="*/ 91281 w 178998"/>
                <a:gd name="connsiteY4" fmla="*/ 151 h 395438"/>
                <a:gd name="connsiteX5" fmla="*/ 53975 w 178998"/>
                <a:gd name="connsiteY5" fmla="*/ 36663 h 39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98" h="395438">
                  <a:moveTo>
                    <a:pt x="0" y="395438"/>
                  </a:moveTo>
                  <a:cubicBezTo>
                    <a:pt x="47096" y="394115"/>
                    <a:pt x="94192" y="392792"/>
                    <a:pt x="123825" y="354163"/>
                  </a:cubicBezTo>
                  <a:cubicBezTo>
                    <a:pt x="153458" y="315534"/>
                    <a:pt x="172508" y="217638"/>
                    <a:pt x="177800" y="163663"/>
                  </a:cubicBezTo>
                  <a:cubicBezTo>
                    <a:pt x="183092" y="109688"/>
                    <a:pt x="169995" y="57565"/>
                    <a:pt x="155575" y="30313"/>
                  </a:cubicBezTo>
                  <a:cubicBezTo>
                    <a:pt x="141155" y="3061"/>
                    <a:pt x="108214" y="-907"/>
                    <a:pt x="91281" y="151"/>
                  </a:cubicBezTo>
                  <a:cubicBezTo>
                    <a:pt x="74348" y="1209"/>
                    <a:pt x="64558" y="16554"/>
                    <a:pt x="53975" y="36663"/>
                  </a:cubicBezTo>
                </a:path>
              </a:pathLst>
            </a:custGeom>
            <a:noFill/>
            <a:ln w="381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6" name="Volný tvar 158">
              <a:extLst>
                <a:ext uri="{FF2B5EF4-FFF2-40B4-BE49-F238E27FC236}">
                  <a16:creationId xmlns:a16="http://schemas.microsoft.com/office/drawing/2014/main" id="{13F013FE-0101-48B5-B725-332089CE17F2}"/>
                </a:ext>
              </a:extLst>
            </p:cNvPr>
            <p:cNvSpPr/>
            <p:nvPr/>
          </p:nvSpPr>
          <p:spPr>
            <a:xfrm>
              <a:off x="9386551" y="3962730"/>
              <a:ext cx="168828" cy="357281"/>
            </a:xfrm>
            <a:custGeom>
              <a:avLst/>
              <a:gdLst>
                <a:gd name="connsiteX0" fmla="*/ 25400 w 165842"/>
                <a:gd name="connsiteY0" fmla="*/ 357773 h 357773"/>
                <a:gd name="connsiteX1" fmla="*/ 133350 w 165842"/>
                <a:gd name="connsiteY1" fmla="*/ 319673 h 357773"/>
                <a:gd name="connsiteX2" fmla="*/ 165100 w 165842"/>
                <a:gd name="connsiteY2" fmla="*/ 192673 h 357773"/>
                <a:gd name="connsiteX3" fmla="*/ 149225 w 165842"/>
                <a:gd name="connsiteY3" fmla="*/ 68848 h 357773"/>
                <a:gd name="connsiteX4" fmla="*/ 79375 w 165842"/>
                <a:gd name="connsiteY4" fmla="*/ 5348 h 357773"/>
                <a:gd name="connsiteX5" fmla="*/ 28575 w 165842"/>
                <a:gd name="connsiteY5" fmla="*/ 5348 h 357773"/>
                <a:gd name="connsiteX6" fmla="*/ 0 w 165842"/>
                <a:gd name="connsiteY6" fmla="*/ 21223 h 357773"/>
                <a:gd name="connsiteX0" fmla="*/ 27781 w 168223"/>
                <a:gd name="connsiteY0" fmla="*/ 357373 h 357373"/>
                <a:gd name="connsiteX1" fmla="*/ 135731 w 168223"/>
                <a:gd name="connsiteY1" fmla="*/ 319273 h 357373"/>
                <a:gd name="connsiteX2" fmla="*/ 167481 w 168223"/>
                <a:gd name="connsiteY2" fmla="*/ 192273 h 357373"/>
                <a:gd name="connsiteX3" fmla="*/ 151606 w 168223"/>
                <a:gd name="connsiteY3" fmla="*/ 68448 h 357373"/>
                <a:gd name="connsiteX4" fmla="*/ 81756 w 168223"/>
                <a:gd name="connsiteY4" fmla="*/ 4948 h 357373"/>
                <a:gd name="connsiteX5" fmla="*/ 30956 w 168223"/>
                <a:gd name="connsiteY5" fmla="*/ 4948 h 357373"/>
                <a:gd name="connsiteX6" fmla="*/ 0 w 168223"/>
                <a:gd name="connsiteY6" fmla="*/ 11298 h 35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223" h="357373">
                  <a:moveTo>
                    <a:pt x="27781" y="357373"/>
                  </a:moveTo>
                  <a:cubicBezTo>
                    <a:pt x="70114" y="352081"/>
                    <a:pt x="112448" y="346790"/>
                    <a:pt x="135731" y="319273"/>
                  </a:cubicBezTo>
                  <a:cubicBezTo>
                    <a:pt x="159014" y="291756"/>
                    <a:pt x="164835" y="234077"/>
                    <a:pt x="167481" y="192273"/>
                  </a:cubicBezTo>
                  <a:cubicBezTo>
                    <a:pt x="170127" y="150469"/>
                    <a:pt x="165894" y="99669"/>
                    <a:pt x="151606" y="68448"/>
                  </a:cubicBezTo>
                  <a:cubicBezTo>
                    <a:pt x="137319" y="37227"/>
                    <a:pt x="101864" y="15531"/>
                    <a:pt x="81756" y="4948"/>
                  </a:cubicBezTo>
                  <a:cubicBezTo>
                    <a:pt x="61648" y="-5635"/>
                    <a:pt x="44582" y="3890"/>
                    <a:pt x="30956" y="4948"/>
                  </a:cubicBezTo>
                  <a:cubicBezTo>
                    <a:pt x="17330" y="6006"/>
                    <a:pt x="7673" y="4683"/>
                    <a:pt x="0" y="11298"/>
                  </a:cubicBezTo>
                </a:path>
              </a:pathLst>
            </a:cu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7" name="Volný tvar 159">
              <a:extLst>
                <a:ext uri="{FF2B5EF4-FFF2-40B4-BE49-F238E27FC236}">
                  <a16:creationId xmlns:a16="http://schemas.microsoft.com/office/drawing/2014/main" id="{DBD24812-70F9-4BF8-BF6E-68356A7692E7}"/>
                </a:ext>
              </a:extLst>
            </p:cNvPr>
            <p:cNvSpPr/>
            <p:nvPr/>
          </p:nvSpPr>
          <p:spPr>
            <a:xfrm>
              <a:off x="9525737" y="3899528"/>
              <a:ext cx="300281" cy="334065"/>
            </a:xfrm>
            <a:custGeom>
              <a:avLst/>
              <a:gdLst>
                <a:gd name="connsiteX0" fmla="*/ 0 w 300260"/>
                <a:gd name="connsiteY0" fmla="*/ 333901 h 333901"/>
                <a:gd name="connsiteX1" fmla="*/ 139700 w 300260"/>
                <a:gd name="connsiteY1" fmla="*/ 321201 h 333901"/>
                <a:gd name="connsiteX2" fmla="*/ 222250 w 300260"/>
                <a:gd name="connsiteY2" fmla="*/ 318026 h 333901"/>
                <a:gd name="connsiteX3" fmla="*/ 282575 w 300260"/>
                <a:gd name="connsiteY3" fmla="*/ 235476 h 333901"/>
                <a:gd name="connsiteX4" fmla="*/ 298450 w 300260"/>
                <a:gd name="connsiteY4" fmla="*/ 89426 h 333901"/>
                <a:gd name="connsiteX5" fmla="*/ 247650 w 300260"/>
                <a:gd name="connsiteY5" fmla="*/ 10051 h 333901"/>
                <a:gd name="connsiteX6" fmla="*/ 190500 w 300260"/>
                <a:gd name="connsiteY6" fmla="*/ 3701 h 33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260" h="333901">
                  <a:moveTo>
                    <a:pt x="0" y="333901"/>
                  </a:moveTo>
                  <a:lnTo>
                    <a:pt x="139700" y="321201"/>
                  </a:lnTo>
                  <a:cubicBezTo>
                    <a:pt x="176742" y="318555"/>
                    <a:pt x="198438" y="332313"/>
                    <a:pt x="222250" y="318026"/>
                  </a:cubicBezTo>
                  <a:cubicBezTo>
                    <a:pt x="246062" y="303739"/>
                    <a:pt x="269875" y="273576"/>
                    <a:pt x="282575" y="235476"/>
                  </a:cubicBezTo>
                  <a:cubicBezTo>
                    <a:pt x="295275" y="197376"/>
                    <a:pt x="304271" y="126997"/>
                    <a:pt x="298450" y="89426"/>
                  </a:cubicBezTo>
                  <a:cubicBezTo>
                    <a:pt x="292629" y="51855"/>
                    <a:pt x="265642" y="24339"/>
                    <a:pt x="247650" y="10051"/>
                  </a:cubicBezTo>
                  <a:cubicBezTo>
                    <a:pt x="229658" y="-4237"/>
                    <a:pt x="210079" y="-268"/>
                    <a:pt x="190500" y="3701"/>
                  </a:cubicBezTo>
                </a:path>
              </a:pathLst>
            </a:custGeom>
            <a:noFill/>
            <a:ln w="381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8" name="Volný tvar 160">
              <a:extLst>
                <a:ext uri="{FF2B5EF4-FFF2-40B4-BE49-F238E27FC236}">
                  <a16:creationId xmlns:a16="http://schemas.microsoft.com/office/drawing/2014/main" id="{65F43FAA-C1E0-440F-A463-EFFB8DFF6FAA}"/>
                </a:ext>
              </a:extLst>
            </p:cNvPr>
            <p:cNvSpPr/>
            <p:nvPr/>
          </p:nvSpPr>
          <p:spPr>
            <a:xfrm>
              <a:off x="9761580" y="3878891"/>
              <a:ext cx="161095" cy="304398"/>
            </a:xfrm>
            <a:custGeom>
              <a:avLst/>
              <a:gdLst>
                <a:gd name="connsiteX0" fmla="*/ 3175 w 126896"/>
                <a:gd name="connsiteY0" fmla="*/ 307884 h 314975"/>
                <a:gd name="connsiteX1" fmla="*/ 60325 w 126896"/>
                <a:gd name="connsiteY1" fmla="*/ 304709 h 314975"/>
                <a:gd name="connsiteX2" fmla="*/ 114300 w 126896"/>
                <a:gd name="connsiteY2" fmla="*/ 209459 h 314975"/>
                <a:gd name="connsiteX3" fmla="*/ 120650 w 126896"/>
                <a:gd name="connsiteY3" fmla="*/ 79284 h 314975"/>
                <a:gd name="connsiteX4" fmla="*/ 38100 w 126896"/>
                <a:gd name="connsiteY4" fmla="*/ 3084 h 314975"/>
                <a:gd name="connsiteX5" fmla="*/ 0 w 126896"/>
                <a:gd name="connsiteY5" fmla="*/ 22134 h 314975"/>
                <a:gd name="connsiteX0" fmla="*/ 43656 w 167377"/>
                <a:gd name="connsiteY0" fmla="*/ 307073 h 314164"/>
                <a:gd name="connsiteX1" fmla="*/ 100806 w 167377"/>
                <a:gd name="connsiteY1" fmla="*/ 303898 h 314164"/>
                <a:gd name="connsiteX2" fmla="*/ 154781 w 167377"/>
                <a:gd name="connsiteY2" fmla="*/ 208648 h 314164"/>
                <a:gd name="connsiteX3" fmla="*/ 161131 w 167377"/>
                <a:gd name="connsiteY3" fmla="*/ 78473 h 314164"/>
                <a:gd name="connsiteX4" fmla="*/ 78581 w 167377"/>
                <a:gd name="connsiteY4" fmla="*/ 2273 h 314164"/>
                <a:gd name="connsiteX5" fmla="*/ 0 w 167377"/>
                <a:gd name="connsiteY5" fmla="*/ 26085 h 314164"/>
                <a:gd name="connsiteX0" fmla="*/ 43656 w 167553"/>
                <a:gd name="connsiteY0" fmla="*/ 296880 h 303971"/>
                <a:gd name="connsiteX1" fmla="*/ 100806 w 167553"/>
                <a:gd name="connsiteY1" fmla="*/ 293705 h 303971"/>
                <a:gd name="connsiteX2" fmla="*/ 154781 w 167553"/>
                <a:gd name="connsiteY2" fmla="*/ 198455 h 303971"/>
                <a:gd name="connsiteX3" fmla="*/ 161131 w 167553"/>
                <a:gd name="connsiteY3" fmla="*/ 68280 h 303971"/>
                <a:gd name="connsiteX4" fmla="*/ 76200 w 167553"/>
                <a:gd name="connsiteY4" fmla="*/ 3986 h 303971"/>
                <a:gd name="connsiteX5" fmla="*/ 0 w 167553"/>
                <a:gd name="connsiteY5" fmla="*/ 15892 h 303971"/>
                <a:gd name="connsiteX0" fmla="*/ 43656 w 162167"/>
                <a:gd name="connsiteY0" fmla="*/ 296424 h 303515"/>
                <a:gd name="connsiteX1" fmla="*/ 100806 w 162167"/>
                <a:gd name="connsiteY1" fmla="*/ 293249 h 303515"/>
                <a:gd name="connsiteX2" fmla="*/ 154781 w 162167"/>
                <a:gd name="connsiteY2" fmla="*/ 197999 h 303515"/>
                <a:gd name="connsiteX3" fmla="*/ 161131 w 162167"/>
                <a:gd name="connsiteY3" fmla="*/ 67824 h 303515"/>
                <a:gd name="connsiteX4" fmla="*/ 149562 w 162167"/>
                <a:gd name="connsiteY4" fmla="*/ 61647 h 303515"/>
                <a:gd name="connsiteX5" fmla="*/ 76200 w 162167"/>
                <a:gd name="connsiteY5" fmla="*/ 3530 h 303515"/>
                <a:gd name="connsiteX6" fmla="*/ 0 w 162167"/>
                <a:gd name="connsiteY6" fmla="*/ 15436 h 303515"/>
                <a:gd name="connsiteX0" fmla="*/ 43656 w 167553"/>
                <a:gd name="connsiteY0" fmla="*/ 296424 h 303515"/>
                <a:gd name="connsiteX1" fmla="*/ 100806 w 167553"/>
                <a:gd name="connsiteY1" fmla="*/ 293249 h 303515"/>
                <a:gd name="connsiteX2" fmla="*/ 154781 w 167553"/>
                <a:gd name="connsiteY2" fmla="*/ 197999 h 303515"/>
                <a:gd name="connsiteX3" fmla="*/ 161131 w 167553"/>
                <a:gd name="connsiteY3" fmla="*/ 67824 h 303515"/>
                <a:gd name="connsiteX4" fmla="*/ 76200 w 167553"/>
                <a:gd name="connsiteY4" fmla="*/ 3530 h 303515"/>
                <a:gd name="connsiteX5" fmla="*/ 0 w 167553"/>
                <a:gd name="connsiteY5" fmla="*/ 15436 h 303515"/>
                <a:gd name="connsiteX0" fmla="*/ 43656 w 161292"/>
                <a:gd name="connsiteY0" fmla="*/ 296879 h 303970"/>
                <a:gd name="connsiteX1" fmla="*/ 100806 w 161292"/>
                <a:gd name="connsiteY1" fmla="*/ 293704 h 303970"/>
                <a:gd name="connsiteX2" fmla="*/ 154781 w 161292"/>
                <a:gd name="connsiteY2" fmla="*/ 198454 h 303970"/>
                <a:gd name="connsiteX3" fmla="*/ 151606 w 161292"/>
                <a:gd name="connsiteY3" fmla="*/ 68279 h 303970"/>
                <a:gd name="connsiteX4" fmla="*/ 76200 w 161292"/>
                <a:gd name="connsiteY4" fmla="*/ 3985 h 303970"/>
                <a:gd name="connsiteX5" fmla="*/ 0 w 161292"/>
                <a:gd name="connsiteY5" fmla="*/ 15891 h 30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92" h="303970">
                  <a:moveTo>
                    <a:pt x="43656" y="296879"/>
                  </a:moveTo>
                  <a:cubicBezTo>
                    <a:pt x="62970" y="303493"/>
                    <a:pt x="82285" y="310108"/>
                    <a:pt x="100806" y="293704"/>
                  </a:cubicBezTo>
                  <a:cubicBezTo>
                    <a:pt x="119327" y="277300"/>
                    <a:pt x="146314" y="236025"/>
                    <a:pt x="154781" y="198454"/>
                  </a:cubicBezTo>
                  <a:cubicBezTo>
                    <a:pt x="163248" y="160883"/>
                    <a:pt x="164703" y="100691"/>
                    <a:pt x="151606" y="68279"/>
                  </a:cubicBezTo>
                  <a:cubicBezTo>
                    <a:pt x="138509" y="35868"/>
                    <a:pt x="101468" y="12716"/>
                    <a:pt x="76200" y="3985"/>
                  </a:cubicBezTo>
                  <a:cubicBezTo>
                    <a:pt x="50932" y="-4746"/>
                    <a:pt x="8996" y="1603"/>
                    <a:pt x="0" y="15891"/>
                  </a:cubicBezTo>
                </a:path>
              </a:pathLst>
            </a:cu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9" name="Volný tvar 161">
              <a:extLst>
                <a:ext uri="{FF2B5EF4-FFF2-40B4-BE49-F238E27FC236}">
                  <a16:creationId xmlns:a16="http://schemas.microsoft.com/office/drawing/2014/main" id="{CEB9ED33-F7EF-44DE-B2CB-E3DD2573739B}"/>
                </a:ext>
              </a:extLst>
            </p:cNvPr>
            <p:cNvSpPr/>
            <p:nvPr/>
          </p:nvSpPr>
          <p:spPr>
            <a:xfrm>
              <a:off x="9876280" y="3860833"/>
              <a:ext cx="271929" cy="294080"/>
            </a:xfrm>
            <a:custGeom>
              <a:avLst/>
              <a:gdLst>
                <a:gd name="connsiteX0" fmla="*/ 0 w 232111"/>
                <a:gd name="connsiteY0" fmla="*/ 287026 h 287026"/>
                <a:gd name="connsiteX1" fmla="*/ 133350 w 232111"/>
                <a:gd name="connsiteY1" fmla="*/ 264801 h 287026"/>
                <a:gd name="connsiteX2" fmla="*/ 187325 w 232111"/>
                <a:gd name="connsiteY2" fmla="*/ 242576 h 287026"/>
                <a:gd name="connsiteX3" fmla="*/ 231775 w 232111"/>
                <a:gd name="connsiteY3" fmla="*/ 137801 h 287026"/>
                <a:gd name="connsiteX4" fmla="*/ 206375 w 232111"/>
                <a:gd name="connsiteY4" fmla="*/ 17151 h 287026"/>
                <a:gd name="connsiteX5" fmla="*/ 180975 w 232111"/>
                <a:gd name="connsiteY5" fmla="*/ 4451 h 287026"/>
                <a:gd name="connsiteX6" fmla="*/ 142875 w 232111"/>
                <a:gd name="connsiteY6" fmla="*/ 52076 h 287026"/>
                <a:gd name="connsiteX0" fmla="*/ 0 w 263068"/>
                <a:gd name="connsiteY0" fmla="*/ 296551 h 296551"/>
                <a:gd name="connsiteX1" fmla="*/ 164307 w 263068"/>
                <a:gd name="connsiteY1" fmla="*/ 264801 h 296551"/>
                <a:gd name="connsiteX2" fmla="*/ 218282 w 263068"/>
                <a:gd name="connsiteY2" fmla="*/ 242576 h 296551"/>
                <a:gd name="connsiteX3" fmla="*/ 262732 w 263068"/>
                <a:gd name="connsiteY3" fmla="*/ 137801 h 296551"/>
                <a:gd name="connsiteX4" fmla="*/ 237332 w 263068"/>
                <a:gd name="connsiteY4" fmla="*/ 17151 h 296551"/>
                <a:gd name="connsiteX5" fmla="*/ 211932 w 263068"/>
                <a:gd name="connsiteY5" fmla="*/ 4451 h 296551"/>
                <a:gd name="connsiteX6" fmla="*/ 173832 w 263068"/>
                <a:gd name="connsiteY6" fmla="*/ 52076 h 296551"/>
                <a:gd name="connsiteX0" fmla="*/ 0 w 262760"/>
                <a:gd name="connsiteY0" fmla="*/ 292100 h 292100"/>
                <a:gd name="connsiteX1" fmla="*/ 164307 w 262760"/>
                <a:gd name="connsiteY1" fmla="*/ 260350 h 292100"/>
                <a:gd name="connsiteX2" fmla="*/ 218282 w 262760"/>
                <a:gd name="connsiteY2" fmla="*/ 238125 h 292100"/>
                <a:gd name="connsiteX3" fmla="*/ 262732 w 262760"/>
                <a:gd name="connsiteY3" fmla="*/ 133350 h 292100"/>
                <a:gd name="connsiteX4" fmla="*/ 211932 w 262760"/>
                <a:gd name="connsiteY4" fmla="*/ 0 h 292100"/>
                <a:gd name="connsiteX5" fmla="*/ 173832 w 262760"/>
                <a:gd name="connsiteY5" fmla="*/ 47625 h 292100"/>
                <a:gd name="connsiteX0" fmla="*/ 0 w 272279"/>
                <a:gd name="connsiteY0" fmla="*/ 293559 h 293559"/>
                <a:gd name="connsiteX1" fmla="*/ 164307 w 272279"/>
                <a:gd name="connsiteY1" fmla="*/ 261809 h 293559"/>
                <a:gd name="connsiteX2" fmla="*/ 218282 w 272279"/>
                <a:gd name="connsiteY2" fmla="*/ 239584 h 293559"/>
                <a:gd name="connsiteX3" fmla="*/ 272257 w 272279"/>
                <a:gd name="connsiteY3" fmla="*/ 103853 h 293559"/>
                <a:gd name="connsiteX4" fmla="*/ 211932 w 272279"/>
                <a:gd name="connsiteY4" fmla="*/ 1459 h 293559"/>
                <a:gd name="connsiteX5" fmla="*/ 173832 w 272279"/>
                <a:gd name="connsiteY5" fmla="*/ 49084 h 29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79" h="293559">
                  <a:moveTo>
                    <a:pt x="0" y="293559"/>
                  </a:moveTo>
                  <a:cubicBezTo>
                    <a:pt x="51064" y="286150"/>
                    <a:pt x="127927" y="270805"/>
                    <a:pt x="164307" y="261809"/>
                  </a:cubicBezTo>
                  <a:cubicBezTo>
                    <a:pt x="200687" y="252813"/>
                    <a:pt x="200290" y="265910"/>
                    <a:pt x="218282" y="239584"/>
                  </a:cubicBezTo>
                  <a:cubicBezTo>
                    <a:pt x="236274" y="213258"/>
                    <a:pt x="273315" y="143540"/>
                    <a:pt x="272257" y="103853"/>
                  </a:cubicBezTo>
                  <a:cubicBezTo>
                    <a:pt x="271199" y="64166"/>
                    <a:pt x="228336" y="10587"/>
                    <a:pt x="211932" y="1459"/>
                  </a:cubicBezTo>
                  <a:cubicBezTo>
                    <a:pt x="195528" y="-7669"/>
                    <a:pt x="187590" y="28182"/>
                    <a:pt x="173832" y="49084"/>
                  </a:cubicBezTo>
                </a:path>
              </a:pathLst>
            </a:custGeom>
            <a:noFill/>
            <a:ln w="381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90" name="Volný tvar 162">
              <a:extLst>
                <a:ext uri="{FF2B5EF4-FFF2-40B4-BE49-F238E27FC236}">
                  <a16:creationId xmlns:a16="http://schemas.microsoft.com/office/drawing/2014/main" id="{9FB17258-F975-400F-84B4-4134404D9879}"/>
                </a:ext>
              </a:extLst>
            </p:cNvPr>
            <p:cNvSpPr/>
            <p:nvPr/>
          </p:nvSpPr>
          <p:spPr>
            <a:xfrm>
              <a:off x="10100524" y="3837616"/>
              <a:ext cx="144341" cy="252805"/>
            </a:xfrm>
            <a:custGeom>
              <a:avLst/>
              <a:gdLst>
                <a:gd name="connsiteX0" fmla="*/ 0 w 117150"/>
                <a:gd name="connsiteY0" fmla="*/ 235309 h 250781"/>
                <a:gd name="connsiteX1" fmla="*/ 73025 w 117150"/>
                <a:gd name="connsiteY1" fmla="*/ 244834 h 250781"/>
                <a:gd name="connsiteX2" fmla="*/ 107950 w 117150"/>
                <a:gd name="connsiteY2" fmla="*/ 155934 h 250781"/>
                <a:gd name="connsiteX3" fmla="*/ 111125 w 117150"/>
                <a:gd name="connsiteY3" fmla="*/ 38459 h 250781"/>
                <a:gd name="connsiteX4" fmla="*/ 34925 w 117150"/>
                <a:gd name="connsiteY4" fmla="*/ 359 h 250781"/>
                <a:gd name="connsiteX5" fmla="*/ 9525 w 117150"/>
                <a:gd name="connsiteY5" fmla="*/ 22584 h 250781"/>
                <a:gd name="connsiteX0" fmla="*/ 0 w 117251"/>
                <a:gd name="connsiteY0" fmla="*/ 235309 h 238726"/>
                <a:gd name="connsiteX1" fmla="*/ 70644 w 117251"/>
                <a:gd name="connsiteY1" fmla="*/ 213877 h 238726"/>
                <a:gd name="connsiteX2" fmla="*/ 107950 w 117251"/>
                <a:gd name="connsiteY2" fmla="*/ 155934 h 238726"/>
                <a:gd name="connsiteX3" fmla="*/ 111125 w 117251"/>
                <a:gd name="connsiteY3" fmla="*/ 38459 h 238726"/>
                <a:gd name="connsiteX4" fmla="*/ 34925 w 117251"/>
                <a:gd name="connsiteY4" fmla="*/ 359 h 238726"/>
                <a:gd name="connsiteX5" fmla="*/ 9525 w 117251"/>
                <a:gd name="connsiteY5" fmla="*/ 22584 h 238726"/>
                <a:gd name="connsiteX0" fmla="*/ 0 w 118127"/>
                <a:gd name="connsiteY0" fmla="*/ 249420 h 252837"/>
                <a:gd name="connsiteX1" fmla="*/ 70644 w 118127"/>
                <a:gd name="connsiteY1" fmla="*/ 227988 h 252837"/>
                <a:gd name="connsiteX2" fmla="*/ 107950 w 118127"/>
                <a:gd name="connsiteY2" fmla="*/ 170045 h 252837"/>
                <a:gd name="connsiteX3" fmla="*/ 111125 w 118127"/>
                <a:gd name="connsiteY3" fmla="*/ 52570 h 252837"/>
                <a:gd name="connsiteX4" fmla="*/ 23018 w 118127"/>
                <a:gd name="connsiteY4" fmla="*/ 182 h 252837"/>
                <a:gd name="connsiteX5" fmla="*/ 9525 w 118127"/>
                <a:gd name="connsiteY5" fmla="*/ 36695 h 252837"/>
                <a:gd name="connsiteX0" fmla="*/ 26194 w 144321"/>
                <a:gd name="connsiteY0" fmla="*/ 250024 h 253441"/>
                <a:gd name="connsiteX1" fmla="*/ 96838 w 144321"/>
                <a:gd name="connsiteY1" fmla="*/ 228592 h 253441"/>
                <a:gd name="connsiteX2" fmla="*/ 134144 w 144321"/>
                <a:gd name="connsiteY2" fmla="*/ 170649 h 253441"/>
                <a:gd name="connsiteX3" fmla="*/ 137319 w 144321"/>
                <a:gd name="connsiteY3" fmla="*/ 53174 h 253441"/>
                <a:gd name="connsiteX4" fmla="*/ 49212 w 144321"/>
                <a:gd name="connsiteY4" fmla="*/ 786 h 253441"/>
                <a:gd name="connsiteX5" fmla="*/ 0 w 144321"/>
                <a:gd name="connsiteY5" fmla="*/ 25392 h 25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321" h="253441">
                  <a:moveTo>
                    <a:pt x="26194" y="250024"/>
                  </a:moveTo>
                  <a:cubicBezTo>
                    <a:pt x="53710" y="261401"/>
                    <a:pt x="78846" y="241821"/>
                    <a:pt x="96838" y="228592"/>
                  </a:cubicBezTo>
                  <a:cubicBezTo>
                    <a:pt x="114830" y="215363"/>
                    <a:pt x="127397" y="199885"/>
                    <a:pt x="134144" y="170649"/>
                  </a:cubicBezTo>
                  <a:cubicBezTo>
                    <a:pt x="140891" y="141413"/>
                    <a:pt x="151474" y="81484"/>
                    <a:pt x="137319" y="53174"/>
                  </a:cubicBezTo>
                  <a:cubicBezTo>
                    <a:pt x="123164" y="24864"/>
                    <a:pt x="72099" y="5416"/>
                    <a:pt x="49212" y="786"/>
                  </a:cubicBezTo>
                  <a:cubicBezTo>
                    <a:pt x="26326" y="-3844"/>
                    <a:pt x="4233" y="12956"/>
                    <a:pt x="0" y="25392"/>
                  </a:cubicBezTo>
                </a:path>
              </a:pathLst>
            </a:cu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91" name="Volný tvar 163">
              <a:extLst>
                <a:ext uri="{FF2B5EF4-FFF2-40B4-BE49-F238E27FC236}">
                  <a16:creationId xmlns:a16="http://schemas.microsoft.com/office/drawing/2014/main" id="{BB394B07-3315-482E-AEE6-6F0208B6D420}"/>
                </a:ext>
              </a:extLst>
            </p:cNvPr>
            <p:cNvSpPr/>
            <p:nvPr/>
          </p:nvSpPr>
          <p:spPr>
            <a:xfrm>
              <a:off x="10203625" y="4074944"/>
              <a:ext cx="101812" cy="41274"/>
            </a:xfrm>
            <a:custGeom>
              <a:avLst/>
              <a:gdLst>
                <a:gd name="connsiteX0" fmla="*/ 0 w 101600"/>
                <a:gd name="connsiteY0" fmla="*/ 101 h 41376"/>
                <a:gd name="connsiteX1" fmla="*/ 60325 w 101600"/>
                <a:gd name="connsiteY1" fmla="*/ 6451 h 41376"/>
                <a:gd name="connsiteX2" fmla="*/ 101600 w 101600"/>
                <a:gd name="connsiteY2" fmla="*/ 41376 h 41376"/>
              </a:gdLst>
              <a:ahLst/>
              <a:cxnLst>
                <a:cxn ang="0">
                  <a:pos x="connsiteX0" y="connsiteY0"/>
                </a:cxn>
                <a:cxn ang="0">
                  <a:pos x="connsiteX1" y="connsiteY1"/>
                </a:cxn>
                <a:cxn ang="0">
                  <a:pos x="connsiteX2" y="connsiteY2"/>
                </a:cxn>
              </a:cxnLst>
              <a:rect l="l" t="t" r="r" b="b"/>
              <a:pathLst>
                <a:path w="101600" h="41376">
                  <a:moveTo>
                    <a:pt x="0" y="101"/>
                  </a:moveTo>
                  <a:cubicBezTo>
                    <a:pt x="21696" y="-164"/>
                    <a:pt x="43392" y="-428"/>
                    <a:pt x="60325" y="6451"/>
                  </a:cubicBezTo>
                  <a:cubicBezTo>
                    <a:pt x="77258" y="13330"/>
                    <a:pt x="89429" y="27353"/>
                    <a:pt x="101600" y="41376"/>
                  </a:cubicBezTo>
                </a:path>
              </a:pathLst>
            </a:cu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grpSp>
      <p:grpSp>
        <p:nvGrpSpPr>
          <p:cNvPr id="43040" name="Skupina 167">
            <a:extLst>
              <a:ext uri="{FF2B5EF4-FFF2-40B4-BE49-F238E27FC236}">
                <a16:creationId xmlns:a16="http://schemas.microsoft.com/office/drawing/2014/main" id="{52EB12E5-B028-4891-9436-7DF831D33026}"/>
              </a:ext>
            </a:extLst>
          </p:cNvPr>
          <p:cNvGrpSpPr>
            <a:grpSpLocks/>
          </p:cNvGrpSpPr>
          <p:nvPr/>
        </p:nvGrpSpPr>
        <p:grpSpPr bwMode="auto">
          <a:xfrm>
            <a:off x="3455990" y="3905251"/>
            <a:ext cx="615874" cy="474663"/>
            <a:chOff x="4712868" y="1444685"/>
            <a:chExt cx="615799" cy="474693"/>
          </a:xfrm>
        </p:grpSpPr>
        <p:sp>
          <p:nvSpPr>
            <p:cNvPr id="493" name="Ovál 168">
              <a:extLst>
                <a:ext uri="{FF2B5EF4-FFF2-40B4-BE49-F238E27FC236}">
                  <a16:creationId xmlns:a16="http://schemas.microsoft.com/office/drawing/2014/main" id="{8D7E6046-8265-4AD3-9CA3-664753705F4A}"/>
                </a:ext>
              </a:extLst>
            </p:cNvPr>
            <p:cNvSpPr/>
            <p:nvPr/>
          </p:nvSpPr>
          <p:spPr>
            <a:xfrm>
              <a:off x="4727153" y="1444685"/>
              <a:ext cx="574605" cy="474693"/>
            </a:xfrm>
            <a:prstGeom prst="ellipse">
              <a:avLst/>
            </a:prstGeom>
            <a:solidFill>
              <a:srgbClr val="1F497D">
                <a:lumMod val="50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dirty="0">
                <a:solidFill>
                  <a:prstClr val="white"/>
                </a:solidFill>
                <a:latin typeface="Calibri"/>
              </a:endParaRPr>
            </a:p>
          </p:txBody>
        </p:sp>
        <p:sp>
          <p:nvSpPr>
            <p:cNvPr id="494" name="Obdélník 169">
              <a:extLst>
                <a:ext uri="{FF2B5EF4-FFF2-40B4-BE49-F238E27FC236}">
                  <a16:creationId xmlns:a16="http://schemas.microsoft.com/office/drawing/2014/main" id="{1A9A5ABF-97FD-424D-B432-B4CFA4CA2876}"/>
                </a:ext>
              </a:extLst>
            </p:cNvPr>
            <p:cNvSpPr>
              <a:spLocks noChangeArrowheads="1"/>
            </p:cNvSpPr>
            <p:nvPr/>
          </p:nvSpPr>
          <p:spPr bwMode="auto">
            <a:xfrm>
              <a:off x="4712868" y="1527240"/>
              <a:ext cx="615799" cy="3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cs-CZ" sz="1400" b="1" kern="0">
                  <a:solidFill>
                    <a:prstClr val="white"/>
                  </a:solidFill>
                  <a:latin typeface="Calibri"/>
                </a:rPr>
                <a:t>HDAC</a:t>
              </a:r>
            </a:p>
          </p:txBody>
        </p:sp>
      </p:grpSp>
      <p:grpSp>
        <p:nvGrpSpPr>
          <p:cNvPr id="43041" name="Skupina 170">
            <a:extLst>
              <a:ext uri="{FF2B5EF4-FFF2-40B4-BE49-F238E27FC236}">
                <a16:creationId xmlns:a16="http://schemas.microsoft.com/office/drawing/2014/main" id="{83C2F268-B448-4F1B-A738-F05295702377}"/>
              </a:ext>
            </a:extLst>
          </p:cNvPr>
          <p:cNvGrpSpPr>
            <a:grpSpLocks/>
          </p:cNvGrpSpPr>
          <p:nvPr/>
        </p:nvGrpSpPr>
        <p:grpSpPr bwMode="auto">
          <a:xfrm>
            <a:off x="5856289" y="3225801"/>
            <a:ext cx="542925" cy="504825"/>
            <a:chOff x="5376088" y="1469872"/>
            <a:chExt cx="411160" cy="305492"/>
          </a:xfrm>
        </p:grpSpPr>
        <p:sp>
          <p:nvSpPr>
            <p:cNvPr id="496" name="Ovál 171">
              <a:extLst>
                <a:ext uri="{FF2B5EF4-FFF2-40B4-BE49-F238E27FC236}">
                  <a16:creationId xmlns:a16="http://schemas.microsoft.com/office/drawing/2014/main" id="{0BB0AC8B-A132-41B7-9EA8-EF6421B03DA6}"/>
                </a:ext>
              </a:extLst>
            </p:cNvPr>
            <p:cNvSpPr/>
            <p:nvPr/>
          </p:nvSpPr>
          <p:spPr>
            <a:xfrm>
              <a:off x="5384503" y="1469872"/>
              <a:ext cx="402745" cy="305492"/>
            </a:xfrm>
            <a:prstGeom prst="ellipse">
              <a:avLst/>
            </a:prstGeom>
            <a:solidFill>
              <a:srgbClr val="F79646">
                <a:lumMod val="40000"/>
                <a:lumOff val="60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sz="1400" kern="0" dirty="0">
                <a:solidFill>
                  <a:prstClr val="white"/>
                </a:solidFill>
                <a:latin typeface="Calibri"/>
              </a:endParaRPr>
            </a:p>
          </p:txBody>
        </p:sp>
        <p:sp>
          <p:nvSpPr>
            <p:cNvPr id="497" name="Obdélník 172">
              <a:extLst>
                <a:ext uri="{FF2B5EF4-FFF2-40B4-BE49-F238E27FC236}">
                  <a16:creationId xmlns:a16="http://schemas.microsoft.com/office/drawing/2014/main" id="{6B403262-E102-414D-B2C3-5CDF3A49B54B}"/>
                </a:ext>
              </a:extLst>
            </p:cNvPr>
            <p:cNvSpPr>
              <a:spLocks noChangeArrowheads="1"/>
            </p:cNvSpPr>
            <p:nvPr/>
          </p:nvSpPr>
          <p:spPr bwMode="auto">
            <a:xfrm>
              <a:off x="5376088" y="1526552"/>
              <a:ext cx="411160" cy="18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cs-CZ" sz="1400" b="1" kern="0">
                  <a:solidFill>
                    <a:prstClr val="black"/>
                  </a:solidFill>
                  <a:latin typeface="Calibri"/>
                </a:rPr>
                <a:t>HMT</a:t>
              </a:r>
            </a:p>
          </p:txBody>
        </p:sp>
      </p:grpSp>
      <p:grpSp>
        <p:nvGrpSpPr>
          <p:cNvPr id="43042" name="Skupina 173">
            <a:extLst>
              <a:ext uri="{FF2B5EF4-FFF2-40B4-BE49-F238E27FC236}">
                <a16:creationId xmlns:a16="http://schemas.microsoft.com/office/drawing/2014/main" id="{56447866-99E8-4EA6-AA21-2865F667A009}"/>
              </a:ext>
            </a:extLst>
          </p:cNvPr>
          <p:cNvGrpSpPr>
            <a:grpSpLocks/>
          </p:cNvGrpSpPr>
          <p:nvPr/>
        </p:nvGrpSpPr>
        <p:grpSpPr bwMode="auto">
          <a:xfrm>
            <a:off x="5876925" y="3817938"/>
            <a:ext cx="571500" cy="488950"/>
            <a:chOff x="5384720" y="1457171"/>
            <a:chExt cx="402253" cy="305492"/>
          </a:xfrm>
        </p:grpSpPr>
        <p:sp>
          <p:nvSpPr>
            <p:cNvPr id="499" name="Ovál 174">
              <a:extLst>
                <a:ext uri="{FF2B5EF4-FFF2-40B4-BE49-F238E27FC236}">
                  <a16:creationId xmlns:a16="http://schemas.microsoft.com/office/drawing/2014/main" id="{6ADD9389-E146-4E8F-B43B-253418644934}"/>
                </a:ext>
              </a:extLst>
            </p:cNvPr>
            <p:cNvSpPr/>
            <p:nvPr/>
          </p:nvSpPr>
          <p:spPr>
            <a:xfrm>
              <a:off x="5384720" y="1457171"/>
              <a:ext cx="402253" cy="305492"/>
            </a:xfrm>
            <a:prstGeom prst="ellipse">
              <a:avLst/>
            </a:prstGeom>
            <a:solidFill>
              <a:srgbClr val="F79646">
                <a:lumMod val="75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sz="1400" kern="0" dirty="0">
                <a:solidFill>
                  <a:prstClr val="white"/>
                </a:solidFill>
                <a:latin typeface="Calibri"/>
              </a:endParaRPr>
            </a:p>
          </p:txBody>
        </p:sp>
        <p:sp>
          <p:nvSpPr>
            <p:cNvPr id="500" name="Obdélník 175">
              <a:extLst>
                <a:ext uri="{FF2B5EF4-FFF2-40B4-BE49-F238E27FC236}">
                  <a16:creationId xmlns:a16="http://schemas.microsoft.com/office/drawing/2014/main" id="{89088DD2-8263-474C-90BB-1859DF315EBD}"/>
                </a:ext>
              </a:extLst>
            </p:cNvPr>
            <p:cNvSpPr>
              <a:spLocks noChangeArrowheads="1"/>
            </p:cNvSpPr>
            <p:nvPr/>
          </p:nvSpPr>
          <p:spPr bwMode="auto">
            <a:xfrm>
              <a:off x="5385838" y="1510731"/>
              <a:ext cx="400018" cy="19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cs-CZ" sz="1400" b="1" kern="0">
                  <a:solidFill>
                    <a:prstClr val="black"/>
                  </a:solidFill>
                  <a:latin typeface="Calibri"/>
                </a:rPr>
                <a:t>HDM</a:t>
              </a:r>
            </a:p>
          </p:txBody>
        </p:sp>
      </p:grpSp>
      <p:grpSp>
        <p:nvGrpSpPr>
          <p:cNvPr id="43043" name="Skupina 176">
            <a:extLst>
              <a:ext uri="{FF2B5EF4-FFF2-40B4-BE49-F238E27FC236}">
                <a16:creationId xmlns:a16="http://schemas.microsoft.com/office/drawing/2014/main" id="{B2A5D2C0-0046-42A3-9783-EEDD8642A30C}"/>
              </a:ext>
            </a:extLst>
          </p:cNvPr>
          <p:cNvGrpSpPr>
            <a:grpSpLocks/>
          </p:cNvGrpSpPr>
          <p:nvPr/>
        </p:nvGrpSpPr>
        <p:grpSpPr bwMode="auto">
          <a:xfrm>
            <a:off x="8207375" y="3213100"/>
            <a:ext cx="673100" cy="501650"/>
            <a:chOff x="5359188" y="1469871"/>
            <a:chExt cx="434922" cy="305492"/>
          </a:xfrm>
        </p:grpSpPr>
        <p:sp>
          <p:nvSpPr>
            <p:cNvPr id="502" name="Ovál 177">
              <a:extLst>
                <a:ext uri="{FF2B5EF4-FFF2-40B4-BE49-F238E27FC236}">
                  <a16:creationId xmlns:a16="http://schemas.microsoft.com/office/drawing/2014/main" id="{605E0EC7-F544-47B6-8907-4C3B28578B2E}"/>
                </a:ext>
              </a:extLst>
            </p:cNvPr>
            <p:cNvSpPr/>
            <p:nvPr/>
          </p:nvSpPr>
          <p:spPr>
            <a:xfrm>
              <a:off x="5384832" y="1469871"/>
              <a:ext cx="402098" cy="305492"/>
            </a:xfrm>
            <a:prstGeom prst="ellipse">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sz="1400" kern="0" dirty="0">
                <a:solidFill>
                  <a:prstClr val="white"/>
                </a:solidFill>
                <a:latin typeface="Calibri"/>
              </a:endParaRPr>
            </a:p>
          </p:txBody>
        </p:sp>
        <p:sp>
          <p:nvSpPr>
            <p:cNvPr id="503" name="Obdélník 178">
              <a:extLst>
                <a:ext uri="{FF2B5EF4-FFF2-40B4-BE49-F238E27FC236}">
                  <a16:creationId xmlns:a16="http://schemas.microsoft.com/office/drawing/2014/main" id="{701883EE-A712-4CA9-998C-927CA2DBD861}"/>
                </a:ext>
              </a:extLst>
            </p:cNvPr>
            <p:cNvSpPr>
              <a:spLocks noChangeArrowheads="1"/>
            </p:cNvSpPr>
            <p:nvPr/>
          </p:nvSpPr>
          <p:spPr bwMode="auto">
            <a:xfrm>
              <a:off x="5359188" y="1524009"/>
              <a:ext cx="434922" cy="18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cs-CZ" sz="1400" b="1" kern="0">
                  <a:solidFill>
                    <a:prstClr val="black"/>
                  </a:solidFill>
                  <a:latin typeface="Calibri"/>
                </a:rPr>
                <a:t>Kinase</a:t>
              </a:r>
            </a:p>
          </p:txBody>
        </p:sp>
      </p:grpSp>
      <p:grpSp>
        <p:nvGrpSpPr>
          <p:cNvPr id="43044" name="Skupina 179">
            <a:extLst>
              <a:ext uri="{FF2B5EF4-FFF2-40B4-BE49-F238E27FC236}">
                <a16:creationId xmlns:a16="http://schemas.microsoft.com/office/drawing/2014/main" id="{85C48AD9-8C39-4FE9-A029-561A4ED30E82}"/>
              </a:ext>
            </a:extLst>
          </p:cNvPr>
          <p:cNvGrpSpPr>
            <a:grpSpLocks/>
          </p:cNvGrpSpPr>
          <p:nvPr/>
        </p:nvGrpSpPr>
        <p:grpSpPr bwMode="auto">
          <a:xfrm>
            <a:off x="8215314" y="3806825"/>
            <a:ext cx="688975" cy="490538"/>
            <a:chOff x="5360033" y="1469871"/>
            <a:chExt cx="463645" cy="305492"/>
          </a:xfrm>
        </p:grpSpPr>
        <p:sp>
          <p:nvSpPr>
            <p:cNvPr id="505" name="Ovál 180">
              <a:extLst>
                <a:ext uri="{FF2B5EF4-FFF2-40B4-BE49-F238E27FC236}">
                  <a16:creationId xmlns:a16="http://schemas.microsoft.com/office/drawing/2014/main" id="{CA379D63-9251-49AC-A3FB-671115AC86BD}"/>
                </a:ext>
              </a:extLst>
            </p:cNvPr>
            <p:cNvSpPr/>
            <p:nvPr/>
          </p:nvSpPr>
          <p:spPr>
            <a:xfrm>
              <a:off x="5384604" y="1469871"/>
              <a:ext cx="402752" cy="305492"/>
            </a:xfrm>
            <a:prstGeom prst="ellipse">
              <a:avLst/>
            </a:prstGeom>
            <a:solidFill>
              <a:srgbClr val="FFCC66"/>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sz="1400" kern="0" dirty="0">
                <a:solidFill>
                  <a:prstClr val="white"/>
                </a:solidFill>
                <a:latin typeface="Calibri"/>
              </a:endParaRPr>
            </a:p>
          </p:txBody>
        </p:sp>
        <p:sp>
          <p:nvSpPr>
            <p:cNvPr id="506" name="Obdélník 181">
              <a:extLst>
                <a:ext uri="{FF2B5EF4-FFF2-40B4-BE49-F238E27FC236}">
                  <a16:creationId xmlns:a16="http://schemas.microsoft.com/office/drawing/2014/main" id="{31E91010-1D17-435A-B630-686DF7F97902}"/>
                </a:ext>
              </a:extLst>
            </p:cNvPr>
            <p:cNvSpPr>
              <a:spLocks noChangeArrowheads="1"/>
            </p:cNvSpPr>
            <p:nvPr/>
          </p:nvSpPr>
          <p:spPr bwMode="auto">
            <a:xfrm>
              <a:off x="5360033" y="1520292"/>
              <a:ext cx="463645" cy="19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cs-CZ" sz="1400" b="1" kern="0">
                  <a:solidFill>
                    <a:prstClr val="black"/>
                  </a:solidFill>
                  <a:latin typeface="Calibri"/>
                </a:rPr>
                <a:t>Phosp.</a:t>
              </a:r>
            </a:p>
          </p:txBody>
        </p:sp>
      </p:grpSp>
      <p:sp>
        <p:nvSpPr>
          <p:cNvPr id="507" name="TextovéPole 183">
            <a:extLst>
              <a:ext uri="{FF2B5EF4-FFF2-40B4-BE49-F238E27FC236}">
                <a16:creationId xmlns:a16="http://schemas.microsoft.com/office/drawing/2014/main" id="{A956E32E-0571-4A3B-8B55-F9A247A1A83F}"/>
              </a:ext>
            </a:extLst>
          </p:cNvPr>
          <p:cNvSpPr txBox="1">
            <a:spLocks noChangeArrowheads="1"/>
          </p:cNvSpPr>
          <p:nvPr/>
        </p:nvSpPr>
        <p:spPr bwMode="auto">
          <a:xfrm>
            <a:off x="1703388" y="2847976"/>
            <a:ext cx="1617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Modifikace histonů</a:t>
            </a:r>
          </a:p>
        </p:txBody>
      </p:sp>
      <p:sp>
        <p:nvSpPr>
          <p:cNvPr id="508" name="TextovéPole 184">
            <a:extLst>
              <a:ext uri="{FF2B5EF4-FFF2-40B4-BE49-F238E27FC236}">
                <a16:creationId xmlns:a16="http://schemas.microsoft.com/office/drawing/2014/main" id="{012A7704-9B82-40D7-8A65-76D170C0F647}"/>
              </a:ext>
            </a:extLst>
          </p:cNvPr>
          <p:cNvSpPr txBox="1">
            <a:spLocks noChangeArrowheads="1"/>
          </p:cNvSpPr>
          <p:nvPr/>
        </p:nvSpPr>
        <p:spPr bwMode="auto">
          <a:xfrm>
            <a:off x="1919289" y="4849814"/>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Remodelace chromatinu</a:t>
            </a:r>
          </a:p>
        </p:txBody>
      </p:sp>
      <p:grpSp>
        <p:nvGrpSpPr>
          <p:cNvPr id="43047" name="Skupina 225">
            <a:extLst>
              <a:ext uri="{FF2B5EF4-FFF2-40B4-BE49-F238E27FC236}">
                <a16:creationId xmlns:a16="http://schemas.microsoft.com/office/drawing/2014/main" id="{8F80135B-ED6D-4B45-93FA-D6476FFCC9AC}"/>
              </a:ext>
            </a:extLst>
          </p:cNvPr>
          <p:cNvGrpSpPr>
            <a:grpSpLocks/>
          </p:cNvGrpSpPr>
          <p:nvPr/>
        </p:nvGrpSpPr>
        <p:grpSpPr bwMode="auto">
          <a:xfrm>
            <a:off x="3479800" y="3276601"/>
            <a:ext cx="598488" cy="454025"/>
            <a:chOff x="1994799" y="3355730"/>
            <a:chExt cx="598152" cy="454269"/>
          </a:xfrm>
        </p:grpSpPr>
        <p:sp>
          <p:nvSpPr>
            <p:cNvPr id="510" name="Ovál 165">
              <a:extLst>
                <a:ext uri="{FF2B5EF4-FFF2-40B4-BE49-F238E27FC236}">
                  <a16:creationId xmlns:a16="http://schemas.microsoft.com/office/drawing/2014/main" id="{A0BBB32C-8889-4B33-A6B7-EC5B99F568E5}"/>
                </a:ext>
              </a:extLst>
            </p:cNvPr>
            <p:cNvSpPr/>
            <p:nvPr/>
          </p:nvSpPr>
          <p:spPr>
            <a:xfrm>
              <a:off x="1994799" y="3355730"/>
              <a:ext cx="598152" cy="454269"/>
            </a:xfrm>
            <a:prstGeom prst="ellipse">
              <a:avLst/>
            </a:prstGeom>
            <a:solidFill>
              <a:srgbClr val="1F497D">
                <a:lumMod val="60000"/>
                <a:lumOff val="40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dirty="0">
                <a:solidFill>
                  <a:prstClr val="white"/>
                </a:solidFill>
                <a:latin typeface="Calibri"/>
              </a:endParaRPr>
            </a:p>
          </p:txBody>
        </p:sp>
        <p:sp>
          <p:nvSpPr>
            <p:cNvPr id="511" name="Obdélník 186">
              <a:extLst>
                <a:ext uri="{FF2B5EF4-FFF2-40B4-BE49-F238E27FC236}">
                  <a16:creationId xmlns:a16="http://schemas.microsoft.com/office/drawing/2014/main" id="{00FD7BF8-74E3-48A0-A3DC-BB8DDC201049}"/>
                </a:ext>
              </a:extLst>
            </p:cNvPr>
            <p:cNvSpPr>
              <a:spLocks noChangeArrowheads="1"/>
            </p:cNvSpPr>
            <p:nvPr/>
          </p:nvSpPr>
          <p:spPr bwMode="auto">
            <a:xfrm>
              <a:off x="2053504" y="3428794"/>
              <a:ext cx="495371" cy="30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cs-CZ" sz="1400" b="1" kern="0">
                  <a:solidFill>
                    <a:prstClr val="white"/>
                  </a:solidFill>
                  <a:latin typeface="Calibri"/>
                </a:rPr>
                <a:t>HAT</a:t>
              </a:r>
            </a:p>
          </p:txBody>
        </p:sp>
      </p:grpSp>
      <p:sp>
        <p:nvSpPr>
          <p:cNvPr id="512" name="TextovéPole 187">
            <a:extLst>
              <a:ext uri="{FF2B5EF4-FFF2-40B4-BE49-F238E27FC236}">
                <a16:creationId xmlns:a16="http://schemas.microsoft.com/office/drawing/2014/main" id="{82C71BE5-F944-4449-BA6B-F9DA5C02AE3D}"/>
              </a:ext>
            </a:extLst>
          </p:cNvPr>
          <p:cNvSpPr txBox="1">
            <a:spLocks noChangeArrowheads="1"/>
          </p:cNvSpPr>
          <p:nvPr/>
        </p:nvSpPr>
        <p:spPr bwMode="auto">
          <a:xfrm>
            <a:off x="4156075" y="2774951"/>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Acetylace</a:t>
            </a:r>
          </a:p>
        </p:txBody>
      </p:sp>
      <p:sp>
        <p:nvSpPr>
          <p:cNvPr id="513" name="TextovéPole 188">
            <a:extLst>
              <a:ext uri="{FF2B5EF4-FFF2-40B4-BE49-F238E27FC236}">
                <a16:creationId xmlns:a16="http://schemas.microsoft.com/office/drawing/2014/main" id="{C4B84E1C-90AE-428A-AE80-C8EC26998AFB}"/>
              </a:ext>
            </a:extLst>
          </p:cNvPr>
          <p:cNvSpPr txBox="1">
            <a:spLocks noChangeArrowheads="1"/>
          </p:cNvSpPr>
          <p:nvPr/>
        </p:nvSpPr>
        <p:spPr bwMode="auto">
          <a:xfrm>
            <a:off x="6316664" y="2774951"/>
            <a:ext cx="96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Methylace</a:t>
            </a:r>
          </a:p>
        </p:txBody>
      </p:sp>
      <p:sp>
        <p:nvSpPr>
          <p:cNvPr id="514" name="TextovéPole 189">
            <a:extLst>
              <a:ext uri="{FF2B5EF4-FFF2-40B4-BE49-F238E27FC236}">
                <a16:creationId xmlns:a16="http://schemas.microsoft.com/office/drawing/2014/main" id="{99CCA27F-065B-4BCC-9C49-06975850E509}"/>
              </a:ext>
            </a:extLst>
          </p:cNvPr>
          <p:cNvSpPr txBox="1">
            <a:spLocks noChangeArrowheads="1"/>
          </p:cNvSpPr>
          <p:nvPr/>
        </p:nvSpPr>
        <p:spPr bwMode="auto">
          <a:xfrm>
            <a:off x="8569325" y="2774951"/>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Fosforylace</a:t>
            </a:r>
          </a:p>
        </p:txBody>
      </p:sp>
      <p:sp>
        <p:nvSpPr>
          <p:cNvPr id="515" name="TextovéPole 190">
            <a:extLst>
              <a:ext uri="{FF2B5EF4-FFF2-40B4-BE49-F238E27FC236}">
                <a16:creationId xmlns:a16="http://schemas.microsoft.com/office/drawing/2014/main" id="{44E1C3DC-0C22-4481-AE45-A6520BDE6F7F}"/>
              </a:ext>
            </a:extLst>
          </p:cNvPr>
          <p:cNvSpPr txBox="1">
            <a:spLocks noChangeArrowheads="1"/>
          </p:cNvSpPr>
          <p:nvPr/>
        </p:nvSpPr>
        <p:spPr bwMode="auto">
          <a:xfrm>
            <a:off x="4079876" y="3197225"/>
            <a:ext cx="1635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HDAC1 a 2 mohou být vázány přes  MeCP2</a:t>
            </a:r>
          </a:p>
        </p:txBody>
      </p:sp>
      <p:sp>
        <p:nvSpPr>
          <p:cNvPr id="516" name="TextovéPole 191">
            <a:extLst>
              <a:ext uri="{FF2B5EF4-FFF2-40B4-BE49-F238E27FC236}">
                <a16:creationId xmlns:a16="http://schemas.microsoft.com/office/drawing/2014/main" id="{1EE26F6D-D329-4BFE-BF71-E0E849978F4A}"/>
              </a:ext>
            </a:extLst>
          </p:cNvPr>
          <p:cNvSpPr txBox="1">
            <a:spLocks noChangeArrowheads="1"/>
          </p:cNvSpPr>
          <p:nvPr/>
        </p:nvSpPr>
        <p:spPr bwMode="auto">
          <a:xfrm>
            <a:off x="4079876" y="3741739"/>
            <a:ext cx="1706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miR-449a má za cíl HDAC1</a:t>
            </a:r>
          </a:p>
        </p:txBody>
      </p:sp>
      <p:sp>
        <p:nvSpPr>
          <p:cNvPr id="517" name="TextovéPole 192">
            <a:extLst>
              <a:ext uri="{FF2B5EF4-FFF2-40B4-BE49-F238E27FC236}">
                <a16:creationId xmlns:a16="http://schemas.microsoft.com/office/drawing/2014/main" id="{BC5AB0A2-C961-490F-BF6B-D9CCCB4E1C09}"/>
              </a:ext>
            </a:extLst>
          </p:cNvPr>
          <p:cNvSpPr txBox="1">
            <a:spLocks noChangeArrowheads="1"/>
          </p:cNvSpPr>
          <p:nvPr/>
        </p:nvSpPr>
        <p:spPr bwMode="auto">
          <a:xfrm>
            <a:off x="4079876" y="4133851"/>
            <a:ext cx="16430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SET7 (HMT) reguluje DNMT1 stabilitu</a:t>
            </a:r>
          </a:p>
        </p:txBody>
      </p:sp>
      <p:sp>
        <p:nvSpPr>
          <p:cNvPr id="518" name="TextovéPole 193">
            <a:extLst>
              <a:ext uri="{FF2B5EF4-FFF2-40B4-BE49-F238E27FC236}">
                <a16:creationId xmlns:a16="http://schemas.microsoft.com/office/drawing/2014/main" id="{4FE301E5-47C2-462A-B74E-446D10E6F8BA}"/>
              </a:ext>
            </a:extLst>
          </p:cNvPr>
          <p:cNvSpPr txBox="1">
            <a:spLocks noChangeArrowheads="1"/>
          </p:cNvSpPr>
          <p:nvPr/>
        </p:nvSpPr>
        <p:spPr bwMode="auto">
          <a:xfrm>
            <a:off x="6413500" y="3082926"/>
            <a:ext cx="16271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SETDB1 a Suv39h (HMTs) se vážou přes MBD1</a:t>
            </a:r>
          </a:p>
        </p:txBody>
      </p:sp>
      <p:sp>
        <p:nvSpPr>
          <p:cNvPr id="519" name="TextovéPole 194">
            <a:extLst>
              <a:ext uri="{FF2B5EF4-FFF2-40B4-BE49-F238E27FC236}">
                <a16:creationId xmlns:a16="http://schemas.microsoft.com/office/drawing/2014/main" id="{A9218808-EC60-43A5-A641-5945B2276943}"/>
              </a:ext>
            </a:extLst>
          </p:cNvPr>
          <p:cNvSpPr txBox="1">
            <a:spLocks noChangeArrowheads="1"/>
          </p:cNvSpPr>
          <p:nvPr/>
        </p:nvSpPr>
        <p:spPr bwMode="auto">
          <a:xfrm>
            <a:off x="6423025" y="3635376"/>
            <a:ext cx="17605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KDM1B (HDM) je nutný pro maternální imprint</a:t>
            </a:r>
          </a:p>
        </p:txBody>
      </p:sp>
      <p:sp>
        <p:nvSpPr>
          <p:cNvPr id="520" name="TextovéPole 195">
            <a:extLst>
              <a:ext uri="{FF2B5EF4-FFF2-40B4-BE49-F238E27FC236}">
                <a16:creationId xmlns:a16="http://schemas.microsoft.com/office/drawing/2014/main" id="{C6EC5E66-2879-449C-9A87-298EE819C31B}"/>
              </a:ext>
            </a:extLst>
          </p:cNvPr>
          <p:cNvSpPr txBox="1">
            <a:spLocks noChangeArrowheads="1"/>
          </p:cNvSpPr>
          <p:nvPr/>
        </p:nvSpPr>
        <p:spPr bwMode="auto">
          <a:xfrm>
            <a:off x="6416676" y="4203701"/>
            <a:ext cx="18716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LSD1 je podjednotkou komplexu NuRD</a:t>
            </a:r>
          </a:p>
        </p:txBody>
      </p:sp>
      <p:sp>
        <p:nvSpPr>
          <p:cNvPr id="521" name="TextovéPole 196">
            <a:extLst>
              <a:ext uri="{FF2B5EF4-FFF2-40B4-BE49-F238E27FC236}">
                <a16:creationId xmlns:a16="http://schemas.microsoft.com/office/drawing/2014/main" id="{EDCC1201-B7A0-4F99-A6B3-5F6B0FA61DAE}"/>
              </a:ext>
            </a:extLst>
          </p:cNvPr>
          <p:cNvSpPr txBox="1">
            <a:spLocks noChangeArrowheads="1"/>
          </p:cNvSpPr>
          <p:nvPr/>
        </p:nvSpPr>
        <p:spPr bwMode="auto">
          <a:xfrm>
            <a:off x="8839200" y="3219450"/>
            <a:ext cx="1720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H3S10ph blokuje H3K9me</a:t>
            </a:r>
          </a:p>
        </p:txBody>
      </p:sp>
      <p:sp>
        <p:nvSpPr>
          <p:cNvPr id="522" name="TextovéPole 197">
            <a:extLst>
              <a:ext uri="{FF2B5EF4-FFF2-40B4-BE49-F238E27FC236}">
                <a16:creationId xmlns:a16="http://schemas.microsoft.com/office/drawing/2014/main" id="{A9C78795-AAD4-4934-8507-2D73CBC835D9}"/>
              </a:ext>
            </a:extLst>
          </p:cNvPr>
          <p:cNvSpPr txBox="1">
            <a:spLocks noChangeArrowheads="1"/>
          </p:cNvSpPr>
          <p:nvPr/>
        </p:nvSpPr>
        <p:spPr bwMode="auto">
          <a:xfrm>
            <a:off x="8839200" y="3514726"/>
            <a:ext cx="17208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H3S10ph usnadňuje rozpoznání  H3 přes GCN5 (HAT)</a:t>
            </a:r>
          </a:p>
        </p:txBody>
      </p:sp>
      <p:sp>
        <p:nvSpPr>
          <p:cNvPr id="523" name="TextovéPole 198">
            <a:extLst>
              <a:ext uri="{FF2B5EF4-FFF2-40B4-BE49-F238E27FC236}">
                <a16:creationId xmlns:a16="http://schemas.microsoft.com/office/drawing/2014/main" id="{F80B25D1-92CF-4AD1-A3CA-16300201B63D}"/>
              </a:ext>
            </a:extLst>
          </p:cNvPr>
          <p:cNvSpPr txBox="1">
            <a:spLocks noChangeArrowheads="1"/>
          </p:cNvSpPr>
          <p:nvPr/>
        </p:nvSpPr>
        <p:spPr bwMode="auto">
          <a:xfrm>
            <a:off x="8839200" y="4090988"/>
            <a:ext cx="1720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JAK2 fosforyluje H3, s uvolněním HP1</a:t>
            </a:r>
            <a:r>
              <a:rPr lang="el-GR" sz="1100" b="1" kern="0">
                <a:solidFill>
                  <a:prstClr val="black"/>
                </a:solidFill>
              </a:rPr>
              <a:t>α</a:t>
            </a:r>
            <a:endParaRPr lang="cs-CZ" sz="1100" b="1" kern="0">
              <a:solidFill>
                <a:prstClr val="black"/>
              </a:solidFill>
            </a:endParaRPr>
          </a:p>
        </p:txBody>
      </p:sp>
      <p:sp>
        <p:nvSpPr>
          <p:cNvPr id="524" name="TextovéPole 199">
            <a:extLst>
              <a:ext uri="{FF2B5EF4-FFF2-40B4-BE49-F238E27FC236}">
                <a16:creationId xmlns:a16="http://schemas.microsoft.com/office/drawing/2014/main" id="{F5E00C8F-25C0-4A5F-A40D-B28A373259A1}"/>
              </a:ext>
            </a:extLst>
          </p:cNvPr>
          <p:cNvSpPr txBox="1">
            <a:spLocks noChangeArrowheads="1"/>
          </p:cNvSpPr>
          <p:nvPr/>
        </p:nvSpPr>
        <p:spPr bwMode="auto">
          <a:xfrm>
            <a:off x="3648076" y="4797426"/>
            <a:ext cx="84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SWI/SNF</a:t>
            </a:r>
          </a:p>
        </p:txBody>
      </p:sp>
      <p:sp>
        <p:nvSpPr>
          <p:cNvPr id="525" name="TextovéPole 200">
            <a:extLst>
              <a:ext uri="{FF2B5EF4-FFF2-40B4-BE49-F238E27FC236}">
                <a16:creationId xmlns:a16="http://schemas.microsoft.com/office/drawing/2014/main" id="{E625690A-C7A9-48D3-9426-8D8C28BFFA41}"/>
              </a:ext>
            </a:extLst>
          </p:cNvPr>
          <p:cNvSpPr txBox="1">
            <a:spLocks noChangeArrowheads="1"/>
          </p:cNvSpPr>
          <p:nvPr/>
        </p:nvSpPr>
        <p:spPr bwMode="auto">
          <a:xfrm>
            <a:off x="5667375" y="4803776"/>
            <a:ext cx="528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ISWI</a:t>
            </a:r>
          </a:p>
        </p:txBody>
      </p:sp>
      <p:sp>
        <p:nvSpPr>
          <p:cNvPr id="526" name="TextovéPole 201">
            <a:extLst>
              <a:ext uri="{FF2B5EF4-FFF2-40B4-BE49-F238E27FC236}">
                <a16:creationId xmlns:a16="http://schemas.microsoft.com/office/drawing/2014/main" id="{46A6B080-9086-45B2-863D-6D815B2C05A4}"/>
              </a:ext>
            </a:extLst>
          </p:cNvPr>
          <p:cNvSpPr txBox="1">
            <a:spLocks noChangeArrowheads="1"/>
          </p:cNvSpPr>
          <p:nvPr/>
        </p:nvSpPr>
        <p:spPr bwMode="auto">
          <a:xfrm>
            <a:off x="7439025" y="4802189"/>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Mi-2</a:t>
            </a:r>
          </a:p>
        </p:txBody>
      </p:sp>
      <p:sp>
        <p:nvSpPr>
          <p:cNvPr id="527" name="TextovéPole 202">
            <a:extLst>
              <a:ext uri="{FF2B5EF4-FFF2-40B4-BE49-F238E27FC236}">
                <a16:creationId xmlns:a16="http://schemas.microsoft.com/office/drawing/2014/main" id="{48945EE6-D6B7-447D-9931-DB637DEB0D74}"/>
              </a:ext>
            </a:extLst>
          </p:cNvPr>
          <p:cNvSpPr txBox="1">
            <a:spLocks noChangeArrowheads="1"/>
          </p:cNvSpPr>
          <p:nvPr/>
        </p:nvSpPr>
        <p:spPr bwMode="auto">
          <a:xfrm>
            <a:off x="9256714" y="4803776"/>
            <a:ext cx="655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a:solidFill>
                  <a:prstClr val="black"/>
                </a:solidFill>
              </a:rPr>
              <a:t>INO80</a:t>
            </a:r>
          </a:p>
        </p:txBody>
      </p:sp>
      <p:sp>
        <p:nvSpPr>
          <p:cNvPr id="528" name="TextovéPole 203">
            <a:extLst>
              <a:ext uri="{FF2B5EF4-FFF2-40B4-BE49-F238E27FC236}">
                <a16:creationId xmlns:a16="http://schemas.microsoft.com/office/drawing/2014/main" id="{88AE7E9F-0B10-4D9C-BB7F-139A093767E8}"/>
              </a:ext>
            </a:extLst>
          </p:cNvPr>
          <p:cNvSpPr txBox="1"/>
          <p:nvPr/>
        </p:nvSpPr>
        <p:spPr>
          <a:xfrm>
            <a:off x="3211513" y="5145088"/>
            <a:ext cx="2044700" cy="576262"/>
          </a:xfrm>
          <a:prstGeom prst="rect">
            <a:avLst/>
          </a:prstGeom>
          <a:noFill/>
        </p:spPr>
        <p:txBody>
          <a:bodyPr>
            <a:spAutoFit/>
          </a:bodyPr>
          <a:lstStyle/>
          <a:p>
            <a:pPr eaLnBrk="1" hangingPunct="1">
              <a:defRPr/>
            </a:pPr>
            <a:r>
              <a:rPr lang="cs-CZ" sz="1050" b="1" dirty="0">
                <a:solidFill>
                  <a:prstClr val="black"/>
                </a:solidFill>
                <a:latin typeface="Calibri"/>
              </a:rPr>
              <a:t>miR-9* a  miR-124 zprostředkovávají </a:t>
            </a:r>
            <a:r>
              <a:rPr lang="cs-CZ" sz="1050" b="1" dirty="0" err="1">
                <a:solidFill>
                  <a:prstClr val="black"/>
                </a:solidFill>
                <a:latin typeface="Calibri"/>
              </a:rPr>
              <a:t>switch</a:t>
            </a:r>
            <a:r>
              <a:rPr lang="cs-CZ" sz="1050" b="1" dirty="0">
                <a:solidFill>
                  <a:prstClr val="black"/>
                </a:solidFill>
                <a:latin typeface="Calibri"/>
              </a:rPr>
              <a:t>  BAF  </a:t>
            </a:r>
            <a:r>
              <a:rPr lang="cs-CZ" sz="1050" b="1" dirty="0" err="1">
                <a:solidFill>
                  <a:prstClr val="black"/>
                </a:solidFill>
                <a:latin typeface="Calibri"/>
              </a:rPr>
              <a:t>npBAF</a:t>
            </a:r>
            <a:r>
              <a:rPr lang="cs-CZ" sz="1050" b="1" dirty="0">
                <a:solidFill>
                  <a:prstClr val="black"/>
                </a:solidFill>
                <a:latin typeface="Calibri"/>
              </a:rPr>
              <a:t> </a:t>
            </a:r>
          </a:p>
        </p:txBody>
      </p:sp>
      <p:sp>
        <p:nvSpPr>
          <p:cNvPr id="529" name="TextovéPole 204">
            <a:extLst>
              <a:ext uri="{FF2B5EF4-FFF2-40B4-BE49-F238E27FC236}">
                <a16:creationId xmlns:a16="http://schemas.microsoft.com/office/drawing/2014/main" id="{57B1CF23-CFD7-491E-B4F7-C53C29CB75EB}"/>
              </a:ext>
            </a:extLst>
          </p:cNvPr>
          <p:cNvSpPr txBox="1"/>
          <p:nvPr/>
        </p:nvSpPr>
        <p:spPr>
          <a:xfrm>
            <a:off x="3187701" y="5688014"/>
            <a:ext cx="2068513" cy="261937"/>
          </a:xfrm>
          <a:prstGeom prst="rect">
            <a:avLst/>
          </a:prstGeom>
          <a:noFill/>
        </p:spPr>
        <p:txBody>
          <a:bodyPr>
            <a:spAutoFit/>
          </a:bodyPr>
          <a:lstStyle/>
          <a:p>
            <a:pPr eaLnBrk="1" hangingPunct="1">
              <a:defRPr/>
            </a:pPr>
            <a:r>
              <a:rPr lang="cs-CZ" sz="1050" b="1" dirty="0">
                <a:solidFill>
                  <a:prstClr val="black"/>
                </a:solidFill>
                <a:latin typeface="Calibri"/>
              </a:rPr>
              <a:t>BRM se váže přes MeCP2</a:t>
            </a:r>
          </a:p>
        </p:txBody>
      </p:sp>
      <p:sp>
        <p:nvSpPr>
          <p:cNvPr id="530" name="TextovéPole 205">
            <a:extLst>
              <a:ext uri="{FF2B5EF4-FFF2-40B4-BE49-F238E27FC236}">
                <a16:creationId xmlns:a16="http://schemas.microsoft.com/office/drawing/2014/main" id="{8E4FCB10-D74A-45C8-A3A2-45182F16CBA8}"/>
              </a:ext>
            </a:extLst>
          </p:cNvPr>
          <p:cNvSpPr txBox="1"/>
          <p:nvPr/>
        </p:nvSpPr>
        <p:spPr>
          <a:xfrm>
            <a:off x="3216276" y="5883276"/>
            <a:ext cx="2068513" cy="576263"/>
          </a:xfrm>
          <a:prstGeom prst="rect">
            <a:avLst/>
          </a:prstGeom>
          <a:noFill/>
        </p:spPr>
        <p:txBody>
          <a:bodyPr>
            <a:spAutoFit/>
          </a:bodyPr>
          <a:lstStyle/>
          <a:p>
            <a:pPr eaLnBrk="1" hangingPunct="1">
              <a:defRPr/>
            </a:pPr>
            <a:r>
              <a:rPr lang="cs-CZ" sz="1050" b="1" dirty="0">
                <a:solidFill>
                  <a:prstClr val="black"/>
                </a:solidFill>
                <a:latin typeface="Calibri"/>
              </a:rPr>
              <a:t>ISW2 vylučuje SWI/SNF z promotorů prostřednictvím změny polohy </a:t>
            </a:r>
            <a:r>
              <a:rPr lang="cs-CZ" sz="1050" b="1" dirty="0" err="1">
                <a:solidFill>
                  <a:prstClr val="black"/>
                </a:solidFill>
                <a:latin typeface="Calibri"/>
              </a:rPr>
              <a:t>nukleozómů</a:t>
            </a:r>
            <a:endParaRPr lang="cs-CZ" sz="1050" b="1" dirty="0">
              <a:solidFill>
                <a:prstClr val="black"/>
              </a:solidFill>
              <a:latin typeface="Calibri"/>
            </a:endParaRPr>
          </a:p>
        </p:txBody>
      </p:sp>
      <p:sp>
        <p:nvSpPr>
          <p:cNvPr id="531" name="TextovéPole 206">
            <a:extLst>
              <a:ext uri="{FF2B5EF4-FFF2-40B4-BE49-F238E27FC236}">
                <a16:creationId xmlns:a16="http://schemas.microsoft.com/office/drawing/2014/main" id="{70C66C24-E59F-412C-92E0-5AA489E5FB63}"/>
              </a:ext>
            </a:extLst>
          </p:cNvPr>
          <p:cNvSpPr txBox="1"/>
          <p:nvPr/>
        </p:nvSpPr>
        <p:spPr>
          <a:xfrm>
            <a:off x="5081588" y="5157789"/>
            <a:ext cx="1446212" cy="415925"/>
          </a:xfrm>
          <a:prstGeom prst="rect">
            <a:avLst/>
          </a:prstGeom>
          <a:noFill/>
        </p:spPr>
        <p:txBody>
          <a:bodyPr>
            <a:spAutoFit/>
          </a:bodyPr>
          <a:lstStyle/>
          <a:p>
            <a:pPr eaLnBrk="1" hangingPunct="1">
              <a:defRPr/>
            </a:pPr>
            <a:r>
              <a:rPr lang="cs-CZ" sz="1050" b="1" dirty="0">
                <a:solidFill>
                  <a:prstClr val="black"/>
                </a:solidFill>
                <a:latin typeface="Calibri"/>
              </a:rPr>
              <a:t>NURF rozpoznává H3K4me3</a:t>
            </a:r>
          </a:p>
        </p:txBody>
      </p:sp>
      <p:sp>
        <p:nvSpPr>
          <p:cNvPr id="532" name="TextovéPole 207">
            <a:extLst>
              <a:ext uri="{FF2B5EF4-FFF2-40B4-BE49-F238E27FC236}">
                <a16:creationId xmlns:a16="http://schemas.microsoft.com/office/drawing/2014/main" id="{D2391C0E-7D9E-4422-B442-D4AF862DB036}"/>
              </a:ext>
            </a:extLst>
          </p:cNvPr>
          <p:cNvSpPr txBox="1"/>
          <p:nvPr/>
        </p:nvSpPr>
        <p:spPr>
          <a:xfrm>
            <a:off x="5080000" y="5556251"/>
            <a:ext cx="2014538" cy="415925"/>
          </a:xfrm>
          <a:prstGeom prst="rect">
            <a:avLst/>
          </a:prstGeom>
          <a:noFill/>
        </p:spPr>
        <p:txBody>
          <a:bodyPr>
            <a:spAutoFit/>
          </a:bodyPr>
          <a:lstStyle/>
          <a:p>
            <a:pPr eaLnBrk="1" hangingPunct="1">
              <a:defRPr/>
            </a:pPr>
            <a:r>
              <a:rPr lang="cs-CZ" sz="1050" b="1" dirty="0">
                <a:solidFill>
                  <a:prstClr val="black"/>
                </a:solidFill>
                <a:latin typeface="Calibri"/>
              </a:rPr>
              <a:t>H4K16ac inhibuje </a:t>
            </a:r>
            <a:r>
              <a:rPr lang="cs-CZ" sz="1050" b="1" dirty="0" err="1">
                <a:solidFill>
                  <a:prstClr val="black"/>
                </a:solidFill>
                <a:latin typeface="Calibri"/>
              </a:rPr>
              <a:t>remodelaci</a:t>
            </a:r>
            <a:r>
              <a:rPr lang="cs-CZ" sz="1050" b="1" dirty="0">
                <a:solidFill>
                  <a:prstClr val="black"/>
                </a:solidFill>
                <a:latin typeface="Calibri"/>
              </a:rPr>
              <a:t> chromatinu cestou ISWI</a:t>
            </a:r>
          </a:p>
        </p:txBody>
      </p:sp>
      <p:sp>
        <p:nvSpPr>
          <p:cNvPr id="533" name="TextovéPole 208">
            <a:extLst>
              <a:ext uri="{FF2B5EF4-FFF2-40B4-BE49-F238E27FC236}">
                <a16:creationId xmlns:a16="http://schemas.microsoft.com/office/drawing/2014/main" id="{829C22AC-43A9-4161-90BE-5DD548366579}"/>
              </a:ext>
            </a:extLst>
          </p:cNvPr>
          <p:cNvSpPr txBox="1"/>
          <p:nvPr/>
        </p:nvSpPr>
        <p:spPr>
          <a:xfrm>
            <a:off x="5089525" y="5949951"/>
            <a:ext cx="2014538" cy="576263"/>
          </a:xfrm>
          <a:prstGeom prst="rect">
            <a:avLst/>
          </a:prstGeom>
          <a:noFill/>
        </p:spPr>
        <p:txBody>
          <a:bodyPr>
            <a:spAutoFit/>
          </a:bodyPr>
          <a:lstStyle/>
          <a:p>
            <a:pPr eaLnBrk="1" hangingPunct="1">
              <a:defRPr/>
            </a:pPr>
            <a:r>
              <a:rPr lang="cs-CZ" sz="1050" b="1" dirty="0">
                <a:solidFill>
                  <a:prstClr val="black"/>
                </a:solidFill>
                <a:latin typeface="Calibri"/>
              </a:rPr>
              <a:t>SET domény (HMT) rozpozná-</a:t>
            </a:r>
          </a:p>
          <a:p>
            <a:pPr eaLnBrk="1" hangingPunct="1">
              <a:defRPr/>
            </a:pPr>
            <a:r>
              <a:rPr lang="cs-CZ" sz="1050" b="1" dirty="0" err="1">
                <a:solidFill>
                  <a:prstClr val="black"/>
                </a:solidFill>
                <a:latin typeface="Calibri"/>
              </a:rPr>
              <a:t>vají</a:t>
            </a:r>
            <a:r>
              <a:rPr lang="cs-CZ" sz="1050" b="1" dirty="0">
                <a:solidFill>
                  <a:prstClr val="black"/>
                </a:solidFill>
                <a:latin typeface="Calibri"/>
              </a:rPr>
              <a:t>  ISWI-</a:t>
            </a:r>
            <a:r>
              <a:rPr lang="cs-CZ" sz="1050" b="1" dirty="0" err="1">
                <a:solidFill>
                  <a:prstClr val="black"/>
                </a:solidFill>
                <a:latin typeface="Calibri"/>
              </a:rPr>
              <a:t>remodelované</a:t>
            </a:r>
            <a:r>
              <a:rPr lang="cs-CZ" sz="1050" b="1" dirty="0">
                <a:solidFill>
                  <a:prstClr val="black"/>
                </a:solidFill>
                <a:latin typeface="Calibri"/>
              </a:rPr>
              <a:t> typy </a:t>
            </a:r>
            <a:r>
              <a:rPr lang="cs-CZ" sz="1050" b="1" dirty="0" err="1">
                <a:solidFill>
                  <a:prstClr val="black"/>
                </a:solidFill>
                <a:latin typeface="Calibri"/>
              </a:rPr>
              <a:t>nukleozómů</a:t>
            </a:r>
            <a:endParaRPr lang="cs-CZ" sz="1050" b="1" dirty="0">
              <a:solidFill>
                <a:prstClr val="black"/>
              </a:solidFill>
              <a:latin typeface="Calibri"/>
            </a:endParaRPr>
          </a:p>
        </p:txBody>
      </p:sp>
      <p:sp>
        <p:nvSpPr>
          <p:cNvPr id="534" name="TextovéPole 209">
            <a:extLst>
              <a:ext uri="{FF2B5EF4-FFF2-40B4-BE49-F238E27FC236}">
                <a16:creationId xmlns:a16="http://schemas.microsoft.com/office/drawing/2014/main" id="{2691BD58-965B-4388-B83C-615C629195C2}"/>
              </a:ext>
            </a:extLst>
          </p:cNvPr>
          <p:cNvSpPr txBox="1">
            <a:spLocks noChangeArrowheads="1"/>
          </p:cNvSpPr>
          <p:nvPr/>
        </p:nvSpPr>
        <p:spPr bwMode="auto">
          <a:xfrm>
            <a:off x="7032626" y="5132389"/>
            <a:ext cx="1655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100" b="1" kern="0">
                <a:solidFill>
                  <a:prstClr val="black"/>
                </a:solidFill>
              </a:rPr>
              <a:t>CHD5 exprese je reprimována metylací CpG ostrůvků</a:t>
            </a:r>
          </a:p>
        </p:txBody>
      </p:sp>
      <p:sp>
        <p:nvSpPr>
          <p:cNvPr id="535" name="TextovéPole 210">
            <a:extLst>
              <a:ext uri="{FF2B5EF4-FFF2-40B4-BE49-F238E27FC236}">
                <a16:creationId xmlns:a16="http://schemas.microsoft.com/office/drawing/2014/main" id="{B41D2D6E-76A6-4EB6-824F-C01BE9145BFD}"/>
              </a:ext>
            </a:extLst>
          </p:cNvPr>
          <p:cNvSpPr txBox="1"/>
          <p:nvPr/>
        </p:nvSpPr>
        <p:spPr>
          <a:xfrm>
            <a:off x="7019926" y="5710239"/>
            <a:ext cx="1668463" cy="415925"/>
          </a:xfrm>
          <a:prstGeom prst="rect">
            <a:avLst/>
          </a:prstGeom>
          <a:noFill/>
        </p:spPr>
        <p:txBody>
          <a:bodyPr>
            <a:spAutoFit/>
          </a:bodyPr>
          <a:lstStyle/>
          <a:p>
            <a:pPr eaLnBrk="1" hangingPunct="1">
              <a:defRPr/>
            </a:pPr>
            <a:r>
              <a:rPr lang="cs-CZ" sz="1050" b="1" dirty="0">
                <a:solidFill>
                  <a:prstClr val="black"/>
                </a:solidFill>
                <a:latin typeface="Calibri"/>
              </a:rPr>
              <a:t>MBD3 je integrální podjednotka Mi-2/</a:t>
            </a:r>
            <a:r>
              <a:rPr lang="cs-CZ" sz="1050" b="1" dirty="0" err="1">
                <a:solidFill>
                  <a:prstClr val="black"/>
                </a:solidFill>
                <a:latin typeface="Calibri"/>
              </a:rPr>
              <a:t>NurD</a:t>
            </a:r>
            <a:endParaRPr lang="cs-CZ" sz="1050" b="1" dirty="0">
              <a:solidFill>
                <a:prstClr val="black"/>
              </a:solidFill>
              <a:latin typeface="Calibri"/>
            </a:endParaRPr>
          </a:p>
        </p:txBody>
      </p:sp>
      <p:sp>
        <p:nvSpPr>
          <p:cNvPr id="536" name="TextovéPole 211">
            <a:extLst>
              <a:ext uri="{FF2B5EF4-FFF2-40B4-BE49-F238E27FC236}">
                <a16:creationId xmlns:a16="http://schemas.microsoft.com/office/drawing/2014/main" id="{47617CF6-9C1F-4578-87ED-911F6688B40A}"/>
              </a:ext>
            </a:extLst>
          </p:cNvPr>
          <p:cNvSpPr txBox="1"/>
          <p:nvPr/>
        </p:nvSpPr>
        <p:spPr>
          <a:xfrm>
            <a:off x="7032625" y="6149976"/>
            <a:ext cx="1911350" cy="415925"/>
          </a:xfrm>
          <a:prstGeom prst="rect">
            <a:avLst/>
          </a:prstGeom>
          <a:noFill/>
        </p:spPr>
        <p:txBody>
          <a:bodyPr>
            <a:spAutoFit/>
          </a:bodyPr>
          <a:lstStyle/>
          <a:p>
            <a:pPr eaLnBrk="1" hangingPunct="1">
              <a:defRPr/>
            </a:pPr>
            <a:r>
              <a:rPr lang="cs-CZ" sz="1050" b="1" dirty="0">
                <a:solidFill>
                  <a:prstClr val="black"/>
                </a:solidFill>
                <a:latin typeface="Calibri"/>
              </a:rPr>
              <a:t>HDAC a 2 jsou integrální součásti Mi-2/</a:t>
            </a:r>
            <a:r>
              <a:rPr lang="cs-CZ" sz="1050" b="1" dirty="0" err="1">
                <a:solidFill>
                  <a:prstClr val="black"/>
                </a:solidFill>
                <a:latin typeface="Calibri"/>
              </a:rPr>
              <a:t>NuRD</a:t>
            </a:r>
            <a:endParaRPr lang="cs-CZ" sz="1050" b="1" dirty="0">
              <a:solidFill>
                <a:prstClr val="black"/>
              </a:solidFill>
              <a:latin typeface="Calibri"/>
            </a:endParaRPr>
          </a:p>
        </p:txBody>
      </p:sp>
      <p:sp>
        <p:nvSpPr>
          <p:cNvPr id="537" name="TextovéPole 212">
            <a:extLst>
              <a:ext uri="{FF2B5EF4-FFF2-40B4-BE49-F238E27FC236}">
                <a16:creationId xmlns:a16="http://schemas.microsoft.com/office/drawing/2014/main" id="{B0027AB0-619C-46C1-B89F-3926D0C169F4}"/>
              </a:ext>
            </a:extLst>
          </p:cNvPr>
          <p:cNvSpPr txBox="1"/>
          <p:nvPr/>
        </p:nvSpPr>
        <p:spPr>
          <a:xfrm>
            <a:off x="8759825" y="5157788"/>
            <a:ext cx="1949450" cy="576262"/>
          </a:xfrm>
          <a:prstGeom prst="rect">
            <a:avLst/>
          </a:prstGeom>
          <a:noFill/>
        </p:spPr>
        <p:txBody>
          <a:bodyPr>
            <a:spAutoFit/>
          </a:bodyPr>
          <a:lstStyle/>
          <a:p>
            <a:pPr eaLnBrk="1" hangingPunct="1">
              <a:defRPr/>
            </a:pPr>
            <a:r>
              <a:rPr lang="cs-CZ" sz="1050" b="1" dirty="0">
                <a:solidFill>
                  <a:prstClr val="black"/>
                </a:solidFill>
                <a:latin typeface="Calibri"/>
              </a:rPr>
              <a:t>SWR1 </a:t>
            </a:r>
            <a:r>
              <a:rPr lang="cs-CZ" sz="1050" b="1" dirty="0" err="1">
                <a:solidFill>
                  <a:prstClr val="black"/>
                </a:solidFill>
                <a:latin typeface="Calibri"/>
              </a:rPr>
              <a:t>removes</a:t>
            </a:r>
            <a:r>
              <a:rPr lang="cs-CZ" sz="1050" b="1" dirty="0">
                <a:solidFill>
                  <a:prstClr val="black"/>
                </a:solidFill>
                <a:latin typeface="Calibri"/>
              </a:rPr>
              <a:t> </a:t>
            </a:r>
            <a:r>
              <a:rPr lang="cs-CZ" sz="1050" b="1" dirty="0" err="1">
                <a:solidFill>
                  <a:prstClr val="black"/>
                </a:solidFill>
                <a:latin typeface="Calibri"/>
              </a:rPr>
              <a:t>the</a:t>
            </a:r>
            <a:r>
              <a:rPr lang="cs-CZ" sz="1050" b="1" dirty="0">
                <a:solidFill>
                  <a:prstClr val="black"/>
                </a:solidFill>
                <a:latin typeface="Calibri"/>
              </a:rPr>
              <a:t> H2AH2B </a:t>
            </a:r>
            <a:r>
              <a:rPr lang="cs-CZ" sz="1050" b="1" dirty="0" err="1">
                <a:solidFill>
                  <a:prstClr val="black"/>
                </a:solidFill>
                <a:latin typeface="Calibri"/>
              </a:rPr>
              <a:t>dimmers</a:t>
            </a:r>
            <a:r>
              <a:rPr lang="cs-CZ" sz="1050" b="1" dirty="0">
                <a:solidFill>
                  <a:prstClr val="black"/>
                </a:solidFill>
                <a:latin typeface="Calibri"/>
              </a:rPr>
              <a:t> and </a:t>
            </a:r>
            <a:r>
              <a:rPr lang="cs-CZ" sz="1050" b="1" dirty="0" err="1">
                <a:solidFill>
                  <a:prstClr val="black"/>
                </a:solidFill>
                <a:latin typeface="Calibri"/>
              </a:rPr>
              <a:t>replaces</a:t>
            </a:r>
            <a:r>
              <a:rPr lang="cs-CZ" sz="1050" b="1" dirty="0">
                <a:solidFill>
                  <a:prstClr val="black"/>
                </a:solidFill>
                <a:latin typeface="Calibri"/>
              </a:rPr>
              <a:t> </a:t>
            </a:r>
            <a:r>
              <a:rPr lang="cs-CZ" sz="1050" b="1" dirty="0" err="1">
                <a:solidFill>
                  <a:prstClr val="black"/>
                </a:solidFill>
                <a:latin typeface="Calibri"/>
              </a:rPr>
              <a:t>them</a:t>
            </a:r>
            <a:r>
              <a:rPr lang="cs-CZ" sz="1050" b="1" dirty="0">
                <a:solidFill>
                  <a:prstClr val="black"/>
                </a:solidFill>
                <a:latin typeface="Calibri"/>
              </a:rPr>
              <a:t> </a:t>
            </a:r>
            <a:r>
              <a:rPr lang="cs-CZ" sz="1050" b="1" dirty="0" err="1">
                <a:solidFill>
                  <a:prstClr val="black"/>
                </a:solidFill>
                <a:latin typeface="Calibri"/>
              </a:rPr>
              <a:t>with</a:t>
            </a:r>
            <a:r>
              <a:rPr lang="cs-CZ" sz="1050" b="1" dirty="0">
                <a:solidFill>
                  <a:prstClr val="black"/>
                </a:solidFill>
                <a:latin typeface="Calibri"/>
              </a:rPr>
              <a:t> H2A.Z-H2B </a:t>
            </a:r>
            <a:r>
              <a:rPr lang="cs-CZ" sz="1050" b="1" dirty="0" err="1">
                <a:solidFill>
                  <a:prstClr val="black"/>
                </a:solidFill>
                <a:latin typeface="Calibri"/>
              </a:rPr>
              <a:t>dimmers</a:t>
            </a:r>
            <a:endParaRPr lang="cs-CZ" sz="1050" b="1" dirty="0">
              <a:solidFill>
                <a:prstClr val="black"/>
              </a:solidFill>
              <a:latin typeface="Calibri"/>
            </a:endParaRPr>
          </a:p>
        </p:txBody>
      </p:sp>
      <p:sp>
        <p:nvSpPr>
          <p:cNvPr id="538" name="TextovéPole 213">
            <a:extLst>
              <a:ext uri="{FF2B5EF4-FFF2-40B4-BE49-F238E27FC236}">
                <a16:creationId xmlns:a16="http://schemas.microsoft.com/office/drawing/2014/main" id="{920033E8-96C6-48DC-ACFA-0F9183A585EF}"/>
              </a:ext>
            </a:extLst>
          </p:cNvPr>
          <p:cNvSpPr txBox="1"/>
          <p:nvPr/>
        </p:nvSpPr>
        <p:spPr>
          <a:xfrm>
            <a:off x="8759825" y="5805489"/>
            <a:ext cx="1949450" cy="261937"/>
          </a:xfrm>
          <a:prstGeom prst="rect">
            <a:avLst/>
          </a:prstGeom>
          <a:noFill/>
        </p:spPr>
        <p:txBody>
          <a:bodyPr>
            <a:spAutoFit/>
          </a:bodyPr>
          <a:lstStyle/>
          <a:p>
            <a:pPr eaLnBrk="1" hangingPunct="1">
              <a:defRPr/>
            </a:pPr>
            <a:r>
              <a:rPr lang="cs-CZ" sz="1050" b="1" dirty="0">
                <a:solidFill>
                  <a:prstClr val="black"/>
                </a:solidFill>
                <a:latin typeface="Calibri"/>
              </a:rPr>
              <a:t>p400 má HAT aktivitu</a:t>
            </a:r>
          </a:p>
        </p:txBody>
      </p:sp>
      <p:sp>
        <p:nvSpPr>
          <p:cNvPr id="539" name="TextovéPole 214">
            <a:extLst>
              <a:ext uri="{FF2B5EF4-FFF2-40B4-BE49-F238E27FC236}">
                <a16:creationId xmlns:a16="http://schemas.microsoft.com/office/drawing/2014/main" id="{D5123444-B98C-47C1-9B70-09B3C32DDF3C}"/>
              </a:ext>
            </a:extLst>
          </p:cNvPr>
          <p:cNvSpPr txBox="1"/>
          <p:nvPr/>
        </p:nvSpPr>
        <p:spPr>
          <a:xfrm>
            <a:off x="8759825" y="6165850"/>
            <a:ext cx="1949450" cy="254000"/>
          </a:xfrm>
          <a:prstGeom prst="rect">
            <a:avLst/>
          </a:prstGeom>
          <a:noFill/>
        </p:spPr>
        <p:txBody>
          <a:bodyPr>
            <a:spAutoFit/>
          </a:bodyPr>
          <a:lstStyle/>
          <a:p>
            <a:pPr eaLnBrk="1" hangingPunct="1">
              <a:defRPr/>
            </a:pPr>
            <a:r>
              <a:rPr lang="cs-CZ" sz="1050" b="1" dirty="0">
                <a:solidFill>
                  <a:prstClr val="black"/>
                </a:solidFill>
                <a:latin typeface="Calibri"/>
              </a:rPr>
              <a:t>H2Aph zvyšuje vazbu INO80</a:t>
            </a:r>
          </a:p>
        </p:txBody>
      </p:sp>
      <p:sp>
        <p:nvSpPr>
          <p:cNvPr id="43076" name="TextovéPole 224">
            <a:extLst>
              <a:ext uri="{FF2B5EF4-FFF2-40B4-BE49-F238E27FC236}">
                <a16:creationId xmlns:a16="http://schemas.microsoft.com/office/drawing/2014/main" id="{2CC59CC6-5987-42E3-AE48-254DB3CAC060}"/>
              </a:ext>
            </a:extLst>
          </p:cNvPr>
          <p:cNvSpPr txBox="1">
            <a:spLocks noChangeArrowheads="1"/>
          </p:cNvSpPr>
          <p:nvPr/>
        </p:nvSpPr>
        <p:spPr bwMode="auto">
          <a:xfrm>
            <a:off x="2135189" y="4379914"/>
            <a:ext cx="1114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400" b="1">
                <a:solidFill>
                  <a:srgbClr val="A6A6A6"/>
                </a:solidFill>
                <a:latin typeface="Calibri" panose="020F0502020204030204" pitchFamily="34" charset="0"/>
              </a:rPr>
              <a:t>Mimo jiné …</a:t>
            </a:r>
          </a:p>
        </p:txBody>
      </p:sp>
      <p:sp>
        <p:nvSpPr>
          <p:cNvPr id="541" name="TextovéPole 45">
            <a:extLst>
              <a:ext uri="{FF2B5EF4-FFF2-40B4-BE49-F238E27FC236}">
                <a16:creationId xmlns:a16="http://schemas.microsoft.com/office/drawing/2014/main" id="{A18D21B4-4105-46DD-BB2C-A0149D64163C}"/>
              </a:ext>
            </a:extLst>
          </p:cNvPr>
          <p:cNvSpPr txBox="1">
            <a:spLocks noChangeArrowheads="1"/>
          </p:cNvSpPr>
          <p:nvPr/>
        </p:nvSpPr>
        <p:spPr bwMode="auto">
          <a:xfrm>
            <a:off x="1651001" y="1033464"/>
            <a:ext cx="1533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cs-CZ" sz="1400" b="1" kern="0" dirty="0">
                <a:solidFill>
                  <a:prstClr val="black"/>
                </a:solidFill>
              </a:rPr>
              <a:t>DNA </a:t>
            </a:r>
            <a:r>
              <a:rPr lang="cs-CZ" sz="1400" b="1" kern="0" dirty="0" err="1">
                <a:solidFill>
                  <a:prstClr val="black"/>
                </a:solidFill>
              </a:rPr>
              <a:t>Demetylace</a:t>
            </a:r>
            <a:r>
              <a:rPr lang="cs-CZ" sz="1400" b="1" kern="0" dirty="0">
                <a:solidFill>
                  <a:prstClr val="black"/>
                </a:solidFil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5" descr="new_logo_nephro">
            <a:extLst>
              <a:ext uri="{FF2B5EF4-FFF2-40B4-BE49-F238E27FC236}">
                <a16:creationId xmlns:a16="http://schemas.microsoft.com/office/drawing/2014/main" id="{4A06DB78-C438-4763-B0BF-7864AF0E8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289" y="6237288"/>
            <a:ext cx="16732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6">
            <a:extLst>
              <a:ext uri="{FF2B5EF4-FFF2-40B4-BE49-F238E27FC236}">
                <a16:creationId xmlns:a16="http://schemas.microsoft.com/office/drawing/2014/main" id="{22FDC266-FBED-46C5-9374-2DBB89C07608}"/>
              </a:ext>
            </a:extLst>
          </p:cNvPr>
          <p:cNvSpPr txBox="1">
            <a:spLocks noChangeArrowheads="1"/>
          </p:cNvSpPr>
          <p:nvPr/>
        </p:nvSpPr>
        <p:spPr bwMode="auto">
          <a:xfrm>
            <a:off x="1665288" y="6211889"/>
            <a:ext cx="72390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9pPr>
          </a:lstStyle>
          <a:p>
            <a:pPr eaLnBrk="1">
              <a:lnSpc>
                <a:spcPct val="97000"/>
              </a:lnSpc>
              <a:buClr>
                <a:srgbClr val="FFFFFF"/>
              </a:buClr>
              <a:buSzPct val="45000"/>
              <a:buFont typeface="StarSymbol" charset="0"/>
              <a:buNone/>
              <a:defRPr/>
            </a:pPr>
            <a:r>
              <a:rPr lang="en-GB" sz="1050" dirty="0" err="1"/>
              <a:t>Braam</a:t>
            </a:r>
            <a:r>
              <a:rPr lang="en-GB" sz="1050" dirty="0"/>
              <a:t> B </a:t>
            </a:r>
            <a:r>
              <a:rPr lang="en-GB" sz="1050" i="1" dirty="0"/>
              <a:t>et al. </a:t>
            </a:r>
            <a:r>
              <a:rPr lang="en-GB" sz="1050" dirty="0"/>
              <a:t>(2007) </a:t>
            </a:r>
            <a:r>
              <a:rPr lang="en-US" sz="1050" dirty="0"/>
              <a:t>Technology Insight: innovative options for end-stage renal disease</a:t>
            </a:r>
            <a:r>
              <a:rPr lang="en-US" sz="1050" dirty="0">
                <a:cs typeface="Arial" charset="0"/>
              </a:rPr>
              <a:t>—</a:t>
            </a:r>
            <a:r>
              <a:rPr lang="en-US" sz="1050" dirty="0"/>
              <a:t>from kidney</a:t>
            </a:r>
            <a:r>
              <a:rPr lang="cs-CZ" sz="1050" dirty="0"/>
              <a:t> </a:t>
            </a:r>
            <a:r>
              <a:rPr lang="en-US" sz="1050" dirty="0"/>
              <a:t>refurbishment to artificial kidney </a:t>
            </a:r>
            <a:r>
              <a:rPr lang="en-US" sz="1050" i="1" dirty="0"/>
              <a:t>Nat </a:t>
            </a:r>
            <a:r>
              <a:rPr lang="en-US" sz="1050" i="1" dirty="0" err="1"/>
              <a:t>Clin</a:t>
            </a:r>
            <a:r>
              <a:rPr lang="en-US" sz="1050" i="1" dirty="0"/>
              <a:t> </a:t>
            </a:r>
            <a:r>
              <a:rPr lang="en-US" sz="1050" i="1" dirty="0" err="1"/>
              <a:t>Pract</a:t>
            </a:r>
            <a:r>
              <a:rPr lang="en-US" sz="1050" i="1" dirty="0"/>
              <a:t> </a:t>
            </a:r>
            <a:r>
              <a:rPr lang="en-US" sz="1050" i="1" dirty="0" err="1"/>
              <a:t>Nephrol</a:t>
            </a:r>
            <a:r>
              <a:rPr lang="en-US" sz="1050" dirty="0"/>
              <a:t> </a:t>
            </a:r>
            <a:r>
              <a:rPr lang="en-US" sz="1050" b="1" dirty="0"/>
              <a:t>3:</a:t>
            </a:r>
            <a:r>
              <a:rPr lang="en-US" sz="1050" dirty="0"/>
              <a:t> 564–572 doi:10.1038/</a:t>
            </a:r>
            <a:r>
              <a:rPr lang="en-GB" sz="1050" dirty="0"/>
              <a:t>ncpneph0600</a:t>
            </a:r>
          </a:p>
        </p:txBody>
      </p:sp>
      <p:sp>
        <p:nvSpPr>
          <p:cNvPr id="44036" name="TextBox 17">
            <a:extLst>
              <a:ext uri="{FF2B5EF4-FFF2-40B4-BE49-F238E27FC236}">
                <a16:creationId xmlns:a16="http://schemas.microsoft.com/office/drawing/2014/main" id="{BBCE76B1-51FE-479C-8086-1A9B225175FF}"/>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44037" name="Nadpis 1">
            <a:extLst>
              <a:ext uri="{FF2B5EF4-FFF2-40B4-BE49-F238E27FC236}">
                <a16:creationId xmlns:a16="http://schemas.microsoft.com/office/drawing/2014/main" id="{8C04F044-8E15-4728-AB0D-FCCC89E3B47B}"/>
              </a:ext>
            </a:extLst>
          </p:cNvPr>
          <p:cNvSpPr txBox="1">
            <a:spLocks/>
          </p:cNvSpPr>
          <p:nvPr/>
        </p:nvSpPr>
        <p:spPr bwMode="auto">
          <a:xfrm>
            <a:off x="334963" y="57150"/>
            <a:ext cx="85693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3200" b="1" dirty="0">
                <a:solidFill>
                  <a:schemeClr val="tx2"/>
                </a:solidFill>
                <a:latin typeface="Calibri" panose="020F0502020204030204" pitchFamily="34" charset="0"/>
              </a:rPr>
              <a:t>Kontinuální model vývojové plasticity</a:t>
            </a:r>
            <a:endParaRPr lang="en-GB" altLang="cs-CZ" sz="3200" b="1" dirty="0">
              <a:solidFill>
                <a:schemeClr val="tx2"/>
              </a:solidFill>
              <a:latin typeface="Calibri" panose="020F0502020204030204" pitchFamily="34" charset="0"/>
            </a:endParaRPr>
          </a:p>
        </p:txBody>
      </p:sp>
      <p:sp>
        <p:nvSpPr>
          <p:cNvPr id="2" name="Rectangle 1">
            <a:extLst>
              <a:ext uri="{FF2B5EF4-FFF2-40B4-BE49-F238E27FC236}">
                <a16:creationId xmlns:a16="http://schemas.microsoft.com/office/drawing/2014/main" id="{21266AAE-AE68-49E8-AB9A-75DA1954511E}"/>
              </a:ext>
            </a:extLst>
          </p:cNvPr>
          <p:cNvSpPr/>
          <p:nvPr/>
        </p:nvSpPr>
        <p:spPr>
          <a:xfrm>
            <a:off x="7240589" y="966789"/>
            <a:ext cx="4158511" cy="461665"/>
          </a:xfrm>
          <a:prstGeom prst="rect">
            <a:avLst/>
          </a:prstGeom>
        </p:spPr>
        <p:txBody>
          <a:bodyPr wrap="none">
            <a:spAutoFit/>
          </a:bodyPr>
          <a:lstStyle/>
          <a:p>
            <a:pPr eaLnBrk="1" hangingPunct="1">
              <a:defRPr/>
            </a:pPr>
            <a:r>
              <a:rPr lang="cs-CZ" b="1" dirty="0">
                <a:solidFill>
                  <a:schemeClr val="bg1">
                    <a:lumMod val="50000"/>
                  </a:schemeClr>
                </a:solidFill>
              </a:rPr>
              <a:t>Vývojová plasticita v čase</a:t>
            </a:r>
            <a:endParaRPr lang="en-US" b="1" dirty="0">
              <a:solidFill>
                <a:schemeClr val="bg1">
                  <a:lumMod val="50000"/>
                </a:schemeClr>
              </a:solidFill>
            </a:endParaRPr>
          </a:p>
        </p:txBody>
      </p:sp>
      <p:pic>
        <p:nvPicPr>
          <p:cNvPr id="44039" name="Picture 2">
            <a:extLst>
              <a:ext uri="{FF2B5EF4-FFF2-40B4-BE49-F238E27FC236}">
                <a16:creationId xmlns:a16="http://schemas.microsoft.com/office/drawing/2014/main" id="{8694A6C9-3E2B-46BB-89F5-36773FFAE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257425"/>
            <a:ext cx="8139113"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a:extLst>
              <a:ext uri="{FF2B5EF4-FFF2-40B4-BE49-F238E27FC236}">
                <a16:creationId xmlns:a16="http://schemas.microsoft.com/office/drawing/2014/main" id="{3D0B6B03-A1A0-40C7-A27E-2787EA6718A1}"/>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6" name="Nadpis 1">
            <a:extLst>
              <a:ext uri="{FF2B5EF4-FFF2-40B4-BE49-F238E27FC236}">
                <a16:creationId xmlns:a16="http://schemas.microsoft.com/office/drawing/2014/main" id="{00182686-8E56-428A-A60D-4CC05553D6B2}"/>
              </a:ext>
            </a:extLst>
          </p:cNvPr>
          <p:cNvSpPr txBox="1">
            <a:spLocks/>
          </p:cNvSpPr>
          <p:nvPr/>
        </p:nvSpPr>
        <p:spPr>
          <a:xfrm>
            <a:off x="152400" y="-223076"/>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s-CZ" sz="4000" b="1" dirty="0">
                <a:solidFill>
                  <a:schemeClr val="tx2"/>
                </a:solidFill>
              </a:rPr>
              <a:t>Fetální modelování</a:t>
            </a:r>
            <a:r>
              <a:rPr lang="cs-CZ" sz="2000" b="1" dirty="0">
                <a:solidFill>
                  <a:schemeClr val="tx2"/>
                </a:solidFill>
              </a:rPr>
              <a:t> – fyziologický význam</a:t>
            </a:r>
            <a:endParaRPr lang="cs-CZ" sz="4000" b="1" dirty="0">
              <a:solidFill>
                <a:schemeClr val="tx2"/>
              </a:solidFill>
            </a:endParaRPr>
          </a:p>
        </p:txBody>
      </p:sp>
      <p:sp>
        <p:nvSpPr>
          <p:cNvPr id="45060" name="Text Box 4">
            <a:extLst>
              <a:ext uri="{FF2B5EF4-FFF2-40B4-BE49-F238E27FC236}">
                <a16:creationId xmlns:a16="http://schemas.microsoft.com/office/drawing/2014/main" id="{B1AD6037-D9A7-418E-B2A2-B3B18824B77E}"/>
              </a:ext>
            </a:extLst>
          </p:cNvPr>
          <p:cNvSpPr txBox="1">
            <a:spLocks noChangeArrowheads="1"/>
          </p:cNvSpPr>
          <p:nvPr/>
        </p:nvSpPr>
        <p:spPr bwMode="auto">
          <a:xfrm>
            <a:off x="1992313" y="6165850"/>
            <a:ext cx="6551612"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9pPr>
          </a:lstStyle>
          <a:p>
            <a:pPr eaLnBrk="1" hangingPunct="1"/>
            <a:endParaRPr lang="en-GB" altLang="cs-CZ" sz="1100" b="1">
              <a:solidFill>
                <a:srgbClr val="000000"/>
              </a:solidFill>
              <a:ea typeface="msgothic"/>
              <a:cs typeface="msgothic"/>
            </a:endParaRPr>
          </a:p>
        </p:txBody>
      </p:sp>
      <p:sp>
        <p:nvSpPr>
          <p:cNvPr id="45061" name="Text Box 4">
            <a:extLst>
              <a:ext uri="{FF2B5EF4-FFF2-40B4-BE49-F238E27FC236}">
                <a16:creationId xmlns:a16="http://schemas.microsoft.com/office/drawing/2014/main" id="{735B70BB-C979-4B06-AFC3-11E8962F6C7A}"/>
              </a:ext>
            </a:extLst>
          </p:cNvPr>
          <p:cNvSpPr txBox="1">
            <a:spLocks noChangeArrowheads="1"/>
          </p:cNvSpPr>
          <p:nvPr/>
        </p:nvSpPr>
        <p:spPr bwMode="auto">
          <a:xfrm>
            <a:off x="1611314" y="6237289"/>
            <a:ext cx="7508875"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9pPr>
          </a:lstStyle>
          <a:p>
            <a:pPr eaLnBrk="1" hangingPunct="1"/>
            <a:r>
              <a:rPr lang="cs-CZ" altLang="cs-CZ" sz="1100" b="1" dirty="0" err="1">
                <a:solidFill>
                  <a:srgbClr val="000000"/>
                </a:solidFill>
                <a:latin typeface="Calibri" panose="020F0502020204030204" pitchFamily="34" charset="0"/>
                <a:ea typeface="msgothic"/>
                <a:cs typeface="msgothic"/>
              </a:rPr>
              <a:t>Fowden</a:t>
            </a:r>
            <a:r>
              <a:rPr lang="cs-CZ" altLang="cs-CZ" sz="1100" b="1" dirty="0">
                <a:solidFill>
                  <a:srgbClr val="000000"/>
                </a:solidFill>
                <a:latin typeface="Calibri" panose="020F0502020204030204" pitchFamily="34" charset="0"/>
                <a:ea typeface="msgothic"/>
                <a:cs typeface="msgothic"/>
              </a:rPr>
              <a:t> L et al. </a:t>
            </a:r>
            <a:r>
              <a:rPr lang="en-US" altLang="cs-CZ" sz="1100" b="1" dirty="0">
                <a:solidFill>
                  <a:srgbClr val="000000"/>
                </a:solidFill>
                <a:latin typeface="Calibri" panose="020F0502020204030204" pitchFamily="34" charset="0"/>
                <a:ea typeface="msgothic"/>
                <a:cs typeface="msgothic"/>
              </a:rPr>
              <a:t>Endocrine and metabolic programming during intrauterine development</a:t>
            </a:r>
            <a:r>
              <a:rPr lang="cs-CZ" altLang="cs-CZ" sz="1100" b="1" dirty="0">
                <a:solidFill>
                  <a:srgbClr val="000000"/>
                </a:solidFill>
                <a:latin typeface="Calibri" panose="020F0502020204030204" pitchFamily="34" charset="0"/>
                <a:ea typeface="msgothic"/>
                <a:cs typeface="msgothic"/>
              </a:rPr>
              <a:t>. </a:t>
            </a:r>
            <a:r>
              <a:rPr lang="en-US" altLang="cs-CZ" sz="1100" dirty="0">
                <a:solidFill>
                  <a:srgbClr val="000000"/>
                </a:solidFill>
                <a:latin typeface="Calibri" panose="020F0502020204030204" pitchFamily="34" charset="0"/>
                <a:ea typeface="msgothic"/>
                <a:cs typeface="msgothic"/>
              </a:rPr>
              <a:t>Early Human Development</a:t>
            </a:r>
          </a:p>
          <a:p>
            <a:pPr eaLnBrk="1" hangingPunct="1"/>
            <a:r>
              <a:rPr lang="en-US" altLang="cs-CZ" sz="1100" dirty="0">
                <a:solidFill>
                  <a:srgbClr val="000000"/>
                </a:solidFill>
                <a:latin typeface="Calibri" panose="020F0502020204030204" pitchFamily="34" charset="0"/>
                <a:ea typeface="msgothic"/>
                <a:cs typeface="msgothic"/>
              </a:rPr>
              <a:t>Volume 81, Issue 9, September 2005, Pages 723–734</a:t>
            </a:r>
          </a:p>
          <a:p>
            <a:pPr eaLnBrk="1" hangingPunct="1"/>
            <a:endParaRPr lang="en-US" altLang="cs-CZ" sz="1100" b="1" dirty="0">
              <a:solidFill>
                <a:srgbClr val="000000"/>
              </a:solidFill>
              <a:latin typeface="Calibri" panose="020F0502020204030204" pitchFamily="34" charset="0"/>
              <a:ea typeface="msgothic"/>
              <a:cs typeface="msgothic"/>
            </a:endParaRPr>
          </a:p>
          <a:p>
            <a:pPr eaLnBrk="1" hangingPunct="1"/>
            <a:endParaRPr lang="en-GB" altLang="cs-CZ" sz="1100" b="1" dirty="0">
              <a:solidFill>
                <a:srgbClr val="000000"/>
              </a:solidFill>
              <a:latin typeface="Calibri" panose="020F0502020204030204" pitchFamily="34" charset="0"/>
              <a:ea typeface="msgothic"/>
              <a:cs typeface="msgothic"/>
            </a:endParaRPr>
          </a:p>
        </p:txBody>
      </p:sp>
      <p:sp>
        <p:nvSpPr>
          <p:cNvPr id="3" name="TextovéPole 2">
            <a:extLst>
              <a:ext uri="{FF2B5EF4-FFF2-40B4-BE49-F238E27FC236}">
                <a16:creationId xmlns:a16="http://schemas.microsoft.com/office/drawing/2014/main" id="{DC12ABFA-3AF9-4DBA-B04E-2F58DCB52A60}"/>
              </a:ext>
            </a:extLst>
          </p:cNvPr>
          <p:cNvSpPr txBox="1"/>
          <p:nvPr/>
        </p:nvSpPr>
        <p:spPr>
          <a:xfrm>
            <a:off x="3981450" y="1181101"/>
            <a:ext cx="5923416" cy="461665"/>
          </a:xfrm>
          <a:prstGeom prst="rect">
            <a:avLst/>
          </a:prstGeom>
          <a:solidFill>
            <a:srgbClr val="FFFF00"/>
          </a:solidFill>
          <a:ln>
            <a:solidFill>
              <a:schemeClr val="tx1"/>
            </a:solidFill>
          </a:ln>
        </p:spPr>
        <p:txBody>
          <a:bodyPr wrap="none">
            <a:spAutoFit/>
          </a:bodyPr>
          <a:lstStyle/>
          <a:p>
            <a:pPr eaLnBrk="1" hangingPunct="1">
              <a:defRPr/>
            </a:pPr>
            <a:r>
              <a:rPr lang="cs-CZ" b="1" cap="small" dirty="0" err="1"/>
              <a:t>Suboptimální</a:t>
            </a:r>
            <a:r>
              <a:rPr lang="cs-CZ" b="1" cap="small" dirty="0"/>
              <a:t> Intrauterinní Podmínky</a:t>
            </a:r>
          </a:p>
        </p:txBody>
      </p:sp>
      <p:sp>
        <p:nvSpPr>
          <p:cNvPr id="5" name="TextovéPole 4">
            <a:extLst>
              <a:ext uri="{FF2B5EF4-FFF2-40B4-BE49-F238E27FC236}">
                <a16:creationId xmlns:a16="http://schemas.microsoft.com/office/drawing/2014/main" id="{BE88C1A7-2472-49D4-9665-4E4636C8B066}"/>
              </a:ext>
            </a:extLst>
          </p:cNvPr>
          <p:cNvSpPr txBox="1"/>
          <p:nvPr/>
        </p:nvSpPr>
        <p:spPr>
          <a:xfrm>
            <a:off x="1847850" y="1700214"/>
            <a:ext cx="1295400" cy="1200329"/>
          </a:xfrm>
          <a:prstGeom prst="rect">
            <a:avLst/>
          </a:prstGeom>
          <a:solidFill>
            <a:srgbClr val="FF9999"/>
          </a:solidFill>
          <a:ln>
            <a:solidFill>
              <a:schemeClr val="tx1"/>
            </a:solidFill>
          </a:ln>
        </p:spPr>
        <p:txBody>
          <a:bodyPr>
            <a:spAutoFit/>
          </a:bodyPr>
          <a:lstStyle/>
          <a:p>
            <a:pPr algn="ctr" eaLnBrk="1" hangingPunct="1">
              <a:defRPr/>
            </a:pPr>
            <a:r>
              <a:rPr lang="cs-CZ" sz="1200" b="1" cap="small" dirty="0"/>
              <a:t>Osa </a:t>
            </a:r>
            <a:r>
              <a:rPr lang="cs-CZ" sz="1200" b="1" cap="small" dirty="0" err="1"/>
              <a:t>Hypothalamus</a:t>
            </a:r>
            <a:r>
              <a:rPr lang="cs-CZ" sz="1200" b="1" cap="small" dirty="0"/>
              <a:t>-</a:t>
            </a:r>
          </a:p>
          <a:p>
            <a:pPr algn="ctr" eaLnBrk="1" hangingPunct="1">
              <a:defRPr/>
            </a:pPr>
            <a:r>
              <a:rPr lang="cs-CZ" sz="1200" b="1" cap="small" dirty="0"/>
              <a:t>Hypofýza-Somatotropní hormon</a:t>
            </a:r>
          </a:p>
        </p:txBody>
      </p:sp>
      <p:sp>
        <p:nvSpPr>
          <p:cNvPr id="10" name="TextovéPole 9">
            <a:extLst>
              <a:ext uri="{FF2B5EF4-FFF2-40B4-BE49-F238E27FC236}">
                <a16:creationId xmlns:a16="http://schemas.microsoft.com/office/drawing/2014/main" id="{4DB39B6A-6F55-43F6-A33F-9922E1140A60}"/>
              </a:ext>
            </a:extLst>
          </p:cNvPr>
          <p:cNvSpPr txBox="1"/>
          <p:nvPr/>
        </p:nvSpPr>
        <p:spPr>
          <a:xfrm>
            <a:off x="3287713" y="1700214"/>
            <a:ext cx="1295400" cy="1200329"/>
          </a:xfrm>
          <a:prstGeom prst="rect">
            <a:avLst/>
          </a:prstGeom>
          <a:solidFill>
            <a:srgbClr val="FFC000"/>
          </a:solidFill>
          <a:ln>
            <a:solidFill>
              <a:schemeClr val="tx1"/>
            </a:solidFill>
          </a:ln>
        </p:spPr>
        <p:txBody>
          <a:bodyPr>
            <a:spAutoFit/>
          </a:bodyPr>
          <a:lstStyle/>
          <a:p>
            <a:pPr algn="ctr" eaLnBrk="1" hangingPunct="1">
              <a:defRPr/>
            </a:pPr>
            <a:r>
              <a:rPr lang="cs-CZ" sz="1200" b="1" cap="small" dirty="0"/>
              <a:t>Osa </a:t>
            </a:r>
            <a:r>
              <a:rPr lang="cs-CZ" sz="1200" b="1" cap="small" dirty="0" err="1"/>
              <a:t>Hypothalamus</a:t>
            </a:r>
            <a:r>
              <a:rPr lang="cs-CZ" sz="1200" b="1" cap="small" dirty="0"/>
              <a:t>-</a:t>
            </a:r>
          </a:p>
          <a:p>
            <a:pPr algn="ctr" eaLnBrk="1" hangingPunct="1">
              <a:defRPr/>
            </a:pPr>
            <a:r>
              <a:rPr lang="cs-CZ" sz="1200" b="1" cap="small" dirty="0"/>
              <a:t>Hypofýza-Gonadotropní hormon</a:t>
            </a:r>
          </a:p>
        </p:txBody>
      </p:sp>
      <p:sp>
        <p:nvSpPr>
          <p:cNvPr id="11" name="TextovéPole 10">
            <a:extLst>
              <a:ext uri="{FF2B5EF4-FFF2-40B4-BE49-F238E27FC236}">
                <a16:creationId xmlns:a16="http://schemas.microsoft.com/office/drawing/2014/main" id="{A741AC7D-5FB6-4F55-9BD3-B11A03AA6FA7}"/>
              </a:ext>
            </a:extLst>
          </p:cNvPr>
          <p:cNvSpPr txBox="1"/>
          <p:nvPr/>
        </p:nvSpPr>
        <p:spPr>
          <a:xfrm>
            <a:off x="4727575" y="1700214"/>
            <a:ext cx="1296988" cy="1200329"/>
          </a:xfrm>
          <a:prstGeom prst="rect">
            <a:avLst/>
          </a:prstGeom>
          <a:solidFill>
            <a:srgbClr val="92D050"/>
          </a:solidFill>
          <a:ln>
            <a:solidFill>
              <a:schemeClr val="tx1"/>
            </a:solidFill>
          </a:ln>
        </p:spPr>
        <p:txBody>
          <a:bodyPr>
            <a:spAutoFit/>
          </a:bodyPr>
          <a:lstStyle/>
          <a:p>
            <a:pPr algn="ctr" eaLnBrk="1" hangingPunct="1">
              <a:defRPr/>
            </a:pPr>
            <a:endParaRPr lang="cs-CZ" sz="600" b="1" cap="small" dirty="0"/>
          </a:p>
          <a:p>
            <a:pPr algn="ctr" eaLnBrk="1" hangingPunct="1">
              <a:defRPr/>
            </a:pPr>
            <a:r>
              <a:rPr lang="cs-CZ" sz="1200" b="1" cap="small" dirty="0"/>
              <a:t>Osa </a:t>
            </a:r>
            <a:r>
              <a:rPr lang="cs-CZ" sz="1200" b="1" cap="small" dirty="0" err="1"/>
              <a:t>Hypothalamus</a:t>
            </a:r>
            <a:r>
              <a:rPr lang="cs-CZ" sz="1200" b="1" cap="small" dirty="0"/>
              <a:t>-</a:t>
            </a:r>
          </a:p>
          <a:p>
            <a:pPr algn="ctr" eaLnBrk="1" hangingPunct="1">
              <a:defRPr/>
            </a:pPr>
            <a:r>
              <a:rPr lang="cs-CZ" sz="1200" b="1" cap="small" dirty="0"/>
              <a:t>Hypofýza-Nadledviny</a:t>
            </a:r>
          </a:p>
          <a:p>
            <a:pPr algn="ctr" eaLnBrk="1" hangingPunct="1">
              <a:defRPr/>
            </a:pPr>
            <a:endParaRPr lang="cs-CZ" sz="600" b="1" cap="small" dirty="0"/>
          </a:p>
        </p:txBody>
      </p:sp>
      <p:sp>
        <p:nvSpPr>
          <p:cNvPr id="12" name="TextovéPole 11">
            <a:extLst>
              <a:ext uri="{FF2B5EF4-FFF2-40B4-BE49-F238E27FC236}">
                <a16:creationId xmlns:a16="http://schemas.microsoft.com/office/drawing/2014/main" id="{F81A3591-1D7B-4275-8CF8-05E4E61BBCA0}"/>
              </a:ext>
            </a:extLst>
          </p:cNvPr>
          <p:cNvSpPr txBox="1"/>
          <p:nvPr/>
        </p:nvSpPr>
        <p:spPr>
          <a:xfrm>
            <a:off x="6167439" y="1700213"/>
            <a:ext cx="1296987" cy="1016000"/>
          </a:xfrm>
          <a:prstGeom prst="rect">
            <a:avLst/>
          </a:prstGeom>
          <a:solidFill>
            <a:schemeClr val="accent2">
              <a:lumMod val="20000"/>
              <a:lumOff val="80000"/>
            </a:schemeClr>
          </a:solidFill>
          <a:ln>
            <a:solidFill>
              <a:schemeClr val="tx1"/>
            </a:solidFill>
          </a:ln>
        </p:spPr>
        <p:txBody>
          <a:bodyPr>
            <a:spAutoFit/>
          </a:bodyPr>
          <a:lstStyle/>
          <a:p>
            <a:pPr algn="ctr" eaLnBrk="1" hangingPunct="1">
              <a:defRPr/>
            </a:pPr>
            <a:endParaRPr lang="cs-CZ" sz="600" b="1" cap="small" dirty="0"/>
          </a:p>
          <a:p>
            <a:pPr algn="ctr" eaLnBrk="1" hangingPunct="1">
              <a:defRPr/>
            </a:pPr>
            <a:r>
              <a:rPr lang="cs-CZ" sz="1200" b="1" cap="small" dirty="0"/>
              <a:t>Energetická bilance</a:t>
            </a:r>
          </a:p>
          <a:p>
            <a:pPr algn="ctr" eaLnBrk="1" hangingPunct="1">
              <a:defRPr/>
            </a:pPr>
            <a:r>
              <a:rPr lang="cs-CZ" sz="1200" b="1" cap="small" dirty="0"/>
              <a:t>&amp;</a:t>
            </a:r>
          </a:p>
          <a:p>
            <a:pPr algn="ctr" eaLnBrk="1" hangingPunct="1">
              <a:defRPr/>
            </a:pPr>
            <a:r>
              <a:rPr lang="cs-CZ" sz="1200" b="1" cap="small" dirty="0"/>
              <a:t>Apetit</a:t>
            </a:r>
          </a:p>
          <a:p>
            <a:pPr algn="ctr" eaLnBrk="1" hangingPunct="1">
              <a:defRPr/>
            </a:pPr>
            <a:endParaRPr lang="cs-CZ" sz="600" b="1" cap="small" dirty="0"/>
          </a:p>
        </p:txBody>
      </p:sp>
      <p:sp>
        <p:nvSpPr>
          <p:cNvPr id="13" name="TextovéPole 12">
            <a:extLst>
              <a:ext uri="{FF2B5EF4-FFF2-40B4-BE49-F238E27FC236}">
                <a16:creationId xmlns:a16="http://schemas.microsoft.com/office/drawing/2014/main" id="{02C30382-E893-410C-B4C4-749C6C201628}"/>
              </a:ext>
            </a:extLst>
          </p:cNvPr>
          <p:cNvSpPr txBox="1"/>
          <p:nvPr/>
        </p:nvSpPr>
        <p:spPr>
          <a:xfrm>
            <a:off x="7608888" y="1700213"/>
            <a:ext cx="1295400" cy="1016000"/>
          </a:xfrm>
          <a:prstGeom prst="rect">
            <a:avLst/>
          </a:prstGeom>
          <a:solidFill>
            <a:srgbClr val="9933FF"/>
          </a:solidFill>
          <a:ln>
            <a:solidFill>
              <a:schemeClr val="tx1"/>
            </a:solidFill>
          </a:ln>
        </p:spPr>
        <p:txBody>
          <a:bodyPr>
            <a:spAutoFit/>
          </a:bodyPr>
          <a:lstStyle/>
          <a:p>
            <a:pPr algn="ctr" eaLnBrk="1" hangingPunct="1">
              <a:defRPr/>
            </a:pPr>
            <a:endParaRPr lang="cs-CZ" sz="600" b="1" cap="small" dirty="0"/>
          </a:p>
          <a:p>
            <a:pPr algn="ctr" eaLnBrk="1" hangingPunct="1">
              <a:defRPr/>
            </a:pPr>
            <a:endParaRPr lang="cs-CZ" sz="1200" b="1" cap="small" dirty="0"/>
          </a:p>
          <a:p>
            <a:pPr algn="ctr" eaLnBrk="1" hangingPunct="1">
              <a:defRPr/>
            </a:pPr>
            <a:r>
              <a:rPr lang="cs-CZ" sz="1200" b="1" cap="small" dirty="0"/>
              <a:t>Endokrinní pankreas</a:t>
            </a:r>
          </a:p>
          <a:p>
            <a:pPr algn="ctr" eaLnBrk="1" hangingPunct="1">
              <a:defRPr/>
            </a:pPr>
            <a:endParaRPr lang="cs-CZ" sz="1200" b="1" cap="small" dirty="0"/>
          </a:p>
          <a:p>
            <a:pPr algn="ctr" eaLnBrk="1" hangingPunct="1">
              <a:defRPr/>
            </a:pPr>
            <a:endParaRPr lang="cs-CZ" sz="600" b="1" cap="small" dirty="0"/>
          </a:p>
        </p:txBody>
      </p:sp>
      <p:sp>
        <p:nvSpPr>
          <p:cNvPr id="14" name="TextovéPole 13">
            <a:extLst>
              <a:ext uri="{FF2B5EF4-FFF2-40B4-BE49-F238E27FC236}">
                <a16:creationId xmlns:a16="http://schemas.microsoft.com/office/drawing/2014/main" id="{FE6780D5-1E41-46D3-AFEB-CD38D26C08A2}"/>
              </a:ext>
            </a:extLst>
          </p:cNvPr>
          <p:cNvSpPr txBox="1"/>
          <p:nvPr/>
        </p:nvSpPr>
        <p:spPr>
          <a:xfrm>
            <a:off x="9048750" y="1700213"/>
            <a:ext cx="1295400" cy="1016000"/>
          </a:xfrm>
          <a:prstGeom prst="rect">
            <a:avLst/>
          </a:prstGeom>
          <a:solidFill>
            <a:schemeClr val="bg1">
              <a:lumMod val="65000"/>
            </a:schemeClr>
          </a:solidFill>
          <a:ln>
            <a:solidFill>
              <a:schemeClr val="tx1"/>
            </a:solidFill>
          </a:ln>
        </p:spPr>
        <p:txBody>
          <a:bodyPr>
            <a:spAutoFit/>
          </a:bodyPr>
          <a:lstStyle/>
          <a:p>
            <a:pPr algn="ctr" eaLnBrk="1" hangingPunct="1">
              <a:defRPr/>
            </a:pPr>
            <a:endParaRPr lang="cs-CZ" sz="600" b="1" cap="small" dirty="0"/>
          </a:p>
          <a:p>
            <a:pPr algn="ctr" eaLnBrk="1" hangingPunct="1">
              <a:defRPr/>
            </a:pPr>
            <a:r>
              <a:rPr lang="cs-CZ" sz="1200" b="1" cap="small" dirty="0"/>
              <a:t>Dřeň nadledvin</a:t>
            </a:r>
          </a:p>
          <a:p>
            <a:pPr algn="ctr" eaLnBrk="1" hangingPunct="1">
              <a:defRPr/>
            </a:pPr>
            <a:r>
              <a:rPr lang="cs-CZ" sz="1200" b="1" cap="small" dirty="0"/>
              <a:t>&amp;</a:t>
            </a:r>
          </a:p>
          <a:p>
            <a:pPr algn="ctr" eaLnBrk="1" hangingPunct="1">
              <a:defRPr/>
            </a:pPr>
            <a:r>
              <a:rPr lang="cs-CZ" sz="1200" b="1" cap="small" dirty="0"/>
              <a:t>Sympatikus</a:t>
            </a:r>
          </a:p>
          <a:p>
            <a:pPr algn="ctr" eaLnBrk="1" hangingPunct="1">
              <a:defRPr/>
            </a:pPr>
            <a:endParaRPr lang="cs-CZ" sz="600" b="1" cap="small" dirty="0"/>
          </a:p>
        </p:txBody>
      </p:sp>
      <p:sp>
        <p:nvSpPr>
          <p:cNvPr id="15" name="TextovéPole 14">
            <a:extLst>
              <a:ext uri="{FF2B5EF4-FFF2-40B4-BE49-F238E27FC236}">
                <a16:creationId xmlns:a16="http://schemas.microsoft.com/office/drawing/2014/main" id="{206AE7C6-24FD-43F6-8647-0BD18C8B4E54}"/>
              </a:ext>
            </a:extLst>
          </p:cNvPr>
          <p:cNvSpPr txBox="1"/>
          <p:nvPr/>
        </p:nvSpPr>
        <p:spPr>
          <a:xfrm>
            <a:off x="5448300" y="2854326"/>
            <a:ext cx="1295400" cy="646113"/>
          </a:xfrm>
          <a:prstGeom prst="rect">
            <a:avLst/>
          </a:prstGeom>
          <a:solidFill>
            <a:srgbClr val="FFFF00"/>
          </a:solidFill>
          <a:ln>
            <a:solidFill>
              <a:schemeClr val="tx1"/>
            </a:solidFill>
          </a:ln>
        </p:spPr>
        <p:txBody>
          <a:bodyPr>
            <a:spAutoFit/>
          </a:bodyPr>
          <a:lstStyle/>
          <a:p>
            <a:pPr algn="ctr" eaLnBrk="1" hangingPunct="1">
              <a:defRPr/>
            </a:pPr>
            <a:endParaRPr lang="cs-CZ" sz="600" b="1" cap="small" dirty="0"/>
          </a:p>
          <a:p>
            <a:pPr algn="ctr" eaLnBrk="1" hangingPunct="1">
              <a:defRPr/>
            </a:pPr>
            <a:endParaRPr lang="cs-CZ" sz="600" b="1" cap="small" dirty="0"/>
          </a:p>
          <a:p>
            <a:pPr algn="ctr" eaLnBrk="1" hangingPunct="1">
              <a:defRPr/>
            </a:pPr>
            <a:r>
              <a:rPr lang="cs-CZ" sz="1200" b="1" cap="small" dirty="0"/>
              <a:t>Tuková tkáň</a:t>
            </a:r>
          </a:p>
          <a:p>
            <a:pPr algn="ctr" eaLnBrk="1" hangingPunct="1">
              <a:defRPr/>
            </a:pPr>
            <a:endParaRPr lang="cs-CZ" sz="600" b="1" cap="small" dirty="0"/>
          </a:p>
          <a:p>
            <a:pPr algn="ctr" eaLnBrk="1" hangingPunct="1">
              <a:defRPr/>
            </a:pPr>
            <a:endParaRPr lang="cs-CZ" sz="600" b="1" cap="small" dirty="0"/>
          </a:p>
        </p:txBody>
      </p:sp>
      <p:sp>
        <p:nvSpPr>
          <p:cNvPr id="8" name="Ovál 7">
            <a:extLst>
              <a:ext uri="{FF2B5EF4-FFF2-40B4-BE49-F238E27FC236}">
                <a16:creationId xmlns:a16="http://schemas.microsoft.com/office/drawing/2014/main" id="{C771F105-9BF2-4AFD-AA01-0DFDD9E329A0}"/>
              </a:ext>
            </a:extLst>
          </p:cNvPr>
          <p:cNvSpPr/>
          <p:nvPr/>
        </p:nvSpPr>
        <p:spPr>
          <a:xfrm>
            <a:off x="1919289" y="3705225"/>
            <a:ext cx="720725"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GH</a:t>
            </a:r>
          </a:p>
        </p:txBody>
      </p:sp>
      <p:sp>
        <p:nvSpPr>
          <p:cNvPr id="16" name="Ovál 15">
            <a:extLst>
              <a:ext uri="{FF2B5EF4-FFF2-40B4-BE49-F238E27FC236}">
                <a16:creationId xmlns:a16="http://schemas.microsoft.com/office/drawing/2014/main" id="{177604D9-3E79-4D55-B638-21F8F822CB01}"/>
              </a:ext>
            </a:extLst>
          </p:cNvPr>
          <p:cNvSpPr/>
          <p:nvPr/>
        </p:nvSpPr>
        <p:spPr>
          <a:xfrm>
            <a:off x="6456364" y="4179888"/>
            <a:ext cx="719137"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GH</a:t>
            </a:r>
          </a:p>
        </p:txBody>
      </p:sp>
      <p:cxnSp>
        <p:nvCxnSpPr>
          <p:cNvPr id="18" name="Přímá spojnice se šipkou 17">
            <a:extLst>
              <a:ext uri="{FF2B5EF4-FFF2-40B4-BE49-F238E27FC236}">
                <a16:creationId xmlns:a16="http://schemas.microsoft.com/office/drawing/2014/main" id="{B7810AB6-0FEB-4635-8114-83ED30AE6B70}"/>
              </a:ext>
            </a:extLst>
          </p:cNvPr>
          <p:cNvCxnSpPr>
            <a:stCxn id="5" idx="2"/>
            <a:endCxn id="8" idx="0"/>
          </p:cNvCxnSpPr>
          <p:nvPr/>
        </p:nvCxnSpPr>
        <p:spPr>
          <a:xfrm flipH="1">
            <a:off x="2279652" y="2900543"/>
            <a:ext cx="215899" cy="8046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Ovál 18">
            <a:extLst>
              <a:ext uri="{FF2B5EF4-FFF2-40B4-BE49-F238E27FC236}">
                <a16:creationId xmlns:a16="http://schemas.microsoft.com/office/drawing/2014/main" id="{42463380-83F6-4378-A731-D8DA9C325BC0}"/>
              </a:ext>
            </a:extLst>
          </p:cNvPr>
          <p:cNvSpPr/>
          <p:nvPr/>
        </p:nvSpPr>
        <p:spPr>
          <a:xfrm>
            <a:off x="1919289" y="4271963"/>
            <a:ext cx="720725" cy="228600"/>
          </a:xfrm>
          <a:prstGeom prst="ellipse">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IGF</a:t>
            </a:r>
          </a:p>
        </p:txBody>
      </p:sp>
      <p:cxnSp>
        <p:nvCxnSpPr>
          <p:cNvPr id="20" name="Přímá spojnice se šipkou 19">
            <a:extLst>
              <a:ext uri="{FF2B5EF4-FFF2-40B4-BE49-F238E27FC236}">
                <a16:creationId xmlns:a16="http://schemas.microsoft.com/office/drawing/2014/main" id="{DFA3F61C-BF9D-4744-AEF4-8CA0FE419F44}"/>
              </a:ext>
            </a:extLst>
          </p:cNvPr>
          <p:cNvCxnSpPr>
            <a:stCxn id="8" idx="4"/>
            <a:endCxn id="19" idx="0"/>
          </p:cNvCxnSpPr>
          <p:nvPr/>
        </p:nvCxnSpPr>
        <p:spPr>
          <a:xfrm>
            <a:off x="2279650" y="3933825"/>
            <a:ext cx="0" cy="338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Zaoblený obdélník 22">
            <a:extLst>
              <a:ext uri="{FF2B5EF4-FFF2-40B4-BE49-F238E27FC236}">
                <a16:creationId xmlns:a16="http://schemas.microsoft.com/office/drawing/2014/main" id="{49EB9EAA-EF82-4FEC-B0BF-E91527BCCAEA}"/>
              </a:ext>
            </a:extLst>
          </p:cNvPr>
          <p:cNvSpPr/>
          <p:nvPr/>
        </p:nvSpPr>
        <p:spPr>
          <a:xfrm>
            <a:off x="2162175" y="5013325"/>
            <a:ext cx="1773238"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cs-CZ" sz="1400" b="1" cap="small" dirty="0"/>
              <a:t>Syntéza proteinů</a:t>
            </a:r>
          </a:p>
        </p:txBody>
      </p:sp>
      <p:cxnSp>
        <p:nvCxnSpPr>
          <p:cNvPr id="24" name="Přímá spojnice se šipkou 23">
            <a:extLst>
              <a:ext uri="{FF2B5EF4-FFF2-40B4-BE49-F238E27FC236}">
                <a16:creationId xmlns:a16="http://schemas.microsoft.com/office/drawing/2014/main" id="{8E56DEF4-BEC4-4B91-A818-25BAA9AC6B48}"/>
              </a:ext>
            </a:extLst>
          </p:cNvPr>
          <p:cNvCxnSpPr>
            <a:stCxn id="19" idx="4"/>
            <a:endCxn id="23" idx="0"/>
          </p:cNvCxnSpPr>
          <p:nvPr/>
        </p:nvCxnSpPr>
        <p:spPr>
          <a:xfrm>
            <a:off x="2279650" y="4500563"/>
            <a:ext cx="768350" cy="5127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ál 27">
            <a:extLst>
              <a:ext uri="{FF2B5EF4-FFF2-40B4-BE49-F238E27FC236}">
                <a16:creationId xmlns:a16="http://schemas.microsoft.com/office/drawing/2014/main" id="{AC32BDBA-CB0F-4ED9-9B17-9B7282162750}"/>
              </a:ext>
            </a:extLst>
          </p:cNvPr>
          <p:cNvSpPr/>
          <p:nvPr/>
        </p:nvSpPr>
        <p:spPr>
          <a:xfrm>
            <a:off x="2698751" y="4271963"/>
            <a:ext cx="1177925"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Insulin</a:t>
            </a:r>
          </a:p>
        </p:txBody>
      </p:sp>
      <p:sp>
        <p:nvSpPr>
          <p:cNvPr id="29" name="Ovál 28">
            <a:extLst>
              <a:ext uri="{FF2B5EF4-FFF2-40B4-BE49-F238E27FC236}">
                <a16:creationId xmlns:a16="http://schemas.microsoft.com/office/drawing/2014/main" id="{8C016979-4A5C-44F7-9507-716377EFF4EA}"/>
              </a:ext>
            </a:extLst>
          </p:cNvPr>
          <p:cNvSpPr/>
          <p:nvPr/>
        </p:nvSpPr>
        <p:spPr>
          <a:xfrm>
            <a:off x="7202488" y="4043363"/>
            <a:ext cx="1179512"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Insulin</a:t>
            </a:r>
          </a:p>
        </p:txBody>
      </p:sp>
      <p:sp>
        <p:nvSpPr>
          <p:cNvPr id="31" name="Oblouk 30">
            <a:extLst>
              <a:ext uri="{FF2B5EF4-FFF2-40B4-BE49-F238E27FC236}">
                <a16:creationId xmlns:a16="http://schemas.microsoft.com/office/drawing/2014/main" id="{B712AB19-69D4-429C-906E-37EDA08FDD39}"/>
              </a:ext>
            </a:extLst>
          </p:cNvPr>
          <p:cNvSpPr/>
          <p:nvPr/>
        </p:nvSpPr>
        <p:spPr>
          <a:xfrm rot="16200000">
            <a:off x="2636838" y="4092576"/>
            <a:ext cx="230188" cy="401637"/>
          </a:xfrm>
          <a:prstGeom prst="arc">
            <a:avLst>
              <a:gd name="adj1" fmla="val 16919507"/>
              <a:gd name="adj2" fmla="val 5148473"/>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2" name="Oblouk 31">
            <a:extLst>
              <a:ext uri="{FF2B5EF4-FFF2-40B4-BE49-F238E27FC236}">
                <a16:creationId xmlns:a16="http://schemas.microsoft.com/office/drawing/2014/main" id="{EE931D98-472D-484F-BE45-4E77B7DBDE20}"/>
              </a:ext>
            </a:extLst>
          </p:cNvPr>
          <p:cNvSpPr/>
          <p:nvPr/>
        </p:nvSpPr>
        <p:spPr>
          <a:xfrm rot="16200000" flipH="1" flipV="1">
            <a:off x="2642395" y="4266407"/>
            <a:ext cx="252412" cy="403225"/>
          </a:xfrm>
          <a:prstGeom prst="arc">
            <a:avLst>
              <a:gd name="adj1" fmla="val 16919507"/>
              <a:gd name="adj2" fmla="val 5148473"/>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3" name="Zaoblený obdélník 32">
            <a:extLst>
              <a:ext uri="{FF2B5EF4-FFF2-40B4-BE49-F238E27FC236}">
                <a16:creationId xmlns:a16="http://schemas.microsoft.com/office/drawing/2014/main" id="{804F1969-7B03-4380-BD58-BAB5FE2F85DC}"/>
              </a:ext>
            </a:extLst>
          </p:cNvPr>
          <p:cNvSpPr/>
          <p:nvPr/>
        </p:nvSpPr>
        <p:spPr>
          <a:xfrm>
            <a:off x="1974851" y="5856288"/>
            <a:ext cx="2176463" cy="228600"/>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cs-CZ" sz="1400" b="1" cap="small" dirty="0">
                <a:solidFill>
                  <a:schemeClr val="bg1"/>
                </a:solidFill>
              </a:rPr>
              <a:t>Katabolismus proteinů</a:t>
            </a:r>
          </a:p>
        </p:txBody>
      </p:sp>
      <p:cxnSp>
        <p:nvCxnSpPr>
          <p:cNvPr id="34" name="Přímá spojnice se šipkou 33">
            <a:extLst>
              <a:ext uri="{FF2B5EF4-FFF2-40B4-BE49-F238E27FC236}">
                <a16:creationId xmlns:a16="http://schemas.microsoft.com/office/drawing/2014/main" id="{42C1EADA-C0BF-454A-B51F-894D46483D0E}"/>
              </a:ext>
            </a:extLst>
          </p:cNvPr>
          <p:cNvCxnSpPr/>
          <p:nvPr/>
        </p:nvCxnSpPr>
        <p:spPr>
          <a:xfrm>
            <a:off x="3017838" y="5300663"/>
            <a:ext cx="0" cy="5000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se šipkou 36">
            <a:extLst>
              <a:ext uri="{FF2B5EF4-FFF2-40B4-BE49-F238E27FC236}">
                <a16:creationId xmlns:a16="http://schemas.microsoft.com/office/drawing/2014/main" id="{970D0BE3-CCF5-4CAE-9F46-96817F84303D}"/>
              </a:ext>
            </a:extLst>
          </p:cNvPr>
          <p:cNvCxnSpPr/>
          <p:nvPr/>
        </p:nvCxnSpPr>
        <p:spPr>
          <a:xfrm flipV="1">
            <a:off x="3113088" y="5300664"/>
            <a:ext cx="0" cy="504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Ovál 40">
            <a:extLst>
              <a:ext uri="{FF2B5EF4-FFF2-40B4-BE49-F238E27FC236}">
                <a16:creationId xmlns:a16="http://schemas.microsoft.com/office/drawing/2014/main" id="{8CF49F5C-E33E-41E8-8B5C-F5DE058D47BF}"/>
              </a:ext>
            </a:extLst>
          </p:cNvPr>
          <p:cNvSpPr/>
          <p:nvPr/>
        </p:nvSpPr>
        <p:spPr>
          <a:xfrm>
            <a:off x="3255964" y="3263901"/>
            <a:ext cx="1360487" cy="473075"/>
          </a:xfrm>
          <a:prstGeom prst="ellipse">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Pohlavní steroidy</a:t>
            </a:r>
          </a:p>
        </p:txBody>
      </p:sp>
      <p:sp>
        <p:nvSpPr>
          <p:cNvPr id="42" name="Zaoblený obdélník 41">
            <a:extLst>
              <a:ext uri="{FF2B5EF4-FFF2-40B4-BE49-F238E27FC236}">
                <a16:creationId xmlns:a16="http://schemas.microsoft.com/office/drawing/2014/main" id="{E9367A32-25F8-4B54-86B0-0564E3837AB1}"/>
              </a:ext>
            </a:extLst>
          </p:cNvPr>
          <p:cNvSpPr/>
          <p:nvPr/>
        </p:nvSpPr>
        <p:spPr>
          <a:xfrm>
            <a:off x="4540250" y="5000625"/>
            <a:ext cx="1411288"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cs-CZ" sz="1400" b="1" cap="small" dirty="0" err="1"/>
              <a:t>Dyslipidémie</a:t>
            </a:r>
            <a:endParaRPr lang="cs-CZ" sz="1400" b="1" cap="small" dirty="0"/>
          </a:p>
        </p:txBody>
      </p:sp>
      <p:sp>
        <p:nvSpPr>
          <p:cNvPr id="43" name="Zaoblený obdélník 42">
            <a:extLst>
              <a:ext uri="{FF2B5EF4-FFF2-40B4-BE49-F238E27FC236}">
                <a16:creationId xmlns:a16="http://schemas.microsoft.com/office/drawing/2014/main" id="{B8C6F9F1-E887-4AD5-B026-527A9546F9CA}"/>
              </a:ext>
            </a:extLst>
          </p:cNvPr>
          <p:cNvSpPr/>
          <p:nvPr/>
        </p:nvSpPr>
        <p:spPr>
          <a:xfrm>
            <a:off x="6276975" y="5000625"/>
            <a:ext cx="2122488"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cs-CZ" sz="1400" b="1" cap="small" dirty="0"/>
              <a:t>Insulinová rezistence</a:t>
            </a:r>
          </a:p>
        </p:txBody>
      </p:sp>
      <p:sp>
        <p:nvSpPr>
          <p:cNvPr id="44" name="Zaoblený obdélník 43">
            <a:extLst>
              <a:ext uri="{FF2B5EF4-FFF2-40B4-BE49-F238E27FC236}">
                <a16:creationId xmlns:a16="http://schemas.microsoft.com/office/drawing/2014/main" id="{4BE1973A-70DB-47D3-AD8B-60C0AB4192FB}"/>
              </a:ext>
            </a:extLst>
          </p:cNvPr>
          <p:cNvSpPr/>
          <p:nvPr/>
        </p:nvSpPr>
        <p:spPr>
          <a:xfrm>
            <a:off x="8863013" y="5000625"/>
            <a:ext cx="1625600" cy="2286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cs-CZ" sz="1400" b="1" cap="small" dirty="0"/>
              <a:t>Tvorba glukosy</a:t>
            </a:r>
          </a:p>
        </p:txBody>
      </p:sp>
      <p:sp>
        <p:nvSpPr>
          <p:cNvPr id="45" name="Zaoblený obdélník 44">
            <a:extLst>
              <a:ext uri="{FF2B5EF4-FFF2-40B4-BE49-F238E27FC236}">
                <a16:creationId xmlns:a16="http://schemas.microsoft.com/office/drawing/2014/main" id="{9EDFC9E5-3126-4C5E-BEB1-17DE219562C1}"/>
              </a:ext>
            </a:extLst>
          </p:cNvPr>
          <p:cNvSpPr/>
          <p:nvPr/>
        </p:nvSpPr>
        <p:spPr>
          <a:xfrm>
            <a:off x="7208838" y="5732463"/>
            <a:ext cx="2455862" cy="4762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cs-CZ" sz="1400" b="1" cap="small" dirty="0" err="1"/>
              <a:t>Glukosová</a:t>
            </a:r>
            <a:r>
              <a:rPr lang="cs-CZ" sz="1400" b="1" cap="small" dirty="0"/>
              <a:t> intolerance a hyperglykémie</a:t>
            </a:r>
          </a:p>
        </p:txBody>
      </p:sp>
      <p:cxnSp>
        <p:nvCxnSpPr>
          <p:cNvPr id="48" name="Přímá spojnice se šipkou 47">
            <a:extLst>
              <a:ext uri="{FF2B5EF4-FFF2-40B4-BE49-F238E27FC236}">
                <a16:creationId xmlns:a16="http://schemas.microsoft.com/office/drawing/2014/main" id="{03D74A35-FB43-4B2B-B3D6-4F254F57E458}"/>
              </a:ext>
            </a:extLst>
          </p:cNvPr>
          <p:cNvCxnSpPr>
            <a:stCxn id="10" idx="2"/>
            <a:endCxn id="41" idx="0"/>
          </p:cNvCxnSpPr>
          <p:nvPr/>
        </p:nvCxnSpPr>
        <p:spPr>
          <a:xfrm>
            <a:off x="3935413" y="2900542"/>
            <a:ext cx="794" cy="3633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a:extLst>
              <a:ext uri="{FF2B5EF4-FFF2-40B4-BE49-F238E27FC236}">
                <a16:creationId xmlns:a16="http://schemas.microsoft.com/office/drawing/2014/main" id="{221FFEEE-55C4-4830-B941-7C7D3BFBB2ED}"/>
              </a:ext>
            </a:extLst>
          </p:cNvPr>
          <p:cNvCxnSpPr>
            <a:stCxn id="41" idx="1"/>
          </p:cNvCxnSpPr>
          <p:nvPr/>
        </p:nvCxnSpPr>
        <p:spPr>
          <a:xfrm flipH="1" flipV="1">
            <a:off x="2751138" y="2716214"/>
            <a:ext cx="703262" cy="6175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Ovál 53">
            <a:extLst>
              <a:ext uri="{FF2B5EF4-FFF2-40B4-BE49-F238E27FC236}">
                <a16:creationId xmlns:a16="http://schemas.microsoft.com/office/drawing/2014/main" id="{A1FFC888-0DBF-4A96-9B57-0977E27F4316}"/>
              </a:ext>
            </a:extLst>
          </p:cNvPr>
          <p:cNvSpPr/>
          <p:nvPr/>
        </p:nvSpPr>
        <p:spPr>
          <a:xfrm>
            <a:off x="4551363" y="3746501"/>
            <a:ext cx="1371600" cy="40322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Kortizol</a:t>
            </a:r>
          </a:p>
        </p:txBody>
      </p:sp>
      <p:cxnSp>
        <p:nvCxnSpPr>
          <p:cNvPr id="55" name="Přímá spojnice se šipkou 54">
            <a:extLst>
              <a:ext uri="{FF2B5EF4-FFF2-40B4-BE49-F238E27FC236}">
                <a16:creationId xmlns:a16="http://schemas.microsoft.com/office/drawing/2014/main" id="{9BA0900E-E3FA-49E0-99BA-22C0B2137F13}"/>
              </a:ext>
            </a:extLst>
          </p:cNvPr>
          <p:cNvCxnSpPr>
            <a:stCxn id="41" idx="7"/>
          </p:cNvCxnSpPr>
          <p:nvPr/>
        </p:nvCxnSpPr>
        <p:spPr>
          <a:xfrm flipV="1">
            <a:off x="4416426" y="2716214"/>
            <a:ext cx="614363" cy="617537"/>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8" name="Přímá spojnice se šipkou 57">
            <a:extLst>
              <a:ext uri="{FF2B5EF4-FFF2-40B4-BE49-F238E27FC236}">
                <a16:creationId xmlns:a16="http://schemas.microsoft.com/office/drawing/2014/main" id="{3B7A2A45-88F4-4DA8-BAB1-AA94D1BD92E3}"/>
              </a:ext>
            </a:extLst>
          </p:cNvPr>
          <p:cNvCxnSpPr>
            <a:stCxn id="41" idx="4"/>
          </p:cNvCxnSpPr>
          <p:nvPr/>
        </p:nvCxnSpPr>
        <p:spPr>
          <a:xfrm flipH="1">
            <a:off x="3922713" y="3736975"/>
            <a:ext cx="12700" cy="126365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1" name="Přímá spojnice se šipkou 60">
            <a:extLst>
              <a:ext uri="{FF2B5EF4-FFF2-40B4-BE49-F238E27FC236}">
                <a16:creationId xmlns:a16="http://schemas.microsoft.com/office/drawing/2014/main" id="{F7C96363-6B9F-48F7-863B-093A49193D87}"/>
              </a:ext>
            </a:extLst>
          </p:cNvPr>
          <p:cNvCxnSpPr>
            <a:stCxn id="28" idx="4"/>
          </p:cNvCxnSpPr>
          <p:nvPr/>
        </p:nvCxnSpPr>
        <p:spPr>
          <a:xfrm>
            <a:off x="3287713" y="4500563"/>
            <a:ext cx="0" cy="5000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a:extLst>
              <a:ext uri="{FF2B5EF4-FFF2-40B4-BE49-F238E27FC236}">
                <a16:creationId xmlns:a16="http://schemas.microsoft.com/office/drawing/2014/main" id="{BE87810E-1A67-4F0D-AA12-CF505F480B23}"/>
              </a:ext>
            </a:extLst>
          </p:cNvPr>
          <p:cNvCxnSpPr/>
          <p:nvPr/>
        </p:nvCxnSpPr>
        <p:spPr>
          <a:xfrm>
            <a:off x="5232400" y="2716213"/>
            <a:ext cx="0" cy="10207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Přímá spojnice se šipkou 68">
            <a:extLst>
              <a:ext uri="{FF2B5EF4-FFF2-40B4-BE49-F238E27FC236}">
                <a16:creationId xmlns:a16="http://schemas.microsoft.com/office/drawing/2014/main" id="{3B0856F1-6056-4137-830B-F8948C3537D1}"/>
              </a:ext>
            </a:extLst>
          </p:cNvPr>
          <p:cNvCxnSpPr>
            <a:stCxn id="54" idx="3"/>
          </p:cNvCxnSpPr>
          <p:nvPr/>
        </p:nvCxnSpPr>
        <p:spPr>
          <a:xfrm flipH="1">
            <a:off x="3719514" y="4090988"/>
            <a:ext cx="1031875" cy="1765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Přímá spojnice se šipkou 71">
            <a:extLst>
              <a:ext uri="{FF2B5EF4-FFF2-40B4-BE49-F238E27FC236}">
                <a16:creationId xmlns:a16="http://schemas.microsoft.com/office/drawing/2014/main" id="{31287F08-128E-421C-ABCA-14BC419B50E5}"/>
              </a:ext>
            </a:extLst>
          </p:cNvPr>
          <p:cNvCxnSpPr>
            <a:stCxn id="54" idx="4"/>
          </p:cNvCxnSpPr>
          <p:nvPr/>
        </p:nvCxnSpPr>
        <p:spPr>
          <a:xfrm flipH="1">
            <a:off x="5232401" y="4149725"/>
            <a:ext cx="4763" cy="850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Přímá spojnice se šipkou 74">
            <a:extLst>
              <a:ext uri="{FF2B5EF4-FFF2-40B4-BE49-F238E27FC236}">
                <a16:creationId xmlns:a16="http://schemas.microsoft.com/office/drawing/2014/main" id="{21E1AA2E-5672-4C78-B6AD-4C1BABC8D71F}"/>
              </a:ext>
            </a:extLst>
          </p:cNvPr>
          <p:cNvCxnSpPr>
            <a:stCxn id="54" idx="7"/>
          </p:cNvCxnSpPr>
          <p:nvPr/>
        </p:nvCxnSpPr>
        <p:spPr>
          <a:xfrm flipV="1">
            <a:off x="5722938" y="3500438"/>
            <a:ext cx="157162"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Přímá spojnice se šipkou 77">
            <a:extLst>
              <a:ext uri="{FF2B5EF4-FFF2-40B4-BE49-F238E27FC236}">
                <a16:creationId xmlns:a16="http://schemas.microsoft.com/office/drawing/2014/main" id="{153F3A3E-8B5B-4A9E-93B9-B6737B67909D}"/>
              </a:ext>
            </a:extLst>
          </p:cNvPr>
          <p:cNvCxnSpPr>
            <a:stCxn id="3" idx="2"/>
            <a:endCxn id="15" idx="0"/>
          </p:cNvCxnSpPr>
          <p:nvPr/>
        </p:nvCxnSpPr>
        <p:spPr>
          <a:xfrm flipH="1">
            <a:off x="6096000" y="1642765"/>
            <a:ext cx="847158" cy="121156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1" name="Přímá spojnice se šipkou 80">
            <a:extLst>
              <a:ext uri="{FF2B5EF4-FFF2-40B4-BE49-F238E27FC236}">
                <a16:creationId xmlns:a16="http://schemas.microsoft.com/office/drawing/2014/main" id="{58949AB9-3B59-4541-871A-DEA3CF2F642B}"/>
              </a:ext>
            </a:extLst>
          </p:cNvPr>
          <p:cNvCxnSpPr>
            <a:stCxn id="3" idx="1"/>
            <a:endCxn id="5" idx="0"/>
          </p:cNvCxnSpPr>
          <p:nvPr/>
        </p:nvCxnSpPr>
        <p:spPr>
          <a:xfrm flipH="1">
            <a:off x="2495550" y="1411933"/>
            <a:ext cx="1485900" cy="2882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Přímá spojnice se šipkou 83">
            <a:extLst>
              <a:ext uri="{FF2B5EF4-FFF2-40B4-BE49-F238E27FC236}">
                <a16:creationId xmlns:a16="http://schemas.microsoft.com/office/drawing/2014/main" id="{FA7EEB1C-00FE-4BC0-87AE-AED88FDE0F2A}"/>
              </a:ext>
            </a:extLst>
          </p:cNvPr>
          <p:cNvCxnSpPr>
            <a:endCxn id="10" idx="0"/>
          </p:cNvCxnSpPr>
          <p:nvPr/>
        </p:nvCxnSpPr>
        <p:spPr>
          <a:xfrm flipH="1">
            <a:off x="3935413" y="1549401"/>
            <a:ext cx="322262" cy="1508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a:extLst>
              <a:ext uri="{FF2B5EF4-FFF2-40B4-BE49-F238E27FC236}">
                <a16:creationId xmlns:a16="http://schemas.microsoft.com/office/drawing/2014/main" id="{BCB2950D-0029-4EBB-AD24-2743057FCB35}"/>
              </a:ext>
            </a:extLst>
          </p:cNvPr>
          <p:cNvCxnSpPr>
            <a:endCxn id="11" idx="0"/>
          </p:cNvCxnSpPr>
          <p:nvPr/>
        </p:nvCxnSpPr>
        <p:spPr>
          <a:xfrm>
            <a:off x="5365751" y="1549401"/>
            <a:ext cx="10319" cy="1508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Přímá spojnice se šipkou 89">
            <a:extLst>
              <a:ext uri="{FF2B5EF4-FFF2-40B4-BE49-F238E27FC236}">
                <a16:creationId xmlns:a16="http://schemas.microsoft.com/office/drawing/2014/main" id="{F4A7F5F3-DB59-4B69-8224-DFD085103733}"/>
              </a:ext>
            </a:extLst>
          </p:cNvPr>
          <p:cNvCxnSpPr>
            <a:endCxn id="12" idx="0"/>
          </p:cNvCxnSpPr>
          <p:nvPr/>
        </p:nvCxnSpPr>
        <p:spPr>
          <a:xfrm>
            <a:off x="6816725" y="1549401"/>
            <a:ext cx="0" cy="1508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Přímá spojnice se šipkou 92">
            <a:extLst>
              <a:ext uri="{FF2B5EF4-FFF2-40B4-BE49-F238E27FC236}">
                <a16:creationId xmlns:a16="http://schemas.microsoft.com/office/drawing/2014/main" id="{74287D63-533A-47D8-B0E8-9008F388B992}"/>
              </a:ext>
            </a:extLst>
          </p:cNvPr>
          <p:cNvCxnSpPr/>
          <p:nvPr/>
        </p:nvCxnSpPr>
        <p:spPr>
          <a:xfrm>
            <a:off x="7934326" y="1550988"/>
            <a:ext cx="322263" cy="1508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Přímá spojnice se šipkou 93">
            <a:extLst>
              <a:ext uri="{FF2B5EF4-FFF2-40B4-BE49-F238E27FC236}">
                <a16:creationId xmlns:a16="http://schemas.microsoft.com/office/drawing/2014/main" id="{E7D59F8D-059B-4A9F-81D1-A6C31087D7DC}"/>
              </a:ext>
            </a:extLst>
          </p:cNvPr>
          <p:cNvCxnSpPr>
            <a:stCxn id="3" idx="3"/>
            <a:endCxn id="14" idx="0"/>
          </p:cNvCxnSpPr>
          <p:nvPr/>
        </p:nvCxnSpPr>
        <p:spPr>
          <a:xfrm flipH="1">
            <a:off x="9696450" y="1411933"/>
            <a:ext cx="208416" cy="2882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Přímá spojnice se šipkou 96">
            <a:extLst>
              <a:ext uri="{FF2B5EF4-FFF2-40B4-BE49-F238E27FC236}">
                <a16:creationId xmlns:a16="http://schemas.microsoft.com/office/drawing/2014/main" id="{3D74381F-3C8B-464C-AAC5-E5DF655D06D0}"/>
              </a:ext>
            </a:extLst>
          </p:cNvPr>
          <p:cNvCxnSpPr>
            <a:stCxn id="12" idx="3"/>
            <a:endCxn id="13" idx="1"/>
          </p:cNvCxnSpPr>
          <p:nvPr/>
        </p:nvCxnSpPr>
        <p:spPr>
          <a:xfrm>
            <a:off x="7464426" y="2208213"/>
            <a:ext cx="14446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Přímá spojnice se šipkou 99">
            <a:extLst>
              <a:ext uri="{FF2B5EF4-FFF2-40B4-BE49-F238E27FC236}">
                <a16:creationId xmlns:a16="http://schemas.microsoft.com/office/drawing/2014/main" id="{5FB6C51E-5168-4281-A01C-4492D0BAFC07}"/>
              </a:ext>
            </a:extLst>
          </p:cNvPr>
          <p:cNvCxnSpPr>
            <a:stCxn id="13" idx="3"/>
            <a:endCxn id="14" idx="1"/>
          </p:cNvCxnSpPr>
          <p:nvPr/>
        </p:nvCxnSpPr>
        <p:spPr>
          <a:xfrm>
            <a:off x="8904288" y="2208213"/>
            <a:ext cx="14446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Přímá spojnice se šipkou 102">
            <a:extLst>
              <a:ext uri="{FF2B5EF4-FFF2-40B4-BE49-F238E27FC236}">
                <a16:creationId xmlns:a16="http://schemas.microsoft.com/office/drawing/2014/main" id="{A9289468-D1FA-487A-87C3-B73661347756}"/>
              </a:ext>
            </a:extLst>
          </p:cNvPr>
          <p:cNvCxnSpPr>
            <a:stCxn id="12" idx="2"/>
          </p:cNvCxnSpPr>
          <p:nvPr/>
        </p:nvCxnSpPr>
        <p:spPr>
          <a:xfrm flipH="1">
            <a:off x="6672263" y="2716213"/>
            <a:ext cx="144462" cy="2079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 name="Ovál 105">
            <a:extLst>
              <a:ext uri="{FF2B5EF4-FFF2-40B4-BE49-F238E27FC236}">
                <a16:creationId xmlns:a16="http://schemas.microsoft.com/office/drawing/2014/main" id="{C81A973F-B1AD-4058-96FA-8F95F6BB735A}"/>
              </a:ext>
            </a:extLst>
          </p:cNvPr>
          <p:cNvSpPr/>
          <p:nvPr/>
        </p:nvSpPr>
        <p:spPr>
          <a:xfrm>
            <a:off x="7032626" y="3429000"/>
            <a:ext cx="1012825"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err="1">
                <a:solidFill>
                  <a:schemeClr val="tx1"/>
                </a:solidFill>
              </a:rPr>
              <a:t>Leptin</a:t>
            </a:r>
            <a:endParaRPr lang="cs-CZ" sz="1400" b="1" cap="small" dirty="0">
              <a:solidFill>
                <a:schemeClr val="tx1"/>
              </a:solidFill>
            </a:endParaRPr>
          </a:p>
        </p:txBody>
      </p:sp>
      <p:sp>
        <p:nvSpPr>
          <p:cNvPr id="107" name="Ovál 106">
            <a:extLst>
              <a:ext uri="{FF2B5EF4-FFF2-40B4-BE49-F238E27FC236}">
                <a16:creationId xmlns:a16="http://schemas.microsoft.com/office/drawing/2014/main" id="{0DBC1B6E-1AED-48CB-A1A6-FDE6EEF7DBCE}"/>
              </a:ext>
            </a:extLst>
          </p:cNvPr>
          <p:cNvSpPr/>
          <p:nvPr/>
        </p:nvSpPr>
        <p:spPr>
          <a:xfrm>
            <a:off x="8162925" y="3805238"/>
            <a:ext cx="1606550" cy="228600"/>
          </a:xfrm>
          <a:prstGeom prst="ellipse">
            <a:avLst/>
          </a:prstGeom>
          <a:solidFill>
            <a:srgbClr val="99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err="1">
                <a:solidFill>
                  <a:schemeClr val="tx1"/>
                </a:solidFill>
              </a:rPr>
              <a:t>Glukagon</a:t>
            </a:r>
            <a:endParaRPr lang="cs-CZ" sz="1400" b="1" cap="small" dirty="0">
              <a:solidFill>
                <a:schemeClr val="tx1"/>
              </a:solidFill>
            </a:endParaRPr>
          </a:p>
        </p:txBody>
      </p:sp>
      <p:sp>
        <p:nvSpPr>
          <p:cNvPr id="108" name="Ovál 107">
            <a:extLst>
              <a:ext uri="{FF2B5EF4-FFF2-40B4-BE49-F238E27FC236}">
                <a16:creationId xmlns:a16="http://schemas.microsoft.com/office/drawing/2014/main" id="{B4C81C95-0D21-4FB9-8307-B7B6157D61FD}"/>
              </a:ext>
            </a:extLst>
          </p:cNvPr>
          <p:cNvSpPr/>
          <p:nvPr/>
        </p:nvSpPr>
        <p:spPr>
          <a:xfrm>
            <a:off x="8485188" y="3149600"/>
            <a:ext cx="21336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1400" b="1" cap="small" dirty="0">
                <a:solidFill>
                  <a:schemeClr val="tx1"/>
                </a:solidFill>
              </a:rPr>
              <a:t>Katecholaminy</a:t>
            </a:r>
          </a:p>
        </p:txBody>
      </p:sp>
      <p:cxnSp>
        <p:nvCxnSpPr>
          <p:cNvPr id="109" name="Přímá spojnice se šipkou 108">
            <a:extLst>
              <a:ext uri="{FF2B5EF4-FFF2-40B4-BE49-F238E27FC236}">
                <a16:creationId xmlns:a16="http://schemas.microsoft.com/office/drawing/2014/main" id="{62800B3E-1534-4684-B231-55F1CEB8509F}"/>
              </a:ext>
            </a:extLst>
          </p:cNvPr>
          <p:cNvCxnSpPr>
            <a:stCxn id="15" idx="3"/>
            <a:endCxn id="106" idx="2"/>
          </p:cNvCxnSpPr>
          <p:nvPr/>
        </p:nvCxnSpPr>
        <p:spPr>
          <a:xfrm>
            <a:off x="6743701" y="3178176"/>
            <a:ext cx="288925" cy="3651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Přímá spojnice se šipkou 112">
            <a:extLst>
              <a:ext uri="{FF2B5EF4-FFF2-40B4-BE49-F238E27FC236}">
                <a16:creationId xmlns:a16="http://schemas.microsoft.com/office/drawing/2014/main" id="{092BECE7-6F8A-4197-83C9-A9A6BED1AAB0}"/>
              </a:ext>
            </a:extLst>
          </p:cNvPr>
          <p:cNvCxnSpPr>
            <a:stCxn id="106" idx="1"/>
          </p:cNvCxnSpPr>
          <p:nvPr/>
        </p:nvCxnSpPr>
        <p:spPr>
          <a:xfrm flipH="1" flipV="1">
            <a:off x="7032625" y="2716214"/>
            <a:ext cx="147638" cy="7461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Přímá spojnice se šipkou 115">
            <a:extLst>
              <a:ext uri="{FF2B5EF4-FFF2-40B4-BE49-F238E27FC236}">
                <a16:creationId xmlns:a16="http://schemas.microsoft.com/office/drawing/2014/main" id="{1123AA8B-13FC-4282-9531-2FFB9068ECDE}"/>
              </a:ext>
            </a:extLst>
          </p:cNvPr>
          <p:cNvCxnSpPr>
            <a:stCxn id="106" idx="0"/>
          </p:cNvCxnSpPr>
          <p:nvPr/>
        </p:nvCxnSpPr>
        <p:spPr>
          <a:xfrm flipV="1">
            <a:off x="7539039" y="2716214"/>
            <a:ext cx="358775" cy="7127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Přímá spojnice se šipkou 120">
            <a:extLst>
              <a:ext uri="{FF2B5EF4-FFF2-40B4-BE49-F238E27FC236}">
                <a16:creationId xmlns:a16="http://schemas.microsoft.com/office/drawing/2014/main" id="{FA70F838-900F-45F7-A341-4637163710DC}"/>
              </a:ext>
            </a:extLst>
          </p:cNvPr>
          <p:cNvCxnSpPr>
            <a:stCxn id="13" idx="2"/>
          </p:cNvCxnSpPr>
          <p:nvPr/>
        </p:nvCxnSpPr>
        <p:spPr>
          <a:xfrm flipH="1">
            <a:off x="8045450" y="2716213"/>
            <a:ext cx="211138" cy="13271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Přímá spojnice se šipkou 123">
            <a:extLst>
              <a:ext uri="{FF2B5EF4-FFF2-40B4-BE49-F238E27FC236}">
                <a16:creationId xmlns:a16="http://schemas.microsoft.com/office/drawing/2014/main" id="{F0AF2870-535A-4E41-A112-73837B5D4BBD}"/>
              </a:ext>
            </a:extLst>
          </p:cNvPr>
          <p:cNvCxnSpPr>
            <a:endCxn id="107" idx="1"/>
          </p:cNvCxnSpPr>
          <p:nvPr/>
        </p:nvCxnSpPr>
        <p:spPr>
          <a:xfrm flipH="1">
            <a:off x="8397876" y="2716213"/>
            <a:ext cx="11113" cy="11239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Přímá spojnice se šipkou 126">
            <a:extLst>
              <a:ext uri="{FF2B5EF4-FFF2-40B4-BE49-F238E27FC236}">
                <a16:creationId xmlns:a16="http://schemas.microsoft.com/office/drawing/2014/main" id="{B49B7C5D-353B-438A-BE1B-3B5A4FE752FD}"/>
              </a:ext>
            </a:extLst>
          </p:cNvPr>
          <p:cNvCxnSpPr>
            <a:stCxn id="14" idx="2"/>
            <a:endCxn id="108" idx="0"/>
          </p:cNvCxnSpPr>
          <p:nvPr/>
        </p:nvCxnSpPr>
        <p:spPr>
          <a:xfrm flipH="1">
            <a:off x="9551988" y="2716214"/>
            <a:ext cx="144462" cy="4333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0" name="Přímá spojnice se šipkou 129">
            <a:extLst>
              <a:ext uri="{FF2B5EF4-FFF2-40B4-BE49-F238E27FC236}">
                <a16:creationId xmlns:a16="http://schemas.microsoft.com/office/drawing/2014/main" id="{B0B36571-F136-44AB-894F-A35BCA9732C7}"/>
              </a:ext>
            </a:extLst>
          </p:cNvPr>
          <p:cNvCxnSpPr>
            <a:stCxn id="29" idx="1"/>
          </p:cNvCxnSpPr>
          <p:nvPr/>
        </p:nvCxnSpPr>
        <p:spPr>
          <a:xfrm flipH="1" flipV="1">
            <a:off x="6672263" y="3500438"/>
            <a:ext cx="703262" cy="5762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Přímá spojnice se šipkou 133">
            <a:extLst>
              <a:ext uri="{FF2B5EF4-FFF2-40B4-BE49-F238E27FC236}">
                <a16:creationId xmlns:a16="http://schemas.microsoft.com/office/drawing/2014/main" id="{A4802561-AFD5-43AA-9663-B018D542F281}"/>
              </a:ext>
            </a:extLst>
          </p:cNvPr>
          <p:cNvCxnSpPr>
            <a:stCxn id="16" idx="0"/>
          </p:cNvCxnSpPr>
          <p:nvPr/>
        </p:nvCxnSpPr>
        <p:spPr>
          <a:xfrm flipH="1" flipV="1">
            <a:off x="6456363" y="3500438"/>
            <a:ext cx="360362" cy="67945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7" name="Přímá spojnice se šipkou 136">
            <a:extLst>
              <a:ext uri="{FF2B5EF4-FFF2-40B4-BE49-F238E27FC236}">
                <a16:creationId xmlns:a16="http://schemas.microsoft.com/office/drawing/2014/main" id="{8098BB37-E6AB-4D58-9CFE-A8F942B989EE}"/>
              </a:ext>
            </a:extLst>
          </p:cNvPr>
          <p:cNvCxnSpPr>
            <a:stCxn id="15" idx="2"/>
          </p:cNvCxnSpPr>
          <p:nvPr/>
        </p:nvCxnSpPr>
        <p:spPr>
          <a:xfrm>
            <a:off x="6096001" y="3500438"/>
            <a:ext cx="360363" cy="1473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Přímá spojnice se šipkou 139">
            <a:extLst>
              <a:ext uri="{FF2B5EF4-FFF2-40B4-BE49-F238E27FC236}">
                <a16:creationId xmlns:a16="http://schemas.microsoft.com/office/drawing/2014/main" id="{86996942-3F22-4869-8A90-4FF5820214D7}"/>
              </a:ext>
            </a:extLst>
          </p:cNvPr>
          <p:cNvCxnSpPr>
            <a:stCxn id="16" idx="4"/>
          </p:cNvCxnSpPr>
          <p:nvPr/>
        </p:nvCxnSpPr>
        <p:spPr>
          <a:xfrm>
            <a:off x="6816725" y="4408488"/>
            <a:ext cx="19050" cy="5651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Přímá spojnice se šipkou 142">
            <a:extLst>
              <a:ext uri="{FF2B5EF4-FFF2-40B4-BE49-F238E27FC236}">
                <a16:creationId xmlns:a16="http://schemas.microsoft.com/office/drawing/2014/main" id="{672D1E95-24C2-4A95-B4EF-32233F16CE9E}"/>
              </a:ext>
            </a:extLst>
          </p:cNvPr>
          <p:cNvCxnSpPr>
            <a:stCxn id="29" idx="4"/>
          </p:cNvCxnSpPr>
          <p:nvPr/>
        </p:nvCxnSpPr>
        <p:spPr>
          <a:xfrm flipH="1">
            <a:off x="7608888" y="4271964"/>
            <a:ext cx="184150" cy="701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Přímá spojnice se šipkou 145">
            <a:extLst>
              <a:ext uri="{FF2B5EF4-FFF2-40B4-BE49-F238E27FC236}">
                <a16:creationId xmlns:a16="http://schemas.microsoft.com/office/drawing/2014/main" id="{D796D596-D6A1-4F77-B964-87ED7F819AAF}"/>
              </a:ext>
            </a:extLst>
          </p:cNvPr>
          <p:cNvCxnSpPr>
            <a:stCxn id="54" idx="5"/>
          </p:cNvCxnSpPr>
          <p:nvPr/>
        </p:nvCxnSpPr>
        <p:spPr>
          <a:xfrm>
            <a:off x="5722939" y="4090989"/>
            <a:ext cx="554037" cy="9096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0" name="Přímá spojnice se šipkou 149">
            <a:extLst>
              <a:ext uri="{FF2B5EF4-FFF2-40B4-BE49-F238E27FC236}">
                <a16:creationId xmlns:a16="http://schemas.microsoft.com/office/drawing/2014/main" id="{12B319C4-DFCA-4449-B04C-4388836EFBC1}"/>
              </a:ext>
            </a:extLst>
          </p:cNvPr>
          <p:cNvCxnSpPr>
            <a:stCxn id="42" idx="3"/>
            <a:endCxn id="43" idx="1"/>
          </p:cNvCxnSpPr>
          <p:nvPr/>
        </p:nvCxnSpPr>
        <p:spPr>
          <a:xfrm>
            <a:off x="5951539" y="5114925"/>
            <a:ext cx="32543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Přímá spojnice se šipkou 152">
            <a:extLst>
              <a:ext uri="{FF2B5EF4-FFF2-40B4-BE49-F238E27FC236}">
                <a16:creationId xmlns:a16="http://schemas.microsoft.com/office/drawing/2014/main" id="{2C078F6C-CE22-4D52-8340-CFEE46BD8756}"/>
              </a:ext>
            </a:extLst>
          </p:cNvPr>
          <p:cNvCxnSpPr>
            <a:stCxn id="42" idx="2"/>
            <a:endCxn id="45" idx="1"/>
          </p:cNvCxnSpPr>
          <p:nvPr/>
        </p:nvCxnSpPr>
        <p:spPr>
          <a:xfrm>
            <a:off x="5246688" y="5229226"/>
            <a:ext cx="1962150" cy="7413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Přímá spojnice se šipkou 155">
            <a:extLst>
              <a:ext uri="{FF2B5EF4-FFF2-40B4-BE49-F238E27FC236}">
                <a16:creationId xmlns:a16="http://schemas.microsoft.com/office/drawing/2014/main" id="{B62D1567-749A-4BEB-8763-A989A6BE70D5}"/>
              </a:ext>
            </a:extLst>
          </p:cNvPr>
          <p:cNvCxnSpPr>
            <a:stCxn id="43" idx="2"/>
          </p:cNvCxnSpPr>
          <p:nvPr/>
        </p:nvCxnSpPr>
        <p:spPr>
          <a:xfrm>
            <a:off x="7339013" y="5229225"/>
            <a:ext cx="379412" cy="5032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9" name="Přímá spojnice se šipkou 158">
            <a:extLst>
              <a:ext uri="{FF2B5EF4-FFF2-40B4-BE49-F238E27FC236}">
                <a16:creationId xmlns:a16="http://schemas.microsoft.com/office/drawing/2014/main" id="{9926DD02-BC03-4552-B890-38E81E4A6B14}"/>
              </a:ext>
            </a:extLst>
          </p:cNvPr>
          <p:cNvCxnSpPr>
            <a:stCxn id="44" idx="2"/>
          </p:cNvCxnSpPr>
          <p:nvPr/>
        </p:nvCxnSpPr>
        <p:spPr>
          <a:xfrm flipH="1">
            <a:off x="9336089" y="5229225"/>
            <a:ext cx="339725" cy="5032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2" name="Přímá spojnice se šipkou 161">
            <a:extLst>
              <a:ext uri="{FF2B5EF4-FFF2-40B4-BE49-F238E27FC236}">
                <a16:creationId xmlns:a16="http://schemas.microsoft.com/office/drawing/2014/main" id="{05BDA8B1-C812-4E07-8F04-A32AFCF29B15}"/>
              </a:ext>
            </a:extLst>
          </p:cNvPr>
          <p:cNvCxnSpPr>
            <a:stCxn id="29" idx="5"/>
          </p:cNvCxnSpPr>
          <p:nvPr/>
        </p:nvCxnSpPr>
        <p:spPr>
          <a:xfrm>
            <a:off x="8208963" y="4238625"/>
            <a:ext cx="74295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5" name="Přímá spojnice se šipkou 164">
            <a:extLst>
              <a:ext uri="{FF2B5EF4-FFF2-40B4-BE49-F238E27FC236}">
                <a16:creationId xmlns:a16="http://schemas.microsoft.com/office/drawing/2014/main" id="{1FACA27C-37A2-4D5F-A042-5AB5957E4228}"/>
              </a:ext>
            </a:extLst>
          </p:cNvPr>
          <p:cNvCxnSpPr/>
          <p:nvPr/>
        </p:nvCxnSpPr>
        <p:spPr>
          <a:xfrm>
            <a:off x="8759826" y="4043363"/>
            <a:ext cx="504825" cy="9572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Přímá spojnice se šipkou 167">
            <a:extLst>
              <a:ext uri="{FF2B5EF4-FFF2-40B4-BE49-F238E27FC236}">
                <a16:creationId xmlns:a16="http://schemas.microsoft.com/office/drawing/2014/main" id="{213D4F02-5423-4B59-A364-E0EBE2AF83B5}"/>
              </a:ext>
            </a:extLst>
          </p:cNvPr>
          <p:cNvCxnSpPr/>
          <p:nvPr/>
        </p:nvCxnSpPr>
        <p:spPr>
          <a:xfrm>
            <a:off x="9867900" y="3378200"/>
            <a:ext cx="44450" cy="15954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1" name="Přímá spojnice se šipkou 170">
            <a:extLst>
              <a:ext uri="{FF2B5EF4-FFF2-40B4-BE49-F238E27FC236}">
                <a16:creationId xmlns:a16="http://schemas.microsoft.com/office/drawing/2014/main" id="{D1021D4A-C32B-48B5-8238-4FA201F01C02}"/>
              </a:ext>
            </a:extLst>
          </p:cNvPr>
          <p:cNvCxnSpPr/>
          <p:nvPr/>
        </p:nvCxnSpPr>
        <p:spPr>
          <a:xfrm flipH="1">
            <a:off x="8399463" y="5114925"/>
            <a:ext cx="463550" cy="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45132" name="Skupina 177">
            <a:extLst>
              <a:ext uri="{FF2B5EF4-FFF2-40B4-BE49-F238E27FC236}">
                <a16:creationId xmlns:a16="http://schemas.microsoft.com/office/drawing/2014/main" id="{B383CA57-3AA6-401F-9B9B-0B3AAA7426BD}"/>
              </a:ext>
            </a:extLst>
          </p:cNvPr>
          <p:cNvGrpSpPr>
            <a:grpSpLocks/>
          </p:cNvGrpSpPr>
          <p:nvPr/>
        </p:nvGrpSpPr>
        <p:grpSpPr bwMode="auto">
          <a:xfrm>
            <a:off x="2474914" y="4746625"/>
            <a:ext cx="185737" cy="185738"/>
            <a:chOff x="-1404664" y="1180568"/>
            <a:chExt cx="914400" cy="914995"/>
          </a:xfrm>
        </p:grpSpPr>
        <p:sp>
          <p:nvSpPr>
            <p:cNvPr id="179" name="Ovál 178">
              <a:extLst>
                <a:ext uri="{FF2B5EF4-FFF2-40B4-BE49-F238E27FC236}">
                  <a16:creationId xmlns:a16="http://schemas.microsoft.com/office/drawing/2014/main" id="{782F5351-9758-4EB5-87A5-9E4E4829181B}"/>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0" name="Plus 179">
              <a:extLst>
                <a:ext uri="{FF2B5EF4-FFF2-40B4-BE49-F238E27FC236}">
                  <a16:creationId xmlns:a16="http://schemas.microsoft.com/office/drawing/2014/main" id="{0CA9B023-66F5-46F0-90DA-376260EB747E}"/>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33" name="Skupina 180">
            <a:extLst>
              <a:ext uri="{FF2B5EF4-FFF2-40B4-BE49-F238E27FC236}">
                <a16:creationId xmlns:a16="http://schemas.microsoft.com/office/drawing/2014/main" id="{54D6AB99-D546-4251-80CA-ABD4CD32C991}"/>
              </a:ext>
            </a:extLst>
          </p:cNvPr>
          <p:cNvGrpSpPr>
            <a:grpSpLocks/>
          </p:cNvGrpSpPr>
          <p:nvPr/>
        </p:nvGrpSpPr>
        <p:grpSpPr bwMode="auto">
          <a:xfrm>
            <a:off x="2768600" y="4597400"/>
            <a:ext cx="184150" cy="185738"/>
            <a:chOff x="-1404664" y="1180568"/>
            <a:chExt cx="914400" cy="914995"/>
          </a:xfrm>
        </p:grpSpPr>
        <p:sp>
          <p:nvSpPr>
            <p:cNvPr id="182" name="Ovál 181">
              <a:extLst>
                <a:ext uri="{FF2B5EF4-FFF2-40B4-BE49-F238E27FC236}">
                  <a16:creationId xmlns:a16="http://schemas.microsoft.com/office/drawing/2014/main" id="{DA941B54-43AE-4816-A2FF-CB6EED8015BB}"/>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3" name="Plus 182">
              <a:extLst>
                <a:ext uri="{FF2B5EF4-FFF2-40B4-BE49-F238E27FC236}">
                  <a16:creationId xmlns:a16="http://schemas.microsoft.com/office/drawing/2014/main" id="{2DD06CB7-6923-40C5-B019-AB5552667AB5}"/>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34" name="Skupina 187">
            <a:extLst>
              <a:ext uri="{FF2B5EF4-FFF2-40B4-BE49-F238E27FC236}">
                <a16:creationId xmlns:a16="http://schemas.microsoft.com/office/drawing/2014/main" id="{0D7C8E06-3999-43F3-8C16-F4CECDAD82B9}"/>
              </a:ext>
            </a:extLst>
          </p:cNvPr>
          <p:cNvGrpSpPr>
            <a:grpSpLocks/>
          </p:cNvGrpSpPr>
          <p:nvPr/>
        </p:nvGrpSpPr>
        <p:grpSpPr bwMode="auto">
          <a:xfrm>
            <a:off x="2552700" y="3979863"/>
            <a:ext cx="185738" cy="184150"/>
            <a:chOff x="-612576" y="3241291"/>
            <a:chExt cx="184546" cy="184546"/>
          </a:xfrm>
        </p:grpSpPr>
        <p:sp>
          <p:nvSpPr>
            <p:cNvPr id="185" name="Ovál 184">
              <a:extLst>
                <a:ext uri="{FF2B5EF4-FFF2-40B4-BE49-F238E27FC236}">
                  <a16:creationId xmlns:a16="http://schemas.microsoft.com/office/drawing/2014/main" id="{7B976BF0-51BA-46A9-B0D3-122307271778}"/>
                </a:ext>
              </a:extLst>
            </p:cNvPr>
            <p:cNvSpPr/>
            <p:nvPr/>
          </p:nvSpPr>
          <p:spPr>
            <a:xfrm>
              <a:off x="-612576" y="3241291"/>
              <a:ext cx="184546" cy="184546"/>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7" name="Minus 186">
              <a:extLst>
                <a:ext uri="{FF2B5EF4-FFF2-40B4-BE49-F238E27FC236}">
                  <a16:creationId xmlns:a16="http://schemas.microsoft.com/office/drawing/2014/main" id="{34E32784-8DD5-4913-882D-1F1BBB026AB1}"/>
                </a:ext>
              </a:extLst>
            </p:cNvPr>
            <p:cNvSpPr/>
            <p:nvPr/>
          </p:nvSpPr>
          <p:spPr>
            <a:xfrm>
              <a:off x="-568411" y="3311291"/>
              <a:ext cx="97793" cy="44546"/>
            </a:xfrm>
            <a:prstGeom prst="mathMinus">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grpSp>
        <p:nvGrpSpPr>
          <p:cNvPr id="45135" name="Skupina 188">
            <a:extLst>
              <a:ext uri="{FF2B5EF4-FFF2-40B4-BE49-F238E27FC236}">
                <a16:creationId xmlns:a16="http://schemas.microsoft.com/office/drawing/2014/main" id="{4491948B-8A6C-4A1B-9C79-4EEC8F38C9A5}"/>
              </a:ext>
            </a:extLst>
          </p:cNvPr>
          <p:cNvGrpSpPr>
            <a:grpSpLocks/>
          </p:cNvGrpSpPr>
          <p:nvPr/>
        </p:nvGrpSpPr>
        <p:grpSpPr bwMode="auto">
          <a:xfrm>
            <a:off x="3287713" y="4627564"/>
            <a:ext cx="184150" cy="185737"/>
            <a:chOff x="-1404664" y="1180568"/>
            <a:chExt cx="914400" cy="914995"/>
          </a:xfrm>
        </p:grpSpPr>
        <p:sp>
          <p:nvSpPr>
            <p:cNvPr id="190" name="Ovál 189">
              <a:extLst>
                <a:ext uri="{FF2B5EF4-FFF2-40B4-BE49-F238E27FC236}">
                  <a16:creationId xmlns:a16="http://schemas.microsoft.com/office/drawing/2014/main" id="{BB764CE1-AA00-49F7-9396-FE8AC82F50F2}"/>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1" name="Plus 190">
              <a:extLst>
                <a:ext uri="{FF2B5EF4-FFF2-40B4-BE49-F238E27FC236}">
                  <a16:creationId xmlns:a16="http://schemas.microsoft.com/office/drawing/2014/main" id="{7E85644C-C399-4DD5-886C-921BF0C1DE15}"/>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36" name="Skupina 191">
            <a:extLst>
              <a:ext uri="{FF2B5EF4-FFF2-40B4-BE49-F238E27FC236}">
                <a16:creationId xmlns:a16="http://schemas.microsoft.com/office/drawing/2014/main" id="{324754CA-405F-47AE-A080-1BA6F663B398}"/>
              </a:ext>
            </a:extLst>
          </p:cNvPr>
          <p:cNvGrpSpPr>
            <a:grpSpLocks/>
          </p:cNvGrpSpPr>
          <p:nvPr/>
        </p:nvGrpSpPr>
        <p:grpSpPr bwMode="auto">
          <a:xfrm>
            <a:off x="3735389" y="4567238"/>
            <a:ext cx="185737" cy="184150"/>
            <a:chOff x="-1404664" y="1180568"/>
            <a:chExt cx="914400" cy="914995"/>
          </a:xfrm>
        </p:grpSpPr>
        <p:sp>
          <p:nvSpPr>
            <p:cNvPr id="193" name="Ovál 192">
              <a:extLst>
                <a:ext uri="{FF2B5EF4-FFF2-40B4-BE49-F238E27FC236}">
                  <a16:creationId xmlns:a16="http://schemas.microsoft.com/office/drawing/2014/main" id="{61BD4950-EABA-4A85-9F2B-3BD8698E6091}"/>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4" name="Plus 193">
              <a:extLst>
                <a:ext uri="{FF2B5EF4-FFF2-40B4-BE49-F238E27FC236}">
                  <a16:creationId xmlns:a16="http://schemas.microsoft.com/office/drawing/2014/main" id="{90DF2DE7-8B49-48E5-87BA-A3865B7F3410}"/>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37" name="Skupina 194">
            <a:extLst>
              <a:ext uri="{FF2B5EF4-FFF2-40B4-BE49-F238E27FC236}">
                <a16:creationId xmlns:a16="http://schemas.microsoft.com/office/drawing/2014/main" id="{074C745B-5A63-4158-BEC2-AD47D8AA0275}"/>
              </a:ext>
            </a:extLst>
          </p:cNvPr>
          <p:cNvGrpSpPr>
            <a:grpSpLocks/>
          </p:cNvGrpSpPr>
          <p:nvPr/>
        </p:nvGrpSpPr>
        <p:grpSpPr bwMode="auto">
          <a:xfrm>
            <a:off x="3916364" y="4575175"/>
            <a:ext cx="185737" cy="184150"/>
            <a:chOff x="-612576" y="3241291"/>
            <a:chExt cx="184546" cy="184546"/>
          </a:xfrm>
        </p:grpSpPr>
        <p:sp>
          <p:nvSpPr>
            <p:cNvPr id="196" name="Ovál 195">
              <a:extLst>
                <a:ext uri="{FF2B5EF4-FFF2-40B4-BE49-F238E27FC236}">
                  <a16:creationId xmlns:a16="http://schemas.microsoft.com/office/drawing/2014/main" id="{98A845B8-DD14-440B-A18C-BB1DC8C4F2F5}"/>
                </a:ext>
              </a:extLst>
            </p:cNvPr>
            <p:cNvSpPr/>
            <p:nvPr/>
          </p:nvSpPr>
          <p:spPr>
            <a:xfrm>
              <a:off x="-612576" y="3241291"/>
              <a:ext cx="184546" cy="184546"/>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7" name="Minus 196">
              <a:extLst>
                <a:ext uri="{FF2B5EF4-FFF2-40B4-BE49-F238E27FC236}">
                  <a16:creationId xmlns:a16="http://schemas.microsoft.com/office/drawing/2014/main" id="{D3E11143-54B4-484C-AA5A-B6A58A3409E7}"/>
                </a:ext>
              </a:extLst>
            </p:cNvPr>
            <p:cNvSpPr/>
            <p:nvPr/>
          </p:nvSpPr>
          <p:spPr>
            <a:xfrm>
              <a:off x="-568411" y="3311291"/>
              <a:ext cx="97794" cy="44546"/>
            </a:xfrm>
            <a:prstGeom prst="mathMinus">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grpSp>
        <p:nvGrpSpPr>
          <p:cNvPr id="45138" name="Skupina 197">
            <a:extLst>
              <a:ext uri="{FF2B5EF4-FFF2-40B4-BE49-F238E27FC236}">
                <a16:creationId xmlns:a16="http://schemas.microsoft.com/office/drawing/2014/main" id="{4F282590-130E-4347-BB9F-9E66C3969943}"/>
              </a:ext>
            </a:extLst>
          </p:cNvPr>
          <p:cNvGrpSpPr>
            <a:grpSpLocks/>
          </p:cNvGrpSpPr>
          <p:nvPr/>
        </p:nvGrpSpPr>
        <p:grpSpPr bwMode="auto">
          <a:xfrm>
            <a:off x="3876675" y="5507039"/>
            <a:ext cx="185738" cy="185737"/>
            <a:chOff x="-1404664" y="1180568"/>
            <a:chExt cx="914400" cy="914995"/>
          </a:xfrm>
        </p:grpSpPr>
        <p:sp>
          <p:nvSpPr>
            <p:cNvPr id="199" name="Ovál 198">
              <a:extLst>
                <a:ext uri="{FF2B5EF4-FFF2-40B4-BE49-F238E27FC236}">
                  <a16:creationId xmlns:a16="http://schemas.microsoft.com/office/drawing/2014/main" id="{254049C0-63F3-494D-BD24-55A333BE5036}"/>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0" name="Plus 199">
              <a:extLst>
                <a:ext uri="{FF2B5EF4-FFF2-40B4-BE49-F238E27FC236}">
                  <a16:creationId xmlns:a16="http://schemas.microsoft.com/office/drawing/2014/main" id="{53615AD2-D14C-483E-921B-D7F73A32D192}"/>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39" name="Skupina 200">
            <a:extLst>
              <a:ext uri="{FF2B5EF4-FFF2-40B4-BE49-F238E27FC236}">
                <a16:creationId xmlns:a16="http://schemas.microsoft.com/office/drawing/2014/main" id="{BA2258CA-B813-41F2-A584-07C500E3994D}"/>
              </a:ext>
            </a:extLst>
          </p:cNvPr>
          <p:cNvGrpSpPr>
            <a:grpSpLocks/>
          </p:cNvGrpSpPr>
          <p:nvPr/>
        </p:nvGrpSpPr>
        <p:grpSpPr bwMode="auto">
          <a:xfrm>
            <a:off x="5232400" y="4597400"/>
            <a:ext cx="184150" cy="184150"/>
            <a:chOff x="-1404664" y="1180568"/>
            <a:chExt cx="914400" cy="914995"/>
          </a:xfrm>
        </p:grpSpPr>
        <p:sp>
          <p:nvSpPr>
            <p:cNvPr id="202" name="Ovál 201">
              <a:extLst>
                <a:ext uri="{FF2B5EF4-FFF2-40B4-BE49-F238E27FC236}">
                  <a16:creationId xmlns:a16="http://schemas.microsoft.com/office/drawing/2014/main" id="{E55B1D29-2139-4ACE-916F-ECC0E99F4229}"/>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3" name="Plus 202">
              <a:extLst>
                <a:ext uri="{FF2B5EF4-FFF2-40B4-BE49-F238E27FC236}">
                  <a16:creationId xmlns:a16="http://schemas.microsoft.com/office/drawing/2014/main" id="{665AB972-C0BA-4E78-A53C-16C42792980E}"/>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cxnSp>
        <p:nvCxnSpPr>
          <p:cNvPr id="204" name="Přímá spojnice se šipkou 203">
            <a:extLst>
              <a:ext uri="{FF2B5EF4-FFF2-40B4-BE49-F238E27FC236}">
                <a16:creationId xmlns:a16="http://schemas.microsoft.com/office/drawing/2014/main" id="{E7A95587-3AC0-42FA-B1B5-7A5F599D450C}"/>
              </a:ext>
            </a:extLst>
          </p:cNvPr>
          <p:cNvCxnSpPr/>
          <p:nvPr/>
        </p:nvCxnSpPr>
        <p:spPr>
          <a:xfrm flipH="1">
            <a:off x="5922964" y="4497389"/>
            <a:ext cx="1587" cy="5032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5141" name="Skupina 206">
            <a:extLst>
              <a:ext uri="{FF2B5EF4-FFF2-40B4-BE49-F238E27FC236}">
                <a16:creationId xmlns:a16="http://schemas.microsoft.com/office/drawing/2014/main" id="{D82EB049-373A-4F95-8829-F2833A9F4A92}"/>
              </a:ext>
            </a:extLst>
          </p:cNvPr>
          <p:cNvGrpSpPr>
            <a:grpSpLocks/>
          </p:cNvGrpSpPr>
          <p:nvPr/>
        </p:nvGrpSpPr>
        <p:grpSpPr bwMode="auto">
          <a:xfrm>
            <a:off x="5737225" y="4673600"/>
            <a:ext cx="184150" cy="185738"/>
            <a:chOff x="-1404664" y="1180568"/>
            <a:chExt cx="914400" cy="914995"/>
          </a:xfrm>
        </p:grpSpPr>
        <p:sp>
          <p:nvSpPr>
            <p:cNvPr id="208" name="Ovál 207">
              <a:extLst>
                <a:ext uri="{FF2B5EF4-FFF2-40B4-BE49-F238E27FC236}">
                  <a16:creationId xmlns:a16="http://schemas.microsoft.com/office/drawing/2014/main" id="{C4D4A41A-DA96-489D-B695-EF9245782FD7}"/>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9" name="Plus 208">
              <a:extLst>
                <a:ext uri="{FF2B5EF4-FFF2-40B4-BE49-F238E27FC236}">
                  <a16:creationId xmlns:a16="http://schemas.microsoft.com/office/drawing/2014/main" id="{EF699009-D25F-4E9E-8542-847D09EC8E36}"/>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42" name="Skupina 209">
            <a:extLst>
              <a:ext uri="{FF2B5EF4-FFF2-40B4-BE49-F238E27FC236}">
                <a16:creationId xmlns:a16="http://schemas.microsoft.com/office/drawing/2014/main" id="{D72C807F-C0E2-4172-8829-5A873680266F}"/>
              </a:ext>
            </a:extLst>
          </p:cNvPr>
          <p:cNvGrpSpPr>
            <a:grpSpLocks/>
          </p:cNvGrpSpPr>
          <p:nvPr/>
        </p:nvGrpSpPr>
        <p:grpSpPr bwMode="auto">
          <a:xfrm>
            <a:off x="5842000" y="4605338"/>
            <a:ext cx="184150" cy="184150"/>
            <a:chOff x="-612576" y="3241291"/>
            <a:chExt cx="184546" cy="184546"/>
          </a:xfrm>
        </p:grpSpPr>
        <p:sp>
          <p:nvSpPr>
            <p:cNvPr id="211" name="Ovál 210">
              <a:extLst>
                <a:ext uri="{FF2B5EF4-FFF2-40B4-BE49-F238E27FC236}">
                  <a16:creationId xmlns:a16="http://schemas.microsoft.com/office/drawing/2014/main" id="{DE8C7712-586E-47AB-8C4B-21CB349769AD}"/>
                </a:ext>
              </a:extLst>
            </p:cNvPr>
            <p:cNvSpPr/>
            <p:nvPr/>
          </p:nvSpPr>
          <p:spPr>
            <a:xfrm>
              <a:off x="-612576" y="3241291"/>
              <a:ext cx="184546" cy="184546"/>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2" name="Minus 211">
              <a:extLst>
                <a:ext uri="{FF2B5EF4-FFF2-40B4-BE49-F238E27FC236}">
                  <a16:creationId xmlns:a16="http://schemas.microsoft.com/office/drawing/2014/main" id="{CE6E704E-D035-44D7-981C-1AAD93222C82}"/>
                </a:ext>
              </a:extLst>
            </p:cNvPr>
            <p:cNvSpPr/>
            <p:nvPr/>
          </p:nvSpPr>
          <p:spPr>
            <a:xfrm>
              <a:off x="-568030" y="3311291"/>
              <a:ext cx="97046" cy="44546"/>
            </a:xfrm>
            <a:prstGeom prst="mathMinus">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sp>
        <p:nvSpPr>
          <p:cNvPr id="217" name="Volný tvar 216">
            <a:extLst>
              <a:ext uri="{FF2B5EF4-FFF2-40B4-BE49-F238E27FC236}">
                <a16:creationId xmlns:a16="http://schemas.microsoft.com/office/drawing/2014/main" id="{3D908CAF-40C7-402F-B339-4359FA4CE092}"/>
              </a:ext>
            </a:extLst>
          </p:cNvPr>
          <p:cNvSpPr/>
          <p:nvPr/>
        </p:nvSpPr>
        <p:spPr>
          <a:xfrm>
            <a:off x="5829301" y="4302125"/>
            <a:ext cx="104775" cy="204788"/>
          </a:xfrm>
          <a:custGeom>
            <a:avLst/>
            <a:gdLst>
              <a:gd name="connsiteX0" fmla="*/ 105178 w 105178"/>
              <a:gd name="connsiteY0" fmla="*/ 0 h 204787"/>
              <a:gd name="connsiteX1" fmla="*/ 21834 w 105178"/>
              <a:gd name="connsiteY1" fmla="*/ 38100 h 204787"/>
              <a:gd name="connsiteX2" fmla="*/ 5165 w 105178"/>
              <a:gd name="connsiteY2" fmla="*/ 135731 h 204787"/>
              <a:gd name="connsiteX3" fmla="*/ 98034 w 105178"/>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105178" h="204787">
                <a:moveTo>
                  <a:pt x="105178" y="0"/>
                </a:moveTo>
                <a:cubicBezTo>
                  <a:pt x="71840" y="7739"/>
                  <a:pt x="38503" y="15478"/>
                  <a:pt x="21834" y="38100"/>
                </a:cubicBezTo>
                <a:cubicBezTo>
                  <a:pt x="5165" y="60722"/>
                  <a:pt x="-7535" y="107950"/>
                  <a:pt x="5165" y="135731"/>
                </a:cubicBezTo>
                <a:cubicBezTo>
                  <a:pt x="17865" y="163512"/>
                  <a:pt x="57949" y="184149"/>
                  <a:pt x="98034" y="20478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218" name="Přímá spojnice se šipkou 217">
            <a:extLst>
              <a:ext uri="{FF2B5EF4-FFF2-40B4-BE49-F238E27FC236}">
                <a16:creationId xmlns:a16="http://schemas.microsoft.com/office/drawing/2014/main" id="{29D1B37A-D7DC-486A-891B-10D657E14923}"/>
              </a:ext>
            </a:extLst>
          </p:cNvPr>
          <p:cNvCxnSpPr/>
          <p:nvPr/>
        </p:nvCxnSpPr>
        <p:spPr>
          <a:xfrm flipH="1">
            <a:off x="5934076" y="3500438"/>
            <a:ext cx="4763" cy="8128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5145" name="Skupina 219">
            <a:extLst>
              <a:ext uri="{FF2B5EF4-FFF2-40B4-BE49-F238E27FC236}">
                <a16:creationId xmlns:a16="http://schemas.microsoft.com/office/drawing/2014/main" id="{D69C526A-7E9C-4E8F-B4A2-5ECC21DA48CE}"/>
              </a:ext>
            </a:extLst>
          </p:cNvPr>
          <p:cNvGrpSpPr>
            <a:grpSpLocks/>
          </p:cNvGrpSpPr>
          <p:nvPr/>
        </p:nvGrpSpPr>
        <p:grpSpPr bwMode="auto">
          <a:xfrm>
            <a:off x="6026150" y="5149850"/>
            <a:ext cx="184150" cy="184150"/>
            <a:chOff x="-1404664" y="1180568"/>
            <a:chExt cx="914400" cy="914995"/>
          </a:xfrm>
        </p:grpSpPr>
        <p:sp>
          <p:nvSpPr>
            <p:cNvPr id="221" name="Ovál 220">
              <a:extLst>
                <a:ext uri="{FF2B5EF4-FFF2-40B4-BE49-F238E27FC236}">
                  <a16:creationId xmlns:a16="http://schemas.microsoft.com/office/drawing/2014/main" id="{4CE3080F-FDC5-49D3-A3C4-88121C316579}"/>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2" name="Plus 221">
              <a:extLst>
                <a:ext uri="{FF2B5EF4-FFF2-40B4-BE49-F238E27FC236}">
                  <a16:creationId xmlns:a16="http://schemas.microsoft.com/office/drawing/2014/main" id="{4FB00EA7-B4F3-4F78-9154-E8244DF4AB27}"/>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46" name="Skupina 222">
            <a:extLst>
              <a:ext uri="{FF2B5EF4-FFF2-40B4-BE49-F238E27FC236}">
                <a16:creationId xmlns:a16="http://schemas.microsoft.com/office/drawing/2014/main" id="{5C503130-0708-4A02-A087-7235EBD38BAB}"/>
              </a:ext>
            </a:extLst>
          </p:cNvPr>
          <p:cNvGrpSpPr>
            <a:grpSpLocks/>
          </p:cNvGrpSpPr>
          <p:nvPr/>
        </p:nvGrpSpPr>
        <p:grpSpPr bwMode="auto">
          <a:xfrm>
            <a:off x="6075363" y="4572000"/>
            <a:ext cx="184150" cy="184150"/>
            <a:chOff x="-1404664" y="1180568"/>
            <a:chExt cx="914400" cy="914995"/>
          </a:xfrm>
        </p:grpSpPr>
        <p:sp>
          <p:nvSpPr>
            <p:cNvPr id="224" name="Ovál 223">
              <a:extLst>
                <a:ext uri="{FF2B5EF4-FFF2-40B4-BE49-F238E27FC236}">
                  <a16:creationId xmlns:a16="http://schemas.microsoft.com/office/drawing/2014/main" id="{B50357E0-6E31-40C0-877A-4C96ED0297EF}"/>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5" name="Plus 224">
              <a:extLst>
                <a:ext uri="{FF2B5EF4-FFF2-40B4-BE49-F238E27FC236}">
                  <a16:creationId xmlns:a16="http://schemas.microsoft.com/office/drawing/2014/main" id="{8AF8CF27-0451-4D95-91D4-8CF4652FAC6E}"/>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47" name="Skupina 225">
            <a:extLst>
              <a:ext uri="{FF2B5EF4-FFF2-40B4-BE49-F238E27FC236}">
                <a16:creationId xmlns:a16="http://schemas.microsoft.com/office/drawing/2014/main" id="{DB402AEA-CDC6-4D5D-B80E-7074E159D1AF}"/>
              </a:ext>
            </a:extLst>
          </p:cNvPr>
          <p:cNvGrpSpPr>
            <a:grpSpLocks/>
          </p:cNvGrpSpPr>
          <p:nvPr/>
        </p:nvGrpSpPr>
        <p:grpSpPr bwMode="auto">
          <a:xfrm>
            <a:off x="6364288" y="4521200"/>
            <a:ext cx="184150" cy="185738"/>
            <a:chOff x="-1404664" y="1180568"/>
            <a:chExt cx="914400" cy="914995"/>
          </a:xfrm>
        </p:grpSpPr>
        <p:sp>
          <p:nvSpPr>
            <p:cNvPr id="227" name="Ovál 226">
              <a:extLst>
                <a:ext uri="{FF2B5EF4-FFF2-40B4-BE49-F238E27FC236}">
                  <a16:creationId xmlns:a16="http://schemas.microsoft.com/office/drawing/2014/main" id="{68EFAB61-84E3-4217-AEE5-DAB73D099CDF}"/>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8" name="Plus 227">
              <a:extLst>
                <a:ext uri="{FF2B5EF4-FFF2-40B4-BE49-F238E27FC236}">
                  <a16:creationId xmlns:a16="http://schemas.microsoft.com/office/drawing/2014/main" id="{1D096460-A608-4101-82A1-688EB0030E77}"/>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48" name="Skupina 228">
            <a:extLst>
              <a:ext uri="{FF2B5EF4-FFF2-40B4-BE49-F238E27FC236}">
                <a16:creationId xmlns:a16="http://schemas.microsoft.com/office/drawing/2014/main" id="{9EDCDC9E-E7AF-4EDA-B89D-F02645AA78F4}"/>
              </a:ext>
            </a:extLst>
          </p:cNvPr>
          <p:cNvGrpSpPr>
            <a:grpSpLocks/>
          </p:cNvGrpSpPr>
          <p:nvPr/>
        </p:nvGrpSpPr>
        <p:grpSpPr bwMode="auto">
          <a:xfrm>
            <a:off x="6846889" y="4535488"/>
            <a:ext cx="185737" cy="184150"/>
            <a:chOff x="-1404664" y="1180568"/>
            <a:chExt cx="914400" cy="914995"/>
          </a:xfrm>
        </p:grpSpPr>
        <p:sp>
          <p:nvSpPr>
            <p:cNvPr id="230" name="Ovál 229">
              <a:extLst>
                <a:ext uri="{FF2B5EF4-FFF2-40B4-BE49-F238E27FC236}">
                  <a16:creationId xmlns:a16="http://schemas.microsoft.com/office/drawing/2014/main" id="{7702899B-2CCE-4C29-8D0D-8EE3715CE2B8}"/>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1" name="Plus 230">
              <a:extLst>
                <a:ext uri="{FF2B5EF4-FFF2-40B4-BE49-F238E27FC236}">
                  <a16:creationId xmlns:a16="http://schemas.microsoft.com/office/drawing/2014/main" id="{7F622A42-1030-474B-B565-E6AA222D9F65}"/>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49" name="Skupina 231">
            <a:extLst>
              <a:ext uri="{FF2B5EF4-FFF2-40B4-BE49-F238E27FC236}">
                <a16:creationId xmlns:a16="http://schemas.microsoft.com/office/drawing/2014/main" id="{6D26F228-9576-44CD-BC49-04BF832E4BBB}"/>
              </a:ext>
            </a:extLst>
          </p:cNvPr>
          <p:cNvGrpSpPr>
            <a:grpSpLocks/>
          </p:cNvGrpSpPr>
          <p:nvPr/>
        </p:nvGrpSpPr>
        <p:grpSpPr bwMode="auto">
          <a:xfrm>
            <a:off x="7496175" y="4540250"/>
            <a:ext cx="184150" cy="184150"/>
            <a:chOff x="-612576" y="3241291"/>
            <a:chExt cx="184546" cy="184546"/>
          </a:xfrm>
        </p:grpSpPr>
        <p:sp>
          <p:nvSpPr>
            <p:cNvPr id="233" name="Ovál 232">
              <a:extLst>
                <a:ext uri="{FF2B5EF4-FFF2-40B4-BE49-F238E27FC236}">
                  <a16:creationId xmlns:a16="http://schemas.microsoft.com/office/drawing/2014/main" id="{2D27E0F8-8F1B-4FA7-88AE-AFCAE5CC5F61}"/>
                </a:ext>
              </a:extLst>
            </p:cNvPr>
            <p:cNvSpPr/>
            <p:nvPr/>
          </p:nvSpPr>
          <p:spPr>
            <a:xfrm>
              <a:off x="-612576" y="3241291"/>
              <a:ext cx="184546" cy="184546"/>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4" name="Minus 233">
              <a:extLst>
                <a:ext uri="{FF2B5EF4-FFF2-40B4-BE49-F238E27FC236}">
                  <a16:creationId xmlns:a16="http://schemas.microsoft.com/office/drawing/2014/main" id="{DA6D062E-3F33-4AD0-9A75-C382C52FE76D}"/>
                </a:ext>
              </a:extLst>
            </p:cNvPr>
            <p:cNvSpPr/>
            <p:nvPr/>
          </p:nvSpPr>
          <p:spPr>
            <a:xfrm>
              <a:off x="-568030" y="3311291"/>
              <a:ext cx="97046" cy="44546"/>
            </a:xfrm>
            <a:prstGeom prst="mathMinus">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grpSp>
        <p:nvGrpSpPr>
          <p:cNvPr id="45150" name="Skupina 236">
            <a:extLst>
              <a:ext uri="{FF2B5EF4-FFF2-40B4-BE49-F238E27FC236}">
                <a16:creationId xmlns:a16="http://schemas.microsoft.com/office/drawing/2014/main" id="{5C62C177-C17F-4583-953F-4B417DC183A4}"/>
              </a:ext>
            </a:extLst>
          </p:cNvPr>
          <p:cNvGrpSpPr>
            <a:grpSpLocks/>
          </p:cNvGrpSpPr>
          <p:nvPr/>
        </p:nvGrpSpPr>
        <p:grpSpPr bwMode="auto">
          <a:xfrm>
            <a:off x="8382000" y="4572000"/>
            <a:ext cx="184150" cy="184150"/>
            <a:chOff x="-612576" y="3241291"/>
            <a:chExt cx="184546" cy="184546"/>
          </a:xfrm>
        </p:grpSpPr>
        <p:sp>
          <p:nvSpPr>
            <p:cNvPr id="238" name="Ovál 237">
              <a:extLst>
                <a:ext uri="{FF2B5EF4-FFF2-40B4-BE49-F238E27FC236}">
                  <a16:creationId xmlns:a16="http://schemas.microsoft.com/office/drawing/2014/main" id="{BAD6CF76-B91D-423B-980D-E2289DF9BA01}"/>
                </a:ext>
              </a:extLst>
            </p:cNvPr>
            <p:cNvSpPr/>
            <p:nvPr/>
          </p:nvSpPr>
          <p:spPr>
            <a:xfrm>
              <a:off x="-612576" y="3241291"/>
              <a:ext cx="184546" cy="184546"/>
            </a:xfrm>
            <a:prstGeom prst="ellipse">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9" name="Minus 238">
              <a:extLst>
                <a:ext uri="{FF2B5EF4-FFF2-40B4-BE49-F238E27FC236}">
                  <a16:creationId xmlns:a16="http://schemas.microsoft.com/office/drawing/2014/main" id="{802EEE73-5D52-4037-A342-0BA4E6F1FA1C}"/>
                </a:ext>
              </a:extLst>
            </p:cNvPr>
            <p:cNvSpPr/>
            <p:nvPr/>
          </p:nvSpPr>
          <p:spPr>
            <a:xfrm>
              <a:off x="-568030" y="3311291"/>
              <a:ext cx="97046" cy="44546"/>
            </a:xfrm>
            <a:prstGeom prst="mathMinus">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grpSp>
        <p:nvGrpSpPr>
          <p:cNvPr id="45151" name="Skupina 239">
            <a:extLst>
              <a:ext uri="{FF2B5EF4-FFF2-40B4-BE49-F238E27FC236}">
                <a16:creationId xmlns:a16="http://schemas.microsoft.com/office/drawing/2014/main" id="{42C0E9BA-2C5F-435C-9F3D-E87E54515628}"/>
              </a:ext>
            </a:extLst>
          </p:cNvPr>
          <p:cNvGrpSpPr>
            <a:grpSpLocks/>
          </p:cNvGrpSpPr>
          <p:nvPr/>
        </p:nvGrpSpPr>
        <p:grpSpPr bwMode="auto">
          <a:xfrm>
            <a:off x="8616950" y="5135564"/>
            <a:ext cx="184150" cy="185737"/>
            <a:chOff x="-1404664" y="1180568"/>
            <a:chExt cx="914400" cy="914995"/>
          </a:xfrm>
        </p:grpSpPr>
        <p:sp>
          <p:nvSpPr>
            <p:cNvPr id="241" name="Ovál 240">
              <a:extLst>
                <a:ext uri="{FF2B5EF4-FFF2-40B4-BE49-F238E27FC236}">
                  <a16:creationId xmlns:a16="http://schemas.microsoft.com/office/drawing/2014/main" id="{677F4205-3F9B-43B3-AE1D-CB378B65C0A4}"/>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2" name="Plus 241">
              <a:extLst>
                <a:ext uri="{FF2B5EF4-FFF2-40B4-BE49-F238E27FC236}">
                  <a16:creationId xmlns:a16="http://schemas.microsoft.com/office/drawing/2014/main" id="{660B535B-DE0C-4762-BA3B-464EA230096F}"/>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52" name="Skupina 242">
            <a:extLst>
              <a:ext uri="{FF2B5EF4-FFF2-40B4-BE49-F238E27FC236}">
                <a16:creationId xmlns:a16="http://schemas.microsoft.com/office/drawing/2014/main" id="{8F476118-FF9F-4D12-A894-398BA233FB90}"/>
              </a:ext>
            </a:extLst>
          </p:cNvPr>
          <p:cNvGrpSpPr>
            <a:grpSpLocks/>
          </p:cNvGrpSpPr>
          <p:nvPr/>
        </p:nvGrpSpPr>
        <p:grpSpPr bwMode="auto">
          <a:xfrm>
            <a:off x="9115425" y="4551364"/>
            <a:ext cx="184150" cy="185737"/>
            <a:chOff x="-1404664" y="1180568"/>
            <a:chExt cx="914400" cy="914995"/>
          </a:xfrm>
        </p:grpSpPr>
        <p:sp>
          <p:nvSpPr>
            <p:cNvPr id="244" name="Ovál 243">
              <a:extLst>
                <a:ext uri="{FF2B5EF4-FFF2-40B4-BE49-F238E27FC236}">
                  <a16:creationId xmlns:a16="http://schemas.microsoft.com/office/drawing/2014/main" id="{B339B167-CB2A-405D-BF82-B3E382A6033B}"/>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5" name="Plus 244">
              <a:extLst>
                <a:ext uri="{FF2B5EF4-FFF2-40B4-BE49-F238E27FC236}">
                  <a16:creationId xmlns:a16="http://schemas.microsoft.com/office/drawing/2014/main" id="{A890F320-2D49-431B-B6B4-45EAEE4F9B54}"/>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grpSp>
        <p:nvGrpSpPr>
          <p:cNvPr id="45153" name="Skupina 245">
            <a:extLst>
              <a:ext uri="{FF2B5EF4-FFF2-40B4-BE49-F238E27FC236}">
                <a16:creationId xmlns:a16="http://schemas.microsoft.com/office/drawing/2014/main" id="{D648605D-0F91-42A4-99F7-407AD235465C}"/>
              </a:ext>
            </a:extLst>
          </p:cNvPr>
          <p:cNvGrpSpPr>
            <a:grpSpLocks/>
          </p:cNvGrpSpPr>
          <p:nvPr/>
        </p:nvGrpSpPr>
        <p:grpSpPr bwMode="auto">
          <a:xfrm>
            <a:off x="9918700" y="4564064"/>
            <a:ext cx="185738" cy="185737"/>
            <a:chOff x="-1404664" y="1180568"/>
            <a:chExt cx="914400" cy="914995"/>
          </a:xfrm>
        </p:grpSpPr>
        <p:sp>
          <p:nvSpPr>
            <p:cNvPr id="247" name="Ovál 246">
              <a:extLst>
                <a:ext uri="{FF2B5EF4-FFF2-40B4-BE49-F238E27FC236}">
                  <a16:creationId xmlns:a16="http://schemas.microsoft.com/office/drawing/2014/main" id="{E533664B-0339-4C69-A18C-B4A662E3D8BB}"/>
                </a:ext>
              </a:extLst>
            </p:cNvPr>
            <p:cNvSpPr/>
            <p:nvPr/>
          </p:nvSpPr>
          <p:spPr>
            <a:xfrm>
              <a:off x="-1404664" y="1180568"/>
              <a:ext cx="914400" cy="91499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8" name="Plus 247">
              <a:extLst>
                <a:ext uri="{FF2B5EF4-FFF2-40B4-BE49-F238E27FC236}">
                  <a16:creationId xmlns:a16="http://schemas.microsoft.com/office/drawing/2014/main" id="{480C884D-35C0-4E9D-A552-497E88120D72}"/>
                </a:ext>
              </a:extLst>
            </p:cNvPr>
            <p:cNvSpPr/>
            <p:nvPr/>
          </p:nvSpPr>
          <p:spPr>
            <a:xfrm>
              <a:off x="-1404664" y="1180568"/>
              <a:ext cx="914400" cy="914995"/>
            </a:xfrm>
            <a:prstGeom prst="mathPlus">
              <a:avLst>
                <a:gd name="adj1" fmla="val 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cs-CZ"/>
            </a:p>
          </p:txBody>
        </p:sp>
      </p:grpSp>
      <p:cxnSp>
        <p:nvCxnSpPr>
          <p:cNvPr id="249" name="Přímá spojnice se šipkou 248">
            <a:extLst>
              <a:ext uri="{FF2B5EF4-FFF2-40B4-BE49-F238E27FC236}">
                <a16:creationId xmlns:a16="http://schemas.microsoft.com/office/drawing/2014/main" id="{C480C540-8D92-4A64-A722-19A19ED59364}"/>
              </a:ext>
            </a:extLst>
          </p:cNvPr>
          <p:cNvCxnSpPr/>
          <p:nvPr/>
        </p:nvCxnSpPr>
        <p:spPr>
          <a:xfrm flipH="1">
            <a:off x="6743701" y="3078163"/>
            <a:ext cx="28892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1" name="Volný tvar 250">
            <a:extLst>
              <a:ext uri="{FF2B5EF4-FFF2-40B4-BE49-F238E27FC236}">
                <a16:creationId xmlns:a16="http://schemas.microsoft.com/office/drawing/2014/main" id="{7FD990A7-E9C8-45A0-98D5-5C3FC9E1616F}"/>
              </a:ext>
            </a:extLst>
          </p:cNvPr>
          <p:cNvSpPr/>
          <p:nvPr/>
        </p:nvSpPr>
        <p:spPr>
          <a:xfrm rot="5400000">
            <a:off x="7068345" y="2937670"/>
            <a:ext cx="104775" cy="204787"/>
          </a:xfrm>
          <a:custGeom>
            <a:avLst/>
            <a:gdLst>
              <a:gd name="connsiteX0" fmla="*/ 105178 w 105178"/>
              <a:gd name="connsiteY0" fmla="*/ 0 h 204787"/>
              <a:gd name="connsiteX1" fmla="*/ 21834 w 105178"/>
              <a:gd name="connsiteY1" fmla="*/ 38100 h 204787"/>
              <a:gd name="connsiteX2" fmla="*/ 5165 w 105178"/>
              <a:gd name="connsiteY2" fmla="*/ 135731 h 204787"/>
              <a:gd name="connsiteX3" fmla="*/ 98034 w 105178"/>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105178" h="204787">
                <a:moveTo>
                  <a:pt x="105178" y="0"/>
                </a:moveTo>
                <a:cubicBezTo>
                  <a:pt x="71840" y="7739"/>
                  <a:pt x="38503" y="15478"/>
                  <a:pt x="21834" y="38100"/>
                </a:cubicBezTo>
                <a:cubicBezTo>
                  <a:pt x="5165" y="60722"/>
                  <a:pt x="-7535" y="107950"/>
                  <a:pt x="5165" y="135731"/>
                </a:cubicBezTo>
                <a:cubicBezTo>
                  <a:pt x="17865" y="163512"/>
                  <a:pt x="57949" y="184149"/>
                  <a:pt x="98034" y="20478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253" name="Přímá spojnice se šipkou 252">
            <a:extLst>
              <a:ext uri="{FF2B5EF4-FFF2-40B4-BE49-F238E27FC236}">
                <a16:creationId xmlns:a16="http://schemas.microsoft.com/office/drawing/2014/main" id="{9BA33B9D-DD08-41C1-80B8-F84B218A408F}"/>
              </a:ext>
            </a:extLst>
          </p:cNvPr>
          <p:cNvCxnSpPr/>
          <p:nvPr/>
        </p:nvCxnSpPr>
        <p:spPr>
          <a:xfrm flipH="1">
            <a:off x="7208839" y="3082925"/>
            <a:ext cx="428625"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6" name="Volný tvar 255">
            <a:extLst>
              <a:ext uri="{FF2B5EF4-FFF2-40B4-BE49-F238E27FC236}">
                <a16:creationId xmlns:a16="http://schemas.microsoft.com/office/drawing/2014/main" id="{F6815CFE-AD26-47C3-A4D7-84307808BF73}"/>
              </a:ext>
            </a:extLst>
          </p:cNvPr>
          <p:cNvSpPr/>
          <p:nvPr/>
        </p:nvSpPr>
        <p:spPr>
          <a:xfrm rot="5400000">
            <a:off x="7674770" y="2937670"/>
            <a:ext cx="104775" cy="204787"/>
          </a:xfrm>
          <a:custGeom>
            <a:avLst/>
            <a:gdLst>
              <a:gd name="connsiteX0" fmla="*/ 105178 w 105178"/>
              <a:gd name="connsiteY0" fmla="*/ 0 h 204787"/>
              <a:gd name="connsiteX1" fmla="*/ 21834 w 105178"/>
              <a:gd name="connsiteY1" fmla="*/ 38100 h 204787"/>
              <a:gd name="connsiteX2" fmla="*/ 5165 w 105178"/>
              <a:gd name="connsiteY2" fmla="*/ 135731 h 204787"/>
              <a:gd name="connsiteX3" fmla="*/ 98034 w 105178"/>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105178" h="204787">
                <a:moveTo>
                  <a:pt x="105178" y="0"/>
                </a:moveTo>
                <a:cubicBezTo>
                  <a:pt x="71840" y="7739"/>
                  <a:pt x="38503" y="15478"/>
                  <a:pt x="21834" y="38100"/>
                </a:cubicBezTo>
                <a:cubicBezTo>
                  <a:pt x="5165" y="60722"/>
                  <a:pt x="-7535" y="107950"/>
                  <a:pt x="5165" y="135731"/>
                </a:cubicBezTo>
                <a:cubicBezTo>
                  <a:pt x="17865" y="163512"/>
                  <a:pt x="57949" y="184149"/>
                  <a:pt x="98034" y="20478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257" name="Přímá spojnice se šipkou 256">
            <a:extLst>
              <a:ext uri="{FF2B5EF4-FFF2-40B4-BE49-F238E27FC236}">
                <a16:creationId xmlns:a16="http://schemas.microsoft.com/office/drawing/2014/main" id="{CDC4C5A9-7558-4487-AB7D-A0100DF2745E}"/>
              </a:ext>
            </a:extLst>
          </p:cNvPr>
          <p:cNvCxnSpPr/>
          <p:nvPr/>
        </p:nvCxnSpPr>
        <p:spPr>
          <a:xfrm flipH="1">
            <a:off x="7815263" y="3082925"/>
            <a:ext cx="296862"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9" name="Volný tvar 258">
            <a:extLst>
              <a:ext uri="{FF2B5EF4-FFF2-40B4-BE49-F238E27FC236}">
                <a16:creationId xmlns:a16="http://schemas.microsoft.com/office/drawing/2014/main" id="{318607AE-4755-47B1-8A19-8818B1A0A158}"/>
              </a:ext>
            </a:extLst>
          </p:cNvPr>
          <p:cNvSpPr/>
          <p:nvPr/>
        </p:nvSpPr>
        <p:spPr>
          <a:xfrm rot="5400000">
            <a:off x="8124826" y="2967039"/>
            <a:ext cx="106363" cy="160337"/>
          </a:xfrm>
          <a:custGeom>
            <a:avLst/>
            <a:gdLst>
              <a:gd name="connsiteX0" fmla="*/ 105178 w 105178"/>
              <a:gd name="connsiteY0" fmla="*/ 0 h 204787"/>
              <a:gd name="connsiteX1" fmla="*/ 21834 w 105178"/>
              <a:gd name="connsiteY1" fmla="*/ 38100 h 204787"/>
              <a:gd name="connsiteX2" fmla="*/ 5165 w 105178"/>
              <a:gd name="connsiteY2" fmla="*/ 135731 h 204787"/>
              <a:gd name="connsiteX3" fmla="*/ 98034 w 105178"/>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105178" h="204787">
                <a:moveTo>
                  <a:pt x="105178" y="0"/>
                </a:moveTo>
                <a:cubicBezTo>
                  <a:pt x="71840" y="7739"/>
                  <a:pt x="38503" y="15478"/>
                  <a:pt x="21834" y="38100"/>
                </a:cubicBezTo>
                <a:cubicBezTo>
                  <a:pt x="5165" y="60722"/>
                  <a:pt x="-7535" y="107950"/>
                  <a:pt x="5165" y="135731"/>
                </a:cubicBezTo>
                <a:cubicBezTo>
                  <a:pt x="17865" y="163512"/>
                  <a:pt x="57949" y="184149"/>
                  <a:pt x="98034" y="20478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0" name="Volný tvar 259">
            <a:extLst>
              <a:ext uri="{FF2B5EF4-FFF2-40B4-BE49-F238E27FC236}">
                <a16:creationId xmlns:a16="http://schemas.microsoft.com/office/drawing/2014/main" id="{47B1EF5A-DDB2-4871-A1FE-366A91D1C105}"/>
              </a:ext>
            </a:extLst>
          </p:cNvPr>
          <p:cNvSpPr/>
          <p:nvPr/>
        </p:nvSpPr>
        <p:spPr>
          <a:xfrm rot="5400000">
            <a:off x="8382001" y="2971801"/>
            <a:ext cx="106362" cy="160337"/>
          </a:xfrm>
          <a:custGeom>
            <a:avLst/>
            <a:gdLst>
              <a:gd name="connsiteX0" fmla="*/ 105178 w 105178"/>
              <a:gd name="connsiteY0" fmla="*/ 0 h 204787"/>
              <a:gd name="connsiteX1" fmla="*/ 21834 w 105178"/>
              <a:gd name="connsiteY1" fmla="*/ 38100 h 204787"/>
              <a:gd name="connsiteX2" fmla="*/ 5165 w 105178"/>
              <a:gd name="connsiteY2" fmla="*/ 135731 h 204787"/>
              <a:gd name="connsiteX3" fmla="*/ 98034 w 105178"/>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105178" h="204787">
                <a:moveTo>
                  <a:pt x="105178" y="0"/>
                </a:moveTo>
                <a:cubicBezTo>
                  <a:pt x="71840" y="7739"/>
                  <a:pt x="38503" y="15478"/>
                  <a:pt x="21834" y="38100"/>
                </a:cubicBezTo>
                <a:cubicBezTo>
                  <a:pt x="5165" y="60722"/>
                  <a:pt x="-7535" y="107950"/>
                  <a:pt x="5165" y="135731"/>
                </a:cubicBezTo>
                <a:cubicBezTo>
                  <a:pt x="17865" y="163512"/>
                  <a:pt x="57949" y="184149"/>
                  <a:pt x="98034" y="20478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261" name="Přímá spojnice se šipkou 260">
            <a:extLst>
              <a:ext uri="{FF2B5EF4-FFF2-40B4-BE49-F238E27FC236}">
                <a16:creationId xmlns:a16="http://schemas.microsoft.com/office/drawing/2014/main" id="{ED6C1626-2555-41E5-B03D-10CA8059F3B9}"/>
              </a:ext>
            </a:extLst>
          </p:cNvPr>
          <p:cNvCxnSpPr/>
          <p:nvPr/>
        </p:nvCxnSpPr>
        <p:spPr>
          <a:xfrm flipH="1">
            <a:off x="8245476" y="3094038"/>
            <a:ext cx="123825"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4" name="Přímá spojnice se šipkou 263">
            <a:extLst>
              <a:ext uri="{FF2B5EF4-FFF2-40B4-BE49-F238E27FC236}">
                <a16:creationId xmlns:a16="http://schemas.microsoft.com/office/drawing/2014/main" id="{7D0C0DF6-4BC4-410B-9444-51D5B2803A32}"/>
              </a:ext>
            </a:extLst>
          </p:cNvPr>
          <p:cNvCxnSpPr/>
          <p:nvPr/>
        </p:nvCxnSpPr>
        <p:spPr>
          <a:xfrm flipH="1">
            <a:off x="8505826" y="3095625"/>
            <a:ext cx="123825"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5" name="Přímá spojnice se šipkou 264">
            <a:extLst>
              <a:ext uri="{FF2B5EF4-FFF2-40B4-BE49-F238E27FC236}">
                <a16:creationId xmlns:a16="http://schemas.microsoft.com/office/drawing/2014/main" id="{CAD6BA86-777B-47E9-9FF9-E4B245B22B89}"/>
              </a:ext>
            </a:extLst>
          </p:cNvPr>
          <p:cNvCxnSpPr/>
          <p:nvPr/>
        </p:nvCxnSpPr>
        <p:spPr>
          <a:xfrm>
            <a:off x="8616950" y="3082925"/>
            <a:ext cx="0" cy="1270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3040" y="236508"/>
            <a:ext cx="6386951" cy="531293"/>
          </a:xfrm>
          <a:prstGeom prst="rect">
            <a:avLst/>
          </a:prstGeom>
        </p:spPr>
        <p:txBody>
          <a:bodyPr vert="horz" wrap="square" lIns="0" tIns="14408" rIns="0" bIns="0" rtlCol="0" anchor="t" anchorCtr="0">
            <a:spAutoFit/>
          </a:bodyPr>
          <a:lstStyle/>
          <a:p>
            <a:pPr marL="11527">
              <a:lnSpc>
                <a:spcPct val="100000"/>
              </a:lnSpc>
              <a:spcBef>
                <a:spcPts val="113"/>
              </a:spcBef>
            </a:pPr>
            <a:r>
              <a:rPr sz="3358" spc="9" dirty="0"/>
              <a:t>John </a:t>
            </a:r>
            <a:r>
              <a:rPr sz="3358" spc="14" dirty="0"/>
              <a:t>Snow </a:t>
            </a:r>
            <a:r>
              <a:rPr sz="3358" spc="9" dirty="0"/>
              <a:t>(1813 –</a:t>
            </a:r>
            <a:r>
              <a:rPr sz="3358" spc="-59" dirty="0"/>
              <a:t> </a:t>
            </a:r>
            <a:r>
              <a:rPr sz="3358" spc="9" dirty="0"/>
              <a:t>58)</a:t>
            </a:r>
            <a:endParaRPr sz="3358" dirty="0"/>
          </a:p>
        </p:txBody>
      </p:sp>
      <p:sp>
        <p:nvSpPr>
          <p:cNvPr id="3" name="object 3"/>
          <p:cNvSpPr txBox="1"/>
          <p:nvPr/>
        </p:nvSpPr>
        <p:spPr>
          <a:xfrm>
            <a:off x="1633647" y="1562145"/>
            <a:ext cx="5192486" cy="4123752"/>
          </a:xfrm>
          <a:prstGeom prst="rect">
            <a:avLst/>
          </a:prstGeom>
        </p:spPr>
        <p:txBody>
          <a:bodyPr vert="horz" wrap="square" lIns="0" tIns="6916" rIns="0" bIns="0" rtlCol="0">
            <a:spAutoFit/>
          </a:bodyPr>
          <a:lstStyle/>
          <a:p>
            <a:pPr marL="333116" marR="375187" indent="-322166">
              <a:lnSpc>
                <a:spcPct val="101099"/>
              </a:lnSpc>
              <a:spcBef>
                <a:spcPts val="54"/>
              </a:spcBef>
              <a:tabLst>
                <a:tab pos="333116" algn="l"/>
              </a:tabLst>
            </a:pPr>
            <a:r>
              <a:rPr lang="cs-CZ" sz="2632" spc="-5" dirty="0">
                <a:latin typeface="Arial"/>
                <a:cs typeface="Arial"/>
              </a:rPr>
              <a:t>Propuknutí cholery v Londýně v roce 1854</a:t>
            </a:r>
          </a:p>
          <a:p>
            <a:pPr marL="333116" marR="375187" indent="-322166">
              <a:lnSpc>
                <a:spcPct val="101099"/>
              </a:lnSpc>
              <a:spcBef>
                <a:spcPts val="54"/>
              </a:spcBef>
              <a:tabLst>
                <a:tab pos="333116" algn="l"/>
              </a:tabLst>
            </a:pPr>
            <a:r>
              <a:rPr lang="cs-CZ" sz="2632" spc="-5" dirty="0" err="1">
                <a:latin typeface="Arial"/>
                <a:cs typeface="Arial"/>
              </a:rPr>
              <a:t>Snow</a:t>
            </a:r>
            <a:r>
              <a:rPr lang="cs-CZ" sz="2632" spc="-5" dirty="0">
                <a:latin typeface="Arial"/>
                <a:cs typeface="Arial"/>
              </a:rPr>
              <a:t> zaznamenal místo úmrtí souvisejících s cholerou</a:t>
            </a:r>
          </a:p>
          <a:p>
            <a:pPr marL="333116" marR="375187" indent="-322166">
              <a:lnSpc>
                <a:spcPct val="101099"/>
              </a:lnSpc>
              <a:spcBef>
                <a:spcPts val="54"/>
              </a:spcBef>
              <a:tabLst>
                <a:tab pos="333116" algn="l"/>
              </a:tabLst>
            </a:pPr>
            <a:r>
              <a:rPr lang="cs-CZ" sz="2632" spc="-5" dirty="0">
                <a:latin typeface="Arial"/>
                <a:cs typeface="Arial"/>
              </a:rPr>
              <a:t>Většina byla soustředěna kolem jedné veřejné vodní pumpy v </a:t>
            </a:r>
            <a:r>
              <a:rPr lang="cs-CZ" sz="2632" spc="-5" dirty="0" err="1">
                <a:latin typeface="Arial"/>
                <a:cs typeface="Arial"/>
              </a:rPr>
              <a:t>Broad</a:t>
            </a:r>
            <a:r>
              <a:rPr lang="cs-CZ" sz="2632" spc="-5" dirty="0">
                <a:latin typeface="Arial"/>
                <a:cs typeface="Arial"/>
              </a:rPr>
              <a:t> Street v Soho</a:t>
            </a:r>
          </a:p>
          <a:p>
            <a:pPr marL="333116" marR="375187" indent="-322166">
              <a:lnSpc>
                <a:spcPct val="101099"/>
              </a:lnSpc>
              <a:spcBef>
                <a:spcPts val="54"/>
              </a:spcBef>
              <a:tabLst>
                <a:tab pos="333116" algn="l"/>
              </a:tabLst>
            </a:pPr>
            <a:r>
              <a:rPr lang="cs-CZ" sz="2632" spc="-5" dirty="0">
                <a:latin typeface="Arial"/>
                <a:cs typeface="Arial"/>
              </a:rPr>
              <a:t>Přesvědčil úředníky, aby odstranili rukojeť pumpy</a:t>
            </a:r>
          </a:p>
          <a:p>
            <a:pPr marL="333116" marR="375187" indent="-322166">
              <a:lnSpc>
                <a:spcPct val="101099"/>
              </a:lnSpc>
              <a:spcBef>
                <a:spcPts val="54"/>
              </a:spcBef>
              <a:tabLst>
                <a:tab pos="333116" algn="l"/>
              </a:tabLst>
            </a:pPr>
            <a:endParaRPr lang="cs-CZ" sz="2632" spc="-5" dirty="0">
              <a:latin typeface="Arial"/>
              <a:cs typeface="Arial"/>
            </a:endParaRPr>
          </a:p>
        </p:txBody>
      </p:sp>
      <p:sp>
        <p:nvSpPr>
          <p:cNvPr id="4" name="object 4"/>
          <p:cNvSpPr/>
          <p:nvPr/>
        </p:nvSpPr>
        <p:spPr>
          <a:xfrm>
            <a:off x="6826133" y="666326"/>
            <a:ext cx="4244321" cy="5512532"/>
          </a:xfrm>
          <a:prstGeom prst="rect">
            <a:avLst/>
          </a:prstGeom>
          <a:blipFill>
            <a:blip r:embed="rId2" cstate="print"/>
            <a:stretch>
              <a:fillRect/>
            </a:stretch>
          </a:blipFill>
        </p:spPr>
        <p:txBody>
          <a:bodyPr wrap="square" lIns="0" tIns="0" rIns="0" bIns="0" rtlCol="0"/>
          <a:lstStyle/>
          <a:p>
            <a:endParaRPr sz="2178"/>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46BFC748-6ECC-4C14-B855-8CA10081F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475" y="6237288"/>
            <a:ext cx="966788" cy="34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7" name="Text Box 4">
            <a:extLst>
              <a:ext uri="{FF2B5EF4-FFF2-40B4-BE49-F238E27FC236}">
                <a16:creationId xmlns:a16="http://schemas.microsoft.com/office/drawing/2014/main" id="{895DBB62-A8CD-4BDE-8131-17FE88B16C0A}"/>
              </a:ext>
            </a:extLst>
          </p:cNvPr>
          <p:cNvSpPr txBox="1">
            <a:spLocks noChangeArrowheads="1"/>
          </p:cNvSpPr>
          <p:nvPr/>
        </p:nvSpPr>
        <p:spPr bwMode="auto">
          <a:xfrm>
            <a:off x="1611313" y="6165851"/>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9pPr>
          </a:lstStyle>
          <a:p>
            <a:pPr eaLnBrk="1" hangingPunct="1"/>
            <a:r>
              <a:rPr lang="en-GB" altLang="cs-CZ" sz="1100" b="1">
                <a:solidFill>
                  <a:srgbClr val="000000"/>
                </a:solidFill>
                <a:ea typeface="msgothic"/>
                <a:cs typeface="msgothic"/>
              </a:rPr>
              <a:t>Hochberg Z et al. Endocrine Reviews 2011;32:159-224</a:t>
            </a:r>
          </a:p>
        </p:txBody>
      </p:sp>
      <p:sp>
        <p:nvSpPr>
          <p:cNvPr id="47108" name="Text Box 5">
            <a:extLst>
              <a:ext uri="{FF2B5EF4-FFF2-40B4-BE49-F238E27FC236}">
                <a16:creationId xmlns:a16="http://schemas.microsoft.com/office/drawing/2014/main" id="{1321B145-FCD2-4730-950F-B57F7F444292}"/>
              </a:ext>
            </a:extLst>
          </p:cNvPr>
          <p:cNvSpPr txBox="1">
            <a:spLocks noChangeArrowheads="1"/>
          </p:cNvSpPr>
          <p:nvPr/>
        </p:nvSpPr>
        <p:spPr bwMode="auto">
          <a:xfrm>
            <a:off x="1622426" y="6381751"/>
            <a:ext cx="49307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9pPr>
          </a:lstStyle>
          <a:p>
            <a:pPr eaLnBrk="1" hangingPunct="1"/>
            <a:r>
              <a:rPr lang="en-GB" altLang="cs-CZ" sz="900">
                <a:solidFill>
                  <a:srgbClr val="000000"/>
                </a:solidFill>
                <a:ea typeface="msgothic"/>
                <a:cs typeface="msgothic"/>
              </a:rPr>
              <a:t>©2011 by Endocrine Society</a:t>
            </a:r>
          </a:p>
        </p:txBody>
      </p:sp>
      <p:sp>
        <p:nvSpPr>
          <p:cNvPr id="47109" name="TextBox 40">
            <a:extLst>
              <a:ext uri="{FF2B5EF4-FFF2-40B4-BE49-F238E27FC236}">
                <a16:creationId xmlns:a16="http://schemas.microsoft.com/office/drawing/2014/main" id="{A6E067AC-AB04-4873-AA78-D884299C0AE0}"/>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42" name="Nadpis 1">
            <a:extLst>
              <a:ext uri="{FF2B5EF4-FFF2-40B4-BE49-F238E27FC236}">
                <a16:creationId xmlns:a16="http://schemas.microsoft.com/office/drawing/2014/main" id="{517300AA-A98B-4ABB-92EC-662A9D31B23F}"/>
              </a:ext>
            </a:extLst>
          </p:cNvPr>
          <p:cNvSpPr txBox="1">
            <a:spLocks/>
          </p:cNvSpPr>
          <p:nvPr/>
        </p:nvSpPr>
        <p:spPr>
          <a:xfrm>
            <a:off x="53976" y="14288"/>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s-CZ" sz="4000" b="1" dirty="0">
                <a:solidFill>
                  <a:schemeClr val="tx2"/>
                </a:solidFill>
              </a:rPr>
              <a:t>Fetální modelování</a:t>
            </a:r>
            <a:r>
              <a:rPr lang="cs-CZ" sz="2800" b="1" dirty="0">
                <a:solidFill>
                  <a:schemeClr val="tx2"/>
                </a:solidFill>
              </a:rPr>
              <a:t> </a:t>
            </a:r>
            <a:r>
              <a:rPr lang="cs-CZ" sz="2000" b="1" dirty="0">
                <a:solidFill>
                  <a:schemeClr val="tx2"/>
                </a:solidFill>
              </a:rPr>
              <a:t>– patofyziologie</a:t>
            </a:r>
            <a:endParaRPr lang="cs-CZ" sz="4000" b="1" dirty="0">
              <a:solidFill>
                <a:schemeClr val="tx2"/>
              </a:solidFill>
            </a:endParaRPr>
          </a:p>
        </p:txBody>
      </p:sp>
      <p:grpSp>
        <p:nvGrpSpPr>
          <p:cNvPr id="47111" name="Group 42">
            <a:extLst>
              <a:ext uri="{FF2B5EF4-FFF2-40B4-BE49-F238E27FC236}">
                <a16:creationId xmlns:a16="http://schemas.microsoft.com/office/drawing/2014/main" id="{3B013257-F278-45E1-A441-CDABB908F09D}"/>
              </a:ext>
            </a:extLst>
          </p:cNvPr>
          <p:cNvGrpSpPr>
            <a:grpSpLocks/>
          </p:cNvGrpSpPr>
          <p:nvPr/>
        </p:nvGrpSpPr>
        <p:grpSpPr bwMode="auto">
          <a:xfrm>
            <a:off x="1765301" y="1506538"/>
            <a:ext cx="8723313" cy="4514850"/>
            <a:chOff x="97920" y="1362254"/>
            <a:chExt cx="8722552" cy="4515018"/>
          </a:xfrm>
        </p:grpSpPr>
        <p:sp>
          <p:nvSpPr>
            <p:cNvPr id="44" name="Obdélník 1">
              <a:extLst>
                <a:ext uri="{FF2B5EF4-FFF2-40B4-BE49-F238E27FC236}">
                  <a16:creationId xmlns:a16="http://schemas.microsoft.com/office/drawing/2014/main" id="{FB6E25C7-7EA3-47A2-A0E2-089B66FA0539}"/>
                </a:ext>
              </a:extLst>
            </p:cNvPr>
            <p:cNvSpPr/>
            <p:nvPr/>
          </p:nvSpPr>
          <p:spPr>
            <a:xfrm>
              <a:off x="2629762" y="1362254"/>
              <a:ext cx="2158812" cy="4176867"/>
            </a:xfrm>
            <a:prstGeom prst="rect">
              <a:avLst/>
            </a:prstGeom>
            <a:gradFill>
              <a:gsLst>
                <a:gs pos="0">
                  <a:srgbClr val="4BACC6">
                    <a:lumMod val="20000"/>
                    <a:lumOff val="80000"/>
                  </a:srgbClr>
                </a:gs>
                <a:gs pos="100000">
                  <a:srgbClr val="4BACC6">
                    <a:lumMod val="75000"/>
                  </a:srgbClr>
                </a:gs>
              </a:gsLst>
              <a:lin ang="5400000" scaled="0"/>
            </a:gra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5" name="Obdélník 7">
              <a:extLst>
                <a:ext uri="{FF2B5EF4-FFF2-40B4-BE49-F238E27FC236}">
                  <a16:creationId xmlns:a16="http://schemas.microsoft.com/office/drawing/2014/main" id="{3739E432-23EA-416E-956C-CFE7407D3A5B}"/>
                </a:ext>
              </a:extLst>
            </p:cNvPr>
            <p:cNvSpPr/>
            <p:nvPr/>
          </p:nvSpPr>
          <p:spPr>
            <a:xfrm>
              <a:off x="5364785" y="1362254"/>
              <a:ext cx="1727049" cy="4176867"/>
            </a:xfrm>
            <a:prstGeom prst="rect">
              <a:avLst/>
            </a:prstGeom>
            <a:gradFill>
              <a:gsLst>
                <a:gs pos="0">
                  <a:srgbClr val="C0504D">
                    <a:lumMod val="20000"/>
                    <a:lumOff val="80000"/>
                  </a:srgbClr>
                </a:gs>
                <a:gs pos="100000">
                  <a:srgbClr val="C0504D">
                    <a:lumMod val="75000"/>
                  </a:srgbClr>
                </a:gs>
              </a:gsLst>
              <a:lin ang="5400000" scaled="0"/>
            </a:gra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6" name="Zaoblený obdélník 3">
              <a:extLst>
                <a:ext uri="{FF2B5EF4-FFF2-40B4-BE49-F238E27FC236}">
                  <a16:creationId xmlns:a16="http://schemas.microsoft.com/office/drawing/2014/main" id="{8E2552A7-328A-411F-A161-A41EB74B255D}"/>
                </a:ext>
              </a:extLst>
            </p:cNvPr>
            <p:cNvSpPr/>
            <p:nvPr/>
          </p:nvSpPr>
          <p:spPr>
            <a:xfrm>
              <a:off x="1170976" y="1362254"/>
              <a:ext cx="1392117" cy="287348"/>
            </a:xfrm>
            <a:prstGeom prst="roundRect">
              <a:avLst>
                <a:gd name="adj" fmla="val 50000"/>
              </a:avLst>
            </a:prstGeom>
            <a:solidFill>
              <a:sysClr val="windowText" lastClr="000000"/>
            </a:solidFill>
            <a:ln w="25400" cap="flat" cmpd="sng" algn="ctr">
              <a:solidFill>
                <a:sysClr val="windowText" lastClr="000000">
                  <a:shade val="50000"/>
                </a:sysClr>
              </a:solidFill>
              <a:prstDash val="solid"/>
            </a:ln>
            <a:effectLst/>
          </p:spPr>
          <p:txBody>
            <a:bodyPr anchor="ctr"/>
            <a:lstStyle/>
            <a:p>
              <a:pPr algn="ctr" fontAlgn="auto">
                <a:spcBef>
                  <a:spcPts val="0"/>
                </a:spcBef>
                <a:spcAft>
                  <a:spcPts val="0"/>
                </a:spcAft>
                <a:defRPr/>
              </a:pPr>
              <a:r>
                <a:rPr lang="cs-CZ" sz="1600" b="1" i="1" kern="0" dirty="0">
                  <a:solidFill>
                    <a:prstClr val="white"/>
                  </a:solidFill>
                  <a:latin typeface="Calibri"/>
                </a:rPr>
                <a:t>Deprivováno</a:t>
              </a:r>
            </a:p>
          </p:txBody>
        </p:sp>
        <p:sp>
          <p:nvSpPr>
            <p:cNvPr id="47" name="Zaoblený obdélník 10">
              <a:extLst>
                <a:ext uri="{FF2B5EF4-FFF2-40B4-BE49-F238E27FC236}">
                  <a16:creationId xmlns:a16="http://schemas.microsoft.com/office/drawing/2014/main" id="{B7F66679-E4F8-4270-94BB-10F0DDA5AF8B}"/>
                </a:ext>
              </a:extLst>
            </p:cNvPr>
            <p:cNvSpPr/>
            <p:nvPr/>
          </p:nvSpPr>
          <p:spPr>
            <a:xfrm>
              <a:off x="1170976" y="5323213"/>
              <a:ext cx="1396878" cy="287349"/>
            </a:xfrm>
            <a:prstGeom prst="roundRect">
              <a:avLst>
                <a:gd name="adj" fmla="val 50000"/>
              </a:avLst>
            </a:prstGeom>
            <a:solidFill>
              <a:sysClr val="windowText" lastClr="000000"/>
            </a:solidFill>
            <a:ln w="25400" cap="flat" cmpd="sng" algn="ctr">
              <a:solidFill>
                <a:sysClr val="windowText" lastClr="000000">
                  <a:shade val="50000"/>
                </a:sysClr>
              </a:solidFill>
              <a:prstDash val="solid"/>
            </a:ln>
            <a:effectLst/>
          </p:spPr>
          <p:txBody>
            <a:bodyPr anchor="ctr"/>
            <a:lstStyle/>
            <a:p>
              <a:pPr algn="ctr" fontAlgn="auto">
                <a:spcBef>
                  <a:spcPts val="0"/>
                </a:spcBef>
                <a:spcAft>
                  <a:spcPts val="0"/>
                </a:spcAft>
                <a:defRPr/>
              </a:pPr>
              <a:r>
                <a:rPr lang="cs-CZ" sz="1600" b="1" i="1" kern="0" dirty="0">
                  <a:solidFill>
                    <a:prstClr val="white"/>
                  </a:solidFill>
                  <a:latin typeface="Calibri"/>
                </a:rPr>
                <a:t>Přiměřené</a:t>
              </a:r>
            </a:p>
          </p:txBody>
        </p:sp>
        <p:sp>
          <p:nvSpPr>
            <p:cNvPr id="48" name="Ovál 4">
              <a:extLst>
                <a:ext uri="{FF2B5EF4-FFF2-40B4-BE49-F238E27FC236}">
                  <a16:creationId xmlns:a16="http://schemas.microsoft.com/office/drawing/2014/main" id="{18F83463-7FA4-4577-894F-634C76E928D4}"/>
                </a:ext>
              </a:extLst>
            </p:cNvPr>
            <p:cNvSpPr/>
            <p:nvPr/>
          </p:nvSpPr>
          <p:spPr>
            <a:xfrm>
              <a:off x="1696394" y="3075230"/>
              <a:ext cx="774632" cy="749328"/>
            </a:xfrm>
            <a:prstGeom prst="ellipse">
              <a:avLst/>
            </a:prstGeom>
            <a:noFill/>
            <a:ln w="25400" cap="flat" cmpd="sng" algn="ctr">
              <a:solidFill>
                <a:sysClr val="windowText" lastClr="000000">
                  <a:shade val="50000"/>
                </a:sys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9" name="Ovál 12">
              <a:extLst>
                <a:ext uri="{FF2B5EF4-FFF2-40B4-BE49-F238E27FC236}">
                  <a16:creationId xmlns:a16="http://schemas.microsoft.com/office/drawing/2014/main" id="{CF0FE440-4848-4E30-B26A-0A997CED45F0}"/>
                </a:ext>
              </a:extLst>
            </p:cNvPr>
            <p:cNvSpPr/>
            <p:nvPr/>
          </p:nvSpPr>
          <p:spPr>
            <a:xfrm>
              <a:off x="3275818" y="1578162"/>
              <a:ext cx="773046" cy="749328"/>
            </a:xfrm>
            <a:prstGeom prst="ellipse">
              <a:avLst/>
            </a:pr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50" name="Ovál 13">
              <a:extLst>
                <a:ext uri="{FF2B5EF4-FFF2-40B4-BE49-F238E27FC236}">
                  <a16:creationId xmlns:a16="http://schemas.microsoft.com/office/drawing/2014/main" id="{B7A82524-9B97-4922-A937-EE040E583C46}"/>
                </a:ext>
              </a:extLst>
            </p:cNvPr>
            <p:cNvSpPr/>
            <p:nvPr/>
          </p:nvSpPr>
          <p:spPr>
            <a:xfrm>
              <a:off x="5840994" y="1578162"/>
              <a:ext cx="774632" cy="749328"/>
            </a:xfrm>
            <a:prstGeom prst="ellipse">
              <a:avLst/>
            </a:prstGeom>
            <a:no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51" name="Ovál 14">
              <a:extLst>
                <a:ext uri="{FF2B5EF4-FFF2-40B4-BE49-F238E27FC236}">
                  <a16:creationId xmlns:a16="http://schemas.microsoft.com/office/drawing/2014/main" id="{09945D3D-951E-4601-A4D0-280DA567182E}"/>
                </a:ext>
              </a:extLst>
            </p:cNvPr>
            <p:cNvSpPr/>
            <p:nvPr/>
          </p:nvSpPr>
          <p:spPr>
            <a:xfrm>
              <a:off x="3275818" y="4573886"/>
              <a:ext cx="773046" cy="749328"/>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52" name="Ovál 15">
              <a:extLst>
                <a:ext uri="{FF2B5EF4-FFF2-40B4-BE49-F238E27FC236}">
                  <a16:creationId xmlns:a16="http://schemas.microsoft.com/office/drawing/2014/main" id="{ABDF3AAD-AB5D-4FC3-AEB7-ADF64C0425C3}"/>
                </a:ext>
              </a:extLst>
            </p:cNvPr>
            <p:cNvSpPr/>
            <p:nvPr/>
          </p:nvSpPr>
          <p:spPr>
            <a:xfrm>
              <a:off x="5840994" y="4573886"/>
              <a:ext cx="774632" cy="749328"/>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53" name="Ovál 16">
              <a:extLst>
                <a:ext uri="{FF2B5EF4-FFF2-40B4-BE49-F238E27FC236}">
                  <a16:creationId xmlns:a16="http://schemas.microsoft.com/office/drawing/2014/main" id="{A305E043-FB62-498F-8FC6-5905724B9702}"/>
                </a:ext>
              </a:extLst>
            </p:cNvPr>
            <p:cNvSpPr/>
            <p:nvPr/>
          </p:nvSpPr>
          <p:spPr>
            <a:xfrm>
              <a:off x="5867980" y="3665802"/>
              <a:ext cx="773045" cy="750916"/>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54" name="Volný tvar 5">
              <a:extLst>
                <a:ext uri="{FF2B5EF4-FFF2-40B4-BE49-F238E27FC236}">
                  <a16:creationId xmlns:a16="http://schemas.microsoft.com/office/drawing/2014/main" id="{509897AA-7C45-486C-998E-E1D317966B61}"/>
                </a:ext>
              </a:extLst>
            </p:cNvPr>
            <p:cNvSpPr/>
            <p:nvPr/>
          </p:nvSpPr>
          <p:spPr>
            <a:xfrm>
              <a:off x="2548806" y="2430681"/>
              <a:ext cx="1147663" cy="960474"/>
            </a:xfrm>
            <a:custGeom>
              <a:avLst/>
              <a:gdLst>
                <a:gd name="connsiteX0" fmla="*/ 0 w 1146875"/>
                <a:gd name="connsiteY0" fmla="*/ 960895 h 960895"/>
                <a:gd name="connsiteX1" fmla="*/ 480448 w 1146875"/>
                <a:gd name="connsiteY1" fmla="*/ 798163 h 960895"/>
                <a:gd name="connsiteX2" fmla="*/ 929898 w 1146875"/>
                <a:gd name="connsiteY2" fmla="*/ 387458 h 960895"/>
                <a:gd name="connsiteX3" fmla="*/ 1146875 w 1146875"/>
                <a:gd name="connsiteY3" fmla="*/ 0 h 960895"/>
              </a:gdLst>
              <a:ahLst/>
              <a:cxnLst>
                <a:cxn ang="0">
                  <a:pos x="connsiteX0" y="connsiteY0"/>
                </a:cxn>
                <a:cxn ang="0">
                  <a:pos x="connsiteX1" y="connsiteY1"/>
                </a:cxn>
                <a:cxn ang="0">
                  <a:pos x="connsiteX2" y="connsiteY2"/>
                </a:cxn>
                <a:cxn ang="0">
                  <a:pos x="connsiteX3" y="connsiteY3"/>
                </a:cxn>
              </a:cxnLst>
              <a:rect l="l" t="t" r="r" b="b"/>
              <a:pathLst>
                <a:path w="1146875" h="960895">
                  <a:moveTo>
                    <a:pt x="0" y="960895"/>
                  </a:moveTo>
                  <a:cubicBezTo>
                    <a:pt x="162732" y="927315"/>
                    <a:pt x="325465" y="893736"/>
                    <a:pt x="480448" y="798163"/>
                  </a:cubicBezTo>
                  <a:cubicBezTo>
                    <a:pt x="635431" y="702590"/>
                    <a:pt x="818827" y="520485"/>
                    <a:pt x="929898" y="387458"/>
                  </a:cubicBezTo>
                  <a:cubicBezTo>
                    <a:pt x="1040969" y="254431"/>
                    <a:pt x="1093922" y="127215"/>
                    <a:pt x="1146875" y="0"/>
                  </a:cubicBezTo>
                </a:path>
              </a:pathLst>
            </a:custGeom>
            <a:noFill/>
            <a:ln w="76200" cap="flat" cmpd="sng" algn="ctr">
              <a:solidFill>
                <a:sysClr val="windowText" lastClr="000000"/>
              </a:solidFill>
              <a:prstDash val="solid"/>
              <a:headEnd type="none" w="med" len="med"/>
              <a:tailEnd type="triangle" w="med" len="me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55" name="Volný tvar 18">
              <a:extLst>
                <a:ext uri="{FF2B5EF4-FFF2-40B4-BE49-F238E27FC236}">
                  <a16:creationId xmlns:a16="http://schemas.microsoft.com/office/drawing/2014/main" id="{A16CE25B-CF8C-4A31-8183-A5404E185238}"/>
                </a:ext>
              </a:extLst>
            </p:cNvPr>
            <p:cNvSpPr/>
            <p:nvPr/>
          </p:nvSpPr>
          <p:spPr>
            <a:xfrm flipV="1">
              <a:off x="2555156" y="3522921"/>
              <a:ext cx="1147663" cy="960474"/>
            </a:xfrm>
            <a:custGeom>
              <a:avLst/>
              <a:gdLst>
                <a:gd name="connsiteX0" fmla="*/ 0 w 1146875"/>
                <a:gd name="connsiteY0" fmla="*/ 960895 h 960895"/>
                <a:gd name="connsiteX1" fmla="*/ 480448 w 1146875"/>
                <a:gd name="connsiteY1" fmla="*/ 798163 h 960895"/>
                <a:gd name="connsiteX2" fmla="*/ 929898 w 1146875"/>
                <a:gd name="connsiteY2" fmla="*/ 387458 h 960895"/>
                <a:gd name="connsiteX3" fmla="*/ 1146875 w 1146875"/>
                <a:gd name="connsiteY3" fmla="*/ 0 h 960895"/>
              </a:gdLst>
              <a:ahLst/>
              <a:cxnLst>
                <a:cxn ang="0">
                  <a:pos x="connsiteX0" y="connsiteY0"/>
                </a:cxn>
                <a:cxn ang="0">
                  <a:pos x="connsiteX1" y="connsiteY1"/>
                </a:cxn>
                <a:cxn ang="0">
                  <a:pos x="connsiteX2" y="connsiteY2"/>
                </a:cxn>
                <a:cxn ang="0">
                  <a:pos x="connsiteX3" y="connsiteY3"/>
                </a:cxn>
              </a:cxnLst>
              <a:rect l="l" t="t" r="r" b="b"/>
              <a:pathLst>
                <a:path w="1146875" h="960895">
                  <a:moveTo>
                    <a:pt x="0" y="960895"/>
                  </a:moveTo>
                  <a:cubicBezTo>
                    <a:pt x="162732" y="927315"/>
                    <a:pt x="325465" y="893736"/>
                    <a:pt x="480448" y="798163"/>
                  </a:cubicBezTo>
                  <a:cubicBezTo>
                    <a:pt x="635431" y="702590"/>
                    <a:pt x="818827" y="520485"/>
                    <a:pt x="929898" y="387458"/>
                  </a:cubicBezTo>
                  <a:cubicBezTo>
                    <a:pt x="1040969" y="254431"/>
                    <a:pt x="1093922" y="127215"/>
                    <a:pt x="1146875" y="0"/>
                  </a:cubicBezTo>
                </a:path>
              </a:pathLst>
            </a:custGeom>
            <a:noFill/>
            <a:ln w="76200" cap="flat" cmpd="sng" algn="ctr">
              <a:solidFill>
                <a:sysClr val="windowText" lastClr="000000"/>
              </a:solidFill>
              <a:prstDash val="solid"/>
              <a:headEnd type="none" w="med" len="med"/>
              <a:tailEnd type="triangle" w="med" len="med"/>
            </a:ln>
            <a:effectLst/>
          </p:spPr>
          <p:txBody>
            <a:bodyPr anchor="ctr"/>
            <a:lstStyle/>
            <a:p>
              <a:pPr algn="ctr" fontAlgn="auto">
                <a:spcBef>
                  <a:spcPts val="0"/>
                </a:spcBef>
                <a:spcAft>
                  <a:spcPts val="0"/>
                </a:spcAft>
                <a:defRPr/>
              </a:pPr>
              <a:endParaRPr lang="cs-CZ" kern="0">
                <a:solidFill>
                  <a:prstClr val="white"/>
                </a:solidFill>
                <a:latin typeface="Calibri"/>
              </a:endParaRPr>
            </a:p>
          </p:txBody>
        </p:sp>
        <p:cxnSp>
          <p:nvCxnSpPr>
            <p:cNvPr id="47124" name="Přímá spojnice 8">
              <a:extLst>
                <a:ext uri="{FF2B5EF4-FFF2-40B4-BE49-F238E27FC236}">
                  <a16:creationId xmlns:a16="http://schemas.microsoft.com/office/drawing/2014/main" id="{142B1985-B449-44F9-9C9B-15CC3816A9AD}"/>
                </a:ext>
              </a:extLst>
            </p:cNvPr>
            <p:cNvCxnSpPr>
              <a:cxnSpLocks noChangeShapeType="1"/>
            </p:cNvCxnSpPr>
            <p:nvPr/>
          </p:nvCxnSpPr>
          <p:spPr bwMode="auto">
            <a:xfrm>
              <a:off x="4788024" y="1952991"/>
              <a:ext cx="648072" cy="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125" name="Přímá spojnice 23">
              <a:extLst>
                <a:ext uri="{FF2B5EF4-FFF2-40B4-BE49-F238E27FC236}">
                  <a16:creationId xmlns:a16="http://schemas.microsoft.com/office/drawing/2014/main" id="{93E8D066-C8C2-42E6-BC61-1E90356DEC8E}"/>
                </a:ext>
              </a:extLst>
            </p:cNvPr>
            <p:cNvCxnSpPr>
              <a:cxnSpLocks noChangeShapeType="1"/>
            </p:cNvCxnSpPr>
            <p:nvPr/>
          </p:nvCxnSpPr>
          <p:spPr bwMode="auto">
            <a:xfrm>
              <a:off x="4788024" y="4962654"/>
              <a:ext cx="648072" cy="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126" name="Přímá spojnice 24">
              <a:extLst>
                <a:ext uri="{FF2B5EF4-FFF2-40B4-BE49-F238E27FC236}">
                  <a16:creationId xmlns:a16="http://schemas.microsoft.com/office/drawing/2014/main" id="{68AAC8DE-747A-4D73-BB6C-36D00E8959AE}"/>
                </a:ext>
              </a:extLst>
            </p:cNvPr>
            <p:cNvCxnSpPr>
              <a:cxnSpLocks noChangeShapeType="1"/>
            </p:cNvCxnSpPr>
            <p:nvPr/>
          </p:nvCxnSpPr>
          <p:spPr bwMode="auto">
            <a:xfrm>
              <a:off x="4049158" y="2298358"/>
              <a:ext cx="1818986" cy="144016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9" name="Obdélník 21">
              <a:extLst>
                <a:ext uri="{FF2B5EF4-FFF2-40B4-BE49-F238E27FC236}">
                  <a16:creationId xmlns:a16="http://schemas.microsoft.com/office/drawing/2014/main" id="{BDEE8219-B604-49CC-A45D-9F202EB4FD20}"/>
                </a:ext>
              </a:extLst>
            </p:cNvPr>
            <p:cNvSpPr/>
            <p:nvPr/>
          </p:nvSpPr>
          <p:spPr>
            <a:xfrm>
              <a:off x="2877391" y="2514822"/>
              <a:ext cx="144449" cy="1901896"/>
            </a:xfrm>
            <a:prstGeom prst="rect">
              <a:avLst/>
            </a:prstGeom>
            <a:solidFill>
              <a:sysClr val="window" lastClr="FFFFFF"/>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black"/>
                </a:solidFill>
                <a:latin typeface="Calibri"/>
              </a:endParaRPr>
            </a:p>
          </p:txBody>
        </p:sp>
        <p:sp>
          <p:nvSpPr>
            <p:cNvPr id="60" name="Obdélník 29">
              <a:extLst>
                <a:ext uri="{FF2B5EF4-FFF2-40B4-BE49-F238E27FC236}">
                  <a16:creationId xmlns:a16="http://schemas.microsoft.com/office/drawing/2014/main" id="{5F33EB4C-C642-49BD-AC46-90080E3C618F}"/>
                </a:ext>
              </a:extLst>
            </p:cNvPr>
            <p:cNvSpPr/>
            <p:nvPr/>
          </p:nvSpPr>
          <p:spPr>
            <a:xfrm>
              <a:off x="3204387" y="2514822"/>
              <a:ext cx="142863" cy="1901896"/>
            </a:xfrm>
            <a:prstGeom prst="rect">
              <a:avLst/>
            </a:prstGeom>
            <a:solidFill>
              <a:sysClr val="window" lastClr="FFFFFF"/>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kern="0">
                <a:solidFill>
                  <a:prstClr val="black"/>
                </a:solidFill>
                <a:latin typeface="Calibri"/>
              </a:endParaRPr>
            </a:p>
          </p:txBody>
        </p:sp>
        <p:sp>
          <p:nvSpPr>
            <p:cNvPr id="61" name="TextovéPole 22">
              <a:extLst>
                <a:ext uri="{FF2B5EF4-FFF2-40B4-BE49-F238E27FC236}">
                  <a16:creationId xmlns:a16="http://schemas.microsoft.com/office/drawing/2014/main" id="{AF15D4CA-B037-4647-A3BC-B70C6314FD44}"/>
                </a:ext>
              </a:extLst>
            </p:cNvPr>
            <p:cNvSpPr txBox="1"/>
            <p:nvPr/>
          </p:nvSpPr>
          <p:spPr>
            <a:xfrm>
              <a:off x="2555156" y="5539121"/>
              <a:ext cx="2206432" cy="338151"/>
            </a:xfrm>
            <a:prstGeom prst="rect">
              <a:avLst/>
            </a:prstGeom>
            <a:noFill/>
          </p:spPr>
          <p:txBody>
            <a:bodyPr wrap="none">
              <a:spAutoFit/>
            </a:bodyPr>
            <a:lstStyle/>
            <a:p>
              <a:pPr fontAlgn="auto">
                <a:spcBef>
                  <a:spcPts val="0"/>
                </a:spcBef>
                <a:spcAft>
                  <a:spcPts val="0"/>
                </a:spcAft>
                <a:defRPr/>
              </a:pPr>
              <a:r>
                <a:rPr lang="cs-CZ" sz="1600" b="1" kern="0" dirty="0">
                  <a:solidFill>
                    <a:prstClr val="black"/>
                  </a:solidFill>
                  <a:latin typeface="Calibri"/>
                </a:rPr>
                <a:t>Prostředí během vývoje</a:t>
              </a:r>
            </a:p>
          </p:txBody>
        </p:sp>
        <p:sp>
          <p:nvSpPr>
            <p:cNvPr id="62" name="TextovéPole 31">
              <a:extLst>
                <a:ext uri="{FF2B5EF4-FFF2-40B4-BE49-F238E27FC236}">
                  <a16:creationId xmlns:a16="http://schemas.microsoft.com/office/drawing/2014/main" id="{3EF68F99-39F8-4B9B-A2E2-E1C8165FC310}"/>
                </a:ext>
              </a:extLst>
            </p:cNvPr>
            <p:cNvSpPr txBox="1"/>
            <p:nvPr/>
          </p:nvSpPr>
          <p:spPr>
            <a:xfrm>
              <a:off x="5220336" y="5539121"/>
              <a:ext cx="2027060" cy="338151"/>
            </a:xfrm>
            <a:prstGeom prst="rect">
              <a:avLst/>
            </a:prstGeom>
            <a:noFill/>
          </p:spPr>
          <p:txBody>
            <a:bodyPr wrap="none">
              <a:spAutoFit/>
            </a:bodyPr>
            <a:lstStyle/>
            <a:p>
              <a:pPr fontAlgn="auto">
                <a:spcBef>
                  <a:spcPts val="0"/>
                </a:spcBef>
                <a:spcAft>
                  <a:spcPts val="0"/>
                </a:spcAft>
                <a:defRPr/>
              </a:pPr>
              <a:r>
                <a:rPr lang="cs-CZ" sz="1600" b="1" kern="0" dirty="0">
                  <a:solidFill>
                    <a:prstClr val="black"/>
                  </a:solidFill>
                  <a:latin typeface="Calibri"/>
                </a:rPr>
                <a:t>Prostředí v dospělosti</a:t>
              </a:r>
            </a:p>
          </p:txBody>
        </p:sp>
        <p:sp>
          <p:nvSpPr>
            <p:cNvPr id="63" name="TextovéPole 32">
              <a:extLst>
                <a:ext uri="{FF2B5EF4-FFF2-40B4-BE49-F238E27FC236}">
                  <a16:creationId xmlns:a16="http://schemas.microsoft.com/office/drawing/2014/main" id="{22109D86-F9D2-4F2F-A349-52D79B3F88AE}"/>
                </a:ext>
              </a:extLst>
            </p:cNvPr>
            <p:cNvSpPr txBox="1"/>
            <p:nvPr/>
          </p:nvSpPr>
          <p:spPr>
            <a:xfrm>
              <a:off x="7091835" y="4778681"/>
              <a:ext cx="1461960" cy="338150"/>
            </a:xfrm>
            <a:prstGeom prst="rect">
              <a:avLst/>
            </a:prstGeom>
            <a:noFill/>
          </p:spPr>
          <p:txBody>
            <a:bodyPr wrap="none">
              <a:spAutoFit/>
            </a:bodyPr>
            <a:lstStyle/>
            <a:p>
              <a:pPr fontAlgn="auto">
                <a:spcBef>
                  <a:spcPts val="0"/>
                </a:spcBef>
                <a:spcAft>
                  <a:spcPts val="0"/>
                </a:spcAft>
                <a:defRPr/>
              </a:pPr>
              <a:r>
                <a:rPr lang="cs-CZ" sz="1600" b="1" kern="0" dirty="0">
                  <a:solidFill>
                    <a:prstClr val="black"/>
                  </a:solidFill>
                  <a:latin typeface="Calibri"/>
                </a:rPr>
                <a:t>Zdravý (match)</a:t>
              </a:r>
            </a:p>
          </p:txBody>
        </p:sp>
        <p:sp>
          <p:nvSpPr>
            <p:cNvPr id="64" name="TextovéPole 33">
              <a:extLst>
                <a:ext uri="{FF2B5EF4-FFF2-40B4-BE49-F238E27FC236}">
                  <a16:creationId xmlns:a16="http://schemas.microsoft.com/office/drawing/2014/main" id="{871C2A0B-EE76-4A88-A24D-7B6BBF8A9AFD}"/>
                </a:ext>
              </a:extLst>
            </p:cNvPr>
            <p:cNvSpPr txBox="1"/>
            <p:nvPr/>
          </p:nvSpPr>
          <p:spPr>
            <a:xfrm>
              <a:off x="7091835" y="1782957"/>
              <a:ext cx="1461960" cy="339738"/>
            </a:xfrm>
            <a:prstGeom prst="rect">
              <a:avLst/>
            </a:prstGeom>
            <a:noFill/>
          </p:spPr>
          <p:txBody>
            <a:bodyPr wrap="none">
              <a:spAutoFit/>
            </a:bodyPr>
            <a:lstStyle/>
            <a:p>
              <a:pPr fontAlgn="auto">
                <a:spcBef>
                  <a:spcPts val="0"/>
                </a:spcBef>
                <a:spcAft>
                  <a:spcPts val="0"/>
                </a:spcAft>
                <a:defRPr/>
              </a:pPr>
              <a:r>
                <a:rPr lang="cs-CZ" sz="1600" b="1" kern="0" dirty="0">
                  <a:solidFill>
                    <a:prstClr val="black"/>
                  </a:solidFill>
                  <a:latin typeface="Calibri"/>
                </a:rPr>
                <a:t>Zdravý (match)</a:t>
              </a:r>
            </a:p>
          </p:txBody>
        </p:sp>
        <p:sp>
          <p:nvSpPr>
            <p:cNvPr id="65" name="TextovéPole 34">
              <a:extLst>
                <a:ext uri="{FF2B5EF4-FFF2-40B4-BE49-F238E27FC236}">
                  <a16:creationId xmlns:a16="http://schemas.microsoft.com/office/drawing/2014/main" id="{0C701A6C-480F-446E-A4BB-2268EF19FCC7}"/>
                </a:ext>
              </a:extLst>
            </p:cNvPr>
            <p:cNvSpPr txBox="1"/>
            <p:nvPr/>
          </p:nvSpPr>
          <p:spPr>
            <a:xfrm>
              <a:off x="7028340" y="3665802"/>
              <a:ext cx="1792132" cy="1077953"/>
            </a:xfrm>
            <a:prstGeom prst="rect">
              <a:avLst/>
            </a:prstGeom>
            <a:noFill/>
          </p:spPr>
          <p:txBody>
            <a:bodyPr>
              <a:spAutoFit/>
            </a:bodyPr>
            <a:lstStyle/>
            <a:p>
              <a:pPr fontAlgn="auto">
                <a:spcBef>
                  <a:spcPts val="0"/>
                </a:spcBef>
                <a:spcAft>
                  <a:spcPts val="0"/>
                </a:spcAft>
                <a:defRPr/>
              </a:pPr>
              <a:r>
                <a:rPr lang="cs-CZ" sz="1600" b="1" kern="0" dirty="0">
                  <a:solidFill>
                    <a:prstClr val="black"/>
                  </a:solidFill>
                  <a:latin typeface="Calibri"/>
                </a:rPr>
                <a:t>Zvýšené riziko metabolického onemocnění</a:t>
              </a:r>
            </a:p>
            <a:p>
              <a:pPr fontAlgn="auto">
                <a:spcBef>
                  <a:spcPts val="0"/>
                </a:spcBef>
                <a:spcAft>
                  <a:spcPts val="0"/>
                </a:spcAft>
                <a:defRPr/>
              </a:pPr>
              <a:r>
                <a:rPr lang="cs-CZ" sz="1600" b="1" kern="0" dirty="0">
                  <a:solidFill>
                    <a:prstClr val="black"/>
                  </a:solidFill>
                  <a:latin typeface="Calibri"/>
                </a:rPr>
                <a:t>(mismatch)</a:t>
              </a:r>
            </a:p>
          </p:txBody>
        </p:sp>
        <p:sp>
          <p:nvSpPr>
            <p:cNvPr id="66" name="TextovéPole 35">
              <a:extLst>
                <a:ext uri="{FF2B5EF4-FFF2-40B4-BE49-F238E27FC236}">
                  <a16:creationId xmlns:a16="http://schemas.microsoft.com/office/drawing/2014/main" id="{2041D442-3EEA-419C-8C2D-A6A08306CF1E}"/>
                </a:ext>
              </a:extLst>
            </p:cNvPr>
            <p:cNvSpPr txBox="1"/>
            <p:nvPr/>
          </p:nvSpPr>
          <p:spPr>
            <a:xfrm rot="2348457">
              <a:off x="3669483" y="2576736"/>
              <a:ext cx="2623909" cy="831881"/>
            </a:xfrm>
            <a:prstGeom prst="rect">
              <a:avLst/>
            </a:prstGeom>
            <a:noFill/>
          </p:spPr>
          <p:txBody>
            <a:bodyPr>
              <a:spAutoFit/>
            </a:bodyPr>
            <a:lstStyle/>
            <a:p>
              <a:pPr fontAlgn="auto">
                <a:spcBef>
                  <a:spcPts val="0"/>
                </a:spcBef>
                <a:spcAft>
                  <a:spcPts val="0"/>
                </a:spcAft>
                <a:defRPr/>
              </a:pPr>
              <a:r>
                <a:rPr lang="cs-CZ" sz="1600" b="1" kern="0" dirty="0">
                  <a:solidFill>
                    <a:prstClr val="black"/>
                  </a:solidFill>
                  <a:latin typeface="Calibri"/>
                </a:rPr>
                <a:t>Prostředí v dospělosti je </a:t>
              </a:r>
            </a:p>
            <a:p>
              <a:pPr fontAlgn="auto">
                <a:spcBef>
                  <a:spcPts val="0"/>
                </a:spcBef>
                <a:spcAft>
                  <a:spcPts val="0"/>
                </a:spcAft>
                <a:defRPr/>
              </a:pPr>
              <a:endParaRPr lang="cs-CZ" sz="1600" b="1" kern="0" dirty="0">
                <a:solidFill>
                  <a:prstClr val="black"/>
                </a:solidFill>
                <a:latin typeface="Calibri"/>
              </a:endParaRPr>
            </a:p>
            <a:p>
              <a:pPr fontAlgn="auto">
                <a:spcBef>
                  <a:spcPts val="0"/>
                </a:spcBef>
                <a:spcAft>
                  <a:spcPts val="0"/>
                </a:spcAft>
                <a:defRPr/>
              </a:pPr>
              <a:r>
                <a:rPr lang="cs-CZ" sz="1600" b="1" kern="0" dirty="0">
                  <a:solidFill>
                    <a:prstClr val="black"/>
                  </a:solidFill>
                  <a:latin typeface="Calibri"/>
                </a:rPr>
                <a:t>bohatší než bylo očekáváno</a:t>
              </a:r>
            </a:p>
          </p:txBody>
        </p:sp>
        <p:sp>
          <p:nvSpPr>
            <p:cNvPr id="67" name="Obdélníkový popisek 25">
              <a:extLst>
                <a:ext uri="{FF2B5EF4-FFF2-40B4-BE49-F238E27FC236}">
                  <a16:creationId xmlns:a16="http://schemas.microsoft.com/office/drawing/2014/main" id="{9F05C184-8D53-43BB-8412-01D5BEF1F7FD}"/>
                </a:ext>
              </a:extLst>
            </p:cNvPr>
            <p:cNvSpPr/>
            <p:nvPr/>
          </p:nvSpPr>
          <p:spPr>
            <a:xfrm>
              <a:off x="324913" y="2592612"/>
              <a:ext cx="1692127" cy="425466"/>
            </a:xfrm>
            <a:prstGeom prst="wedgeRectCallout">
              <a:avLst>
                <a:gd name="adj1" fmla="val 33437"/>
                <a:gd name="adj2" fmla="val 93821"/>
              </a:avLst>
            </a:prstGeom>
            <a:solidFill>
              <a:sysClr val="window" lastClr="FFFFFF"/>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r>
                <a:rPr lang="cs-CZ" sz="1400" kern="0" dirty="0">
                  <a:solidFill>
                    <a:prstClr val="black"/>
                  </a:solidFill>
                  <a:latin typeface="Calibri"/>
                </a:rPr>
                <a:t>Zděděný genotyp a fenotyp</a:t>
              </a:r>
            </a:p>
          </p:txBody>
        </p:sp>
        <p:sp>
          <p:nvSpPr>
            <p:cNvPr id="68" name="Obdélníkový popisek 37">
              <a:extLst>
                <a:ext uri="{FF2B5EF4-FFF2-40B4-BE49-F238E27FC236}">
                  <a16:creationId xmlns:a16="http://schemas.microsoft.com/office/drawing/2014/main" id="{28E6E856-0856-4F9D-8A34-17767C99D394}"/>
                </a:ext>
              </a:extLst>
            </p:cNvPr>
            <p:cNvSpPr/>
            <p:nvPr/>
          </p:nvSpPr>
          <p:spPr>
            <a:xfrm>
              <a:off x="97920" y="1782957"/>
              <a:ext cx="2379455" cy="647724"/>
            </a:xfrm>
            <a:prstGeom prst="wedgeRectCallout">
              <a:avLst>
                <a:gd name="adj1" fmla="val 77122"/>
                <a:gd name="adj2" fmla="val 84902"/>
              </a:avLst>
            </a:prstGeom>
            <a:solidFill>
              <a:sysClr val="window" lastClr="FFFFFF"/>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r>
                <a:rPr lang="cs-CZ" sz="1400" kern="0" dirty="0">
                  <a:solidFill>
                    <a:prstClr val="black"/>
                  </a:solidFill>
                  <a:latin typeface="Calibri"/>
                </a:rPr>
                <a:t>Překážky, např. podvýživa, přenastavení metabolických setpointů</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BF4BBA4F-34E7-45EF-BEC4-FB6B0D374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475" y="6237288"/>
            <a:ext cx="966788" cy="34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Text Box 4">
            <a:extLst>
              <a:ext uri="{FF2B5EF4-FFF2-40B4-BE49-F238E27FC236}">
                <a16:creationId xmlns:a16="http://schemas.microsoft.com/office/drawing/2014/main" id="{120FFC5A-2713-43F9-A052-81C3CDC5AB1A}"/>
              </a:ext>
            </a:extLst>
          </p:cNvPr>
          <p:cNvSpPr txBox="1">
            <a:spLocks noChangeArrowheads="1"/>
          </p:cNvSpPr>
          <p:nvPr/>
        </p:nvSpPr>
        <p:spPr bwMode="auto">
          <a:xfrm>
            <a:off x="4224338" y="6308726"/>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9pPr>
          </a:lstStyle>
          <a:p>
            <a:pPr eaLnBrk="1" hangingPunct="1"/>
            <a:r>
              <a:rPr lang="en-GB" altLang="cs-CZ" sz="1100" b="1">
                <a:solidFill>
                  <a:srgbClr val="000000"/>
                </a:solidFill>
                <a:ea typeface="msgothic"/>
                <a:cs typeface="msgothic"/>
              </a:rPr>
              <a:t>Hochberg Z et al. Endocrine Reviews 2011;32:159-224</a:t>
            </a:r>
          </a:p>
        </p:txBody>
      </p:sp>
      <p:sp>
        <p:nvSpPr>
          <p:cNvPr id="49156" name="Text Box 5">
            <a:extLst>
              <a:ext uri="{FF2B5EF4-FFF2-40B4-BE49-F238E27FC236}">
                <a16:creationId xmlns:a16="http://schemas.microsoft.com/office/drawing/2014/main" id="{0F1F9201-6DC3-4A90-A66D-381D7CD94E31}"/>
              </a:ext>
            </a:extLst>
          </p:cNvPr>
          <p:cNvSpPr txBox="1">
            <a:spLocks noChangeArrowheads="1"/>
          </p:cNvSpPr>
          <p:nvPr/>
        </p:nvSpPr>
        <p:spPr bwMode="auto">
          <a:xfrm>
            <a:off x="4224339" y="6496051"/>
            <a:ext cx="49307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9pPr>
          </a:lstStyle>
          <a:p>
            <a:pPr eaLnBrk="1" hangingPunct="1"/>
            <a:r>
              <a:rPr lang="en-GB" altLang="cs-CZ" sz="900">
                <a:solidFill>
                  <a:srgbClr val="000000"/>
                </a:solidFill>
                <a:ea typeface="msgothic"/>
                <a:cs typeface="msgothic"/>
              </a:rPr>
              <a:t>©2011 by Endocrine Society</a:t>
            </a:r>
          </a:p>
        </p:txBody>
      </p:sp>
      <p:sp>
        <p:nvSpPr>
          <p:cNvPr id="49157" name="TextBox 41">
            <a:extLst>
              <a:ext uri="{FF2B5EF4-FFF2-40B4-BE49-F238E27FC236}">
                <a16:creationId xmlns:a16="http://schemas.microsoft.com/office/drawing/2014/main" id="{D5833ECA-747E-4316-B703-28366180EB57}"/>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49158" name="Nadpis 1">
            <a:extLst>
              <a:ext uri="{FF2B5EF4-FFF2-40B4-BE49-F238E27FC236}">
                <a16:creationId xmlns:a16="http://schemas.microsoft.com/office/drawing/2014/main" id="{47BBAD7A-691F-4548-AE1C-A87059B23C90}"/>
              </a:ext>
            </a:extLst>
          </p:cNvPr>
          <p:cNvSpPr txBox="1">
            <a:spLocks/>
          </p:cNvSpPr>
          <p:nvPr/>
        </p:nvSpPr>
        <p:spPr bwMode="auto">
          <a:xfrm>
            <a:off x="45924" y="-20750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3200" b="1" dirty="0">
                <a:solidFill>
                  <a:schemeClr val="tx2"/>
                </a:solidFill>
                <a:latin typeface="Calibri" panose="020F0502020204030204" pitchFamily="34" charset="0"/>
              </a:rPr>
              <a:t>Prenatální období adaptivní plasticity</a:t>
            </a:r>
          </a:p>
        </p:txBody>
      </p:sp>
      <p:sp>
        <p:nvSpPr>
          <p:cNvPr id="44" name="Šipka dolů 2">
            <a:extLst>
              <a:ext uri="{FF2B5EF4-FFF2-40B4-BE49-F238E27FC236}">
                <a16:creationId xmlns:a16="http://schemas.microsoft.com/office/drawing/2014/main" id="{8485B49A-ED14-4430-8B01-B8F97B8CB183}"/>
              </a:ext>
            </a:extLst>
          </p:cNvPr>
          <p:cNvSpPr/>
          <p:nvPr/>
        </p:nvSpPr>
        <p:spPr>
          <a:xfrm>
            <a:off x="2711450" y="1484314"/>
            <a:ext cx="215900" cy="2808287"/>
          </a:xfrm>
          <a:prstGeom prst="downArrow">
            <a:avLst/>
          </a:prstGeom>
          <a:solidFill>
            <a:srgbClr val="4BACC6"/>
          </a:solidFill>
          <a:ln w="25400" cap="flat" cmpd="sng" algn="ctr">
            <a:solidFill>
              <a:srgbClr val="4BACC6">
                <a:shade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5" name="Šipka dolů 11">
            <a:extLst>
              <a:ext uri="{FF2B5EF4-FFF2-40B4-BE49-F238E27FC236}">
                <a16:creationId xmlns:a16="http://schemas.microsoft.com/office/drawing/2014/main" id="{B77340D0-538D-4085-9059-07A441342A55}"/>
              </a:ext>
            </a:extLst>
          </p:cNvPr>
          <p:cNvSpPr/>
          <p:nvPr/>
        </p:nvSpPr>
        <p:spPr>
          <a:xfrm>
            <a:off x="4697413" y="1449388"/>
            <a:ext cx="215900" cy="2489200"/>
          </a:xfrm>
          <a:prstGeom prst="downArrow">
            <a:avLst/>
          </a:prstGeom>
          <a:solidFill>
            <a:srgbClr val="C0504D">
              <a:lumMod val="20000"/>
              <a:lumOff val="8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6" name="Šipka dolů 12">
            <a:extLst>
              <a:ext uri="{FF2B5EF4-FFF2-40B4-BE49-F238E27FC236}">
                <a16:creationId xmlns:a16="http://schemas.microsoft.com/office/drawing/2014/main" id="{590F90C4-5256-43DC-9D2C-CF9D9C751213}"/>
              </a:ext>
            </a:extLst>
          </p:cNvPr>
          <p:cNvSpPr/>
          <p:nvPr/>
        </p:nvSpPr>
        <p:spPr>
          <a:xfrm>
            <a:off x="6369050" y="1449388"/>
            <a:ext cx="215900" cy="2266950"/>
          </a:xfrm>
          <a:prstGeom prst="downArrow">
            <a:avLst/>
          </a:prstGeom>
          <a:solidFill>
            <a:srgbClr val="C0504D">
              <a:lumMod val="40000"/>
              <a:lumOff val="6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7" name="Šipka dolů 13">
            <a:extLst>
              <a:ext uri="{FF2B5EF4-FFF2-40B4-BE49-F238E27FC236}">
                <a16:creationId xmlns:a16="http://schemas.microsoft.com/office/drawing/2014/main" id="{87BF1D0B-A8E5-447B-B3A4-FBFB11790B4A}"/>
              </a:ext>
            </a:extLst>
          </p:cNvPr>
          <p:cNvSpPr/>
          <p:nvPr/>
        </p:nvSpPr>
        <p:spPr>
          <a:xfrm>
            <a:off x="8183563" y="1449389"/>
            <a:ext cx="215900" cy="1951037"/>
          </a:xfrm>
          <a:prstGeom prst="downArrow">
            <a:avLst/>
          </a:prstGeom>
          <a:solidFill>
            <a:srgbClr val="C0504D">
              <a:lumMod val="60000"/>
              <a:lumOff val="4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48" name="Zaoblený obdélník 1">
            <a:extLst>
              <a:ext uri="{FF2B5EF4-FFF2-40B4-BE49-F238E27FC236}">
                <a16:creationId xmlns:a16="http://schemas.microsoft.com/office/drawing/2014/main" id="{4594E772-1B5D-470E-91D6-15C641403A80}"/>
              </a:ext>
            </a:extLst>
          </p:cNvPr>
          <p:cNvSpPr/>
          <p:nvPr/>
        </p:nvSpPr>
        <p:spPr>
          <a:xfrm>
            <a:off x="1631951" y="1196975"/>
            <a:ext cx="2505075" cy="503238"/>
          </a:xfrm>
          <a:prstGeom prst="roundRect">
            <a:avLst/>
          </a:prstGeom>
          <a:solidFill>
            <a:srgbClr val="4BACC6"/>
          </a:solidFill>
          <a:ln w="25400" cap="flat" cmpd="sng" algn="ctr">
            <a:solidFill>
              <a:srgbClr val="4BACC6">
                <a:shade val="50000"/>
              </a:srgbClr>
            </a:solidFill>
            <a:prstDash val="solid"/>
          </a:ln>
          <a:effectLst/>
        </p:spPr>
        <p:txBody>
          <a:bodyPr anchor="ctr"/>
          <a:lstStyle/>
          <a:p>
            <a:pPr algn="ctr" fontAlgn="auto">
              <a:spcBef>
                <a:spcPts val="0"/>
              </a:spcBef>
              <a:spcAft>
                <a:spcPts val="0"/>
              </a:spcAft>
              <a:defRPr/>
            </a:pPr>
            <a:r>
              <a:rPr lang="cs-CZ" sz="2000" b="1" kern="0" cap="small" dirty="0">
                <a:solidFill>
                  <a:prstClr val="white"/>
                </a:solidFill>
                <a:latin typeface="Calibri"/>
              </a:rPr>
              <a:t>Prenatální prostředí</a:t>
            </a:r>
          </a:p>
        </p:txBody>
      </p:sp>
      <p:sp>
        <p:nvSpPr>
          <p:cNvPr id="49" name="Zaoblený obdélník 7">
            <a:extLst>
              <a:ext uri="{FF2B5EF4-FFF2-40B4-BE49-F238E27FC236}">
                <a16:creationId xmlns:a16="http://schemas.microsoft.com/office/drawing/2014/main" id="{D3013F53-31B5-4A93-870A-EBDEC59A569E}"/>
              </a:ext>
            </a:extLst>
          </p:cNvPr>
          <p:cNvSpPr/>
          <p:nvPr/>
        </p:nvSpPr>
        <p:spPr>
          <a:xfrm>
            <a:off x="4224339" y="1196975"/>
            <a:ext cx="4821237" cy="503238"/>
          </a:xfrm>
          <a:prstGeom prst="roundRect">
            <a:avLst/>
          </a:prstGeom>
          <a:solidFill>
            <a:srgbClr val="C0504D"/>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2000" b="1" kern="0" cap="small" dirty="0">
                <a:solidFill>
                  <a:prstClr val="white"/>
                </a:solidFill>
                <a:latin typeface="Calibri"/>
              </a:rPr>
              <a:t>Postnatální prostředí</a:t>
            </a:r>
          </a:p>
        </p:txBody>
      </p:sp>
      <p:sp>
        <p:nvSpPr>
          <p:cNvPr id="50" name="Zaoblený obdélník 8">
            <a:extLst>
              <a:ext uri="{FF2B5EF4-FFF2-40B4-BE49-F238E27FC236}">
                <a16:creationId xmlns:a16="http://schemas.microsoft.com/office/drawing/2014/main" id="{4945ECCA-ECC5-4740-B2FB-FE0F722A816D}"/>
              </a:ext>
            </a:extLst>
          </p:cNvPr>
          <p:cNvSpPr/>
          <p:nvPr/>
        </p:nvSpPr>
        <p:spPr>
          <a:xfrm>
            <a:off x="4440239" y="1773239"/>
            <a:ext cx="4605337" cy="331787"/>
          </a:xfrm>
          <a:prstGeom prst="roundRect">
            <a:avLst/>
          </a:prstGeom>
          <a:solidFill>
            <a:srgbClr val="F79646"/>
          </a:solidFill>
          <a:ln w="25400" cap="flat" cmpd="sng" algn="ctr">
            <a:solidFill>
              <a:srgbClr val="F79646">
                <a:shade val="50000"/>
              </a:srgbClr>
            </a:solidFill>
            <a:prstDash val="solid"/>
          </a:ln>
          <a:effectLst/>
        </p:spPr>
        <p:txBody>
          <a:bodyPr anchor="ctr"/>
          <a:lstStyle/>
          <a:p>
            <a:pPr algn="ctr" fontAlgn="auto">
              <a:spcBef>
                <a:spcPts val="0"/>
              </a:spcBef>
              <a:spcAft>
                <a:spcPts val="0"/>
              </a:spcAft>
              <a:defRPr/>
            </a:pPr>
            <a:r>
              <a:rPr lang="cs-CZ" sz="2000" b="1" kern="0" cap="small" dirty="0">
                <a:solidFill>
                  <a:prstClr val="white"/>
                </a:solidFill>
                <a:latin typeface="Calibri"/>
              </a:rPr>
              <a:t>Endokrinní řízení</a:t>
            </a:r>
          </a:p>
        </p:txBody>
      </p:sp>
      <p:sp>
        <p:nvSpPr>
          <p:cNvPr id="51" name="Zaoblený obdélník 9">
            <a:extLst>
              <a:ext uri="{FF2B5EF4-FFF2-40B4-BE49-F238E27FC236}">
                <a16:creationId xmlns:a16="http://schemas.microsoft.com/office/drawing/2014/main" id="{BF58842A-D63B-4570-9B4E-9D5EDAA48E6D}"/>
              </a:ext>
            </a:extLst>
          </p:cNvPr>
          <p:cNvSpPr/>
          <p:nvPr/>
        </p:nvSpPr>
        <p:spPr>
          <a:xfrm>
            <a:off x="2279651" y="2205039"/>
            <a:ext cx="6765925" cy="331787"/>
          </a:xfrm>
          <a:prstGeom prst="roundRect">
            <a:avLst/>
          </a:prstGeom>
          <a:solidFill>
            <a:sysClr val="windowText" lastClr="000000"/>
          </a:solidFill>
          <a:ln w="25400" cap="flat" cmpd="sng" algn="ctr">
            <a:solidFill>
              <a:sysClr val="windowText" lastClr="000000">
                <a:shade val="50000"/>
              </a:sysClr>
            </a:solidFill>
            <a:prstDash val="solid"/>
          </a:ln>
          <a:effectLst/>
        </p:spPr>
        <p:txBody>
          <a:bodyPr anchor="ctr"/>
          <a:lstStyle/>
          <a:p>
            <a:pPr algn="ctr" fontAlgn="auto">
              <a:spcBef>
                <a:spcPts val="0"/>
              </a:spcBef>
              <a:spcAft>
                <a:spcPts val="0"/>
              </a:spcAft>
              <a:defRPr/>
            </a:pPr>
            <a:r>
              <a:rPr lang="cs-CZ" sz="2000" b="1" kern="0" cap="small" dirty="0">
                <a:solidFill>
                  <a:prstClr val="white"/>
                </a:solidFill>
                <a:latin typeface="Calibri"/>
              </a:rPr>
              <a:t>Plasticita</a:t>
            </a:r>
          </a:p>
        </p:txBody>
      </p:sp>
      <p:sp>
        <p:nvSpPr>
          <p:cNvPr id="52" name="Obousměrná vodorovná šipka 16">
            <a:extLst>
              <a:ext uri="{FF2B5EF4-FFF2-40B4-BE49-F238E27FC236}">
                <a16:creationId xmlns:a16="http://schemas.microsoft.com/office/drawing/2014/main" id="{6EB476AC-5D3D-4565-9B4D-5529D50E130A}"/>
              </a:ext>
            </a:extLst>
          </p:cNvPr>
          <p:cNvSpPr/>
          <p:nvPr/>
        </p:nvSpPr>
        <p:spPr>
          <a:xfrm>
            <a:off x="7004050" y="3803651"/>
            <a:ext cx="596900" cy="360363"/>
          </a:xfrm>
          <a:prstGeom prst="leftRightArrow">
            <a:avLst/>
          </a:prstGeom>
          <a:gradFill>
            <a:gsLst>
              <a:gs pos="0">
                <a:srgbClr val="C0504D">
                  <a:lumMod val="40000"/>
                  <a:lumOff val="60000"/>
                </a:srgbClr>
              </a:gs>
              <a:gs pos="58000">
                <a:srgbClr val="C0504D">
                  <a:lumMod val="60000"/>
                  <a:lumOff val="40000"/>
                </a:srgbClr>
              </a:gs>
              <a:gs pos="100000">
                <a:srgbClr val="C0504D">
                  <a:lumMod val="60000"/>
                  <a:lumOff val="40000"/>
                </a:srgbClr>
              </a:gs>
            </a:gsLst>
            <a:lin ang="0" scaled="0"/>
          </a:gra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53" name="Obousměrná vodorovná šipka 17">
            <a:extLst>
              <a:ext uri="{FF2B5EF4-FFF2-40B4-BE49-F238E27FC236}">
                <a16:creationId xmlns:a16="http://schemas.microsoft.com/office/drawing/2014/main" id="{2877F7C5-93C0-40A9-8035-8DF04882980B}"/>
              </a:ext>
            </a:extLst>
          </p:cNvPr>
          <p:cNvSpPr/>
          <p:nvPr/>
        </p:nvSpPr>
        <p:spPr>
          <a:xfrm>
            <a:off x="9048751" y="3360738"/>
            <a:ext cx="595313" cy="360362"/>
          </a:xfrm>
          <a:prstGeom prst="leftRightArrow">
            <a:avLst/>
          </a:prstGeom>
          <a:gradFill>
            <a:gsLst>
              <a:gs pos="0">
                <a:srgbClr val="C0504D">
                  <a:lumMod val="60000"/>
                  <a:lumOff val="40000"/>
                </a:srgbClr>
              </a:gs>
              <a:gs pos="58000">
                <a:srgbClr val="C0504D">
                  <a:lumMod val="75000"/>
                </a:srgbClr>
              </a:gs>
              <a:gs pos="100000">
                <a:srgbClr val="C0504D">
                  <a:lumMod val="75000"/>
                </a:srgbClr>
              </a:gs>
            </a:gsLst>
            <a:lin ang="0" scaled="0"/>
          </a:gra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54" name="Šipka dolů 18">
            <a:extLst>
              <a:ext uri="{FF2B5EF4-FFF2-40B4-BE49-F238E27FC236}">
                <a16:creationId xmlns:a16="http://schemas.microsoft.com/office/drawing/2014/main" id="{4D2E523B-3FAD-4BA0-835C-D8AF9215E244}"/>
              </a:ext>
            </a:extLst>
          </p:cNvPr>
          <p:cNvSpPr/>
          <p:nvPr/>
        </p:nvSpPr>
        <p:spPr>
          <a:xfrm>
            <a:off x="2711450" y="4868864"/>
            <a:ext cx="215900" cy="1095375"/>
          </a:xfrm>
          <a:prstGeom prst="downArrow">
            <a:avLst/>
          </a:prstGeom>
          <a:solidFill>
            <a:srgbClr val="4BACC6"/>
          </a:solidFill>
          <a:ln w="25400" cap="flat" cmpd="sng" algn="ctr">
            <a:solidFill>
              <a:srgbClr val="4BACC6">
                <a:shade val="50000"/>
              </a:srgbClr>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55" name="Šipka dolů 19">
            <a:extLst>
              <a:ext uri="{FF2B5EF4-FFF2-40B4-BE49-F238E27FC236}">
                <a16:creationId xmlns:a16="http://schemas.microsoft.com/office/drawing/2014/main" id="{E1CD3B6E-7C28-4C1C-8332-92A9969A330B}"/>
              </a:ext>
            </a:extLst>
          </p:cNvPr>
          <p:cNvSpPr/>
          <p:nvPr/>
        </p:nvSpPr>
        <p:spPr>
          <a:xfrm>
            <a:off x="4646613" y="4611689"/>
            <a:ext cx="215900" cy="1038225"/>
          </a:xfrm>
          <a:prstGeom prst="downArrow">
            <a:avLst/>
          </a:prstGeom>
          <a:solidFill>
            <a:srgbClr val="C0504D">
              <a:lumMod val="20000"/>
              <a:lumOff val="8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56" name="Šipka dolů 20">
            <a:extLst>
              <a:ext uri="{FF2B5EF4-FFF2-40B4-BE49-F238E27FC236}">
                <a16:creationId xmlns:a16="http://schemas.microsoft.com/office/drawing/2014/main" id="{29C487B1-07F1-456A-95C1-0EE19D5655A5}"/>
              </a:ext>
            </a:extLst>
          </p:cNvPr>
          <p:cNvSpPr/>
          <p:nvPr/>
        </p:nvSpPr>
        <p:spPr>
          <a:xfrm>
            <a:off x="6383339" y="4308475"/>
            <a:ext cx="217487" cy="871538"/>
          </a:xfrm>
          <a:prstGeom prst="downArrow">
            <a:avLst/>
          </a:prstGeom>
          <a:solidFill>
            <a:srgbClr val="C0504D">
              <a:lumMod val="40000"/>
              <a:lumOff val="6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57" name="Šipka dolů 21">
            <a:extLst>
              <a:ext uri="{FF2B5EF4-FFF2-40B4-BE49-F238E27FC236}">
                <a16:creationId xmlns:a16="http://schemas.microsoft.com/office/drawing/2014/main" id="{8186D898-437D-4A15-82BC-839966C6FAEB}"/>
              </a:ext>
            </a:extLst>
          </p:cNvPr>
          <p:cNvSpPr/>
          <p:nvPr/>
        </p:nvSpPr>
        <p:spPr>
          <a:xfrm>
            <a:off x="8183563" y="4019551"/>
            <a:ext cx="215900" cy="792163"/>
          </a:xfrm>
          <a:prstGeom prst="downArrow">
            <a:avLst/>
          </a:prstGeom>
          <a:solidFill>
            <a:srgbClr val="C0504D">
              <a:lumMod val="60000"/>
              <a:lumOff val="4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58" name="Obdélník 4">
            <a:extLst>
              <a:ext uri="{FF2B5EF4-FFF2-40B4-BE49-F238E27FC236}">
                <a16:creationId xmlns:a16="http://schemas.microsoft.com/office/drawing/2014/main" id="{7ED2F403-7B10-4F87-8502-611F0C484F08}"/>
              </a:ext>
            </a:extLst>
          </p:cNvPr>
          <p:cNvSpPr/>
          <p:nvPr/>
        </p:nvSpPr>
        <p:spPr>
          <a:xfrm>
            <a:off x="2135188" y="4565651"/>
            <a:ext cx="1363662" cy="231775"/>
          </a:xfrm>
          <a:prstGeom prst="rect">
            <a:avLst/>
          </a:prstGeom>
          <a:solidFill>
            <a:srgbClr val="4BACC6"/>
          </a:solidFill>
          <a:ln w="25400" cap="flat" cmpd="sng" algn="ctr">
            <a:solidFill>
              <a:srgbClr val="4BACC6">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white"/>
                </a:solidFill>
                <a:latin typeface="Calibri"/>
              </a:rPr>
              <a:t>Prenatální růst</a:t>
            </a:r>
          </a:p>
        </p:txBody>
      </p:sp>
      <p:sp>
        <p:nvSpPr>
          <p:cNvPr id="59" name="Obdélník 23">
            <a:extLst>
              <a:ext uri="{FF2B5EF4-FFF2-40B4-BE49-F238E27FC236}">
                <a16:creationId xmlns:a16="http://schemas.microsoft.com/office/drawing/2014/main" id="{631DC9D4-D9E6-4F4C-A76B-A72856F39A57}"/>
              </a:ext>
            </a:extLst>
          </p:cNvPr>
          <p:cNvSpPr/>
          <p:nvPr/>
        </p:nvSpPr>
        <p:spPr>
          <a:xfrm>
            <a:off x="6003925" y="4019551"/>
            <a:ext cx="935038" cy="231775"/>
          </a:xfrm>
          <a:prstGeom prst="rect">
            <a:avLst/>
          </a:prstGeom>
          <a:solidFill>
            <a:srgbClr val="C0504D">
              <a:lumMod val="40000"/>
              <a:lumOff val="6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black"/>
                </a:solidFill>
                <a:latin typeface="Calibri"/>
              </a:rPr>
              <a:t>DĚTSTVÍ</a:t>
            </a:r>
          </a:p>
        </p:txBody>
      </p:sp>
      <p:sp>
        <p:nvSpPr>
          <p:cNvPr id="60" name="Obdélník 24">
            <a:extLst>
              <a:ext uri="{FF2B5EF4-FFF2-40B4-BE49-F238E27FC236}">
                <a16:creationId xmlns:a16="http://schemas.microsoft.com/office/drawing/2014/main" id="{3C7F3E84-B853-46E0-A015-DC1A8C7F4F9C}"/>
              </a:ext>
            </a:extLst>
          </p:cNvPr>
          <p:cNvSpPr/>
          <p:nvPr/>
        </p:nvSpPr>
        <p:spPr>
          <a:xfrm>
            <a:off x="4265614" y="4178301"/>
            <a:ext cx="979487" cy="436563"/>
          </a:xfrm>
          <a:prstGeom prst="rect">
            <a:avLst/>
          </a:prstGeom>
          <a:solidFill>
            <a:srgbClr val="C0504D">
              <a:lumMod val="20000"/>
              <a:lumOff val="8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black"/>
                </a:solidFill>
                <a:latin typeface="Calibri"/>
              </a:rPr>
              <a:t>KOJENECKÝ VĚK</a:t>
            </a:r>
          </a:p>
        </p:txBody>
      </p:sp>
      <p:sp>
        <p:nvSpPr>
          <p:cNvPr id="61" name="Obdélník 25">
            <a:extLst>
              <a:ext uri="{FF2B5EF4-FFF2-40B4-BE49-F238E27FC236}">
                <a16:creationId xmlns:a16="http://schemas.microsoft.com/office/drawing/2014/main" id="{EA6D7FBF-A487-46AE-BF2D-4540676D858E}"/>
              </a:ext>
            </a:extLst>
          </p:cNvPr>
          <p:cNvSpPr/>
          <p:nvPr/>
        </p:nvSpPr>
        <p:spPr>
          <a:xfrm>
            <a:off x="7685088" y="3716339"/>
            <a:ext cx="1363662" cy="231775"/>
          </a:xfrm>
          <a:prstGeom prst="rect">
            <a:avLst/>
          </a:prstGeom>
          <a:solidFill>
            <a:srgbClr val="C0504D">
              <a:lumMod val="60000"/>
              <a:lumOff val="4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black"/>
                </a:solidFill>
                <a:latin typeface="Calibri"/>
              </a:rPr>
              <a:t>DOSPÍVÁNÍ</a:t>
            </a:r>
          </a:p>
        </p:txBody>
      </p:sp>
      <p:sp>
        <p:nvSpPr>
          <p:cNvPr id="62" name="Obdélník 26">
            <a:extLst>
              <a:ext uri="{FF2B5EF4-FFF2-40B4-BE49-F238E27FC236}">
                <a16:creationId xmlns:a16="http://schemas.microsoft.com/office/drawing/2014/main" id="{19275E71-26FC-48BD-B360-FB3D7A5644E7}"/>
              </a:ext>
            </a:extLst>
          </p:cNvPr>
          <p:cNvSpPr/>
          <p:nvPr/>
        </p:nvSpPr>
        <p:spPr>
          <a:xfrm>
            <a:off x="9551988" y="3141664"/>
            <a:ext cx="1008062" cy="230187"/>
          </a:xfrm>
          <a:prstGeom prst="rect">
            <a:avLst/>
          </a:prstGeom>
          <a:solidFill>
            <a:srgbClr val="C0504D"/>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white"/>
                </a:solidFill>
                <a:latin typeface="Calibri"/>
              </a:rPr>
              <a:t>Adolescence</a:t>
            </a:r>
          </a:p>
        </p:txBody>
      </p:sp>
      <p:sp>
        <p:nvSpPr>
          <p:cNvPr id="63" name="TextovéPole 5">
            <a:extLst>
              <a:ext uri="{FF2B5EF4-FFF2-40B4-BE49-F238E27FC236}">
                <a16:creationId xmlns:a16="http://schemas.microsoft.com/office/drawing/2014/main" id="{C2BB4EE2-A062-4909-A38D-FF836E4C0B1E}"/>
              </a:ext>
            </a:extLst>
          </p:cNvPr>
          <p:cNvSpPr txBox="1"/>
          <p:nvPr/>
        </p:nvSpPr>
        <p:spPr>
          <a:xfrm>
            <a:off x="2351089" y="4295776"/>
            <a:ext cx="936625" cy="277813"/>
          </a:xfrm>
          <a:prstGeom prst="rect">
            <a:avLst/>
          </a:prstGeom>
          <a:noFill/>
        </p:spPr>
        <p:txBody>
          <a:bodyPr wrap="none">
            <a:spAutoFit/>
          </a:bodyPr>
          <a:lstStyle/>
          <a:p>
            <a:pPr eaLnBrk="1" hangingPunct="1">
              <a:defRPr/>
            </a:pPr>
            <a:r>
              <a:rPr lang="cs-CZ" sz="1200" b="1" cap="small" dirty="0">
                <a:solidFill>
                  <a:prstClr val="black"/>
                </a:solidFill>
                <a:latin typeface="Calibri"/>
              </a:rPr>
              <a:t>Prematurita</a:t>
            </a:r>
          </a:p>
        </p:txBody>
      </p:sp>
      <p:sp>
        <p:nvSpPr>
          <p:cNvPr id="64" name="TextovéPole 29">
            <a:extLst>
              <a:ext uri="{FF2B5EF4-FFF2-40B4-BE49-F238E27FC236}">
                <a16:creationId xmlns:a16="http://schemas.microsoft.com/office/drawing/2014/main" id="{CDAE0947-1572-43D3-8DFB-96F846616B1A}"/>
              </a:ext>
            </a:extLst>
          </p:cNvPr>
          <p:cNvSpPr txBox="1"/>
          <p:nvPr/>
        </p:nvSpPr>
        <p:spPr>
          <a:xfrm>
            <a:off x="4367213" y="3887789"/>
            <a:ext cx="850900" cy="276225"/>
          </a:xfrm>
          <a:prstGeom prst="rect">
            <a:avLst/>
          </a:prstGeom>
          <a:noFill/>
        </p:spPr>
        <p:txBody>
          <a:bodyPr wrap="none">
            <a:spAutoFit/>
          </a:bodyPr>
          <a:lstStyle/>
          <a:p>
            <a:pPr eaLnBrk="1" hangingPunct="1">
              <a:defRPr/>
            </a:pPr>
            <a:r>
              <a:rPr lang="cs-CZ" sz="1200" b="1" cap="small" dirty="0">
                <a:solidFill>
                  <a:prstClr val="black"/>
                </a:solidFill>
                <a:latin typeface="Calibri"/>
              </a:rPr>
              <a:t>IC-přechod</a:t>
            </a:r>
          </a:p>
        </p:txBody>
      </p:sp>
      <p:sp>
        <p:nvSpPr>
          <p:cNvPr id="65" name="TextovéPole 30">
            <a:extLst>
              <a:ext uri="{FF2B5EF4-FFF2-40B4-BE49-F238E27FC236}">
                <a16:creationId xmlns:a16="http://schemas.microsoft.com/office/drawing/2014/main" id="{B166D78A-D4CC-48DA-8B49-A9396E2D28D7}"/>
              </a:ext>
            </a:extLst>
          </p:cNvPr>
          <p:cNvSpPr txBox="1"/>
          <p:nvPr/>
        </p:nvSpPr>
        <p:spPr>
          <a:xfrm>
            <a:off x="6024564" y="3732214"/>
            <a:ext cx="909637" cy="276225"/>
          </a:xfrm>
          <a:prstGeom prst="rect">
            <a:avLst/>
          </a:prstGeom>
          <a:noFill/>
        </p:spPr>
        <p:txBody>
          <a:bodyPr wrap="none">
            <a:spAutoFit/>
          </a:bodyPr>
          <a:lstStyle/>
          <a:p>
            <a:pPr eaLnBrk="1" hangingPunct="1">
              <a:defRPr/>
            </a:pPr>
            <a:r>
              <a:rPr lang="cs-CZ" sz="1200" b="1" cap="small" dirty="0">
                <a:solidFill>
                  <a:prstClr val="black"/>
                </a:solidFill>
                <a:latin typeface="Calibri"/>
              </a:rPr>
              <a:t>Adrenarché</a:t>
            </a:r>
          </a:p>
        </p:txBody>
      </p:sp>
      <p:sp>
        <p:nvSpPr>
          <p:cNvPr id="66" name="TextovéPole 31">
            <a:extLst>
              <a:ext uri="{FF2B5EF4-FFF2-40B4-BE49-F238E27FC236}">
                <a16:creationId xmlns:a16="http://schemas.microsoft.com/office/drawing/2014/main" id="{3884827F-06D6-45D5-A7A8-58B4FC3D51FC}"/>
              </a:ext>
            </a:extLst>
          </p:cNvPr>
          <p:cNvSpPr txBox="1"/>
          <p:nvPr/>
        </p:nvSpPr>
        <p:spPr>
          <a:xfrm>
            <a:off x="7816850" y="3382963"/>
            <a:ext cx="1303338" cy="277812"/>
          </a:xfrm>
          <a:prstGeom prst="rect">
            <a:avLst/>
          </a:prstGeom>
          <a:noFill/>
        </p:spPr>
        <p:txBody>
          <a:bodyPr>
            <a:spAutoFit/>
          </a:bodyPr>
          <a:lstStyle/>
          <a:p>
            <a:pPr eaLnBrk="1" hangingPunct="1">
              <a:defRPr/>
            </a:pPr>
            <a:r>
              <a:rPr lang="cs-CZ" sz="1200" b="1" cap="small" dirty="0">
                <a:solidFill>
                  <a:prstClr val="black"/>
                </a:solidFill>
                <a:latin typeface="Calibri"/>
              </a:rPr>
              <a:t>Začátek puberty</a:t>
            </a:r>
          </a:p>
        </p:txBody>
      </p:sp>
      <p:sp>
        <p:nvSpPr>
          <p:cNvPr id="67" name="Obdélník 32">
            <a:extLst>
              <a:ext uri="{FF2B5EF4-FFF2-40B4-BE49-F238E27FC236}">
                <a16:creationId xmlns:a16="http://schemas.microsoft.com/office/drawing/2014/main" id="{D0E2A898-91D0-480B-9842-F214FBCE46DB}"/>
              </a:ext>
            </a:extLst>
          </p:cNvPr>
          <p:cNvSpPr/>
          <p:nvPr/>
        </p:nvSpPr>
        <p:spPr>
          <a:xfrm>
            <a:off x="3035301" y="5016500"/>
            <a:ext cx="1535113" cy="230188"/>
          </a:xfrm>
          <a:prstGeom prst="rect">
            <a:avLst/>
          </a:prstGeom>
          <a:solidFill>
            <a:srgbClr val="8064A2"/>
          </a:solidFill>
          <a:ln w="25400" cap="flat" cmpd="sng" algn="ctr">
            <a:solidFill>
              <a:srgbClr val="8064A2">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white"/>
                </a:solidFill>
                <a:latin typeface="Calibri"/>
              </a:rPr>
              <a:t>Velikost při porodu</a:t>
            </a:r>
          </a:p>
        </p:txBody>
      </p:sp>
      <p:sp>
        <p:nvSpPr>
          <p:cNvPr id="68" name="Šipka dolů 33">
            <a:extLst>
              <a:ext uri="{FF2B5EF4-FFF2-40B4-BE49-F238E27FC236}">
                <a16:creationId xmlns:a16="http://schemas.microsoft.com/office/drawing/2014/main" id="{A70FB689-896F-419B-9CAC-A37D987B5F8A}"/>
              </a:ext>
            </a:extLst>
          </p:cNvPr>
          <p:cNvSpPr/>
          <p:nvPr/>
        </p:nvSpPr>
        <p:spPr>
          <a:xfrm>
            <a:off x="3751263" y="4551364"/>
            <a:ext cx="215900" cy="447675"/>
          </a:xfrm>
          <a:prstGeom prst="downArrow">
            <a:avLst/>
          </a:prstGeom>
          <a:solidFill>
            <a:srgbClr val="8064A2">
              <a:lumMod val="75000"/>
            </a:srgbClr>
          </a:solidFill>
          <a:ln w="25400" cap="flat" cmpd="sng" algn="ctr">
            <a:solidFill>
              <a:srgbClr val="8064A2">
                <a:shade val="50000"/>
              </a:srgbClr>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69" name="Obdélník 34">
            <a:extLst>
              <a:ext uri="{FF2B5EF4-FFF2-40B4-BE49-F238E27FC236}">
                <a16:creationId xmlns:a16="http://schemas.microsoft.com/office/drawing/2014/main" id="{487F6E02-B98E-4036-8CA5-4B18D21D9D8E}"/>
              </a:ext>
            </a:extLst>
          </p:cNvPr>
          <p:cNvSpPr/>
          <p:nvPr/>
        </p:nvSpPr>
        <p:spPr>
          <a:xfrm>
            <a:off x="3546476" y="5603876"/>
            <a:ext cx="2657475" cy="303213"/>
          </a:xfrm>
          <a:prstGeom prst="rect">
            <a:avLst/>
          </a:prstGeom>
          <a:solidFill>
            <a:srgbClr val="C0504D">
              <a:lumMod val="20000"/>
              <a:lumOff val="8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black"/>
                </a:solidFill>
                <a:latin typeface="Calibri"/>
              </a:rPr>
              <a:t>Výška v dospělosti</a:t>
            </a:r>
          </a:p>
        </p:txBody>
      </p:sp>
      <p:sp>
        <p:nvSpPr>
          <p:cNvPr id="70" name="Obdélník 35">
            <a:extLst>
              <a:ext uri="{FF2B5EF4-FFF2-40B4-BE49-F238E27FC236}">
                <a16:creationId xmlns:a16="http://schemas.microsoft.com/office/drawing/2014/main" id="{733D3778-E05B-4314-A01C-475DF28E5E75}"/>
              </a:ext>
            </a:extLst>
          </p:cNvPr>
          <p:cNvSpPr/>
          <p:nvPr/>
        </p:nvSpPr>
        <p:spPr>
          <a:xfrm>
            <a:off x="5427664" y="5253038"/>
            <a:ext cx="2638425" cy="279400"/>
          </a:xfrm>
          <a:prstGeom prst="rect">
            <a:avLst/>
          </a:prstGeom>
          <a:solidFill>
            <a:srgbClr val="C0504D">
              <a:lumMod val="40000"/>
              <a:lumOff val="6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black"/>
                </a:solidFill>
                <a:latin typeface="Calibri"/>
              </a:rPr>
              <a:t>Složení těla</a:t>
            </a:r>
          </a:p>
        </p:txBody>
      </p:sp>
      <p:sp>
        <p:nvSpPr>
          <p:cNvPr id="71" name="Obdélník 36">
            <a:extLst>
              <a:ext uri="{FF2B5EF4-FFF2-40B4-BE49-F238E27FC236}">
                <a16:creationId xmlns:a16="http://schemas.microsoft.com/office/drawing/2014/main" id="{39A0FDC5-A8AF-4F29-A349-BFF18CE5A96D}"/>
              </a:ext>
            </a:extLst>
          </p:cNvPr>
          <p:cNvSpPr/>
          <p:nvPr/>
        </p:nvSpPr>
        <p:spPr>
          <a:xfrm>
            <a:off x="1739900" y="6021389"/>
            <a:ext cx="2173288" cy="287337"/>
          </a:xfrm>
          <a:prstGeom prst="rect">
            <a:avLst/>
          </a:prstGeom>
          <a:solidFill>
            <a:srgbClr val="4BACC6"/>
          </a:solidFill>
          <a:ln w="25400" cap="flat" cmpd="sng" algn="ctr">
            <a:solidFill>
              <a:srgbClr val="4BACC6">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white"/>
                </a:solidFill>
                <a:latin typeface="Calibri"/>
              </a:rPr>
              <a:t>Nemoc v dospělosti</a:t>
            </a:r>
          </a:p>
        </p:txBody>
      </p:sp>
      <p:sp>
        <p:nvSpPr>
          <p:cNvPr id="72" name="Obdélník 37">
            <a:extLst>
              <a:ext uri="{FF2B5EF4-FFF2-40B4-BE49-F238E27FC236}">
                <a16:creationId xmlns:a16="http://schemas.microsoft.com/office/drawing/2014/main" id="{B0056EE1-DC98-49D8-8665-80E60027B1EC}"/>
              </a:ext>
            </a:extLst>
          </p:cNvPr>
          <p:cNvSpPr/>
          <p:nvPr/>
        </p:nvSpPr>
        <p:spPr>
          <a:xfrm>
            <a:off x="7600950" y="4775201"/>
            <a:ext cx="1519238" cy="396875"/>
          </a:xfrm>
          <a:prstGeom prst="rect">
            <a:avLst/>
          </a:prstGeom>
          <a:solidFill>
            <a:srgbClr val="C0504D">
              <a:lumMod val="60000"/>
              <a:lumOff val="4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r>
              <a:rPr lang="cs-CZ" sz="1200" b="1" kern="0" cap="small" dirty="0">
                <a:solidFill>
                  <a:prstClr val="black"/>
                </a:solidFill>
                <a:latin typeface="Calibri"/>
              </a:rPr>
              <a:t>Plodnost, DÉLKA ŽIVOTA</a:t>
            </a:r>
          </a:p>
        </p:txBody>
      </p:sp>
      <p:sp>
        <p:nvSpPr>
          <p:cNvPr id="73" name="Obousměrná vodorovná šipka 39">
            <a:extLst>
              <a:ext uri="{FF2B5EF4-FFF2-40B4-BE49-F238E27FC236}">
                <a16:creationId xmlns:a16="http://schemas.microsoft.com/office/drawing/2014/main" id="{EEDD2536-877F-483D-B9D2-F6280C889BF9}"/>
              </a:ext>
            </a:extLst>
          </p:cNvPr>
          <p:cNvSpPr/>
          <p:nvPr/>
        </p:nvSpPr>
        <p:spPr>
          <a:xfrm>
            <a:off x="5303838" y="4086226"/>
            <a:ext cx="596900" cy="360363"/>
          </a:xfrm>
          <a:prstGeom prst="leftRightArrow">
            <a:avLst/>
          </a:prstGeom>
          <a:gradFill>
            <a:gsLst>
              <a:gs pos="0">
                <a:srgbClr val="C0504D">
                  <a:lumMod val="20000"/>
                  <a:lumOff val="80000"/>
                </a:srgbClr>
              </a:gs>
              <a:gs pos="58000">
                <a:srgbClr val="C0504D">
                  <a:lumMod val="40000"/>
                  <a:lumOff val="60000"/>
                </a:srgbClr>
              </a:gs>
              <a:gs pos="100000">
                <a:srgbClr val="C0504D">
                  <a:lumMod val="40000"/>
                  <a:lumOff val="60000"/>
                </a:srgbClr>
              </a:gs>
            </a:gsLst>
            <a:lin ang="0" scaled="0"/>
          </a:gra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
        <p:nvSpPr>
          <p:cNvPr id="74" name="Obousměrná vodorovná šipka 40">
            <a:extLst>
              <a:ext uri="{FF2B5EF4-FFF2-40B4-BE49-F238E27FC236}">
                <a16:creationId xmlns:a16="http://schemas.microsoft.com/office/drawing/2014/main" id="{56C50522-5CB4-4A6C-B47C-DF3D1B220464}"/>
              </a:ext>
            </a:extLst>
          </p:cNvPr>
          <p:cNvSpPr/>
          <p:nvPr/>
        </p:nvSpPr>
        <p:spPr>
          <a:xfrm>
            <a:off x="3571876" y="4292601"/>
            <a:ext cx="595313" cy="360363"/>
          </a:xfrm>
          <a:prstGeom prst="leftRightArrow">
            <a:avLst/>
          </a:prstGeom>
          <a:gradFill>
            <a:gsLst>
              <a:gs pos="0">
                <a:srgbClr val="4BACC6">
                  <a:lumMod val="75000"/>
                </a:srgbClr>
              </a:gs>
              <a:gs pos="58000">
                <a:srgbClr val="C0504D">
                  <a:lumMod val="20000"/>
                  <a:lumOff val="80000"/>
                </a:srgbClr>
              </a:gs>
              <a:gs pos="100000">
                <a:srgbClr val="C0504D">
                  <a:lumMod val="20000"/>
                  <a:lumOff val="80000"/>
                </a:srgbClr>
              </a:gs>
            </a:gsLst>
            <a:lin ang="0" scaled="0"/>
          </a:gra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cs-CZ" b="1" kern="0" cap="small">
              <a:solidFill>
                <a:prstClr val="white"/>
              </a:solidFill>
              <a:latin typeface="Calibri"/>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B85BDBAB-0C3D-4995-95E9-343D609D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475" y="6237288"/>
            <a:ext cx="966788" cy="34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4">
            <a:extLst>
              <a:ext uri="{FF2B5EF4-FFF2-40B4-BE49-F238E27FC236}">
                <a16:creationId xmlns:a16="http://schemas.microsoft.com/office/drawing/2014/main" id="{E570C494-26F2-4E49-A53A-0070AFE5D6C9}"/>
              </a:ext>
            </a:extLst>
          </p:cNvPr>
          <p:cNvSpPr txBox="1">
            <a:spLocks noChangeArrowheads="1"/>
          </p:cNvSpPr>
          <p:nvPr/>
        </p:nvSpPr>
        <p:spPr bwMode="auto">
          <a:xfrm>
            <a:off x="1611313" y="6165851"/>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9pPr>
          </a:lstStyle>
          <a:p>
            <a:pPr eaLnBrk="1" hangingPunct="1"/>
            <a:r>
              <a:rPr lang="en-GB" altLang="cs-CZ" sz="1100" b="1">
                <a:solidFill>
                  <a:srgbClr val="000000"/>
                </a:solidFill>
                <a:ea typeface="msgothic"/>
                <a:cs typeface="msgothic"/>
              </a:rPr>
              <a:t>Hochberg Z et al. Endocrine Reviews 2011;32:159-224</a:t>
            </a:r>
          </a:p>
        </p:txBody>
      </p:sp>
      <p:sp>
        <p:nvSpPr>
          <p:cNvPr id="51204" name="Text Box 5">
            <a:extLst>
              <a:ext uri="{FF2B5EF4-FFF2-40B4-BE49-F238E27FC236}">
                <a16:creationId xmlns:a16="http://schemas.microsoft.com/office/drawing/2014/main" id="{8173FC8E-7E44-421C-B2BC-776BDF335D04}"/>
              </a:ext>
            </a:extLst>
          </p:cNvPr>
          <p:cNvSpPr txBox="1">
            <a:spLocks noChangeArrowheads="1"/>
          </p:cNvSpPr>
          <p:nvPr/>
        </p:nvSpPr>
        <p:spPr bwMode="auto">
          <a:xfrm>
            <a:off x="1622426" y="6369051"/>
            <a:ext cx="49307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9pPr>
          </a:lstStyle>
          <a:p>
            <a:pPr eaLnBrk="1" hangingPunct="1"/>
            <a:r>
              <a:rPr lang="en-GB" altLang="cs-CZ" sz="900">
                <a:solidFill>
                  <a:srgbClr val="000000"/>
                </a:solidFill>
                <a:ea typeface="msgothic"/>
                <a:cs typeface="msgothic"/>
              </a:rPr>
              <a:t>©2011 by Endocrine Society</a:t>
            </a:r>
          </a:p>
        </p:txBody>
      </p:sp>
      <p:sp>
        <p:nvSpPr>
          <p:cNvPr id="51205" name="TextBox 193">
            <a:extLst>
              <a:ext uri="{FF2B5EF4-FFF2-40B4-BE49-F238E27FC236}">
                <a16:creationId xmlns:a16="http://schemas.microsoft.com/office/drawing/2014/main" id="{752E1EE8-B0DC-463B-9C04-B082079771E8}"/>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grpSp>
        <p:nvGrpSpPr>
          <p:cNvPr id="51206" name="Group 386">
            <a:extLst>
              <a:ext uri="{FF2B5EF4-FFF2-40B4-BE49-F238E27FC236}">
                <a16:creationId xmlns:a16="http://schemas.microsoft.com/office/drawing/2014/main" id="{55BDA2F4-39B6-4613-A78D-4F4C81A62697}"/>
              </a:ext>
            </a:extLst>
          </p:cNvPr>
          <p:cNvGrpSpPr>
            <a:grpSpLocks/>
          </p:cNvGrpSpPr>
          <p:nvPr/>
        </p:nvGrpSpPr>
        <p:grpSpPr bwMode="auto">
          <a:xfrm>
            <a:off x="5375275" y="1724025"/>
            <a:ext cx="831850" cy="1798638"/>
            <a:chOff x="3467035" y="1292067"/>
            <a:chExt cx="831210" cy="1799113"/>
          </a:xfrm>
        </p:grpSpPr>
        <p:sp>
          <p:nvSpPr>
            <p:cNvPr id="388" name="Freeform 387">
              <a:extLst>
                <a:ext uri="{FF2B5EF4-FFF2-40B4-BE49-F238E27FC236}">
                  <a16:creationId xmlns:a16="http://schemas.microsoft.com/office/drawing/2014/main" id="{6E0C7933-67D5-4F9D-8070-1FB8800A619D}"/>
                </a:ext>
              </a:extLst>
            </p:cNvPr>
            <p:cNvSpPr/>
            <p:nvPr/>
          </p:nvSpPr>
          <p:spPr>
            <a:xfrm>
              <a:off x="3467035" y="1292067"/>
              <a:ext cx="831210" cy="1799113"/>
            </a:xfrm>
            <a:custGeom>
              <a:avLst/>
              <a:gdLst>
                <a:gd name="connsiteX0" fmla="*/ 223585 w 734125"/>
                <a:gd name="connsiteY0" fmla="*/ 1799113 h 1799113"/>
                <a:gd name="connsiteX1" fmla="*/ 223585 w 734125"/>
                <a:gd name="connsiteY1" fmla="*/ 1687353 h 1799113"/>
                <a:gd name="connsiteX2" fmla="*/ 124525 w 734125"/>
                <a:gd name="connsiteY2" fmla="*/ 1573053 h 1799113"/>
                <a:gd name="connsiteX3" fmla="*/ 137225 w 734125"/>
                <a:gd name="connsiteY3" fmla="*/ 1392713 h 1799113"/>
                <a:gd name="connsiteX4" fmla="*/ 78805 w 734125"/>
                <a:gd name="connsiteY4" fmla="*/ 1273333 h 1799113"/>
                <a:gd name="connsiteX5" fmla="*/ 65 w 734125"/>
                <a:gd name="connsiteY5" fmla="*/ 1092993 h 1799113"/>
                <a:gd name="connsiteX6" fmla="*/ 66105 w 734125"/>
                <a:gd name="connsiteY6" fmla="*/ 732313 h 1799113"/>
                <a:gd name="connsiteX7" fmla="*/ 109285 w 734125"/>
                <a:gd name="connsiteY7" fmla="*/ 587533 h 1799113"/>
                <a:gd name="connsiteX8" fmla="*/ 203265 w 734125"/>
                <a:gd name="connsiteY8" fmla="*/ 485933 h 1799113"/>
                <a:gd name="connsiteX9" fmla="*/ 147385 w 734125"/>
                <a:gd name="connsiteY9" fmla="*/ 432593 h 1799113"/>
                <a:gd name="connsiteX10" fmla="*/ 129605 w 734125"/>
                <a:gd name="connsiteY10" fmla="*/ 242093 h 1799113"/>
                <a:gd name="connsiteX11" fmla="*/ 177865 w 734125"/>
                <a:gd name="connsiteY11" fmla="*/ 97313 h 1799113"/>
                <a:gd name="connsiteX12" fmla="*/ 269305 w 734125"/>
                <a:gd name="connsiteY12" fmla="*/ 13493 h 1799113"/>
                <a:gd name="connsiteX13" fmla="*/ 442025 w 734125"/>
                <a:gd name="connsiteY13" fmla="*/ 3333 h 1799113"/>
                <a:gd name="connsiteX14" fmla="*/ 563945 w 734125"/>
                <a:gd name="connsiteY14" fmla="*/ 46513 h 1799113"/>
                <a:gd name="connsiteX15" fmla="*/ 627445 w 734125"/>
                <a:gd name="connsiteY15" fmla="*/ 173513 h 1799113"/>
                <a:gd name="connsiteX16" fmla="*/ 594425 w 734125"/>
                <a:gd name="connsiteY16" fmla="*/ 221773 h 1799113"/>
                <a:gd name="connsiteX17" fmla="*/ 589345 w 734125"/>
                <a:gd name="connsiteY17" fmla="*/ 259873 h 1799113"/>
                <a:gd name="connsiteX18" fmla="*/ 619825 w 734125"/>
                <a:gd name="connsiteY18" fmla="*/ 305593 h 1799113"/>
                <a:gd name="connsiteX19" fmla="*/ 589345 w 734125"/>
                <a:gd name="connsiteY19" fmla="*/ 343693 h 1799113"/>
                <a:gd name="connsiteX20" fmla="*/ 569025 w 734125"/>
                <a:gd name="connsiteY20" fmla="*/ 409733 h 1799113"/>
                <a:gd name="connsiteX21" fmla="*/ 528385 w 734125"/>
                <a:gd name="connsiteY21" fmla="*/ 450373 h 1799113"/>
                <a:gd name="connsiteX22" fmla="*/ 457265 w 734125"/>
                <a:gd name="connsiteY22" fmla="*/ 450373 h 1799113"/>
                <a:gd name="connsiteX23" fmla="*/ 434405 w 734125"/>
                <a:gd name="connsiteY23" fmla="*/ 496093 h 1799113"/>
                <a:gd name="connsiteX24" fmla="*/ 487745 w 734125"/>
                <a:gd name="connsiteY24" fmla="*/ 582453 h 1799113"/>
                <a:gd name="connsiteX25" fmla="*/ 637605 w 734125"/>
                <a:gd name="connsiteY25" fmla="*/ 778033 h 1799113"/>
                <a:gd name="connsiteX26" fmla="*/ 734125 w 734125"/>
                <a:gd name="connsiteY26" fmla="*/ 882173 h 1799113"/>
                <a:gd name="connsiteX0" fmla="*/ 223585 w 734125"/>
                <a:gd name="connsiteY0" fmla="*/ 1799113 h 1799113"/>
                <a:gd name="connsiteX1" fmla="*/ 223585 w 734125"/>
                <a:gd name="connsiteY1" fmla="*/ 1687353 h 1799113"/>
                <a:gd name="connsiteX2" fmla="*/ 124525 w 734125"/>
                <a:gd name="connsiteY2" fmla="*/ 1573053 h 1799113"/>
                <a:gd name="connsiteX3" fmla="*/ 137225 w 734125"/>
                <a:gd name="connsiteY3" fmla="*/ 1392713 h 1799113"/>
                <a:gd name="connsiteX4" fmla="*/ 78805 w 734125"/>
                <a:gd name="connsiteY4" fmla="*/ 1273333 h 1799113"/>
                <a:gd name="connsiteX5" fmla="*/ 65 w 734125"/>
                <a:gd name="connsiteY5" fmla="*/ 1092993 h 1799113"/>
                <a:gd name="connsiteX6" fmla="*/ 66105 w 734125"/>
                <a:gd name="connsiteY6" fmla="*/ 732313 h 1799113"/>
                <a:gd name="connsiteX7" fmla="*/ 109285 w 734125"/>
                <a:gd name="connsiteY7" fmla="*/ 587533 h 1799113"/>
                <a:gd name="connsiteX8" fmla="*/ 203265 w 734125"/>
                <a:gd name="connsiteY8" fmla="*/ 485933 h 1799113"/>
                <a:gd name="connsiteX9" fmla="*/ 147385 w 734125"/>
                <a:gd name="connsiteY9" fmla="*/ 432593 h 1799113"/>
                <a:gd name="connsiteX10" fmla="*/ 129605 w 734125"/>
                <a:gd name="connsiteY10" fmla="*/ 242093 h 1799113"/>
                <a:gd name="connsiteX11" fmla="*/ 177865 w 734125"/>
                <a:gd name="connsiteY11" fmla="*/ 97313 h 1799113"/>
                <a:gd name="connsiteX12" fmla="*/ 269305 w 734125"/>
                <a:gd name="connsiteY12" fmla="*/ 13493 h 1799113"/>
                <a:gd name="connsiteX13" fmla="*/ 442025 w 734125"/>
                <a:gd name="connsiteY13" fmla="*/ 3333 h 1799113"/>
                <a:gd name="connsiteX14" fmla="*/ 563945 w 734125"/>
                <a:gd name="connsiteY14" fmla="*/ 46513 h 1799113"/>
                <a:gd name="connsiteX15" fmla="*/ 627445 w 734125"/>
                <a:gd name="connsiteY15" fmla="*/ 173513 h 1799113"/>
                <a:gd name="connsiteX16" fmla="*/ 594425 w 734125"/>
                <a:gd name="connsiteY16" fmla="*/ 221773 h 1799113"/>
                <a:gd name="connsiteX17" fmla="*/ 589345 w 734125"/>
                <a:gd name="connsiteY17" fmla="*/ 259873 h 1799113"/>
                <a:gd name="connsiteX18" fmla="*/ 619825 w 734125"/>
                <a:gd name="connsiteY18" fmla="*/ 305593 h 1799113"/>
                <a:gd name="connsiteX19" fmla="*/ 589345 w 734125"/>
                <a:gd name="connsiteY19" fmla="*/ 343693 h 1799113"/>
                <a:gd name="connsiteX20" fmla="*/ 569025 w 734125"/>
                <a:gd name="connsiteY20" fmla="*/ 409733 h 1799113"/>
                <a:gd name="connsiteX21" fmla="*/ 528385 w 734125"/>
                <a:gd name="connsiteY21" fmla="*/ 450373 h 1799113"/>
                <a:gd name="connsiteX22" fmla="*/ 457265 w 734125"/>
                <a:gd name="connsiteY22" fmla="*/ 450373 h 1799113"/>
                <a:gd name="connsiteX23" fmla="*/ 434405 w 734125"/>
                <a:gd name="connsiteY23" fmla="*/ 496093 h 1799113"/>
                <a:gd name="connsiteX24" fmla="*/ 487745 w 734125"/>
                <a:gd name="connsiteY24" fmla="*/ 582453 h 1799113"/>
                <a:gd name="connsiteX25" fmla="*/ 637605 w 734125"/>
                <a:gd name="connsiteY25" fmla="*/ 778033 h 1799113"/>
                <a:gd name="connsiteX26" fmla="*/ 670625 w 734125"/>
                <a:gd name="connsiteY26" fmla="*/ 808513 h 1799113"/>
                <a:gd name="connsiteX27" fmla="*/ 734125 w 734125"/>
                <a:gd name="connsiteY27" fmla="*/ 882173 h 1799113"/>
                <a:gd name="connsiteX0" fmla="*/ 223585 w 746825"/>
                <a:gd name="connsiteY0" fmla="*/ 1799113 h 1799113"/>
                <a:gd name="connsiteX1" fmla="*/ 223585 w 746825"/>
                <a:gd name="connsiteY1" fmla="*/ 1687353 h 1799113"/>
                <a:gd name="connsiteX2" fmla="*/ 124525 w 746825"/>
                <a:gd name="connsiteY2" fmla="*/ 1573053 h 1799113"/>
                <a:gd name="connsiteX3" fmla="*/ 137225 w 746825"/>
                <a:gd name="connsiteY3" fmla="*/ 1392713 h 1799113"/>
                <a:gd name="connsiteX4" fmla="*/ 78805 w 746825"/>
                <a:gd name="connsiteY4" fmla="*/ 1273333 h 1799113"/>
                <a:gd name="connsiteX5" fmla="*/ 65 w 746825"/>
                <a:gd name="connsiteY5" fmla="*/ 1092993 h 1799113"/>
                <a:gd name="connsiteX6" fmla="*/ 66105 w 746825"/>
                <a:gd name="connsiteY6" fmla="*/ 732313 h 1799113"/>
                <a:gd name="connsiteX7" fmla="*/ 109285 w 746825"/>
                <a:gd name="connsiteY7" fmla="*/ 587533 h 1799113"/>
                <a:gd name="connsiteX8" fmla="*/ 203265 w 746825"/>
                <a:gd name="connsiteY8" fmla="*/ 485933 h 1799113"/>
                <a:gd name="connsiteX9" fmla="*/ 147385 w 746825"/>
                <a:gd name="connsiteY9" fmla="*/ 432593 h 1799113"/>
                <a:gd name="connsiteX10" fmla="*/ 129605 w 746825"/>
                <a:gd name="connsiteY10" fmla="*/ 242093 h 1799113"/>
                <a:gd name="connsiteX11" fmla="*/ 177865 w 746825"/>
                <a:gd name="connsiteY11" fmla="*/ 97313 h 1799113"/>
                <a:gd name="connsiteX12" fmla="*/ 269305 w 746825"/>
                <a:gd name="connsiteY12" fmla="*/ 13493 h 1799113"/>
                <a:gd name="connsiteX13" fmla="*/ 442025 w 746825"/>
                <a:gd name="connsiteY13" fmla="*/ 3333 h 1799113"/>
                <a:gd name="connsiteX14" fmla="*/ 563945 w 746825"/>
                <a:gd name="connsiteY14" fmla="*/ 46513 h 1799113"/>
                <a:gd name="connsiteX15" fmla="*/ 627445 w 746825"/>
                <a:gd name="connsiteY15" fmla="*/ 173513 h 1799113"/>
                <a:gd name="connsiteX16" fmla="*/ 594425 w 746825"/>
                <a:gd name="connsiteY16" fmla="*/ 221773 h 1799113"/>
                <a:gd name="connsiteX17" fmla="*/ 589345 w 746825"/>
                <a:gd name="connsiteY17" fmla="*/ 259873 h 1799113"/>
                <a:gd name="connsiteX18" fmla="*/ 619825 w 746825"/>
                <a:gd name="connsiteY18" fmla="*/ 305593 h 1799113"/>
                <a:gd name="connsiteX19" fmla="*/ 589345 w 746825"/>
                <a:gd name="connsiteY19" fmla="*/ 343693 h 1799113"/>
                <a:gd name="connsiteX20" fmla="*/ 569025 w 746825"/>
                <a:gd name="connsiteY20" fmla="*/ 409733 h 1799113"/>
                <a:gd name="connsiteX21" fmla="*/ 528385 w 746825"/>
                <a:gd name="connsiteY21" fmla="*/ 450373 h 1799113"/>
                <a:gd name="connsiteX22" fmla="*/ 457265 w 746825"/>
                <a:gd name="connsiteY22" fmla="*/ 450373 h 1799113"/>
                <a:gd name="connsiteX23" fmla="*/ 434405 w 746825"/>
                <a:gd name="connsiteY23" fmla="*/ 496093 h 1799113"/>
                <a:gd name="connsiteX24" fmla="*/ 487745 w 746825"/>
                <a:gd name="connsiteY24" fmla="*/ 582453 h 1799113"/>
                <a:gd name="connsiteX25" fmla="*/ 637605 w 746825"/>
                <a:gd name="connsiteY25" fmla="*/ 778033 h 1799113"/>
                <a:gd name="connsiteX26" fmla="*/ 670625 w 746825"/>
                <a:gd name="connsiteY26" fmla="*/ 808513 h 1799113"/>
                <a:gd name="connsiteX27" fmla="*/ 746825 w 746825"/>
                <a:gd name="connsiteY27" fmla="*/ 912653 h 1799113"/>
                <a:gd name="connsiteX0" fmla="*/ 223585 w 747938"/>
                <a:gd name="connsiteY0" fmla="*/ 1799113 h 1799113"/>
                <a:gd name="connsiteX1" fmla="*/ 223585 w 747938"/>
                <a:gd name="connsiteY1" fmla="*/ 1687353 h 1799113"/>
                <a:gd name="connsiteX2" fmla="*/ 124525 w 747938"/>
                <a:gd name="connsiteY2" fmla="*/ 1573053 h 1799113"/>
                <a:gd name="connsiteX3" fmla="*/ 137225 w 747938"/>
                <a:gd name="connsiteY3" fmla="*/ 1392713 h 1799113"/>
                <a:gd name="connsiteX4" fmla="*/ 78805 w 747938"/>
                <a:gd name="connsiteY4" fmla="*/ 1273333 h 1799113"/>
                <a:gd name="connsiteX5" fmla="*/ 65 w 747938"/>
                <a:gd name="connsiteY5" fmla="*/ 1092993 h 1799113"/>
                <a:gd name="connsiteX6" fmla="*/ 66105 w 747938"/>
                <a:gd name="connsiteY6" fmla="*/ 732313 h 1799113"/>
                <a:gd name="connsiteX7" fmla="*/ 109285 w 747938"/>
                <a:gd name="connsiteY7" fmla="*/ 587533 h 1799113"/>
                <a:gd name="connsiteX8" fmla="*/ 203265 w 747938"/>
                <a:gd name="connsiteY8" fmla="*/ 485933 h 1799113"/>
                <a:gd name="connsiteX9" fmla="*/ 147385 w 747938"/>
                <a:gd name="connsiteY9" fmla="*/ 432593 h 1799113"/>
                <a:gd name="connsiteX10" fmla="*/ 129605 w 747938"/>
                <a:gd name="connsiteY10" fmla="*/ 242093 h 1799113"/>
                <a:gd name="connsiteX11" fmla="*/ 177865 w 747938"/>
                <a:gd name="connsiteY11" fmla="*/ 97313 h 1799113"/>
                <a:gd name="connsiteX12" fmla="*/ 269305 w 747938"/>
                <a:gd name="connsiteY12" fmla="*/ 13493 h 1799113"/>
                <a:gd name="connsiteX13" fmla="*/ 442025 w 747938"/>
                <a:gd name="connsiteY13" fmla="*/ 3333 h 1799113"/>
                <a:gd name="connsiteX14" fmla="*/ 563945 w 747938"/>
                <a:gd name="connsiteY14" fmla="*/ 46513 h 1799113"/>
                <a:gd name="connsiteX15" fmla="*/ 627445 w 747938"/>
                <a:gd name="connsiteY15" fmla="*/ 173513 h 1799113"/>
                <a:gd name="connsiteX16" fmla="*/ 594425 w 747938"/>
                <a:gd name="connsiteY16" fmla="*/ 221773 h 1799113"/>
                <a:gd name="connsiteX17" fmla="*/ 589345 w 747938"/>
                <a:gd name="connsiteY17" fmla="*/ 259873 h 1799113"/>
                <a:gd name="connsiteX18" fmla="*/ 619825 w 747938"/>
                <a:gd name="connsiteY18" fmla="*/ 305593 h 1799113"/>
                <a:gd name="connsiteX19" fmla="*/ 589345 w 747938"/>
                <a:gd name="connsiteY19" fmla="*/ 343693 h 1799113"/>
                <a:gd name="connsiteX20" fmla="*/ 569025 w 747938"/>
                <a:gd name="connsiteY20" fmla="*/ 409733 h 1799113"/>
                <a:gd name="connsiteX21" fmla="*/ 528385 w 747938"/>
                <a:gd name="connsiteY21" fmla="*/ 450373 h 1799113"/>
                <a:gd name="connsiteX22" fmla="*/ 457265 w 747938"/>
                <a:gd name="connsiteY22" fmla="*/ 450373 h 1799113"/>
                <a:gd name="connsiteX23" fmla="*/ 434405 w 747938"/>
                <a:gd name="connsiteY23" fmla="*/ 496093 h 1799113"/>
                <a:gd name="connsiteX24" fmla="*/ 487745 w 747938"/>
                <a:gd name="connsiteY24" fmla="*/ 582453 h 1799113"/>
                <a:gd name="connsiteX25" fmla="*/ 637605 w 747938"/>
                <a:gd name="connsiteY25" fmla="*/ 778033 h 1799113"/>
                <a:gd name="connsiteX26" fmla="*/ 741745 w 747938"/>
                <a:gd name="connsiteY26" fmla="*/ 887253 h 1799113"/>
                <a:gd name="connsiteX27" fmla="*/ 746825 w 747938"/>
                <a:gd name="connsiteY27" fmla="*/ 912653 h 1799113"/>
                <a:gd name="connsiteX0" fmla="*/ 223585 w 743831"/>
                <a:gd name="connsiteY0" fmla="*/ 1799113 h 1799113"/>
                <a:gd name="connsiteX1" fmla="*/ 223585 w 743831"/>
                <a:gd name="connsiteY1" fmla="*/ 1687353 h 1799113"/>
                <a:gd name="connsiteX2" fmla="*/ 124525 w 743831"/>
                <a:gd name="connsiteY2" fmla="*/ 1573053 h 1799113"/>
                <a:gd name="connsiteX3" fmla="*/ 137225 w 743831"/>
                <a:gd name="connsiteY3" fmla="*/ 1392713 h 1799113"/>
                <a:gd name="connsiteX4" fmla="*/ 78805 w 743831"/>
                <a:gd name="connsiteY4" fmla="*/ 1273333 h 1799113"/>
                <a:gd name="connsiteX5" fmla="*/ 65 w 743831"/>
                <a:gd name="connsiteY5" fmla="*/ 1092993 h 1799113"/>
                <a:gd name="connsiteX6" fmla="*/ 66105 w 743831"/>
                <a:gd name="connsiteY6" fmla="*/ 732313 h 1799113"/>
                <a:gd name="connsiteX7" fmla="*/ 109285 w 743831"/>
                <a:gd name="connsiteY7" fmla="*/ 587533 h 1799113"/>
                <a:gd name="connsiteX8" fmla="*/ 203265 w 743831"/>
                <a:gd name="connsiteY8" fmla="*/ 485933 h 1799113"/>
                <a:gd name="connsiteX9" fmla="*/ 147385 w 743831"/>
                <a:gd name="connsiteY9" fmla="*/ 432593 h 1799113"/>
                <a:gd name="connsiteX10" fmla="*/ 129605 w 743831"/>
                <a:gd name="connsiteY10" fmla="*/ 242093 h 1799113"/>
                <a:gd name="connsiteX11" fmla="*/ 177865 w 743831"/>
                <a:gd name="connsiteY11" fmla="*/ 97313 h 1799113"/>
                <a:gd name="connsiteX12" fmla="*/ 269305 w 743831"/>
                <a:gd name="connsiteY12" fmla="*/ 13493 h 1799113"/>
                <a:gd name="connsiteX13" fmla="*/ 442025 w 743831"/>
                <a:gd name="connsiteY13" fmla="*/ 3333 h 1799113"/>
                <a:gd name="connsiteX14" fmla="*/ 563945 w 743831"/>
                <a:gd name="connsiteY14" fmla="*/ 46513 h 1799113"/>
                <a:gd name="connsiteX15" fmla="*/ 627445 w 743831"/>
                <a:gd name="connsiteY15" fmla="*/ 173513 h 1799113"/>
                <a:gd name="connsiteX16" fmla="*/ 594425 w 743831"/>
                <a:gd name="connsiteY16" fmla="*/ 221773 h 1799113"/>
                <a:gd name="connsiteX17" fmla="*/ 589345 w 743831"/>
                <a:gd name="connsiteY17" fmla="*/ 259873 h 1799113"/>
                <a:gd name="connsiteX18" fmla="*/ 619825 w 743831"/>
                <a:gd name="connsiteY18" fmla="*/ 305593 h 1799113"/>
                <a:gd name="connsiteX19" fmla="*/ 589345 w 743831"/>
                <a:gd name="connsiteY19" fmla="*/ 343693 h 1799113"/>
                <a:gd name="connsiteX20" fmla="*/ 569025 w 743831"/>
                <a:gd name="connsiteY20" fmla="*/ 409733 h 1799113"/>
                <a:gd name="connsiteX21" fmla="*/ 528385 w 743831"/>
                <a:gd name="connsiteY21" fmla="*/ 450373 h 1799113"/>
                <a:gd name="connsiteX22" fmla="*/ 457265 w 743831"/>
                <a:gd name="connsiteY22" fmla="*/ 450373 h 1799113"/>
                <a:gd name="connsiteX23" fmla="*/ 434405 w 743831"/>
                <a:gd name="connsiteY23" fmla="*/ 496093 h 1799113"/>
                <a:gd name="connsiteX24" fmla="*/ 487745 w 743831"/>
                <a:gd name="connsiteY24" fmla="*/ 582453 h 1799113"/>
                <a:gd name="connsiteX25" fmla="*/ 637605 w 743831"/>
                <a:gd name="connsiteY25" fmla="*/ 778033 h 1799113"/>
                <a:gd name="connsiteX26" fmla="*/ 741745 w 743831"/>
                <a:gd name="connsiteY26" fmla="*/ 887253 h 1799113"/>
                <a:gd name="connsiteX27" fmla="*/ 685865 w 743831"/>
                <a:gd name="connsiteY27" fmla="*/ 993933 h 1799113"/>
                <a:gd name="connsiteX0" fmla="*/ 223585 w 743456"/>
                <a:gd name="connsiteY0" fmla="*/ 1799113 h 1799113"/>
                <a:gd name="connsiteX1" fmla="*/ 223585 w 743456"/>
                <a:gd name="connsiteY1" fmla="*/ 1687353 h 1799113"/>
                <a:gd name="connsiteX2" fmla="*/ 124525 w 743456"/>
                <a:gd name="connsiteY2" fmla="*/ 1573053 h 1799113"/>
                <a:gd name="connsiteX3" fmla="*/ 137225 w 743456"/>
                <a:gd name="connsiteY3" fmla="*/ 1392713 h 1799113"/>
                <a:gd name="connsiteX4" fmla="*/ 78805 w 743456"/>
                <a:gd name="connsiteY4" fmla="*/ 1273333 h 1799113"/>
                <a:gd name="connsiteX5" fmla="*/ 65 w 743456"/>
                <a:gd name="connsiteY5" fmla="*/ 1092993 h 1799113"/>
                <a:gd name="connsiteX6" fmla="*/ 66105 w 743456"/>
                <a:gd name="connsiteY6" fmla="*/ 732313 h 1799113"/>
                <a:gd name="connsiteX7" fmla="*/ 109285 w 743456"/>
                <a:gd name="connsiteY7" fmla="*/ 587533 h 1799113"/>
                <a:gd name="connsiteX8" fmla="*/ 203265 w 743456"/>
                <a:gd name="connsiteY8" fmla="*/ 485933 h 1799113"/>
                <a:gd name="connsiteX9" fmla="*/ 147385 w 743456"/>
                <a:gd name="connsiteY9" fmla="*/ 432593 h 1799113"/>
                <a:gd name="connsiteX10" fmla="*/ 129605 w 743456"/>
                <a:gd name="connsiteY10" fmla="*/ 242093 h 1799113"/>
                <a:gd name="connsiteX11" fmla="*/ 177865 w 743456"/>
                <a:gd name="connsiteY11" fmla="*/ 97313 h 1799113"/>
                <a:gd name="connsiteX12" fmla="*/ 269305 w 743456"/>
                <a:gd name="connsiteY12" fmla="*/ 13493 h 1799113"/>
                <a:gd name="connsiteX13" fmla="*/ 442025 w 743456"/>
                <a:gd name="connsiteY13" fmla="*/ 3333 h 1799113"/>
                <a:gd name="connsiteX14" fmla="*/ 563945 w 743456"/>
                <a:gd name="connsiteY14" fmla="*/ 46513 h 1799113"/>
                <a:gd name="connsiteX15" fmla="*/ 627445 w 743456"/>
                <a:gd name="connsiteY15" fmla="*/ 173513 h 1799113"/>
                <a:gd name="connsiteX16" fmla="*/ 594425 w 743456"/>
                <a:gd name="connsiteY16" fmla="*/ 221773 h 1799113"/>
                <a:gd name="connsiteX17" fmla="*/ 589345 w 743456"/>
                <a:gd name="connsiteY17" fmla="*/ 259873 h 1799113"/>
                <a:gd name="connsiteX18" fmla="*/ 619825 w 743456"/>
                <a:gd name="connsiteY18" fmla="*/ 305593 h 1799113"/>
                <a:gd name="connsiteX19" fmla="*/ 589345 w 743456"/>
                <a:gd name="connsiteY19" fmla="*/ 343693 h 1799113"/>
                <a:gd name="connsiteX20" fmla="*/ 569025 w 743456"/>
                <a:gd name="connsiteY20" fmla="*/ 409733 h 1799113"/>
                <a:gd name="connsiteX21" fmla="*/ 528385 w 743456"/>
                <a:gd name="connsiteY21" fmla="*/ 450373 h 1799113"/>
                <a:gd name="connsiteX22" fmla="*/ 457265 w 743456"/>
                <a:gd name="connsiteY22" fmla="*/ 450373 h 1799113"/>
                <a:gd name="connsiteX23" fmla="*/ 434405 w 743456"/>
                <a:gd name="connsiteY23" fmla="*/ 496093 h 1799113"/>
                <a:gd name="connsiteX24" fmla="*/ 487745 w 743456"/>
                <a:gd name="connsiteY24" fmla="*/ 582453 h 1799113"/>
                <a:gd name="connsiteX25" fmla="*/ 637605 w 743456"/>
                <a:gd name="connsiteY25" fmla="*/ 778033 h 1799113"/>
                <a:gd name="connsiteX26" fmla="*/ 741745 w 743456"/>
                <a:gd name="connsiteY26" fmla="*/ 887253 h 1799113"/>
                <a:gd name="connsiteX27" fmla="*/ 665545 w 743456"/>
                <a:gd name="connsiteY27" fmla="*/ 999013 h 1799113"/>
                <a:gd name="connsiteX0" fmla="*/ 223585 w 742640"/>
                <a:gd name="connsiteY0" fmla="*/ 1799113 h 1799113"/>
                <a:gd name="connsiteX1" fmla="*/ 223585 w 742640"/>
                <a:gd name="connsiteY1" fmla="*/ 1687353 h 1799113"/>
                <a:gd name="connsiteX2" fmla="*/ 124525 w 742640"/>
                <a:gd name="connsiteY2" fmla="*/ 1573053 h 1799113"/>
                <a:gd name="connsiteX3" fmla="*/ 137225 w 742640"/>
                <a:gd name="connsiteY3" fmla="*/ 1392713 h 1799113"/>
                <a:gd name="connsiteX4" fmla="*/ 78805 w 742640"/>
                <a:gd name="connsiteY4" fmla="*/ 1273333 h 1799113"/>
                <a:gd name="connsiteX5" fmla="*/ 65 w 742640"/>
                <a:gd name="connsiteY5" fmla="*/ 1092993 h 1799113"/>
                <a:gd name="connsiteX6" fmla="*/ 66105 w 742640"/>
                <a:gd name="connsiteY6" fmla="*/ 732313 h 1799113"/>
                <a:gd name="connsiteX7" fmla="*/ 109285 w 742640"/>
                <a:gd name="connsiteY7" fmla="*/ 587533 h 1799113"/>
                <a:gd name="connsiteX8" fmla="*/ 203265 w 742640"/>
                <a:gd name="connsiteY8" fmla="*/ 485933 h 1799113"/>
                <a:gd name="connsiteX9" fmla="*/ 147385 w 742640"/>
                <a:gd name="connsiteY9" fmla="*/ 432593 h 1799113"/>
                <a:gd name="connsiteX10" fmla="*/ 129605 w 742640"/>
                <a:gd name="connsiteY10" fmla="*/ 242093 h 1799113"/>
                <a:gd name="connsiteX11" fmla="*/ 177865 w 742640"/>
                <a:gd name="connsiteY11" fmla="*/ 97313 h 1799113"/>
                <a:gd name="connsiteX12" fmla="*/ 269305 w 742640"/>
                <a:gd name="connsiteY12" fmla="*/ 13493 h 1799113"/>
                <a:gd name="connsiteX13" fmla="*/ 442025 w 742640"/>
                <a:gd name="connsiteY13" fmla="*/ 3333 h 1799113"/>
                <a:gd name="connsiteX14" fmla="*/ 563945 w 742640"/>
                <a:gd name="connsiteY14" fmla="*/ 46513 h 1799113"/>
                <a:gd name="connsiteX15" fmla="*/ 627445 w 742640"/>
                <a:gd name="connsiteY15" fmla="*/ 173513 h 1799113"/>
                <a:gd name="connsiteX16" fmla="*/ 594425 w 742640"/>
                <a:gd name="connsiteY16" fmla="*/ 221773 h 1799113"/>
                <a:gd name="connsiteX17" fmla="*/ 589345 w 742640"/>
                <a:gd name="connsiteY17" fmla="*/ 259873 h 1799113"/>
                <a:gd name="connsiteX18" fmla="*/ 619825 w 742640"/>
                <a:gd name="connsiteY18" fmla="*/ 305593 h 1799113"/>
                <a:gd name="connsiteX19" fmla="*/ 589345 w 742640"/>
                <a:gd name="connsiteY19" fmla="*/ 343693 h 1799113"/>
                <a:gd name="connsiteX20" fmla="*/ 569025 w 742640"/>
                <a:gd name="connsiteY20" fmla="*/ 409733 h 1799113"/>
                <a:gd name="connsiteX21" fmla="*/ 528385 w 742640"/>
                <a:gd name="connsiteY21" fmla="*/ 450373 h 1799113"/>
                <a:gd name="connsiteX22" fmla="*/ 457265 w 742640"/>
                <a:gd name="connsiteY22" fmla="*/ 450373 h 1799113"/>
                <a:gd name="connsiteX23" fmla="*/ 434405 w 742640"/>
                <a:gd name="connsiteY23" fmla="*/ 496093 h 1799113"/>
                <a:gd name="connsiteX24" fmla="*/ 487745 w 742640"/>
                <a:gd name="connsiteY24" fmla="*/ 582453 h 1799113"/>
                <a:gd name="connsiteX25" fmla="*/ 637605 w 742640"/>
                <a:gd name="connsiteY25" fmla="*/ 778033 h 1799113"/>
                <a:gd name="connsiteX26" fmla="*/ 741745 w 742640"/>
                <a:gd name="connsiteY26" fmla="*/ 887253 h 1799113"/>
                <a:gd name="connsiteX27" fmla="*/ 693485 w 742640"/>
                <a:gd name="connsiteY27" fmla="*/ 943133 h 1799113"/>
                <a:gd name="connsiteX28" fmla="*/ 665545 w 742640"/>
                <a:gd name="connsiteY28" fmla="*/ 999013 h 1799113"/>
                <a:gd name="connsiteX0" fmla="*/ 223585 w 812913"/>
                <a:gd name="connsiteY0" fmla="*/ 1799113 h 1799113"/>
                <a:gd name="connsiteX1" fmla="*/ 223585 w 812913"/>
                <a:gd name="connsiteY1" fmla="*/ 1687353 h 1799113"/>
                <a:gd name="connsiteX2" fmla="*/ 124525 w 812913"/>
                <a:gd name="connsiteY2" fmla="*/ 1573053 h 1799113"/>
                <a:gd name="connsiteX3" fmla="*/ 137225 w 812913"/>
                <a:gd name="connsiteY3" fmla="*/ 1392713 h 1799113"/>
                <a:gd name="connsiteX4" fmla="*/ 78805 w 812913"/>
                <a:gd name="connsiteY4" fmla="*/ 1273333 h 1799113"/>
                <a:gd name="connsiteX5" fmla="*/ 65 w 812913"/>
                <a:gd name="connsiteY5" fmla="*/ 1092993 h 1799113"/>
                <a:gd name="connsiteX6" fmla="*/ 66105 w 812913"/>
                <a:gd name="connsiteY6" fmla="*/ 732313 h 1799113"/>
                <a:gd name="connsiteX7" fmla="*/ 109285 w 812913"/>
                <a:gd name="connsiteY7" fmla="*/ 587533 h 1799113"/>
                <a:gd name="connsiteX8" fmla="*/ 203265 w 812913"/>
                <a:gd name="connsiteY8" fmla="*/ 485933 h 1799113"/>
                <a:gd name="connsiteX9" fmla="*/ 147385 w 812913"/>
                <a:gd name="connsiteY9" fmla="*/ 432593 h 1799113"/>
                <a:gd name="connsiteX10" fmla="*/ 129605 w 812913"/>
                <a:gd name="connsiteY10" fmla="*/ 242093 h 1799113"/>
                <a:gd name="connsiteX11" fmla="*/ 177865 w 812913"/>
                <a:gd name="connsiteY11" fmla="*/ 97313 h 1799113"/>
                <a:gd name="connsiteX12" fmla="*/ 269305 w 812913"/>
                <a:gd name="connsiteY12" fmla="*/ 13493 h 1799113"/>
                <a:gd name="connsiteX13" fmla="*/ 442025 w 812913"/>
                <a:gd name="connsiteY13" fmla="*/ 3333 h 1799113"/>
                <a:gd name="connsiteX14" fmla="*/ 563945 w 812913"/>
                <a:gd name="connsiteY14" fmla="*/ 46513 h 1799113"/>
                <a:gd name="connsiteX15" fmla="*/ 627445 w 812913"/>
                <a:gd name="connsiteY15" fmla="*/ 173513 h 1799113"/>
                <a:gd name="connsiteX16" fmla="*/ 594425 w 812913"/>
                <a:gd name="connsiteY16" fmla="*/ 221773 h 1799113"/>
                <a:gd name="connsiteX17" fmla="*/ 589345 w 812913"/>
                <a:gd name="connsiteY17" fmla="*/ 259873 h 1799113"/>
                <a:gd name="connsiteX18" fmla="*/ 619825 w 812913"/>
                <a:gd name="connsiteY18" fmla="*/ 305593 h 1799113"/>
                <a:gd name="connsiteX19" fmla="*/ 589345 w 812913"/>
                <a:gd name="connsiteY19" fmla="*/ 343693 h 1799113"/>
                <a:gd name="connsiteX20" fmla="*/ 569025 w 812913"/>
                <a:gd name="connsiteY20" fmla="*/ 409733 h 1799113"/>
                <a:gd name="connsiteX21" fmla="*/ 528385 w 812913"/>
                <a:gd name="connsiteY21" fmla="*/ 450373 h 1799113"/>
                <a:gd name="connsiteX22" fmla="*/ 457265 w 812913"/>
                <a:gd name="connsiteY22" fmla="*/ 450373 h 1799113"/>
                <a:gd name="connsiteX23" fmla="*/ 434405 w 812913"/>
                <a:gd name="connsiteY23" fmla="*/ 496093 h 1799113"/>
                <a:gd name="connsiteX24" fmla="*/ 487745 w 812913"/>
                <a:gd name="connsiteY24" fmla="*/ 582453 h 1799113"/>
                <a:gd name="connsiteX25" fmla="*/ 637605 w 812913"/>
                <a:gd name="connsiteY25" fmla="*/ 778033 h 1799113"/>
                <a:gd name="connsiteX26" fmla="*/ 741745 w 812913"/>
                <a:gd name="connsiteY26" fmla="*/ 887253 h 1799113"/>
                <a:gd name="connsiteX27" fmla="*/ 693485 w 812913"/>
                <a:gd name="connsiteY27" fmla="*/ 943133 h 1799113"/>
                <a:gd name="connsiteX28" fmla="*/ 812865 w 812913"/>
                <a:gd name="connsiteY28" fmla="*/ 1214913 h 1799113"/>
                <a:gd name="connsiteX0" fmla="*/ 223585 w 812906"/>
                <a:gd name="connsiteY0" fmla="*/ 1799113 h 1799113"/>
                <a:gd name="connsiteX1" fmla="*/ 223585 w 812906"/>
                <a:gd name="connsiteY1" fmla="*/ 1687353 h 1799113"/>
                <a:gd name="connsiteX2" fmla="*/ 124525 w 812906"/>
                <a:gd name="connsiteY2" fmla="*/ 1573053 h 1799113"/>
                <a:gd name="connsiteX3" fmla="*/ 137225 w 812906"/>
                <a:gd name="connsiteY3" fmla="*/ 1392713 h 1799113"/>
                <a:gd name="connsiteX4" fmla="*/ 78805 w 812906"/>
                <a:gd name="connsiteY4" fmla="*/ 1273333 h 1799113"/>
                <a:gd name="connsiteX5" fmla="*/ 65 w 812906"/>
                <a:gd name="connsiteY5" fmla="*/ 1092993 h 1799113"/>
                <a:gd name="connsiteX6" fmla="*/ 66105 w 812906"/>
                <a:gd name="connsiteY6" fmla="*/ 732313 h 1799113"/>
                <a:gd name="connsiteX7" fmla="*/ 109285 w 812906"/>
                <a:gd name="connsiteY7" fmla="*/ 587533 h 1799113"/>
                <a:gd name="connsiteX8" fmla="*/ 203265 w 812906"/>
                <a:gd name="connsiteY8" fmla="*/ 485933 h 1799113"/>
                <a:gd name="connsiteX9" fmla="*/ 147385 w 812906"/>
                <a:gd name="connsiteY9" fmla="*/ 432593 h 1799113"/>
                <a:gd name="connsiteX10" fmla="*/ 129605 w 812906"/>
                <a:gd name="connsiteY10" fmla="*/ 242093 h 1799113"/>
                <a:gd name="connsiteX11" fmla="*/ 177865 w 812906"/>
                <a:gd name="connsiteY11" fmla="*/ 97313 h 1799113"/>
                <a:gd name="connsiteX12" fmla="*/ 269305 w 812906"/>
                <a:gd name="connsiteY12" fmla="*/ 13493 h 1799113"/>
                <a:gd name="connsiteX13" fmla="*/ 442025 w 812906"/>
                <a:gd name="connsiteY13" fmla="*/ 3333 h 1799113"/>
                <a:gd name="connsiteX14" fmla="*/ 563945 w 812906"/>
                <a:gd name="connsiteY14" fmla="*/ 46513 h 1799113"/>
                <a:gd name="connsiteX15" fmla="*/ 627445 w 812906"/>
                <a:gd name="connsiteY15" fmla="*/ 173513 h 1799113"/>
                <a:gd name="connsiteX16" fmla="*/ 594425 w 812906"/>
                <a:gd name="connsiteY16" fmla="*/ 221773 h 1799113"/>
                <a:gd name="connsiteX17" fmla="*/ 589345 w 812906"/>
                <a:gd name="connsiteY17" fmla="*/ 259873 h 1799113"/>
                <a:gd name="connsiteX18" fmla="*/ 619825 w 812906"/>
                <a:gd name="connsiteY18" fmla="*/ 305593 h 1799113"/>
                <a:gd name="connsiteX19" fmla="*/ 589345 w 812906"/>
                <a:gd name="connsiteY19" fmla="*/ 343693 h 1799113"/>
                <a:gd name="connsiteX20" fmla="*/ 569025 w 812906"/>
                <a:gd name="connsiteY20" fmla="*/ 409733 h 1799113"/>
                <a:gd name="connsiteX21" fmla="*/ 528385 w 812906"/>
                <a:gd name="connsiteY21" fmla="*/ 450373 h 1799113"/>
                <a:gd name="connsiteX22" fmla="*/ 457265 w 812906"/>
                <a:gd name="connsiteY22" fmla="*/ 450373 h 1799113"/>
                <a:gd name="connsiteX23" fmla="*/ 434405 w 812906"/>
                <a:gd name="connsiteY23" fmla="*/ 496093 h 1799113"/>
                <a:gd name="connsiteX24" fmla="*/ 487745 w 812906"/>
                <a:gd name="connsiteY24" fmla="*/ 582453 h 1799113"/>
                <a:gd name="connsiteX25" fmla="*/ 637605 w 812906"/>
                <a:gd name="connsiteY25" fmla="*/ 778033 h 1799113"/>
                <a:gd name="connsiteX26" fmla="*/ 741745 w 812906"/>
                <a:gd name="connsiteY26" fmla="*/ 887253 h 1799113"/>
                <a:gd name="connsiteX27" fmla="*/ 673165 w 812906"/>
                <a:gd name="connsiteY27" fmla="*/ 993933 h 1799113"/>
                <a:gd name="connsiteX28" fmla="*/ 812865 w 812906"/>
                <a:gd name="connsiteY28" fmla="*/ 1214913 h 1799113"/>
                <a:gd name="connsiteX0" fmla="*/ 223585 w 742377"/>
                <a:gd name="connsiteY0" fmla="*/ 1799113 h 1799113"/>
                <a:gd name="connsiteX1" fmla="*/ 223585 w 742377"/>
                <a:gd name="connsiteY1" fmla="*/ 1687353 h 1799113"/>
                <a:gd name="connsiteX2" fmla="*/ 124525 w 742377"/>
                <a:gd name="connsiteY2" fmla="*/ 1573053 h 1799113"/>
                <a:gd name="connsiteX3" fmla="*/ 137225 w 742377"/>
                <a:gd name="connsiteY3" fmla="*/ 1392713 h 1799113"/>
                <a:gd name="connsiteX4" fmla="*/ 78805 w 742377"/>
                <a:gd name="connsiteY4" fmla="*/ 1273333 h 1799113"/>
                <a:gd name="connsiteX5" fmla="*/ 65 w 742377"/>
                <a:gd name="connsiteY5" fmla="*/ 1092993 h 1799113"/>
                <a:gd name="connsiteX6" fmla="*/ 66105 w 742377"/>
                <a:gd name="connsiteY6" fmla="*/ 732313 h 1799113"/>
                <a:gd name="connsiteX7" fmla="*/ 109285 w 742377"/>
                <a:gd name="connsiteY7" fmla="*/ 587533 h 1799113"/>
                <a:gd name="connsiteX8" fmla="*/ 203265 w 742377"/>
                <a:gd name="connsiteY8" fmla="*/ 485933 h 1799113"/>
                <a:gd name="connsiteX9" fmla="*/ 147385 w 742377"/>
                <a:gd name="connsiteY9" fmla="*/ 432593 h 1799113"/>
                <a:gd name="connsiteX10" fmla="*/ 129605 w 742377"/>
                <a:gd name="connsiteY10" fmla="*/ 242093 h 1799113"/>
                <a:gd name="connsiteX11" fmla="*/ 177865 w 742377"/>
                <a:gd name="connsiteY11" fmla="*/ 97313 h 1799113"/>
                <a:gd name="connsiteX12" fmla="*/ 269305 w 742377"/>
                <a:gd name="connsiteY12" fmla="*/ 13493 h 1799113"/>
                <a:gd name="connsiteX13" fmla="*/ 442025 w 742377"/>
                <a:gd name="connsiteY13" fmla="*/ 3333 h 1799113"/>
                <a:gd name="connsiteX14" fmla="*/ 563945 w 742377"/>
                <a:gd name="connsiteY14" fmla="*/ 46513 h 1799113"/>
                <a:gd name="connsiteX15" fmla="*/ 627445 w 742377"/>
                <a:gd name="connsiteY15" fmla="*/ 173513 h 1799113"/>
                <a:gd name="connsiteX16" fmla="*/ 594425 w 742377"/>
                <a:gd name="connsiteY16" fmla="*/ 221773 h 1799113"/>
                <a:gd name="connsiteX17" fmla="*/ 589345 w 742377"/>
                <a:gd name="connsiteY17" fmla="*/ 259873 h 1799113"/>
                <a:gd name="connsiteX18" fmla="*/ 619825 w 742377"/>
                <a:gd name="connsiteY18" fmla="*/ 305593 h 1799113"/>
                <a:gd name="connsiteX19" fmla="*/ 589345 w 742377"/>
                <a:gd name="connsiteY19" fmla="*/ 343693 h 1799113"/>
                <a:gd name="connsiteX20" fmla="*/ 569025 w 742377"/>
                <a:gd name="connsiteY20" fmla="*/ 409733 h 1799113"/>
                <a:gd name="connsiteX21" fmla="*/ 528385 w 742377"/>
                <a:gd name="connsiteY21" fmla="*/ 450373 h 1799113"/>
                <a:gd name="connsiteX22" fmla="*/ 457265 w 742377"/>
                <a:gd name="connsiteY22" fmla="*/ 450373 h 1799113"/>
                <a:gd name="connsiteX23" fmla="*/ 434405 w 742377"/>
                <a:gd name="connsiteY23" fmla="*/ 496093 h 1799113"/>
                <a:gd name="connsiteX24" fmla="*/ 487745 w 742377"/>
                <a:gd name="connsiteY24" fmla="*/ 582453 h 1799113"/>
                <a:gd name="connsiteX25" fmla="*/ 637605 w 742377"/>
                <a:gd name="connsiteY25" fmla="*/ 778033 h 1799113"/>
                <a:gd name="connsiteX26" fmla="*/ 741745 w 742377"/>
                <a:gd name="connsiteY26" fmla="*/ 887253 h 1799113"/>
                <a:gd name="connsiteX27" fmla="*/ 673165 w 742377"/>
                <a:gd name="connsiteY27" fmla="*/ 993933 h 1799113"/>
                <a:gd name="connsiteX28" fmla="*/ 665545 w 742377"/>
                <a:gd name="connsiteY28" fmla="*/ 1534953 h 1799113"/>
                <a:gd name="connsiteX0" fmla="*/ 223585 w 802714"/>
                <a:gd name="connsiteY0" fmla="*/ 1799113 h 1799113"/>
                <a:gd name="connsiteX1" fmla="*/ 223585 w 802714"/>
                <a:gd name="connsiteY1" fmla="*/ 1687353 h 1799113"/>
                <a:gd name="connsiteX2" fmla="*/ 124525 w 802714"/>
                <a:gd name="connsiteY2" fmla="*/ 1573053 h 1799113"/>
                <a:gd name="connsiteX3" fmla="*/ 137225 w 802714"/>
                <a:gd name="connsiteY3" fmla="*/ 1392713 h 1799113"/>
                <a:gd name="connsiteX4" fmla="*/ 78805 w 802714"/>
                <a:gd name="connsiteY4" fmla="*/ 1273333 h 1799113"/>
                <a:gd name="connsiteX5" fmla="*/ 65 w 802714"/>
                <a:gd name="connsiteY5" fmla="*/ 1092993 h 1799113"/>
                <a:gd name="connsiteX6" fmla="*/ 66105 w 802714"/>
                <a:gd name="connsiteY6" fmla="*/ 732313 h 1799113"/>
                <a:gd name="connsiteX7" fmla="*/ 109285 w 802714"/>
                <a:gd name="connsiteY7" fmla="*/ 587533 h 1799113"/>
                <a:gd name="connsiteX8" fmla="*/ 203265 w 802714"/>
                <a:gd name="connsiteY8" fmla="*/ 485933 h 1799113"/>
                <a:gd name="connsiteX9" fmla="*/ 147385 w 802714"/>
                <a:gd name="connsiteY9" fmla="*/ 432593 h 1799113"/>
                <a:gd name="connsiteX10" fmla="*/ 129605 w 802714"/>
                <a:gd name="connsiteY10" fmla="*/ 242093 h 1799113"/>
                <a:gd name="connsiteX11" fmla="*/ 177865 w 802714"/>
                <a:gd name="connsiteY11" fmla="*/ 97313 h 1799113"/>
                <a:gd name="connsiteX12" fmla="*/ 269305 w 802714"/>
                <a:gd name="connsiteY12" fmla="*/ 13493 h 1799113"/>
                <a:gd name="connsiteX13" fmla="*/ 442025 w 802714"/>
                <a:gd name="connsiteY13" fmla="*/ 3333 h 1799113"/>
                <a:gd name="connsiteX14" fmla="*/ 563945 w 802714"/>
                <a:gd name="connsiteY14" fmla="*/ 46513 h 1799113"/>
                <a:gd name="connsiteX15" fmla="*/ 627445 w 802714"/>
                <a:gd name="connsiteY15" fmla="*/ 173513 h 1799113"/>
                <a:gd name="connsiteX16" fmla="*/ 594425 w 802714"/>
                <a:gd name="connsiteY16" fmla="*/ 221773 h 1799113"/>
                <a:gd name="connsiteX17" fmla="*/ 589345 w 802714"/>
                <a:gd name="connsiteY17" fmla="*/ 259873 h 1799113"/>
                <a:gd name="connsiteX18" fmla="*/ 619825 w 802714"/>
                <a:gd name="connsiteY18" fmla="*/ 305593 h 1799113"/>
                <a:gd name="connsiteX19" fmla="*/ 589345 w 802714"/>
                <a:gd name="connsiteY19" fmla="*/ 343693 h 1799113"/>
                <a:gd name="connsiteX20" fmla="*/ 569025 w 802714"/>
                <a:gd name="connsiteY20" fmla="*/ 409733 h 1799113"/>
                <a:gd name="connsiteX21" fmla="*/ 528385 w 802714"/>
                <a:gd name="connsiteY21" fmla="*/ 450373 h 1799113"/>
                <a:gd name="connsiteX22" fmla="*/ 457265 w 802714"/>
                <a:gd name="connsiteY22" fmla="*/ 450373 h 1799113"/>
                <a:gd name="connsiteX23" fmla="*/ 434405 w 802714"/>
                <a:gd name="connsiteY23" fmla="*/ 496093 h 1799113"/>
                <a:gd name="connsiteX24" fmla="*/ 487745 w 802714"/>
                <a:gd name="connsiteY24" fmla="*/ 582453 h 1799113"/>
                <a:gd name="connsiteX25" fmla="*/ 637605 w 802714"/>
                <a:gd name="connsiteY25" fmla="*/ 778033 h 1799113"/>
                <a:gd name="connsiteX26" fmla="*/ 741745 w 802714"/>
                <a:gd name="connsiteY26" fmla="*/ 887253 h 1799113"/>
                <a:gd name="connsiteX27" fmla="*/ 673165 w 802714"/>
                <a:gd name="connsiteY27" fmla="*/ 993933 h 1799113"/>
                <a:gd name="connsiteX28" fmla="*/ 802706 w 802714"/>
                <a:gd name="connsiteY28" fmla="*/ 1189513 h 1799113"/>
                <a:gd name="connsiteX29" fmla="*/ 665545 w 802714"/>
                <a:gd name="connsiteY29" fmla="*/ 1534953 h 1799113"/>
                <a:gd name="connsiteX0" fmla="*/ 223585 w 831352"/>
                <a:gd name="connsiteY0" fmla="*/ 1799113 h 1799113"/>
                <a:gd name="connsiteX1" fmla="*/ 223585 w 831352"/>
                <a:gd name="connsiteY1" fmla="*/ 1687353 h 1799113"/>
                <a:gd name="connsiteX2" fmla="*/ 124525 w 831352"/>
                <a:gd name="connsiteY2" fmla="*/ 1573053 h 1799113"/>
                <a:gd name="connsiteX3" fmla="*/ 137225 w 831352"/>
                <a:gd name="connsiteY3" fmla="*/ 1392713 h 1799113"/>
                <a:gd name="connsiteX4" fmla="*/ 78805 w 831352"/>
                <a:gd name="connsiteY4" fmla="*/ 1273333 h 1799113"/>
                <a:gd name="connsiteX5" fmla="*/ 65 w 831352"/>
                <a:gd name="connsiteY5" fmla="*/ 1092993 h 1799113"/>
                <a:gd name="connsiteX6" fmla="*/ 66105 w 831352"/>
                <a:gd name="connsiteY6" fmla="*/ 732313 h 1799113"/>
                <a:gd name="connsiteX7" fmla="*/ 109285 w 831352"/>
                <a:gd name="connsiteY7" fmla="*/ 587533 h 1799113"/>
                <a:gd name="connsiteX8" fmla="*/ 203265 w 831352"/>
                <a:gd name="connsiteY8" fmla="*/ 485933 h 1799113"/>
                <a:gd name="connsiteX9" fmla="*/ 147385 w 831352"/>
                <a:gd name="connsiteY9" fmla="*/ 432593 h 1799113"/>
                <a:gd name="connsiteX10" fmla="*/ 129605 w 831352"/>
                <a:gd name="connsiteY10" fmla="*/ 242093 h 1799113"/>
                <a:gd name="connsiteX11" fmla="*/ 177865 w 831352"/>
                <a:gd name="connsiteY11" fmla="*/ 97313 h 1799113"/>
                <a:gd name="connsiteX12" fmla="*/ 269305 w 831352"/>
                <a:gd name="connsiteY12" fmla="*/ 13493 h 1799113"/>
                <a:gd name="connsiteX13" fmla="*/ 442025 w 831352"/>
                <a:gd name="connsiteY13" fmla="*/ 3333 h 1799113"/>
                <a:gd name="connsiteX14" fmla="*/ 563945 w 831352"/>
                <a:gd name="connsiteY14" fmla="*/ 46513 h 1799113"/>
                <a:gd name="connsiteX15" fmla="*/ 627445 w 831352"/>
                <a:gd name="connsiteY15" fmla="*/ 173513 h 1799113"/>
                <a:gd name="connsiteX16" fmla="*/ 594425 w 831352"/>
                <a:gd name="connsiteY16" fmla="*/ 221773 h 1799113"/>
                <a:gd name="connsiteX17" fmla="*/ 589345 w 831352"/>
                <a:gd name="connsiteY17" fmla="*/ 259873 h 1799113"/>
                <a:gd name="connsiteX18" fmla="*/ 619825 w 831352"/>
                <a:gd name="connsiteY18" fmla="*/ 305593 h 1799113"/>
                <a:gd name="connsiteX19" fmla="*/ 589345 w 831352"/>
                <a:gd name="connsiteY19" fmla="*/ 343693 h 1799113"/>
                <a:gd name="connsiteX20" fmla="*/ 569025 w 831352"/>
                <a:gd name="connsiteY20" fmla="*/ 409733 h 1799113"/>
                <a:gd name="connsiteX21" fmla="*/ 528385 w 831352"/>
                <a:gd name="connsiteY21" fmla="*/ 450373 h 1799113"/>
                <a:gd name="connsiteX22" fmla="*/ 457265 w 831352"/>
                <a:gd name="connsiteY22" fmla="*/ 450373 h 1799113"/>
                <a:gd name="connsiteX23" fmla="*/ 434405 w 831352"/>
                <a:gd name="connsiteY23" fmla="*/ 496093 h 1799113"/>
                <a:gd name="connsiteX24" fmla="*/ 487745 w 831352"/>
                <a:gd name="connsiteY24" fmla="*/ 582453 h 1799113"/>
                <a:gd name="connsiteX25" fmla="*/ 637605 w 831352"/>
                <a:gd name="connsiteY25" fmla="*/ 778033 h 1799113"/>
                <a:gd name="connsiteX26" fmla="*/ 741745 w 831352"/>
                <a:gd name="connsiteY26" fmla="*/ 887253 h 1799113"/>
                <a:gd name="connsiteX27" fmla="*/ 673165 w 831352"/>
                <a:gd name="connsiteY27" fmla="*/ 993933 h 1799113"/>
                <a:gd name="connsiteX28" fmla="*/ 802706 w 831352"/>
                <a:gd name="connsiteY28" fmla="*/ 1189513 h 1799113"/>
                <a:gd name="connsiteX29" fmla="*/ 823025 w 831352"/>
                <a:gd name="connsiteY29" fmla="*/ 1374933 h 1799113"/>
                <a:gd name="connsiteX30" fmla="*/ 665545 w 831352"/>
                <a:gd name="connsiteY30" fmla="*/ 1534953 h 1799113"/>
                <a:gd name="connsiteX0" fmla="*/ 223585 w 831352"/>
                <a:gd name="connsiteY0" fmla="*/ 1799113 h 1799113"/>
                <a:gd name="connsiteX1" fmla="*/ 223585 w 831352"/>
                <a:gd name="connsiteY1" fmla="*/ 1687353 h 1799113"/>
                <a:gd name="connsiteX2" fmla="*/ 124525 w 831352"/>
                <a:gd name="connsiteY2" fmla="*/ 1573053 h 1799113"/>
                <a:gd name="connsiteX3" fmla="*/ 137225 w 831352"/>
                <a:gd name="connsiteY3" fmla="*/ 1392713 h 1799113"/>
                <a:gd name="connsiteX4" fmla="*/ 78805 w 831352"/>
                <a:gd name="connsiteY4" fmla="*/ 1273333 h 1799113"/>
                <a:gd name="connsiteX5" fmla="*/ 65 w 831352"/>
                <a:gd name="connsiteY5" fmla="*/ 1092993 h 1799113"/>
                <a:gd name="connsiteX6" fmla="*/ 66105 w 831352"/>
                <a:gd name="connsiteY6" fmla="*/ 732313 h 1799113"/>
                <a:gd name="connsiteX7" fmla="*/ 109285 w 831352"/>
                <a:gd name="connsiteY7" fmla="*/ 587533 h 1799113"/>
                <a:gd name="connsiteX8" fmla="*/ 203265 w 831352"/>
                <a:gd name="connsiteY8" fmla="*/ 485933 h 1799113"/>
                <a:gd name="connsiteX9" fmla="*/ 147385 w 831352"/>
                <a:gd name="connsiteY9" fmla="*/ 432593 h 1799113"/>
                <a:gd name="connsiteX10" fmla="*/ 129605 w 831352"/>
                <a:gd name="connsiteY10" fmla="*/ 242093 h 1799113"/>
                <a:gd name="connsiteX11" fmla="*/ 177865 w 831352"/>
                <a:gd name="connsiteY11" fmla="*/ 97313 h 1799113"/>
                <a:gd name="connsiteX12" fmla="*/ 269305 w 831352"/>
                <a:gd name="connsiteY12" fmla="*/ 13493 h 1799113"/>
                <a:gd name="connsiteX13" fmla="*/ 442025 w 831352"/>
                <a:gd name="connsiteY13" fmla="*/ 3333 h 1799113"/>
                <a:gd name="connsiteX14" fmla="*/ 563945 w 831352"/>
                <a:gd name="connsiteY14" fmla="*/ 46513 h 1799113"/>
                <a:gd name="connsiteX15" fmla="*/ 627445 w 831352"/>
                <a:gd name="connsiteY15" fmla="*/ 173513 h 1799113"/>
                <a:gd name="connsiteX16" fmla="*/ 594425 w 831352"/>
                <a:gd name="connsiteY16" fmla="*/ 221773 h 1799113"/>
                <a:gd name="connsiteX17" fmla="*/ 589345 w 831352"/>
                <a:gd name="connsiteY17" fmla="*/ 259873 h 1799113"/>
                <a:gd name="connsiteX18" fmla="*/ 619825 w 831352"/>
                <a:gd name="connsiteY18" fmla="*/ 305593 h 1799113"/>
                <a:gd name="connsiteX19" fmla="*/ 589345 w 831352"/>
                <a:gd name="connsiteY19" fmla="*/ 343693 h 1799113"/>
                <a:gd name="connsiteX20" fmla="*/ 569025 w 831352"/>
                <a:gd name="connsiteY20" fmla="*/ 409733 h 1799113"/>
                <a:gd name="connsiteX21" fmla="*/ 528385 w 831352"/>
                <a:gd name="connsiteY21" fmla="*/ 450373 h 1799113"/>
                <a:gd name="connsiteX22" fmla="*/ 457265 w 831352"/>
                <a:gd name="connsiteY22" fmla="*/ 450373 h 1799113"/>
                <a:gd name="connsiteX23" fmla="*/ 434405 w 831352"/>
                <a:gd name="connsiteY23" fmla="*/ 496093 h 1799113"/>
                <a:gd name="connsiteX24" fmla="*/ 487745 w 831352"/>
                <a:gd name="connsiteY24" fmla="*/ 582453 h 1799113"/>
                <a:gd name="connsiteX25" fmla="*/ 637605 w 831352"/>
                <a:gd name="connsiteY25" fmla="*/ 778033 h 1799113"/>
                <a:gd name="connsiteX26" fmla="*/ 741745 w 831352"/>
                <a:gd name="connsiteY26" fmla="*/ 887253 h 1799113"/>
                <a:gd name="connsiteX27" fmla="*/ 713805 w 831352"/>
                <a:gd name="connsiteY27" fmla="*/ 968533 h 1799113"/>
                <a:gd name="connsiteX28" fmla="*/ 673165 w 831352"/>
                <a:gd name="connsiteY28" fmla="*/ 993933 h 1799113"/>
                <a:gd name="connsiteX29" fmla="*/ 802706 w 831352"/>
                <a:gd name="connsiteY29" fmla="*/ 1189513 h 1799113"/>
                <a:gd name="connsiteX30" fmla="*/ 823025 w 831352"/>
                <a:gd name="connsiteY30" fmla="*/ 1374933 h 1799113"/>
                <a:gd name="connsiteX31" fmla="*/ 665545 w 831352"/>
                <a:gd name="connsiteY31" fmla="*/ 1534953 h 1799113"/>
                <a:gd name="connsiteX0" fmla="*/ 223585 w 831352"/>
                <a:gd name="connsiteY0" fmla="*/ 1799113 h 1799113"/>
                <a:gd name="connsiteX1" fmla="*/ 223585 w 831352"/>
                <a:gd name="connsiteY1" fmla="*/ 1687353 h 1799113"/>
                <a:gd name="connsiteX2" fmla="*/ 124525 w 831352"/>
                <a:gd name="connsiteY2" fmla="*/ 1573053 h 1799113"/>
                <a:gd name="connsiteX3" fmla="*/ 137225 w 831352"/>
                <a:gd name="connsiteY3" fmla="*/ 1392713 h 1799113"/>
                <a:gd name="connsiteX4" fmla="*/ 78805 w 831352"/>
                <a:gd name="connsiteY4" fmla="*/ 1273333 h 1799113"/>
                <a:gd name="connsiteX5" fmla="*/ 65 w 831352"/>
                <a:gd name="connsiteY5" fmla="*/ 1092993 h 1799113"/>
                <a:gd name="connsiteX6" fmla="*/ 66105 w 831352"/>
                <a:gd name="connsiteY6" fmla="*/ 732313 h 1799113"/>
                <a:gd name="connsiteX7" fmla="*/ 109285 w 831352"/>
                <a:gd name="connsiteY7" fmla="*/ 587533 h 1799113"/>
                <a:gd name="connsiteX8" fmla="*/ 203265 w 831352"/>
                <a:gd name="connsiteY8" fmla="*/ 485933 h 1799113"/>
                <a:gd name="connsiteX9" fmla="*/ 147385 w 831352"/>
                <a:gd name="connsiteY9" fmla="*/ 432593 h 1799113"/>
                <a:gd name="connsiteX10" fmla="*/ 129605 w 831352"/>
                <a:gd name="connsiteY10" fmla="*/ 242093 h 1799113"/>
                <a:gd name="connsiteX11" fmla="*/ 177865 w 831352"/>
                <a:gd name="connsiteY11" fmla="*/ 97313 h 1799113"/>
                <a:gd name="connsiteX12" fmla="*/ 269305 w 831352"/>
                <a:gd name="connsiteY12" fmla="*/ 13493 h 1799113"/>
                <a:gd name="connsiteX13" fmla="*/ 442025 w 831352"/>
                <a:gd name="connsiteY13" fmla="*/ 3333 h 1799113"/>
                <a:gd name="connsiteX14" fmla="*/ 563945 w 831352"/>
                <a:gd name="connsiteY14" fmla="*/ 46513 h 1799113"/>
                <a:gd name="connsiteX15" fmla="*/ 627445 w 831352"/>
                <a:gd name="connsiteY15" fmla="*/ 173513 h 1799113"/>
                <a:gd name="connsiteX16" fmla="*/ 594425 w 831352"/>
                <a:gd name="connsiteY16" fmla="*/ 221773 h 1799113"/>
                <a:gd name="connsiteX17" fmla="*/ 589345 w 831352"/>
                <a:gd name="connsiteY17" fmla="*/ 259873 h 1799113"/>
                <a:gd name="connsiteX18" fmla="*/ 619825 w 831352"/>
                <a:gd name="connsiteY18" fmla="*/ 305593 h 1799113"/>
                <a:gd name="connsiteX19" fmla="*/ 589345 w 831352"/>
                <a:gd name="connsiteY19" fmla="*/ 343693 h 1799113"/>
                <a:gd name="connsiteX20" fmla="*/ 569025 w 831352"/>
                <a:gd name="connsiteY20" fmla="*/ 409733 h 1799113"/>
                <a:gd name="connsiteX21" fmla="*/ 528385 w 831352"/>
                <a:gd name="connsiteY21" fmla="*/ 450373 h 1799113"/>
                <a:gd name="connsiteX22" fmla="*/ 457265 w 831352"/>
                <a:gd name="connsiteY22" fmla="*/ 450373 h 1799113"/>
                <a:gd name="connsiteX23" fmla="*/ 434405 w 831352"/>
                <a:gd name="connsiteY23" fmla="*/ 496093 h 1799113"/>
                <a:gd name="connsiteX24" fmla="*/ 487745 w 831352"/>
                <a:gd name="connsiteY24" fmla="*/ 582453 h 1799113"/>
                <a:gd name="connsiteX25" fmla="*/ 637605 w 831352"/>
                <a:gd name="connsiteY25" fmla="*/ 778033 h 1799113"/>
                <a:gd name="connsiteX26" fmla="*/ 741745 w 831352"/>
                <a:gd name="connsiteY26" fmla="*/ 887253 h 1799113"/>
                <a:gd name="connsiteX27" fmla="*/ 759525 w 831352"/>
                <a:gd name="connsiteY27" fmla="*/ 902493 h 1799113"/>
                <a:gd name="connsiteX28" fmla="*/ 713805 w 831352"/>
                <a:gd name="connsiteY28" fmla="*/ 968533 h 1799113"/>
                <a:gd name="connsiteX29" fmla="*/ 673165 w 831352"/>
                <a:gd name="connsiteY29" fmla="*/ 993933 h 1799113"/>
                <a:gd name="connsiteX30" fmla="*/ 802706 w 831352"/>
                <a:gd name="connsiteY30" fmla="*/ 1189513 h 1799113"/>
                <a:gd name="connsiteX31" fmla="*/ 823025 w 831352"/>
                <a:gd name="connsiteY31" fmla="*/ 1374933 h 1799113"/>
                <a:gd name="connsiteX32" fmla="*/ 665545 w 831352"/>
                <a:gd name="connsiteY32" fmla="*/ 1534953 h 1799113"/>
                <a:gd name="connsiteX0" fmla="*/ 223585 w 831352"/>
                <a:gd name="connsiteY0" fmla="*/ 1799113 h 1799113"/>
                <a:gd name="connsiteX1" fmla="*/ 223585 w 831352"/>
                <a:gd name="connsiteY1" fmla="*/ 1687353 h 1799113"/>
                <a:gd name="connsiteX2" fmla="*/ 124525 w 831352"/>
                <a:gd name="connsiteY2" fmla="*/ 1573053 h 1799113"/>
                <a:gd name="connsiteX3" fmla="*/ 137225 w 831352"/>
                <a:gd name="connsiteY3" fmla="*/ 1392713 h 1799113"/>
                <a:gd name="connsiteX4" fmla="*/ 78805 w 831352"/>
                <a:gd name="connsiteY4" fmla="*/ 1273333 h 1799113"/>
                <a:gd name="connsiteX5" fmla="*/ 65 w 831352"/>
                <a:gd name="connsiteY5" fmla="*/ 1092993 h 1799113"/>
                <a:gd name="connsiteX6" fmla="*/ 66105 w 831352"/>
                <a:gd name="connsiteY6" fmla="*/ 732313 h 1799113"/>
                <a:gd name="connsiteX7" fmla="*/ 109285 w 831352"/>
                <a:gd name="connsiteY7" fmla="*/ 587533 h 1799113"/>
                <a:gd name="connsiteX8" fmla="*/ 203265 w 831352"/>
                <a:gd name="connsiteY8" fmla="*/ 485933 h 1799113"/>
                <a:gd name="connsiteX9" fmla="*/ 147385 w 831352"/>
                <a:gd name="connsiteY9" fmla="*/ 432593 h 1799113"/>
                <a:gd name="connsiteX10" fmla="*/ 129605 w 831352"/>
                <a:gd name="connsiteY10" fmla="*/ 242093 h 1799113"/>
                <a:gd name="connsiteX11" fmla="*/ 177865 w 831352"/>
                <a:gd name="connsiteY11" fmla="*/ 97313 h 1799113"/>
                <a:gd name="connsiteX12" fmla="*/ 269305 w 831352"/>
                <a:gd name="connsiteY12" fmla="*/ 13493 h 1799113"/>
                <a:gd name="connsiteX13" fmla="*/ 442025 w 831352"/>
                <a:gd name="connsiteY13" fmla="*/ 3333 h 1799113"/>
                <a:gd name="connsiteX14" fmla="*/ 563945 w 831352"/>
                <a:gd name="connsiteY14" fmla="*/ 46513 h 1799113"/>
                <a:gd name="connsiteX15" fmla="*/ 627445 w 831352"/>
                <a:gd name="connsiteY15" fmla="*/ 173513 h 1799113"/>
                <a:gd name="connsiteX16" fmla="*/ 594425 w 831352"/>
                <a:gd name="connsiteY16" fmla="*/ 221773 h 1799113"/>
                <a:gd name="connsiteX17" fmla="*/ 589345 w 831352"/>
                <a:gd name="connsiteY17" fmla="*/ 259873 h 1799113"/>
                <a:gd name="connsiteX18" fmla="*/ 619825 w 831352"/>
                <a:gd name="connsiteY18" fmla="*/ 305593 h 1799113"/>
                <a:gd name="connsiteX19" fmla="*/ 589345 w 831352"/>
                <a:gd name="connsiteY19" fmla="*/ 343693 h 1799113"/>
                <a:gd name="connsiteX20" fmla="*/ 569025 w 831352"/>
                <a:gd name="connsiteY20" fmla="*/ 409733 h 1799113"/>
                <a:gd name="connsiteX21" fmla="*/ 528385 w 831352"/>
                <a:gd name="connsiteY21" fmla="*/ 450373 h 1799113"/>
                <a:gd name="connsiteX22" fmla="*/ 457265 w 831352"/>
                <a:gd name="connsiteY22" fmla="*/ 450373 h 1799113"/>
                <a:gd name="connsiteX23" fmla="*/ 434405 w 831352"/>
                <a:gd name="connsiteY23" fmla="*/ 496093 h 1799113"/>
                <a:gd name="connsiteX24" fmla="*/ 487745 w 831352"/>
                <a:gd name="connsiteY24" fmla="*/ 582453 h 1799113"/>
                <a:gd name="connsiteX25" fmla="*/ 637605 w 831352"/>
                <a:gd name="connsiteY25" fmla="*/ 778033 h 1799113"/>
                <a:gd name="connsiteX26" fmla="*/ 741745 w 831352"/>
                <a:gd name="connsiteY26" fmla="*/ 887253 h 1799113"/>
                <a:gd name="connsiteX27" fmla="*/ 759525 w 831352"/>
                <a:gd name="connsiteY27" fmla="*/ 902493 h 1799113"/>
                <a:gd name="connsiteX28" fmla="*/ 713805 w 831352"/>
                <a:gd name="connsiteY28" fmla="*/ 968533 h 1799113"/>
                <a:gd name="connsiteX29" fmla="*/ 673165 w 831352"/>
                <a:gd name="connsiteY29" fmla="*/ 993933 h 1799113"/>
                <a:gd name="connsiteX30" fmla="*/ 802706 w 831352"/>
                <a:gd name="connsiteY30" fmla="*/ 1189513 h 1799113"/>
                <a:gd name="connsiteX31" fmla="*/ 823025 w 831352"/>
                <a:gd name="connsiteY31" fmla="*/ 1374933 h 1799113"/>
                <a:gd name="connsiteX32" fmla="*/ 665545 w 831352"/>
                <a:gd name="connsiteY32" fmla="*/ 1534953 h 1799113"/>
                <a:gd name="connsiteX0" fmla="*/ 223585 w 829197"/>
                <a:gd name="connsiteY0" fmla="*/ 1799113 h 1799113"/>
                <a:gd name="connsiteX1" fmla="*/ 223585 w 829197"/>
                <a:gd name="connsiteY1" fmla="*/ 1687353 h 1799113"/>
                <a:gd name="connsiteX2" fmla="*/ 124525 w 829197"/>
                <a:gd name="connsiteY2" fmla="*/ 1573053 h 1799113"/>
                <a:gd name="connsiteX3" fmla="*/ 137225 w 829197"/>
                <a:gd name="connsiteY3" fmla="*/ 1392713 h 1799113"/>
                <a:gd name="connsiteX4" fmla="*/ 78805 w 829197"/>
                <a:gd name="connsiteY4" fmla="*/ 1273333 h 1799113"/>
                <a:gd name="connsiteX5" fmla="*/ 65 w 829197"/>
                <a:gd name="connsiteY5" fmla="*/ 1092993 h 1799113"/>
                <a:gd name="connsiteX6" fmla="*/ 66105 w 829197"/>
                <a:gd name="connsiteY6" fmla="*/ 732313 h 1799113"/>
                <a:gd name="connsiteX7" fmla="*/ 109285 w 829197"/>
                <a:gd name="connsiteY7" fmla="*/ 587533 h 1799113"/>
                <a:gd name="connsiteX8" fmla="*/ 203265 w 829197"/>
                <a:gd name="connsiteY8" fmla="*/ 485933 h 1799113"/>
                <a:gd name="connsiteX9" fmla="*/ 147385 w 829197"/>
                <a:gd name="connsiteY9" fmla="*/ 432593 h 1799113"/>
                <a:gd name="connsiteX10" fmla="*/ 129605 w 829197"/>
                <a:gd name="connsiteY10" fmla="*/ 242093 h 1799113"/>
                <a:gd name="connsiteX11" fmla="*/ 177865 w 829197"/>
                <a:gd name="connsiteY11" fmla="*/ 97313 h 1799113"/>
                <a:gd name="connsiteX12" fmla="*/ 269305 w 829197"/>
                <a:gd name="connsiteY12" fmla="*/ 13493 h 1799113"/>
                <a:gd name="connsiteX13" fmla="*/ 442025 w 829197"/>
                <a:gd name="connsiteY13" fmla="*/ 3333 h 1799113"/>
                <a:gd name="connsiteX14" fmla="*/ 563945 w 829197"/>
                <a:gd name="connsiteY14" fmla="*/ 46513 h 1799113"/>
                <a:gd name="connsiteX15" fmla="*/ 627445 w 829197"/>
                <a:gd name="connsiteY15" fmla="*/ 173513 h 1799113"/>
                <a:gd name="connsiteX16" fmla="*/ 594425 w 829197"/>
                <a:gd name="connsiteY16" fmla="*/ 221773 h 1799113"/>
                <a:gd name="connsiteX17" fmla="*/ 589345 w 829197"/>
                <a:gd name="connsiteY17" fmla="*/ 259873 h 1799113"/>
                <a:gd name="connsiteX18" fmla="*/ 619825 w 829197"/>
                <a:gd name="connsiteY18" fmla="*/ 305593 h 1799113"/>
                <a:gd name="connsiteX19" fmla="*/ 589345 w 829197"/>
                <a:gd name="connsiteY19" fmla="*/ 343693 h 1799113"/>
                <a:gd name="connsiteX20" fmla="*/ 569025 w 829197"/>
                <a:gd name="connsiteY20" fmla="*/ 409733 h 1799113"/>
                <a:gd name="connsiteX21" fmla="*/ 528385 w 829197"/>
                <a:gd name="connsiteY21" fmla="*/ 450373 h 1799113"/>
                <a:gd name="connsiteX22" fmla="*/ 457265 w 829197"/>
                <a:gd name="connsiteY22" fmla="*/ 450373 h 1799113"/>
                <a:gd name="connsiteX23" fmla="*/ 434405 w 829197"/>
                <a:gd name="connsiteY23" fmla="*/ 496093 h 1799113"/>
                <a:gd name="connsiteX24" fmla="*/ 487745 w 829197"/>
                <a:gd name="connsiteY24" fmla="*/ 582453 h 1799113"/>
                <a:gd name="connsiteX25" fmla="*/ 637605 w 829197"/>
                <a:gd name="connsiteY25" fmla="*/ 778033 h 1799113"/>
                <a:gd name="connsiteX26" fmla="*/ 741745 w 829197"/>
                <a:gd name="connsiteY26" fmla="*/ 887253 h 1799113"/>
                <a:gd name="connsiteX27" fmla="*/ 759525 w 829197"/>
                <a:gd name="connsiteY27" fmla="*/ 902493 h 1799113"/>
                <a:gd name="connsiteX28" fmla="*/ 713805 w 829197"/>
                <a:gd name="connsiteY28" fmla="*/ 968533 h 1799113"/>
                <a:gd name="connsiteX29" fmla="*/ 673165 w 829197"/>
                <a:gd name="connsiteY29" fmla="*/ 993933 h 1799113"/>
                <a:gd name="connsiteX30" fmla="*/ 802706 w 829197"/>
                <a:gd name="connsiteY30" fmla="*/ 1189513 h 1799113"/>
                <a:gd name="connsiteX31" fmla="*/ 823025 w 829197"/>
                <a:gd name="connsiteY31" fmla="*/ 1374933 h 1799113"/>
                <a:gd name="connsiteX32" fmla="*/ 711265 w 829197"/>
                <a:gd name="connsiteY32" fmla="*/ 1560353 h 1799113"/>
                <a:gd name="connsiteX33" fmla="*/ 665545 w 829197"/>
                <a:gd name="connsiteY33" fmla="*/ 1534953 h 1799113"/>
                <a:gd name="connsiteX0" fmla="*/ 223585 w 829197"/>
                <a:gd name="connsiteY0" fmla="*/ 1799113 h 1799113"/>
                <a:gd name="connsiteX1" fmla="*/ 223585 w 829197"/>
                <a:gd name="connsiteY1" fmla="*/ 1687353 h 1799113"/>
                <a:gd name="connsiteX2" fmla="*/ 124525 w 829197"/>
                <a:gd name="connsiteY2" fmla="*/ 1573053 h 1799113"/>
                <a:gd name="connsiteX3" fmla="*/ 137225 w 829197"/>
                <a:gd name="connsiteY3" fmla="*/ 1392713 h 1799113"/>
                <a:gd name="connsiteX4" fmla="*/ 78805 w 829197"/>
                <a:gd name="connsiteY4" fmla="*/ 1273333 h 1799113"/>
                <a:gd name="connsiteX5" fmla="*/ 65 w 829197"/>
                <a:gd name="connsiteY5" fmla="*/ 1092993 h 1799113"/>
                <a:gd name="connsiteX6" fmla="*/ 66105 w 829197"/>
                <a:gd name="connsiteY6" fmla="*/ 732313 h 1799113"/>
                <a:gd name="connsiteX7" fmla="*/ 109285 w 829197"/>
                <a:gd name="connsiteY7" fmla="*/ 587533 h 1799113"/>
                <a:gd name="connsiteX8" fmla="*/ 203265 w 829197"/>
                <a:gd name="connsiteY8" fmla="*/ 485933 h 1799113"/>
                <a:gd name="connsiteX9" fmla="*/ 147385 w 829197"/>
                <a:gd name="connsiteY9" fmla="*/ 432593 h 1799113"/>
                <a:gd name="connsiteX10" fmla="*/ 129605 w 829197"/>
                <a:gd name="connsiteY10" fmla="*/ 242093 h 1799113"/>
                <a:gd name="connsiteX11" fmla="*/ 177865 w 829197"/>
                <a:gd name="connsiteY11" fmla="*/ 97313 h 1799113"/>
                <a:gd name="connsiteX12" fmla="*/ 269305 w 829197"/>
                <a:gd name="connsiteY12" fmla="*/ 13493 h 1799113"/>
                <a:gd name="connsiteX13" fmla="*/ 442025 w 829197"/>
                <a:gd name="connsiteY13" fmla="*/ 3333 h 1799113"/>
                <a:gd name="connsiteX14" fmla="*/ 563945 w 829197"/>
                <a:gd name="connsiteY14" fmla="*/ 46513 h 1799113"/>
                <a:gd name="connsiteX15" fmla="*/ 627445 w 829197"/>
                <a:gd name="connsiteY15" fmla="*/ 173513 h 1799113"/>
                <a:gd name="connsiteX16" fmla="*/ 594425 w 829197"/>
                <a:gd name="connsiteY16" fmla="*/ 221773 h 1799113"/>
                <a:gd name="connsiteX17" fmla="*/ 589345 w 829197"/>
                <a:gd name="connsiteY17" fmla="*/ 259873 h 1799113"/>
                <a:gd name="connsiteX18" fmla="*/ 619825 w 829197"/>
                <a:gd name="connsiteY18" fmla="*/ 305593 h 1799113"/>
                <a:gd name="connsiteX19" fmla="*/ 589345 w 829197"/>
                <a:gd name="connsiteY19" fmla="*/ 343693 h 1799113"/>
                <a:gd name="connsiteX20" fmla="*/ 569025 w 829197"/>
                <a:gd name="connsiteY20" fmla="*/ 409733 h 1799113"/>
                <a:gd name="connsiteX21" fmla="*/ 528385 w 829197"/>
                <a:gd name="connsiteY21" fmla="*/ 450373 h 1799113"/>
                <a:gd name="connsiteX22" fmla="*/ 457265 w 829197"/>
                <a:gd name="connsiteY22" fmla="*/ 450373 h 1799113"/>
                <a:gd name="connsiteX23" fmla="*/ 434405 w 829197"/>
                <a:gd name="connsiteY23" fmla="*/ 496093 h 1799113"/>
                <a:gd name="connsiteX24" fmla="*/ 487745 w 829197"/>
                <a:gd name="connsiteY24" fmla="*/ 582453 h 1799113"/>
                <a:gd name="connsiteX25" fmla="*/ 637605 w 829197"/>
                <a:gd name="connsiteY25" fmla="*/ 778033 h 1799113"/>
                <a:gd name="connsiteX26" fmla="*/ 741745 w 829197"/>
                <a:gd name="connsiteY26" fmla="*/ 887253 h 1799113"/>
                <a:gd name="connsiteX27" fmla="*/ 759525 w 829197"/>
                <a:gd name="connsiteY27" fmla="*/ 902493 h 1799113"/>
                <a:gd name="connsiteX28" fmla="*/ 713805 w 829197"/>
                <a:gd name="connsiteY28" fmla="*/ 968533 h 1799113"/>
                <a:gd name="connsiteX29" fmla="*/ 673165 w 829197"/>
                <a:gd name="connsiteY29" fmla="*/ 993933 h 1799113"/>
                <a:gd name="connsiteX30" fmla="*/ 802706 w 829197"/>
                <a:gd name="connsiteY30" fmla="*/ 1189513 h 1799113"/>
                <a:gd name="connsiteX31" fmla="*/ 823025 w 829197"/>
                <a:gd name="connsiteY31" fmla="*/ 1374933 h 1799113"/>
                <a:gd name="connsiteX32" fmla="*/ 711265 w 829197"/>
                <a:gd name="connsiteY32" fmla="*/ 1560353 h 1799113"/>
                <a:gd name="connsiteX33" fmla="*/ 619825 w 829197"/>
                <a:gd name="connsiteY33" fmla="*/ 1791493 h 1799113"/>
                <a:gd name="connsiteX0" fmla="*/ 223585 w 829197"/>
                <a:gd name="connsiteY0" fmla="*/ 1799113 h 1799113"/>
                <a:gd name="connsiteX1" fmla="*/ 223585 w 829197"/>
                <a:gd name="connsiteY1" fmla="*/ 1687353 h 1799113"/>
                <a:gd name="connsiteX2" fmla="*/ 124525 w 829197"/>
                <a:gd name="connsiteY2" fmla="*/ 1573053 h 1799113"/>
                <a:gd name="connsiteX3" fmla="*/ 137225 w 829197"/>
                <a:gd name="connsiteY3" fmla="*/ 1392713 h 1799113"/>
                <a:gd name="connsiteX4" fmla="*/ 78805 w 829197"/>
                <a:gd name="connsiteY4" fmla="*/ 1273333 h 1799113"/>
                <a:gd name="connsiteX5" fmla="*/ 65 w 829197"/>
                <a:gd name="connsiteY5" fmla="*/ 1092993 h 1799113"/>
                <a:gd name="connsiteX6" fmla="*/ 66105 w 829197"/>
                <a:gd name="connsiteY6" fmla="*/ 732313 h 1799113"/>
                <a:gd name="connsiteX7" fmla="*/ 109285 w 829197"/>
                <a:gd name="connsiteY7" fmla="*/ 587533 h 1799113"/>
                <a:gd name="connsiteX8" fmla="*/ 203265 w 829197"/>
                <a:gd name="connsiteY8" fmla="*/ 485933 h 1799113"/>
                <a:gd name="connsiteX9" fmla="*/ 147385 w 829197"/>
                <a:gd name="connsiteY9" fmla="*/ 432593 h 1799113"/>
                <a:gd name="connsiteX10" fmla="*/ 129605 w 829197"/>
                <a:gd name="connsiteY10" fmla="*/ 242093 h 1799113"/>
                <a:gd name="connsiteX11" fmla="*/ 177865 w 829197"/>
                <a:gd name="connsiteY11" fmla="*/ 97313 h 1799113"/>
                <a:gd name="connsiteX12" fmla="*/ 269305 w 829197"/>
                <a:gd name="connsiteY12" fmla="*/ 13493 h 1799113"/>
                <a:gd name="connsiteX13" fmla="*/ 442025 w 829197"/>
                <a:gd name="connsiteY13" fmla="*/ 3333 h 1799113"/>
                <a:gd name="connsiteX14" fmla="*/ 563945 w 829197"/>
                <a:gd name="connsiteY14" fmla="*/ 46513 h 1799113"/>
                <a:gd name="connsiteX15" fmla="*/ 627445 w 829197"/>
                <a:gd name="connsiteY15" fmla="*/ 173513 h 1799113"/>
                <a:gd name="connsiteX16" fmla="*/ 594425 w 829197"/>
                <a:gd name="connsiteY16" fmla="*/ 221773 h 1799113"/>
                <a:gd name="connsiteX17" fmla="*/ 589345 w 829197"/>
                <a:gd name="connsiteY17" fmla="*/ 259873 h 1799113"/>
                <a:gd name="connsiteX18" fmla="*/ 619825 w 829197"/>
                <a:gd name="connsiteY18" fmla="*/ 305593 h 1799113"/>
                <a:gd name="connsiteX19" fmla="*/ 589345 w 829197"/>
                <a:gd name="connsiteY19" fmla="*/ 343693 h 1799113"/>
                <a:gd name="connsiteX20" fmla="*/ 569025 w 829197"/>
                <a:gd name="connsiteY20" fmla="*/ 409733 h 1799113"/>
                <a:gd name="connsiteX21" fmla="*/ 528385 w 829197"/>
                <a:gd name="connsiteY21" fmla="*/ 450373 h 1799113"/>
                <a:gd name="connsiteX22" fmla="*/ 457265 w 829197"/>
                <a:gd name="connsiteY22" fmla="*/ 450373 h 1799113"/>
                <a:gd name="connsiteX23" fmla="*/ 434405 w 829197"/>
                <a:gd name="connsiteY23" fmla="*/ 496093 h 1799113"/>
                <a:gd name="connsiteX24" fmla="*/ 487745 w 829197"/>
                <a:gd name="connsiteY24" fmla="*/ 582453 h 1799113"/>
                <a:gd name="connsiteX25" fmla="*/ 637605 w 829197"/>
                <a:gd name="connsiteY25" fmla="*/ 778033 h 1799113"/>
                <a:gd name="connsiteX26" fmla="*/ 741745 w 829197"/>
                <a:gd name="connsiteY26" fmla="*/ 887253 h 1799113"/>
                <a:gd name="connsiteX27" fmla="*/ 759525 w 829197"/>
                <a:gd name="connsiteY27" fmla="*/ 902493 h 1799113"/>
                <a:gd name="connsiteX28" fmla="*/ 713805 w 829197"/>
                <a:gd name="connsiteY28" fmla="*/ 968533 h 1799113"/>
                <a:gd name="connsiteX29" fmla="*/ 673165 w 829197"/>
                <a:gd name="connsiteY29" fmla="*/ 993933 h 1799113"/>
                <a:gd name="connsiteX30" fmla="*/ 802706 w 829197"/>
                <a:gd name="connsiteY30" fmla="*/ 1189513 h 1799113"/>
                <a:gd name="connsiteX31" fmla="*/ 823025 w 829197"/>
                <a:gd name="connsiteY31" fmla="*/ 1374933 h 1799113"/>
                <a:gd name="connsiteX32" fmla="*/ 663005 w 829197"/>
                <a:gd name="connsiteY32" fmla="*/ 1522253 h 1799113"/>
                <a:gd name="connsiteX33" fmla="*/ 619825 w 829197"/>
                <a:gd name="connsiteY33" fmla="*/ 1791493 h 1799113"/>
                <a:gd name="connsiteX0" fmla="*/ 223585 w 831210"/>
                <a:gd name="connsiteY0" fmla="*/ 1799113 h 1799113"/>
                <a:gd name="connsiteX1" fmla="*/ 223585 w 831210"/>
                <a:gd name="connsiteY1" fmla="*/ 1687353 h 1799113"/>
                <a:gd name="connsiteX2" fmla="*/ 124525 w 831210"/>
                <a:gd name="connsiteY2" fmla="*/ 1573053 h 1799113"/>
                <a:gd name="connsiteX3" fmla="*/ 137225 w 831210"/>
                <a:gd name="connsiteY3" fmla="*/ 1392713 h 1799113"/>
                <a:gd name="connsiteX4" fmla="*/ 78805 w 831210"/>
                <a:gd name="connsiteY4" fmla="*/ 1273333 h 1799113"/>
                <a:gd name="connsiteX5" fmla="*/ 65 w 831210"/>
                <a:gd name="connsiteY5" fmla="*/ 1092993 h 1799113"/>
                <a:gd name="connsiteX6" fmla="*/ 66105 w 831210"/>
                <a:gd name="connsiteY6" fmla="*/ 732313 h 1799113"/>
                <a:gd name="connsiteX7" fmla="*/ 109285 w 831210"/>
                <a:gd name="connsiteY7" fmla="*/ 587533 h 1799113"/>
                <a:gd name="connsiteX8" fmla="*/ 203265 w 831210"/>
                <a:gd name="connsiteY8" fmla="*/ 485933 h 1799113"/>
                <a:gd name="connsiteX9" fmla="*/ 147385 w 831210"/>
                <a:gd name="connsiteY9" fmla="*/ 432593 h 1799113"/>
                <a:gd name="connsiteX10" fmla="*/ 129605 w 831210"/>
                <a:gd name="connsiteY10" fmla="*/ 242093 h 1799113"/>
                <a:gd name="connsiteX11" fmla="*/ 177865 w 831210"/>
                <a:gd name="connsiteY11" fmla="*/ 97313 h 1799113"/>
                <a:gd name="connsiteX12" fmla="*/ 269305 w 831210"/>
                <a:gd name="connsiteY12" fmla="*/ 13493 h 1799113"/>
                <a:gd name="connsiteX13" fmla="*/ 442025 w 831210"/>
                <a:gd name="connsiteY13" fmla="*/ 3333 h 1799113"/>
                <a:gd name="connsiteX14" fmla="*/ 563945 w 831210"/>
                <a:gd name="connsiteY14" fmla="*/ 46513 h 1799113"/>
                <a:gd name="connsiteX15" fmla="*/ 627445 w 831210"/>
                <a:gd name="connsiteY15" fmla="*/ 173513 h 1799113"/>
                <a:gd name="connsiteX16" fmla="*/ 594425 w 831210"/>
                <a:gd name="connsiteY16" fmla="*/ 221773 h 1799113"/>
                <a:gd name="connsiteX17" fmla="*/ 589345 w 831210"/>
                <a:gd name="connsiteY17" fmla="*/ 259873 h 1799113"/>
                <a:gd name="connsiteX18" fmla="*/ 619825 w 831210"/>
                <a:gd name="connsiteY18" fmla="*/ 305593 h 1799113"/>
                <a:gd name="connsiteX19" fmla="*/ 589345 w 831210"/>
                <a:gd name="connsiteY19" fmla="*/ 343693 h 1799113"/>
                <a:gd name="connsiteX20" fmla="*/ 569025 w 831210"/>
                <a:gd name="connsiteY20" fmla="*/ 409733 h 1799113"/>
                <a:gd name="connsiteX21" fmla="*/ 528385 w 831210"/>
                <a:gd name="connsiteY21" fmla="*/ 450373 h 1799113"/>
                <a:gd name="connsiteX22" fmla="*/ 457265 w 831210"/>
                <a:gd name="connsiteY22" fmla="*/ 450373 h 1799113"/>
                <a:gd name="connsiteX23" fmla="*/ 434405 w 831210"/>
                <a:gd name="connsiteY23" fmla="*/ 496093 h 1799113"/>
                <a:gd name="connsiteX24" fmla="*/ 487745 w 831210"/>
                <a:gd name="connsiteY24" fmla="*/ 582453 h 1799113"/>
                <a:gd name="connsiteX25" fmla="*/ 637605 w 831210"/>
                <a:gd name="connsiteY25" fmla="*/ 778033 h 1799113"/>
                <a:gd name="connsiteX26" fmla="*/ 741745 w 831210"/>
                <a:gd name="connsiteY26" fmla="*/ 887253 h 1799113"/>
                <a:gd name="connsiteX27" fmla="*/ 759525 w 831210"/>
                <a:gd name="connsiteY27" fmla="*/ 902493 h 1799113"/>
                <a:gd name="connsiteX28" fmla="*/ 713805 w 831210"/>
                <a:gd name="connsiteY28" fmla="*/ 968533 h 1799113"/>
                <a:gd name="connsiteX29" fmla="*/ 673165 w 831210"/>
                <a:gd name="connsiteY29" fmla="*/ 993933 h 1799113"/>
                <a:gd name="connsiteX30" fmla="*/ 812866 w 831210"/>
                <a:gd name="connsiteY30" fmla="*/ 1199673 h 1799113"/>
                <a:gd name="connsiteX31" fmla="*/ 823025 w 831210"/>
                <a:gd name="connsiteY31" fmla="*/ 1374933 h 1799113"/>
                <a:gd name="connsiteX32" fmla="*/ 663005 w 831210"/>
                <a:gd name="connsiteY32" fmla="*/ 1522253 h 1799113"/>
                <a:gd name="connsiteX33" fmla="*/ 619825 w 831210"/>
                <a:gd name="connsiteY33" fmla="*/ 1791493 h 1799113"/>
                <a:gd name="connsiteX0" fmla="*/ 223585 w 831210"/>
                <a:gd name="connsiteY0" fmla="*/ 1799113 h 1799113"/>
                <a:gd name="connsiteX1" fmla="*/ 223585 w 831210"/>
                <a:gd name="connsiteY1" fmla="*/ 1687353 h 1799113"/>
                <a:gd name="connsiteX2" fmla="*/ 124525 w 831210"/>
                <a:gd name="connsiteY2" fmla="*/ 1573053 h 1799113"/>
                <a:gd name="connsiteX3" fmla="*/ 137225 w 831210"/>
                <a:gd name="connsiteY3" fmla="*/ 1392713 h 1799113"/>
                <a:gd name="connsiteX4" fmla="*/ 78805 w 831210"/>
                <a:gd name="connsiteY4" fmla="*/ 1273333 h 1799113"/>
                <a:gd name="connsiteX5" fmla="*/ 65 w 831210"/>
                <a:gd name="connsiteY5" fmla="*/ 1092993 h 1799113"/>
                <a:gd name="connsiteX6" fmla="*/ 66105 w 831210"/>
                <a:gd name="connsiteY6" fmla="*/ 732313 h 1799113"/>
                <a:gd name="connsiteX7" fmla="*/ 109285 w 831210"/>
                <a:gd name="connsiteY7" fmla="*/ 587533 h 1799113"/>
                <a:gd name="connsiteX8" fmla="*/ 203265 w 831210"/>
                <a:gd name="connsiteY8" fmla="*/ 485933 h 1799113"/>
                <a:gd name="connsiteX9" fmla="*/ 147385 w 831210"/>
                <a:gd name="connsiteY9" fmla="*/ 432593 h 1799113"/>
                <a:gd name="connsiteX10" fmla="*/ 129605 w 831210"/>
                <a:gd name="connsiteY10" fmla="*/ 242093 h 1799113"/>
                <a:gd name="connsiteX11" fmla="*/ 177865 w 831210"/>
                <a:gd name="connsiteY11" fmla="*/ 97313 h 1799113"/>
                <a:gd name="connsiteX12" fmla="*/ 269305 w 831210"/>
                <a:gd name="connsiteY12" fmla="*/ 13493 h 1799113"/>
                <a:gd name="connsiteX13" fmla="*/ 442025 w 831210"/>
                <a:gd name="connsiteY13" fmla="*/ 3333 h 1799113"/>
                <a:gd name="connsiteX14" fmla="*/ 563945 w 831210"/>
                <a:gd name="connsiteY14" fmla="*/ 46513 h 1799113"/>
                <a:gd name="connsiteX15" fmla="*/ 627445 w 831210"/>
                <a:gd name="connsiteY15" fmla="*/ 173513 h 1799113"/>
                <a:gd name="connsiteX16" fmla="*/ 594425 w 831210"/>
                <a:gd name="connsiteY16" fmla="*/ 221773 h 1799113"/>
                <a:gd name="connsiteX17" fmla="*/ 589345 w 831210"/>
                <a:gd name="connsiteY17" fmla="*/ 259873 h 1799113"/>
                <a:gd name="connsiteX18" fmla="*/ 619825 w 831210"/>
                <a:gd name="connsiteY18" fmla="*/ 305593 h 1799113"/>
                <a:gd name="connsiteX19" fmla="*/ 589345 w 831210"/>
                <a:gd name="connsiteY19" fmla="*/ 343693 h 1799113"/>
                <a:gd name="connsiteX20" fmla="*/ 569025 w 831210"/>
                <a:gd name="connsiteY20" fmla="*/ 409733 h 1799113"/>
                <a:gd name="connsiteX21" fmla="*/ 528385 w 831210"/>
                <a:gd name="connsiteY21" fmla="*/ 450373 h 1799113"/>
                <a:gd name="connsiteX22" fmla="*/ 457265 w 831210"/>
                <a:gd name="connsiteY22" fmla="*/ 450373 h 1799113"/>
                <a:gd name="connsiteX23" fmla="*/ 434405 w 831210"/>
                <a:gd name="connsiteY23" fmla="*/ 496093 h 1799113"/>
                <a:gd name="connsiteX24" fmla="*/ 487745 w 831210"/>
                <a:gd name="connsiteY24" fmla="*/ 582453 h 1799113"/>
                <a:gd name="connsiteX25" fmla="*/ 637605 w 831210"/>
                <a:gd name="connsiteY25" fmla="*/ 778033 h 1799113"/>
                <a:gd name="connsiteX26" fmla="*/ 741745 w 831210"/>
                <a:gd name="connsiteY26" fmla="*/ 887253 h 1799113"/>
                <a:gd name="connsiteX27" fmla="*/ 759525 w 831210"/>
                <a:gd name="connsiteY27" fmla="*/ 902493 h 1799113"/>
                <a:gd name="connsiteX28" fmla="*/ 673165 w 831210"/>
                <a:gd name="connsiteY28" fmla="*/ 993933 h 1799113"/>
                <a:gd name="connsiteX29" fmla="*/ 812866 w 831210"/>
                <a:gd name="connsiteY29" fmla="*/ 1199673 h 1799113"/>
                <a:gd name="connsiteX30" fmla="*/ 823025 w 831210"/>
                <a:gd name="connsiteY30" fmla="*/ 1374933 h 1799113"/>
                <a:gd name="connsiteX31" fmla="*/ 663005 w 831210"/>
                <a:gd name="connsiteY31" fmla="*/ 1522253 h 1799113"/>
                <a:gd name="connsiteX32" fmla="*/ 619825 w 831210"/>
                <a:gd name="connsiteY32" fmla="*/ 1791493 h 1799113"/>
                <a:gd name="connsiteX0" fmla="*/ 223585 w 831210"/>
                <a:gd name="connsiteY0" fmla="*/ 1799113 h 1799113"/>
                <a:gd name="connsiteX1" fmla="*/ 223585 w 831210"/>
                <a:gd name="connsiteY1" fmla="*/ 1687353 h 1799113"/>
                <a:gd name="connsiteX2" fmla="*/ 124525 w 831210"/>
                <a:gd name="connsiteY2" fmla="*/ 1573053 h 1799113"/>
                <a:gd name="connsiteX3" fmla="*/ 137225 w 831210"/>
                <a:gd name="connsiteY3" fmla="*/ 1392713 h 1799113"/>
                <a:gd name="connsiteX4" fmla="*/ 78805 w 831210"/>
                <a:gd name="connsiteY4" fmla="*/ 1273333 h 1799113"/>
                <a:gd name="connsiteX5" fmla="*/ 65 w 831210"/>
                <a:gd name="connsiteY5" fmla="*/ 1092993 h 1799113"/>
                <a:gd name="connsiteX6" fmla="*/ 66105 w 831210"/>
                <a:gd name="connsiteY6" fmla="*/ 732313 h 1799113"/>
                <a:gd name="connsiteX7" fmla="*/ 109285 w 831210"/>
                <a:gd name="connsiteY7" fmla="*/ 587533 h 1799113"/>
                <a:gd name="connsiteX8" fmla="*/ 203265 w 831210"/>
                <a:gd name="connsiteY8" fmla="*/ 485933 h 1799113"/>
                <a:gd name="connsiteX9" fmla="*/ 147385 w 831210"/>
                <a:gd name="connsiteY9" fmla="*/ 432593 h 1799113"/>
                <a:gd name="connsiteX10" fmla="*/ 129605 w 831210"/>
                <a:gd name="connsiteY10" fmla="*/ 242093 h 1799113"/>
                <a:gd name="connsiteX11" fmla="*/ 177865 w 831210"/>
                <a:gd name="connsiteY11" fmla="*/ 97313 h 1799113"/>
                <a:gd name="connsiteX12" fmla="*/ 269305 w 831210"/>
                <a:gd name="connsiteY12" fmla="*/ 13493 h 1799113"/>
                <a:gd name="connsiteX13" fmla="*/ 442025 w 831210"/>
                <a:gd name="connsiteY13" fmla="*/ 3333 h 1799113"/>
                <a:gd name="connsiteX14" fmla="*/ 563945 w 831210"/>
                <a:gd name="connsiteY14" fmla="*/ 46513 h 1799113"/>
                <a:gd name="connsiteX15" fmla="*/ 627445 w 831210"/>
                <a:gd name="connsiteY15" fmla="*/ 173513 h 1799113"/>
                <a:gd name="connsiteX16" fmla="*/ 594425 w 831210"/>
                <a:gd name="connsiteY16" fmla="*/ 221773 h 1799113"/>
                <a:gd name="connsiteX17" fmla="*/ 589345 w 831210"/>
                <a:gd name="connsiteY17" fmla="*/ 259873 h 1799113"/>
                <a:gd name="connsiteX18" fmla="*/ 619825 w 831210"/>
                <a:gd name="connsiteY18" fmla="*/ 305593 h 1799113"/>
                <a:gd name="connsiteX19" fmla="*/ 589345 w 831210"/>
                <a:gd name="connsiteY19" fmla="*/ 343693 h 1799113"/>
                <a:gd name="connsiteX20" fmla="*/ 569025 w 831210"/>
                <a:gd name="connsiteY20" fmla="*/ 409733 h 1799113"/>
                <a:gd name="connsiteX21" fmla="*/ 528385 w 831210"/>
                <a:gd name="connsiteY21" fmla="*/ 450373 h 1799113"/>
                <a:gd name="connsiteX22" fmla="*/ 457265 w 831210"/>
                <a:gd name="connsiteY22" fmla="*/ 450373 h 1799113"/>
                <a:gd name="connsiteX23" fmla="*/ 434405 w 831210"/>
                <a:gd name="connsiteY23" fmla="*/ 496093 h 1799113"/>
                <a:gd name="connsiteX24" fmla="*/ 487745 w 831210"/>
                <a:gd name="connsiteY24" fmla="*/ 582453 h 1799113"/>
                <a:gd name="connsiteX25" fmla="*/ 637605 w 831210"/>
                <a:gd name="connsiteY25" fmla="*/ 778033 h 1799113"/>
                <a:gd name="connsiteX26" fmla="*/ 741745 w 831210"/>
                <a:gd name="connsiteY26" fmla="*/ 887253 h 1799113"/>
                <a:gd name="connsiteX27" fmla="*/ 759525 w 831210"/>
                <a:gd name="connsiteY27" fmla="*/ 902493 h 1799113"/>
                <a:gd name="connsiteX28" fmla="*/ 673165 w 831210"/>
                <a:gd name="connsiteY28" fmla="*/ 993933 h 1799113"/>
                <a:gd name="connsiteX29" fmla="*/ 812866 w 831210"/>
                <a:gd name="connsiteY29" fmla="*/ 1199673 h 1799113"/>
                <a:gd name="connsiteX30" fmla="*/ 823025 w 831210"/>
                <a:gd name="connsiteY30" fmla="*/ 1374933 h 1799113"/>
                <a:gd name="connsiteX31" fmla="*/ 663005 w 831210"/>
                <a:gd name="connsiteY31" fmla="*/ 1522253 h 1799113"/>
                <a:gd name="connsiteX32" fmla="*/ 619825 w 831210"/>
                <a:gd name="connsiteY32" fmla="*/ 1791493 h 1799113"/>
                <a:gd name="connsiteX0" fmla="*/ 223585 w 831210"/>
                <a:gd name="connsiteY0" fmla="*/ 1799113 h 1799113"/>
                <a:gd name="connsiteX1" fmla="*/ 223585 w 831210"/>
                <a:gd name="connsiteY1" fmla="*/ 1687353 h 1799113"/>
                <a:gd name="connsiteX2" fmla="*/ 124525 w 831210"/>
                <a:gd name="connsiteY2" fmla="*/ 1573053 h 1799113"/>
                <a:gd name="connsiteX3" fmla="*/ 137225 w 831210"/>
                <a:gd name="connsiteY3" fmla="*/ 1392713 h 1799113"/>
                <a:gd name="connsiteX4" fmla="*/ 78805 w 831210"/>
                <a:gd name="connsiteY4" fmla="*/ 1273333 h 1799113"/>
                <a:gd name="connsiteX5" fmla="*/ 65 w 831210"/>
                <a:gd name="connsiteY5" fmla="*/ 1092993 h 1799113"/>
                <a:gd name="connsiteX6" fmla="*/ 66105 w 831210"/>
                <a:gd name="connsiteY6" fmla="*/ 732313 h 1799113"/>
                <a:gd name="connsiteX7" fmla="*/ 109285 w 831210"/>
                <a:gd name="connsiteY7" fmla="*/ 587533 h 1799113"/>
                <a:gd name="connsiteX8" fmla="*/ 203265 w 831210"/>
                <a:gd name="connsiteY8" fmla="*/ 485933 h 1799113"/>
                <a:gd name="connsiteX9" fmla="*/ 147385 w 831210"/>
                <a:gd name="connsiteY9" fmla="*/ 432593 h 1799113"/>
                <a:gd name="connsiteX10" fmla="*/ 129605 w 831210"/>
                <a:gd name="connsiteY10" fmla="*/ 242093 h 1799113"/>
                <a:gd name="connsiteX11" fmla="*/ 177865 w 831210"/>
                <a:gd name="connsiteY11" fmla="*/ 97313 h 1799113"/>
                <a:gd name="connsiteX12" fmla="*/ 269305 w 831210"/>
                <a:gd name="connsiteY12" fmla="*/ 13493 h 1799113"/>
                <a:gd name="connsiteX13" fmla="*/ 442025 w 831210"/>
                <a:gd name="connsiteY13" fmla="*/ 3333 h 1799113"/>
                <a:gd name="connsiteX14" fmla="*/ 563945 w 831210"/>
                <a:gd name="connsiteY14" fmla="*/ 46513 h 1799113"/>
                <a:gd name="connsiteX15" fmla="*/ 627445 w 831210"/>
                <a:gd name="connsiteY15" fmla="*/ 173513 h 1799113"/>
                <a:gd name="connsiteX16" fmla="*/ 594425 w 831210"/>
                <a:gd name="connsiteY16" fmla="*/ 221773 h 1799113"/>
                <a:gd name="connsiteX17" fmla="*/ 589345 w 831210"/>
                <a:gd name="connsiteY17" fmla="*/ 259873 h 1799113"/>
                <a:gd name="connsiteX18" fmla="*/ 619825 w 831210"/>
                <a:gd name="connsiteY18" fmla="*/ 305593 h 1799113"/>
                <a:gd name="connsiteX19" fmla="*/ 589345 w 831210"/>
                <a:gd name="connsiteY19" fmla="*/ 343693 h 1799113"/>
                <a:gd name="connsiteX20" fmla="*/ 569025 w 831210"/>
                <a:gd name="connsiteY20" fmla="*/ 409733 h 1799113"/>
                <a:gd name="connsiteX21" fmla="*/ 528385 w 831210"/>
                <a:gd name="connsiteY21" fmla="*/ 450373 h 1799113"/>
                <a:gd name="connsiteX22" fmla="*/ 457265 w 831210"/>
                <a:gd name="connsiteY22" fmla="*/ 450373 h 1799113"/>
                <a:gd name="connsiteX23" fmla="*/ 434405 w 831210"/>
                <a:gd name="connsiteY23" fmla="*/ 496093 h 1799113"/>
                <a:gd name="connsiteX24" fmla="*/ 487745 w 831210"/>
                <a:gd name="connsiteY24" fmla="*/ 582453 h 1799113"/>
                <a:gd name="connsiteX25" fmla="*/ 637605 w 831210"/>
                <a:gd name="connsiteY25" fmla="*/ 778033 h 1799113"/>
                <a:gd name="connsiteX26" fmla="*/ 759525 w 831210"/>
                <a:gd name="connsiteY26" fmla="*/ 902493 h 1799113"/>
                <a:gd name="connsiteX27" fmla="*/ 673165 w 831210"/>
                <a:gd name="connsiteY27" fmla="*/ 993933 h 1799113"/>
                <a:gd name="connsiteX28" fmla="*/ 812866 w 831210"/>
                <a:gd name="connsiteY28" fmla="*/ 1199673 h 1799113"/>
                <a:gd name="connsiteX29" fmla="*/ 823025 w 831210"/>
                <a:gd name="connsiteY29" fmla="*/ 1374933 h 1799113"/>
                <a:gd name="connsiteX30" fmla="*/ 663005 w 831210"/>
                <a:gd name="connsiteY30" fmla="*/ 1522253 h 1799113"/>
                <a:gd name="connsiteX31" fmla="*/ 619825 w 831210"/>
                <a:gd name="connsiteY31" fmla="*/ 1791493 h 1799113"/>
                <a:gd name="connsiteX0" fmla="*/ 223585 w 831210"/>
                <a:gd name="connsiteY0" fmla="*/ 1799113 h 1799113"/>
                <a:gd name="connsiteX1" fmla="*/ 223585 w 831210"/>
                <a:gd name="connsiteY1" fmla="*/ 1687353 h 1799113"/>
                <a:gd name="connsiteX2" fmla="*/ 124525 w 831210"/>
                <a:gd name="connsiteY2" fmla="*/ 1573053 h 1799113"/>
                <a:gd name="connsiteX3" fmla="*/ 137225 w 831210"/>
                <a:gd name="connsiteY3" fmla="*/ 1392713 h 1799113"/>
                <a:gd name="connsiteX4" fmla="*/ 78805 w 831210"/>
                <a:gd name="connsiteY4" fmla="*/ 1273333 h 1799113"/>
                <a:gd name="connsiteX5" fmla="*/ 65 w 831210"/>
                <a:gd name="connsiteY5" fmla="*/ 1092993 h 1799113"/>
                <a:gd name="connsiteX6" fmla="*/ 66105 w 831210"/>
                <a:gd name="connsiteY6" fmla="*/ 732313 h 1799113"/>
                <a:gd name="connsiteX7" fmla="*/ 109285 w 831210"/>
                <a:gd name="connsiteY7" fmla="*/ 587533 h 1799113"/>
                <a:gd name="connsiteX8" fmla="*/ 203265 w 831210"/>
                <a:gd name="connsiteY8" fmla="*/ 485933 h 1799113"/>
                <a:gd name="connsiteX9" fmla="*/ 147385 w 831210"/>
                <a:gd name="connsiteY9" fmla="*/ 432593 h 1799113"/>
                <a:gd name="connsiteX10" fmla="*/ 129605 w 831210"/>
                <a:gd name="connsiteY10" fmla="*/ 242093 h 1799113"/>
                <a:gd name="connsiteX11" fmla="*/ 177865 w 831210"/>
                <a:gd name="connsiteY11" fmla="*/ 97313 h 1799113"/>
                <a:gd name="connsiteX12" fmla="*/ 269305 w 831210"/>
                <a:gd name="connsiteY12" fmla="*/ 13493 h 1799113"/>
                <a:gd name="connsiteX13" fmla="*/ 442025 w 831210"/>
                <a:gd name="connsiteY13" fmla="*/ 3333 h 1799113"/>
                <a:gd name="connsiteX14" fmla="*/ 563945 w 831210"/>
                <a:gd name="connsiteY14" fmla="*/ 46513 h 1799113"/>
                <a:gd name="connsiteX15" fmla="*/ 627445 w 831210"/>
                <a:gd name="connsiteY15" fmla="*/ 173513 h 1799113"/>
                <a:gd name="connsiteX16" fmla="*/ 594425 w 831210"/>
                <a:gd name="connsiteY16" fmla="*/ 221773 h 1799113"/>
                <a:gd name="connsiteX17" fmla="*/ 589345 w 831210"/>
                <a:gd name="connsiteY17" fmla="*/ 259873 h 1799113"/>
                <a:gd name="connsiteX18" fmla="*/ 619825 w 831210"/>
                <a:gd name="connsiteY18" fmla="*/ 305593 h 1799113"/>
                <a:gd name="connsiteX19" fmla="*/ 589345 w 831210"/>
                <a:gd name="connsiteY19" fmla="*/ 343693 h 1799113"/>
                <a:gd name="connsiteX20" fmla="*/ 569025 w 831210"/>
                <a:gd name="connsiteY20" fmla="*/ 409733 h 1799113"/>
                <a:gd name="connsiteX21" fmla="*/ 528385 w 831210"/>
                <a:gd name="connsiteY21" fmla="*/ 450373 h 1799113"/>
                <a:gd name="connsiteX22" fmla="*/ 457265 w 831210"/>
                <a:gd name="connsiteY22" fmla="*/ 450373 h 1799113"/>
                <a:gd name="connsiteX23" fmla="*/ 434405 w 831210"/>
                <a:gd name="connsiteY23" fmla="*/ 496093 h 1799113"/>
                <a:gd name="connsiteX24" fmla="*/ 487745 w 831210"/>
                <a:gd name="connsiteY24" fmla="*/ 582453 h 1799113"/>
                <a:gd name="connsiteX25" fmla="*/ 637605 w 831210"/>
                <a:gd name="connsiteY25" fmla="*/ 778033 h 1799113"/>
                <a:gd name="connsiteX26" fmla="*/ 759525 w 831210"/>
                <a:gd name="connsiteY26" fmla="*/ 902493 h 1799113"/>
                <a:gd name="connsiteX27" fmla="*/ 673165 w 831210"/>
                <a:gd name="connsiteY27" fmla="*/ 993933 h 1799113"/>
                <a:gd name="connsiteX28" fmla="*/ 812866 w 831210"/>
                <a:gd name="connsiteY28" fmla="*/ 1199673 h 1799113"/>
                <a:gd name="connsiteX29" fmla="*/ 823025 w 831210"/>
                <a:gd name="connsiteY29" fmla="*/ 1374933 h 1799113"/>
                <a:gd name="connsiteX30" fmla="*/ 663005 w 831210"/>
                <a:gd name="connsiteY30" fmla="*/ 1522253 h 1799113"/>
                <a:gd name="connsiteX31" fmla="*/ 619825 w 831210"/>
                <a:gd name="connsiteY31" fmla="*/ 1791493 h 1799113"/>
                <a:gd name="connsiteX0" fmla="*/ 223585 w 831210"/>
                <a:gd name="connsiteY0" fmla="*/ 1799113 h 1799113"/>
                <a:gd name="connsiteX1" fmla="*/ 223585 w 831210"/>
                <a:gd name="connsiteY1" fmla="*/ 1687353 h 1799113"/>
                <a:gd name="connsiteX2" fmla="*/ 124525 w 831210"/>
                <a:gd name="connsiteY2" fmla="*/ 1573053 h 1799113"/>
                <a:gd name="connsiteX3" fmla="*/ 137225 w 831210"/>
                <a:gd name="connsiteY3" fmla="*/ 1392713 h 1799113"/>
                <a:gd name="connsiteX4" fmla="*/ 78805 w 831210"/>
                <a:gd name="connsiteY4" fmla="*/ 1273333 h 1799113"/>
                <a:gd name="connsiteX5" fmla="*/ 65 w 831210"/>
                <a:gd name="connsiteY5" fmla="*/ 1092993 h 1799113"/>
                <a:gd name="connsiteX6" fmla="*/ 66105 w 831210"/>
                <a:gd name="connsiteY6" fmla="*/ 732313 h 1799113"/>
                <a:gd name="connsiteX7" fmla="*/ 109285 w 831210"/>
                <a:gd name="connsiteY7" fmla="*/ 587533 h 1799113"/>
                <a:gd name="connsiteX8" fmla="*/ 203265 w 831210"/>
                <a:gd name="connsiteY8" fmla="*/ 485933 h 1799113"/>
                <a:gd name="connsiteX9" fmla="*/ 147385 w 831210"/>
                <a:gd name="connsiteY9" fmla="*/ 432593 h 1799113"/>
                <a:gd name="connsiteX10" fmla="*/ 129605 w 831210"/>
                <a:gd name="connsiteY10" fmla="*/ 242093 h 1799113"/>
                <a:gd name="connsiteX11" fmla="*/ 177865 w 831210"/>
                <a:gd name="connsiteY11" fmla="*/ 97313 h 1799113"/>
                <a:gd name="connsiteX12" fmla="*/ 269305 w 831210"/>
                <a:gd name="connsiteY12" fmla="*/ 13493 h 1799113"/>
                <a:gd name="connsiteX13" fmla="*/ 442025 w 831210"/>
                <a:gd name="connsiteY13" fmla="*/ 3333 h 1799113"/>
                <a:gd name="connsiteX14" fmla="*/ 563945 w 831210"/>
                <a:gd name="connsiteY14" fmla="*/ 46513 h 1799113"/>
                <a:gd name="connsiteX15" fmla="*/ 627445 w 831210"/>
                <a:gd name="connsiteY15" fmla="*/ 173513 h 1799113"/>
                <a:gd name="connsiteX16" fmla="*/ 594425 w 831210"/>
                <a:gd name="connsiteY16" fmla="*/ 221773 h 1799113"/>
                <a:gd name="connsiteX17" fmla="*/ 589345 w 831210"/>
                <a:gd name="connsiteY17" fmla="*/ 259873 h 1799113"/>
                <a:gd name="connsiteX18" fmla="*/ 619825 w 831210"/>
                <a:gd name="connsiteY18" fmla="*/ 305593 h 1799113"/>
                <a:gd name="connsiteX19" fmla="*/ 589345 w 831210"/>
                <a:gd name="connsiteY19" fmla="*/ 343693 h 1799113"/>
                <a:gd name="connsiteX20" fmla="*/ 569025 w 831210"/>
                <a:gd name="connsiteY20" fmla="*/ 409733 h 1799113"/>
                <a:gd name="connsiteX21" fmla="*/ 528385 w 831210"/>
                <a:gd name="connsiteY21" fmla="*/ 450373 h 1799113"/>
                <a:gd name="connsiteX22" fmla="*/ 457265 w 831210"/>
                <a:gd name="connsiteY22" fmla="*/ 450373 h 1799113"/>
                <a:gd name="connsiteX23" fmla="*/ 434405 w 831210"/>
                <a:gd name="connsiteY23" fmla="*/ 496093 h 1799113"/>
                <a:gd name="connsiteX24" fmla="*/ 487745 w 831210"/>
                <a:gd name="connsiteY24" fmla="*/ 582453 h 1799113"/>
                <a:gd name="connsiteX25" fmla="*/ 637605 w 831210"/>
                <a:gd name="connsiteY25" fmla="*/ 778033 h 1799113"/>
                <a:gd name="connsiteX26" fmla="*/ 759525 w 831210"/>
                <a:gd name="connsiteY26" fmla="*/ 902493 h 1799113"/>
                <a:gd name="connsiteX27" fmla="*/ 673165 w 831210"/>
                <a:gd name="connsiteY27" fmla="*/ 993933 h 1799113"/>
                <a:gd name="connsiteX28" fmla="*/ 812866 w 831210"/>
                <a:gd name="connsiteY28" fmla="*/ 1199673 h 1799113"/>
                <a:gd name="connsiteX29" fmla="*/ 823025 w 831210"/>
                <a:gd name="connsiteY29" fmla="*/ 1374933 h 1799113"/>
                <a:gd name="connsiteX30" fmla="*/ 663005 w 831210"/>
                <a:gd name="connsiteY30" fmla="*/ 1522253 h 1799113"/>
                <a:gd name="connsiteX31" fmla="*/ 619825 w 831210"/>
                <a:gd name="connsiteY31" fmla="*/ 1791493 h 179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1210" h="1799113">
                  <a:moveTo>
                    <a:pt x="223585" y="1799113"/>
                  </a:moveTo>
                  <a:cubicBezTo>
                    <a:pt x="231840" y="1762071"/>
                    <a:pt x="240095" y="1725030"/>
                    <a:pt x="223585" y="1687353"/>
                  </a:cubicBezTo>
                  <a:cubicBezTo>
                    <a:pt x="207075" y="1649676"/>
                    <a:pt x="138918" y="1622160"/>
                    <a:pt x="124525" y="1573053"/>
                  </a:cubicBezTo>
                  <a:cubicBezTo>
                    <a:pt x="110132" y="1523946"/>
                    <a:pt x="144845" y="1442666"/>
                    <a:pt x="137225" y="1392713"/>
                  </a:cubicBezTo>
                  <a:cubicBezTo>
                    <a:pt x="129605" y="1342760"/>
                    <a:pt x="101665" y="1323286"/>
                    <a:pt x="78805" y="1273333"/>
                  </a:cubicBezTo>
                  <a:cubicBezTo>
                    <a:pt x="55945" y="1223380"/>
                    <a:pt x="2182" y="1183163"/>
                    <a:pt x="65" y="1092993"/>
                  </a:cubicBezTo>
                  <a:cubicBezTo>
                    <a:pt x="-2052" y="1002823"/>
                    <a:pt x="47902" y="816556"/>
                    <a:pt x="66105" y="732313"/>
                  </a:cubicBezTo>
                  <a:cubicBezTo>
                    <a:pt x="84308" y="648070"/>
                    <a:pt x="86425" y="628596"/>
                    <a:pt x="109285" y="587533"/>
                  </a:cubicBezTo>
                  <a:cubicBezTo>
                    <a:pt x="132145" y="546470"/>
                    <a:pt x="196915" y="511756"/>
                    <a:pt x="203265" y="485933"/>
                  </a:cubicBezTo>
                  <a:cubicBezTo>
                    <a:pt x="209615" y="460110"/>
                    <a:pt x="159662" y="473233"/>
                    <a:pt x="147385" y="432593"/>
                  </a:cubicBezTo>
                  <a:cubicBezTo>
                    <a:pt x="135108" y="391953"/>
                    <a:pt x="124525" y="297973"/>
                    <a:pt x="129605" y="242093"/>
                  </a:cubicBezTo>
                  <a:cubicBezTo>
                    <a:pt x="134685" y="186213"/>
                    <a:pt x="154582" y="135413"/>
                    <a:pt x="177865" y="97313"/>
                  </a:cubicBezTo>
                  <a:cubicBezTo>
                    <a:pt x="201148" y="59213"/>
                    <a:pt x="225278" y="29156"/>
                    <a:pt x="269305" y="13493"/>
                  </a:cubicBezTo>
                  <a:cubicBezTo>
                    <a:pt x="313332" y="-2170"/>
                    <a:pt x="392918" y="-2170"/>
                    <a:pt x="442025" y="3333"/>
                  </a:cubicBezTo>
                  <a:cubicBezTo>
                    <a:pt x="491132" y="8836"/>
                    <a:pt x="533042" y="18150"/>
                    <a:pt x="563945" y="46513"/>
                  </a:cubicBezTo>
                  <a:cubicBezTo>
                    <a:pt x="594848" y="74876"/>
                    <a:pt x="622365" y="144303"/>
                    <a:pt x="627445" y="173513"/>
                  </a:cubicBezTo>
                  <a:cubicBezTo>
                    <a:pt x="632525" y="202723"/>
                    <a:pt x="600775" y="207380"/>
                    <a:pt x="594425" y="221773"/>
                  </a:cubicBezTo>
                  <a:cubicBezTo>
                    <a:pt x="588075" y="236166"/>
                    <a:pt x="585112" y="245903"/>
                    <a:pt x="589345" y="259873"/>
                  </a:cubicBezTo>
                  <a:cubicBezTo>
                    <a:pt x="593578" y="273843"/>
                    <a:pt x="619825" y="291623"/>
                    <a:pt x="619825" y="305593"/>
                  </a:cubicBezTo>
                  <a:cubicBezTo>
                    <a:pt x="619825" y="319563"/>
                    <a:pt x="597812" y="326336"/>
                    <a:pt x="589345" y="343693"/>
                  </a:cubicBezTo>
                  <a:cubicBezTo>
                    <a:pt x="580878" y="361050"/>
                    <a:pt x="579185" y="391953"/>
                    <a:pt x="569025" y="409733"/>
                  </a:cubicBezTo>
                  <a:cubicBezTo>
                    <a:pt x="558865" y="427513"/>
                    <a:pt x="547012" y="443600"/>
                    <a:pt x="528385" y="450373"/>
                  </a:cubicBezTo>
                  <a:cubicBezTo>
                    <a:pt x="509758" y="457146"/>
                    <a:pt x="472928" y="442753"/>
                    <a:pt x="457265" y="450373"/>
                  </a:cubicBezTo>
                  <a:cubicBezTo>
                    <a:pt x="441602" y="457993"/>
                    <a:pt x="429325" y="474080"/>
                    <a:pt x="434405" y="496093"/>
                  </a:cubicBezTo>
                  <a:cubicBezTo>
                    <a:pt x="439485" y="518106"/>
                    <a:pt x="453878" y="535463"/>
                    <a:pt x="487745" y="582453"/>
                  </a:cubicBezTo>
                  <a:cubicBezTo>
                    <a:pt x="521612" y="629443"/>
                    <a:pt x="592308" y="724693"/>
                    <a:pt x="637605" y="778033"/>
                  </a:cubicBezTo>
                  <a:cubicBezTo>
                    <a:pt x="682902" y="831373"/>
                    <a:pt x="687558" y="853810"/>
                    <a:pt x="759525" y="902493"/>
                  </a:cubicBezTo>
                  <a:cubicBezTo>
                    <a:pt x="725235" y="920273"/>
                    <a:pt x="717615" y="985043"/>
                    <a:pt x="673165" y="993933"/>
                  </a:cubicBezTo>
                  <a:cubicBezTo>
                    <a:pt x="682055" y="1043463"/>
                    <a:pt x="799743" y="1142523"/>
                    <a:pt x="812866" y="1199673"/>
                  </a:cubicBezTo>
                  <a:cubicBezTo>
                    <a:pt x="825989" y="1256823"/>
                    <a:pt x="840805" y="1324556"/>
                    <a:pt x="823025" y="1374933"/>
                  </a:cubicBezTo>
                  <a:cubicBezTo>
                    <a:pt x="805245" y="1425310"/>
                    <a:pt x="689252" y="1495583"/>
                    <a:pt x="663005" y="1522253"/>
                  </a:cubicBezTo>
                  <a:cubicBezTo>
                    <a:pt x="636758" y="1548923"/>
                    <a:pt x="624905" y="1784296"/>
                    <a:pt x="619825" y="1791493"/>
                  </a:cubicBezTo>
                </a:path>
              </a:pathLst>
            </a:custGeom>
            <a:solidFill>
              <a:srgbClr val="C0504D">
                <a:lumMod val="20000"/>
                <a:lumOff val="80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389" name="Freeform 388">
              <a:extLst>
                <a:ext uri="{FF2B5EF4-FFF2-40B4-BE49-F238E27FC236}">
                  <a16:creationId xmlns:a16="http://schemas.microsoft.com/office/drawing/2014/main" id="{B21A56E7-9A30-466C-92C7-BDD6CD51EEC6}"/>
                </a:ext>
              </a:extLst>
            </p:cNvPr>
            <p:cNvSpPr/>
            <p:nvPr/>
          </p:nvSpPr>
          <p:spPr>
            <a:xfrm>
              <a:off x="3625663" y="2276577"/>
              <a:ext cx="93591" cy="287414"/>
            </a:xfrm>
            <a:custGeom>
              <a:avLst/>
              <a:gdLst>
                <a:gd name="connsiteX0" fmla="*/ 26461 w 92531"/>
                <a:gd name="connsiteY0" fmla="*/ 1185 h 287327"/>
                <a:gd name="connsiteX1" fmla="*/ 1061 w 92531"/>
                <a:gd name="connsiteY1" fmla="*/ 115485 h 287327"/>
                <a:gd name="connsiteX2" fmla="*/ 62021 w 92531"/>
                <a:gd name="connsiteY2" fmla="*/ 285665 h 287327"/>
                <a:gd name="connsiteX3" fmla="*/ 92501 w 92531"/>
                <a:gd name="connsiteY3" fmla="*/ 194225 h 287327"/>
                <a:gd name="connsiteX4" fmla="*/ 67101 w 92531"/>
                <a:gd name="connsiteY4" fmla="*/ 64685 h 287327"/>
                <a:gd name="connsiteX5" fmla="*/ 26461 w 92531"/>
                <a:gd name="connsiteY5" fmla="*/ 1185 h 2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31" h="287327">
                  <a:moveTo>
                    <a:pt x="26461" y="1185"/>
                  </a:moveTo>
                  <a:cubicBezTo>
                    <a:pt x="15454" y="9652"/>
                    <a:pt x="-4866" y="68072"/>
                    <a:pt x="1061" y="115485"/>
                  </a:cubicBezTo>
                  <a:cubicBezTo>
                    <a:pt x="6988" y="162898"/>
                    <a:pt x="46781" y="272542"/>
                    <a:pt x="62021" y="285665"/>
                  </a:cubicBezTo>
                  <a:cubicBezTo>
                    <a:pt x="77261" y="298788"/>
                    <a:pt x="91654" y="231055"/>
                    <a:pt x="92501" y="194225"/>
                  </a:cubicBezTo>
                  <a:cubicBezTo>
                    <a:pt x="93348" y="157395"/>
                    <a:pt x="76414" y="98128"/>
                    <a:pt x="67101" y="64685"/>
                  </a:cubicBezTo>
                  <a:cubicBezTo>
                    <a:pt x="57788" y="31242"/>
                    <a:pt x="37468" y="-7282"/>
                    <a:pt x="26461" y="1185"/>
                  </a:cubicBezTo>
                  <a:close/>
                </a:path>
              </a:pathLst>
            </a:custGeom>
            <a:solidFill>
              <a:sysClr val="window" lastClr="FFFFFF"/>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390" name="Freeform 389">
              <a:extLst>
                <a:ext uri="{FF2B5EF4-FFF2-40B4-BE49-F238E27FC236}">
                  <a16:creationId xmlns:a16="http://schemas.microsoft.com/office/drawing/2014/main" id="{199234D0-34FD-4D2D-87BF-71750E4B00C1}"/>
                </a:ext>
              </a:extLst>
            </p:cNvPr>
            <p:cNvSpPr/>
            <p:nvPr/>
          </p:nvSpPr>
          <p:spPr>
            <a:xfrm>
              <a:off x="3749393" y="2362325"/>
              <a:ext cx="506023" cy="547833"/>
            </a:xfrm>
            <a:custGeom>
              <a:avLst/>
              <a:gdLst>
                <a:gd name="connsiteX0" fmla="*/ 134559 w 506063"/>
                <a:gd name="connsiteY0" fmla="*/ 546161 h 548105"/>
                <a:gd name="connsiteX1" fmla="*/ 48199 w 506063"/>
                <a:gd name="connsiteY1" fmla="*/ 520761 h 548105"/>
                <a:gd name="connsiteX2" fmla="*/ 48199 w 506063"/>
                <a:gd name="connsiteY2" fmla="*/ 444561 h 548105"/>
                <a:gd name="connsiteX3" fmla="*/ 7559 w 506063"/>
                <a:gd name="connsiteY3" fmla="*/ 381061 h 548105"/>
                <a:gd name="connsiteX4" fmla="*/ 5019 w 506063"/>
                <a:gd name="connsiteY4" fmla="*/ 274381 h 548105"/>
                <a:gd name="connsiteX5" fmla="*/ 60899 w 506063"/>
                <a:gd name="connsiteY5" fmla="*/ 121981 h 548105"/>
                <a:gd name="connsiteX6" fmla="*/ 149799 w 506063"/>
                <a:gd name="connsiteY6" fmla="*/ 45781 h 548105"/>
                <a:gd name="connsiteX7" fmla="*/ 289499 w 506063"/>
                <a:gd name="connsiteY7" fmla="*/ 61 h 548105"/>
                <a:gd name="connsiteX8" fmla="*/ 426659 w 506063"/>
                <a:gd name="connsiteY8" fmla="*/ 38161 h 548105"/>
                <a:gd name="connsiteX9" fmla="*/ 492699 w 506063"/>
                <a:gd name="connsiteY9" fmla="*/ 124521 h 548105"/>
                <a:gd name="connsiteX10" fmla="*/ 502859 w 506063"/>
                <a:gd name="connsiteY10" fmla="*/ 243901 h 548105"/>
                <a:gd name="connsiteX11" fmla="*/ 452059 w 506063"/>
                <a:gd name="connsiteY11" fmla="*/ 358201 h 548105"/>
                <a:gd name="connsiteX12" fmla="*/ 312359 w 506063"/>
                <a:gd name="connsiteY12" fmla="*/ 447101 h 548105"/>
                <a:gd name="connsiteX13" fmla="*/ 170119 w 506063"/>
                <a:gd name="connsiteY13" fmla="*/ 475041 h 548105"/>
                <a:gd name="connsiteX14" fmla="*/ 134559 w 506063"/>
                <a:gd name="connsiteY14" fmla="*/ 546161 h 5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6063" h="548105">
                  <a:moveTo>
                    <a:pt x="134559" y="546161"/>
                  </a:moveTo>
                  <a:cubicBezTo>
                    <a:pt x="114239" y="553781"/>
                    <a:pt x="62592" y="537694"/>
                    <a:pt x="48199" y="520761"/>
                  </a:cubicBezTo>
                  <a:cubicBezTo>
                    <a:pt x="33806" y="503828"/>
                    <a:pt x="54972" y="467844"/>
                    <a:pt x="48199" y="444561"/>
                  </a:cubicBezTo>
                  <a:cubicBezTo>
                    <a:pt x="41426" y="421278"/>
                    <a:pt x="14756" y="409424"/>
                    <a:pt x="7559" y="381061"/>
                  </a:cubicBezTo>
                  <a:cubicBezTo>
                    <a:pt x="362" y="352698"/>
                    <a:pt x="-3871" y="317561"/>
                    <a:pt x="5019" y="274381"/>
                  </a:cubicBezTo>
                  <a:cubicBezTo>
                    <a:pt x="13909" y="231201"/>
                    <a:pt x="36769" y="160081"/>
                    <a:pt x="60899" y="121981"/>
                  </a:cubicBezTo>
                  <a:cubicBezTo>
                    <a:pt x="85029" y="83881"/>
                    <a:pt x="111699" y="66101"/>
                    <a:pt x="149799" y="45781"/>
                  </a:cubicBezTo>
                  <a:cubicBezTo>
                    <a:pt x="187899" y="25461"/>
                    <a:pt x="243356" y="1331"/>
                    <a:pt x="289499" y="61"/>
                  </a:cubicBezTo>
                  <a:cubicBezTo>
                    <a:pt x="335642" y="-1209"/>
                    <a:pt x="392792" y="17418"/>
                    <a:pt x="426659" y="38161"/>
                  </a:cubicBezTo>
                  <a:cubicBezTo>
                    <a:pt x="460526" y="58904"/>
                    <a:pt x="479999" y="90231"/>
                    <a:pt x="492699" y="124521"/>
                  </a:cubicBezTo>
                  <a:cubicBezTo>
                    <a:pt x="505399" y="158811"/>
                    <a:pt x="509632" y="204954"/>
                    <a:pt x="502859" y="243901"/>
                  </a:cubicBezTo>
                  <a:cubicBezTo>
                    <a:pt x="496086" y="282848"/>
                    <a:pt x="483809" y="324334"/>
                    <a:pt x="452059" y="358201"/>
                  </a:cubicBezTo>
                  <a:cubicBezTo>
                    <a:pt x="420309" y="392068"/>
                    <a:pt x="359349" y="427628"/>
                    <a:pt x="312359" y="447101"/>
                  </a:cubicBezTo>
                  <a:cubicBezTo>
                    <a:pt x="265369" y="466574"/>
                    <a:pt x="199752" y="459801"/>
                    <a:pt x="170119" y="475041"/>
                  </a:cubicBezTo>
                  <a:cubicBezTo>
                    <a:pt x="140486" y="490281"/>
                    <a:pt x="154879" y="538541"/>
                    <a:pt x="134559" y="546161"/>
                  </a:cubicBezTo>
                  <a:close/>
                </a:path>
              </a:pathLst>
            </a:custGeom>
            <a:solidFill>
              <a:srgbClr val="C0504D">
                <a:lumMod val="60000"/>
                <a:lumOff val="40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391" name="Freeform 390">
              <a:extLst>
                <a:ext uri="{FF2B5EF4-FFF2-40B4-BE49-F238E27FC236}">
                  <a16:creationId xmlns:a16="http://schemas.microsoft.com/office/drawing/2014/main" id="{1BA8ED65-8521-4657-A06E-A822A59337F7}"/>
                </a:ext>
              </a:extLst>
            </p:cNvPr>
            <p:cNvSpPr/>
            <p:nvPr/>
          </p:nvSpPr>
          <p:spPr>
            <a:xfrm>
              <a:off x="3777946" y="2440133"/>
              <a:ext cx="448917" cy="368397"/>
            </a:xfrm>
            <a:custGeom>
              <a:avLst/>
              <a:gdLst>
                <a:gd name="connsiteX0" fmla="*/ 385121 w 448480"/>
                <a:gd name="connsiteY0" fmla="*/ 2718 h 368555"/>
                <a:gd name="connsiteX1" fmla="*/ 443541 w 448480"/>
                <a:gd name="connsiteY1" fmla="*/ 61138 h 368555"/>
                <a:gd name="connsiteX2" fmla="*/ 428301 w 448480"/>
                <a:gd name="connsiteY2" fmla="*/ 208458 h 368555"/>
                <a:gd name="connsiteX3" fmla="*/ 293681 w 448480"/>
                <a:gd name="connsiteY3" fmla="*/ 307518 h 368555"/>
                <a:gd name="connsiteX4" fmla="*/ 115881 w 448480"/>
                <a:gd name="connsiteY4" fmla="*/ 368478 h 368555"/>
                <a:gd name="connsiteX5" fmla="*/ 32061 w 448480"/>
                <a:gd name="connsiteY5" fmla="*/ 317678 h 368555"/>
                <a:gd name="connsiteX6" fmla="*/ 1581 w 448480"/>
                <a:gd name="connsiteY6" fmla="*/ 210998 h 368555"/>
                <a:gd name="connsiteX7" fmla="*/ 75241 w 448480"/>
                <a:gd name="connsiteY7" fmla="*/ 127178 h 368555"/>
                <a:gd name="connsiteX8" fmla="*/ 187001 w 448480"/>
                <a:gd name="connsiteY8" fmla="*/ 71298 h 368555"/>
                <a:gd name="connsiteX9" fmla="*/ 275901 w 448480"/>
                <a:gd name="connsiteY9" fmla="*/ 15418 h 368555"/>
                <a:gd name="connsiteX10" fmla="*/ 385121 w 448480"/>
                <a:gd name="connsiteY10" fmla="*/ 2718 h 36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480" h="368555">
                  <a:moveTo>
                    <a:pt x="385121" y="2718"/>
                  </a:moveTo>
                  <a:cubicBezTo>
                    <a:pt x="413061" y="10338"/>
                    <a:pt x="436344" y="26848"/>
                    <a:pt x="443541" y="61138"/>
                  </a:cubicBezTo>
                  <a:cubicBezTo>
                    <a:pt x="450738" y="95428"/>
                    <a:pt x="453278" y="167395"/>
                    <a:pt x="428301" y="208458"/>
                  </a:cubicBezTo>
                  <a:cubicBezTo>
                    <a:pt x="403324" y="249521"/>
                    <a:pt x="345751" y="280848"/>
                    <a:pt x="293681" y="307518"/>
                  </a:cubicBezTo>
                  <a:cubicBezTo>
                    <a:pt x="241611" y="334188"/>
                    <a:pt x="159484" y="366785"/>
                    <a:pt x="115881" y="368478"/>
                  </a:cubicBezTo>
                  <a:cubicBezTo>
                    <a:pt x="72278" y="370171"/>
                    <a:pt x="51111" y="343925"/>
                    <a:pt x="32061" y="317678"/>
                  </a:cubicBezTo>
                  <a:cubicBezTo>
                    <a:pt x="13011" y="291431"/>
                    <a:pt x="-5616" y="242748"/>
                    <a:pt x="1581" y="210998"/>
                  </a:cubicBezTo>
                  <a:cubicBezTo>
                    <a:pt x="8778" y="179248"/>
                    <a:pt x="44338" y="150461"/>
                    <a:pt x="75241" y="127178"/>
                  </a:cubicBezTo>
                  <a:cubicBezTo>
                    <a:pt x="106144" y="103895"/>
                    <a:pt x="153558" y="89925"/>
                    <a:pt x="187001" y="71298"/>
                  </a:cubicBezTo>
                  <a:cubicBezTo>
                    <a:pt x="220444" y="52671"/>
                    <a:pt x="241611" y="26001"/>
                    <a:pt x="275901" y="15418"/>
                  </a:cubicBezTo>
                  <a:cubicBezTo>
                    <a:pt x="310191" y="4835"/>
                    <a:pt x="357181" y="-4902"/>
                    <a:pt x="385121" y="2718"/>
                  </a:cubicBezTo>
                  <a:close/>
                </a:path>
              </a:pathLst>
            </a:custGeom>
            <a:solidFill>
              <a:srgbClr val="8064A2">
                <a:lumMod val="40000"/>
                <a:lumOff val="60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392" name="Freeform 391">
              <a:extLst>
                <a:ext uri="{FF2B5EF4-FFF2-40B4-BE49-F238E27FC236}">
                  <a16:creationId xmlns:a16="http://schemas.microsoft.com/office/drawing/2014/main" id="{28E23134-A3EE-49E0-8EAD-6318ADED8CE6}"/>
                </a:ext>
              </a:extLst>
            </p:cNvPr>
            <p:cNvSpPr/>
            <p:nvPr/>
          </p:nvSpPr>
          <p:spPr>
            <a:xfrm>
              <a:off x="3796981" y="2389320"/>
              <a:ext cx="348981" cy="217544"/>
            </a:xfrm>
            <a:custGeom>
              <a:avLst/>
              <a:gdLst>
                <a:gd name="connsiteX0" fmla="*/ 229469 w 348849"/>
                <a:gd name="connsiteY0" fmla="*/ 187 h 194006"/>
                <a:gd name="connsiteX1" fmla="*/ 97389 w 348849"/>
                <a:gd name="connsiteY1" fmla="*/ 58607 h 194006"/>
                <a:gd name="connsiteX2" fmla="*/ 869 w 348849"/>
                <a:gd name="connsiteY2" fmla="*/ 193227 h 194006"/>
                <a:gd name="connsiteX3" fmla="*/ 153269 w 348849"/>
                <a:gd name="connsiteY3" fmla="*/ 114487 h 194006"/>
                <a:gd name="connsiteX4" fmla="*/ 216769 w 348849"/>
                <a:gd name="connsiteY4" fmla="*/ 127187 h 194006"/>
                <a:gd name="connsiteX5" fmla="*/ 232009 w 348849"/>
                <a:gd name="connsiteY5" fmla="*/ 66227 h 194006"/>
                <a:gd name="connsiteX6" fmla="*/ 348849 w 348849"/>
                <a:gd name="connsiteY6" fmla="*/ 40827 h 194006"/>
                <a:gd name="connsiteX7" fmla="*/ 229469 w 348849"/>
                <a:gd name="connsiteY7" fmla="*/ 187 h 194006"/>
                <a:gd name="connsiteX0" fmla="*/ 229469 w 348849"/>
                <a:gd name="connsiteY0" fmla="*/ 187 h 216954"/>
                <a:gd name="connsiteX1" fmla="*/ 97389 w 348849"/>
                <a:gd name="connsiteY1" fmla="*/ 58607 h 216954"/>
                <a:gd name="connsiteX2" fmla="*/ 869 w 348849"/>
                <a:gd name="connsiteY2" fmla="*/ 193227 h 216954"/>
                <a:gd name="connsiteX3" fmla="*/ 153269 w 348849"/>
                <a:gd name="connsiteY3" fmla="*/ 114487 h 216954"/>
                <a:gd name="connsiteX4" fmla="*/ 216769 w 348849"/>
                <a:gd name="connsiteY4" fmla="*/ 127187 h 216954"/>
                <a:gd name="connsiteX5" fmla="*/ 277729 w 348849"/>
                <a:gd name="connsiteY5" fmla="*/ 216087 h 216954"/>
                <a:gd name="connsiteX6" fmla="*/ 232009 w 348849"/>
                <a:gd name="connsiteY6" fmla="*/ 66227 h 216954"/>
                <a:gd name="connsiteX7" fmla="*/ 348849 w 348849"/>
                <a:gd name="connsiteY7" fmla="*/ 40827 h 216954"/>
                <a:gd name="connsiteX8" fmla="*/ 229469 w 348849"/>
                <a:gd name="connsiteY8" fmla="*/ 187 h 21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849" h="216954">
                  <a:moveTo>
                    <a:pt x="229469" y="187"/>
                  </a:moveTo>
                  <a:cubicBezTo>
                    <a:pt x="187559" y="3150"/>
                    <a:pt x="135489" y="26434"/>
                    <a:pt x="97389" y="58607"/>
                  </a:cubicBezTo>
                  <a:cubicBezTo>
                    <a:pt x="59289" y="90780"/>
                    <a:pt x="-8444" y="183914"/>
                    <a:pt x="869" y="193227"/>
                  </a:cubicBezTo>
                  <a:cubicBezTo>
                    <a:pt x="10182" y="202540"/>
                    <a:pt x="117286" y="125494"/>
                    <a:pt x="153269" y="114487"/>
                  </a:cubicBezTo>
                  <a:cubicBezTo>
                    <a:pt x="189252" y="103480"/>
                    <a:pt x="196026" y="110254"/>
                    <a:pt x="216769" y="127187"/>
                  </a:cubicBezTo>
                  <a:cubicBezTo>
                    <a:pt x="237512" y="144120"/>
                    <a:pt x="275189" y="226247"/>
                    <a:pt x="277729" y="216087"/>
                  </a:cubicBezTo>
                  <a:cubicBezTo>
                    <a:pt x="280269" y="205927"/>
                    <a:pt x="211266" y="75964"/>
                    <a:pt x="232009" y="66227"/>
                  </a:cubicBezTo>
                  <a:cubicBezTo>
                    <a:pt x="252752" y="56490"/>
                    <a:pt x="348849" y="51410"/>
                    <a:pt x="348849" y="40827"/>
                  </a:cubicBezTo>
                  <a:cubicBezTo>
                    <a:pt x="348849" y="30244"/>
                    <a:pt x="271379" y="-2776"/>
                    <a:pt x="229469" y="187"/>
                  </a:cubicBezTo>
                  <a:close/>
                </a:path>
              </a:pathLst>
            </a:custGeom>
            <a:solidFill>
              <a:srgbClr val="C0504D"/>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393" name="Freeform 392">
              <a:extLst>
                <a:ext uri="{FF2B5EF4-FFF2-40B4-BE49-F238E27FC236}">
                  <a16:creationId xmlns:a16="http://schemas.microsoft.com/office/drawing/2014/main" id="{E98A68DC-B83A-47C2-9CF7-DAA263007D75}"/>
                </a:ext>
              </a:extLst>
            </p:cNvPr>
            <p:cNvSpPr/>
            <p:nvPr/>
          </p:nvSpPr>
          <p:spPr>
            <a:xfrm>
              <a:off x="3811258" y="2476655"/>
              <a:ext cx="379120" cy="285825"/>
            </a:xfrm>
            <a:custGeom>
              <a:avLst/>
              <a:gdLst>
                <a:gd name="connsiteX0" fmla="*/ 176016 w 378589"/>
                <a:gd name="connsiteY0" fmla="*/ 67565 h 273516"/>
                <a:gd name="connsiteX1" fmla="*/ 153156 w 378589"/>
                <a:gd name="connsiteY1" fmla="*/ 113285 h 273516"/>
                <a:gd name="connsiteX2" fmla="*/ 92196 w 378589"/>
                <a:gd name="connsiteY2" fmla="*/ 100585 h 273516"/>
                <a:gd name="connsiteX3" fmla="*/ 15996 w 378589"/>
                <a:gd name="connsiteY3" fmla="*/ 153925 h 273516"/>
                <a:gd name="connsiteX4" fmla="*/ 5836 w 378589"/>
                <a:gd name="connsiteY4" fmla="*/ 235205 h 273516"/>
                <a:gd name="connsiteX5" fmla="*/ 87116 w 378589"/>
                <a:gd name="connsiteY5" fmla="*/ 273305 h 273516"/>
                <a:gd name="connsiteX6" fmla="*/ 148076 w 378589"/>
                <a:gd name="connsiteY6" fmla="*/ 219965 h 273516"/>
                <a:gd name="connsiteX7" fmla="*/ 226816 w 378589"/>
                <a:gd name="connsiteY7" fmla="*/ 235205 h 273516"/>
                <a:gd name="connsiteX8" fmla="*/ 348736 w 378589"/>
                <a:gd name="connsiteY8" fmla="*/ 171705 h 273516"/>
                <a:gd name="connsiteX9" fmla="*/ 376676 w 378589"/>
                <a:gd name="connsiteY9" fmla="*/ 44705 h 273516"/>
                <a:gd name="connsiteX10" fmla="*/ 361436 w 378589"/>
                <a:gd name="connsiteY10" fmla="*/ 4065 h 273516"/>
                <a:gd name="connsiteX11" fmla="*/ 244596 w 378589"/>
                <a:gd name="connsiteY11" fmla="*/ 6605 h 273516"/>
                <a:gd name="connsiteX12" fmla="*/ 234436 w 378589"/>
                <a:gd name="connsiteY12" fmla="*/ 49785 h 273516"/>
                <a:gd name="connsiteX13" fmla="*/ 277616 w 378589"/>
                <a:gd name="connsiteY13" fmla="*/ 98045 h 273516"/>
                <a:gd name="connsiteX14" fmla="*/ 242056 w 378589"/>
                <a:gd name="connsiteY14" fmla="*/ 133605 h 273516"/>
                <a:gd name="connsiteX15" fmla="*/ 176016 w 378589"/>
                <a:gd name="connsiteY15" fmla="*/ 67565 h 273516"/>
                <a:gd name="connsiteX0" fmla="*/ 176016 w 378589"/>
                <a:gd name="connsiteY0" fmla="*/ 67565 h 273516"/>
                <a:gd name="connsiteX1" fmla="*/ 150616 w 378589"/>
                <a:gd name="connsiteY1" fmla="*/ 138685 h 273516"/>
                <a:gd name="connsiteX2" fmla="*/ 92196 w 378589"/>
                <a:gd name="connsiteY2" fmla="*/ 100585 h 273516"/>
                <a:gd name="connsiteX3" fmla="*/ 15996 w 378589"/>
                <a:gd name="connsiteY3" fmla="*/ 153925 h 273516"/>
                <a:gd name="connsiteX4" fmla="*/ 5836 w 378589"/>
                <a:gd name="connsiteY4" fmla="*/ 235205 h 273516"/>
                <a:gd name="connsiteX5" fmla="*/ 87116 w 378589"/>
                <a:gd name="connsiteY5" fmla="*/ 273305 h 273516"/>
                <a:gd name="connsiteX6" fmla="*/ 148076 w 378589"/>
                <a:gd name="connsiteY6" fmla="*/ 219965 h 273516"/>
                <a:gd name="connsiteX7" fmla="*/ 226816 w 378589"/>
                <a:gd name="connsiteY7" fmla="*/ 235205 h 273516"/>
                <a:gd name="connsiteX8" fmla="*/ 348736 w 378589"/>
                <a:gd name="connsiteY8" fmla="*/ 171705 h 273516"/>
                <a:gd name="connsiteX9" fmla="*/ 376676 w 378589"/>
                <a:gd name="connsiteY9" fmla="*/ 44705 h 273516"/>
                <a:gd name="connsiteX10" fmla="*/ 361436 w 378589"/>
                <a:gd name="connsiteY10" fmla="*/ 4065 h 273516"/>
                <a:gd name="connsiteX11" fmla="*/ 244596 w 378589"/>
                <a:gd name="connsiteY11" fmla="*/ 6605 h 273516"/>
                <a:gd name="connsiteX12" fmla="*/ 234436 w 378589"/>
                <a:gd name="connsiteY12" fmla="*/ 49785 h 273516"/>
                <a:gd name="connsiteX13" fmla="*/ 277616 w 378589"/>
                <a:gd name="connsiteY13" fmla="*/ 98045 h 273516"/>
                <a:gd name="connsiteX14" fmla="*/ 242056 w 378589"/>
                <a:gd name="connsiteY14" fmla="*/ 133605 h 273516"/>
                <a:gd name="connsiteX15" fmla="*/ 176016 w 378589"/>
                <a:gd name="connsiteY15" fmla="*/ 67565 h 273516"/>
                <a:gd name="connsiteX0" fmla="*/ 176016 w 378589"/>
                <a:gd name="connsiteY0" fmla="*/ 67565 h 273516"/>
                <a:gd name="connsiteX1" fmla="*/ 150616 w 378589"/>
                <a:gd name="connsiteY1" fmla="*/ 138685 h 273516"/>
                <a:gd name="connsiteX2" fmla="*/ 92196 w 378589"/>
                <a:gd name="connsiteY2" fmla="*/ 100585 h 273516"/>
                <a:gd name="connsiteX3" fmla="*/ 15996 w 378589"/>
                <a:gd name="connsiteY3" fmla="*/ 153925 h 273516"/>
                <a:gd name="connsiteX4" fmla="*/ 5836 w 378589"/>
                <a:gd name="connsiteY4" fmla="*/ 235205 h 273516"/>
                <a:gd name="connsiteX5" fmla="*/ 87116 w 378589"/>
                <a:gd name="connsiteY5" fmla="*/ 273305 h 273516"/>
                <a:gd name="connsiteX6" fmla="*/ 148076 w 378589"/>
                <a:gd name="connsiteY6" fmla="*/ 219965 h 273516"/>
                <a:gd name="connsiteX7" fmla="*/ 226816 w 378589"/>
                <a:gd name="connsiteY7" fmla="*/ 235205 h 273516"/>
                <a:gd name="connsiteX8" fmla="*/ 348736 w 378589"/>
                <a:gd name="connsiteY8" fmla="*/ 171705 h 273516"/>
                <a:gd name="connsiteX9" fmla="*/ 376676 w 378589"/>
                <a:gd name="connsiteY9" fmla="*/ 44705 h 273516"/>
                <a:gd name="connsiteX10" fmla="*/ 361436 w 378589"/>
                <a:gd name="connsiteY10" fmla="*/ 4065 h 273516"/>
                <a:gd name="connsiteX11" fmla="*/ 244596 w 378589"/>
                <a:gd name="connsiteY11" fmla="*/ 6605 h 273516"/>
                <a:gd name="connsiteX12" fmla="*/ 234436 w 378589"/>
                <a:gd name="connsiteY12" fmla="*/ 49785 h 273516"/>
                <a:gd name="connsiteX13" fmla="*/ 277616 w 378589"/>
                <a:gd name="connsiteY13" fmla="*/ 98045 h 273516"/>
                <a:gd name="connsiteX14" fmla="*/ 242056 w 378589"/>
                <a:gd name="connsiteY14" fmla="*/ 133605 h 273516"/>
                <a:gd name="connsiteX15" fmla="*/ 193796 w 378589"/>
                <a:gd name="connsiteY15" fmla="*/ 98045 h 273516"/>
                <a:gd name="connsiteX16" fmla="*/ 176016 w 378589"/>
                <a:gd name="connsiteY16" fmla="*/ 67565 h 273516"/>
                <a:gd name="connsiteX0" fmla="*/ 176016 w 384968"/>
                <a:gd name="connsiteY0" fmla="*/ 69739 h 275690"/>
                <a:gd name="connsiteX1" fmla="*/ 150616 w 384968"/>
                <a:gd name="connsiteY1" fmla="*/ 140859 h 275690"/>
                <a:gd name="connsiteX2" fmla="*/ 92196 w 384968"/>
                <a:gd name="connsiteY2" fmla="*/ 102759 h 275690"/>
                <a:gd name="connsiteX3" fmla="*/ 15996 w 384968"/>
                <a:gd name="connsiteY3" fmla="*/ 156099 h 275690"/>
                <a:gd name="connsiteX4" fmla="*/ 5836 w 384968"/>
                <a:gd name="connsiteY4" fmla="*/ 237379 h 275690"/>
                <a:gd name="connsiteX5" fmla="*/ 87116 w 384968"/>
                <a:gd name="connsiteY5" fmla="*/ 275479 h 275690"/>
                <a:gd name="connsiteX6" fmla="*/ 148076 w 384968"/>
                <a:gd name="connsiteY6" fmla="*/ 222139 h 275690"/>
                <a:gd name="connsiteX7" fmla="*/ 226816 w 384968"/>
                <a:gd name="connsiteY7" fmla="*/ 237379 h 275690"/>
                <a:gd name="connsiteX8" fmla="*/ 348736 w 384968"/>
                <a:gd name="connsiteY8" fmla="*/ 173879 h 275690"/>
                <a:gd name="connsiteX9" fmla="*/ 384296 w 384968"/>
                <a:gd name="connsiteY9" fmla="*/ 77359 h 275690"/>
                <a:gd name="connsiteX10" fmla="*/ 361436 w 384968"/>
                <a:gd name="connsiteY10" fmla="*/ 6239 h 275690"/>
                <a:gd name="connsiteX11" fmla="*/ 244596 w 384968"/>
                <a:gd name="connsiteY11" fmla="*/ 8779 h 275690"/>
                <a:gd name="connsiteX12" fmla="*/ 234436 w 384968"/>
                <a:gd name="connsiteY12" fmla="*/ 51959 h 275690"/>
                <a:gd name="connsiteX13" fmla="*/ 277616 w 384968"/>
                <a:gd name="connsiteY13" fmla="*/ 100219 h 275690"/>
                <a:gd name="connsiteX14" fmla="*/ 242056 w 384968"/>
                <a:gd name="connsiteY14" fmla="*/ 135779 h 275690"/>
                <a:gd name="connsiteX15" fmla="*/ 193796 w 384968"/>
                <a:gd name="connsiteY15" fmla="*/ 100219 h 275690"/>
                <a:gd name="connsiteX16" fmla="*/ 176016 w 384968"/>
                <a:gd name="connsiteY16" fmla="*/ 69739 h 275690"/>
                <a:gd name="connsiteX0" fmla="*/ 176298 w 385250"/>
                <a:gd name="connsiteY0" fmla="*/ 69739 h 287058"/>
                <a:gd name="connsiteX1" fmla="*/ 150898 w 385250"/>
                <a:gd name="connsiteY1" fmla="*/ 140859 h 287058"/>
                <a:gd name="connsiteX2" fmla="*/ 92478 w 385250"/>
                <a:gd name="connsiteY2" fmla="*/ 102759 h 287058"/>
                <a:gd name="connsiteX3" fmla="*/ 16278 w 385250"/>
                <a:gd name="connsiteY3" fmla="*/ 156099 h 287058"/>
                <a:gd name="connsiteX4" fmla="*/ 6118 w 385250"/>
                <a:gd name="connsiteY4" fmla="*/ 237379 h 287058"/>
                <a:gd name="connsiteX5" fmla="*/ 91208 w 385250"/>
                <a:gd name="connsiteY5" fmla="*/ 286909 h 287058"/>
                <a:gd name="connsiteX6" fmla="*/ 148358 w 385250"/>
                <a:gd name="connsiteY6" fmla="*/ 222139 h 287058"/>
                <a:gd name="connsiteX7" fmla="*/ 227098 w 385250"/>
                <a:gd name="connsiteY7" fmla="*/ 237379 h 287058"/>
                <a:gd name="connsiteX8" fmla="*/ 349018 w 385250"/>
                <a:gd name="connsiteY8" fmla="*/ 173879 h 287058"/>
                <a:gd name="connsiteX9" fmla="*/ 384578 w 385250"/>
                <a:gd name="connsiteY9" fmla="*/ 77359 h 287058"/>
                <a:gd name="connsiteX10" fmla="*/ 361718 w 385250"/>
                <a:gd name="connsiteY10" fmla="*/ 6239 h 287058"/>
                <a:gd name="connsiteX11" fmla="*/ 244878 w 385250"/>
                <a:gd name="connsiteY11" fmla="*/ 8779 h 287058"/>
                <a:gd name="connsiteX12" fmla="*/ 234718 w 385250"/>
                <a:gd name="connsiteY12" fmla="*/ 51959 h 287058"/>
                <a:gd name="connsiteX13" fmla="*/ 277898 w 385250"/>
                <a:gd name="connsiteY13" fmla="*/ 100219 h 287058"/>
                <a:gd name="connsiteX14" fmla="*/ 242338 w 385250"/>
                <a:gd name="connsiteY14" fmla="*/ 135779 h 287058"/>
                <a:gd name="connsiteX15" fmla="*/ 194078 w 385250"/>
                <a:gd name="connsiteY15" fmla="*/ 100219 h 287058"/>
                <a:gd name="connsiteX16" fmla="*/ 176298 w 385250"/>
                <a:gd name="connsiteY16" fmla="*/ 69739 h 287058"/>
                <a:gd name="connsiteX0" fmla="*/ 176298 w 385250"/>
                <a:gd name="connsiteY0" fmla="*/ 69739 h 287224"/>
                <a:gd name="connsiteX1" fmla="*/ 150898 w 385250"/>
                <a:gd name="connsiteY1" fmla="*/ 140859 h 287224"/>
                <a:gd name="connsiteX2" fmla="*/ 92478 w 385250"/>
                <a:gd name="connsiteY2" fmla="*/ 102759 h 287224"/>
                <a:gd name="connsiteX3" fmla="*/ 16278 w 385250"/>
                <a:gd name="connsiteY3" fmla="*/ 156099 h 287224"/>
                <a:gd name="connsiteX4" fmla="*/ 6118 w 385250"/>
                <a:gd name="connsiteY4" fmla="*/ 237379 h 287224"/>
                <a:gd name="connsiteX5" fmla="*/ 91208 w 385250"/>
                <a:gd name="connsiteY5" fmla="*/ 286909 h 287224"/>
                <a:gd name="connsiteX6" fmla="*/ 154707 w 385250"/>
                <a:gd name="connsiteY6" fmla="*/ 214519 h 287224"/>
                <a:gd name="connsiteX7" fmla="*/ 148358 w 385250"/>
                <a:gd name="connsiteY7" fmla="*/ 222139 h 287224"/>
                <a:gd name="connsiteX8" fmla="*/ 227098 w 385250"/>
                <a:gd name="connsiteY8" fmla="*/ 237379 h 287224"/>
                <a:gd name="connsiteX9" fmla="*/ 349018 w 385250"/>
                <a:gd name="connsiteY9" fmla="*/ 173879 h 287224"/>
                <a:gd name="connsiteX10" fmla="*/ 384578 w 385250"/>
                <a:gd name="connsiteY10" fmla="*/ 77359 h 287224"/>
                <a:gd name="connsiteX11" fmla="*/ 361718 w 385250"/>
                <a:gd name="connsiteY11" fmla="*/ 6239 h 287224"/>
                <a:gd name="connsiteX12" fmla="*/ 244878 w 385250"/>
                <a:gd name="connsiteY12" fmla="*/ 8779 h 287224"/>
                <a:gd name="connsiteX13" fmla="*/ 234718 w 385250"/>
                <a:gd name="connsiteY13" fmla="*/ 51959 h 287224"/>
                <a:gd name="connsiteX14" fmla="*/ 277898 w 385250"/>
                <a:gd name="connsiteY14" fmla="*/ 100219 h 287224"/>
                <a:gd name="connsiteX15" fmla="*/ 242338 w 385250"/>
                <a:gd name="connsiteY15" fmla="*/ 135779 h 287224"/>
                <a:gd name="connsiteX16" fmla="*/ 194078 w 385250"/>
                <a:gd name="connsiteY16" fmla="*/ 100219 h 287224"/>
                <a:gd name="connsiteX17" fmla="*/ 176298 w 385250"/>
                <a:gd name="connsiteY17" fmla="*/ 69739 h 287224"/>
                <a:gd name="connsiteX0" fmla="*/ 176298 w 385250"/>
                <a:gd name="connsiteY0" fmla="*/ 69739 h 287224"/>
                <a:gd name="connsiteX1" fmla="*/ 150898 w 385250"/>
                <a:gd name="connsiteY1" fmla="*/ 140859 h 287224"/>
                <a:gd name="connsiteX2" fmla="*/ 92478 w 385250"/>
                <a:gd name="connsiteY2" fmla="*/ 102759 h 287224"/>
                <a:gd name="connsiteX3" fmla="*/ 16278 w 385250"/>
                <a:gd name="connsiteY3" fmla="*/ 156099 h 287224"/>
                <a:gd name="connsiteX4" fmla="*/ 6118 w 385250"/>
                <a:gd name="connsiteY4" fmla="*/ 237379 h 287224"/>
                <a:gd name="connsiteX5" fmla="*/ 91208 w 385250"/>
                <a:gd name="connsiteY5" fmla="*/ 286909 h 287224"/>
                <a:gd name="connsiteX6" fmla="*/ 154707 w 385250"/>
                <a:gd name="connsiteY6" fmla="*/ 214519 h 287224"/>
                <a:gd name="connsiteX7" fmla="*/ 148358 w 385250"/>
                <a:gd name="connsiteY7" fmla="*/ 222139 h 287224"/>
                <a:gd name="connsiteX8" fmla="*/ 227098 w 385250"/>
                <a:gd name="connsiteY8" fmla="*/ 237379 h 287224"/>
                <a:gd name="connsiteX9" fmla="*/ 349018 w 385250"/>
                <a:gd name="connsiteY9" fmla="*/ 173879 h 287224"/>
                <a:gd name="connsiteX10" fmla="*/ 384578 w 385250"/>
                <a:gd name="connsiteY10" fmla="*/ 77359 h 287224"/>
                <a:gd name="connsiteX11" fmla="*/ 361718 w 385250"/>
                <a:gd name="connsiteY11" fmla="*/ 6239 h 287224"/>
                <a:gd name="connsiteX12" fmla="*/ 244878 w 385250"/>
                <a:gd name="connsiteY12" fmla="*/ 8779 h 287224"/>
                <a:gd name="connsiteX13" fmla="*/ 234718 w 385250"/>
                <a:gd name="connsiteY13" fmla="*/ 51959 h 287224"/>
                <a:gd name="connsiteX14" fmla="*/ 277898 w 385250"/>
                <a:gd name="connsiteY14" fmla="*/ 100219 h 287224"/>
                <a:gd name="connsiteX15" fmla="*/ 242338 w 385250"/>
                <a:gd name="connsiteY15" fmla="*/ 135779 h 287224"/>
                <a:gd name="connsiteX16" fmla="*/ 194078 w 385250"/>
                <a:gd name="connsiteY16" fmla="*/ 100219 h 287224"/>
                <a:gd name="connsiteX17" fmla="*/ 176298 w 385250"/>
                <a:gd name="connsiteY17" fmla="*/ 69739 h 287224"/>
                <a:gd name="connsiteX0" fmla="*/ 176298 w 385250"/>
                <a:gd name="connsiteY0" fmla="*/ 69739 h 287224"/>
                <a:gd name="connsiteX1" fmla="*/ 150898 w 385250"/>
                <a:gd name="connsiteY1" fmla="*/ 140859 h 287224"/>
                <a:gd name="connsiteX2" fmla="*/ 92478 w 385250"/>
                <a:gd name="connsiteY2" fmla="*/ 102759 h 287224"/>
                <a:gd name="connsiteX3" fmla="*/ 16278 w 385250"/>
                <a:gd name="connsiteY3" fmla="*/ 156099 h 287224"/>
                <a:gd name="connsiteX4" fmla="*/ 6118 w 385250"/>
                <a:gd name="connsiteY4" fmla="*/ 237379 h 287224"/>
                <a:gd name="connsiteX5" fmla="*/ 91208 w 385250"/>
                <a:gd name="connsiteY5" fmla="*/ 286909 h 287224"/>
                <a:gd name="connsiteX6" fmla="*/ 154707 w 385250"/>
                <a:gd name="connsiteY6" fmla="*/ 214519 h 287224"/>
                <a:gd name="connsiteX7" fmla="*/ 148358 w 385250"/>
                <a:gd name="connsiteY7" fmla="*/ 222139 h 287224"/>
                <a:gd name="connsiteX8" fmla="*/ 227098 w 385250"/>
                <a:gd name="connsiteY8" fmla="*/ 237379 h 287224"/>
                <a:gd name="connsiteX9" fmla="*/ 349018 w 385250"/>
                <a:gd name="connsiteY9" fmla="*/ 173879 h 287224"/>
                <a:gd name="connsiteX10" fmla="*/ 384578 w 385250"/>
                <a:gd name="connsiteY10" fmla="*/ 77359 h 287224"/>
                <a:gd name="connsiteX11" fmla="*/ 361718 w 385250"/>
                <a:gd name="connsiteY11" fmla="*/ 6239 h 287224"/>
                <a:gd name="connsiteX12" fmla="*/ 244878 w 385250"/>
                <a:gd name="connsiteY12" fmla="*/ 8779 h 287224"/>
                <a:gd name="connsiteX13" fmla="*/ 234718 w 385250"/>
                <a:gd name="connsiteY13" fmla="*/ 51959 h 287224"/>
                <a:gd name="connsiteX14" fmla="*/ 277898 w 385250"/>
                <a:gd name="connsiteY14" fmla="*/ 100219 h 287224"/>
                <a:gd name="connsiteX15" fmla="*/ 242338 w 385250"/>
                <a:gd name="connsiteY15" fmla="*/ 135779 h 287224"/>
                <a:gd name="connsiteX16" fmla="*/ 207413 w 385250"/>
                <a:gd name="connsiteY16" fmla="*/ 81169 h 287224"/>
                <a:gd name="connsiteX17" fmla="*/ 176298 w 385250"/>
                <a:gd name="connsiteY17" fmla="*/ 69739 h 287224"/>
                <a:gd name="connsiteX0" fmla="*/ 153438 w 385250"/>
                <a:gd name="connsiteY0" fmla="*/ 81169 h 287224"/>
                <a:gd name="connsiteX1" fmla="*/ 150898 w 385250"/>
                <a:gd name="connsiteY1" fmla="*/ 140859 h 287224"/>
                <a:gd name="connsiteX2" fmla="*/ 92478 w 385250"/>
                <a:gd name="connsiteY2" fmla="*/ 102759 h 287224"/>
                <a:gd name="connsiteX3" fmla="*/ 16278 w 385250"/>
                <a:gd name="connsiteY3" fmla="*/ 156099 h 287224"/>
                <a:gd name="connsiteX4" fmla="*/ 6118 w 385250"/>
                <a:gd name="connsiteY4" fmla="*/ 237379 h 287224"/>
                <a:gd name="connsiteX5" fmla="*/ 91208 w 385250"/>
                <a:gd name="connsiteY5" fmla="*/ 286909 h 287224"/>
                <a:gd name="connsiteX6" fmla="*/ 154707 w 385250"/>
                <a:gd name="connsiteY6" fmla="*/ 214519 h 287224"/>
                <a:gd name="connsiteX7" fmla="*/ 148358 w 385250"/>
                <a:gd name="connsiteY7" fmla="*/ 222139 h 287224"/>
                <a:gd name="connsiteX8" fmla="*/ 227098 w 385250"/>
                <a:gd name="connsiteY8" fmla="*/ 237379 h 287224"/>
                <a:gd name="connsiteX9" fmla="*/ 349018 w 385250"/>
                <a:gd name="connsiteY9" fmla="*/ 173879 h 287224"/>
                <a:gd name="connsiteX10" fmla="*/ 384578 w 385250"/>
                <a:gd name="connsiteY10" fmla="*/ 77359 h 287224"/>
                <a:gd name="connsiteX11" fmla="*/ 361718 w 385250"/>
                <a:gd name="connsiteY11" fmla="*/ 6239 h 287224"/>
                <a:gd name="connsiteX12" fmla="*/ 244878 w 385250"/>
                <a:gd name="connsiteY12" fmla="*/ 8779 h 287224"/>
                <a:gd name="connsiteX13" fmla="*/ 234718 w 385250"/>
                <a:gd name="connsiteY13" fmla="*/ 51959 h 287224"/>
                <a:gd name="connsiteX14" fmla="*/ 277898 w 385250"/>
                <a:gd name="connsiteY14" fmla="*/ 100219 h 287224"/>
                <a:gd name="connsiteX15" fmla="*/ 242338 w 385250"/>
                <a:gd name="connsiteY15" fmla="*/ 135779 h 287224"/>
                <a:gd name="connsiteX16" fmla="*/ 207413 w 385250"/>
                <a:gd name="connsiteY16" fmla="*/ 81169 h 287224"/>
                <a:gd name="connsiteX17" fmla="*/ 153438 w 385250"/>
                <a:gd name="connsiteY17" fmla="*/ 81169 h 287224"/>
                <a:gd name="connsiteX0" fmla="*/ 153438 w 385250"/>
                <a:gd name="connsiteY0" fmla="*/ 81169 h 287224"/>
                <a:gd name="connsiteX1" fmla="*/ 150898 w 385250"/>
                <a:gd name="connsiteY1" fmla="*/ 140859 h 287224"/>
                <a:gd name="connsiteX2" fmla="*/ 92478 w 385250"/>
                <a:gd name="connsiteY2" fmla="*/ 102759 h 287224"/>
                <a:gd name="connsiteX3" fmla="*/ 16278 w 385250"/>
                <a:gd name="connsiteY3" fmla="*/ 156099 h 287224"/>
                <a:gd name="connsiteX4" fmla="*/ 6118 w 385250"/>
                <a:gd name="connsiteY4" fmla="*/ 237379 h 287224"/>
                <a:gd name="connsiteX5" fmla="*/ 91208 w 385250"/>
                <a:gd name="connsiteY5" fmla="*/ 286909 h 287224"/>
                <a:gd name="connsiteX6" fmla="*/ 154707 w 385250"/>
                <a:gd name="connsiteY6" fmla="*/ 214519 h 287224"/>
                <a:gd name="connsiteX7" fmla="*/ 148358 w 385250"/>
                <a:gd name="connsiteY7" fmla="*/ 222139 h 287224"/>
                <a:gd name="connsiteX8" fmla="*/ 227098 w 385250"/>
                <a:gd name="connsiteY8" fmla="*/ 237379 h 287224"/>
                <a:gd name="connsiteX9" fmla="*/ 349018 w 385250"/>
                <a:gd name="connsiteY9" fmla="*/ 173879 h 287224"/>
                <a:gd name="connsiteX10" fmla="*/ 384578 w 385250"/>
                <a:gd name="connsiteY10" fmla="*/ 77359 h 287224"/>
                <a:gd name="connsiteX11" fmla="*/ 361718 w 385250"/>
                <a:gd name="connsiteY11" fmla="*/ 6239 h 287224"/>
                <a:gd name="connsiteX12" fmla="*/ 244878 w 385250"/>
                <a:gd name="connsiteY12" fmla="*/ 8779 h 287224"/>
                <a:gd name="connsiteX13" fmla="*/ 234718 w 385250"/>
                <a:gd name="connsiteY13" fmla="*/ 51959 h 287224"/>
                <a:gd name="connsiteX14" fmla="*/ 277898 w 385250"/>
                <a:gd name="connsiteY14" fmla="*/ 100219 h 287224"/>
                <a:gd name="connsiteX15" fmla="*/ 242338 w 385250"/>
                <a:gd name="connsiteY15" fmla="*/ 135779 h 287224"/>
                <a:gd name="connsiteX16" fmla="*/ 207413 w 385250"/>
                <a:gd name="connsiteY16" fmla="*/ 81169 h 287224"/>
                <a:gd name="connsiteX17" fmla="*/ 194712 w 385250"/>
                <a:gd name="connsiteY17" fmla="*/ 136414 h 287224"/>
                <a:gd name="connsiteX18" fmla="*/ 153438 w 385250"/>
                <a:gd name="connsiteY18" fmla="*/ 81169 h 287224"/>
                <a:gd name="connsiteX0" fmla="*/ 153438 w 385250"/>
                <a:gd name="connsiteY0" fmla="*/ 81169 h 287224"/>
                <a:gd name="connsiteX1" fmla="*/ 150898 w 385250"/>
                <a:gd name="connsiteY1" fmla="*/ 140859 h 287224"/>
                <a:gd name="connsiteX2" fmla="*/ 92478 w 385250"/>
                <a:gd name="connsiteY2" fmla="*/ 102759 h 287224"/>
                <a:gd name="connsiteX3" fmla="*/ 16278 w 385250"/>
                <a:gd name="connsiteY3" fmla="*/ 156099 h 287224"/>
                <a:gd name="connsiteX4" fmla="*/ 6118 w 385250"/>
                <a:gd name="connsiteY4" fmla="*/ 237379 h 287224"/>
                <a:gd name="connsiteX5" fmla="*/ 91208 w 385250"/>
                <a:gd name="connsiteY5" fmla="*/ 286909 h 287224"/>
                <a:gd name="connsiteX6" fmla="*/ 154707 w 385250"/>
                <a:gd name="connsiteY6" fmla="*/ 214519 h 287224"/>
                <a:gd name="connsiteX7" fmla="*/ 148358 w 385250"/>
                <a:gd name="connsiteY7" fmla="*/ 222139 h 287224"/>
                <a:gd name="connsiteX8" fmla="*/ 227098 w 385250"/>
                <a:gd name="connsiteY8" fmla="*/ 237379 h 287224"/>
                <a:gd name="connsiteX9" fmla="*/ 349018 w 385250"/>
                <a:gd name="connsiteY9" fmla="*/ 173879 h 287224"/>
                <a:gd name="connsiteX10" fmla="*/ 384578 w 385250"/>
                <a:gd name="connsiteY10" fmla="*/ 77359 h 287224"/>
                <a:gd name="connsiteX11" fmla="*/ 361718 w 385250"/>
                <a:gd name="connsiteY11" fmla="*/ 6239 h 287224"/>
                <a:gd name="connsiteX12" fmla="*/ 244878 w 385250"/>
                <a:gd name="connsiteY12" fmla="*/ 8779 h 287224"/>
                <a:gd name="connsiteX13" fmla="*/ 234718 w 385250"/>
                <a:gd name="connsiteY13" fmla="*/ 51959 h 287224"/>
                <a:gd name="connsiteX14" fmla="*/ 277898 w 385250"/>
                <a:gd name="connsiteY14" fmla="*/ 100219 h 287224"/>
                <a:gd name="connsiteX15" fmla="*/ 242338 w 385250"/>
                <a:gd name="connsiteY15" fmla="*/ 135779 h 287224"/>
                <a:gd name="connsiteX16" fmla="*/ 188363 w 385250"/>
                <a:gd name="connsiteY16" fmla="*/ 73549 h 287224"/>
                <a:gd name="connsiteX17" fmla="*/ 194712 w 385250"/>
                <a:gd name="connsiteY17" fmla="*/ 136414 h 287224"/>
                <a:gd name="connsiteX18" fmla="*/ 153438 w 385250"/>
                <a:gd name="connsiteY18" fmla="*/ 81169 h 287224"/>
                <a:gd name="connsiteX0" fmla="*/ 153438 w 385250"/>
                <a:gd name="connsiteY0" fmla="*/ 80824 h 286879"/>
                <a:gd name="connsiteX1" fmla="*/ 150898 w 385250"/>
                <a:gd name="connsiteY1" fmla="*/ 140514 h 286879"/>
                <a:gd name="connsiteX2" fmla="*/ 92478 w 385250"/>
                <a:gd name="connsiteY2" fmla="*/ 102414 h 286879"/>
                <a:gd name="connsiteX3" fmla="*/ 16278 w 385250"/>
                <a:gd name="connsiteY3" fmla="*/ 155754 h 286879"/>
                <a:gd name="connsiteX4" fmla="*/ 6118 w 385250"/>
                <a:gd name="connsiteY4" fmla="*/ 237034 h 286879"/>
                <a:gd name="connsiteX5" fmla="*/ 91208 w 385250"/>
                <a:gd name="connsiteY5" fmla="*/ 286564 h 286879"/>
                <a:gd name="connsiteX6" fmla="*/ 154707 w 385250"/>
                <a:gd name="connsiteY6" fmla="*/ 214174 h 286879"/>
                <a:gd name="connsiteX7" fmla="*/ 148358 w 385250"/>
                <a:gd name="connsiteY7" fmla="*/ 221794 h 286879"/>
                <a:gd name="connsiteX8" fmla="*/ 227098 w 385250"/>
                <a:gd name="connsiteY8" fmla="*/ 237034 h 286879"/>
                <a:gd name="connsiteX9" fmla="*/ 349018 w 385250"/>
                <a:gd name="connsiteY9" fmla="*/ 173534 h 286879"/>
                <a:gd name="connsiteX10" fmla="*/ 384578 w 385250"/>
                <a:gd name="connsiteY10" fmla="*/ 77014 h 286879"/>
                <a:gd name="connsiteX11" fmla="*/ 361718 w 385250"/>
                <a:gd name="connsiteY11" fmla="*/ 5894 h 286879"/>
                <a:gd name="connsiteX12" fmla="*/ 244878 w 385250"/>
                <a:gd name="connsiteY12" fmla="*/ 8434 h 286879"/>
                <a:gd name="connsiteX13" fmla="*/ 248053 w 385250"/>
                <a:gd name="connsiteY13" fmla="*/ 43994 h 286879"/>
                <a:gd name="connsiteX14" fmla="*/ 277898 w 385250"/>
                <a:gd name="connsiteY14" fmla="*/ 99874 h 286879"/>
                <a:gd name="connsiteX15" fmla="*/ 242338 w 385250"/>
                <a:gd name="connsiteY15" fmla="*/ 135434 h 286879"/>
                <a:gd name="connsiteX16" fmla="*/ 188363 w 385250"/>
                <a:gd name="connsiteY16" fmla="*/ 73204 h 286879"/>
                <a:gd name="connsiteX17" fmla="*/ 194712 w 385250"/>
                <a:gd name="connsiteY17" fmla="*/ 136069 h 286879"/>
                <a:gd name="connsiteX18" fmla="*/ 153438 w 385250"/>
                <a:gd name="connsiteY18" fmla="*/ 80824 h 286879"/>
                <a:gd name="connsiteX0" fmla="*/ 153438 w 385250"/>
                <a:gd name="connsiteY0" fmla="*/ 80824 h 286879"/>
                <a:gd name="connsiteX1" fmla="*/ 150898 w 385250"/>
                <a:gd name="connsiteY1" fmla="*/ 140514 h 286879"/>
                <a:gd name="connsiteX2" fmla="*/ 92478 w 385250"/>
                <a:gd name="connsiteY2" fmla="*/ 102414 h 286879"/>
                <a:gd name="connsiteX3" fmla="*/ 16278 w 385250"/>
                <a:gd name="connsiteY3" fmla="*/ 155754 h 286879"/>
                <a:gd name="connsiteX4" fmla="*/ 6118 w 385250"/>
                <a:gd name="connsiteY4" fmla="*/ 237034 h 286879"/>
                <a:gd name="connsiteX5" fmla="*/ 91208 w 385250"/>
                <a:gd name="connsiteY5" fmla="*/ 286564 h 286879"/>
                <a:gd name="connsiteX6" fmla="*/ 154707 w 385250"/>
                <a:gd name="connsiteY6" fmla="*/ 214174 h 286879"/>
                <a:gd name="connsiteX7" fmla="*/ 227098 w 385250"/>
                <a:gd name="connsiteY7" fmla="*/ 237034 h 286879"/>
                <a:gd name="connsiteX8" fmla="*/ 349018 w 385250"/>
                <a:gd name="connsiteY8" fmla="*/ 173534 h 286879"/>
                <a:gd name="connsiteX9" fmla="*/ 384578 w 385250"/>
                <a:gd name="connsiteY9" fmla="*/ 77014 h 286879"/>
                <a:gd name="connsiteX10" fmla="*/ 361718 w 385250"/>
                <a:gd name="connsiteY10" fmla="*/ 5894 h 286879"/>
                <a:gd name="connsiteX11" fmla="*/ 244878 w 385250"/>
                <a:gd name="connsiteY11" fmla="*/ 8434 h 286879"/>
                <a:gd name="connsiteX12" fmla="*/ 248053 w 385250"/>
                <a:gd name="connsiteY12" fmla="*/ 43994 h 286879"/>
                <a:gd name="connsiteX13" fmla="*/ 277898 w 385250"/>
                <a:gd name="connsiteY13" fmla="*/ 99874 h 286879"/>
                <a:gd name="connsiteX14" fmla="*/ 242338 w 385250"/>
                <a:gd name="connsiteY14" fmla="*/ 135434 h 286879"/>
                <a:gd name="connsiteX15" fmla="*/ 188363 w 385250"/>
                <a:gd name="connsiteY15" fmla="*/ 73204 h 286879"/>
                <a:gd name="connsiteX16" fmla="*/ 194712 w 385250"/>
                <a:gd name="connsiteY16" fmla="*/ 136069 h 286879"/>
                <a:gd name="connsiteX17" fmla="*/ 153438 w 385250"/>
                <a:gd name="connsiteY17" fmla="*/ 80824 h 286879"/>
                <a:gd name="connsiteX0" fmla="*/ 153438 w 385250"/>
                <a:gd name="connsiteY0" fmla="*/ 80824 h 286879"/>
                <a:gd name="connsiteX1" fmla="*/ 150898 w 385250"/>
                <a:gd name="connsiteY1" fmla="*/ 140514 h 286879"/>
                <a:gd name="connsiteX2" fmla="*/ 92478 w 385250"/>
                <a:gd name="connsiteY2" fmla="*/ 102414 h 286879"/>
                <a:gd name="connsiteX3" fmla="*/ 16278 w 385250"/>
                <a:gd name="connsiteY3" fmla="*/ 155754 h 286879"/>
                <a:gd name="connsiteX4" fmla="*/ 6118 w 385250"/>
                <a:gd name="connsiteY4" fmla="*/ 237034 h 286879"/>
                <a:gd name="connsiteX5" fmla="*/ 91208 w 385250"/>
                <a:gd name="connsiteY5" fmla="*/ 286564 h 286879"/>
                <a:gd name="connsiteX6" fmla="*/ 154707 w 385250"/>
                <a:gd name="connsiteY6" fmla="*/ 214174 h 286879"/>
                <a:gd name="connsiteX7" fmla="*/ 227098 w 385250"/>
                <a:gd name="connsiteY7" fmla="*/ 237034 h 286879"/>
                <a:gd name="connsiteX8" fmla="*/ 349018 w 385250"/>
                <a:gd name="connsiteY8" fmla="*/ 173534 h 286879"/>
                <a:gd name="connsiteX9" fmla="*/ 384578 w 385250"/>
                <a:gd name="connsiteY9" fmla="*/ 77014 h 286879"/>
                <a:gd name="connsiteX10" fmla="*/ 361718 w 385250"/>
                <a:gd name="connsiteY10" fmla="*/ 5894 h 286879"/>
                <a:gd name="connsiteX11" fmla="*/ 244878 w 385250"/>
                <a:gd name="connsiteY11" fmla="*/ 8434 h 286879"/>
                <a:gd name="connsiteX12" fmla="*/ 248053 w 385250"/>
                <a:gd name="connsiteY12" fmla="*/ 43994 h 286879"/>
                <a:gd name="connsiteX13" fmla="*/ 277898 w 385250"/>
                <a:gd name="connsiteY13" fmla="*/ 99874 h 286879"/>
                <a:gd name="connsiteX14" fmla="*/ 242338 w 385250"/>
                <a:gd name="connsiteY14" fmla="*/ 135434 h 286879"/>
                <a:gd name="connsiteX15" fmla="*/ 188363 w 385250"/>
                <a:gd name="connsiteY15" fmla="*/ 73204 h 286879"/>
                <a:gd name="connsiteX16" fmla="*/ 194712 w 385250"/>
                <a:gd name="connsiteY16" fmla="*/ 136069 h 286879"/>
                <a:gd name="connsiteX17" fmla="*/ 153438 w 385250"/>
                <a:gd name="connsiteY17" fmla="*/ 80824 h 286879"/>
                <a:gd name="connsiteX0" fmla="*/ 153438 w 385250"/>
                <a:gd name="connsiteY0" fmla="*/ 80993 h 287048"/>
                <a:gd name="connsiteX1" fmla="*/ 150898 w 385250"/>
                <a:gd name="connsiteY1" fmla="*/ 140683 h 287048"/>
                <a:gd name="connsiteX2" fmla="*/ 92478 w 385250"/>
                <a:gd name="connsiteY2" fmla="*/ 102583 h 287048"/>
                <a:gd name="connsiteX3" fmla="*/ 16278 w 385250"/>
                <a:gd name="connsiteY3" fmla="*/ 155923 h 287048"/>
                <a:gd name="connsiteX4" fmla="*/ 6118 w 385250"/>
                <a:gd name="connsiteY4" fmla="*/ 237203 h 287048"/>
                <a:gd name="connsiteX5" fmla="*/ 91208 w 385250"/>
                <a:gd name="connsiteY5" fmla="*/ 286733 h 287048"/>
                <a:gd name="connsiteX6" fmla="*/ 154707 w 385250"/>
                <a:gd name="connsiteY6" fmla="*/ 214343 h 287048"/>
                <a:gd name="connsiteX7" fmla="*/ 227098 w 385250"/>
                <a:gd name="connsiteY7" fmla="*/ 237203 h 287048"/>
                <a:gd name="connsiteX8" fmla="*/ 349018 w 385250"/>
                <a:gd name="connsiteY8" fmla="*/ 173703 h 287048"/>
                <a:gd name="connsiteX9" fmla="*/ 384578 w 385250"/>
                <a:gd name="connsiteY9" fmla="*/ 77183 h 287048"/>
                <a:gd name="connsiteX10" fmla="*/ 361718 w 385250"/>
                <a:gd name="connsiteY10" fmla="*/ 6063 h 287048"/>
                <a:gd name="connsiteX11" fmla="*/ 244878 w 385250"/>
                <a:gd name="connsiteY11" fmla="*/ 8603 h 287048"/>
                <a:gd name="connsiteX12" fmla="*/ 272818 w 385250"/>
                <a:gd name="connsiteY12" fmla="*/ 47973 h 287048"/>
                <a:gd name="connsiteX13" fmla="*/ 277898 w 385250"/>
                <a:gd name="connsiteY13" fmla="*/ 100043 h 287048"/>
                <a:gd name="connsiteX14" fmla="*/ 242338 w 385250"/>
                <a:gd name="connsiteY14" fmla="*/ 135603 h 287048"/>
                <a:gd name="connsiteX15" fmla="*/ 188363 w 385250"/>
                <a:gd name="connsiteY15" fmla="*/ 73373 h 287048"/>
                <a:gd name="connsiteX16" fmla="*/ 194712 w 385250"/>
                <a:gd name="connsiteY16" fmla="*/ 136238 h 287048"/>
                <a:gd name="connsiteX17" fmla="*/ 153438 w 385250"/>
                <a:gd name="connsiteY17" fmla="*/ 80993 h 287048"/>
                <a:gd name="connsiteX0" fmla="*/ 153438 w 368547"/>
                <a:gd name="connsiteY0" fmla="*/ 81132 h 287187"/>
                <a:gd name="connsiteX1" fmla="*/ 150898 w 368547"/>
                <a:gd name="connsiteY1" fmla="*/ 140822 h 287187"/>
                <a:gd name="connsiteX2" fmla="*/ 92478 w 368547"/>
                <a:gd name="connsiteY2" fmla="*/ 102722 h 287187"/>
                <a:gd name="connsiteX3" fmla="*/ 16278 w 368547"/>
                <a:gd name="connsiteY3" fmla="*/ 156062 h 287187"/>
                <a:gd name="connsiteX4" fmla="*/ 6118 w 368547"/>
                <a:gd name="connsiteY4" fmla="*/ 237342 h 287187"/>
                <a:gd name="connsiteX5" fmla="*/ 91208 w 368547"/>
                <a:gd name="connsiteY5" fmla="*/ 286872 h 287187"/>
                <a:gd name="connsiteX6" fmla="*/ 154707 w 368547"/>
                <a:gd name="connsiteY6" fmla="*/ 214482 h 287187"/>
                <a:gd name="connsiteX7" fmla="*/ 227098 w 368547"/>
                <a:gd name="connsiteY7" fmla="*/ 237342 h 287187"/>
                <a:gd name="connsiteX8" fmla="*/ 349018 w 368547"/>
                <a:gd name="connsiteY8" fmla="*/ 173842 h 287187"/>
                <a:gd name="connsiteX9" fmla="*/ 354098 w 368547"/>
                <a:gd name="connsiteY9" fmla="*/ 79227 h 287187"/>
                <a:gd name="connsiteX10" fmla="*/ 361718 w 368547"/>
                <a:gd name="connsiteY10" fmla="*/ 6202 h 287187"/>
                <a:gd name="connsiteX11" fmla="*/ 244878 w 368547"/>
                <a:gd name="connsiteY11" fmla="*/ 8742 h 287187"/>
                <a:gd name="connsiteX12" fmla="*/ 272818 w 368547"/>
                <a:gd name="connsiteY12" fmla="*/ 48112 h 287187"/>
                <a:gd name="connsiteX13" fmla="*/ 277898 w 368547"/>
                <a:gd name="connsiteY13" fmla="*/ 100182 h 287187"/>
                <a:gd name="connsiteX14" fmla="*/ 242338 w 368547"/>
                <a:gd name="connsiteY14" fmla="*/ 135742 h 287187"/>
                <a:gd name="connsiteX15" fmla="*/ 188363 w 368547"/>
                <a:gd name="connsiteY15" fmla="*/ 73512 h 287187"/>
                <a:gd name="connsiteX16" fmla="*/ 194712 w 368547"/>
                <a:gd name="connsiteY16" fmla="*/ 136377 h 287187"/>
                <a:gd name="connsiteX17" fmla="*/ 153438 w 368547"/>
                <a:gd name="connsiteY17" fmla="*/ 81132 h 287187"/>
                <a:gd name="connsiteX0" fmla="*/ 153438 w 380282"/>
                <a:gd name="connsiteY0" fmla="*/ 79809 h 285864"/>
                <a:gd name="connsiteX1" fmla="*/ 150898 w 380282"/>
                <a:gd name="connsiteY1" fmla="*/ 139499 h 285864"/>
                <a:gd name="connsiteX2" fmla="*/ 92478 w 380282"/>
                <a:gd name="connsiteY2" fmla="*/ 101399 h 285864"/>
                <a:gd name="connsiteX3" fmla="*/ 16278 w 380282"/>
                <a:gd name="connsiteY3" fmla="*/ 154739 h 285864"/>
                <a:gd name="connsiteX4" fmla="*/ 6118 w 380282"/>
                <a:gd name="connsiteY4" fmla="*/ 236019 h 285864"/>
                <a:gd name="connsiteX5" fmla="*/ 91208 w 380282"/>
                <a:gd name="connsiteY5" fmla="*/ 285549 h 285864"/>
                <a:gd name="connsiteX6" fmla="*/ 154707 w 380282"/>
                <a:gd name="connsiteY6" fmla="*/ 213159 h 285864"/>
                <a:gd name="connsiteX7" fmla="*/ 227098 w 380282"/>
                <a:gd name="connsiteY7" fmla="*/ 236019 h 285864"/>
                <a:gd name="connsiteX8" fmla="*/ 349018 w 380282"/>
                <a:gd name="connsiteY8" fmla="*/ 172519 h 285864"/>
                <a:gd name="connsiteX9" fmla="*/ 354098 w 380282"/>
                <a:gd name="connsiteY9" fmla="*/ 77904 h 285864"/>
                <a:gd name="connsiteX10" fmla="*/ 375053 w 380282"/>
                <a:gd name="connsiteY10" fmla="*/ 6784 h 285864"/>
                <a:gd name="connsiteX11" fmla="*/ 244878 w 380282"/>
                <a:gd name="connsiteY11" fmla="*/ 7419 h 285864"/>
                <a:gd name="connsiteX12" fmla="*/ 272818 w 380282"/>
                <a:gd name="connsiteY12" fmla="*/ 46789 h 285864"/>
                <a:gd name="connsiteX13" fmla="*/ 277898 w 380282"/>
                <a:gd name="connsiteY13" fmla="*/ 98859 h 285864"/>
                <a:gd name="connsiteX14" fmla="*/ 242338 w 380282"/>
                <a:gd name="connsiteY14" fmla="*/ 134419 h 285864"/>
                <a:gd name="connsiteX15" fmla="*/ 188363 w 380282"/>
                <a:gd name="connsiteY15" fmla="*/ 72189 h 285864"/>
                <a:gd name="connsiteX16" fmla="*/ 194712 w 380282"/>
                <a:gd name="connsiteY16" fmla="*/ 135054 h 285864"/>
                <a:gd name="connsiteX17" fmla="*/ 153438 w 380282"/>
                <a:gd name="connsiteY17" fmla="*/ 79809 h 285864"/>
                <a:gd name="connsiteX0" fmla="*/ 153438 w 379117"/>
                <a:gd name="connsiteY0" fmla="*/ 80485 h 286540"/>
                <a:gd name="connsiteX1" fmla="*/ 150898 w 379117"/>
                <a:gd name="connsiteY1" fmla="*/ 140175 h 286540"/>
                <a:gd name="connsiteX2" fmla="*/ 92478 w 379117"/>
                <a:gd name="connsiteY2" fmla="*/ 102075 h 286540"/>
                <a:gd name="connsiteX3" fmla="*/ 16278 w 379117"/>
                <a:gd name="connsiteY3" fmla="*/ 155415 h 286540"/>
                <a:gd name="connsiteX4" fmla="*/ 6118 w 379117"/>
                <a:gd name="connsiteY4" fmla="*/ 236695 h 286540"/>
                <a:gd name="connsiteX5" fmla="*/ 91208 w 379117"/>
                <a:gd name="connsiteY5" fmla="*/ 286225 h 286540"/>
                <a:gd name="connsiteX6" fmla="*/ 154707 w 379117"/>
                <a:gd name="connsiteY6" fmla="*/ 213835 h 286540"/>
                <a:gd name="connsiteX7" fmla="*/ 227098 w 379117"/>
                <a:gd name="connsiteY7" fmla="*/ 236695 h 286540"/>
                <a:gd name="connsiteX8" fmla="*/ 349018 w 379117"/>
                <a:gd name="connsiteY8" fmla="*/ 173195 h 286540"/>
                <a:gd name="connsiteX9" fmla="*/ 346478 w 379117"/>
                <a:gd name="connsiteY9" fmla="*/ 88105 h 286540"/>
                <a:gd name="connsiteX10" fmla="*/ 375053 w 379117"/>
                <a:gd name="connsiteY10" fmla="*/ 7460 h 286540"/>
                <a:gd name="connsiteX11" fmla="*/ 244878 w 379117"/>
                <a:gd name="connsiteY11" fmla="*/ 8095 h 286540"/>
                <a:gd name="connsiteX12" fmla="*/ 272818 w 379117"/>
                <a:gd name="connsiteY12" fmla="*/ 47465 h 286540"/>
                <a:gd name="connsiteX13" fmla="*/ 277898 w 379117"/>
                <a:gd name="connsiteY13" fmla="*/ 99535 h 286540"/>
                <a:gd name="connsiteX14" fmla="*/ 242338 w 379117"/>
                <a:gd name="connsiteY14" fmla="*/ 135095 h 286540"/>
                <a:gd name="connsiteX15" fmla="*/ 188363 w 379117"/>
                <a:gd name="connsiteY15" fmla="*/ 72865 h 286540"/>
                <a:gd name="connsiteX16" fmla="*/ 194712 w 379117"/>
                <a:gd name="connsiteY16" fmla="*/ 135730 h 286540"/>
                <a:gd name="connsiteX17" fmla="*/ 153438 w 379117"/>
                <a:gd name="connsiteY17" fmla="*/ 80485 h 2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117" h="286540">
                  <a:moveTo>
                    <a:pt x="153438" y="80485"/>
                  </a:moveTo>
                  <a:cubicBezTo>
                    <a:pt x="146136" y="81226"/>
                    <a:pt x="161058" y="136577"/>
                    <a:pt x="150898" y="140175"/>
                  </a:cubicBezTo>
                  <a:cubicBezTo>
                    <a:pt x="140738" y="143773"/>
                    <a:pt x="114915" y="99535"/>
                    <a:pt x="92478" y="102075"/>
                  </a:cubicBezTo>
                  <a:cubicBezTo>
                    <a:pt x="70041" y="104615"/>
                    <a:pt x="30671" y="132978"/>
                    <a:pt x="16278" y="155415"/>
                  </a:cubicBezTo>
                  <a:cubicBezTo>
                    <a:pt x="1885" y="177852"/>
                    <a:pt x="-6370" y="214893"/>
                    <a:pt x="6118" y="236695"/>
                  </a:cubicBezTo>
                  <a:cubicBezTo>
                    <a:pt x="18606" y="258497"/>
                    <a:pt x="66443" y="290035"/>
                    <a:pt x="91208" y="286225"/>
                  </a:cubicBezTo>
                  <a:cubicBezTo>
                    <a:pt x="115973" y="282415"/>
                    <a:pt x="156612" y="253205"/>
                    <a:pt x="154707" y="213835"/>
                  </a:cubicBezTo>
                  <a:cubicBezTo>
                    <a:pt x="175450" y="236060"/>
                    <a:pt x="194713" y="243468"/>
                    <a:pt x="227098" y="236695"/>
                  </a:cubicBezTo>
                  <a:cubicBezTo>
                    <a:pt x="259483" y="229922"/>
                    <a:pt x="329121" y="197960"/>
                    <a:pt x="349018" y="173195"/>
                  </a:cubicBezTo>
                  <a:cubicBezTo>
                    <a:pt x="368915" y="148430"/>
                    <a:pt x="342139" y="115727"/>
                    <a:pt x="346478" y="88105"/>
                  </a:cubicBezTo>
                  <a:cubicBezTo>
                    <a:pt x="350817" y="60483"/>
                    <a:pt x="391986" y="20795"/>
                    <a:pt x="375053" y="7460"/>
                  </a:cubicBezTo>
                  <a:cubicBezTo>
                    <a:pt x="358120" y="-5875"/>
                    <a:pt x="261917" y="1428"/>
                    <a:pt x="244878" y="8095"/>
                  </a:cubicBezTo>
                  <a:cubicBezTo>
                    <a:pt x="227839" y="14762"/>
                    <a:pt x="267315" y="32225"/>
                    <a:pt x="272818" y="47465"/>
                  </a:cubicBezTo>
                  <a:cubicBezTo>
                    <a:pt x="278321" y="62705"/>
                    <a:pt x="276628" y="85565"/>
                    <a:pt x="277898" y="99535"/>
                  </a:cubicBezTo>
                  <a:cubicBezTo>
                    <a:pt x="279168" y="113505"/>
                    <a:pt x="257260" y="139540"/>
                    <a:pt x="242338" y="135095"/>
                  </a:cubicBezTo>
                  <a:cubicBezTo>
                    <a:pt x="227416" y="130650"/>
                    <a:pt x="198841" y="83237"/>
                    <a:pt x="188363" y="72865"/>
                  </a:cubicBezTo>
                  <a:cubicBezTo>
                    <a:pt x="177885" y="62493"/>
                    <a:pt x="203708" y="135730"/>
                    <a:pt x="194712" y="135730"/>
                  </a:cubicBezTo>
                  <a:cubicBezTo>
                    <a:pt x="185716" y="135730"/>
                    <a:pt x="160740" y="79744"/>
                    <a:pt x="153438" y="80485"/>
                  </a:cubicBezTo>
                  <a:close/>
                </a:path>
              </a:pathLst>
            </a:custGeom>
            <a:solidFill>
              <a:srgbClr val="C0504D">
                <a:lumMod val="20000"/>
                <a:lumOff val="80000"/>
              </a:srgbClr>
            </a:solidFill>
            <a:ln w="127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sp>
        <p:nvSpPr>
          <p:cNvPr id="51207" name="TextBox 393">
            <a:extLst>
              <a:ext uri="{FF2B5EF4-FFF2-40B4-BE49-F238E27FC236}">
                <a16:creationId xmlns:a16="http://schemas.microsoft.com/office/drawing/2014/main" id="{B12FA49B-2480-4C1C-9E34-A92E9CE6BDD0}"/>
              </a:ext>
            </a:extLst>
          </p:cNvPr>
          <p:cNvSpPr txBox="1">
            <a:spLocks noChangeArrowheads="1"/>
          </p:cNvSpPr>
          <p:nvPr/>
        </p:nvSpPr>
        <p:spPr bwMode="auto">
          <a:xfrm>
            <a:off x="1774826" y="1116014"/>
            <a:ext cx="3517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solidFill>
                  <a:srgbClr val="000000"/>
                </a:solidFill>
                <a:latin typeface="Calibri" panose="020F0502020204030204" pitchFamily="34" charset="0"/>
              </a:rPr>
              <a:t>Faktory vnějšího prostředí</a:t>
            </a:r>
            <a:endParaRPr lang="en-US" altLang="cs-CZ" b="1">
              <a:solidFill>
                <a:srgbClr val="000000"/>
              </a:solidFill>
              <a:latin typeface="Calibri" panose="020F0502020204030204" pitchFamily="34" charset="0"/>
            </a:endParaRPr>
          </a:p>
        </p:txBody>
      </p:sp>
      <p:sp>
        <p:nvSpPr>
          <p:cNvPr id="51208" name="TextBox 394">
            <a:extLst>
              <a:ext uri="{FF2B5EF4-FFF2-40B4-BE49-F238E27FC236}">
                <a16:creationId xmlns:a16="http://schemas.microsoft.com/office/drawing/2014/main" id="{BBA853E6-3A46-4608-A3B9-723BD3DAE2D3}"/>
              </a:ext>
            </a:extLst>
          </p:cNvPr>
          <p:cNvSpPr txBox="1">
            <a:spLocks noChangeArrowheads="1"/>
          </p:cNvSpPr>
          <p:nvPr/>
        </p:nvSpPr>
        <p:spPr bwMode="auto">
          <a:xfrm>
            <a:off x="4983164" y="1125539"/>
            <a:ext cx="1905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solidFill>
                  <a:srgbClr val="000000"/>
                </a:solidFill>
                <a:latin typeface="Calibri" panose="020F0502020204030204" pitchFamily="34" charset="0"/>
              </a:rPr>
              <a:t>Programming</a:t>
            </a:r>
          </a:p>
        </p:txBody>
      </p:sp>
      <p:sp>
        <p:nvSpPr>
          <p:cNvPr id="51209" name="TextBox 395">
            <a:extLst>
              <a:ext uri="{FF2B5EF4-FFF2-40B4-BE49-F238E27FC236}">
                <a16:creationId xmlns:a16="http://schemas.microsoft.com/office/drawing/2014/main" id="{E4F53B4A-2ADE-4B82-97C8-0567F18D4F4E}"/>
              </a:ext>
            </a:extLst>
          </p:cNvPr>
          <p:cNvSpPr txBox="1">
            <a:spLocks noChangeArrowheads="1"/>
          </p:cNvSpPr>
          <p:nvPr/>
        </p:nvSpPr>
        <p:spPr bwMode="auto">
          <a:xfrm>
            <a:off x="7680325" y="1412876"/>
            <a:ext cx="3319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solidFill>
                  <a:srgbClr val="000000"/>
                </a:solidFill>
                <a:latin typeface="Calibri" panose="020F0502020204030204" pitchFamily="34" charset="0"/>
              </a:rPr>
              <a:t>Nemoci v pozdější životě</a:t>
            </a:r>
            <a:endParaRPr lang="en-US" altLang="cs-CZ" b="1">
              <a:solidFill>
                <a:srgbClr val="000000"/>
              </a:solidFill>
              <a:latin typeface="Calibri" panose="020F0502020204030204" pitchFamily="34" charset="0"/>
            </a:endParaRPr>
          </a:p>
        </p:txBody>
      </p:sp>
      <p:sp>
        <p:nvSpPr>
          <p:cNvPr id="397" name="TextBox 396">
            <a:extLst>
              <a:ext uri="{FF2B5EF4-FFF2-40B4-BE49-F238E27FC236}">
                <a16:creationId xmlns:a16="http://schemas.microsoft.com/office/drawing/2014/main" id="{84243663-562D-4BF9-8370-57592B4629B8}"/>
              </a:ext>
            </a:extLst>
          </p:cNvPr>
          <p:cNvSpPr txBox="1"/>
          <p:nvPr/>
        </p:nvSpPr>
        <p:spPr>
          <a:xfrm>
            <a:off x="7680325" y="1797050"/>
            <a:ext cx="2814638" cy="1570038"/>
          </a:xfrm>
          <a:prstGeom prst="rect">
            <a:avLst/>
          </a:prstGeom>
          <a:solidFill>
            <a:srgbClr val="4F81BD">
              <a:lumMod val="20000"/>
              <a:lumOff val="80000"/>
            </a:srgbClr>
          </a:solidFill>
          <a:ln w="25400" cap="flat" cmpd="sng" algn="ctr">
            <a:solidFill>
              <a:sysClr val="windowText" lastClr="000000"/>
            </a:solidFill>
            <a:prstDash val="solid"/>
          </a:ln>
          <a:effectLst/>
        </p:spPr>
        <p:txBody>
          <a:bodyPr wrap="none">
            <a:spAutoFit/>
          </a:bodyPr>
          <a:lstStyle/>
          <a:p>
            <a:pPr marL="285750" indent="-285750" fontAlgn="auto">
              <a:spcBef>
                <a:spcPts val="0"/>
              </a:spcBef>
              <a:spcAft>
                <a:spcPts val="0"/>
              </a:spcAft>
              <a:buFont typeface="Wingdings" pitchFamily="2" charset="2"/>
              <a:buChar char="Ø"/>
              <a:defRPr/>
            </a:pPr>
            <a:r>
              <a:rPr lang="cs-CZ" sz="1600" b="1" kern="0" dirty="0">
                <a:solidFill>
                  <a:prstClr val="black"/>
                </a:solidFill>
                <a:latin typeface="Calibri"/>
              </a:rPr>
              <a:t>Ischemický choroba srdeční</a:t>
            </a:r>
            <a:endParaRPr lang="en-US" sz="1600" b="1" kern="0" dirty="0">
              <a:solidFill>
                <a:prstClr val="black"/>
              </a:solidFill>
              <a:latin typeface="Calibri"/>
            </a:endParaRPr>
          </a:p>
          <a:p>
            <a:pPr marL="285750" indent="-285750" fontAlgn="auto">
              <a:spcBef>
                <a:spcPts val="0"/>
              </a:spcBef>
              <a:spcAft>
                <a:spcPts val="0"/>
              </a:spcAft>
              <a:buFont typeface="Wingdings" pitchFamily="2" charset="2"/>
              <a:buChar char="Ø"/>
              <a:defRPr/>
            </a:pPr>
            <a:r>
              <a:rPr lang="en-US" sz="1600" b="1" kern="0" dirty="0" err="1">
                <a:solidFill>
                  <a:prstClr val="black"/>
                </a:solidFill>
                <a:latin typeface="Calibri"/>
              </a:rPr>
              <a:t>Obe</a:t>
            </a:r>
            <a:r>
              <a:rPr lang="cs-CZ" sz="1600" b="1" kern="0" dirty="0">
                <a:solidFill>
                  <a:prstClr val="black"/>
                </a:solidFill>
                <a:latin typeface="Calibri"/>
              </a:rPr>
              <a:t>zita</a:t>
            </a:r>
            <a:endParaRPr lang="en-US" sz="1600" b="1" kern="0" dirty="0">
              <a:solidFill>
                <a:prstClr val="black"/>
              </a:solidFill>
              <a:latin typeface="Calibri"/>
            </a:endParaRPr>
          </a:p>
          <a:p>
            <a:pPr marL="285750" indent="-285750" fontAlgn="auto">
              <a:spcBef>
                <a:spcPts val="0"/>
              </a:spcBef>
              <a:spcAft>
                <a:spcPts val="0"/>
              </a:spcAft>
              <a:buFont typeface="Wingdings" pitchFamily="2" charset="2"/>
              <a:buChar char="Ø"/>
              <a:defRPr/>
            </a:pPr>
            <a:r>
              <a:rPr lang="cs-CZ" sz="1600" b="1" kern="0" dirty="0">
                <a:solidFill>
                  <a:prstClr val="black"/>
                </a:solidFill>
                <a:latin typeface="Calibri"/>
              </a:rPr>
              <a:t>Diabetes 2. typu</a:t>
            </a:r>
            <a:endParaRPr lang="en-US" sz="1600" b="1" kern="0" dirty="0">
              <a:solidFill>
                <a:prstClr val="black"/>
              </a:solidFill>
              <a:latin typeface="Calibri"/>
            </a:endParaRPr>
          </a:p>
          <a:p>
            <a:pPr marL="285750" indent="-285750" fontAlgn="auto">
              <a:spcBef>
                <a:spcPts val="0"/>
              </a:spcBef>
              <a:spcAft>
                <a:spcPts val="0"/>
              </a:spcAft>
              <a:buFont typeface="Wingdings" pitchFamily="2" charset="2"/>
              <a:buChar char="Ø"/>
              <a:defRPr/>
            </a:pPr>
            <a:r>
              <a:rPr lang="en-US" sz="1600" b="1" kern="0" dirty="0" err="1">
                <a:solidFill>
                  <a:prstClr val="black"/>
                </a:solidFill>
                <a:latin typeface="Calibri"/>
              </a:rPr>
              <a:t>Hyperten</a:t>
            </a:r>
            <a:r>
              <a:rPr lang="cs-CZ" sz="1600" b="1" kern="0" dirty="0">
                <a:solidFill>
                  <a:prstClr val="black"/>
                </a:solidFill>
                <a:latin typeface="Calibri"/>
              </a:rPr>
              <a:t>ze</a:t>
            </a:r>
            <a:endParaRPr lang="en-US" sz="1600" b="1" kern="0" dirty="0">
              <a:solidFill>
                <a:prstClr val="black"/>
              </a:solidFill>
              <a:latin typeface="Calibri"/>
            </a:endParaRPr>
          </a:p>
          <a:p>
            <a:pPr marL="285750" indent="-285750" fontAlgn="auto">
              <a:spcBef>
                <a:spcPts val="0"/>
              </a:spcBef>
              <a:spcAft>
                <a:spcPts val="0"/>
              </a:spcAft>
              <a:buFont typeface="Wingdings" pitchFamily="2" charset="2"/>
              <a:buChar char="Ø"/>
              <a:defRPr/>
            </a:pPr>
            <a:r>
              <a:rPr lang="cs-CZ" sz="1600" b="1" kern="0" dirty="0">
                <a:solidFill>
                  <a:prstClr val="black"/>
                </a:solidFill>
                <a:latin typeface="Calibri"/>
              </a:rPr>
              <a:t>Rakovina</a:t>
            </a:r>
            <a:endParaRPr lang="en-US" sz="1600" b="1" kern="0" dirty="0">
              <a:solidFill>
                <a:prstClr val="black"/>
              </a:solidFill>
              <a:latin typeface="Calibri"/>
            </a:endParaRPr>
          </a:p>
          <a:p>
            <a:pPr marL="285750" indent="-285750" fontAlgn="auto">
              <a:spcBef>
                <a:spcPts val="0"/>
              </a:spcBef>
              <a:spcAft>
                <a:spcPts val="0"/>
              </a:spcAft>
              <a:buFont typeface="Wingdings" pitchFamily="2" charset="2"/>
              <a:buChar char="Ø"/>
              <a:defRPr/>
            </a:pPr>
            <a:r>
              <a:rPr lang="en-US" sz="1600" b="1" kern="0" dirty="0">
                <a:solidFill>
                  <a:prstClr val="black"/>
                </a:solidFill>
                <a:latin typeface="Calibri"/>
              </a:rPr>
              <a:t>Psychiatric</a:t>
            </a:r>
            <a:r>
              <a:rPr lang="cs-CZ" sz="1600" b="1" kern="0" dirty="0">
                <a:solidFill>
                  <a:prstClr val="black"/>
                </a:solidFill>
                <a:latin typeface="Calibri"/>
              </a:rPr>
              <a:t>ká onemocnění</a:t>
            </a:r>
            <a:endParaRPr lang="en-US" sz="1600" b="1" kern="0" dirty="0">
              <a:solidFill>
                <a:prstClr val="black"/>
              </a:solidFill>
              <a:latin typeface="Calibri"/>
            </a:endParaRPr>
          </a:p>
        </p:txBody>
      </p:sp>
      <p:sp>
        <p:nvSpPr>
          <p:cNvPr id="51211" name="TextBox 397">
            <a:extLst>
              <a:ext uri="{FF2B5EF4-FFF2-40B4-BE49-F238E27FC236}">
                <a16:creationId xmlns:a16="http://schemas.microsoft.com/office/drawing/2014/main" id="{A4127039-D2C9-4927-8F67-0C8821B0BA86}"/>
              </a:ext>
            </a:extLst>
          </p:cNvPr>
          <p:cNvSpPr txBox="1">
            <a:spLocks noChangeArrowheads="1"/>
          </p:cNvSpPr>
          <p:nvPr/>
        </p:nvSpPr>
        <p:spPr bwMode="auto">
          <a:xfrm>
            <a:off x="6064251" y="1700213"/>
            <a:ext cx="1471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600" b="1">
                <a:solidFill>
                  <a:srgbClr val="000000"/>
                </a:solidFill>
                <a:latin typeface="Calibri" panose="020F0502020204030204" pitchFamily="34" charset="0"/>
              </a:rPr>
              <a:t>Konflikt s postnatálním prostředím</a:t>
            </a:r>
            <a:endParaRPr lang="en-US" altLang="cs-CZ" sz="1600" b="1">
              <a:solidFill>
                <a:srgbClr val="000000"/>
              </a:solidFill>
              <a:latin typeface="Calibri" panose="020F0502020204030204" pitchFamily="34" charset="0"/>
            </a:endParaRPr>
          </a:p>
        </p:txBody>
      </p:sp>
      <p:sp>
        <p:nvSpPr>
          <p:cNvPr id="51212" name="TextBox 398">
            <a:extLst>
              <a:ext uri="{FF2B5EF4-FFF2-40B4-BE49-F238E27FC236}">
                <a16:creationId xmlns:a16="http://schemas.microsoft.com/office/drawing/2014/main" id="{9AF54F07-8555-47A7-9926-36C897A18899}"/>
              </a:ext>
            </a:extLst>
          </p:cNvPr>
          <p:cNvSpPr txBox="1">
            <a:spLocks noChangeArrowheads="1"/>
          </p:cNvSpPr>
          <p:nvPr/>
        </p:nvSpPr>
        <p:spPr bwMode="auto">
          <a:xfrm>
            <a:off x="2566989" y="3895726"/>
            <a:ext cx="15128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b="1">
                <a:solidFill>
                  <a:srgbClr val="000000"/>
                </a:solidFill>
                <a:latin typeface="Calibri" panose="020F0502020204030204" pitchFamily="34" charset="0"/>
              </a:rPr>
              <a:t>Epigenomické změny</a:t>
            </a:r>
            <a:endParaRPr lang="en-US" altLang="cs-CZ" b="1">
              <a:solidFill>
                <a:srgbClr val="000000"/>
              </a:solidFill>
              <a:latin typeface="Calibri" panose="020F0502020204030204" pitchFamily="34" charset="0"/>
            </a:endParaRPr>
          </a:p>
        </p:txBody>
      </p:sp>
      <p:sp>
        <p:nvSpPr>
          <p:cNvPr id="51213" name="TextBox 399">
            <a:extLst>
              <a:ext uri="{FF2B5EF4-FFF2-40B4-BE49-F238E27FC236}">
                <a16:creationId xmlns:a16="http://schemas.microsoft.com/office/drawing/2014/main" id="{3D7DE8AE-5D70-4EC0-8545-7E6C932B33D9}"/>
              </a:ext>
            </a:extLst>
          </p:cNvPr>
          <p:cNvSpPr txBox="1">
            <a:spLocks noChangeArrowheads="1"/>
          </p:cNvSpPr>
          <p:nvPr/>
        </p:nvSpPr>
        <p:spPr bwMode="auto">
          <a:xfrm>
            <a:off x="4919663" y="3860801"/>
            <a:ext cx="2112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b="1">
                <a:solidFill>
                  <a:srgbClr val="000000"/>
                </a:solidFill>
                <a:latin typeface="Calibri" panose="020F0502020204030204" pitchFamily="34" charset="0"/>
              </a:rPr>
              <a:t>Trvalé změny genové exprese</a:t>
            </a:r>
            <a:endParaRPr lang="en-US" altLang="cs-CZ" b="1">
              <a:solidFill>
                <a:srgbClr val="000000"/>
              </a:solidFill>
              <a:latin typeface="Calibri" panose="020F0502020204030204" pitchFamily="34" charset="0"/>
            </a:endParaRPr>
          </a:p>
        </p:txBody>
      </p:sp>
      <p:sp>
        <p:nvSpPr>
          <p:cNvPr id="51214" name="TextBox 400">
            <a:extLst>
              <a:ext uri="{FF2B5EF4-FFF2-40B4-BE49-F238E27FC236}">
                <a16:creationId xmlns:a16="http://schemas.microsoft.com/office/drawing/2014/main" id="{0FA3AD43-A509-4A02-A073-29BD2A69F7CE}"/>
              </a:ext>
            </a:extLst>
          </p:cNvPr>
          <p:cNvSpPr txBox="1">
            <a:spLocks noChangeArrowheads="1"/>
          </p:cNvSpPr>
          <p:nvPr/>
        </p:nvSpPr>
        <p:spPr bwMode="auto">
          <a:xfrm>
            <a:off x="7699376" y="3895725"/>
            <a:ext cx="19970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b="1">
                <a:solidFill>
                  <a:srgbClr val="000000"/>
                </a:solidFill>
                <a:latin typeface="Calibri" panose="020F0502020204030204" pitchFamily="34" charset="0"/>
              </a:rPr>
              <a:t>Vliv na fenotyp v pozdějším životě</a:t>
            </a:r>
            <a:endParaRPr lang="en-US" altLang="cs-CZ" b="1">
              <a:solidFill>
                <a:srgbClr val="000000"/>
              </a:solidFill>
              <a:latin typeface="Calibri" panose="020F0502020204030204" pitchFamily="34" charset="0"/>
            </a:endParaRPr>
          </a:p>
        </p:txBody>
      </p:sp>
      <p:grpSp>
        <p:nvGrpSpPr>
          <p:cNvPr id="51215" name="Group 401">
            <a:extLst>
              <a:ext uri="{FF2B5EF4-FFF2-40B4-BE49-F238E27FC236}">
                <a16:creationId xmlns:a16="http://schemas.microsoft.com/office/drawing/2014/main" id="{C225BD6B-71C8-405C-809C-117415D37D58}"/>
              </a:ext>
            </a:extLst>
          </p:cNvPr>
          <p:cNvGrpSpPr>
            <a:grpSpLocks/>
          </p:cNvGrpSpPr>
          <p:nvPr/>
        </p:nvGrpSpPr>
        <p:grpSpPr bwMode="auto">
          <a:xfrm>
            <a:off x="2424114" y="4878389"/>
            <a:ext cx="606425" cy="515937"/>
            <a:chOff x="219964" y="4497690"/>
            <a:chExt cx="607620" cy="515486"/>
          </a:xfrm>
        </p:grpSpPr>
        <p:sp>
          <p:nvSpPr>
            <p:cNvPr id="403" name="Oval 402">
              <a:extLst>
                <a:ext uri="{FF2B5EF4-FFF2-40B4-BE49-F238E27FC236}">
                  <a16:creationId xmlns:a16="http://schemas.microsoft.com/office/drawing/2014/main" id="{7D21C46D-4895-4903-8C47-74E691137253}"/>
                </a:ext>
              </a:extLst>
            </p:cNvPr>
            <p:cNvSpPr/>
            <p:nvPr/>
          </p:nvSpPr>
          <p:spPr>
            <a:xfrm>
              <a:off x="219964" y="4508792"/>
              <a:ext cx="607620" cy="504384"/>
            </a:xfrm>
            <a:prstGeom prst="ellipse">
              <a:avLst/>
            </a:prstGeom>
            <a:solidFill>
              <a:srgbClr val="9BBB59">
                <a:lumMod val="20000"/>
                <a:lumOff val="8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68" name="Straight Connector 403">
              <a:extLst>
                <a:ext uri="{FF2B5EF4-FFF2-40B4-BE49-F238E27FC236}">
                  <a16:creationId xmlns:a16="http://schemas.microsoft.com/office/drawing/2014/main" id="{0AB3A0DE-113B-42EF-B0AF-5FD9A43ACD70}"/>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69" name="Straight Connector 404">
              <a:extLst>
                <a:ext uri="{FF2B5EF4-FFF2-40B4-BE49-F238E27FC236}">
                  <a16:creationId xmlns:a16="http://schemas.microsoft.com/office/drawing/2014/main" id="{9FCCC463-B266-4851-844C-FEC9387D183C}"/>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70" name="Straight Connector 405">
              <a:extLst>
                <a:ext uri="{FF2B5EF4-FFF2-40B4-BE49-F238E27FC236}">
                  <a16:creationId xmlns:a16="http://schemas.microsoft.com/office/drawing/2014/main" id="{E4994667-D275-4333-A182-6708FBCA1628}"/>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71" name="Straight Connector 406">
              <a:extLst>
                <a:ext uri="{FF2B5EF4-FFF2-40B4-BE49-F238E27FC236}">
                  <a16:creationId xmlns:a16="http://schemas.microsoft.com/office/drawing/2014/main" id="{ABD5AEA1-9E30-4C1E-88BC-3ADF4DAB36F8}"/>
                </a:ext>
              </a:extLst>
            </p:cNvPr>
            <p:cNvCxnSpPr>
              <a:cxnSpLocks noChangeShapeType="1"/>
            </p:cNvCxnSpPr>
            <p:nvPr/>
          </p:nvCxnSpPr>
          <p:spPr bwMode="auto">
            <a:xfrm>
              <a:off x="520502" y="4725144"/>
              <a:ext cx="207640" cy="0"/>
            </a:xfrm>
            <a:prstGeom prst="line">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08" name="TextBox 407">
              <a:extLst>
                <a:ext uri="{FF2B5EF4-FFF2-40B4-BE49-F238E27FC236}">
                  <a16:creationId xmlns:a16="http://schemas.microsoft.com/office/drawing/2014/main" id="{6F0D5A26-263E-485C-94F1-4921983952D3}"/>
                </a:ext>
              </a:extLst>
            </p:cNvPr>
            <p:cNvSpPr txBox="1"/>
            <p:nvPr/>
          </p:nvSpPr>
          <p:spPr>
            <a:xfrm>
              <a:off x="251777" y="4497690"/>
              <a:ext cx="341985" cy="277569"/>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Ac</a:t>
              </a:r>
            </a:p>
          </p:txBody>
        </p:sp>
      </p:grpSp>
      <p:grpSp>
        <p:nvGrpSpPr>
          <p:cNvPr id="51216" name="Group 408">
            <a:extLst>
              <a:ext uri="{FF2B5EF4-FFF2-40B4-BE49-F238E27FC236}">
                <a16:creationId xmlns:a16="http://schemas.microsoft.com/office/drawing/2014/main" id="{E7336128-6ECE-404F-A0DC-90FC0429F68C}"/>
              </a:ext>
            </a:extLst>
          </p:cNvPr>
          <p:cNvGrpSpPr>
            <a:grpSpLocks/>
          </p:cNvGrpSpPr>
          <p:nvPr/>
        </p:nvGrpSpPr>
        <p:grpSpPr bwMode="auto">
          <a:xfrm>
            <a:off x="2917826" y="5167313"/>
            <a:ext cx="608013" cy="514350"/>
            <a:chOff x="120522" y="5368861"/>
            <a:chExt cx="607620" cy="515486"/>
          </a:xfrm>
        </p:grpSpPr>
        <p:grpSp>
          <p:nvGrpSpPr>
            <p:cNvPr id="51357" name="Group 409">
              <a:extLst>
                <a:ext uri="{FF2B5EF4-FFF2-40B4-BE49-F238E27FC236}">
                  <a16:creationId xmlns:a16="http://schemas.microsoft.com/office/drawing/2014/main" id="{2BF6380D-513B-4017-8C15-2BF1B9B90715}"/>
                </a:ext>
              </a:extLst>
            </p:cNvPr>
            <p:cNvGrpSpPr>
              <a:grpSpLocks/>
            </p:cNvGrpSpPr>
            <p:nvPr/>
          </p:nvGrpSpPr>
          <p:grpSpPr bwMode="auto">
            <a:xfrm>
              <a:off x="120522" y="5368861"/>
              <a:ext cx="607620" cy="515486"/>
              <a:chOff x="219964" y="4497690"/>
              <a:chExt cx="607620" cy="515486"/>
            </a:xfrm>
          </p:grpSpPr>
          <p:sp>
            <p:nvSpPr>
              <p:cNvPr id="414" name="Oval 413">
                <a:extLst>
                  <a:ext uri="{FF2B5EF4-FFF2-40B4-BE49-F238E27FC236}">
                    <a16:creationId xmlns:a16="http://schemas.microsoft.com/office/drawing/2014/main" id="{C9881D43-3A92-404C-A6BD-311FA31ADF07}"/>
                  </a:ext>
                </a:extLst>
              </p:cNvPr>
              <p:cNvSpPr/>
              <p:nvPr/>
            </p:nvSpPr>
            <p:spPr>
              <a:xfrm>
                <a:off x="219964" y="4508827"/>
                <a:ext cx="607620" cy="504349"/>
              </a:xfrm>
              <a:prstGeom prst="ellipse">
                <a:avLst/>
              </a:prstGeom>
              <a:solidFill>
                <a:srgbClr val="C0504D">
                  <a:lumMod val="40000"/>
                  <a:lumOff val="6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62" name="Straight Connector 414">
                <a:extLst>
                  <a:ext uri="{FF2B5EF4-FFF2-40B4-BE49-F238E27FC236}">
                    <a16:creationId xmlns:a16="http://schemas.microsoft.com/office/drawing/2014/main" id="{FB776111-A683-46B2-AA1E-F21A64DC157C}"/>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63" name="Straight Connector 415">
                <a:extLst>
                  <a:ext uri="{FF2B5EF4-FFF2-40B4-BE49-F238E27FC236}">
                    <a16:creationId xmlns:a16="http://schemas.microsoft.com/office/drawing/2014/main" id="{79128A6F-CA63-40CB-8512-94C10E0FA509}"/>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64" name="Straight Connector 416">
                <a:extLst>
                  <a:ext uri="{FF2B5EF4-FFF2-40B4-BE49-F238E27FC236}">
                    <a16:creationId xmlns:a16="http://schemas.microsoft.com/office/drawing/2014/main" id="{581F7976-E487-44DF-A8F5-84A5715ADE0C}"/>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65" name="Straight Connector 417">
                <a:extLst>
                  <a:ext uri="{FF2B5EF4-FFF2-40B4-BE49-F238E27FC236}">
                    <a16:creationId xmlns:a16="http://schemas.microsoft.com/office/drawing/2014/main" id="{681391C7-1A6F-4FC7-BE39-469E43BFD565}"/>
                  </a:ext>
                </a:extLst>
              </p:cNvPr>
              <p:cNvCxnSpPr>
                <a:cxnSpLocks noChangeShapeType="1"/>
              </p:cNvCxnSpPr>
              <p:nvPr/>
            </p:nvCxnSpPr>
            <p:spPr bwMode="auto">
              <a:xfrm>
                <a:off x="520502" y="4725144"/>
                <a:ext cx="17222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19" name="TextBox 418">
                <a:extLst>
                  <a:ext uri="{FF2B5EF4-FFF2-40B4-BE49-F238E27FC236}">
                    <a16:creationId xmlns:a16="http://schemas.microsoft.com/office/drawing/2014/main" id="{7EBA6762-3D7D-49E2-9844-47C46D2A1E50}"/>
                  </a:ext>
                </a:extLst>
              </p:cNvPr>
              <p:cNvSpPr txBox="1"/>
              <p:nvPr/>
            </p:nvSpPr>
            <p:spPr>
              <a:xfrm>
                <a:off x="251693" y="4497690"/>
                <a:ext cx="442627" cy="276835"/>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CH3</a:t>
                </a:r>
              </a:p>
            </p:txBody>
          </p:sp>
        </p:grpSp>
        <p:grpSp>
          <p:nvGrpSpPr>
            <p:cNvPr id="51358" name="Group 410">
              <a:extLst>
                <a:ext uri="{FF2B5EF4-FFF2-40B4-BE49-F238E27FC236}">
                  <a16:creationId xmlns:a16="http://schemas.microsoft.com/office/drawing/2014/main" id="{107C059C-F398-4665-8992-0207ED429D78}"/>
                </a:ext>
              </a:extLst>
            </p:cNvPr>
            <p:cNvGrpSpPr>
              <a:grpSpLocks/>
            </p:cNvGrpSpPr>
            <p:nvPr/>
          </p:nvGrpSpPr>
          <p:grpSpPr bwMode="auto">
            <a:xfrm rot="2700000">
              <a:off x="521272" y="5524306"/>
              <a:ext cx="144016" cy="144016"/>
              <a:chOff x="323528" y="5949280"/>
              <a:chExt cx="144016" cy="144016"/>
            </a:xfrm>
          </p:grpSpPr>
          <p:cxnSp>
            <p:nvCxnSpPr>
              <p:cNvPr id="51359" name="Straight Connector 411">
                <a:extLst>
                  <a:ext uri="{FF2B5EF4-FFF2-40B4-BE49-F238E27FC236}">
                    <a16:creationId xmlns:a16="http://schemas.microsoft.com/office/drawing/2014/main" id="{D11A87F4-C315-4502-85F8-26B49F0BB643}"/>
                  </a:ext>
                </a:extLst>
              </p:cNvPr>
              <p:cNvCxnSpPr>
                <a:cxnSpLocks noChangeShapeType="1"/>
              </p:cNvCxnSpPr>
              <p:nvPr/>
            </p:nvCxnSpPr>
            <p:spPr bwMode="auto">
              <a:xfrm rot="16200000"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60" name="Straight Connector 412">
                <a:extLst>
                  <a:ext uri="{FF2B5EF4-FFF2-40B4-BE49-F238E27FC236}">
                    <a16:creationId xmlns:a16="http://schemas.microsoft.com/office/drawing/2014/main" id="{B4976456-45A8-419C-B82F-6307FC7AAA9B}"/>
                  </a:ext>
                </a:extLst>
              </p:cNvPr>
              <p:cNvCxnSpPr>
                <a:cxnSpLocks noChangeShapeType="1"/>
              </p:cNvCxnSpPr>
              <p:nvPr/>
            </p:nvCxnSpPr>
            <p:spPr bwMode="auto">
              <a:xfrm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grpSp>
      </p:grpSp>
      <p:grpSp>
        <p:nvGrpSpPr>
          <p:cNvPr id="51217" name="Group 419">
            <a:extLst>
              <a:ext uri="{FF2B5EF4-FFF2-40B4-BE49-F238E27FC236}">
                <a16:creationId xmlns:a16="http://schemas.microsoft.com/office/drawing/2014/main" id="{0463A5C8-D70D-447D-96D4-9735E413580D}"/>
              </a:ext>
            </a:extLst>
          </p:cNvPr>
          <p:cNvGrpSpPr>
            <a:grpSpLocks/>
          </p:cNvGrpSpPr>
          <p:nvPr/>
        </p:nvGrpSpPr>
        <p:grpSpPr bwMode="auto">
          <a:xfrm>
            <a:off x="2968626" y="4649789"/>
            <a:ext cx="606425" cy="515937"/>
            <a:chOff x="120522" y="5368861"/>
            <a:chExt cx="607620" cy="515486"/>
          </a:xfrm>
        </p:grpSpPr>
        <p:grpSp>
          <p:nvGrpSpPr>
            <p:cNvPr id="51347" name="Group 420">
              <a:extLst>
                <a:ext uri="{FF2B5EF4-FFF2-40B4-BE49-F238E27FC236}">
                  <a16:creationId xmlns:a16="http://schemas.microsoft.com/office/drawing/2014/main" id="{EE5E987E-B3FB-4B23-BF13-BF0B7FDEEB0A}"/>
                </a:ext>
              </a:extLst>
            </p:cNvPr>
            <p:cNvGrpSpPr>
              <a:grpSpLocks/>
            </p:cNvGrpSpPr>
            <p:nvPr/>
          </p:nvGrpSpPr>
          <p:grpSpPr bwMode="auto">
            <a:xfrm>
              <a:off x="120522" y="5368861"/>
              <a:ext cx="607620" cy="515486"/>
              <a:chOff x="219964" y="4497690"/>
              <a:chExt cx="607620" cy="515486"/>
            </a:xfrm>
          </p:grpSpPr>
          <p:sp>
            <p:nvSpPr>
              <p:cNvPr id="425" name="Oval 424">
                <a:extLst>
                  <a:ext uri="{FF2B5EF4-FFF2-40B4-BE49-F238E27FC236}">
                    <a16:creationId xmlns:a16="http://schemas.microsoft.com/office/drawing/2014/main" id="{5B8E8CE7-5838-4C79-8AED-8243EFFB9813}"/>
                  </a:ext>
                </a:extLst>
              </p:cNvPr>
              <p:cNvSpPr/>
              <p:nvPr/>
            </p:nvSpPr>
            <p:spPr>
              <a:xfrm>
                <a:off x="219964" y="4508792"/>
                <a:ext cx="607620" cy="504384"/>
              </a:xfrm>
              <a:prstGeom prst="ellipse">
                <a:avLst/>
              </a:prstGeom>
              <a:solidFill>
                <a:srgbClr val="C0504D">
                  <a:lumMod val="40000"/>
                  <a:lumOff val="6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52" name="Straight Connector 425">
                <a:extLst>
                  <a:ext uri="{FF2B5EF4-FFF2-40B4-BE49-F238E27FC236}">
                    <a16:creationId xmlns:a16="http://schemas.microsoft.com/office/drawing/2014/main" id="{BDD0FBC1-C4BA-4C95-963B-7127F9457F2E}"/>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53" name="Straight Connector 426">
                <a:extLst>
                  <a:ext uri="{FF2B5EF4-FFF2-40B4-BE49-F238E27FC236}">
                    <a16:creationId xmlns:a16="http://schemas.microsoft.com/office/drawing/2014/main" id="{CEEF6861-AFA4-4ED8-BABC-35403604CE35}"/>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54" name="Straight Connector 427">
                <a:extLst>
                  <a:ext uri="{FF2B5EF4-FFF2-40B4-BE49-F238E27FC236}">
                    <a16:creationId xmlns:a16="http://schemas.microsoft.com/office/drawing/2014/main" id="{A19A63E4-AD21-4E5C-935F-EBE4D247370B}"/>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55" name="Straight Connector 428">
                <a:extLst>
                  <a:ext uri="{FF2B5EF4-FFF2-40B4-BE49-F238E27FC236}">
                    <a16:creationId xmlns:a16="http://schemas.microsoft.com/office/drawing/2014/main" id="{4A7529A4-FA1E-411E-97BF-CEBE6C58B7B1}"/>
                  </a:ext>
                </a:extLst>
              </p:cNvPr>
              <p:cNvCxnSpPr>
                <a:cxnSpLocks noChangeShapeType="1"/>
              </p:cNvCxnSpPr>
              <p:nvPr/>
            </p:nvCxnSpPr>
            <p:spPr bwMode="auto">
              <a:xfrm>
                <a:off x="520502" y="4725144"/>
                <a:ext cx="17222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30" name="TextBox 429">
                <a:extLst>
                  <a:ext uri="{FF2B5EF4-FFF2-40B4-BE49-F238E27FC236}">
                    <a16:creationId xmlns:a16="http://schemas.microsoft.com/office/drawing/2014/main" id="{23CE7E9D-B035-4333-8F23-A376F0A168A0}"/>
                  </a:ext>
                </a:extLst>
              </p:cNvPr>
              <p:cNvSpPr txBox="1"/>
              <p:nvPr/>
            </p:nvSpPr>
            <p:spPr>
              <a:xfrm>
                <a:off x="251777" y="4497690"/>
                <a:ext cx="442195" cy="277569"/>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CH3</a:t>
                </a:r>
              </a:p>
            </p:txBody>
          </p:sp>
        </p:grpSp>
        <p:grpSp>
          <p:nvGrpSpPr>
            <p:cNvPr id="51348" name="Group 421">
              <a:extLst>
                <a:ext uri="{FF2B5EF4-FFF2-40B4-BE49-F238E27FC236}">
                  <a16:creationId xmlns:a16="http://schemas.microsoft.com/office/drawing/2014/main" id="{48EF06F2-E034-4845-AC32-3B5AE9F470A4}"/>
                </a:ext>
              </a:extLst>
            </p:cNvPr>
            <p:cNvGrpSpPr>
              <a:grpSpLocks/>
            </p:cNvGrpSpPr>
            <p:nvPr/>
          </p:nvGrpSpPr>
          <p:grpSpPr bwMode="auto">
            <a:xfrm rot="2700000">
              <a:off x="521272" y="5524306"/>
              <a:ext cx="144016" cy="144016"/>
              <a:chOff x="323528" y="5949280"/>
              <a:chExt cx="144016" cy="144016"/>
            </a:xfrm>
          </p:grpSpPr>
          <p:cxnSp>
            <p:nvCxnSpPr>
              <p:cNvPr id="51349" name="Straight Connector 422">
                <a:extLst>
                  <a:ext uri="{FF2B5EF4-FFF2-40B4-BE49-F238E27FC236}">
                    <a16:creationId xmlns:a16="http://schemas.microsoft.com/office/drawing/2014/main" id="{BAE49916-6538-4307-B7D6-0F86C6944621}"/>
                  </a:ext>
                </a:extLst>
              </p:cNvPr>
              <p:cNvCxnSpPr>
                <a:cxnSpLocks noChangeShapeType="1"/>
              </p:cNvCxnSpPr>
              <p:nvPr/>
            </p:nvCxnSpPr>
            <p:spPr bwMode="auto">
              <a:xfrm rot="16200000"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50" name="Straight Connector 423">
                <a:extLst>
                  <a:ext uri="{FF2B5EF4-FFF2-40B4-BE49-F238E27FC236}">
                    <a16:creationId xmlns:a16="http://schemas.microsoft.com/office/drawing/2014/main" id="{AE96934C-143F-448F-AB1F-ABF5641C2A08}"/>
                  </a:ext>
                </a:extLst>
              </p:cNvPr>
              <p:cNvCxnSpPr>
                <a:cxnSpLocks noChangeShapeType="1"/>
              </p:cNvCxnSpPr>
              <p:nvPr/>
            </p:nvCxnSpPr>
            <p:spPr bwMode="auto">
              <a:xfrm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grpSp>
      </p:grpSp>
      <p:grpSp>
        <p:nvGrpSpPr>
          <p:cNvPr id="51218" name="Group 430">
            <a:extLst>
              <a:ext uri="{FF2B5EF4-FFF2-40B4-BE49-F238E27FC236}">
                <a16:creationId xmlns:a16="http://schemas.microsoft.com/office/drawing/2014/main" id="{8C6CB724-ECDD-41B7-A9E4-70F4A72DD5E3}"/>
              </a:ext>
            </a:extLst>
          </p:cNvPr>
          <p:cNvGrpSpPr>
            <a:grpSpLocks/>
          </p:cNvGrpSpPr>
          <p:nvPr/>
        </p:nvGrpSpPr>
        <p:grpSpPr bwMode="auto">
          <a:xfrm>
            <a:off x="3471863" y="4937125"/>
            <a:ext cx="608012" cy="515938"/>
            <a:chOff x="219964" y="4497690"/>
            <a:chExt cx="607620" cy="515486"/>
          </a:xfrm>
        </p:grpSpPr>
        <p:sp>
          <p:nvSpPr>
            <p:cNvPr id="432" name="Oval 431">
              <a:extLst>
                <a:ext uri="{FF2B5EF4-FFF2-40B4-BE49-F238E27FC236}">
                  <a16:creationId xmlns:a16="http://schemas.microsoft.com/office/drawing/2014/main" id="{C153346D-DCA8-4091-A3CC-CA4608EB74F9}"/>
                </a:ext>
              </a:extLst>
            </p:cNvPr>
            <p:cNvSpPr/>
            <p:nvPr/>
          </p:nvSpPr>
          <p:spPr>
            <a:xfrm>
              <a:off x="219964" y="4508793"/>
              <a:ext cx="607620" cy="504383"/>
            </a:xfrm>
            <a:prstGeom prst="ellipse">
              <a:avLst/>
            </a:prstGeom>
            <a:solidFill>
              <a:srgbClr val="9BBB59">
                <a:lumMod val="20000"/>
                <a:lumOff val="8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42" name="Straight Connector 432">
              <a:extLst>
                <a:ext uri="{FF2B5EF4-FFF2-40B4-BE49-F238E27FC236}">
                  <a16:creationId xmlns:a16="http://schemas.microsoft.com/office/drawing/2014/main" id="{9AFFAA1A-6350-470A-911D-B6DFD5068EAB}"/>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43" name="Straight Connector 433">
              <a:extLst>
                <a:ext uri="{FF2B5EF4-FFF2-40B4-BE49-F238E27FC236}">
                  <a16:creationId xmlns:a16="http://schemas.microsoft.com/office/drawing/2014/main" id="{A6E99C1D-7BEC-4C1D-BDB7-542E4C340753}"/>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44" name="Straight Connector 434">
              <a:extLst>
                <a:ext uri="{FF2B5EF4-FFF2-40B4-BE49-F238E27FC236}">
                  <a16:creationId xmlns:a16="http://schemas.microsoft.com/office/drawing/2014/main" id="{C6E51C8F-E16C-4F3F-AB68-BE46DD916FC6}"/>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45" name="Straight Connector 435">
              <a:extLst>
                <a:ext uri="{FF2B5EF4-FFF2-40B4-BE49-F238E27FC236}">
                  <a16:creationId xmlns:a16="http://schemas.microsoft.com/office/drawing/2014/main" id="{55325011-A20C-45E5-A508-E665920A4707}"/>
                </a:ext>
              </a:extLst>
            </p:cNvPr>
            <p:cNvCxnSpPr>
              <a:cxnSpLocks noChangeShapeType="1"/>
            </p:cNvCxnSpPr>
            <p:nvPr/>
          </p:nvCxnSpPr>
          <p:spPr bwMode="auto">
            <a:xfrm>
              <a:off x="520502" y="4725144"/>
              <a:ext cx="207640" cy="0"/>
            </a:xfrm>
            <a:prstGeom prst="line">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37" name="TextBox 436">
              <a:extLst>
                <a:ext uri="{FF2B5EF4-FFF2-40B4-BE49-F238E27FC236}">
                  <a16:creationId xmlns:a16="http://schemas.microsoft.com/office/drawing/2014/main" id="{00896915-7DB3-4C08-99AB-A95008743800}"/>
                </a:ext>
              </a:extLst>
            </p:cNvPr>
            <p:cNvSpPr txBox="1"/>
            <p:nvPr/>
          </p:nvSpPr>
          <p:spPr>
            <a:xfrm>
              <a:off x="251694" y="4497690"/>
              <a:ext cx="341092" cy="277570"/>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Ac</a:t>
              </a:r>
            </a:p>
          </p:txBody>
        </p:sp>
      </p:grpSp>
      <p:grpSp>
        <p:nvGrpSpPr>
          <p:cNvPr id="51219" name="Group 437">
            <a:extLst>
              <a:ext uri="{FF2B5EF4-FFF2-40B4-BE49-F238E27FC236}">
                <a16:creationId xmlns:a16="http://schemas.microsoft.com/office/drawing/2014/main" id="{C4F386C8-6189-47D8-8B36-B891F5F0C151}"/>
              </a:ext>
            </a:extLst>
          </p:cNvPr>
          <p:cNvGrpSpPr>
            <a:grpSpLocks/>
          </p:cNvGrpSpPr>
          <p:nvPr/>
        </p:nvGrpSpPr>
        <p:grpSpPr bwMode="auto">
          <a:xfrm>
            <a:off x="3432176" y="5441950"/>
            <a:ext cx="606425" cy="515938"/>
            <a:chOff x="120522" y="5368861"/>
            <a:chExt cx="607620" cy="515486"/>
          </a:xfrm>
        </p:grpSpPr>
        <p:grpSp>
          <p:nvGrpSpPr>
            <p:cNvPr id="51331" name="Group 438">
              <a:extLst>
                <a:ext uri="{FF2B5EF4-FFF2-40B4-BE49-F238E27FC236}">
                  <a16:creationId xmlns:a16="http://schemas.microsoft.com/office/drawing/2014/main" id="{F019415F-8D39-4378-891D-E9A70B5AA2E1}"/>
                </a:ext>
              </a:extLst>
            </p:cNvPr>
            <p:cNvGrpSpPr>
              <a:grpSpLocks/>
            </p:cNvGrpSpPr>
            <p:nvPr/>
          </p:nvGrpSpPr>
          <p:grpSpPr bwMode="auto">
            <a:xfrm>
              <a:off x="120522" y="5368861"/>
              <a:ext cx="607620" cy="515486"/>
              <a:chOff x="219964" y="4497690"/>
              <a:chExt cx="607620" cy="515486"/>
            </a:xfrm>
          </p:grpSpPr>
          <p:sp>
            <p:nvSpPr>
              <p:cNvPr id="443" name="Oval 442">
                <a:extLst>
                  <a:ext uri="{FF2B5EF4-FFF2-40B4-BE49-F238E27FC236}">
                    <a16:creationId xmlns:a16="http://schemas.microsoft.com/office/drawing/2014/main" id="{0D13B9C9-12C5-4798-B35B-812D05ABBF4D}"/>
                  </a:ext>
                </a:extLst>
              </p:cNvPr>
              <p:cNvSpPr/>
              <p:nvPr/>
            </p:nvSpPr>
            <p:spPr>
              <a:xfrm>
                <a:off x="219964" y="4508793"/>
                <a:ext cx="607620" cy="504383"/>
              </a:xfrm>
              <a:prstGeom prst="ellipse">
                <a:avLst/>
              </a:prstGeom>
              <a:solidFill>
                <a:srgbClr val="C0504D">
                  <a:lumMod val="40000"/>
                  <a:lumOff val="6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36" name="Straight Connector 443">
                <a:extLst>
                  <a:ext uri="{FF2B5EF4-FFF2-40B4-BE49-F238E27FC236}">
                    <a16:creationId xmlns:a16="http://schemas.microsoft.com/office/drawing/2014/main" id="{D26A30A4-CDAB-4383-9B6F-222E1E9FE0CE}"/>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37" name="Straight Connector 444">
                <a:extLst>
                  <a:ext uri="{FF2B5EF4-FFF2-40B4-BE49-F238E27FC236}">
                    <a16:creationId xmlns:a16="http://schemas.microsoft.com/office/drawing/2014/main" id="{DBFB871B-0672-4C22-ACC8-71AC16A23A84}"/>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38" name="Straight Connector 445">
                <a:extLst>
                  <a:ext uri="{FF2B5EF4-FFF2-40B4-BE49-F238E27FC236}">
                    <a16:creationId xmlns:a16="http://schemas.microsoft.com/office/drawing/2014/main" id="{D2FA9714-9837-4588-B886-888BEF556E5E}"/>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39" name="Straight Connector 446">
                <a:extLst>
                  <a:ext uri="{FF2B5EF4-FFF2-40B4-BE49-F238E27FC236}">
                    <a16:creationId xmlns:a16="http://schemas.microsoft.com/office/drawing/2014/main" id="{EF7D5638-C86A-4C93-8533-04173A26B33C}"/>
                  </a:ext>
                </a:extLst>
              </p:cNvPr>
              <p:cNvCxnSpPr>
                <a:cxnSpLocks noChangeShapeType="1"/>
              </p:cNvCxnSpPr>
              <p:nvPr/>
            </p:nvCxnSpPr>
            <p:spPr bwMode="auto">
              <a:xfrm>
                <a:off x="520502" y="4725144"/>
                <a:ext cx="17222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48" name="TextBox 447">
                <a:extLst>
                  <a:ext uri="{FF2B5EF4-FFF2-40B4-BE49-F238E27FC236}">
                    <a16:creationId xmlns:a16="http://schemas.microsoft.com/office/drawing/2014/main" id="{F9C77799-3C1D-46B7-A51C-83F6A0857417}"/>
                  </a:ext>
                </a:extLst>
              </p:cNvPr>
              <p:cNvSpPr txBox="1"/>
              <p:nvPr/>
            </p:nvSpPr>
            <p:spPr>
              <a:xfrm>
                <a:off x="251777" y="4497690"/>
                <a:ext cx="442195" cy="277570"/>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CH3</a:t>
                </a:r>
              </a:p>
            </p:txBody>
          </p:sp>
        </p:grpSp>
        <p:grpSp>
          <p:nvGrpSpPr>
            <p:cNvPr id="51332" name="Group 439">
              <a:extLst>
                <a:ext uri="{FF2B5EF4-FFF2-40B4-BE49-F238E27FC236}">
                  <a16:creationId xmlns:a16="http://schemas.microsoft.com/office/drawing/2014/main" id="{AA9529D2-2818-406E-A548-2C1B25E674CA}"/>
                </a:ext>
              </a:extLst>
            </p:cNvPr>
            <p:cNvGrpSpPr>
              <a:grpSpLocks/>
            </p:cNvGrpSpPr>
            <p:nvPr/>
          </p:nvGrpSpPr>
          <p:grpSpPr bwMode="auto">
            <a:xfrm rot="2700000">
              <a:off x="521272" y="5524306"/>
              <a:ext cx="144016" cy="144016"/>
              <a:chOff x="323528" y="5949280"/>
              <a:chExt cx="144016" cy="144016"/>
            </a:xfrm>
          </p:grpSpPr>
          <p:cxnSp>
            <p:nvCxnSpPr>
              <p:cNvPr id="51333" name="Straight Connector 440">
                <a:extLst>
                  <a:ext uri="{FF2B5EF4-FFF2-40B4-BE49-F238E27FC236}">
                    <a16:creationId xmlns:a16="http://schemas.microsoft.com/office/drawing/2014/main" id="{D0BD9C08-A07D-46D9-B0B4-73F2794674FC}"/>
                  </a:ext>
                </a:extLst>
              </p:cNvPr>
              <p:cNvCxnSpPr>
                <a:cxnSpLocks noChangeShapeType="1"/>
              </p:cNvCxnSpPr>
              <p:nvPr/>
            </p:nvCxnSpPr>
            <p:spPr bwMode="auto">
              <a:xfrm rot="16200000"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34" name="Straight Connector 441">
                <a:extLst>
                  <a:ext uri="{FF2B5EF4-FFF2-40B4-BE49-F238E27FC236}">
                    <a16:creationId xmlns:a16="http://schemas.microsoft.com/office/drawing/2014/main" id="{EF5785C6-FE6C-4D9F-98BF-ED8A126D9974}"/>
                  </a:ext>
                </a:extLst>
              </p:cNvPr>
              <p:cNvCxnSpPr>
                <a:cxnSpLocks noChangeShapeType="1"/>
              </p:cNvCxnSpPr>
              <p:nvPr/>
            </p:nvCxnSpPr>
            <p:spPr bwMode="auto">
              <a:xfrm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grpSp>
      </p:grpSp>
      <p:sp>
        <p:nvSpPr>
          <p:cNvPr id="449" name="Lightning Bolt 448">
            <a:extLst>
              <a:ext uri="{FF2B5EF4-FFF2-40B4-BE49-F238E27FC236}">
                <a16:creationId xmlns:a16="http://schemas.microsoft.com/office/drawing/2014/main" id="{EEBC3C3D-BF19-4A25-9649-1D0CB074F67E}"/>
              </a:ext>
            </a:extLst>
          </p:cNvPr>
          <p:cNvSpPr/>
          <p:nvPr/>
        </p:nvSpPr>
        <p:spPr>
          <a:xfrm rot="20721340">
            <a:off x="2616200" y="4389438"/>
            <a:ext cx="255588" cy="444500"/>
          </a:xfrm>
          <a:prstGeom prst="lightningBolt">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450" name="Lightning Bolt 449">
            <a:extLst>
              <a:ext uri="{FF2B5EF4-FFF2-40B4-BE49-F238E27FC236}">
                <a16:creationId xmlns:a16="http://schemas.microsoft.com/office/drawing/2014/main" id="{B82E3CB2-8338-4648-B5F6-7DFA99A8F597}"/>
              </a:ext>
            </a:extLst>
          </p:cNvPr>
          <p:cNvSpPr/>
          <p:nvPr/>
        </p:nvSpPr>
        <p:spPr>
          <a:xfrm rot="3735141">
            <a:off x="3630613" y="4376738"/>
            <a:ext cx="255588" cy="442913"/>
          </a:xfrm>
          <a:prstGeom prst="lightningBolt">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451" name="Lightning Bolt 450">
            <a:extLst>
              <a:ext uri="{FF2B5EF4-FFF2-40B4-BE49-F238E27FC236}">
                <a16:creationId xmlns:a16="http://schemas.microsoft.com/office/drawing/2014/main" id="{79C0AC1B-139A-48EA-9452-25391A174189}"/>
              </a:ext>
            </a:extLst>
          </p:cNvPr>
          <p:cNvSpPr/>
          <p:nvPr/>
        </p:nvSpPr>
        <p:spPr>
          <a:xfrm rot="878660" flipV="1">
            <a:off x="2663825" y="5611813"/>
            <a:ext cx="255588" cy="442912"/>
          </a:xfrm>
          <a:prstGeom prst="lightningBolt">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452" name="Lightning Bolt 451">
            <a:extLst>
              <a:ext uri="{FF2B5EF4-FFF2-40B4-BE49-F238E27FC236}">
                <a16:creationId xmlns:a16="http://schemas.microsoft.com/office/drawing/2014/main" id="{BFA1BCD1-048E-4D76-89AB-D2F70852C321}"/>
              </a:ext>
            </a:extLst>
          </p:cNvPr>
          <p:cNvSpPr/>
          <p:nvPr/>
        </p:nvSpPr>
        <p:spPr>
          <a:xfrm rot="17864859" flipV="1">
            <a:off x="3127376" y="5689601"/>
            <a:ext cx="255587" cy="442912"/>
          </a:xfrm>
          <a:prstGeom prst="lightningBolt">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nvGrpSpPr>
          <p:cNvPr id="51224" name="Group 452">
            <a:extLst>
              <a:ext uri="{FF2B5EF4-FFF2-40B4-BE49-F238E27FC236}">
                <a16:creationId xmlns:a16="http://schemas.microsoft.com/office/drawing/2014/main" id="{208D3EAA-C090-42DF-BA5D-B88BD41D1AA3}"/>
              </a:ext>
            </a:extLst>
          </p:cNvPr>
          <p:cNvGrpSpPr>
            <a:grpSpLocks/>
          </p:cNvGrpSpPr>
          <p:nvPr/>
        </p:nvGrpSpPr>
        <p:grpSpPr bwMode="auto">
          <a:xfrm>
            <a:off x="5478463" y="5167313"/>
            <a:ext cx="608012" cy="514350"/>
            <a:chOff x="120522" y="5368861"/>
            <a:chExt cx="607620" cy="515486"/>
          </a:xfrm>
        </p:grpSpPr>
        <p:grpSp>
          <p:nvGrpSpPr>
            <p:cNvPr id="51321" name="Group 453">
              <a:extLst>
                <a:ext uri="{FF2B5EF4-FFF2-40B4-BE49-F238E27FC236}">
                  <a16:creationId xmlns:a16="http://schemas.microsoft.com/office/drawing/2014/main" id="{90C20F2A-1811-4CC0-B36C-7EB1EF7BBD4D}"/>
                </a:ext>
              </a:extLst>
            </p:cNvPr>
            <p:cNvGrpSpPr>
              <a:grpSpLocks/>
            </p:cNvGrpSpPr>
            <p:nvPr/>
          </p:nvGrpSpPr>
          <p:grpSpPr bwMode="auto">
            <a:xfrm>
              <a:off x="120522" y="5368861"/>
              <a:ext cx="607620" cy="515486"/>
              <a:chOff x="219964" y="4497690"/>
              <a:chExt cx="607620" cy="515486"/>
            </a:xfrm>
          </p:grpSpPr>
          <p:sp>
            <p:nvSpPr>
              <p:cNvPr id="458" name="Oval 457">
                <a:extLst>
                  <a:ext uri="{FF2B5EF4-FFF2-40B4-BE49-F238E27FC236}">
                    <a16:creationId xmlns:a16="http://schemas.microsoft.com/office/drawing/2014/main" id="{31EAD468-2888-4673-9ED1-39D71389D972}"/>
                  </a:ext>
                </a:extLst>
              </p:cNvPr>
              <p:cNvSpPr/>
              <p:nvPr/>
            </p:nvSpPr>
            <p:spPr>
              <a:xfrm>
                <a:off x="219964" y="4508827"/>
                <a:ext cx="607620" cy="504349"/>
              </a:xfrm>
              <a:prstGeom prst="ellipse">
                <a:avLst/>
              </a:prstGeom>
              <a:solidFill>
                <a:srgbClr val="C0504D">
                  <a:lumMod val="40000"/>
                  <a:lumOff val="6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26" name="Straight Connector 458">
                <a:extLst>
                  <a:ext uri="{FF2B5EF4-FFF2-40B4-BE49-F238E27FC236}">
                    <a16:creationId xmlns:a16="http://schemas.microsoft.com/office/drawing/2014/main" id="{B4354A7D-397D-4500-A10B-4FC9E343A917}"/>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27" name="Straight Connector 459">
                <a:extLst>
                  <a:ext uri="{FF2B5EF4-FFF2-40B4-BE49-F238E27FC236}">
                    <a16:creationId xmlns:a16="http://schemas.microsoft.com/office/drawing/2014/main" id="{3437A021-ECE5-46A0-BE6C-803EBB7C3A72}"/>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28" name="Straight Connector 460">
                <a:extLst>
                  <a:ext uri="{FF2B5EF4-FFF2-40B4-BE49-F238E27FC236}">
                    <a16:creationId xmlns:a16="http://schemas.microsoft.com/office/drawing/2014/main" id="{AFFFC62A-85F3-466C-A8F8-A04A13D39B6E}"/>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29" name="Straight Connector 461">
                <a:extLst>
                  <a:ext uri="{FF2B5EF4-FFF2-40B4-BE49-F238E27FC236}">
                    <a16:creationId xmlns:a16="http://schemas.microsoft.com/office/drawing/2014/main" id="{95D76A2E-7BDB-441E-915F-F6866A028768}"/>
                  </a:ext>
                </a:extLst>
              </p:cNvPr>
              <p:cNvCxnSpPr>
                <a:cxnSpLocks noChangeShapeType="1"/>
              </p:cNvCxnSpPr>
              <p:nvPr/>
            </p:nvCxnSpPr>
            <p:spPr bwMode="auto">
              <a:xfrm>
                <a:off x="520502" y="4725144"/>
                <a:ext cx="17222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63" name="TextBox 462">
                <a:extLst>
                  <a:ext uri="{FF2B5EF4-FFF2-40B4-BE49-F238E27FC236}">
                    <a16:creationId xmlns:a16="http://schemas.microsoft.com/office/drawing/2014/main" id="{6E6F316E-31B2-47BC-B01C-DF0976E8C5E9}"/>
                  </a:ext>
                </a:extLst>
              </p:cNvPr>
              <p:cNvSpPr txBox="1"/>
              <p:nvPr/>
            </p:nvSpPr>
            <p:spPr>
              <a:xfrm>
                <a:off x="251694" y="4497690"/>
                <a:ext cx="442626" cy="276835"/>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CH3</a:t>
                </a:r>
              </a:p>
            </p:txBody>
          </p:sp>
        </p:grpSp>
        <p:grpSp>
          <p:nvGrpSpPr>
            <p:cNvPr id="51322" name="Group 454">
              <a:extLst>
                <a:ext uri="{FF2B5EF4-FFF2-40B4-BE49-F238E27FC236}">
                  <a16:creationId xmlns:a16="http://schemas.microsoft.com/office/drawing/2014/main" id="{FB57EFBB-6132-4CA0-BEAB-D817F4DC6372}"/>
                </a:ext>
              </a:extLst>
            </p:cNvPr>
            <p:cNvGrpSpPr>
              <a:grpSpLocks/>
            </p:cNvGrpSpPr>
            <p:nvPr/>
          </p:nvGrpSpPr>
          <p:grpSpPr bwMode="auto">
            <a:xfrm rot="2700000">
              <a:off x="521272" y="5524306"/>
              <a:ext cx="144016" cy="144016"/>
              <a:chOff x="323528" y="5949280"/>
              <a:chExt cx="144016" cy="144016"/>
            </a:xfrm>
          </p:grpSpPr>
          <p:cxnSp>
            <p:nvCxnSpPr>
              <p:cNvPr id="51323" name="Straight Connector 455">
                <a:extLst>
                  <a:ext uri="{FF2B5EF4-FFF2-40B4-BE49-F238E27FC236}">
                    <a16:creationId xmlns:a16="http://schemas.microsoft.com/office/drawing/2014/main" id="{7DF90A9E-3E5A-4A16-9E4B-EF4AAFB44CFD}"/>
                  </a:ext>
                </a:extLst>
              </p:cNvPr>
              <p:cNvCxnSpPr>
                <a:cxnSpLocks noChangeShapeType="1"/>
              </p:cNvCxnSpPr>
              <p:nvPr/>
            </p:nvCxnSpPr>
            <p:spPr bwMode="auto">
              <a:xfrm rot="16200000"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24" name="Straight Connector 456">
                <a:extLst>
                  <a:ext uri="{FF2B5EF4-FFF2-40B4-BE49-F238E27FC236}">
                    <a16:creationId xmlns:a16="http://schemas.microsoft.com/office/drawing/2014/main" id="{D2291884-110A-4E32-A4F0-C836BF6D08F1}"/>
                  </a:ext>
                </a:extLst>
              </p:cNvPr>
              <p:cNvCxnSpPr>
                <a:cxnSpLocks noChangeShapeType="1"/>
              </p:cNvCxnSpPr>
              <p:nvPr/>
            </p:nvCxnSpPr>
            <p:spPr bwMode="auto">
              <a:xfrm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grpSp>
      </p:grpSp>
      <p:grpSp>
        <p:nvGrpSpPr>
          <p:cNvPr id="51225" name="Group 463">
            <a:extLst>
              <a:ext uri="{FF2B5EF4-FFF2-40B4-BE49-F238E27FC236}">
                <a16:creationId xmlns:a16="http://schemas.microsoft.com/office/drawing/2014/main" id="{84E62926-FA3E-4018-8CD6-6BD144A986E6}"/>
              </a:ext>
            </a:extLst>
          </p:cNvPr>
          <p:cNvGrpSpPr>
            <a:grpSpLocks/>
          </p:cNvGrpSpPr>
          <p:nvPr/>
        </p:nvGrpSpPr>
        <p:grpSpPr bwMode="auto">
          <a:xfrm>
            <a:off x="5529264" y="4649789"/>
            <a:ext cx="606425" cy="515937"/>
            <a:chOff x="120522" y="5368861"/>
            <a:chExt cx="607620" cy="515486"/>
          </a:xfrm>
        </p:grpSpPr>
        <p:grpSp>
          <p:nvGrpSpPr>
            <p:cNvPr id="51311" name="Group 464">
              <a:extLst>
                <a:ext uri="{FF2B5EF4-FFF2-40B4-BE49-F238E27FC236}">
                  <a16:creationId xmlns:a16="http://schemas.microsoft.com/office/drawing/2014/main" id="{443F6F13-EEA0-4F14-9C89-997051F770AB}"/>
                </a:ext>
              </a:extLst>
            </p:cNvPr>
            <p:cNvGrpSpPr>
              <a:grpSpLocks/>
            </p:cNvGrpSpPr>
            <p:nvPr/>
          </p:nvGrpSpPr>
          <p:grpSpPr bwMode="auto">
            <a:xfrm>
              <a:off x="120522" y="5368861"/>
              <a:ext cx="607620" cy="515486"/>
              <a:chOff x="219964" y="4497690"/>
              <a:chExt cx="607620" cy="515486"/>
            </a:xfrm>
          </p:grpSpPr>
          <p:sp>
            <p:nvSpPr>
              <p:cNvPr id="469" name="Oval 468">
                <a:extLst>
                  <a:ext uri="{FF2B5EF4-FFF2-40B4-BE49-F238E27FC236}">
                    <a16:creationId xmlns:a16="http://schemas.microsoft.com/office/drawing/2014/main" id="{2C29D055-1E43-44AE-9F9C-2DD70B1205F4}"/>
                  </a:ext>
                </a:extLst>
              </p:cNvPr>
              <p:cNvSpPr/>
              <p:nvPr/>
            </p:nvSpPr>
            <p:spPr>
              <a:xfrm>
                <a:off x="219964" y="4508792"/>
                <a:ext cx="607620" cy="504384"/>
              </a:xfrm>
              <a:prstGeom prst="ellipse">
                <a:avLst/>
              </a:prstGeom>
              <a:solidFill>
                <a:srgbClr val="C0504D">
                  <a:lumMod val="40000"/>
                  <a:lumOff val="6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16" name="Straight Connector 469">
                <a:extLst>
                  <a:ext uri="{FF2B5EF4-FFF2-40B4-BE49-F238E27FC236}">
                    <a16:creationId xmlns:a16="http://schemas.microsoft.com/office/drawing/2014/main" id="{9E83A302-D0A3-46E5-950F-CF79387D863E}"/>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17" name="Straight Connector 470">
                <a:extLst>
                  <a:ext uri="{FF2B5EF4-FFF2-40B4-BE49-F238E27FC236}">
                    <a16:creationId xmlns:a16="http://schemas.microsoft.com/office/drawing/2014/main" id="{15EF0903-C881-42A9-B713-5BA9321B405D}"/>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18" name="Straight Connector 471">
                <a:extLst>
                  <a:ext uri="{FF2B5EF4-FFF2-40B4-BE49-F238E27FC236}">
                    <a16:creationId xmlns:a16="http://schemas.microsoft.com/office/drawing/2014/main" id="{11A54D07-97A8-43B6-BFE0-B9583689DB4B}"/>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19" name="Straight Connector 472">
                <a:extLst>
                  <a:ext uri="{FF2B5EF4-FFF2-40B4-BE49-F238E27FC236}">
                    <a16:creationId xmlns:a16="http://schemas.microsoft.com/office/drawing/2014/main" id="{62C2DF2A-D2CF-4FBF-B596-D045D6E0AAC7}"/>
                  </a:ext>
                </a:extLst>
              </p:cNvPr>
              <p:cNvCxnSpPr>
                <a:cxnSpLocks noChangeShapeType="1"/>
              </p:cNvCxnSpPr>
              <p:nvPr/>
            </p:nvCxnSpPr>
            <p:spPr bwMode="auto">
              <a:xfrm>
                <a:off x="520502" y="4725144"/>
                <a:ext cx="17222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74" name="TextBox 473">
                <a:extLst>
                  <a:ext uri="{FF2B5EF4-FFF2-40B4-BE49-F238E27FC236}">
                    <a16:creationId xmlns:a16="http://schemas.microsoft.com/office/drawing/2014/main" id="{ACF33532-FE39-4B29-BE31-FFAADD83809A}"/>
                  </a:ext>
                </a:extLst>
              </p:cNvPr>
              <p:cNvSpPr txBox="1"/>
              <p:nvPr/>
            </p:nvSpPr>
            <p:spPr>
              <a:xfrm>
                <a:off x="251777" y="4497690"/>
                <a:ext cx="442195" cy="277569"/>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CH3</a:t>
                </a:r>
              </a:p>
            </p:txBody>
          </p:sp>
        </p:grpSp>
        <p:grpSp>
          <p:nvGrpSpPr>
            <p:cNvPr id="51312" name="Group 465">
              <a:extLst>
                <a:ext uri="{FF2B5EF4-FFF2-40B4-BE49-F238E27FC236}">
                  <a16:creationId xmlns:a16="http://schemas.microsoft.com/office/drawing/2014/main" id="{38DC014C-2FF7-4D9B-B59C-D1AABBF46C33}"/>
                </a:ext>
              </a:extLst>
            </p:cNvPr>
            <p:cNvGrpSpPr>
              <a:grpSpLocks/>
            </p:cNvGrpSpPr>
            <p:nvPr/>
          </p:nvGrpSpPr>
          <p:grpSpPr bwMode="auto">
            <a:xfrm rot="2700000">
              <a:off x="521272" y="5524306"/>
              <a:ext cx="144016" cy="144016"/>
              <a:chOff x="323528" y="5949280"/>
              <a:chExt cx="144016" cy="144016"/>
            </a:xfrm>
          </p:grpSpPr>
          <p:cxnSp>
            <p:nvCxnSpPr>
              <p:cNvPr id="51313" name="Straight Connector 466">
                <a:extLst>
                  <a:ext uri="{FF2B5EF4-FFF2-40B4-BE49-F238E27FC236}">
                    <a16:creationId xmlns:a16="http://schemas.microsoft.com/office/drawing/2014/main" id="{58609F02-02D0-41A7-BDBC-E50968C1FB4D}"/>
                  </a:ext>
                </a:extLst>
              </p:cNvPr>
              <p:cNvCxnSpPr>
                <a:cxnSpLocks noChangeShapeType="1"/>
              </p:cNvCxnSpPr>
              <p:nvPr/>
            </p:nvCxnSpPr>
            <p:spPr bwMode="auto">
              <a:xfrm rot="16200000"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14" name="Straight Connector 467">
                <a:extLst>
                  <a:ext uri="{FF2B5EF4-FFF2-40B4-BE49-F238E27FC236}">
                    <a16:creationId xmlns:a16="http://schemas.microsoft.com/office/drawing/2014/main" id="{EAFEFFCA-8AA7-4779-A167-DC9D64C60A8C}"/>
                  </a:ext>
                </a:extLst>
              </p:cNvPr>
              <p:cNvCxnSpPr>
                <a:cxnSpLocks noChangeShapeType="1"/>
              </p:cNvCxnSpPr>
              <p:nvPr/>
            </p:nvCxnSpPr>
            <p:spPr bwMode="auto">
              <a:xfrm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grpSp>
      </p:grpSp>
      <p:grpSp>
        <p:nvGrpSpPr>
          <p:cNvPr id="51226" name="Group 474">
            <a:extLst>
              <a:ext uri="{FF2B5EF4-FFF2-40B4-BE49-F238E27FC236}">
                <a16:creationId xmlns:a16="http://schemas.microsoft.com/office/drawing/2014/main" id="{C974438F-35E0-4EAA-88FD-4BBD4FA2C730}"/>
              </a:ext>
            </a:extLst>
          </p:cNvPr>
          <p:cNvGrpSpPr>
            <a:grpSpLocks/>
          </p:cNvGrpSpPr>
          <p:nvPr/>
        </p:nvGrpSpPr>
        <p:grpSpPr bwMode="auto">
          <a:xfrm>
            <a:off x="5992813" y="5441950"/>
            <a:ext cx="608012" cy="515938"/>
            <a:chOff x="120522" y="5368861"/>
            <a:chExt cx="607620" cy="515486"/>
          </a:xfrm>
        </p:grpSpPr>
        <p:grpSp>
          <p:nvGrpSpPr>
            <p:cNvPr id="51301" name="Group 475">
              <a:extLst>
                <a:ext uri="{FF2B5EF4-FFF2-40B4-BE49-F238E27FC236}">
                  <a16:creationId xmlns:a16="http://schemas.microsoft.com/office/drawing/2014/main" id="{D06BCFEA-D652-4AC5-BBD5-764D4D6C68FA}"/>
                </a:ext>
              </a:extLst>
            </p:cNvPr>
            <p:cNvGrpSpPr>
              <a:grpSpLocks/>
            </p:cNvGrpSpPr>
            <p:nvPr/>
          </p:nvGrpSpPr>
          <p:grpSpPr bwMode="auto">
            <a:xfrm>
              <a:off x="120522" y="5368861"/>
              <a:ext cx="607620" cy="515486"/>
              <a:chOff x="219964" y="4497690"/>
              <a:chExt cx="607620" cy="515486"/>
            </a:xfrm>
          </p:grpSpPr>
          <p:sp>
            <p:nvSpPr>
              <p:cNvPr id="480" name="Oval 479">
                <a:extLst>
                  <a:ext uri="{FF2B5EF4-FFF2-40B4-BE49-F238E27FC236}">
                    <a16:creationId xmlns:a16="http://schemas.microsoft.com/office/drawing/2014/main" id="{297E2ED4-90CD-4208-A6A3-1DC2D3062418}"/>
                  </a:ext>
                </a:extLst>
              </p:cNvPr>
              <p:cNvSpPr/>
              <p:nvPr/>
            </p:nvSpPr>
            <p:spPr>
              <a:xfrm>
                <a:off x="219964" y="4508793"/>
                <a:ext cx="607620" cy="504383"/>
              </a:xfrm>
              <a:prstGeom prst="ellipse">
                <a:avLst/>
              </a:prstGeom>
              <a:solidFill>
                <a:srgbClr val="C0504D">
                  <a:lumMod val="40000"/>
                  <a:lumOff val="6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306" name="Straight Connector 480">
                <a:extLst>
                  <a:ext uri="{FF2B5EF4-FFF2-40B4-BE49-F238E27FC236}">
                    <a16:creationId xmlns:a16="http://schemas.microsoft.com/office/drawing/2014/main" id="{3A7D39AF-75E2-4179-8706-58015F982AE2}"/>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07" name="Straight Connector 481">
                <a:extLst>
                  <a:ext uri="{FF2B5EF4-FFF2-40B4-BE49-F238E27FC236}">
                    <a16:creationId xmlns:a16="http://schemas.microsoft.com/office/drawing/2014/main" id="{07A9393A-1354-4081-AEB3-0CD66C39E77E}"/>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08" name="Straight Connector 482">
                <a:extLst>
                  <a:ext uri="{FF2B5EF4-FFF2-40B4-BE49-F238E27FC236}">
                    <a16:creationId xmlns:a16="http://schemas.microsoft.com/office/drawing/2014/main" id="{1EEF2DD9-1BB6-4289-A03D-6187A59BBE6F}"/>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09" name="Straight Connector 483">
                <a:extLst>
                  <a:ext uri="{FF2B5EF4-FFF2-40B4-BE49-F238E27FC236}">
                    <a16:creationId xmlns:a16="http://schemas.microsoft.com/office/drawing/2014/main" id="{1E9B5EA9-8C86-4A45-BC2A-94CBA3894BA4}"/>
                  </a:ext>
                </a:extLst>
              </p:cNvPr>
              <p:cNvCxnSpPr>
                <a:cxnSpLocks noChangeShapeType="1"/>
              </p:cNvCxnSpPr>
              <p:nvPr/>
            </p:nvCxnSpPr>
            <p:spPr bwMode="auto">
              <a:xfrm>
                <a:off x="520502" y="4725144"/>
                <a:ext cx="17222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485" name="TextBox 484">
                <a:extLst>
                  <a:ext uri="{FF2B5EF4-FFF2-40B4-BE49-F238E27FC236}">
                    <a16:creationId xmlns:a16="http://schemas.microsoft.com/office/drawing/2014/main" id="{EC742051-4BCB-4458-A383-15CBAB131F7C}"/>
                  </a:ext>
                </a:extLst>
              </p:cNvPr>
              <p:cNvSpPr txBox="1"/>
              <p:nvPr/>
            </p:nvSpPr>
            <p:spPr>
              <a:xfrm>
                <a:off x="251694" y="4497690"/>
                <a:ext cx="442626" cy="277570"/>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CH3</a:t>
                </a:r>
              </a:p>
            </p:txBody>
          </p:sp>
        </p:grpSp>
        <p:grpSp>
          <p:nvGrpSpPr>
            <p:cNvPr id="51302" name="Group 476">
              <a:extLst>
                <a:ext uri="{FF2B5EF4-FFF2-40B4-BE49-F238E27FC236}">
                  <a16:creationId xmlns:a16="http://schemas.microsoft.com/office/drawing/2014/main" id="{B90D26C4-D93E-47DD-9D90-FA0BBBCFBB29}"/>
                </a:ext>
              </a:extLst>
            </p:cNvPr>
            <p:cNvGrpSpPr>
              <a:grpSpLocks/>
            </p:cNvGrpSpPr>
            <p:nvPr/>
          </p:nvGrpSpPr>
          <p:grpSpPr bwMode="auto">
            <a:xfrm rot="2700000">
              <a:off x="521272" y="5524306"/>
              <a:ext cx="144016" cy="144016"/>
              <a:chOff x="323528" y="5949280"/>
              <a:chExt cx="144016" cy="144016"/>
            </a:xfrm>
          </p:grpSpPr>
          <p:cxnSp>
            <p:nvCxnSpPr>
              <p:cNvPr id="51303" name="Straight Connector 477">
                <a:extLst>
                  <a:ext uri="{FF2B5EF4-FFF2-40B4-BE49-F238E27FC236}">
                    <a16:creationId xmlns:a16="http://schemas.microsoft.com/office/drawing/2014/main" id="{4059FB19-E83F-4E25-8373-F0723F2AF6D3}"/>
                  </a:ext>
                </a:extLst>
              </p:cNvPr>
              <p:cNvCxnSpPr>
                <a:cxnSpLocks noChangeShapeType="1"/>
              </p:cNvCxnSpPr>
              <p:nvPr/>
            </p:nvCxnSpPr>
            <p:spPr bwMode="auto">
              <a:xfrm rot="16200000"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304" name="Straight Connector 478">
                <a:extLst>
                  <a:ext uri="{FF2B5EF4-FFF2-40B4-BE49-F238E27FC236}">
                    <a16:creationId xmlns:a16="http://schemas.microsoft.com/office/drawing/2014/main" id="{9D634E45-82D6-4801-B05D-BB6ECE4E17CF}"/>
                  </a:ext>
                </a:extLst>
              </p:cNvPr>
              <p:cNvCxnSpPr>
                <a:cxnSpLocks noChangeShapeType="1"/>
              </p:cNvCxnSpPr>
              <p:nvPr/>
            </p:nvCxnSpPr>
            <p:spPr bwMode="auto">
              <a:xfrm flipV="1">
                <a:off x="395536" y="5949280"/>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grpSp>
      </p:grpSp>
      <p:grpSp>
        <p:nvGrpSpPr>
          <p:cNvPr id="51227" name="Group 485">
            <a:extLst>
              <a:ext uri="{FF2B5EF4-FFF2-40B4-BE49-F238E27FC236}">
                <a16:creationId xmlns:a16="http://schemas.microsoft.com/office/drawing/2014/main" id="{24ED3F7A-3794-4204-A9A6-0CDBA84E8C70}"/>
              </a:ext>
            </a:extLst>
          </p:cNvPr>
          <p:cNvGrpSpPr>
            <a:grpSpLocks/>
          </p:cNvGrpSpPr>
          <p:nvPr/>
        </p:nvGrpSpPr>
        <p:grpSpPr bwMode="auto">
          <a:xfrm>
            <a:off x="8305801" y="4649789"/>
            <a:ext cx="608013" cy="515937"/>
            <a:chOff x="120522" y="5368861"/>
            <a:chExt cx="607620" cy="515486"/>
          </a:xfrm>
        </p:grpSpPr>
        <p:grpSp>
          <p:nvGrpSpPr>
            <p:cNvPr id="51291" name="Group 486">
              <a:extLst>
                <a:ext uri="{FF2B5EF4-FFF2-40B4-BE49-F238E27FC236}">
                  <a16:creationId xmlns:a16="http://schemas.microsoft.com/office/drawing/2014/main" id="{BEB647AF-C2D1-4B8A-80B7-6A1A99F0243B}"/>
                </a:ext>
              </a:extLst>
            </p:cNvPr>
            <p:cNvGrpSpPr>
              <a:grpSpLocks/>
            </p:cNvGrpSpPr>
            <p:nvPr/>
          </p:nvGrpSpPr>
          <p:grpSpPr bwMode="auto">
            <a:xfrm>
              <a:off x="120522" y="5368861"/>
              <a:ext cx="607620" cy="515486"/>
              <a:chOff x="219964" y="4497690"/>
              <a:chExt cx="607620" cy="515486"/>
            </a:xfrm>
          </p:grpSpPr>
          <p:sp>
            <p:nvSpPr>
              <p:cNvPr id="491" name="Oval 490">
                <a:extLst>
                  <a:ext uri="{FF2B5EF4-FFF2-40B4-BE49-F238E27FC236}">
                    <a16:creationId xmlns:a16="http://schemas.microsoft.com/office/drawing/2014/main" id="{1D69A9EB-F0D4-4E0B-A580-F4052C6E92D9}"/>
                  </a:ext>
                </a:extLst>
              </p:cNvPr>
              <p:cNvSpPr/>
              <p:nvPr/>
            </p:nvSpPr>
            <p:spPr>
              <a:xfrm>
                <a:off x="219964" y="4508792"/>
                <a:ext cx="607620" cy="504384"/>
              </a:xfrm>
              <a:prstGeom prst="ellipse">
                <a:avLst/>
              </a:prstGeom>
              <a:solidFill>
                <a:srgbClr val="C0504D">
                  <a:lumMod val="75000"/>
                </a:srgbClr>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296" name="Straight Connector 491">
                <a:extLst>
                  <a:ext uri="{FF2B5EF4-FFF2-40B4-BE49-F238E27FC236}">
                    <a16:creationId xmlns:a16="http://schemas.microsoft.com/office/drawing/2014/main" id="{44FE94B3-1CBE-4F0E-8466-1F3C3B379519}"/>
                  </a:ext>
                </a:extLst>
              </p:cNvPr>
              <p:cNvCxnSpPr>
                <a:cxnSpLocks noChangeShapeType="1"/>
              </p:cNvCxnSpPr>
              <p:nvPr/>
            </p:nvCxnSpPr>
            <p:spPr bwMode="auto">
              <a:xfrm>
                <a:off x="308948" y="4869160"/>
                <a:ext cx="429652" cy="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97" name="Straight Connector 492">
                <a:extLst>
                  <a:ext uri="{FF2B5EF4-FFF2-40B4-BE49-F238E27FC236}">
                    <a16:creationId xmlns:a16="http://schemas.microsoft.com/office/drawing/2014/main" id="{0FEE6B66-8316-4425-B5A8-CF9A75FE4942}"/>
                  </a:ext>
                </a:extLst>
              </p:cNvPr>
              <p:cNvCxnSpPr>
                <a:cxnSpLocks noChangeShapeType="1"/>
              </p:cNvCxnSpPr>
              <p:nvPr/>
            </p:nvCxnSpPr>
            <p:spPr bwMode="auto">
              <a:xfrm flipV="1">
                <a:off x="467544" y="4713714"/>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98" name="Straight Connector 493">
                <a:extLst>
                  <a:ext uri="{FF2B5EF4-FFF2-40B4-BE49-F238E27FC236}">
                    <a16:creationId xmlns:a16="http://schemas.microsoft.com/office/drawing/2014/main" id="{78D233B2-47FB-4A7F-AF78-268F5B1AD065}"/>
                  </a:ext>
                </a:extLst>
              </p:cNvPr>
              <p:cNvCxnSpPr>
                <a:cxnSpLocks noChangeShapeType="1"/>
              </p:cNvCxnSpPr>
              <p:nvPr/>
            </p:nvCxnSpPr>
            <p:spPr bwMode="auto">
              <a:xfrm flipV="1">
                <a:off x="539552" y="4725144"/>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99" name="Straight Connector 494">
                <a:extLst>
                  <a:ext uri="{FF2B5EF4-FFF2-40B4-BE49-F238E27FC236}">
                    <a16:creationId xmlns:a16="http://schemas.microsoft.com/office/drawing/2014/main" id="{51F44266-00D7-4F90-814E-5CA7377A788D}"/>
                  </a:ext>
                </a:extLst>
              </p:cNvPr>
              <p:cNvCxnSpPr>
                <a:cxnSpLocks noChangeShapeType="1"/>
              </p:cNvCxnSpPr>
              <p:nvPr/>
            </p:nvCxnSpPr>
            <p:spPr bwMode="auto">
              <a:xfrm>
                <a:off x="520502" y="4725144"/>
                <a:ext cx="172220" cy="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sp>
            <p:nvSpPr>
              <p:cNvPr id="496" name="TextBox 495">
                <a:extLst>
                  <a:ext uri="{FF2B5EF4-FFF2-40B4-BE49-F238E27FC236}">
                    <a16:creationId xmlns:a16="http://schemas.microsoft.com/office/drawing/2014/main" id="{C565325C-9114-4ACA-96F8-D493AAC89521}"/>
                  </a:ext>
                </a:extLst>
              </p:cNvPr>
              <p:cNvSpPr txBox="1"/>
              <p:nvPr/>
            </p:nvSpPr>
            <p:spPr>
              <a:xfrm>
                <a:off x="242175" y="4497690"/>
                <a:ext cx="442627" cy="277569"/>
              </a:xfrm>
              <a:prstGeom prst="rect">
                <a:avLst/>
              </a:prstGeom>
              <a:noFill/>
            </p:spPr>
            <p:txBody>
              <a:bodyPr wrap="none">
                <a:spAutoFit/>
              </a:bodyPr>
              <a:lstStyle/>
              <a:p>
                <a:pPr fontAlgn="auto">
                  <a:spcBef>
                    <a:spcPts val="0"/>
                  </a:spcBef>
                  <a:spcAft>
                    <a:spcPts val="0"/>
                  </a:spcAft>
                  <a:defRPr/>
                </a:pPr>
                <a:r>
                  <a:rPr lang="en-US" sz="1200" b="1" kern="0" dirty="0">
                    <a:solidFill>
                      <a:prstClr val="white"/>
                    </a:solidFill>
                    <a:latin typeface="Calibri"/>
                  </a:rPr>
                  <a:t>CH3</a:t>
                </a:r>
              </a:p>
            </p:txBody>
          </p:sp>
        </p:grpSp>
        <p:grpSp>
          <p:nvGrpSpPr>
            <p:cNvPr id="51292" name="Group 487">
              <a:extLst>
                <a:ext uri="{FF2B5EF4-FFF2-40B4-BE49-F238E27FC236}">
                  <a16:creationId xmlns:a16="http://schemas.microsoft.com/office/drawing/2014/main" id="{3A396C10-0A4F-4B33-BBB1-848B9CD3C8A7}"/>
                </a:ext>
              </a:extLst>
            </p:cNvPr>
            <p:cNvGrpSpPr>
              <a:grpSpLocks/>
            </p:cNvGrpSpPr>
            <p:nvPr/>
          </p:nvGrpSpPr>
          <p:grpSpPr bwMode="auto">
            <a:xfrm rot="2700000">
              <a:off x="521272" y="5524306"/>
              <a:ext cx="144016" cy="144016"/>
              <a:chOff x="323528" y="5949280"/>
              <a:chExt cx="144016" cy="144016"/>
            </a:xfrm>
          </p:grpSpPr>
          <p:cxnSp>
            <p:nvCxnSpPr>
              <p:cNvPr id="51293" name="Straight Connector 488">
                <a:extLst>
                  <a:ext uri="{FF2B5EF4-FFF2-40B4-BE49-F238E27FC236}">
                    <a16:creationId xmlns:a16="http://schemas.microsoft.com/office/drawing/2014/main" id="{623020F6-0B04-4D53-AC53-DD40BB6AF98E}"/>
                  </a:ext>
                </a:extLst>
              </p:cNvPr>
              <p:cNvCxnSpPr>
                <a:cxnSpLocks noChangeShapeType="1"/>
              </p:cNvCxnSpPr>
              <p:nvPr/>
            </p:nvCxnSpPr>
            <p:spPr bwMode="auto">
              <a:xfrm rot="16200000" flipV="1">
                <a:off x="395536" y="5949280"/>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94" name="Straight Connector 489">
                <a:extLst>
                  <a:ext uri="{FF2B5EF4-FFF2-40B4-BE49-F238E27FC236}">
                    <a16:creationId xmlns:a16="http://schemas.microsoft.com/office/drawing/2014/main" id="{CA4341BB-DC62-4FEC-ACD9-BB619EFA2B53}"/>
                  </a:ext>
                </a:extLst>
              </p:cNvPr>
              <p:cNvCxnSpPr>
                <a:cxnSpLocks noChangeShapeType="1"/>
              </p:cNvCxnSpPr>
              <p:nvPr/>
            </p:nvCxnSpPr>
            <p:spPr bwMode="auto">
              <a:xfrm flipV="1">
                <a:off x="395536" y="5949280"/>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grpSp>
      </p:grpSp>
      <p:grpSp>
        <p:nvGrpSpPr>
          <p:cNvPr id="51228" name="Group 496">
            <a:extLst>
              <a:ext uri="{FF2B5EF4-FFF2-40B4-BE49-F238E27FC236}">
                <a16:creationId xmlns:a16="http://schemas.microsoft.com/office/drawing/2014/main" id="{0ACDB525-F16F-4903-A96E-6D94A4606B46}"/>
              </a:ext>
            </a:extLst>
          </p:cNvPr>
          <p:cNvGrpSpPr>
            <a:grpSpLocks/>
          </p:cNvGrpSpPr>
          <p:nvPr/>
        </p:nvGrpSpPr>
        <p:grpSpPr bwMode="auto">
          <a:xfrm>
            <a:off x="7751763" y="4865689"/>
            <a:ext cx="608012" cy="515937"/>
            <a:chOff x="219964" y="4497690"/>
            <a:chExt cx="607620" cy="515486"/>
          </a:xfrm>
        </p:grpSpPr>
        <p:sp>
          <p:nvSpPr>
            <p:cNvPr id="498" name="Oval 497">
              <a:extLst>
                <a:ext uri="{FF2B5EF4-FFF2-40B4-BE49-F238E27FC236}">
                  <a16:creationId xmlns:a16="http://schemas.microsoft.com/office/drawing/2014/main" id="{B5EEA3EC-97B4-4193-BF7F-16559ACE528F}"/>
                </a:ext>
              </a:extLst>
            </p:cNvPr>
            <p:cNvSpPr/>
            <p:nvPr/>
          </p:nvSpPr>
          <p:spPr>
            <a:xfrm>
              <a:off x="219964" y="4508792"/>
              <a:ext cx="607620" cy="504384"/>
            </a:xfrm>
            <a:prstGeom prst="ellipse">
              <a:avLst/>
            </a:prstGeom>
            <a:solidFill>
              <a:srgbClr val="9BBB59">
                <a:lumMod val="20000"/>
                <a:lumOff val="8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286" name="Straight Connector 498">
              <a:extLst>
                <a:ext uri="{FF2B5EF4-FFF2-40B4-BE49-F238E27FC236}">
                  <a16:creationId xmlns:a16="http://schemas.microsoft.com/office/drawing/2014/main" id="{5EA4430D-7CA1-4C6F-ADD0-35B3349188D9}"/>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87" name="Straight Connector 499">
              <a:extLst>
                <a:ext uri="{FF2B5EF4-FFF2-40B4-BE49-F238E27FC236}">
                  <a16:creationId xmlns:a16="http://schemas.microsoft.com/office/drawing/2014/main" id="{1439856A-3C98-4E14-B3C6-8CBD14CC76B9}"/>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88" name="Straight Connector 500">
              <a:extLst>
                <a:ext uri="{FF2B5EF4-FFF2-40B4-BE49-F238E27FC236}">
                  <a16:creationId xmlns:a16="http://schemas.microsoft.com/office/drawing/2014/main" id="{8E38A4C2-D603-4366-BAC5-A37E5F7150E6}"/>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89" name="Straight Connector 501">
              <a:extLst>
                <a:ext uri="{FF2B5EF4-FFF2-40B4-BE49-F238E27FC236}">
                  <a16:creationId xmlns:a16="http://schemas.microsoft.com/office/drawing/2014/main" id="{A29BA529-187D-465A-A784-504D8CC15051}"/>
                </a:ext>
              </a:extLst>
            </p:cNvPr>
            <p:cNvCxnSpPr>
              <a:cxnSpLocks noChangeShapeType="1"/>
            </p:cNvCxnSpPr>
            <p:nvPr/>
          </p:nvCxnSpPr>
          <p:spPr bwMode="auto">
            <a:xfrm>
              <a:off x="520502" y="4725144"/>
              <a:ext cx="207640" cy="0"/>
            </a:xfrm>
            <a:prstGeom prst="line">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03" name="TextBox 502">
              <a:extLst>
                <a:ext uri="{FF2B5EF4-FFF2-40B4-BE49-F238E27FC236}">
                  <a16:creationId xmlns:a16="http://schemas.microsoft.com/office/drawing/2014/main" id="{413969F9-A48F-4F3B-8674-225DE220F2FF}"/>
                </a:ext>
              </a:extLst>
            </p:cNvPr>
            <p:cNvSpPr txBox="1"/>
            <p:nvPr/>
          </p:nvSpPr>
          <p:spPr>
            <a:xfrm>
              <a:off x="251694" y="4497690"/>
              <a:ext cx="341092" cy="277569"/>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Ac</a:t>
              </a:r>
            </a:p>
          </p:txBody>
        </p:sp>
      </p:grpSp>
      <p:grpSp>
        <p:nvGrpSpPr>
          <p:cNvPr id="51229" name="Group 503">
            <a:extLst>
              <a:ext uri="{FF2B5EF4-FFF2-40B4-BE49-F238E27FC236}">
                <a16:creationId xmlns:a16="http://schemas.microsoft.com/office/drawing/2014/main" id="{A4D2D2F8-03A8-4374-A6C0-46F2320E2818}"/>
              </a:ext>
            </a:extLst>
          </p:cNvPr>
          <p:cNvGrpSpPr>
            <a:grpSpLocks/>
          </p:cNvGrpSpPr>
          <p:nvPr/>
        </p:nvGrpSpPr>
        <p:grpSpPr bwMode="auto">
          <a:xfrm>
            <a:off x="8801101" y="4924425"/>
            <a:ext cx="608013" cy="515938"/>
            <a:chOff x="219964" y="4497690"/>
            <a:chExt cx="607620" cy="515486"/>
          </a:xfrm>
        </p:grpSpPr>
        <p:sp>
          <p:nvSpPr>
            <p:cNvPr id="505" name="Oval 504">
              <a:extLst>
                <a:ext uri="{FF2B5EF4-FFF2-40B4-BE49-F238E27FC236}">
                  <a16:creationId xmlns:a16="http://schemas.microsoft.com/office/drawing/2014/main" id="{79903027-8BBE-43BB-B1D3-0986651D35B5}"/>
                </a:ext>
              </a:extLst>
            </p:cNvPr>
            <p:cNvSpPr/>
            <p:nvPr/>
          </p:nvSpPr>
          <p:spPr>
            <a:xfrm>
              <a:off x="219964" y="4508793"/>
              <a:ext cx="607620" cy="504383"/>
            </a:xfrm>
            <a:prstGeom prst="ellipse">
              <a:avLst/>
            </a:prstGeom>
            <a:solidFill>
              <a:srgbClr val="9BBB59">
                <a:lumMod val="20000"/>
                <a:lumOff val="8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280" name="Straight Connector 505">
              <a:extLst>
                <a:ext uri="{FF2B5EF4-FFF2-40B4-BE49-F238E27FC236}">
                  <a16:creationId xmlns:a16="http://schemas.microsoft.com/office/drawing/2014/main" id="{699E7017-147C-45AD-A801-05D8973FF758}"/>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81" name="Straight Connector 506">
              <a:extLst>
                <a:ext uri="{FF2B5EF4-FFF2-40B4-BE49-F238E27FC236}">
                  <a16:creationId xmlns:a16="http://schemas.microsoft.com/office/drawing/2014/main" id="{F9B1A542-12B4-45E2-B57F-8A0DBA642CC4}"/>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82" name="Straight Connector 507">
              <a:extLst>
                <a:ext uri="{FF2B5EF4-FFF2-40B4-BE49-F238E27FC236}">
                  <a16:creationId xmlns:a16="http://schemas.microsoft.com/office/drawing/2014/main" id="{8ED86BA6-A13F-4403-97AD-B21C79BCB9FA}"/>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83" name="Straight Connector 508">
              <a:extLst>
                <a:ext uri="{FF2B5EF4-FFF2-40B4-BE49-F238E27FC236}">
                  <a16:creationId xmlns:a16="http://schemas.microsoft.com/office/drawing/2014/main" id="{5762A8F8-426E-42E0-8AE8-421C82B68273}"/>
                </a:ext>
              </a:extLst>
            </p:cNvPr>
            <p:cNvCxnSpPr>
              <a:cxnSpLocks noChangeShapeType="1"/>
            </p:cNvCxnSpPr>
            <p:nvPr/>
          </p:nvCxnSpPr>
          <p:spPr bwMode="auto">
            <a:xfrm>
              <a:off x="520502" y="4725144"/>
              <a:ext cx="207640" cy="0"/>
            </a:xfrm>
            <a:prstGeom prst="line">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0" name="TextBox 509">
              <a:extLst>
                <a:ext uri="{FF2B5EF4-FFF2-40B4-BE49-F238E27FC236}">
                  <a16:creationId xmlns:a16="http://schemas.microsoft.com/office/drawing/2014/main" id="{E4F70F63-7A97-4B9C-8019-507C86F1CF5F}"/>
                </a:ext>
              </a:extLst>
            </p:cNvPr>
            <p:cNvSpPr txBox="1"/>
            <p:nvPr/>
          </p:nvSpPr>
          <p:spPr>
            <a:xfrm>
              <a:off x="251693" y="4497690"/>
              <a:ext cx="341092" cy="277570"/>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Ac</a:t>
              </a:r>
            </a:p>
          </p:txBody>
        </p:sp>
      </p:grpSp>
      <p:grpSp>
        <p:nvGrpSpPr>
          <p:cNvPr id="51230" name="Group 510">
            <a:extLst>
              <a:ext uri="{FF2B5EF4-FFF2-40B4-BE49-F238E27FC236}">
                <a16:creationId xmlns:a16="http://schemas.microsoft.com/office/drawing/2014/main" id="{3E68CF47-9CCD-4291-9C22-227CD3B88FDF}"/>
              </a:ext>
            </a:extLst>
          </p:cNvPr>
          <p:cNvGrpSpPr>
            <a:grpSpLocks/>
          </p:cNvGrpSpPr>
          <p:nvPr/>
        </p:nvGrpSpPr>
        <p:grpSpPr bwMode="auto">
          <a:xfrm>
            <a:off x="8801101" y="5441950"/>
            <a:ext cx="608013" cy="515938"/>
            <a:chOff x="219964" y="4497690"/>
            <a:chExt cx="607620" cy="515486"/>
          </a:xfrm>
        </p:grpSpPr>
        <p:sp>
          <p:nvSpPr>
            <p:cNvPr id="512" name="Oval 511">
              <a:extLst>
                <a:ext uri="{FF2B5EF4-FFF2-40B4-BE49-F238E27FC236}">
                  <a16:creationId xmlns:a16="http://schemas.microsoft.com/office/drawing/2014/main" id="{B130FCAD-BD63-4453-8B26-9B333FCA30F7}"/>
                </a:ext>
              </a:extLst>
            </p:cNvPr>
            <p:cNvSpPr/>
            <p:nvPr/>
          </p:nvSpPr>
          <p:spPr>
            <a:xfrm>
              <a:off x="219964" y="4508793"/>
              <a:ext cx="607620" cy="504383"/>
            </a:xfrm>
            <a:prstGeom prst="ellipse">
              <a:avLst/>
            </a:prstGeom>
            <a:solidFill>
              <a:srgbClr val="9BBB59">
                <a:lumMod val="20000"/>
                <a:lumOff val="80000"/>
              </a:srgbClr>
            </a:solidFill>
            <a:ln w="25400" cap="flat" cmpd="sng" algn="ctr">
              <a:solidFill>
                <a:srgbClr val="8064A2"/>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274" name="Straight Connector 512">
              <a:extLst>
                <a:ext uri="{FF2B5EF4-FFF2-40B4-BE49-F238E27FC236}">
                  <a16:creationId xmlns:a16="http://schemas.microsoft.com/office/drawing/2014/main" id="{ADFA6061-0CAF-4CC9-BE01-C5EA8BFB53FE}"/>
                </a:ext>
              </a:extLst>
            </p:cNvPr>
            <p:cNvCxnSpPr>
              <a:cxnSpLocks noChangeShapeType="1"/>
            </p:cNvCxnSpPr>
            <p:nvPr/>
          </p:nvCxnSpPr>
          <p:spPr bwMode="auto">
            <a:xfrm>
              <a:off x="308948" y="4869160"/>
              <a:ext cx="42965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75" name="Straight Connector 513">
              <a:extLst>
                <a:ext uri="{FF2B5EF4-FFF2-40B4-BE49-F238E27FC236}">
                  <a16:creationId xmlns:a16="http://schemas.microsoft.com/office/drawing/2014/main" id="{15E0BE70-0903-4514-9A23-A7931E5638B7}"/>
                </a:ext>
              </a:extLst>
            </p:cNvPr>
            <p:cNvCxnSpPr>
              <a:cxnSpLocks noChangeShapeType="1"/>
            </p:cNvCxnSpPr>
            <p:nvPr/>
          </p:nvCxnSpPr>
          <p:spPr bwMode="auto">
            <a:xfrm flipV="1">
              <a:off x="467544" y="471371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76" name="Straight Connector 514">
              <a:extLst>
                <a:ext uri="{FF2B5EF4-FFF2-40B4-BE49-F238E27FC236}">
                  <a16:creationId xmlns:a16="http://schemas.microsoft.com/office/drawing/2014/main" id="{DF27F2E9-647A-484A-A0BB-97F6B2E6AA5A}"/>
                </a:ext>
              </a:extLst>
            </p:cNvPr>
            <p:cNvCxnSpPr>
              <a:cxnSpLocks noChangeShapeType="1"/>
            </p:cNvCxnSpPr>
            <p:nvPr/>
          </p:nvCxnSpPr>
          <p:spPr bwMode="auto">
            <a:xfrm flipV="1">
              <a:off x="539552" y="4725144"/>
              <a:ext cx="0" cy="144016"/>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51277" name="Straight Connector 515">
              <a:extLst>
                <a:ext uri="{FF2B5EF4-FFF2-40B4-BE49-F238E27FC236}">
                  <a16:creationId xmlns:a16="http://schemas.microsoft.com/office/drawing/2014/main" id="{CE54EA2C-ECE3-49A7-B9B5-F596F1176D93}"/>
                </a:ext>
              </a:extLst>
            </p:cNvPr>
            <p:cNvCxnSpPr>
              <a:cxnSpLocks noChangeShapeType="1"/>
            </p:cNvCxnSpPr>
            <p:nvPr/>
          </p:nvCxnSpPr>
          <p:spPr bwMode="auto">
            <a:xfrm>
              <a:off x="520502" y="4725144"/>
              <a:ext cx="207640" cy="0"/>
            </a:xfrm>
            <a:prstGeom prst="line">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7" name="TextBox 516">
              <a:extLst>
                <a:ext uri="{FF2B5EF4-FFF2-40B4-BE49-F238E27FC236}">
                  <a16:creationId xmlns:a16="http://schemas.microsoft.com/office/drawing/2014/main" id="{FC1FB752-C484-4657-9E13-A93AA034386E}"/>
                </a:ext>
              </a:extLst>
            </p:cNvPr>
            <p:cNvSpPr txBox="1"/>
            <p:nvPr/>
          </p:nvSpPr>
          <p:spPr>
            <a:xfrm>
              <a:off x="251693" y="4497690"/>
              <a:ext cx="341092" cy="277570"/>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Ac</a:t>
              </a:r>
            </a:p>
          </p:txBody>
        </p:sp>
      </p:grpSp>
      <p:grpSp>
        <p:nvGrpSpPr>
          <p:cNvPr id="51231" name="Group 517">
            <a:extLst>
              <a:ext uri="{FF2B5EF4-FFF2-40B4-BE49-F238E27FC236}">
                <a16:creationId xmlns:a16="http://schemas.microsoft.com/office/drawing/2014/main" id="{15F3CB62-5961-4F8A-8B6A-5D62F2BEB2D4}"/>
              </a:ext>
            </a:extLst>
          </p:cNvPr>
          <p:cNvGrpSpPr>
            <a:grpSpLocks/>
          </p:cNvGrpSpPr>
          <p:nvPr/>
        </p:nvGrpSpPr>
        <p:grpSpPr bwMode="auto">
          <a:xfrm>
            <a:off x="8256588" y="5189539"/>
            <a:ext cx="608012" cy="515937"/>
            <a:chOff x="120522" y="5368861"/>
            <a:chExt cx="607620" cy="515486"/>
          </a:xfrm>
        </p:grpSpPr>
        <p:grpSp>
          <p:nvGrpSpPr>
            <p:cNvPr id="51263" name="Group 518">
              <a:extLst>
                <a:ext uri="{FF2B5EF4-FFF2-40B4-BE49-F238E27FC236}">
                  <a16:creationId xmlns:a16="http://schemas.microsoft.com/office/drawing/2014/main" id="{9B5C9E0F-6FE3-4BC8-9A86-0025C8895974}"/>
                </a:ext>
              </a:extLst>
            </p:cNvPr>
            <p:cNvGrpSpPr>
              <a:grpSpLocks/>
            </p:cNvGrpSpPr>
            <p:nvPr/>
          </p:nvGrpSpPr>
          <p:grpSpPr bwMode="auto">
            <a:xfrm>
              <a:off x="120522" y="5368861"/>
              <a:ext cx="607620" cy="515486"/>
              <a:chOff x="219964" y="4497690"/>
              <a:chExt cx="607620" cy="515486"/>
            </a:xfrm>
          </p:grpSpPr>
          <p:sp>
            <p:nvSpPr>
              <p:cNvPr id="523" name="Oval 522">
                <a:extLst>
                  <a:ext uri="{FF2B5EF4-FFF2-40B4-BE49-F238E27FC236}">
                    <a16:creationId xmlns:a16="http://schemas.microsoft.com/office/drawing/2014/main" id="{4BB69F72-5496-4893-85F3-1EE368AA9D53}"/>
                  </a:ext>
                </a:extLst>
              </p:cNvPr>
              <p:cNvSpPr/>
              <p:nvPr/>
            </p:nvSpPr>
            <p:spPr>
              <a:xfrm>
                <a:off x="219964" y="4508792"/>
                <a:ext cx="607620" cy="504384"/>
              </a:xfrm>
              <a:prstGeom prst="ellipse">
                <a:avLst/>
              </a:prstGeom>
              <a:solidFill>
                <a:srgbClr val="C0504D">
                  <a:lumMod val="75000"/>
                </a:srgbClr>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cxnSp>
            <p:nvCxnSpPr>
              <p:cNvPr id="51268" name="Straight Connector 523">
                <a:extLst>
                  <a:ext uri="{FF2B5EF4-FFF2-40B4-BE49-F238E27FC236}">
                    <a16:creationId xmlns:a16="http://schemas.microsoft.com/office/drawing/2014/main" id="{5D11E916-E4F6-494A-A332-E8BDD279216E}"/>
                  </a:ext>
                </a:extLst>
              </p:cNvPr>
              <p:cNvCxnSpPr>
                <a:cxnSpLocks noChangeShapeType="1"/>
              </p:cNvCxnSpPr>
              <p:nvPr/>
            </p:nvCxnSpPr>
            <p:spPr bwMode="auto">
              <a:xfrm>
                <a:off x="308948" y="4869160"/>
                <a:ext cx="429652" cy="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69" name="Straight Connector 524">
                <a:extLst>
                  <a:ext uri="{FF2B5EF4-FFF2-40B4-BE49-F238E27FC236}">
                    <a16:creationId xmlns:a16="http://schemas.microsoft.com/office/drawing/2014/main" id="{B71F27A2-BEE2-437B-A06B-7525A2CAE48F}"/>
                  </a:ext>
                </a:extLst>
              </p:cNvPr>
              <p:cNvCxnSpPr>
                <a:cxnSpLocks noChangeShapeType="1"/>
              </p:cNvCxnSpPr>
              <p:nvPr/>
            </p:nvCxnSpPr>
            <p:spPr bwMode="auto">
              <a:xfrm flipV="1">
                <a:off x="467544" y="4713714"/>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70" name="Straight Connector 525">
                <a:extLst>
                  <a:ext uri="{FF2B5EF4-FFF2-40B4-BE49-F238E27FC236}">
                    <a16:creationId xmlns:a16="http://schemas.microsoft.com/office/drawing/2014/main" id="{2EF8B77F-BED5-443C-B15D-4674A2021220}"/>
                  </a:ext>
                </a:extLst>
              </p:cNvPr>
              <p:cNvCxnSpPr>
                <a:cxnSpLocks noChangeShapeType="1"/>
              </p:cNvCxnSpPr>
              <p:nvPr/>
            </p:nvCxnSpPr>
            <p:spPr bwMode="auto">
              <a:xfrm flipV="1">
                <a:off x="539552" y="4725144"/>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71" name="Straight Connector 526">
                <a:extLst>
                  <a:ext uri="{FF2B5EF4-FFF2-40B4-BE49-F238E27FC236}">
                    <a16:creationId xmlns:a16="http://schemas.microsoft.com/office/drawing/2014/main" id="{B6495B82-DD07-4C84-9353-9710D7C6DF07}"/>
                  </a:ext>
                </a:extLst>
              </p:cNvPr>
              <p:cNvCxnSpPr>
                <a:cxnSpLocks noChangeShapeType="1"/>
              </p:cNvCxnSpPr>
              <p:nvPr/>
            </p:nvCxnSpPr>
            <p:spPr bwMode="auto">
              <a:xfrm>
                <a:off x="520502" y="4725144"/>
                <a:ext cx="172220" cy="0"/>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sp>
            <p:nvSpPr>
              <p:cNvPr id="528" name="TextBox 527">
                <a:extLst>
                  <a:ext uri="{FF2B5EF4-FFF2-40B4-BE49-F238E27FC236}">
                    <a16:creationId xmlns:a16="http://schemas.microsoft.com/office/drawing/2014/main" id="{C72B7631-52BC-48DC-AE68-ED7B5D69DC09}"/>
                  </a:ext>
                </a:extLst>
              </p:cNvPr>
              <p:cNvSpPr txBox="1"/>
              <p:nvPr/>
            </p:nvSpPr>
            <p:spPr>
              <a:xfrm>
                <a:off x="242175" y="4497690"/>
                <a:ext cx="442626" cy="277569"/>
              </a:xfrm>
              <a:prstGeom prst="rect">
                <a:avLst/>
              </a:prstGeom>
              <a:noFill/>
            </p:spPr>
            <p:txBody>
              <a:bodyPr wrap="none">
                <a:spAutoFit/>
              </a:bodyPr>
              <a:lstStyle/>
              <a:p>
                <a:pPr fontAlgn="auto">
                  <a:spcBef>
                    <a:spcPts val="0"/>
                  </a:spcBef>
                  <a:spcAft>
                    <a:spcPts val="0"/>
                  </a:spcAft>
                  <a:defRPr/>
                </a:pPr>
                <a:r>
                  <a:rPr lang="en-US" sz="1200" b="1" kern="0" dirty="0">
                    <a:solidFill>
                      <a:prstClr val="white"/>
                    </a:solidFill>
                    <a:latin typeface="Calibri"/>
                  </a:rPr>
                  <a:t>CH3</a:t>
                </a:r>
              </a:p>
            </p:txBody>
          </p:sp>
        </p:grpSp>
        <p:grpSp>
          <p:nvGrpSpPr>
            <p:cNvPr id="51264" name="Group 519">
              <a:extLst>
                <a:ext uri="{FF2B5EF4-FFF2-40B4-BE49-F238E27FC236}">
                  <a16:creationId xmlns:a16="http://schemas.microsoft.com/office/drawing/2014/main" id="{7EC1DCF5-CCE3-4E4E-9C27-21AA41E12E74}"/>
                </a:ext>
              </a:extLst>
            </p:cNvPr>
            <p:cNvGrpSpPr>
              <a:grpSpLocks/>
            </p:cNvGrpSpPr>
            <p:nvPr/>
          </p:nvGrpSpPr>
          <p:grpSpPr bwMode="auto">
            <a:xfrm rot="2700000">
              <a:off x="521272" y="5524306"/>
              <a:ext cx="144016" cy="144016"/>
              <a:chOff x="323528" y="5949280"/>
              <a:chExt cx="144016" cy="144016"/>
            </a:xfrm>
          </p:grpSpPr>
          <p:cxnSp>
            <p:nvCxnSpPr>
              <p:cNvPr id="51265" name="Straight Connector 520">
                <a:extLst>
                  <a:ext uri="{FF2B5EF4-FFF2-40B4-BE49-F238E27FC236}">
                    <a16:creationId xmlns:a16="http://schemas.microsoft.com/office/drawing/2014/main" id="{FD6C7AAE-B092-41D2-904F-00BBD687643A}"/>
                  </a:ext>
                </a:extLst>
              </p:cNvPr>
              <p:cNvCxnSpPr>
                <a:cxnSpLocks noChangeShapeType="1"/>
              </p:cNvCxnSpPr>
              <p:nvPr/>
            </p:nvCxnSpPr>
            <p:spPr bwMode="auto">
              <a:xfrm rot="16200000" flipV="1">
                <a:off x="395536" y="5949280"/>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cxnSp>
            <p:nvCxnSpPr>
              <p:cNvPr id="51266" name="Straight Connector 521">
                <a:extLst>
                  <a:ext uri="{FF2B5EF4-FFF2-40B4-BE49-F238E27FC236}">
                    <a16:creationId xmlns:a16="http://schemas.microsoft.com/office/drawing/2014/main" id="{721E32CB-D111-4259-9472-FDCB25F617DB}"/>
                  </a:ext>
                </a:extLst>
              </p:cNvPr>
              <p:cNvCxnSpPr>
                <a:cxnSpLocks noChangeShapeType="1"/>
              </p:cNvCxnSpPr>
              <p:nvPr/>
            </p:nvCxnSpPr>
            <p:spPr bwMode="auto">
              <a:xfrm flipV="1">
                <a:off x="395536" y="5949280"/>
                <a:ext cx="0" cy="144016"/>
              </a:xfrm>
              <a:prstGeom prst="line">
                <a:avLst/>
              </a:prstGeom>
              <a:noFill/>
              <a:ln w="38100" algn="ctr">
                <a:solidFill>
                  <a:srgbClr val="FFFFFF"/>
                </a:solidFill>
                <a:round/>
                <a:headEnd/>
                <a:tailEnd/>
              </a:ln>
              <a:extLst>
                <a:ext uri="{909E8E84-426E-40DD-AFC4-6F175D3DCCD1}">
                  <a14:hiddenFill xmlns:a14="http://schemas.microsoft.com/office/drawing/2010/main">
                    <a:noFill/>
                  </a14:hiddenFill>
                </a:ext>
              </a:extLst>
            </p:spPr>
          </p:cxnSp>
        </p:grpSp>
      </p:grpSp>
      <p:cxnSp>
        <p:nvCxnSpPr>
          <p:cNvPr id="51232" name="Straight Connector 528">
            <a:extLst>
              <a:ext uri="{FF2B5EF4-FFF2-40B4-BE49-F238E27FC236}">
                <a16:creationId xmlns:a16="http://schemas.microsoft.com/office/drawing/2014/main" id="{53F87B38-68AB-4DB4-BF7E-40A547BFCE80}"/>
              </a:ext>
            </a:extLst>
          </p:cNvPr>
          <p:cNvCxnSpPr>
            <a:cxnSpLocks noChangeShapeType="1"/>
          </p:cNvCxnSpPr>
          <p:nvPr/>
        </p:nvCxnSpPr>
        <p:spPr bwMode="auto">
          <a:xfrm flipH="1" flipV="1">
            <a:off x="8312150" y="4621214"/>
            <a:ext cx="101600" cy="71437"/>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33" name="Straight Connector 529">
            <a:extLst>
              <a:ext uri="{FF2B5EF4-FFF2-40B4-BE49-F238E27FC236}">
                <a16:creationId xmlns:a16="http://schemas.microsoft.com/office/drawing/2014/main" id="{ECFEE27F-DC1F-481D-A1D2-9DF263085997}"/>
              </a:ext>
            </a:extLst>
          </p:cNvPr>
          <p:cNvCxnSpPr>
            <a:cxnSpLocks noChangeShapeType="1"/>
          </p:cNvCxnSpPr>
          <p:nvPr/>
        </p:nvCxnSpPr>
        <p:spPr bwMode="auto">
          <a:xfrm rot="1500000" flipH="1" flipV="1">
            <a:off x="8399463" y="4562475"/>
            <a:ext cx="101600" cy="71438"/>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34" name="Straight Connector 530">
            <a:extLst>
              <a:ext uri="{FF2B5EF4-FFF2-40B4-BE49-F238E27FC236}">
                <a16:creationId xmlns:a16="http://schemas.microsoft.com/office/drawing/2014/main" id="{CCD51A69-C04F-4512-B925-342AFEEF7536}"/>
              </a:ext>
            </a:extLst>
          </p:cNvPr>
          <p:cNvCxnSpPr>
            <a:cxnSpLocks noChangeShapeType="1"/>
          </p:cNvCxnSpPr>
          <p:nvPr/>
        </p:nvCxnSpPr>
        <p:spPr bwMode="auto">
          <a:xfrm rot="16200000" flipH="1" flipV="1">
            <a:off x="8779670" y="4579145"/>
            <a:ext cx="100013" cy="73025"/>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35" name="Straight Connector 531">
            <a:extLst>
              <a:ext uri="{FF2B5EF4-FFF2-40B4-BE49-F238E27FC236}">
                <a16:creationId xmlns:a16="http://schemas.microsoft.com/office/drawing/2014/main" id="{02285338-FB26-4F0B-A1EA-21192DEF8FFA}"/>
              </a:ext>
            </a:extLst>
          </p:cNvPr>
          <p:cNvCxnSpPr>
            <a:cxnSpLocks noChangeShapeType="1"/>
          </p:cNvCxnSpPr>
          <p:nvPr/>
        </p:nvCxnSpPr>
        <p:spPr bwMode="auto">
          <a:xfrm rot="15300000" flipH="1" flipV="1">
            <a:off x="8688388" y="4537076"/>
            <a:ext cx="101600" cy="73025"/>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36" name="Straight Connector 532">
            <a:extLst>
              <a:ext uri="{FF2B5EF4-FFF2-40B4-BE49-F238E27FC236}">
                <a16:creationId xmlns:a16="http://schemas.microsoft.com/office/drawing/2014/main" id="{E327164C-EA35-457C-81B3-DA521AB412F7}"/>
              </a:ext>
            </a:extLst>
          </p:cNvPr>
          <p:cNvCxnSpPr>
            <a:cxnSpLocks noChangeShapeType="1"/>
          </p:cNvCxnSpPr>
          <p:nvPr/>
        </p:nvCxnSpPr>
        <p:spPr bwMode="auto">
          <a:xfrm rot="14400000" flipH="1" flipV="1">
            <a:off x="8591551" y="4522788"/>
            <a:ext cx="101600" cy="73025"/>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37" name="Straight Connector 533">
            <a:extLst>
              <a:ext uri="{FF2B5EF4-FFF2-40B4-BE49-F238E27FC236}">
                <a16:creationId xmlns:a16="http://schemas.microsoft.com/office/drawing/2014/main" id="{141EEEFA-7210-4ED4-AA12-6C8CBBFF8596}"/>
              </a:ext>
            </a:extLst>
          </p:cNvPr>
          <p:cNvCxnSpPr>
            <a:cxnSpLocks noChangeShapeType="1"/>
          </p:cNvCxnSpPr>
          <p:nvPr/>
        </p:nvCxnSpPr>
        <p:spPr bwMode="auto">
          <a:xfrm rot="12960000" flipH="1" flipV="1">
            <a:off x="8494713" y="4529139"/>
            <a:ext cx="101600" cy="71437"/>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38" name="Straight Connector 534">
            <a:extLst>
              <a:ext uri="{FF2B5EF4-FFF2-40B4-BE49-F238E27FC236}">
                <a16:creationId xmlns:a16="http://schemas.microsoft.com/office/drawing/2014/main" id="{3C04053A-F3B3-4514-AA72-88EB0FE21A7D}"/>
              </a:ext>
            </a:extLst>
          </p:cNvPr>
          <p:cNvCxnSpPr>
            <a:cxnSpLocks noChangeShapeType="1"/>
          </p:cNvCxnSpPr>
          <p:nvPr/>
        </p:nvCxnSpPr>
        <p:spPr bwMode="auto">
          <a:xfrm rot="17400000" flipH="1" flipV="1">
            <a:off x="8843963" y="4648201"/>
            <a:ext cx="101600" cy="73025"/>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grpSp>
        <p:nvGrpSpPr>
          <p:cNvPr id="51239" name="Group 535">
            <a:extLst>
              <a:ext uri="{FF2B5EF4-FFF2-40B4-BE49-F238E27FC236}">
                <a16:creationId xmlns:a16="http://schemas.microsoft.com/office/drawing/2014/main" id="{841A348A-AFC9-4CCD-BB89-5FE8F0CD941C}"/>
              </a:ext>
            </a:extLst>
          </p:cNvPr>
          <p:cNvGrpSpPr>
            <a:grpSpLocks/>
          </p:cNvGrpSpPr>
          <p:nvPr/>
        </p:nvGrpSpPr>
        <p:grpSpPr bwMode="auto">
          <a:xfrm rot="523262" flipV="1">
            <a:off x="8191500" y="5651500"/>
            <a:ext cx="552450" cy="184150"/>
            <a:chOff x="6444208" y="5641299"/>
            <a:chExt cx="552947" cy="184285"/>
          </a:xfrm>
        </p:grpSpPr>
        <p:cxnSp>
          <p:nvCxnSpPr>
            <p:cNvPr id="51257" name="Straight Connector 536">
              <a:extLst>
                <a:ext uri="{FF2B5EF4-FFF2-40B4-BE49-F238E27FC236}">
                  <a16:creationId xmlns:a16="http://schemas.microsoft.com/office/drawing/2014/main" id="{554B12A3-D5E2-4308-9343-93F75F4B0CB6}"/>
                </a:ext>
              </a:extLst>
            </p:cNvPr>
            <p:cNvCxnSpPr>
              <a:cxnSpLocks noChangeShapeType="1"/>
            </p:cNvCxnSpPr>
            <p:nvPr/>
          </p:nvCxnSpPr>
          <p:spPr bwMode="auto">
            <a:xfrm flipH="1" flipV="1">
              <a:off x="6444208" y="5753576"/>
              <a:ext cx="100960" cy="72008"/>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58" name="Straight Connector 537">
              <a:extLst>
                <a:ext uri="{FF2B5EF4-FFF2-40B4-BE49-F238E27FC236}">
                  <a16:creationId xmlns:a16="http://schemas.microsoft.com/office/drawing/2014/main" id="{D3E97EB0-1B27-4192-9CE1-E1B1A8B58796}"/>
                </a:ext>
              </a:extLst>
            </p:cNvPr>
            <p:cNvCxnSpPr>
              <a:cxnSpLocks noChangeShapeType="1"/>
            </p:cNvCxnSpPr>
            <p:nvPr/>
          </p:nvCxnSpPr>
          <p:spPr bwMode="auto">
            <a:xfrm rot="1500000" flipH="1" flipV="1">
              <a:off x="6530939" y="5694826"/>
              <a:ext cx="100960" cy="72008"/>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59" name="Straight Connector 538">
              <a:extLst>
                <a:ext uri="{FF2B5EF4-FFF2-40B4-BE49-F238E27FC236}">
                  <a16:creationId xmlns:a16="http://schemas.microsoft.com/office/drawing/2014/main" id="{5CA867A8-C27F-44D5-9D0E-653C5C212FD1}"/>
                </a:ext>
              </a:extLst>
            </p:cNvPr>
            <p:cNvCxnSpPr>
              <a:cxnSpLocks noChangeShapeType="1"/>
            </p:cNvCxnSpPr>
            <p:nvPr/>
          </p:nvCxnSpPr>
          <p:spPr bwMode="auto">
            <a:xfrm rot="-5400000" flipH="1" flipV="1">
              <a:off x="6910671" y="5711971"/>
              <a:ext cx="100960" cy="72008"/>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60" name="Straight Connector 539">
              <a:extLst>
                <a:ext uri="{FF2B5EF4-FFF2-40B4-BE49-F238E27FC236}">
                  <a16:creationId xmlns:a16="http://schemas.microsoft.com/office/drawing/2014/main" id="{97A928B5-EE55-4097-8663-0536B5FB6E18}"/>
                </a:ext>
              </a:extLst>
            </p:cNvPr>
            <p:cNvCxnSpPr>
              <a:cxnSpLocks noChangeShapeType="1"/>
            </p:cNvCxnSpPr>
            <p:nvPr/>
          </p:nvCxnSpPr>
          <p:spPr bwMode="auto">
            <a:xfrm rot="-6300000" flipH="1" flipV="1">
              <a:off x="6820322" y="5670252"/>
              <a:ext cx="100960" cy="72008"/>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61" name="Straight Connector 540">
              <a:extLst>
                <a:ext uri="{FF2B5EF4-FFF2-40B4-BE49-F238E27FC236}">
                  <a16:creationId xmlns:a16="http://schemas.microsoft.com/office/drawing/2014/main" id="{9F468F9C-FE25-405E-B234-889A2EF21C55}"/>
                </a:ext>
              </a:extLst>
            </p:cNvPr>
            <p:cNvCxnSpPr>
              <a:cxnSpLocks noChangeShapeType="1"/>
            </p:cNvCxnSpPr>
            <p:nvPr/>
          </p:nvCxnSpPr>
          <p:spPr bwMode="auto">
            <a:xfrm rot="-7200000" flipH="1" flipV="1">
              <a:off x="6723382" y="5655775"/>
              <a:ext cx="100960" cy="72008"/>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cxnSp>
          <p:nvCxnSpPr>
            <p:cNvPr id="51262" name="Straight Connector 541">
              <a:extLst>
                <a:ext uri="{FF2B5EF4-FFF2-40B4-BE49-F238E27FC236}">
                  <a16:creationId xmlns:a16="http://schemas.microsoft.com/office/drawing/2014/main" id="{13ADBDFC-F5A7-41F6-85D0-CBC308634E6F}"/>
                </a:ext>
              </a:extLst>
            </p:cNvPr>
            <p:cNvCxnSpPr>
              <a:cxnSpLocks noChangeShapeType="1"/>
            </p:cNvCxnSpPr>
            <p:nvPr/>
          </p:nvCxnSpPr>
          <p:spPr bwMode="auto">
            <a:xfrm rot="-8640000" flipH="1" flipV="1">
              <a:off x="6626757" y="5661424"/>
              <a:ext cx="100960" cy="72008"/>
            </a:xfrm>
            <a:prstGeom prst="line">
              <a:avLst/>
            </a:prstGeom>
            <a:noFill/>
            <a:ln w="38100" algn="ctr">
              <a:solidFill>
                <a:srgbClr val="953735"/>
              </a:solidFill>
              <a:round/>
              <a:headEnd/>
              <a:tailEnd/>
            </a:ln>
            <a:extLst>
              <a:ext uri="{909E8E84-426E-40DD-AFC4-6F175D3DCCD1}">
                <a14:hiddenFill xmlns:a14="http://schemas.microsoft.com/office/drawing/2010/main">
                  <a:noFill/>
                </a14:hiddenFill>
              </a:ext>
            </a:extLst>
          </p:spPr>
        </p:cxnSp>
      </p:grpSp>
      <p:cxnSp>
        <p:nvCxnSpPr>
          <p:cNvPr id="51240" name="Přímá spojnice 8">
            <a:extLst>
              <a:ext uri="{FF2B5EF4-FFF2-40B4-BE49-F238E27FC236}">
                <a16:creationId xmlns:a16="http://schemas.microsoft.com/office/drawing/2014/main" id="{C5C15C2D-B7D7-467A-879F-CDBF1A6788C9}"/>
              </a:ext>
            </a:extLst>
          </p:cNvPr>
          <p:cNvCxnSpPr>
            <a:cxnSpLocks noChangeShapeType="1"/>
          </p:cNvCxnSpPr>
          <p:nvPr/>
        </p:nvCxnSpPr>
        <p:spPr bwMode="auto">
          <a:xfrm>
            <a:off x="6527801" y="5226050"/>
            <a:ext cx="936625" cy="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51241" name="Group 543">
            <a:extLst>
              <a:ext uri="{FF2B5EF4-FFF2-40B4-BE49-F238E27FC236}">
                <a16:creationId xmlns:a16="http://schemas.microsoft.com/office/drawing/2014/main" id="{82BD6480-513F-4FBD-913C-1E5773D58443}"/>
              </a:ext>
            </a:extLst>
          </p:cNvPr>
          <p:cNvGrpSpPr>
            <a:grpSpLocks/>
          </p:cNvGrpSpPr>
          <p:nvPr/>
        </p:nvGrpSpPr>
        <p:grpSpPr bwMode="auto">
          <a:xfrm>
            <a:off x="1668463" y="1484314"/>
            <a:ext cx="2482850" cy="2320925"/>
            <a:chOff x="78528" y="1052736"/>
            <a:chExt cx="2483768" cy="2320120"/>
          </a:xfrm>
        </p:grpSpPr>
        <p:sp>
          <p:nvSpPr>
            <p:cNvPr id="545" name="Oval 544">
              <a:extLst>
                <a:ext uri="{FF2B5EF4-FFF2-40B4-BE49-F238E27FC236}">
                  <a16:creationId xmlns:a16="http://schemas.microsoft.com/office/drawing/2014/main" id="{C731BB15-94C1-4858-B8B3-4C3563E7975D}"/>
                </a:ext>
              </a:extLst>
            </p:cNvPr>
            <p:cNvSpPr/>
            <p:nvPr/>
          </p:nvSpPr>
          <p:spPr>
            <a:xfrm>
              <a:off x="78528" y="1052736"/>
              <a:ext cx="2483768" cy="2320120"/>
            </a:xfrm>
            <a:prstGeom prst="ellipse">
              <a:avLst/>
            </a:prstGeom>
            <a:solidFill>
              <a:srgbClr val="4F81BD">
                <a:lumMod val="20000"/>
                <a:lumOff val="80000"/>
              </a:srgbClr>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546" name="Oval 545">
              <a:extLst>
                <a:ext uri="{FF2B5EF4-FFF2-40B4-BE49-F238E27FC236}">
                  <a16:creationId xmlns:a16="http://schemas.microsoft.com/office/drawing/2014/main" id="{8FBD61D0-F8E3-497A-97D3-3D716021C401}"/>
                </a:ext>
              </a:extLst>
            </p:cNvPr>
            <p:cNvSpPr/>
            <p:nvPr/>
          </p:nvSpPr>
          <p:spPr>
            <a:xfrm>
              <a:off x="337386" y="1473277"/>
              <a:ext cx="921090" cy="396737"/>
            </a:xfrm>
            <a:prstGeom prst="ellipse">
              <a:avLst/>
            </a:prstGeom>
            <a:solidFill>
              <a:srgbClr val="4BACC6">
                <a:lumMod val="40000"/>
                <a:lumOff val="60000"/>
              </a:srgbClr>
            </a:solidFill>
            <a:ln w="25400" cap="flat" cmpd="sng" algn="ctr">
              <a:solidFill>
                <a:srgbClr val="4BACC6">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547" name="Oval 546">
              <a:extLst>
                <a:ext uri="{FF2B5EF4-FFF2-40B4-BE49-F238E27FC236}">
                  <a16:creationId xmlns:a16="http://schemas.microsoft.com/office/drawing/2014/main" id="{9B3812E3-FB9F-4BAB-BC9B-1F5C26710BF1}"/>
                </a:ext>
              </a:extLst>
            </p:cNvPr>
            <p:cNvSpPr/>
            <p:nvPr/>
          </p:nvSpPr>
          <p:spPr>
            <a:xfrm>
              <a:off x="761405" y="1952536"/>
              <a:ext cx="919502" cy="396737"/>
            </a:xfrm>
            <a:prstGeom prst="ellipse">
              <a:avLst/>
            </a:prstGeom>
            <a:solidFill>
              <a:srgbClr val="8064A2">
                <a:lumMod val="40000"/>
                <a:lumOff val="60000"/>
              </a:srgbClr>
            </a:solidFill>
            <a:ln w="25400" cap="flat" cmpd="sng" algn="ctr">
              <a:solidFill>
                <a:srgbClr val="8064A2">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548" name="Oval 547">
              <a:extLst>
                <a:ext uri="{FF2B5EF4-FFF2-40B4-BE49-F238E27FC236}">
                  <a16:creationId xmlns:a16="http://schemas.microsoft.com/office/drawing/2014/main" id="{CC95A644-ABE2-4911-AF89-7781389A362F}"/>
                </a:ext>
              </a:extLst>
            </p:cNvPr>
            <p:cNvSpPr/>
            <p:nvPr/>
          </p:nvSpPr>
          <p:spPr>
            <a:xfrm>
              <a:off x="1264828" y="2563512"/>
              <a:ext cx="921090" cy="396737"/>
            </a:xfrm>
            <a:prstGeom prst="ellipse">
              <a:avLst/>
            </a:prstGeom>
            <a:solidFill>
              <a:srgbClr val="9BBB59">
                <a:lumMod val="40000"/>
                <a:lumOff val="60000"/>
              </a:srgbClr>
            </a:solidFill>
            <a:ln w="25400" cap="flat" cmpd="sng" algn="ctr">
              <a:solidFill>
                <a:srgbClr val="9BBB59">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549" name="Oval 548">
              <a:extLst>
                <a:ext uri="{FF2B5EF4-FFF2-40B4-BE49-F238E27FC236}">
                  <a16:creationId xmlns:a16="http://schemas.microsoft.com/office/drawing/2014/main" id="{8043CC62-0F1E-4FCF-A9E1-0F0B37F02795}"/>
                </a:ext>
              </a:extLst>
            </p:cNvPr>
            <p:cNvSpPr/>
            <p:nvPr/>
          </p:nvSpPr>
          <p:spPr>
            <a:xfrm>
              <a:off x="240513" y="2369904"/>
              <a:ext cx="921090" cy="488780"/>
            </a:xfrm>
            <a:prstGeom prst="ellipse">
              <a:avLst/>
            </a:prstGeom>
            <a:solidFill>
              <a:srgbClr val="C0504D">
                <a:lumMod val="40000"/>
                <a:lumOff val="60000"/>
              </a:srgbClr>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550" name="Oval 549">
              <a:extLst>
                <a:ext uri="{FF2B5EF4-FFF2-40B4-BE49-F238E27FC236}">
                  <a16:creationId xmlns:a16="http://schemas.microsoft.com/office/drawing/2014/main" id="{F08E924E-63BC-4E2E-ADB8-9047184EE757}"/>
                </a:ext>
              </a:extLst>
            </p:cNvPr>
            <p:cNvSpPr/>
            <p:nvPr/>
          </p:nvSpPr>
          <p:spPr>
            <a:xfrm>
              <a:off x="1393464" y="1449473"/>
              <a:ext cx="921090" cy="488780"/>
            </a:xfrm>
            <a:prstGeom prst="ellipse">
              <a:avLst/>
            </a:prstGeom>
            <a:solidFill>
              <a:srgbClr val="F79646">
                <a:lumMod val="40000"/>
                <a:lumOff val="60000"/>
              </a:srgbClr>
            </a:solidFill>
            <a:ln w="25400" cap="flat" cmpd="sng" algn="ctr">
              <a:solidFill>
                <a:srgbClr val="F79646">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551" name="TextBox 550">
              <a:extLst>
                <a:ext uri="{FF2B5EF4-FFF2-40B4-BE49-F238E27FC236}">
                  <a16:creationId xmlns:a16="http://schemas.microsoft.com/office/drawing/2014/main" id="{CCB166EC-676E-493D-97EB-4F2176DCCBF6}"/>
                </a:ext>
              </a:extLst>
            </p:cNvPr>
            <p:cNvSpPr txBox="1"/>
            <p:nvPr/>
          </p:nvSpPr>
          <p:spPr>
            <a:xfrm>
              <a:off x="507311" y="1538343"/>
              <a:ext cx="595532" cy="276129"/>
            </a:xfrm>
            <a:prstGeom prst="rect">
              <a:avLst/>
            </a:prstGeom>
            <a:noFill/>
          </p:spPr>
          <p:txBody>
            <a:bodyPr wrap="none">
              <a:spAutoFit/>
            </a:bodyPr>
            <a:lstStyle/>
            <a:p>
              <a:pPr algn="ctr" fontAlgn="auto">
                <a:spcBef>
                  <a:spcPts val="0"/>
                </a:spcBef>
                <a:spcAft>
                  <a:spcPts val="0"/>
                </a:spcAft>
                <a:defRPr/>
              </a:pPr>
              <a:r>
                <a:rPr lang="cs-CZ" sz="1200" b="1" kern="0" dirty="0">
                  <a:solidFill>
                    <a:prstClr val="black"/>
                  </a:solidFill>
                  <a:latin typeface="Calibri"/>
                </a:rPr>
                <a:t>Výživa</a:t>
              </a:r>
              <a:endParaRPr lang="en-US" sz="1200" b="1" kern="0" dirty="0">
                <a:solidFill>
                  <a:prstClr val="black"/>
                </a:solidFill>
                <a:latin typeface="Calibri"/>
              </a:endParaRPr>
            </a:p>
          </p:txBody>
        </p:sp>
        <p:sp>
          <p:nvSpPr>
            <p:cNvPr id="552" name="TextBox 551">
              <a:extLst>
                <a:ext uri="{FF2B5EF4-FFF2-40B4-BE49-F238E27FC236}">
                  <a16:creationId xmlns:a16="http://schemas.microsoft.com/office/drawing/2014/main" id="{E6CAA4AD-BEA0-43B6-916E-B9D2705ED6FD}"/>
                </a:ext>
              </a:extLst>
            </p:cNvPr>
            <p:cNvSpPr txBox="1"/>
            <p:nvPr/>
          </p:nvSpPr>
          <p:spPr>
            <a:xfrm>
              <a:off x="1352174" y="1473277"/>
              <a:ext cx="1010023" cy="461803"/>
            </a:xfrm>
            <a:prstGeom prst="rect">
              <a:avLst/>
            </a:prstGeom>
            <a:noFill/>
          </p:spPr>
          <p:txBody>
            <a:bodyPr>
              <a:spAutoFit/>
            </a:bodyPr>
            <a:lstStyle/>
            <a:p>
              <a:pPr algn="ctr" fontAlgn="auto">
                <a:spcBef>
                  <a:spcPts val="0"/>
                </a:spcBef>
                <a:spcAft>
                  <a:spcPts val="0"/>
                </a:spcAft>
                <a:defRPr/>
              </a:pPr>
              <a:r>
                <a:rPr lang="cs-CZ" sz="1200" b="1" kern="0" dirty="0">
                  <a:solidFill>
                    <a:prstClr val="black"/>
                  </a:solidFill>
                  <a:latin typeface="Calibri"/>
                </a:rPr>
                <a:t>Zdraví</a:t>
              </a:r>
            </a:p>
            <a:p>
              <a:pPr algn="ctr" fontAlgn="auto">
                <a:spcBef>
                  <a:spcPts val="0"/>
                </a:spcBef>
                <a:spcAft>
                  <a:spcPts val="0"/>
                </a:spcAft>
                <a:defRPr/>
              </a:pPr>
              <a:r>
                <a:rPr lang="cs-CZ" sz="1200" b="1" kern="0" dirty="0">
                  <a:solidFill>
                    <a:prstClr val="black"/>
                  </a:solidFill>
                  <a:latin typeface="Calibri"/>
                </a:rPr>
                <a:t>matky</a:t>
              </a:r>
              <a:endParaRPr lang="en-US" sz="1200" b="1" kern="0" dirty="0">
                <a:solidFill>
                  <a:prstClr val="black"/>
                </a:solidFill>
                <a:latin typeface="Calibri"/>
              </a:endParaRPr>
            </a:p>
          </p:txBody>
        </p:sp>
        <p:sp>
          <p:nvSpPr>
            <p:cNvPr id="553" name="TextBox 552">
              <a:extLst>
                <a:ext uri="{FF2B5EF4-FFF2-40B4-BE49-F238E27FC236}">
                  <a16:creationId xmlns:a16="http://schemas.microsoft.com/office/drawing/2014/main" id="{D8326ADA-A23E-46AA-AEA8-86C111F6EA65}"/>
                </a:ext>
              </a:extLst>
            </p:cNvPr>
            <p:cNvSpPr txBox="1"/>
            <p:nvPr/>
          </p:nvSpPr>
          <p:spPr>
            <a:xfrm>
              <a:off x="974209" y="2014427"/>
              <a:ext cx="501835" cy="277716"/>
            </a:xfrm>
            <a:prstGeom prst="rect">
              <a:avLst/>
            </a:prstGeom>
            <a:noFill/>
          </p:spPr>
          <p:txBody>
            <a:bodyPr wrap="none">
              <a:spAutoFit/>
            </a:bodyPr>
            <a:lstStyle/>
            <a:p>
              <a:pPr algn="ctr" fontAlgn="auto">
                <a:spcBef>
                  <a:spcPts val="0"/>
                </a:spcBef>
                <a:spcAft>
                  <a:spcPts val="0"/>
                </a:spcAft>
                <a:defRPr/>
              </a:pPr>
              <a:r>
                <a:rPr lang="en-US" sz="1200" b="1" kern="0" dirty="0" err="1">
                  <a:solidFill>
                    <a:prstClr val="black"/>
                  </a:solidFill>
                  <a:latin typeface="Calibri"/>
                </a:rPr>
                <a:t>Stres</a:t>
              </a:r>
              <a:endParaRPr lang="en-US" sz="1200" b="1" kern="0" dirty="0">
                <a:solidFill>
                  <a:prstClr val="black"/>
                </a:solidFill>
                <a:latin typeface="Calibri"/>
              </a:endParaRPr>
            </a:p>
          </p:txBody>
        </p:sp>
        <p:sp>
          <p:nvSpPr>
            <p:cNvPr id="554" name="TextBox 553">
              <a:extLst>
                <a:ext uri="{FF2B5EF4-FFF2-40B4-BE49-F238E27FC236}">
                  <a16:creationId xmlns:a16="http://schemas.microsoft.com/office/drawing/2014/main" id="{82CC5ACA-BCAB-4BF7-81AC-6EEB9702CD7C}"/>
                </a:ext>
              </a:extLst>
            </p:cNvPr>
            <p:cNvSpPr txBox="1"/>
            <p:nvPr/>
          </p:nvSpPr>
          <p:spPr>
            <a:xfrm>
              <a:off x="1293414" y="2639685"/>
              <a:ext cx="887741" cy="276129"/>
            </a:xfrm>
            <a:prstGeom prst="rect">
              <a:avLst/>
            </a:prstGeom>
            <a:noFill/>
          </p:spPr>
          <p:txBody>
            <a:bodyPr wrap="none">
              <a:spAutoFit/>
            </a:bodyPr>
            <a:lstStyle/>
            <a:p>
              <a:pPr algn="ctr" fontAlgn="auto">
                <a:spcBef>
                  <a:spcPts val="0"/>
                </a:spcBef>
                <a:spcAft>
                  <a:spcPts val="0"/>
                </a:spcAft>
                <a:defRPr/>
              </a:pPr>
              <a:r>
                <a:rPr lang="cs-CZ" sz="1200" b="1" kern="0" dirty="0">
                  <a:solidFill>
                    <a:prstClr val="black"/>
                  </a:solidFill>
                  <a:latin typeface="Calibri"/>
                </a:rPr>
                <a:t>Životní styl</a:t>
              </a:r>
              <a:endParaRPr lang="en-US" sz="1200" b="1" kern="0" dirty="0">
                <a:solidFill>
                  <a:prstClr val="black"/>
                </a:solidFill>
                <a:latin typeface="Calibri"/>
              </a:endParaRPr>
            </a:p>
          </p:txBody>
        </p:sp>
        <p:sp>
          <p:nvSpPr>
            <p:cNvPr id="555" name="TextBox 554">
              <a:extLst>
                <a:ext uri="{FF2B5EF4-FFF2-40B4-BE49-F238E27FC236}">
                  <a16:creationId xmlns:a16="http://schemas.microsoft.com/office/drawing/2014/main" id="{765B5AAD-9780-421C-B6F4-E4E5C792463C}"/>
                </a:ext>
              </a:extLst>
            </p:cNvPr>
            <p:cNvSpPr txBox="1"/>
            <p:nvPr/>
          </p:nvSpPr>
          <p:spPr>
            <a:xfrm>
              <a:off x="251629" y="2374664"/>
              <a:ext cx="924267" cy="461803"/>
            </a:xfrm>
            <a:prstGeom prst="rect">
              <a:avLst/>
            </a:prstGeom>
            <a:noFill/>
          </p:spPr>
          <p:txBody>
            <a:bodyPr>
              <a:spAutoFit/>
            </a:bodyPr>
            <a:lstStyle/>
            <a:p>
              <a:pPr algn="ctr" fontAlgn="auto">
                <a:spcBef>
                  <a:spcPts val="0"/>
                </a:spcBef>
                <a:spcAft>
                  <a:spcPts val="0"/>
                </a:spcAft>
                <a:defRPr/>
              </a:pPr>
              <a:r>
                <a:rPr lang="cs-CZ" sz="1200" b="1" kern="0" dirty="0">
                  <a:solidFill>
                    <a:prstClr val="black"/>
                  </a:solidFill>
                  <a:latin typeface="Calibri"/>
                </a:rPr>
                <a:t>Funkce placenty</a:t>
              </a:r>
              <a:endParaRPr lang="en-US" sz="1200" b="1" kern="0" dirty="0">
                <a:solidFill>
                  <a:prstClr val="black"/>
                </a:solidFill>
                <a:latin typeface="Calibri"/>
              </a:endParaRPr>
            </a:p>
          </p:txBody>
        </p:sp>
      </p:grpSp>
      <p:cxnSp>
        <p:nvCxnSpPr>
          <p:cNvPr id="51242" name="Přímá spojnice 8">
            <a:extLst>
              <a:ext uri="{FF2B5EF4-FFF2-40B4-BE49-F238E27FC236}">
                <a16:creationId xmlns:a16="http://schemas.microsoft.com/office/drawing/2014/main" id="{018C0294-F234-4AAB-9499-AECBA9315C57}"/>
              </a:ext>
            </a:extLst>
          </p:cNvPr>
          <p:cNvCxnSpPr>
            <a:cxnSpLocks noChangeShapeType="1"/>
          </p:cNvCxnSpPr>
          <p:nvPr/>
        </p:nvCxnSpPr>
        <p:spPr bwMode="auto">
          <a:xfrm>
            <a:off x="4367214" y="5226050"/>
            <a:ext cx="936625" cy="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43" name="Přímá spojnice 8">
            <a:extLst>
              <a:ext uri="{FF2B5EF4-FFF2-40B4-BE49-F238E27FC236}">
                <a16:creationId xmlns:a16="http://schemas.microsoft.com/office/drawing/2014/main" id="{A6134B0D-DB4B-40EB-AEF9-146A2841ED12}"/>
              </a:ext>
            </a:extLst>
          </p:cNvPr>
          <p:cNvCxnSpPr>
            <a:cxnSpLocks noChangeShapeType="1"/>
          </p:cNvCxnSpPr>
          <p:nvPr/>
        </p:nvCxnSpPr>
        <p:spPr bwMode="auto">
          <a:xfrm>
            <a:off x="4224339" y="2636838"/>
            <a:ext cx="935037" cy="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44" name="Přímá spojnice 8">
            <a:extLst>
              <a:ext uri="{FF2B5EF4-FFF2-40B4-BE49-F238E27FC236}">
                <a16:creationId xmlns:a16="http://schemas.microsoft.com/office/drawing/2014/main" id="{A762199D-240B-4821-A378-FC864733657A}"/>
              </a:ext>
            </a:extLst>
          </p:cNvPr>
          <p:cNvCxnSpPr>
            <a:cxnSpLocks noChangeShapeType="1"/>
          </p:cNvCxnSpPr>
          <p:nvPr/>
        </p:nvCxnSpPr>
        <p:spPr bwMode="auto">
          <a:xfrm>
            <a:off x="6383339" y="2636838"/>
            <a:ext cx="936625" cy="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59" name="Nadpis 1">
            <a:extLst>
              <a:ext uri="{FF2B5EF4-FFF2-40B4-BE49-F238E27FC236}">
                <a16:creationId xmlns:a16="http://schemas.microsoft.com/office/drawing/2014/main" id="{4988C15A-8AF6-46C9-8EA6-189251C8DC5E}"/>
              </a:ext>
            </a:extLst>
          </p:cNvPr>
          <p:cNvSpPr txBox="1">
            <a:spLocks/>
          </p:cNvSpPr>
          <p:nvPr/>
        </p:nvSpPr>
        <p:spPr>
          <a:xfrm>
            <a:off x="109539" y="-163807"/>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s-CZ" sz="4000" b="1" dirty="0">
                <a:solidFill>
                  <a:schemeClr val="tx2"/>
                </a:solidFill>
              </a:rPr>
              <a:t>Epigenomický model</a:t>
            </a:r>
            <a:r>
              <a:rPr lang="cs-CZ" sz="1800" b="1" dirty="0">
                <a:solidFill>
                  <a:schemeClr val="tx2"/>
                </a:solidFill>
              </a:rPr>
              <a:t> původu onemocnění</a:t>
            </a:r>
            <a:endParaRPr lang="cs-CZ" sz="4000" b="1" dirty="0">
              <a:solidFill>
                <a:schemeClr val="tx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a:extLst>
              <a:ext uri="{FF2B5EF4-FFF2-40B4-BE49-F238E27FC236}">
                <a16:creationId xmlns:a16="http://schemas.microsoft.com/office/drawing/2014/main" id="{ED277FE7-9E5F-4843-B3BC-B4CB92C45B0B}"/>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5" name="Nadpis 1">
            <a:extLst>
              <a:ext uri="{FF2B5EF4-FFF2-40B4-BE49-F238E27FC236}">
                <a16:creationId xmlns:a16="http://schemas.microsoft.com/office/drawing/2014/main" id="{AED95199-2E24-4F69-82C2-795499275A1C}"/>
              </a:ext>
            </a:extLst>
          </p:cNvPr>
          <p:cNvSpPr txBox="1">
            <a:spLocks/>
          </p:cNvSpPr>
          <p:nvPr/>
        </p:nvSpPr>
        <p:spPr>
          <a:xfrm>
            <a:off x="137549" y="-32016"/>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s-CZ" sz="4000" b="1" dirty="0">
                <a:solidFill>
                  <a:schemeClr val="tx2"/>
                </a:solidFill>
              </a:rPr>
              <a:t>Mechanismy</a:t>
            </a:r>
          </a:p>
        </p:txBody>
      </p:sp>
      <p:sp>
        <p:nvSpPr>
          <p:cNvPr id="7" name="Rectangle 6">
            <a:extLst>
              <a:ext uri="{FF2B5EF4-FFF2-40B4-BE49-F238E27FC236}">
                <a16:creationId xmlns:a16="http://schemas.microsoft.com/office/drawing/2014/main" id="{706C6B40-7514-4CEB-B375-A4DF1FD933DB}"/>
              </a:ext>
            </a:extLst>
          </p:cNvPr>
          <p:cNvSpPr/>
          <p:nvPr/>
        </p:nvSpPr>
        <p:spPr>
          <a:xfrm>
            <a:off x="3397250" y="982664"/>
            <a:ext cx="7627938" cy="1200329"/>
          </a:xfrm>
          <a:prstGeom prst="rect">
            <a:avLst/>
          </a:prstGeom>
        </p:spPr>
        <p:txBody>
          <a:bodyPr>
            <a:spAutoFit/>
          </a:bodyPr>
          <a:lstStyle/>
          <a:p>
            <a:pPr eaLnBrk="1" hangingPunct="1">
              <a:defRPr/>
            </a:pPr>
            <a:r>
              <a:rPr lang="cs-CZ" b="1" dirty="0">
                <a:solidFill>
                  <a:schemeClr val="bg1">
                    <a:lumMod val="50000"/>
                  </a:schemeClr>
                </a:solidFill>
              </a:rPr>
              <a:t>Potenciální mechanismus působení vnějších faktorů na ustanovení methylace DNA během vývoje</a:t>
            </a:r>
            <a:endParaRPr lang="en-GB" b="1" dirty="0">
              <a:solidFill>
                <a:schemeClr val="bg1">
                  <a:lumMod val="50000"/>
                </a:schemeClr>
              </a:solidFill>
            </a:endParaRPr>
          </a:p>
        </p:txBody>
      </p:sp>
      <p:pic>
        <p:nvPicPr>
          <p:cNvPr id="53253" name="Picture 2">
            <a:extLst>
              <a:ext uri="{FF2B5EF4-FFF2-40B4-BE49-F238E27FC236}">
                <a16:creationId xmlns:a16="http://schemas.microsoft.com/office/drawing/2014/main" id="{F7019102-9DB3-447D-8541-358E8998E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5475" y="6013451"/>
            <a:ext cx="966788" cy="347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4">
            <a:extLst>
              <a:ext uri="{FF2B5EF4-FFF2-40B4-BE49-F238E27FC236}">
                <a16:creationId xmlns:a16="http://schemas.microsoft.com/office/drawing/2014/main" id="{F831960F-7430-4D07-9A62-3350B8F7EEFE}"/>
              </a:ext>
            </a:extLst>
          </p:cNvPr>
          <p:cNvSpPr txBox="1">
            <a:spLocks noChangeArrowheads="1"/>
          </p:cNvSpPr>
          <p:nvPr/>
        </p:nvSpPr>
        <p:spPr bwMode="auto">
          <a:xfrm>
            <a:off x="1611313" y="6053139"/>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panose="020B0604020202020204" pitchFamily="34" charset="0"/>
              </a:defRPr>
            </a:lvl9pPr>
          </a:lstStyle>
          <a:p>
            <a:pPr eaLnBrk="1" hangingPunct="1"/>
            <a:r>
              <a:rPr lang="en-GB" altLang="cs-CZ" sz="1100" b="1">
                <a:solidFill>
                  <a:srgbClr val="000000"/>
                </a:solidFill>
                <a:ea typeface="msgothic"/>
                <a:cs typeface="msgothic"/>
              </a:rPr>
              <a:t>Hochberg Z et al. Endocrine Reviews 2011;32:159-224</a:t>
            </a:r>
          </a:p>
        </p:txBody>
      </p:sp>
      <p:sp>
        <p:nvSpPr>
          <p:cNvPr id="53255" name="Text Box 5">
            <a:extLst>
              <a:ext uri="{FF2B5EF4-FFF2-40B4-BE49-F238E27FC236}">
                <a16:creationId xmlns:a16="http://schemas.microsoft.com/office/drawing/2014/main" id="{9D99EE24-3C73-40B9-82BA-2923F4FB3322}"/>
              </a:ext>
            </a:extLst>
          </p:cNvPr>
          <p:cNvSpPr txBox="1">
            <a:spLocks noChangeArrowheads="1"/>
          </p:cNvSpPr>
          <p:nvPr/>
        </p:nvSpPr>
        <p:spPr bwMode="auto">
          <a:xfrm>
            <a:off x="1622426" y="6257926"/>
            <a:ext cx="49307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defRPr>
            </a:lvl9pPr>
          </a:lstStyle>
          <a:p>
            <a:pPr eaLnBrk="1" hangingPunct="1"/>
            <a:r>
              <a:rPr lang="en-GB" altLang="cs-CZ" sz="900">
                <a:solidFill>
                  <a:srgbClr val="000000"/>
                </a:solidFill>
                <a:ea typeface="msgothic"/>
                <a:cs typeface="msgothic"/>
              </a:rPr>
              <a:t>©2011 by Endocrine Society</a:t>
            </a:r>
          </a:p>
        </p:txBody>
      </p:sp>
      <p:grpSp>
        <p:nvGrpSpPr>
          <p:cNvPr id="53256" name="Group 10">
            <a:extLst>
              <a:ext uri="{FF2B5EF4-FFF2-40B4-BE49-F238E27FC236}">
                <a16:creationId xmlns:a16="http://schemas.microsoft.com/office/drawing/2014/main" id="{EEB1516F-A6F6-46CA-B9FC-6233A22C326B}"/>
              </a:ext>
            </a:extLst>
          </p:cNvPr>
          <p:cNvGrpSpPr>
            <a:grpSpLocks/>
          </p:cNvGrpSpPr>
          <p:nvPr/>
        </p:nvGrpSpPr>
        <p:grpSpPr bwMode="auto">
          <a:xfrm>
            <a:off x="7032625" y="2557464"/>
            <a:ext cx="3563938" cy="2086749"/>
            <a:chOff x="2699792" y="908719"/>
            <a:chExt cx="3564742" cy="2086532"/>
          </a:xfrm>
        </p:grpSpPr>
        <p:sp>
          <p:nvSpPr>
            <p:cNvPr id="12" name="Curved Right Arrow 11">
              <a:extLst>
                <a:ext uri="{FF2B5EF4-FFF2-40B4-BE49-F238E27FC236}">
                  <a16:creationId xmlns:a16="http://schemas.microsoft.com/office/drawing/2014/main" id="{FB436645-C981-4CAA-ACA9-82C6C7137BF8}"/>
                </a:ext>
              </a:extLst>
            </p:cNvPr>
            <p:cNvSpPr/>
            <p:nvPr/>
          </p:nvSpPr>
          <p:spPr>
            <a:xfrm flipV="1">
              <a:off x="3885923" y="908719"/>
              <a:ext cx="1106737" cy="1549239"/>
            </a:xfrm>
            <a:prstGeom prst="curvedRightArrow">
              <a:avLst>
                <a:gd name="adj1" fmla="val 9529"/>
                <a:gd name="adj2" fmla="val 34329"/>
                <a:gd name="adj3" fmla="val 25000"/>
              </a:avLst>
            </a:prstGeom>
            <a:solidFill>
              <a:srgbClr val="FFFF00"/>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sp>
          <p:nvSpPr>
            <p:cNvPr id="13" name="Curved Right Arrow 12">
              <a:extLst>
                <a:ext uri="{FF2B5EF4-FFF2-40B4-BE49-F238E27FC236}">
                  <a16:creationId xmlns:a16="http://schemas.microsoft.com/office/drawing/2014/main" id="{904427BF-BAD4-4036-907A-A950BDCF52DE}"/>
                </a:ext>
              </a:extLst>
            </p:cNvPr>
            <p:cNvSpPr/>
            <p:nvPr/>
          </p:nvSpPr>
          <p:spPr>
            <a:xfrm rot="10800000">
              <a:off x="3500072" y="1391269"/>
              <a:ext cx="358856" cy="538106"/>
            </a:xfrm>
            <a:prstGeom prst="curvedRightArrow">
              <a:avLst>
                <a:gd name="adj1" fmla="val 13611"/>
                <a:gd name="adj2" fmla="val 50000"/>
                <a:gd name="adj3" fmla="val 25000"/>
              </a:avLst>
            </a:prstGeom>
            <a:solidFill>
              <a:srgbClr val="FFFF00"/>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sp>
          <p:nvSpPr>
            <p:cNvPr id="14" name="Curved Right Arrow 13">
              <a:extLst>
                <a:ext uri="{FF2B5EF4-FFF2-40B4-BE49-F238E27FC236}">
                  <a16:creationId xmlns:a16="http://schemas.microsoft.com/office/drawing/2014/main" id="{4A04D1CA-1E95-48D6-92C3-EC5AB13A10F7}"/>
                </a:ext>
              </a:extLst>
            </p:cNvPr>
            <p:cNvSpPr/>
            <p:nvPr/>
          </p:nvSpPr>
          <p:spPr>
            <a:xfrm rot="10800000" flipH="1">
              <a:off x="3916091" y="1446825"/>
              <a:ext cx="360444" cy="431755"/>
            </a:xfrm>
            <a:prstGeom prst="curvedRightArrow">
              <a:avLst>
                <a:gd name="adj1" fmla="val 13611"/>
                <a:gd name="adj2" fmla="val 50000"/>
                <a:gd name="adj3" fmla="val 25000"/>
              </a:avLst>
            </a:prstGeom>
            <a:solidFill>
              <a:srgbClr val="FFFF00"/>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sp>
          <p:nvSpPr>
            <p:cNvPr id="15" name="Curved Right Arrow 14">
              <a:extLst>
                <a:ext uri="{FF2B5EF4-FFF2-40B4-BE49-F238E27FC236}">
                  <a16:creationId xmlns:a16="http://schemas.microsoft.com/office/drawing/2014/main" id="{49EE7377-EC66-44E3-A097-20522D26E499}"/>
                </a:ext>
              </a:extLst>
            </p:cNvPr>
            <p:cNvSpPr/>
            <p:nvPr/>
          </p:nvSpPr>
          <p:spPr>
            <a:xfrm rot="10800000" flipH="1" flipV="1">
              <a:off x="5440435" y="1484921"/>
              <a:ext cx="431897" cy="503186"/>
            </a:xfrm>
            <a:prstGeom prst="curvedRightArrow">
              <a:avLst>
                <a:gd name="adj1" fmla="val 13611"/>
                <a:gd name="adj2" fmla="val 50000"/>
                <a:gd name="adj3" fmla="val 25000"/>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sp>
          <p:nvSpPr>
            <p:cNvPr id="16" name="TextBox 15">
              <a:extLst>
                <a:ext uri="{FF2B5EF4-FFF2-40B4-BE49-F238E27FC236}">
                  <a16:creationId xmlns:a16="http://schemas.microsoft.com/office/drawing/2014/main" id="{4CBF4B42-853C-4BB6-881C-E63CD74F71EC}"/>
                </a:ext>
              </a:extLst>
            </p:cNvPr>
            <p:cNvSpPr txBox="1"/>
            <p:nvPr/>
          </p:nvSpPr>
          <p:spPr>
            <a:xfrm>
              <a:off x="3095169" y="1340474"/>
              <a:ext cx="468418" cy="307943"/>
            </a:xfrm>
            <a:prstGeom prst="rect">
              <a:avLst/>
            </a:prstGeom>
            <a:noFill/>
          </p:spPr>
          <p:txBody>
            <a:bodyPr wrap="none">
              <a:spAutoFit/>
            </a:bodyPr>
            <a:lstStyle/>
            <a:p>
              <a:pPr fontAlgn="auto">
                <a:spcBef>
                  <a:spcPts val="0"/>
                </a:spcBef>
                <a:spcAft>
                  <a:spcPts val="0"/>
                </a:spcAft>
                <a:defRPr/>
              </a:pPr>
              <a:r>
                <a:rPr lang="en-US" sz="1400" b="1" kern="0" dirty="0">
                  <a:solidFill>
                    <a:prstClr val="black"/>
                  </a:solidFill>
                  <a:latin typeface="Calibri"/>
                </a:rPr>
                <a:t>THF</a:t>
              </a:r>
              <a:endParaRPr lang="en-US" b="1" kern="0" dirty="0">
                <a:solidFill>
                  <a:prstClr val="black"/>
                </a:solidFill>
                <a:latin typeface="Calibri"/>
              </a:endParaRPr>
            </a:p>
          </p:txBody>
        </p:sp>
        <p:sp>
          <p:nvSpPr>
            <p:cNvPr id="17" name="TextBox 16">
              <a:extLst>
                <a:ext uri="{FF2B5EF4-FFF2-40B4-BE49-F238E27FC236}">
                  <a16:creationId xmlns:a16="http://schemas.microsoft.com/office/drawing/2014/main" id="{114E0F84-14AB-470B-86FB-5F9D292C8A4C}"/>
                </a:ext>
              </a:extLst>
            </p:cNvPr>
            <p:cNvSpPr txBox="1"/>
            <p:nvPr/>
          </p:nvSpPr>
          <p:spPr>
            <a:xfrm>
              <a:off x="2699792" y="1700799"/>
              <a:ext cx="859032" cy="307943"/>
            </a:xfrm>
            <a:prstGeom prst="rect">
              <a:avLst/>
            </a:prstGeom>
            <a:noFill/>
          </p:spPr>
          <p:txBody>
            <a:bodyPr wrap="none">
              <a:spAutoFit/>
            </a:bodyPr>
            <a:lstStyle/>
            <a:p>
              <a:pPr fontAlgn="auto">
                <a:spcBef>
                  <a:spcPts val="0"/>
                </a:spcBef>
                <a:spcAft>
                  <a:spcPts val="0"/>
                </a:spcAft>
                <a:defRPr/>
              </a:pPr>
              <a:r>
                <a:rPr lang="en-US" sz="1400" b="1" kern="0" dirty="0">
                  <a:solidFill>
                    <a:prstClr val="black"/>
                  </a:solidFill>
                  <a:latin typeface="Calibri"/>
                </a:rPr>
                <a:t>5CH</a:t>
              </a:r>
              <a:r>
                <a:rPr lang="en-US" sz="1400" b="1" kern="0" baseline="-25000" dirty="0">
                  <a:solidFill>
                    <a:prstClr val="black"/>
                  </a:solidFill>
                  <a:latin typeface="Calibri"/>
                </a:rPr>
                <a:t>3</a:t>
              </a:r>
              <a:r>
                <a:rPr lang="en-US" sz="1400" b="1" kern="0" dirty="0">
                  <a:solidFill>
                    <a:prstClr val="black"/>
                  </a:solidFill>
                  <a:latin typeface="Calibri"/>
                </a:rPr>
                <a:t>THF</a:t>
              </a:r>
              <a:endParaRPr lang="en-US" b="1" kern="0" dirty="0">
                <a:solidFill>
                  <a:prstClr val="black"/>
                </a:solidFill>
                <a:latin typeface="Calibri"/>
              </a:endParaRPr>
            </a:p>
          </p:txBody>
        </p:sp>
        <p:sp>
          <p:nvSpPr>
            <p:cNvPr id="18" name="TextBox 17">
              <a:extLst>
                <a:ext uri="{FF2B5EF4-FFF2-40B4-BE49-F238E27FC236}">
                  <a16:creationId xmlns:a16="http://schemas.microsoft.com/office/drawing/2014/main" id="{50724C7F-A1FB-4F29-97DC-26B926E29BE7}"/>
                </a:ext>
              </a:extLst>
            </p:cNvPr>
            <p:cNvSpPr txBox="1"/>
            <p:nvPr/>
          </p:nvSpPr>
          <p:spPr>
            <a:xfrm>
              <a:off x="3515951" y="1529366"/>
              <a:ext cx="374735" cy="277784"/>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B</a:t>
              </a:r>
              <a:r>
                <a:rPr lang="en-US" sz="1200" b="1" kern="0" baseline="-25000" dirty="0">
                  <a:solidFill>
                    <a:prstClr val="black"/>
                  </a:solidFill>
                  <a:latin typeface="Calibri"/>
                </a:rPr>
                <a:t>12</a:t>
              </a:r>
              <a:endParaRPr lang="en-US" sz="1600" b="1" kern="0" baseline="-25000" dirty="0">
                <a:solidFill>
                  <a:prstClr val="black"/>
                </a:solidFill>
                <a:latin typeface="Calibri"/>
              </a:endParaRPr>
            </a:p>
          </p:txBody>
        </p:sp>
        <p:sp>
          <p:nvSpPr>
            <p:cNvPr id="19" name="TextBox 18">
              <a:extLst>
                <a:ext uri="{FF2B5EF4-FFF2-40B4-BE49-F238E27FC236}">
                  <a16:creationId xmlns:a16="http://schemas.microsoft.com/office/drawing/2014/main" id="{FAF8AD45-79C1-426E-8D80-AC26ADD57BEA}"/>
                </a:ext>
              </a:extLst>
            </p:cNvPr>
            <p:cNvSpPr txBox="1"/>
            <p:nvPr/>
          </p:nvSpPr>
          <p:spPr>
            <a:xfrm>
              <a:off x="4211433" y="1340474"/>
              <a:ext cx="570042" cy="307943"/>
            </a:xfrm>
            <a:prstGeom prst="rect">
              <a:avLst/>
            </a:prstGeom>
            <a:noFill/>
          </p:spPr>
          <p:txBody>
            <a:bodyPr wrap="none">
              <a:spAutoFit/>
            </a:bodyPr>
            <a:lstStyle/>
            <a:p>
              <a:pPr fontAlgn="auto">
                <a:spcBef>
                  <a:spcPts val="0"/>
                </a:spcBef>
                <a:spcAft>
                  <a:spcPts val="0"/>
                </a:spcAft>
                <a:defRPr/>
              </a:pPr>
              <a:r>
                <a:rPr lang="en-US" sz="1400" b="1" kern="0" dirty="0">
                  <a:solidFill>
                    <a:prstClr val="black"/>
                  </a:solidFill>
                  <a:latin typeface="Calibri"/>
                </a:rPr>
                <a:t>DMG</a:t>
              </a:r>
              <a:endParaRPr lang="en-US" b="1" kern="0" dirty="0">
                <a:solidFill>
                  <a:prstClr val="black"/>
                </a:solidFill>
                <a:latin typeface="Calibri"/>
              </a:endParaRPr>
            </a:p>
          </p:txBody>
        </p:sp>
        <p:sp>
          <p:nvSpPr>
            <p:cNvPr id="20" name="TextBox 19">
              <a:extLst>
                <a:ext uri="{FF2B5EF4-FFF2-40B4-BE49-F238E27FC236}">
                  <a16:creationId xmlns:a16="http://schemas.microsoft.com/office/drawing/2014/main" id="{291534A4-4284-4E84-A3D8-A13E643832A2}"/>
                </a:ext>
              </a:extLst>
            </p:cNvPr>
            <p:cNvSpPr txBox="1"/>
            <p:nvPr/>
          </p:nvSpPr>
          <p:spPr>
            <a:xfrm>
              <a:off x="4211433" y="1711911"/>
              <a:ext cx="734662" cy="276970"/>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BETAINE</a:t>
              </a:r>
              <a:endParaRPr lang="en-US" sz="1600" b="1" kern="0" dirty="0">
                <a:solidFill>
                  <a:prstClr val="black"/>
                </a:solidFill>
                <a:latin typeface="Calibri"/>
              </a:endParaRPr>
            </a:p>
          </p:txBody>
        </p:sp>
        <p:sp>
          <p:nvSpPr>
            <p:cNvPr id="21" name="TextBox 20">
              <a:extLst>
                <a:ext uri="{FF2B5EF4-FFF2-40B4-BE49-F238E27FC236}">
                  <a16:creationId xmlns:a16="http://schemas.microsoft.com/office/drawing/2014/main" id="{67F7CA33-0822-4DDA-92DE-CDB4D4185F89}"/>
                </a:ext>
              </a:extLst>
            </p:cNvPr>
            <p:cNvSpPr txBox="1"/>
            <p:nvPr/>
          </p:nvSpPr>
          <p:spPr>
            <a:xfrm>
              <a:off x="4506775" y="1999218"/>
              <a:ext cx="752645" cy="277784"/>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CHOLINE</a:t>
              </a:r>
              <a:endParaRPr lang="en-US" sz="1600" b="1" kern="0" dirty="0">
                <a:solidFill>
                  <a:prstClr val="black"/>
                </a:solidFill>
                <a:latin typeface="Calibri"/>
              </a:endParaRPr>
            </a:p>
          </p:txBody>
        </p:sp>
        <p:sp>
          <p:nvSpPr>
            <p:cNvPr id="22" name="Down Arrow 21">
              <a:extLst>
                <a:ext uri="{FF2B5EF4-FFF2-40B4-BE49-F238E27FC236}">
                  <a16:creationId xmlns:a16="http://schemas.microsoft.com/office/drawing/2014/main" id="{5A3EC3AA-C76A-44EF-A41F-E5A0AE705393}"/>
                </a:ext>
              </a:extLst>
            </p:cNvPr>
            <p:cNvSpPr/>
            <p:nvPr/>
          </p:nvSpPr>
          <p:spPr>
            <a:xfrm>
              <a:off x="5219723" y="1145231"/>
              <a:ext cx="249293" cy="250799"/>
            </a:xfrm>
            <a:prstGeom prst="downArrow">
              <a:avLst/>
            </a:prstGeom>
            <a:solidFill>
              <a:srgbClr val="FFFF00"/>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sp>
          <p:nvSpPr>
            <p:cNvPr id="23" name="Down Arrow 22">
              <a:extLst>
                <a:ext uri="{FF2B5EF4-FFF2-40B4-BE49-F238E27FC236}">
                  <a16:creationId xmlns:a16="http://schemas.microsoft.com/office/drawing/2014/main" id="{67CCA5C7-C3DE-4FBB-8505-DC0BE35CAFC6}"/>
                </a:ext>
              </a:extLst>
            </p:cNvPr>
            <p:cNvSpPr/>
            <p:nvPr/>
          </p:nvSpPr>
          <p:spPr>
            <a:xfrm>
              <a:off x="5219723" y="1575400"/>
              <a:ext cx="249293" cy="341277"/>
            </a:xfrm>
            <a:prstGeom prst="downArrow">
              <a:avLst>
                <a:gd name="adj1" fmla="val 50000"/>
                <a:gd name="adj2" fmla="val 40831"/>
              </a:avLst>
            </a:prstGeom>
            <a:solidFill>
              <a:srgbClr val="FFFF00"/>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sp>
          <p:nvSpPr>
            <p:cNvPr id="24" name="Up-Down Arrow 23">
              <a:extLst>
                <a:ext uri="{FF2B5EF4-FFF2-40B4-BE49-F238E27FC236}">
                  <a16:creationId xmlns:a16="http://schemas.microsoft.com/office/drawing/2014/main" id="{3EF0A937-E2E1-471A-81A1-B6C14642A8FE}"/>
                </a:ext>
              </a:extLst>
            </p:cNvPr>
            <p:cNvSpPr/>
            <p:nvPr/>
          </p:nvSpPr>
          <p:spPr>
            <a:xfrm>
              <a:off x="5219723" y="2080172"/>
              <a:ext cx="249293" cy="215878"/>
            </a:xfrm>
            <a:prstGeom prst="upDownArrow">
              <a:avLst>
                <a:gd name="adj1" fmla="val 56113"/>
                <a:gd name="adj2" fmla="val 34718"/>
              </a:avLst>
            </a:prstGeom>
            <a:solidFill>
              <a:srgbClr val="FFFF00"/>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black"/>
                </a:solidFill>
                <a:latin typeface="Calibri"/>
              </a:endParaRPr>
            </a:p>
          </p:txBody>
        </p:sp>
        <p:sp>
          <p:nvSpPr>
            <p:cNvPr id="25" name="Down Arrow 24">
              <a:extLst>
                <a:ext uri="{FF2B5EF4-FFF2-40B4-BE49-F238E27FC236}">
                  <a16:creationId xmlns:a16="http://schemas.microsoft.com/office/drawing/2014/main" id="{010F9AFF-A404-4436-8D3E-CA078F4B1A86}"/>
                </a:ext>
              </a:extLst>
            </p:cNvPr>
            <p:cNvSpPr/>
            <p:nvPr/>
          </p:nvSpPr>
          <p:spPr>
            <a:xfrm rot="7371340">
              <a:off x="4525845" y="1875364"/>
              <a:ext cx="96828" cy="249294"/>
            </a:xfrm>
            <a:prstGeom prst="downArrow">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26" name="Down Arrow 25">
              <a:extLst>
                <a:ext uri="{FF2B5EF4-FFF2-40B4-BE49-F238E27FC236}">
                  <a16:creationId xmlns:a16="http://schemas.microsoft.com/office/drawing/2014/main" id="{60AA0129-C27C-4420-946A-6D007329DDA8}"/>
                </a:ext>
              </a:extLst>
            </p:cNvPr>
            <p:cNvSpPr/>
            <p:nvPr/>
          </p:nvSpPr>
          <p:spPr>
            <a:xfrm>
              <a:off x="5292765" y="2502403"/>
              <a:ext cx="96859" cy="250799"/>
            </a:xfrm>
            <a:prstGeom prst="downArrow">
              <a:avLst/>
            </a:prstGeom>
            <a:solidFill>
              <a:srgbClr val="FFFF00"/>
            </a:soli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27" name="TextBox 26">
              <a:extLst>
                <a:ext uri="{FF2B5EF4-FFF2-40B4-BE49-F238E27FC236}">
                  <a16:creationId xmlns:a16="http://schemas.microsoft.com/office/drawing/2014/main" id="{4F7E85C7-F5B1-4760-8C37-2FAB571E1CC5}"/>
                </a:ext>
              </a:extLst>
            </p:cNvPr>
            <p:cNvSpPr txBox="1"/>
            <p:nvPr/>
          </p:nvSpPr>
          <p:spPr>
            <a:xfrm>
              <a:off x="4978369" y="929354"/>
              <a:ext cx="1033695" cy="277784"/>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METHIONINE</a:t>
              </a:r>
              <a:endParaRPr lang="en-US" sz="1600" b="1" kern="0" dirty="0">
                <a:solidFill>
                  <a:prstClr val="black"/>
                </a:solidFill>
                <a:latin typeface="Calibri"/>
              </a:endParaRPr>
            </a:p>
          </p:txBody>
        </p:sp>
        <p:sp>
          <p:nvSpPr>
            <p:cNvPr id="28" name="TextBox 27">
              <a:extLst>
                <a:ext uri="{FF2B5EF4-FFF2-40B4-BE49-F238E27FC236}">
                  <a16:creationId xmlns:a16="http://schemas.microsoft.com/office/drawing/2014/main" id="{0B8F5843-99BC-47F6-A2FE-40B2A27A76AD}"/>
                </a:ext>
              </a:extLst>
            </p:cNvPr>
            <p:cNvSpPr txBox="1"/>
            <p:nvPr/>
          </p:nvSpPr>
          <p:spPr>
            <a:xfrm>
              <a:off x="5130803" y="1342061"/>
              <a:ext cx="482709" cy="276196"/>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SAM</a:t>
              </a:r>
              <a:endParaRPr lang="en-US" sz="1600" b="1" kern="0" dirty="0">
                <a:solidFill>
                  <a:prstClr val="black"/>
                </a:solidFill>
                <a:latin typeface="Calibri"/>
              </a:endParaRPr>
            </a:p>
          </p:txBody>
        </p:sp>
        <p:sp>
          <p:nvSpPr>
            <p:cNvPr id="29" name="TextBox 28">
              <a:extLst>
                <a:ext uri="{FF2B5EF4-FFF2-40B4-BE49-F238E27FC236}">
                  <a16:creationId xmlns:a16="http://schemas.microsoft.com/office/drawing/2014/main" id="{F7E8DDF6-50CE-4B14-ABD1-365D66BCD62B}"/>
                </a:ext>
              </a:extLst>
            </p:cNvPr>
            <p:cNvSpPr txBox="1"/>
            <p:nvPr/>
          </p:nvSpPr>
          <p:spPr>
            <a:xfrm>
              <a:off x="5133979" y="1856357"/>
              <a:ext cx="446188" cy="276196"/>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SAH</a:t>
              </a:r>
              <a:endParaRPr lang="en-US" sz="1600" b="1" kern="0" dirty="0">
                <a:solidFill>
                  <a:prstClr val="black"/>
                </a:solidFill>
                <a:latin typeface="Calibri"/>
              </a:endParaRPr>
            </a:p>
          </p:txBody>
        </p:sp>
        <p:sp>
          <p:nvSpPr>
            <p:cNvPr id="30" name="TextBox 29">
              <a:extLst>
                <a:ext uri="{FF2B5EF4-FFF2-40B4-BE49-F238E27FC236}">
                  <a16:creationId xmlns:a16="http://schemas.microsoft.com/office/drawing/2014/main" id="{5FF3B0EF-7662-4575-806F-27E91788147D}"/>
                </a:ext>
              </a:extLst>
            </p:cNvPr>
            <p:cNvSpPr txBox="1"/>
            <p:nvPr/>
          </p:nvSpPr>
          <p:spPr>
            <a:xfrm>
              <a:off x="4933909" y="2226207"/>
              <a:ext cx="1222651" cy="276196"/>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HOMOCYSTEINE</a:t>
              </a:r>
              <a:endParaRPr lang="en-US" sz="1600" b="1" kern="0" dirty="0">
                <a:solidFill>
                  <a:prstClr val="black"/>
                </a:solidFill>
                <a:latin typeface="Calibri"/>
              </a:endParaRPr>
            </a:p>
          </p:txBody>
        </p:sp>
        <p:sp>
          <p:nvSpPr>
            <p:cNvPr id="31" name="TextBox 30">
              <a:extLst>
                <a:ext uri="{FF2B5EF4-FFF2-40B4-BE49-F238E27FC236}">
                  <a16:creationId xmlns:a16="http://schemas.microsoft.com/office/drawing/2014/main" id="{E8706B9B-7FE1-4824-B74E-4699B0A6A6C1}"/>
                </a:ext>
              </a:extLst>
            </p:cNvPr>
            <p:cNvSpPr txBox="1"/>
            <p:nvPr/>
          </p:nvSpPr>
          <p:spPr>
            <a:xfrm>
              <a:off x="5062525" y="2457958"/>
              <a:ext cx="322336" cy="276196"/>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B</a:t>
              </a:r>
              <a:r>
                <a:rPr lang="en-US" sz="1200" b="1" kern="0" baseline="-25000" dirty="0">
                  <a:solidFill>
                    <a:prstClr val="black"/>
                  </a:solidFill>
                  <a:latin typeface="Calibri"/>
                </a:rPr>
                <a:t>6</a:t>
              </a:r>
              <a:endParaRPr lang="en-US" sz="1600" b="1" kern="0" baseline="-25000" dirty="0">
                <a:solidFill>
                  <a:prstClr val="black"/>
                </a:solidFill>
                <a:latin typeface="Calibri"/>
              </a:endParaRPr>
            </a:p>
          </p:txBody>
        </p:sp>
        <p:sp>
          <p:nvSpPr>
            <p:cNvPr id="32" name="TextBox 31">
              <a:extLst>
                <a:ext uri="{FF2B5EF4-FFF2-40B4-BE49-F238E27FC236}">
                  <a16:creationId xmlns:a16="http://schemas.microsoft.com/office/drawing/2014/main" id="{809144D0-3D7D-4275-AFF5-F9FF5DD4548F}"/>
                </a:ext>
              </a:extLst>
            </p:cNvPr>
            <p:cNvSpPr txBox="1"/>
            <p:nvPr/>
          </p:nvSpPr>
          <p:spPr>
            <a:xfrm>
              <a:off x="4932321" y="2718281"/>
              <a:ext cx="1228498" cy="276970"/>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CYSTATHIONINE</a:t>
              </a:r>
              <a:endParaRPr lang="en-US" sz="1600" b="1" kern="0" dirty="0">
                <a:solidFill>
                  <a:prstClr val="black"/>
                </a:solidFill>
                <a:latin typeface="Calibri"/>
              </a:endParaRPr>
            </a:p>
          </p:txBody>
        </p:sp>
        <p:sp>
          <p:nvSpPr>
            <p:cNvPr id="33" name="TextBox 32">
              <a:extLst>
                <a:ext uri="{FF2B5EF4-FFF2-40B4-BE49-F238E27FC236}">
                  <a16:creationId xmlns:a16="http://schemas.microsoft.com/office/drawing/2014/main" id="{552B057B-B670-4AF7-BB20-11999DDD5B9D}"/>
                </a:ext>
              </a:extLst>
            </p:cNvPr>
            <p:cNvSpPr txBox="1"/>
            <p:nvPr/>
          </p:nvSpPr>
          <p:spPr>
            <a:xfrm>
              <a:off x="5473781" y="1526192"/>
              <a:ext cx="595446" cy="277784"/>
            </a:xfrm>
            <a:prstGeom prst="rect">
              <a:avLst/>
            </a:prstGeom>
            <a:noFill/>
          </p:spPr>
          <p:txBody>
            <a:bodyPr wrap="none">
              <a:spAutoFit/>
            </a:bodyPr>
            <a:lstStyle/>
            <a:p>
              <a:pPr fontAlgn="auto">
                <a:spcBef>
                  <a:spcPts val="0"/>
                </a:spcBef>
                <a:spcAft>
                  <a:spcPts val="0"/>
                </a:spcAft>
                <a:defRPr/>
              </a:pPr>
              <a:r>
                <a:rPr lang="en-US" sz="1200" b="1" kern="0" dirty="0">
                  <a:solidFill>
                    <a:prstClr val="black"/>
                  </a:solidFill>
                  <a:latin typeface="Calibri"/>
                </a:rPr>
                <a:t>DNMT</a:t>
              </a:r>
              <a:endParaRPr lang="en-US" sz="1600" b="1" kern="0" baseline="-25000" dirty="0">
                <a:solidFill>
                  <a:prstClr val="black"/>
                </a:solidFill>
                <a:latin typeface="Calibri"/>
              </a:endParaRPr>
            </a:p>
          </p:txBody>
        </p:sp>
        <p:sp>
          <p:nvSpPr>
            <p:cNvPr id="34" name="TextBox 33">
              <a:extLst>
                <a:ext uri="{FF2B5EF4-FFF2-40B4-BE49-F238E27FC236}">
                  <a16:creationId xmlns:a16="http://schemas.microsoft.com/office/drawing/2014/main" id="{10EB4528-93A9-4B74-9275-1714543AEF08}"/>
                </a:ext>
              </a:extLst>
            </p:cNvPr>
            <p:cNvSpPr txBox="1"/>
            <p:nvPr/>
          </p:nvSpPr>
          <p:spPr>
            <a:xfrm>
              <a:off x="5805643" y="1340474"/>
              <a:ext cx="277876" cy="307943"/>
            </a:xfrm>
            <a:prstGeom prst="rect">
              <a:avLst/>
            </a:prstGeom>
            <a:noFill/>
          </p:spPr>
          <p:txBody>
            <a:bodyPr wrap="none">
              <a:spAutoFit/>
            </a:bodyPr>
            <a:lstStyle/>
            <a:p>
              <a:pPr fontAlgn="auto">
                <a:spcBef>
                  <a:spcPts val="0"/>
                </a:spcBef>
                <a:spcAft>
                  <a:spcPts val="0"/>
                </a:spcAft>
                <a:defRPr/>
              </a:pPr>
              <a:r>
                <a:rPr lang="en-US" sz="1400" b="1" kern="0" dirty="0">
                  <a:solidFill>
                    <a:prstClr val="black"/>
                  </a:solidFill>
                  <a:latin typeface="Calibri"/>
                </a:rPr>
                <a:t>C</a:t>
              </a:r>
              <a:endParaRPr lang="en-US" b="1" kern="0" baseline="-25000" dirty="0">
                <a:solidFill>
                  <a:prstClr val="black"/>
                </a:solidFill>
                <a:latin typeface="Calibri"/>
              </a:endParaRPr>
            </a:p>
          </p:txBody>
        </p:sp>
        <p:sp>
          <p:nvSpPr>
            <p:cNvPr id="35" name="TextBox 34">
              <a:extLst>
                <a:ext uri="{FF2B5EF4-FFF2-40B4-BE49-F238E27FC236}">
                  <a16:creationId xmlns:a16="http://schemas.microsoft.com/office/drawing/2014/main" id="{C55BC834-ACA9-44BD-A1E9-AE678BE376CA}"/>
                </a:ext>
              </a:extLst>
            </p:cNvPr>
            <p:cNvSpPr txBox="1"/>
            <p:nvPr/>
          </p:nvSpPr>
          <p:spPr>
            <a:xfrm>
              <a:off x="5796115" y="1700799"/>
              <a:ext cx="468419" cy="307943"/>
            </a:xfrm>
            <a:prstGeom prst="rect">
              <a:avLst/>
            </a:prstGeom>
            <a:noFill/>
          </p:spPr>
          <p:txBody>
            <a:bodyPr wrap="none">
              <a:spAutoFit/>
            </a:bodyPr>
            <a:lstStyle/>
            <a:p>
              <a:pPr fontAlgn="auto">
                <a:spcBef>
                  <a:spcPts val="0"/>
                </a:spcBef>
                <a:spcAft>
                  <a:spcPts val="0"/>
                </a:spcAft>
                <a:defRPr/>
              </a:pPr>
              <a:r>
                <a:rPr lang="en-US" sz="1400" b="1" kern="0" dirty="0">
                  <a:solidFill>
                    <a:prstClr val="black"/>
                  </a:solidFill>
                  <a:latin typeface="Calibri"/>
                </a:rPr>
                <a:t>5</a:t>
              </a:r>
              <a:r>
                <a:rPr lang="en-US" sz="1400" b="1" kern="0" baseline="30000" dirty="0">
                  <a:solidFill>
                    <a:prstClr val="black"/>
                  </a:solidFill>
                  <a:latin typeface="Calibri"/>
                </a:rPr>
                <a:t>m</a:t>
              </a:r>
              <a:r>
                <a:rPr lang="en-US" sz="1400" b="1" kern="0" dirty="0">
                  <a:solidFill>
                    <a:prstClr val="black"/>
                  </a:solidFill>
                  <a:latin typeface="Calibri"/>
                </a:rPr>
                <a:t>C</a:t>
              </a:r>
              <a:endParaRPr lang="en-US" b="1" kern="0" baseline="-25000" dirty="0">
                <a:solidFill>
                  <a:prstClr val="black"/>
                </a:solidFill>
                <a:latin typeface="Calibri"/>
              </a:endParaRPr>
            </a:p>
          </p:txBody>
        </p:sp>
      </p:grpSp>
      <p:grpSp>
        <p:nvGrpSpPr>
          <p:cNvPr id="53257" name="Group 35">
            <a:extLst>
              <a:ext uri="{FF2B5EF4-FFF2-40B4-BE49-F238E27FC236}">
                <a16:creationId xmlns:a16="http://schemas.microsoft.com/office/drawing/2014/main" id="{2D364966-5575-40CF-97DA-A776C46E85D6}"/>
              </a:ext>
            </a:extLst>
          </p:cNvPr>
          <p:cNvGrpSpPr>
            <a:grpSpLocks/>
          </p:cNvGrpSpPr>
          <p:nvPr/>
        </p:nvGrpSpPr>
        <p:grpSpPr bwMode="auto">
          <a:xfrm>
            <a:off x="1611314" y="1844676"/>
            <a:ext cx="5280025" cy="3762375"/>
            <a:chOff x="2414136" y="2996952"/>
            <a:chExt cx="4356212" cy="3194831"/>
          </a:xfrm>
        </p:grpSpPr>
        <p:sp>
          <p:nvSpPr>
            <p:cNvPr id="37" name="Obdélník 1">
              <a:extLst>
                <a:ext uri="{FF2B5EF4-FFF2-40B4-BE49-F238E27FC236}">
                  <a16:creationId xmlns:a16="http://schemas.microsoft.com/office/drawing/2014/main" id="{8B095EE4-97BC-456F-9C30-EB1A91725719}"/>
                </a:ext>
              </a:extLst>
            </p:cNvPr>
            <p:cNvSpPr/>
            <p:nvPr/>
          </p:nvSpPr>
          <p:spPr>
            <a:xfrm>
              <a:off x="2414136" y="2996952"/>
              <a:ext cx="2158460" cy="3194831"/>
            </a:xfrm>
            <a:prstGeom prst="rect">
              <a:avLst/>
            </a:prstGeom>
            <a:gradFill>
              <a:gsLst>
                <a:gs pos="0">
                  <a:srgbClr val="4BACC6">
                    <a:lumMod val="20000"/>
                    <a:lumOff val="80000"/>
                  </a:srgbClr>
                </a:gs>
                <a:gs pos="100000">
                  <a:srgbClr val="4BACC6">
                    <a:lumMod val="75000"/>
                  </a:srgbClr>
                </a:gs>
              </a:gsLst>
              <a:lin ang="5400000" scaled="0"/>
            </a:gra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sp>
          <p:nvSpPr>
            <p:cNvPr id="38" name="Obdélník 7">
              <a:extLst>
                <a:ext uri="{FF2B5EF4-FFF2-40B4-BE49-F238E27FC236}">
                  <a16:creationId xmlns:a16="http://schemas.microsoft.com/office/drawing/2014/main" id="{6DBA7E41-0AE3-4B3F-A4DF-FA385ACFEA22}"/>
                </a:ext>
              </a:extLst>
            </p:cNvPr>
            <p:cNvSpPr/>
            <p:nvPr/>
          </p:nvSpPr>
          <p:spPr>
            <a:xfrm>
              <a:off x="4563427" y="3018520"/>
              <a:ext cx="2206921" cy="3161131"/>
            </a:xfrm>
            <a:prstGeom prst="rect">
              <a:avLst/>
            </a:prstGeom>
            <a:gradFill>
              <a:gsLst>
                <a:gs pos="0">
                  <a:srgbClr val="C0504D">
                    <a:lumMod val="20000"/>
                    <a:lumOff val="80000"/>
                  </a:srgbClr>
                </a:gs>
                <a:gs pos="100000">
                  <a:srgbClr val="C0504D">
                    <a:lumMod val="75000"/>
                  </a:srgbClr>
                </a:gs>
              </a:gsLst>
              <a:lin ang="5400000" scaled="0"/>
            </a:gradFill>
            <a:ln w="25400" cap="flat" cmpd="sng" algn="ctr">
              <a:noFill/>
              <a:prstDash val="solid"/>
            </a:ln>
            <a:effectLst/>
          </p:spPr>
          <p:txBody>
            <a:bodyPr anchor="ctr"/>
            <a:lstStyle/>
            <a:p>
              <a:pPr algn="ctr" fontAlgn="auto">
                <a:spcBef>
                  <a:spcPts val="0"/>
                </a:spcBef>
                <a:spcAft>
                  <a:spcPts val="0"/>
                </a:spcAft>
                <a:defRPr/>
              </a:pPr>
              <a:endParaRPr lang="cs-CZ" kern="0">
                <a:solidFill>
                  <a:prstClr val="white"/>
                </a:solidFill>
                <a:latin typeface="Calibri"/>
              </a:endParaRPr>
            </a:p>
          </p:txBody>
        </p:sp>
        <p:grpSp>
          <p:nvGrpSpPr>
            <p:cNvPr id="53261" name="Group 38">
              <a:extLst>
                <a:ext uri="{FF2B5EF4-FFF2-40B4-BE49-F238E27FC236}">
                  <a16:creationId xmlns:a16="http://schemas.microsoft.com/office/drawing/2014/main" id="{69BF78B1-0673-4F9F-8C09-21D1B5B73E24}"/>
                </a:ext>
              </a:extLst>
            </p:cNvPr>
            <p:cNvGrpSpPr>
              <a:grpSpLocks/>
            </p:cNvGrpSpPr>
            <p:nvPr/>
          </p:nvGrpSpPr>
          <p:grpSpPr bwMode="auto">
            <a:xfrm>
              <a:off x="2915816" y="3495675"/>
              <a:ext cx="1516312" cy="1013445"/>
              <a:chOff x="2915816" y="3448050"/>
              <a:chExt cx="1516312" cy="1013445"/>
            </a:xfrm>
          </p:grpSpPr>
          <p:grpSp>
            <p:nvGrpSpPr>
              <p:cNvPr id="53422" name="Group 199">
                <a:extLst>
                  <a:ext uri="{FF2B5EF4-FFF2-40B4-BE49-F238E27FC236}">
                    <a16:creationId xmlns:a16="http://schemas.microsoft.com/office/drawing/2014/main" id="{1F14FCDE-C4B9-412A-8ED1-7B80FAD37A68}"/>
                  </a:ext>
                </a:extLst>
              </p:cNvPr>
              <p:cNvGrpSpPr>
                <a:grpSpLocks/>
              </p:cNvGrpSpPr>
              <p:nvPr/>
            </p:nvGrpSpPr>
            <p:grpSpPr bwMode="auto">
              <a:xfrm flipV="1">
                <a:off x="2915816" y="4221088"/>
                <a:ext cx="1516312" cy="240407"/>
                <a:chOff x="2962725" y="3933056"/>
                <a:chExt cx="1516312" cy="240407"/>
              </a:xfrm>
            </p:grpSpPr>
            <p:cxnSp>
              <p:nvCxnSpPr>
                <p:cNvPr id="53454" name="Straight Connector 231">
                  <a:extLst>
                    <a:ext uri="{FF2B5EF4-FFF2-40B4-BE49-F238E27FC236}">
                      <a16:creationId xmlns:a16="http://schemas.microsoft.com/office/drawing/2014/main" id="{75CF21C5-D537-4565-996E-FD0029611E5F}"/>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455" name="Group 232">
                  <a:extLst>
                    <a:ext uri="{FF2B5EF4-FFF2-40B4-BE49-F238E27FC236}">
                      <a16:creationId xmlns:a16="http://schemas.microsoft.com/office/drawing/2014/main" id="{2E2D5531-8A58-4B9E-9A40-AB46D58B94BE}"/>
                    </a:ext>
                  </a:extLst>
                </p:cNvPr>
                <p:cNvGrpSpPr>
                  <a:grpSpLocks/>
                </p:cNvGrpSpPr>
                <p:nvPr/>
              </p:nvGrpSpPr>
              <p:grpSpPr bwMode="auto">
                <a:xfrm>
                  <a:off x="3059832" y="3933056"/>
                  <a:ext cx="72008" cy="240407"/>
                  <a:chOff x="3059832" y="3955916"/>
                  <a:chExt cx="72008" cy="240407"/>
                </a:xfrm>
              </p:grpSpPr>
              <p:cxnSp>
                <p:nvCxnSpPr>
                  <p:cNvPr id="53474" name="Straight Connector 251">
                    <a:extLst>
                      <a:ext uri="{FF2B5EF4-FFF2-40B4-BE49-F238E27FC236}">
                        <a16:creationId xmlns:a16="http://schemas.microsoft.com/office/drawing/2014/main" id="{E2C01608-927D-44F3-B5E4-2F2243105A67}"/>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53" name="Oval 252">
                    <a:extLst>
                      <a:ext uri="{FF2B5EF4-FFF2-40B4-BE49-F238E27FC236}">
                        <a16:creationId xmlns:a16="http://schemas.microsoft.com/office/drawing/2014/main" id="{435A5EB3-6A50-4A14-8792-DE969EFEC63A}"/>
                      </a:ext>
                    </a:extLst>
                  </p:cNvPr>
                  <p:cNvSpPr/>
                  <p:nvPr/>
                </p:nvSpPr>
                <p:spPr>
                  <a:xfrm>
                    <a:off x="3059599" y="4114662"/>
                    <a:ext cx="72036" cy="78186"/>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56" name="Group 233">
                  <a:extLst>
                    <a:ext uri="{FF2B5EF4-FFF2-40B4-BE49-F238E27FC236}">
                      <a16:creationId xmlns:a16="http://schemas.microsoft.com/office/drawing/2014/main" id="{5049CE2B-F9CD-4530-925C-81447F948A2D}"/>
                    </a:ext>
                  </a:extLst>
                </p:cNvPr>
                <p:cNvGrpSpPr>
                  <a:grpSpLocks/>
                </p:cNvGrpSpPr>
                <p:nvPr/>
              </p:nvGrpSpPr>
              <p:grpSpPr bwMode="auto">
                <a:xfrm>
                  <a:off x="3315479" y="3933056"/>
                  <a:ext cx="72008" cy="240407"/>
                  <a:chOff x="3059832" y="3955916"/>
                  <a:chExt cx="72008" cy="240407"/>
                </a:xfrm>
              </p:grpSpPr>
              <p:cxnSp>
                <p:nvCxnSpPr>
                  <p:cNvPr id="53472" name="Straight Connector 249">
                    <a:extLst>
                      <a:ext uri="{FF2B5EF4-FFF2-40B4-BE49-F238E27FC236}">
                        <a16:creationId xmlns:a16="http://schemas.microsoft.com/office/drawing/2014/main" id="{8F8465A0-64EA-45FB-A127-F37168A0A114}"/>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51" name="Oval 250">
                    <a:extLst>
                      <a:ext uri="{FF2B5EF4-FFF2-40B4-BE49-F238E27FC236}">
                        <a16:creationId xmlns:a16="http://schemas.microsoft.com/office/drawing/2014/main" id="{06B5BE03-3723-4D74-8DBB-B5A19451D9AC}"/>
                      </a:ext>
                    </a:extLst>
                  </p:cNvPr>
                  <p:cNvSpPr/>
                  <p:nvPr/>
                </p:nvSpPr>
                <p:spPr>
                  <a:xfrm>
                    <a:off x="3059352" y="4114662"/>
                    <a:ext cx="72035" cy="78186"/>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57" name="Group 234">
                  <a:extLst>
                    <a:ext uri="{FF2B5EF4-FFF2-40B4-BE49-F238E27FC236}">
                      <a16:creationId xmlns:a16="http://schemas.microsoft.com/office/drawing/2014/main" id="{298B273E-BA06-448E-974A-6DFECD31324A}"/>
                    </a:ext>
                  </a:extLst>
                </p:cNvPr>
                <p:cNvGrpSpPr>
                  <a:grpSpLocks/>
                </p:cNvGrpSpPr>
                <p:nvPr/>
              </p:nvGrpSpPr>
              <p:grpSpPr bwMode="auto">
                <a:xfrm>
                  <a:off x="3509025" y="3933056"/>
                  <a:ext cx="72008" cy="240407"/>
                  <a:chOff x="3059832" y="3955916"/>
                  <a:chExt cx="72008" cy="240407"/>
                </a:xfrm>
              </p:grpSpPr>
              <p:cxnSp>
                <p:nvCxnSpPr>
                  <p:cNvPr id="53470" name="Straight Connector 247">
                    <a:extLst>
                      <a:ext uri="{FF2B5EF4-FFF2-40B4-BE49-F238E27FC236}">
                        <a16:creationId xmlns:a16="http://schemas.microsoft.com/office/drawing/2014/main" id="{BC8E08BD-6626-490C-9492-82A80B163094}"/>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49" name="Oval 248">
                    <a:extLst>
                      <a:ext uri="{FF2B5EF4-FFF2-40B4-BE49-F238E27FC236}">
                        <a16:creationId xmlns:a16="http://schemas.microsoft.com/office/drawing/2014/main" id="{67644CC8-8463-4A44-A983-D9BFDB2D6D7D}"/>
                      </a:ext>
                    </a:extLst>
                  </p:cNvPr>
                  <p:cNvSpPr/>
                  <p:nvPr/>
                </p:nvSpPr>
                <p:spPr>
                  <a:xfrm>
                    <a:off x="3059648" y="4114662"/>
                    <a:ext cx="72035" cy="78186"/>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58" name="Group 235">
                  <a:extLst>
                    <a:ext uri="{FF2B5EF4-FFF2-40B4-BE49-F238E27FC236}">
                      <a16:creationId xmlns:a16="http://schemas.microsoft.com/office/drawing/2014/main" id="{E7C74A2F-FFB0-4A15-9F0E-C22E591BF297}"/>
                    </a:ext>
                  </a:extLst>
                </p:cNvPr>
                <p:cNvGrpSpPr>
                  <a:grpSpLocks/>
                </p:cNvGrpSpPr>
                <p:nvPr/>
              </p:nvGrpSpPr>
              <p:grpSpPr bwMode="auto">
                <a:xfrm>
                  <a:off x="3707904" y="3933056"/>
                  <a:ext cx="72008" cy="240407"/>
                  <a:chOff x="3059832" y="3955916"/>
                  <a:chExt cx="72008" cy="240407"/>
                </a:xfrm>
              </p:grpSpPr>
              <p:cxnSp>
                <p:nvCxnSpPr>
                  <p:cNvPr id="53468" name="Straight Connector 245">
                    <a:extLst>
                      <a:ext uri="{FF2B5EF4-FFF2-40B4-BE49-F238E27FC236}">
                        <a16:creationId xmlns:a16="http://schemas.microsoft.com/office/drawing/2014/main" id="{10C7189A-3630-4E36-874D-68C64D068ED4}"/>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47" name="Oval 246">
                    <a:extLst>
                      <a:ext uri="{FF2B5EF4-FFF2-40B4-BE49-F238E27FC236}">
                        <a16:creationId xmlns:a16="http://schemas.microsoft.com/office/drawing/2014/main" id="{6200D924-E675-4781-B8E9-8F8B7B542F47}"/>
                      </a:ext>
                    </a:extLst>
                  </p:cNvPr>
                  <p:cNvSpPr/>
                  <p:nvPr/>
                </p:nvSpPr>
                <p:spPr>
                  <a:xfrm>
                    <a:off x="3059851" y="4114662"/>
                    <a:ext cx="72035" cy="78186"/>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59" name="Group 236">
                  <a:extLst>
                    <a:ext uri="{FF2B5EF4-FFF2-40B4-BE49-F238E27FC236}">
                      <a16:creationId xmlns:a16="http://schemas.microsoft.com/office/drawing/2014/main" id="{49DEBA7B-F8F3-4341-8D9F-9771F88C0284}"/>
                    </a:ext>
                  </a:extLst>
                </p:cNvPr>
                <p:cNvGrpSpPr>
                  <a:grpSpLocks/>
                </p:cNvGrpSpPr>
                <p:nvPr/>
              </p:nvGrpSpPr>
              <p:grpSpPr bwMode="auto">
                <a:xfrm>
                  <a:off x="3933453" y="3933056"/>
                  <a:ext cx="72008" cy="240407"/>
                  <a:chOff x="3059832" y="3955916"/>
                  <a:chExt cx="72008" cy="240407"/>
                </a:xfrm>
              </p:grpSpPr>
              <p:cxnSp>
                <p:nvCxnSpPr>
                  <p:cNvPr id="53466" name="Straight Connector 243">
                    <a:extLst>
                      <a:ext uri="{FF2B5EF4-FFF2-40B4-BE49-F238E27FC236}">
                        <a16:creationId xmlns:a16="http://schemas.microsoft.com/office/drawing/2014/main" id="{91ED977E-E441-479E-B7F8-2ED7EB1CD6BB}"/>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45" name="Oval 244">
                    <a:extLst>
                      <a:ext uri="{FF2B5EF4-FFF2-40B4-BE49-F238E27FC236}">
                        <a16:creationId xmlns:a16="http://schemas.microsoft.com/office/drawing/2014/main" id="{DC39F29A-86C4-4377-9696-468CCB11BE0A}"/>
                      </a:ext>
                    </a:extLst>
                  </p:cNvPr>
                  <p:cNvSpPr/>
                  <p:nvPr/>
                </p:nvSpPr>
                <p:spPr>
                  <a:xfrm>
                    <a:off x="3059578" y="4114662"/>
                    <a:ext cx="72035" cy="78186"/>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60" name="Group 237">
                  <a:extLst>
                    <a:ext uri="{FF2B5EF4-FFF2-40B4-BE49-F238E27FC236}">
                      <a16:creationId xmlns:a16="http://schemas.microsoft.com/office/drawing/2014/main" id="{6C02B947-70B8-40C3-B364-19253ECF4C08}"/>
                    </a:ext>
                  </a:extLst>
                </p:cNvPr>
                <p:cNvGrpSpPr>
                  <a:grpSpLocks/>
                </p:cNvGrpSpPr>
                <p:nvPr/>
              </p:nvGrpSpPr>
              <p:grpSpPr bwMode="auto">
                <a:xfrm>
                  <a:off x="4085853" y="3933056"/>
                  <a:ext cx="72008" cy="240407"/>
                  <a:chOff x="3059832" y="3955916"/>
                  <a:chExt cx="72008" cy="240407"/>
                </a:xfrm>
              </p:grpSpPr>
              <p:cxnSp>
                <p:nvCxnSpPr>
                  <p:cNvPr id="53464" name="Straight Connector 241">
                    <a:extLst>
                      <a:ext uri="{FF2B5EF4-FFF2-40B4-BE49-F238E27FC236}">
                        <a16:creationId xmlns:a16="http://schemas.microsoft.com/office/drawing/2014/main" id="{35C0FD06-1FC9-4ABB-B8AC-E59A39CAF465}"/>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43" name="Oval 242">
                    <a:extLst>
                      <a:ext uri="{FF2B5EF4-FFF2-40B4-BE49-F238E27FC236}">
                        <a16:creationId xmlns:a16="http://schemas.microsoft.com/office/drawing/2014/main" id="{98F61712-9DE3-4C6E-80BC-1058D55BEF5E}"/>
                      </a:ext>
                    </a:extLst>
                  </p:cNvPr>
                  <p:cNvSpPr/>
                  <p:nvPr/>
                </p:nvSpPr>
                <p:spPr>
                  <a:xfrm>
                    <a:off x="3060418" y="4114662"/>
                    <a:ext cx="72036" cy="78186"/>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61" name="Group 238">
                  <a:extLst>
                    <a:ext uri="{FF2B5EF4-FFF2-40B4-BE49-F238E27FC236}">
                      <a16:creationId xmlns:a16="http://schemas.microsoft.com/office/drawing/2014/main" id="{A6596BEB-631C-440C-90D5-E2E813799D25}"/>
                    </a:ext>
                  </a:extLst>
                </p:cNvPr>
                <p:cNvGrpSpPr>
                  <a:grpSpLocks/>
                </p:cNvGrpSpPr>
                <p:nvPr/>
              </p:nvGrpSpPr>
              <p:grpSpPr bwMode="auto">
                <a:xfrm>
                  <a:off x="4293493" y="3933056"/>
                  <a:ext cx="72008" cy="240407"/>
                  <a:chOff x="3059832" y="3955916"/>
                  <a:chExt cx="72008" cy="240407"/>
                </a:xfrm>
              </p:grpSpPr>
              <p:cxnSp>
                <p:nvCxnSpPr>
                  <p:cNvPr id="53462" name="Straight Connector 239">
                    <a:extLst>
                      <a:ext uri="{FF2B5EF4-FFF2-40B4-BE49-F238E27FC236}">
                        <a16:creationId xmlns:a16="http://schemas.microsoft.com/office/drawing/2014/main" id="{4CDD3654-B5F9-45BA-9C73-5E860F1AF499}"/>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41" name="Oval 240">
                    <a:extLst>
                      <a:ext uri="{FF2B5EF4-FFF2-40B4-BE49-F238E27FC236}">
                        <a16:creationId xmlns:a16="http://schemas.microsoft.com/office/drawing/2014/main" id="{A4F35C6B-40D5-4024-ADEA-361E0D2F0F02}"/>
                      </a:ext>
                    </a:extLst>
                  </p:cNvPr>
                  <p:cNvSpPr/>
                  <p:nvPr/>
                </p:nvSpPr>
                <p:spPr>
                  <a:xfrm>
                    <a:off x="3059717" y="4114662"/>
                    <a:ext cx="72036" cy="78186"/>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sp>
            <p:nvSpPr>
              <p:cNvPr id="201" name="Freeform 200">
                <a:extLst>
                  <a:ext uri="{FF2B5EF4-FFF2-40B4-BE49-F238E27FC236}">
                    <a16:creationId xmlns:a16="http://schemas.microsoft.com/office/drawing/2014/main" id="{E0F60656-83F4-4D09-9F23-45B392BCFB6A}"/>
                  </a:ext>
                </a:extLst>
              </p:cNvPr>
              <p:cNvSpPr/>
              <p:nvPr/>
            </p:nvSpPr>
            <p:spPr>
              <a:xfrm>
                <a:off x="2915768" y="3717704"/>
                <a:ext cx="872290" cy="218381"/>
              </a:xfrm>
              <a:custGeom>
                <a:avLst/>
                <a:gdLst>
                  <a:gd name="connsiteX0" fmla="*/ 110029 w 578980"/>
                  <a:gd name="connsiteY0" fmla="*/ 190219 h 191972"/>
                  <a:gd name="connsiteX1" fmla="*/ 1444 w 578980"/>
                  <a:gd name="connsiteY1" fmla="*/ 182599 h 191972"/>
                  <a:gd name="connsiteX2" fmla="*/ 54784 w 578980"/>
                  <a:gd name="connsiteY2" fmla="*/ 117829 h 191972"/>
                  <a:gd name="connsiteX3" fmla="*/ 155749 w 578980"/>
                  <a:gd name="connsiteY3" fmla="*/ 47344 h 191972"/>
                  <a:gd name="connsiteX4" fmla="*/ 256714 w 578980"/>
                  <a:gd name="connsiteY4" fmla="*/ 68299 h 191972"/>
                  <a:gd name="connsiteX5" fmla="*/ 353869 w 578980"/>
                  <a:gd name="connsiteY5" fmla="*/ 3529 h 191972"/>
                  <a:gd name="connsiteX6" fmla="*/ 454834 w 578980"/>
                  <a:gd name="connsiteY6" fmla="*/ 30199 h 191972"/>
                  <a:gd name="connsiteX7" fmla="*/ 534844 w 578980"/>
                  <a:gd name="connsiteY7" fmla="*/ 1624 h 191972"/>
                  <a:gd name="connsiteX8" fmla="*/ 578659 w 578980"/>
                  <a:gd name="connsiteY8" fmla="*/ 89254 h 191972"/>
                  <a:gd name="connsiteX9" fmla="*/ 546274 w 578980"/>
                  <a:gd name="connsiteY9" fmla="*/ 173074 h 191972"/>
                  <a:gd name="connsiteX10" fmla="*/ 409114 w 578980"/>
                  <a:gd name="connsiteY10" fmla="*/ 163549 h 191972"/>
                  <a:gd name="connsiteX11" fmla="*/ 231949 w 578980"/>
                  <a:gd name="connsiteY11" fmla="*/ 169264 h 191972"/>
                  <a:gd name="connsiteX12" fmla="*/ 110029 w 578980"/>
                  <a:gd name="connsiteY12" fmla="*/ 190219 h 191972"/>
                  <a:gd name="connsiteX0" fmla="*/ 110029 w 578980"/>
                  <a:gd name="connsiteY0" fmla="*/ 190219 h 190791"/>
                  <a:gd name="connsiteX1" fmla="*/ 1444 w 578980"/>
                  <a:gd name="connsiteY1" fmla="*/ 182599 h 190791"/>
                  <a:gd name="connsiteX2" fmla="*/ 54784 w 578980"/>
                  <a:gd name="connsiteY2" fmla="*/ 117829 h 190791"/>
                  <a:gd name="connsiteX3" fmla="*/ 155749 w 578980"/>
                  <a:gd name="connsiteY3" fmla="*/ 47344 h 190791"/>
                  <a:gd name="connsiteX4" fmla="*/ 256714 w 578980"/>
                  <a:gd name="connsiteY4" fmla="*/ 68299 h 190791"/>
                  <a:gd name="connsiteX5" fmla="*/ 353869 w 578980"/>
                  <a:gd name="connsiteY5" fmla="*/ 3529 h 190791"/>
                  <a:gd name="connsiteX6" fmla="*/ 454834 w 578980"/>
                  <a:gd name="connsiteY6" fmla="*/ 30199 h 190791"/>
                  <a:gd name="connsiteX7" fmla="*/ 534844 w 578980"/>
                  <a:gd name="connsiteY7" fmla="*/ 1624 h 190791"/>
                  <a:gd name="connsiteX8" fmla="*/ 578659 w 578980"/>
                  <a:gd name="connsiteY8" fmla="*/ 89254 h 190791"/>
                  <a:gd name="connsiteX9" fmla="*/ 546274 w 578980"/>
                  <a:gd name="connsiteY9" fmla="*/ 173074 h 190791"/>
                  <a:gd name="connsiteX10" fmla="*/ 409114 w 578980"/>
                  <a:gd name="connsiteY10" fmla="*/ 163549 h 190791"/>
                  <a:gd name="connsiteX11" fmla="*/ 269067 w 578980"/>
                  <a:gd name="connsiteY11" fmla="*/ 185853 h 190791"/>
                  <a:gd name="connsiteX12" fmla="*/ 110029 w 578980"/>
                  <a:gd name="connsiteY12" fmla="*/ 190219 h 190791"/>
                  <a:gd name="connsiteX0" fmla="*/ 110029 w 578908"/>
                  <a:gd name="connsiteY0" fmla="*/ 190219 h 190791"/>
                  <a:gd name="connsiteX1" fmla="*/ 1444 w 578908"/>
                  <a:gd name="connsiteY1" fmla="*/ 182599 h 190791"/>
                  <a:gd name="connsiteX2" fmla="*/ 54784 w 578908"/>
                  <a:gd name="connsiteY2" fmla="*/ 117829 h 190791"/>
                  <a:gd name="connsiteX3" fmla="*/ 155749 w 578908"/>
                  <a:gd name="connsiteY3" fmla="*/ 47344 h 190791"/>
                  <a:gd name="connsiteX4" fmla="*/ 256714 w 578908"/>
                  <a:gd name="connsiteY4" fmla="*/ 68299 h 190791"/>
                  <a:gd name="connsiteX5" fmla="*/ 353869 w 578908"/>
                  <a:gd name="connsiteY5" fmla="*/ 3529 h 190791"/>
                  <a:gd name="connsiteX6" fmla="*/ 454834 w 578908"/>
                  <a:gd name="connsiteY6" fmla="*/ 30199 h 190791"/>
                  <a:gd name="connsiteX7" fmla="*/ 534844 w 578908"/>
                  <a:gd name="connsiteY7" fmla="*/ 1624 h 190791"/>
                  <a:gd name="connsiteX8" fmla="*/ 578659 w 578908"/>
                  <a:gd name="connsiteY8" fmla="*/ 89254 h 190791"/>
                  <a:gd name="connsiteX9" fmla="*/ 546274 w 578908"/>
                  <a:gd name="connsiteY9" fmla="*/ 173074 h 190791"/>
                  <a:gd name="connsiteX10" fmla="*/ 425986 w 578908"/>
                  <a:gd name="connsiteY10" fmla="*/ 181797 h 190791"/>
                  <a:gd name="connsiteX11" fmla="*/ 269067 w 578908"/>
                  <a:gd name="connsiteY11" fmla="*/ 185853 h 190791"/>
                  <a:gd name="connsiteX12" fmla="*/ 110029 w 578908"/>
                  <a:gd name="connsiteY12" fmla="*/ 190219 h 190791"/>
                  <a:gd name="connsiteX0" fmla="*/ 110029 w 581264"/>
                  <a:gd name="connsiteY0" fmla="*/ 190219 h 190791"/>
                  <a:gd name="connsiteX1" fmla="*/ 1444 w 581264"/>
                  <a:gd name="connsiteY1" fmla="*/ 182599 h 190791"/>
                  <a:gd name="connsiteX2" fmla="*/ 54784 w 581264"/>
                  <a:gd name="connsiteY2" fmla="*/ 117829 h 190791"/>
                  <a:gd name="connsiteX3" fmla="*/ 155749 w 581264"/>
                  <a:gd name="connsiteY3" fmla="*/ 47344 h 190791"/>
                  <a:gd name="connsiteX4" fmla="*/ 256714 w 581264"/>
                  <a:gd name="connsiteY4" fmla="*/ 68299 h 190791"/>
                  <a:gd name="connsiteX5" fmla="*/ 353869 w 581264"/>
                  <a:gd name="connsiteY5" fmla="*/ 3529 h 190791"/>
                  <a:gd name="connsiteX6" fmla="*/ 454834 w 581264"/>
                  <a:gd name="connsiteY6" fmla="*/ 30199 h 190791"/>
                  <a:gd name="connsiteX7" fmla="*/ 534844 w 581264"/>
                  <a:gd name="connsiteY7" fmla="*/ 1624 h 190791"/>
                  <a:gd name="connsiteX8" fmla="*/ 578659 w 581264"/>
                  <a:gd name="connsiteY8" fmla="*/ 89254 h 190791"/>
                  <a:gd name="connsiteX9" fmla="*/ 559772 w 581264"/>
                  <a:gd name="connsiteY9" fmla="*/ 178051 h 190791"/>
                  <a:gd name="connsiteX10" fmla="*/ 425986 w 581264"/>
                  <a:gd name="connsiteY10" fmla="*/ 181797 h 190791"/>
                  <a:gd name="connsiteX11" fmla="*/ 269067 w 581264"/>
                  <a:gd name="connsiteY11" fmla="*/ 185853 h 190791"/>
                  <a:gd name="connsiteX12" fmla="*/ 110029 w 581264"/>
                  <a:gd name="connsiteY12" fmla="*/ 190219 h 19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264" h="190791">
                    <a:moveTo>
                      <a:pt x="110029" y="190219"/>
                    </a:moveTo>
                    <a:cubicBezTo>
                      <a:pt x="65425" y="189677"/>
                      <a:pt x="10651" y="194664"/>
                      <a:pt x="1444" y="182599"/>
                    </a:cubicBezTo>
                    <a:cubicBezTo>
                      <a:pt x="-7764" y="170534"/>
                      <a:pt x="29066" y="140371"/>
                      <a:pt x="54784" y="117829"/>
                    </a:cubicBezTo>
                    <a:cubicBezTo>
                      <a:pt x="80501" y="95286"/>
                      <a:pt x="122094" y="55599"/>
                      <a:pt x="155749" y="47344"/>
                    </a:cubicBezTo>
                    <a:cubicBezTo>
                      <a:pt x="189404" y="39089"/>
                      <a:pt x="223694" y="75601"/>
                      <a:pt x="256714" y="68299"/>
                    </a:cubicBezTo>
                    <a:cubicBezTo>
                      <a:pt x="289734" y="60997"/>
                      <a:pt x="320849" y="9879"/>
                      <a:pt x="353869" y="3529"/>
                    </a:cubicBezTo>
                    <a:cubicBezTo>
                      <a:pt x="386889" y="-2821"/>
                      <a:pt x="424672" y="30516"/>
                      <a:pt x="454834" y="30199"/>
                    </a:cubicBezTo>
                    <a:cubicBezTo>
                      <a:pt x="484996" y="29882"/>
                      <a:pt x="514207" y="-8219"/>
                      <a:pt x="534844" y="1624"/>
                    </a:cubicBezTo>
                    <a:cubicBezTo>
                      <a:pt x="555482" y="11466"/>
                      <a:pt x="574504" y="59850"/>
                      <a:pt x="578659" y="89254"/>
                    </a:cubicBezTo>
                    <a:cubicBezTo>
                      <a:pt x="582814" y="118658"/>
                      <a:pt x="585217" y="162627"/>
                      <a:pt x="559772" y="178051"/>
                    </a:cubicBezTo>
                    <a:cubicBezTo>
                      <a:pt x="534327" y="193475"/>
                      <a:pt x="478373" y="182432"/>
                      <a:pt x="425986" y="181797"/>
                    </a:cubicBezTo>
                    <a:cubicBezTo>
                      <a:pt x="373599" y="181162"/>
                      <a:pt x="321726" y="184449"/>
                      <a:pt x="269067" y="185853"/>
                    </a:cubicBezTo>
                    <a:cubicBezTo>
                      <a:pt x="216408" y="187257"/>
                      <a:pt x="154633" y="190761"/>
                      <a:pt x="110029" y="190219"/>
                    </a:cubicBezTo>
                    <a:close/>
                  </a:path>
                </a:pathLst>
              </a:custGeom>
              <a:solidFill>
                <a:srgbClr val="8064A2"/>
              </a:solidFill>
              <a:ln w="25400" cap="flat" cmpd="sng" algn="ctr">
                <a:solidFill>
                  <a:srgbClr val="8064A2">
                    <a:shade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nvGrpSpPr>
              <p:cNvPr id="53424" name="Group 201">
                <a:extLst>
                  <a:ext uri="{FF2B5EF4-FFF2-40B4-BE49-F238E27FC236}">
                    <a16:creationId xmlns:a16="http://schemas.microsoft.com/office/drawing/2014/main" id="{87E52576-1906-4B22-81FE-9867F145994F}"/>
                  </a:ext>
                </a:extLst>
              </p:cNvPr>
              <p:cNvGrpSpPr>
                <a:grpSpLocks/>
              </p:cNvGrpSpPr>
              <p:nvPr/>
            </p:nvGrpSpPr>
            <p:grpSpPr bwMode="auto">
              <a:xfrm>
                <a:off x="2915816" y="3790950"/>
                <a:ext cx="1516312" cy="382513"/>
                <a:chOff x="2915816" y="3790950"/>
                <a:chExt cx="1516312" cy="382513"/>
              </a:xfrm>
            </p:grpSpPr>
            <p:cxnSp>
              <p:nvCxnSpPr>
                <p:cNvPr id="53429" name="Straight Connector 206">
                  <a:extLst>
                    <a:ext uri="{FF2B5EF4-FFF2-40B4-BE49-F238E27FC236}">
                      <a16:creationId xmlns:a16="http://schemas.microsoft.com/office/drawing/2014/main" id="{B761F36B-2A5F-40F6-B6C5-4171F0042298}"/>
                    </a:ext>
                  </a:extLst>
                </p:cNvPr>
                <p:cNvCxnSpPr>
                  <a:cxnSpLocks noChangeShapeType="1"/>
                </p:cNvCxnSpPr>
                <p:nvPr/>
              </p:nvCxnSpPr>
              <p:spPr bwMode="auto">
                <a:xfrm>
                  <a:off x="3821440" y="3790950"/>
                  <a:ext cx="0" cy="142106"/>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53430" name="Straight Connector 207">
                  <a:extLst>
                    <a:ext uri="{FF2B5EF4-FFF2-40B4-BE49-F238E27FC236}">
                      <a16:creationId xmlns:a16="http://schemas.microsoft.com/office/drawing/2014/main" id="{B93A9397-19CA-48C2-BEEA-4544DD765110}"/>
                    </a:ext>
                  </a:extLst>
                </p:cNvPr>
                <p:cNvCxnSpPr>
                  <a:cxnSpLocks noChangeShapeType="1"/>
                </p:cNvCxnSpPr>
                <p:nvPr/>
              </p:nvCxnSpPr>
              <p:spPr bwMode="auto">
                <a:xfrm>
                  <a:off x="3808105" y="3790950"/>
                  <a:ext cx="230839" cy="0"/>
                </a:xfrm>
                <a:prstGeom prst="line">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53431" name="Group 208">
                  <a:extLst>
                    <a:ext uri="{FF2B5EF4-FFF2-40B4-BE49-F238E27FC236}">
                      <a16:creationId xmlns:a16="http://schemas.microsoft.com/office/drawing/2014/main" id="{F03901F0-136E-403A-926C-2D606AF21464}"/>
                    </a:ext>
                  </a:extLst>
                </p:cNvPr>
                <p:cNvGrpSpPr>
                  <a:grpSpLocks/>
                </p:cNvGrpSpPr>
                <p:nvPr/>
              </p:nvGrpSpPr>
              <p:grpSpPr bwMode="auto">
                <a:xfrm>
                  <a:off x="2915816" y="3933056"/>
                  <a:ext cx="1516312" cy="240407"/>
                  <a:chOff x="2962725" y="3933056"/>
                  <a:chExt cx="1516312" cy="240407"/>
                </a:xfrm>
              </p:grpSpPr>
              <p:cxnSp>
                <p:nvCxnSpPr>
                  <p:cNvPr id="53432" name="Straight Connector 209">
                    <a:extLst>
                      <a:ext uri="{FF2B5EF4-FFF2-40B4-BE49-F238E27FC236}">
                        <a16:creationId xmlns:a16="http://schemas.microsoft.com/office/drawing/2014/main" id="{2A41CAD5-4BCE-471C-87A2-5977B0898BB7}"/>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433" name="Group 210">
                    <a:extLst>
                      <a:ext uri="{FF2B5EF4-FFF2-40B4-BE49-F238E27FC236}">
                        <a16:creationId xmlns:a16="http://schemas.microsoft.com/office/drawing/2014/main" id="{27D0B052-5737-4F34-B207-7DC0E51256D9}"/>
                      </a:ext>
                    </a:extLst>
                  </p:cNvPr>
                  <p:cNvGrpSpPr>
                    <a:grpSpLocks/>
                  </p:cNvGrpSpPr>
                  <p:nvPr/>
                </p:nvGrpSpPr>
                <p:grpSpPr bwMode="auto">
                  <a:xfrm>
                    <a:off x="3059832" y="3933056"/>
                    <a:ext cx="72008" cy="240407"/>
                    <a:chOff x="3059832" y="3955916"/>
                    <a:chExt cx="72008" cy="240407"/>
                  </a:xfrm>
                </p:grpSpPr>
                <p:cxnSp>
                  <p:nvCxnSpPr>
                    <p:cNvPr id="53452" name="Straight Connector 229">
                      <a:extLst>
                        <a:ext uri="{FF2B5EF4-FFF2-40B4-BE49-F238E27FC236}">
                          <a16:creationId xmlns:a16="http://schemas.microsoft.com/office/drawing/2014/main" id="{03F7854A-459F-4C1B-B45C-5B4605D42EFE}"/>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31" name="Oval 230">
                      <a:extLst>
                        <a:ext uri="{FF2B5EF4-FFF2-40B4-BE49-F238E27FC236}">
                          <a16:creationId xmlns:a16="http://schemas.microsoft.com/office/drawing/2014/main" id="{4A6B939A-3480-41A2-BAD5-ACC1A2599A5D}"/>
                        </a:ext>
                      </a:extLst>
                    </p:cNvPr>
                    <p:cNvSpPr/>
                    <p:nvPr/>
                  </p:nvSpPr>
                  <p:spPr>
                    <a:xfrm>
                      <a:off x="3059599" y="4115317"/>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34" name="Group 211">
                    <a:extLst>
                      <a:ext uri="{FF2B5EF4-FFF2-40B4-BE49-F238E27FC236}">
                        <a16:creationId xmlns:a16="http://schemas.microsoft.com/office/drawing/2014/main" id="{CF1D7263-29D7-4C91-AEA1-A857F8E3995E}"/>
                      </a:ext>
                    </a:extLst>
                  </p:cNvPr>
                  <p:cNvGrpSpPr>
                    <a:grpSpLocks/>
                  </p:cNvGrpSpPr>
                  <p:nvPr/>
                </p:nvGrpSpPr>
                <p:grpSpPr bwMode="auto">
                  <a:xfrm>
                    <a:off x="3315479" y="3933056"/>
                    <a:ext cx="72008" cy="240407"/>
                    <a:chOff x="3059832" y="3955916"/>
                    <a:chExt cx="72008" cy="240407"/>
                  </a:xfrm>
                </p:grpSpPr>
                <p:cxnSp>
                  <p:nvCxnSpPr>
                    <p:cNvPr id="53450" name="Straight Connector 227">
                      <a:extLst>
                        <a:ext uri="{FF2B5EF4-FFF2-40B4-BE49-F238E27FC236}">
                          <a16:creationId xmlns:a16="http://schemas.microsoft.com/office/drawing/2014/main" id="{3A3A6933-DEFD-43CC-ACFF-C6C30DA09884}"/>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29" name="Oval 228">
                      <a:extLst>
                        <a:ext uri="{FF2B5EF4-FFF2-40B4-BE49-F238E27FC236}">
                          <a16:creationId xmlns:a16="http://schemas.microsoft.com/office/drawing/2014/main" id="{5C32C57A-AD2B-4C91-BF57-FB07D656C894}"/>
                        </a:ext>
                      </a:extLst>
                    </p:cNvPr>
                    <p:cNvSpPr/>
                    <p:nvPr/>
                  </p:nvSpPr>
                  <p:spPr>
                    <a:xfrm>
                      <a:off x="3059352" y="4115317"/>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35" name="Group 212">
                    <a:extLst>
                      <a:ext uri="{FF2B5EF4-FFF2-40B4-BE49-F238E27FC236}">
                        <a16:creationId xmlns:a16="http://schemas.microsoft.com/office/drawing/2014/main" id="{169DA1E6-51A8-4A40-AAE3-2D021CA43252}"/>
                      </a:ext>
                    </a:extLst>
                  </p:cNvPr>
                  <p:cNvGrpSpPr>
                    <a:grpSpLocks/>
                  </p:cNvGrpSpPr>
                  <p:nvPr/>
                </p:nvGrpSpPr>
                <p:grpSpPr bwMode="auto">
                  <a:xfrm>
                    <a:off x="3509025" y="3933056"/>
                    <a:ext cx="72008" cy="240407"/>
                    <a:chOff x="3059832" y="3955916"/>
                    <a:chExt cx="72008" cy="240407"/>
                  </a:xfrm>
                </p:grpSpPr>
                <p:cxnSp>
                  <p:nvCxnSpPr>
                    <p:cNvPr id="53448" name="Straight Connector 225">
                      <a:extLst>
                        <a:ext uri="{FF2B5EF4-FFF2-40B4-BE49-F238E27FC236}">
                          <a16:creationId xmlns:a16="http://schemas.microsoft.com/office/drawing/2014/main" id="{5329FB63-F48C-4986-A58F-37DB1C94717C}"/>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27" name="Oval 226">
                      <a:extLst>
                        <a:ext uri="{FF2B5EF4-FFF2-40B4-BE49-F238E27FC236}">
                          <a16:creationId xmlns:a16="http://schemas.microsoft.com/office/drawing/2014/main" id="{5F5190A1-1DEB-4851-B144-002EF027CA19}"/>
                        </a:ext>
                      </a:extLst>
                    </p:cNvPr>
                    <p:cNvSpPr/>
                    <p:nvPr/>
                  </p:nvSpPr>
                  <p:spPr>
                    <a:xfrm>
                      <a:off x="3059648" y="4115317"/>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36" name="Group 213">
                    <a:extLst>
                      <a:ext uri="{FF2B5EF4-FFF2-40B4-BE49-F238E27FC236}">
                        <a16:creationId xmlns:a16="http://schemas.microsoft.com/office/drawing/2014/main" id="{EAF4A4EF-91D1-4C78-8E45-3945170AD869}"/>
                      </a:ext>
                    </a:extLst>
                  </p:cNvPr>
                  <p:cNvGrpSpPr>
                    <a:grpSpLocks/>
                  </p:cNvGrpSpPr>
                  <p:nvPr/>
                </p:nvGrpSpPr>
                <p:grpSpPr bwMode="auto">
                  <a:xfrm>
                    <a:off x="3707904" y="3933056"/>
                    <a:ext cx="72008" cy="240407"/>
                    <a:chOff x="3059832" y="3955916"/>
                    <a:chExt cx="72008" cy="240407"/>
                  </a:xfrm>
                </p:grpSpPr>
                <p:cxnSp>
                  <p:nvCxnSpPr>
                    <p:cNvPr id="53446" name="Straight Connector 223">
                      <a:extLst>
                        <a:ext uri="{FF2B5EF4-FFF2-40B4-BE49-F238E27FC236}">
                          <a16:creationId xmlns:a16="http://schemas.microsoft.com/office/drawing/2014/main" id="{3FE4D1FB-5D22-48E3-A4C8-DCC18544FB03}"/>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25" name="Oval 224">
                      <a:extLst>
                        <a:ext uri="{FF2B5EF4-FFF2-40B4-BE49-F238E27FC236}">
                          <a16:creationId xmlns:a16="http://schemas.microsoft.com/office/drawing/2014/main" id="{BE842CF9-A7D3-49C7-BED5-239EE551EBD4}"/>
                        </a:ext>
                      </a:extLst>
                    </p:cNvPr>
                    <p:cNvSpPr/>
                    <p:nvPr/>
                  </p:nvSpPr>
                  <p:spPr>
                    <a:xfrm>
                      <a:off x="3059851" y="4115317"/>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37" name="Group 214">
                    <a:extLst>
                      <a:ext uri="{FF2B5EF4-FFF2-40B4-BE49-F238E27FC236}">
                        <a16:creationId xmlns:a16="http://schemas.microsoft.com/office/drawing/2014/main" id="{06027B1F-FB40-48D8-A785-43C56523B950}"/>
                      </a:ext>
                    </a:extLst>
                  </p:cNvPr>
                  <p:cNvGrpSpPr>
                    <a:grpSpLocks/>
                  </p:cNvGrpSpPr>
                  <p:nvPr/>
                </p:nvGrpSpPr>
                <p:grpSpPr bwMode="auto">
                  <a:xfrm>
                    <a:off x="3933453" y="3933056"/>
                    <a:ext cx="72008" cy="240407"/>
                    <a:chOff x="3059832" y="3955916"/>
                    <a:chExt cx="72008" cy="240407"/>
                  </a:xfrm>
                </p:grpSpPr>
                <p:cxnSp>
                  <p:nvCxnSpPr>
                    <p:cNvPr id="53444" name="Straight Connector 221">
                      <a:extLst>
                        <a:ext uri="{FF2B5EF4-FFF2-40B4-BE49-F238E27FC236}">
                          <a16:creationId xmlns:a16="http://schemas.microsoft.com/office/drawing/2014/main" id="{2081915C-B850-4EC0-BCF4-068576933A20}"/>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23" name="Oval 222">
                      <a:extLst>
                        <a:ext uri="{FF2B5EF4-FFF2-40B4-BE49-F238E27FC236}">
                          <a16:creationId xmlns:a16="http://schemas.microsoft.com/office/drawing/2014/main" id="{C08E2564-F60B-498A-84B1-DE7C5F073270}"/>
                        </a:ext>
                      </a:extLst>
                    </p:cNvPr>
                    <p:cNvSpPr/>
                    <p:nvPr/>
                  </p:nvSpPr>
                  <p:spPr>
                    <a:xfrm>
                      <a:off x="3059578" y="4115317"/>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38" name="Group 215">
                    <a:extLst>
                      <a:ext uri="{FF2B5EF4-FFF2-40B4-BE49-F238E27FC236}">
                        <a16:creationId xmlns:a16="http://schemas.microsoft.com/office/drawing/2014/main" id="{3247A9F0-8C1F-4B8D-8E2C-A57E129EF516}"/>
                      </a:ext>
                    </a:extLst>
                  </p:cNvPr>
                  <p:cNvGrpSpPr>
                    <a:grpSpLocks/>
                  </p:cNvGrpSpPr>
                  <p:nvPr/>
                </p:nvGrpSpPr>
                <p:grpSpPr bwMode="auto">
                  <a:xfrm>
                    <a:off x="4085853" y="3933056"/>
                    <a:ext cx="72008" cy="240407"/>
                    <a:chOff x="3059832" y="3955916"/>
                    <a:chExt cx="72008" cy="240407"/>
                  </a:xfrm>
                </p:grpSpPr>
                <p:cxnSp>
                  <p:nvCxnSpPr>
                    <p:cNvPr id="53442" name="Straight Connector 219">
                      <a:extLst>
                        <a:ext uri="{FF2B5EF4-FFF2-40B4-BE49-F238E27FC236}">
                          <a16:creationId xmlns:a16="http://schemas.microsoft.com/office/drawing/2014/main" id="{BB2F95BE-93B0-42D4-BED3-13AA0D94D364}"/>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21" name="Oval 220">
                      <a:extLst>
                        <a:ext uri="{FF2B5EF4-FFF2-40B4-BE49-F238E27FC236}">
                          <a16:creationId xmlns:a16="http://schemas.microsoft.com/office/drawing/2014/main" id="{6B1CED04-1C2C-4AE8-91F7-32E12336951E}"/>
                        </a:ext>
                      </a:extLst>
                    </p:cNvPr>
                    <p:cNvSpPr/>
                    <p:nvPr/>
                  </p:nvSpPr>
                  <p:spPr>
                    <a:xfrm>
                      <a:off x="3060418" y="4115317"/>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39" name="Group 216">
                    <a:extLst>
                      <a:ext uri="{FF2B5EF4-FFF2-40B4-BE49-F238E27FC236}">
                        <a16:creationId xmlns:a16="http://schemas.microsoft.com/office/drawing/2014/main" id="{9D547484-D5EB-4CE3-8BA6-6CD0FBEF9BAB}"/>
                      </a:ext>
                    </a:extLst>
                  </p:cNvPr>
                  <p:cNvGrpSpPr>
                    <a:grpSpLocks/>
                  </p:cNvGrpSpPr>
                  <p:nvPr/>
                </p:nvGrpSpPr>
                <p:grpSpPr bwMode="auto">
                  <a:xfrm>
                    <a:off x="4293493" y="3933056"/>
                    <a:ext cx="72008" cy="240407"/>
                    <a:chOff x="3059832" y="3955916"/>
                    <a:chExt cx="72008" cy="240407"/>
                  </a:xfrm>
                </p:grpSpPr>
                <p:cxnSp>
                  <p:nvCxnSpPr>
                    <p:cNvPr id="53440" name="Straight Connector 217">
                      <a:extLst>
                        <a:ext uri="{FF2B5EF4-FFF2-40B4-BE49-F238E27FC236}">
                          <a16:creationId xmlns:a16="http://schemas.microsoft.com/office/drawing/2014/main" id="{03332909-44E8-4860-ABD5-A15D44A9CE15}"/>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219" name="Oval 218">
                      <a:extLst>
                        <a:ext uri="{FF2B5EF4-FFF2-40B4-BE49-F238E27FC236}">
                          <a16:creationId xmlns:a16="http://schemas.microsoft.com/office/drawing/2014/main" id="{3D7E36D1-1EF3-47C0-ABDD-796A7DF393ED}"/>
                        </a:ext>
                      </a:extLst>
                    </p:cNvPr>
                    <p:cNvSpPr/>
                    <p:nvPr/>
                  </p:nvSpPr>
                  <p:spPr>
                    <a:xfrm>
                      <a:off x="3059717" y="4115317"/>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grpSp>
          <p:sp>
            <p:nvSpPr>
              <p:cNvPr id="203" name="Freeform 202">
                <a:extLst>
                  <a:ext uri="{FF2B5EF4-FFF2-40B4-BE49-F238E27FC236}">
                    <a16:creationId xmlns:a16="http://schemas.microsoft.com/office/drawing/2014/main" id="{86907921-5B61-4512-BF9C-5079799FBBBD}"/>
                  </a:ext>
                </a:extLst>
              </p:cNvPr>
              <p:cNvSpPr/>
              <p:nvPr/>
            </p:nvSpPr>
            <p:spPr>
              <a:xfrm>
                <a:off x="3196054" y="3448098"/>
                <a:ext cx="144072" cy="269606"/>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204" name="Freeform 203">
                <a:extLst>
                  <a:ext uri="{FF2B5EF4-FFF2-40B4-BE49-F238E27FC236}">
                    <a16:creationId xmlns:a16="http://schemas.microsoft.com/office/drawing/2014/main" id="{6DBA9539-9DA5-44F1-82B5-0EA400C4EAA2}"/>
                  </a:ext>
                </a:extLst>
              </p:cNvPr>
              <p:cNvSpPr/>
              <p:nvPr/>
            </p:nvSpPr>
            <p:spPr>
              <a:xfrm>
                <a:off x="3492056" y="3448098"/>
                <a:ext cx="142763" cy="269606"/>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205" name="Freeform 204">
                <a:extLst>
                  <a:ext uri="{FF2B5EF4-FFF2-40B4-BE49-F238E27FC236}">
                    <a16:creationId xmlns:a16="http://schemas.microsoft.com/office/drawing/2014/main" id="{A1E97BC2-5FD9-4878-8137-709B30F3B55F}"/>
                  </a:ext>
                </a:extLst>
              </p:cNvPr>
              <p:cNvSpPr/>
              <p:nvPr/>
            </p:nvSpPr>
            <p:spPr>
              <a:xfrm flipH="1">
                <a:off x="3820802" y="3448098"/>
                <a:ext cx="142762" cy="269606"/>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206" name="Freeform 205">
                <a:extLst>
                  <a:ext uri="{FF2B5EF4-FFF2-40B4-BE49-F238E27FC236}">
                    <a16:creationId xmlns:a16="http://schemas.microsoft.com/office/drawing/2014/main" id="{3F17F823-9368-46A0-8C21-C997871FC5ED}"/>
                  </a:ext>
                </a:extLst>
              </p:cNvPr>
              <p:cNvSpPr/>
              <p:nvPr/>
            </p:nvSpPr>
            <p:spPr>
              <a:xfrm flipH="1">
                <a:off x="4106327" y="3448098"/>
                <a:ext cx="142762" cy="269606"/>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262" name="Group 39">
              <a:extLst>
                <a:ext uri="{FF2B5EF4-FFF2-40B4-BE49-F238E27FC236}">
                  <a16:creationId xmlns:a16="http://schemas.microsoft.com/office/drawing/2014/main" id="{C3BFFD17-42B7-456F-8559-F2C21A7EFC2A}"/>
                </a:ext>
              </a:extLst>
            </p:cNvPr>
            <p:cNvGrpSpPr>
              <a:grpSpLocks/>
            </p:cNvGrpSpPr>
            <p:nvPr/>
          </p:nvGrpSpPr>
          <p:grpSpPr bwMode="auto">
            <a:xfrm flipV="1">
              <a:off x="4783880" y="4268713"/>
              <a:ext cx="1516312" cy="240407"/>
              <a:chOff x="2962725" y="3933056"/>
              <a:chExt cx="1516312" cy="240407"/>
            </a:xfrm>
          </p:grpSpPr>
          <p:cxnSp>
            <p:nvCxnSpPr>
              <p:cNvPr id="53400" name="Straight Connector 177">
                <a:extLst>
                  <a:ext uri="{FF2B5EF4-FFF2-40B4-BE49-F238E27FC236}">
                    <a16:creationId xmlns:a16="http://schemas.microsoft.com/office/drawing/2014/main" id="{DBABFD6F-C231-4225-9DFE-8D8C1CBA3D98}"/>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401" name="Group 178">
                <a:extLst>
                  <a:ext uri="{FF2B5EF4-FFF2-40B4-BE49-F238E27FC236}">
                    <a16:creationId xmlns:a16="http://schemas.microsoft.com/office/drawing/2014/main" id="{7305140A-F5DB-4C1D-8475-3E90C391A595}"/>
                  </a:ext>
                </a:extLst>
              </p:cNvPr>
              <p:cNvGrpSpPr>
                <a:grpSpLocks/>
              </p:cNvGrpSpPr>
              <p:nvPr/>
            </p:nvGrpSpPr>
            <p:grpSpPr bwMode="auto">
              <a:xfrm>
                <a:off x="3059832" y="3933056"/>
                <a:ext cx="72008" cy="240407"/>
                <a:chOff x="3059832" y="3955916"/>
                <a:chExt cx="72008" cy="240407"/>
              </a:xfrm>
            </p:grpSpPr>
            <p:cxnSp>
              <p:nvCxnSpPr>
                <p:cNvPr id="53420" name="Straight Connector 197">
                  <a:extLst>
                    <a:ext uri="{FF2B5EF4-FFF2-40B4-BE49-F238E27FC236}">
                      <a16:creationId xmlns:a16="http://schemas.microsoft.com/office/drawing/2014/main" id="{1EA7DAD2-449C-4D97-B4EE-6AF97BB7B66A}"/>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99" name="Oval 198">
                  <a:extLst>
                    <a:ext uri="{FF2B5EF4-FFF2-40B4-BE49-F238E27FC236}">
                      <a16:creationId xmlns:a16="http://schemas.microsoft.com/office/drawing/2014/main" id="{322B216A-7FD0-42DB-AFF8-AD62AE0A0AFE}"/>
                    </a:ext>
                  </a:extLst>
                </p:cNvPr>
                <p:cNvSpPr/>
                <p:nvPr/>
              </p:nvSpPr>
              <p:spPr>
                <a:xfrm>
                  <a:off x="3059231" y="4116009"/>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02" name="Group 179">
                <a:extLst>
                  <a:ext uri="{FF2B5EF4-FFF2-40B4-BE49-F238E27FC236}">
                    <a16:creationId xmlns:a16="http://schemas.microsoft.com/office/drawing/2014/main" id="{3F739011-72E3-41AA-B2F7-14C22162AB7A}"/>
                  </a:ext>
                </a:extLst>
              </p:cNvPr>
              <p:cNvGrpSpPr>
                <a:grpSpLocks/>
              </p:cNvGrpSpPr>
              <p:nvPr/>
            </p:nvGrpSpPr>
            <p:grpSpPr bwMode="auto">
              <a:xfrm>
                <a:off x="3315479" y="3933056"/>
                <a:ext cx="72008" cy="240407"/>
                <a:chOff x="3059832" y="3955916"/>
                <a:chExt cx="72008" cy="240407"/>
              </a:xfrm>
            </p:grpSpPr>
            <p:cxnSp>
              <p:nvCxnSpPr>
                <p:cNvPr id="53418" name="Straight Connector 195">
                  <a:extLst>
                    <a:ext uri="{FF2B5EF4-FFF2-40B4-BE49-F238E27FC236}">
                      <a16:creationId xmlns:a16="http://schemas.microsoft.com/office/drawing/2014/main" id="{44E83DBE-A785-4130-8AA5-1761D27FBB08}"/>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97" name="Oval 196">
                  <a:extLst>
                    <a:ext uri="{FF2B5EF4-FFF2-40B4-BE49-F238E27FC236}">
                      <a16:creationId xmlns:a16="http://schemas.microsoft.com/office/drawing/2014/main" id="{5E03B931-EDDE-44B9-8A59-818CE573C70D}"/>
                    </a:ext>
                  </a:extLst>
                </p:cNvPr>
                <p:cNvSpPr/>
                <p:nvPr/>
              </p:nvSpPr>
              <p:spPr>
                <a:xfrm>
                  <a:off x="3056364" y="4116009"/>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03" name="Group 180">
                <a:extLst>
                  <a:ext uri="{FF2B5EF4-FFF2-40B4-BE49-F238E27FC236}">
                    <a16:creationId xmlns:a16="http://schemas.microsoft.com/office/drawing/2014/main" id="{4679B726-11D5-4773-83AB-C6817562D557}"/>
                  </a:ext>
                </a:extLst>
              </p:cNvPr>
              <p:cNvGrpSpPr>
                <a:grpSpLocks/>
              </p:cNvGrpSpPr>
              <p:nvPr/>
            </p:nvGrpSpPr>
            <p:grpSpPr bwMode="auto">
              <a:xfrm>
                <a:off x="3509025" y="3933056"/>
                <a:ext cx="72008" cy="240407"/>
                <a:chOff x="3059832" y="3955916"/>
                <a:chExt cx="72008" cy="240407"/>
              </a:xfrm>
            </p:grpSpPr>
            <p:cxnSp>
              <p:nvCxnSpPr>
                <p:cNvPr id="53416" name="Straight Connector 193">
                  <a:extLst>
                    <a:ext uri="{FF2B5EF4-FFF2-40B4-BE49-F238E27FC236}">
                      <a16:creationId xmlns:a16="http://schemas.microsoft.com/office/drawing/2014/main" id="{A1E2B450-2D80-4832-AD1E-0BCEB545961B}"/>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95" name="Oval 194">
                  <a:extLst>
                    <a:ext uri="{FF2B5EF4-FFF2-40B4-BE49-F238E27FC236}">
                      <a16:creationId xmlns:a16="http://schemas.microsoft.com/office/drawing/2014/main" id="{F0D79D07-8852-4D8F-ADD7-D8091B61C8DC}"/>
                    </a:ext>
                  </a:extLst>
                </p:cNvPr>
                <p:cNvSpPr/>
                <p:nvPr/>
              </p:nvSpPr>
              <p:spPr>
                <a:xfrm>
                  <a:off x="3059280" y="4116009"/>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04" name="Group 181">
                <a:extLst>
                  <a:ext uri="{FF2B5EF4-FFF2-40B4-BE49-F238E27FC236}">
                    <a16:creationId xmlns:a16="http://schemas.microsoft.com/office/drawing/2014/main" id="{61B1939E-E16F-462C-8700-8A0B72974032}"/>
                  </a:ext>
                </a:extLst>
              </p:cNvPr>
              <p:cNvGrpSpPr>
                <a:grpSpLocks/>
              </p:cNvGrpSpPr>
              <p:nvPr/>
            </p:nvGrpSpPr>
            <p:grpSpPr bwMode="auto">
              <a:xfrm>
                <a:off x="3707904" y="3933056"/>
                <a:ext cx="72008" cy="240407"/>
                <a:chOff x="3059832" y="3955916"/>
                <a:chExt cx="72008" cy="240407"/>
              </a:xfrm>
            </p:grpSpPr>
            <p:cxnSp>
              <p:nvCxnSpPr>
                <p:cNvPr id="53414" name="Straight Connector 191">
                  <a:extLst>
                    <a:ext uri="{FF2B5EF4-FFF2-40B4-BE49-F238E27FC236}">
                      <a16:creationId xmlns:a16="http://schemas.microsoft.com/office/drawing/2014/main" id="{A9D6D8F1-572C-4DB4-8627-AF1C0B041DAF}"/>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93" name="Oval 192">
                  <a:extLst>
                    <a:ext uri="{FF2B5EF4-FFF2-40B4-BE49-F238E27FC236}">
                      <a16:creationId xmlns:a16="http://schemas.microsoft.com/office/drawing/2014/main" id="{8F1E9DE7-9571-4B95-B8FA-E43FE1BC85C5}"/>
                    </a:ext>
                  </a:extLst>
                </p:cNvPr>
                <p:cNvSpPr/>
                <p:nvPr/>
              </p:nvSpPr>
              <p:spPr>
                <a:xfrm>
                  <a:off x="3059483" y="4116009"/>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05" name="Group 182">
                <a:extLst>
                  <a:ext uri="{FF2B5EF4-FFF2-40B4-BE49-F238E27FC236}">
                    <a16:creationId xmlns:a16="http://schemas.microsoft.com/office/drawing/2014/main" id="{ABACE7D6-D279-42B9-BD70-1293DDE3BE25}"/>
                  </a:ext>
                </a:extLst>
              </p:cNvPr>
              <p:cNvGrpSpPr>
                <a:grpSpLocks/>
              </p:cNvGrpSpPr>
              <p:nvPr/>
            </p:nvGrpSpPr>
            <p:grpSpPr bwMode="auto">
              <a:xfrm>
                <a:off x="3933453" y="3933056"/>
                <a:ext cx="72008" cy="240407"/>
                <a:chOff x="3059832" y="3955916"/>
                <a:chExt cx="72008" cy="240407"/>
              </a:xfrm>
            </p:grpSpPr>
            <p:cxnSp>
              <p:nvCxnSpPr>
                <p:cNvPr id="53412" name="Straight Connector 189">
                  <a:extLst>
                    <a:ext uri="{FF2B5EF4-FFF2-40B4-BE49-F238E27FC236}">
                      <a16:creationId xmlns:a16="http://schemas.microsoft.com/office/drawing/2014/main" id="{4674D0A3-78A6-461E-BC74-1B7EB827D2EC}"/>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91" name="Oval 190">
                  <a:extLst>
                    <a:ext uri="{FF2B5EF4-FFF2-40B4-BE49-F238E27FC236}">
                      <a16:creationId xmlns:a16="http://schemas.microsoft.com/office/drawing/2014/main" id="{1AECF31C-F6FF-4888-9E18-B58465D3245D}"/>
                    </a:ext>
                  </a:extLst>
                </p:cNvPr>
                <p:cNvSpPr/>
                <p:nvPr/>
              </p:nvSpPr>
              <p:spPr>
                <a:xfrm>
                  <a:off x="3059210" y="4116009"/>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06" name="Group 183">
                <a:extLst>
                  <a:ext uri="{FF2B5EF4-FFF2-40B4-BE49-F238E27FC236}">
                    <a16:creationId xmlns:a16="http://schemas.microsoft.com/office/drawing/2014/main" id="{BC1300C0-7BF1-4D04-A3E4-FF205FE83811}"/>
                  </a:ext>
                </a:extLst>
              </p:cNvPr>
              <p:cNvGrpSpPr>
                <a:grpSpLocks/>
              </p:cNvGrpSpPr>
              <p:nvPr/>
            </p:nvGrpSpPr>
            <p:grpSpPr bwMode="auto">
              <a:xfrm>
                <a:off x="4085853" y="3933056"/>
                <a:ext cx="72008" cy="240407"/>
                <a:chOff x="3059832" y="3955916"/>
                <a:chExt cx="72008" cy="240407"/>
              </a:xfrm>
            </p:grpSpPr>
            <p:cxnSp>
              <p:nvCxnSpPr>
                <p:cNvPr id="53410" name="Straight Connector 187">
                  <a:extLst>
                    <a:ext uri="{FF2B5EF4-FFF2-40B4-BE49-F238E27FC236}">
                      <a16:creationId xmlns:a16="http://schemas.microsoft.com/office/drawing/2014/main" id="{5F6E9862-B3A0-41C9-B729-00FC93856F7F}"/>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89" name="Oval 188">
                  <a:extLst>
                    <a:ext uri="{FF2B5EF4-FFF2-40B4-BE49-F238E27FC236}">
                      <a16:creationId xmlns:a16="http://schemas.microsoft.com/office/drawing/2014/main" id="{090FF6E6-BC81-43CA-96D5-844E36FA8180}"/>
                    </a:ext>
                  </a:extLst>
                </p:cNvPr>
                <p:cNvSpPr/>
                <p:nvPr/>
              </p:nvSpPr>
              <p:spPr>
                <a:xfrm>
                  <a:off x="3060050" y="4116009"/>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407" name="Group 184">
                <a:extLst>
                  <a:ext uri="{FF2B5EF4-FFF2-40B4-BE49-F238E27FC236}">
                    <a16:creationId xmlns:a16="http://schemas.microsoft.com/office/drawing/2014/main" id="{048550A4-D0B1-492A-BE46-41EBAF00D23D}"/>
                  </a:ext>
                </a:extLst>
              </p:cNvPr>
              <p:cNvGrpSpPr>
                <a:grpSpLocks/>
              </p:cNvGrpSpPr>
              <p:nvPr/>
            </p:nvGrpSpPr>
            <p:grpSpPr bwMode="auto">
              <a:xfrm>
                <a:off x="4293493" y="3933056"/>
                <a:ext cx="72008" cy="240407"/>
                <a:chOff x="3059832" y="3955916"/>
                <a:chExt cx="72008" cy="240407"/>
              </a:xfrm>
            </p:grpSpPr>
            <p:cxnSp>
              <p:nvCxnSpPr>
                <p:cNvPr id="53408" name="Straight Connector 185">
                  <a:extLst>
                    <a:ext uri="{FF2B5EF4-FFF2-40B4-BE49-F238E27FC236}">
                      <a16:creationId xmlns:a16="http://schemas.microsoft.com/office/drawing/2014/main" id="{833673DD-ABCB-431C-9843-83473799961B}"/>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87" name="Oval 186">
                  <a:extLst>
                    <a:ext uri="{FF2B5EF4-FFF2-40B4-BE49-F238E27FC236}">
                      <a16:creationId xmlns:a16="http://schemas.microsoft.com/office/drawing/2014/main" id="{F393A337-1F0D-4B75-B1C5-74058CF540E7}"/>
                    </a:ext>
                  </a:extLst>
                </p:cNvPr>
                <p:cNvSpPr/>
                <p:nvPr/>
              </p:nvSpPr>
              <p:spPr>
                <a:xfrm>
                  <a:off x="3059349" y="4116009"/>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grpSp>
          <p:nvGrpSpPr>
            <p:cNvPr id="53263" name="Group 40">
              <a:extLst>
                <a:ext uri="{FF2B5EF4-FFF2-40B4-BE49-F238E27FC236}">
                  <a16:creationId xmlns:a16="http://schemas.microsoft.com/office/drawing/2014/main" id="{270B3DF5-E346-4E18-83AD-C45BDDC58B22}"/>
                </a:ext>
              </a:extLst>
            </p:cNvPr>
            <p:cNvGrpSpPr>
              <a:grpSpLocks/>
            </p:cNvGrpSpPr>
            <p:nvPr/>
          </p:nvGrpSpPr>
          <p:grpSpPr bwMode="auto">
            <a:xfrm>
              <a:off x="4783880" y="3838575"/>
              <a:ext cx="1516312" cy="382513"/>
              <a:chOff x="2915816" y="3790950"/>
              <a:chExt cx="1516312" cy="382513"/>
            </a:xfrm>
          </p:grpSpPr>
          <p:cxnSp>
            <p:nvCxnSpPr>
              <p:cNvPr id="53375" name="Straight Connector 152">
                <a:extLst>
                  <a:ext uri="{FF2B5EF4-FFF2-40B4-BE49-F238E27FC236}">
                    <a16:creationId xmlns:a16="http://schemas.microsoft.com/office/drawing/2014/main" id="{5B132186-89FE-41E9-A165-FF2B63D50F35}"/>
                  </a:ext>
                </a:extLst>
              </p:cNvPr>
              <p:cNvCxnSpPr>
                <a:cxnSpLocks noChangeShapeType="1"/>
              </p:cNvCxnSpPr>
              <p:nvPr/>
            </p:nvCxnSpPr>
            <p:spPr bwMode="auto">
              <a:xfrm>
                <a:off x="3821440" y="3790950"/>
                <a:ext cx="0" cy="142106"/>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53376" name="Straight Connector 153">
                <a:extLst>
                  <a:ext uri="{FF2B5EF4-FFF2-40B4-BE49-F238E27FC236}">
                    <a16:creationId xmlns:a16="http://schemas.microsoft.com/office/drawing/2014/main" id="{186C5D3D-63CC-4EC3-9913-A9B4E4A7DEAD}"/>
                  </a:ext>
                </a:extLst>
              </p:cNvPr>
              <p:cNvCxnSpPr>
                <a:cxnSpLocks noChangeShapeType="1"/>
              </p:cNvCxnSpPr>
              <p:nvPr/>
            </p:nvCxnSpPr>
            <p:spPr bwMode="auto">
              <a:xfrm>
                <a:off x="3808105" y="3790950"/>
                <a:ext cx="230839" cy="0"/>
              </a:xfrm>
              <a:prstGeom prst="line">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53377" name="Group 154">
                <a:extLst>
                  <a:ext uri="{FF2B5EF4-FFF2-40B4-BE49-F238E27FC236}">
                    <a16:creationId xmlns:a16="http://schemas.microsoft.com/office/drawing/2014/main" id="{FD35C10D-3142-4509-B883-1EB13760AFD4}"/>
                  </a:ext>
                </a:extLst>
              </p:cNvPr>
              <p:cNvGrpSpPr>
                <a:grpSpLocks/>
              </p:cNvGrpSpPr>
              <p:nvPr/>
            </p:nvGrpSpPr>
            <p:grpSpPr bwMode="auto">
              <a:xfrm>
                <a:off x="2915816" y="3933056"/>
                <a:ext cx="1516312" cy="240407"/>
                <a:chOff x="2962725" y="3933056"/>
                <a:chExt cx="1516312" cy="240407"/>
              </a:xfrm>
            </p:grpSpPr>
            <p:cxnSp>
              <p:nvCxnSpPr>
                <p:cNvPr id="53378" name="Straight Connector 155">
                  <a:extLst>
                    <a:ext uri="{FF2B5EF4-FFF2-40B4-BE49-F238E27FC236}">
                      <a16:creationId xmlns:a16="http://schemas.microsoft.com/office/drawing/2014/main" id="{4786A002-CCD3-4F69-8CB0-AA436C51F36A}"/>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379" name="Group 156">
                  <a:extLst>
                    <a:ext uri="{FF2B5EF4-FFF2-40B4-BE49-F238E27FC236}">
                      <a16:creationId xmlns:a16="http://schemas.microsoft.com/office/drawing/2014/main" id="{C88641DC-8219-4087-B703-5C0AF1005081}"/>
                    </a:ext>
                  </a:extLst>
                </p:cNvPr>
                <p:cNvGrpSpPr>
                  <a:grpSpLocks/>
                </p:cNvGrpSpPr>
                <p:nvPr/>
              </p:nvGrpSpPr>
              <p:grpSpPr bwMode="auto">
                <a:xfrm>
                  <a:off x="3059832" y="3933056"/>
                  <a:ext cx="72008" cy="240407"/>
                  <a:chOff x="3059832" y="3955916"/>
                  <a:chExt cx="72008" cy="240407"/>
                </a:xfrm>
              </p:grpSpPr>
              <p:cxnSp>
                <p:nvCxnSpPr>
                  <p:cNvPr id="53398" name="Straight Connector 175">
                    <a:extLst>
                      <a:ext uri="{FF2B5EF4-FFF2-40B4-BE49-F238E27FC236}">
                        <a16:creationId xmlns:a16="http://schemas.microsoft.com/office/drawing/2014/main" id="{FF1AA72B-8773-42A2-B9F3-4477155B05E9}"/>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77" name="Oval 176">
                    <a:extLst>
                      <a:ext uri="{FF2B5EF4-FFF2-40B4-BE49-F238E27FC236}">
                        <a16:creationId xmlns:a16="http://schemas.microsoft.com/office/drawing/2014/main" id="{88C02361-6194-48B9-88DC-36B28C54A508}"/>
                      </a:ext>
                    </a:extLst>
                  </p:cNvPr>
                  <p:cNvSpPr/>
                  <p:nvPr/>
                </p:nvSpPr>
                <p:spPr>
                  <a:xfrm>
                    <a:off x="3059231" y="4115316"/>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80" name="Group 157">
                  <a:extLst>
                    <a:ext uri="{FF2B5EF4-FFF2-40B4-BE49-F238E27FC236}">
                      <a16:creationId xmlns:a16="http://schemas.microsoft.com/office/drawing/2014/main" id="{16E12D8A-77D3-4014-8F46-4B9F532486D4}"/>
                    </a:ext>
                  </a:extLst>
                </p:cNvPr>
                <p:cNvGrpSpPr>
                  <a:grpSpLocks/>
                </p:cNvGrpSpPr>
                <p:nvPr/>
              </p:nvGrpSpPr>
              <p:grpSpPr bwMode="auto">
                <a:xfrm>
                  <a:off x="3315479" y="3933056"/>
                  <a:ext cx="72008" cy="240407"/>
                  <a:chOff x="3059832" y="3955916"/>
                  <a:chExt cx="72008" cy="240407"/>
                </a:xfrm>
              </p:grpSpPr>
              <p:cxnSp>
                <p:nvCxnSpPr>
                  <p:cNvPr id="53396" name="Straight Connector 173">
                    <a:extLst>
                      <a:ext uri="{FF2B5EF4-FFF2-40B4-BE49-F238E27FC236}">
                        <a16:creationId xmlns:a16="http://schemas.microsoft.com/office/drawing/2014/main" id="{457BC695-F514-45FC-A173-D5F816D7D93A}"/>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75" name="Oval 174">
                    <a:extLst>
                      <a:ext uri="{FF2B5EF4-FFF2-40B4-BE49-F238E27FC236}">
                        <a16:creationId xmlns:a16="http://schemas.microsoft.com/office/drawing/2014/main" id="{750EE407-9BAB-4F2A-8E24-412083C50E25}"/>
                      </a:ext>
                    </a:extLst>
                  </p:cNvPr>
                  <p:cNvSpPr/>
                  <p:nvPr/>
                </p:nvSpPr>
                <p:spPr>
                  <a:xfrm>
                    <a:off x="3056364" y="4115316"/>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81" name="Group 158">
                  <a:extLst>
                    <a:ext uri="{FF2B5EF4-FFF2-40B4-BE49-F238E27FC236}">
                      <a16:creationId xmlns:a16="http://schemas.microsoft.com/office/drawing/2014/main" id="{80FEA647-28DD-4088-AB19-FBFC0A190DC4}"/>
                    </a:ext>
                  </a:extLst>
                </p:cNvPr>
                <p:cNvGrpSpPr>
                  <a:grpSpLocks/>
                </p:cNvGrpSpPr>
                <p:nvPr/>
              </p:nvGrpSpPr>
              <p:grpSpPr bwMode="auto">
                <a:xfrm>
                  <a:off x="3509025" y="3933056"/>
                  <a:ext cx="72008" cy="240407"/>
                  <a:chOff x="3059832" y="3955916"/>
                  <a:chExt cx="72008" cy="240407"/>
                </a:xfrm>
              </p:grpSpPr>
              <p:cxnSp>
                <p:nvCxnSpPr>
                  <p:cNvPr id="53394" name="Straight Connector 171">
                    <a:extLst>
                      <a:ext uri="{FF2B5EF4-FFF2-40B4-BE49-F238E27FC236}">
                        <a16:creationId xmlns:a16="http://schemas.microsoft.com/office/drawing/2014/main" id="{7D8D37D2-241E-45B6-AF02-E3D0B7B6F178}"/>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73" name="Oval 172">
                    <a:extLst>
                      <a:ext uri="{FF2B5EF4-FFF2-40B4-BE49-F238E27FC236}">
                        <a16:creationId xmlns:a16="http://schemas.microsoft.com/office/drawing/2014/main" id="{13650B5A-C639-4AC9-BEC3-2B5AF002181B}"/>
                      </a:ext>
                    </a:extLst>
                  </p:cNvPr>
                  <p:cNvSpPr/>
                  <p:nvPr/>
                </p:nvSpPr>
                <p:spPr>
                  <a:xfrm>
                    <a:off x="3059280" y="4115316"/>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82" name="Group 159">
                  <a:extLst>
                    <a:ext uri="{FF2B5EF4-FFF2-40B4-BE49-F238E27FC236}">
                      <a16:creationId xmlns:a16="http://schemas.microsoft.com/office/drawing/2014/main" id="{2D7DA63D-F10D-4590-B4C8-D7D040207186}"/>
                    </a:ext>
                  </a:extLst>
                </p:cNvPr>
                <p:cNvGrpSpPr>
                  <a:grpSpLocks/>
                </p:cNvGrpSpPr>
                <p:nvPr/>
              </p:nvGrpSpPr>
              <p:grpSpPr bwMode="auto">
                <a:xfrm>
                  <a:off x="3707904" y="3933056"/>
                  <a:ext cx="72008" cy="240407"/>
                  <a:chOff x="3059832" y="3955916"/>
                  <a:chExt cx="72008" cy="240407"/>
                </a:xfrm>
              </p:grpSpPr>
              <p:cxnSp>
                <p:nvCxnSpPr>
                  <p:cNvPr id="53392" name="Straight Connector 169">
                    <a:extLst>
                      <a:ext uri="{FF2B5EF4-FFF2-40B4-BE49-F238E27FC236}">
                        <a16:creationId xmlns:a16="http://schemas.microsoft.com/office/drawing/2014/main" id="{B4617839-096F-42D7-A0E6-6ED8A581A7B3}"/>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71" name="Oval 170">
                    <a:extLst>
                      <a:ext uri="{FF2B5EF4-FFF2-40B4-BE49-F238E27FC236}">
                        <a16:creationId xmlns:a16="http://schemas.microsoft.com/office/drawing/2014/main" id="{28D63CD6-3420-40D3-A5BD-9B89FB770148}"/>
                      </a:ext>
                    </a:extLst>
                  </p:cNvPr>
                  <p:cNvSpPr/>
                  <p:nvPr/>
                </p:nvSpPr>
                <p:spPr>
                  <a:xfrm>
                    <a:off x="3059483" y="4115316"/>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83" name="Group 160">
                  <a:extLst>
                    <a:ext uri="{FF2B5EF4-FFF2-40B4-BE49-F238E27FC236}">
                      <a16:creationId xmlns:a16="http://schemas.microsoft.com/office/drawing/2014/main" id="{883DFC30-FF74-4F98-BAAC-B3727340F9F8}"/>
                    </a:ext>
                  </a:extLst>
                </p:cNvPr>
                <p:cNvGrpSpPr>
                  <a:grpSpLocks/>
                </p:cNvGrpSpPr>
                <p:nvPr/>
              </p:nvGrpSpPr>
              <p:grpSpPr bwMode="auto">
                <a:xfrm>
                  <a:off x="3933453" y="3933056"/>
                  <a:ext cx="72008" cy="240407"/>
                  <a:chOff x="3059832" y="3955916"/>
                  <a:chExt cx="72008" cy="240407"/>
                </a:xfrm>
              </p:grpSpPr>
              <p:cxnSp>
                <p:nvCxnSpPr>
                  <p:cNvPr id="53390" name="Straight Connector 167">
                    <a:extLst>
                      <a:ext uri="{FF2B5EF4-FFF2-40B4-BE49-F238E27FC236}">
                        <a16:creationId xmlns:a16="http://schemas.microsoft.com/office/drawing/2014/main" id="{F32A1C70-B9BB-485E-A586-124FD544471A}"/>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69" name="Oval 168">
                    <a:extLst>
                      <a:ext uri="{FF2B5EF4-FFF2-40B4-BE49-F238E27FC236}">
                        <a16:creationId xmlns:a16="http://schemas.microsoft.com/office/drawing/2014/main" id="{678B230F-4B18-4AEC-8114-2FB820618F04}"/>
                      </a:ext>
                    </a:extLst>
                  </p:cNvPr>
                  <p:cNvSpPr/>
                  <p:nvPr/>
                </p:nvSpPr>
                <p:spPr>
                  <a:xfrm>
                    <a:off x="3059210" y="4115316"/>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84" name="Group 161">
                  <a:extLst>
                    <a:ext uri="{FF2B5EF4-FFF2-40B4-BE49-F238E27FC236}">
                      <a16:creationId xmlns:a16="http://schemas.microsoft.com/office/drawing/2014/main" id="{A1BE0519-B9F1-403F-ADC4-BAB73FA07766}"/>
                    </a:ext>
                  </a:extLst>
                </p:cNvPr>
                <p:cNvGrpSpPr>
                  <a:grpSpLocks/>
                </p:cNvGrpSpPr>
                <p:nvPr/>
              </p:nvGrpSpPr>
              <p:grpSpPr bwMode="auto">
                <a:xfrm>
                  <a:off x="4085853" y="3933056"/>
                  <a:ext cx="72008" cy="240407"/>
                  <a:chOff x="3059832" y="3955916"/>
                  <a:chExt cx="72008" cy="240407"/>
                </a:xfrm>
              </p:grpSpPr>
              <p:cxnSp>
                <p:nvCxnSpPr>
                  <p:cNvPr id="53388" name="Straight Connector 165">
                    <a:extLst>
                      <a:ext uri="{FF2B5EF4-FFF2-40B4-BE49-F238E27FC236}">
                        <a16:creationId xmlns:a16="http://schemas.microsoft.com/office/drawing/2014/main" id="{0842ADF2-4068-4204-A7C0-2CF09DD4BF83}"/>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67" name="Oval 166">
                    <a:extLst>
                      <a:ext uri="{FF2B5EF4-FFF2-40B4-BE49-F238E27FC236}">
                        <a16:creationId xmlns:a16="http://schemas.microsoft.com/office/drawing/2014/main" id="{79593F3B-7637-413E-9DE9-85DF2483CB39}"/>
                      </a:ext>
                    </a:extLst>
                  </p:cNvPr>
                  <p:cNvSpPr/>
                  <p:nvPr/>
                </p:nvSpPr>
                <p:spPr>
                  <a:xfrm>
                    <a:off x="3060050" y="4115316"/>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85" name="Group 162">
                  <a:extLst>
                    <a:ext uri="{FF2B5EF4-FFF2-40B4-BE49-F238E27FC236}">
                      <a16:creationId xmlns:a16="http://schemas.microsoft.com/office/drawing/2014/main" id="{7E8800D4-8391-49C6-8072-53E0177D644E}"/>
                    </a:ext>
                  </a:extLst>
                </p:cNvPr>
                <p:cNvGrpSpPr>
                  <a:grpSpLocks/>
                </p:cNvGrpSpPr>
                <p:nvPr/>
              </p:nvGrpSpPr>
              <p:grpSpPr bwMode="auto">
                <a:xfrm>
                  <a:off x="4293493" y="3933056"/>
                  <a:ext cx="72008" cy="240407"/>
                  <a:chOff x="3059832" y="3955916"/>
                  <a:chExt cx="72008" cy="240407"/>
                </a:xfrm>
              </p:grpSpPr>
              <p:cxnSp>
                <p:nvCxnSpPr>
                  <p:cNvPr id="53386" name="Straight Connector 163">
                    <a:extLst>
                      <a:ext uri="{FF2B5EF4-FFF2-40B4-BE49-F238E27FC236}">
                        <a16:creationId xmlns:a16="http://schemas.microsoft.com/office/drawing/2014/main" id="{9FD5FB7F-247C-4700-B73B-D54121DA56F8}"/>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65" name="Oval 164">
                    <a:extLst>
                      <a:ext uri="{FF2B5EF4-FFF2-40B4-BE49-F238E27FC236}">
                        <a16:creationId xmlns:a16="http://schemas.microsoft.com/office/drawing/2014/main" id="{83681150-F4B2-4DB4-B54E-E229984AC835}"/>
                      </a:ext>
                    </a:extLst>
                  </p:cNvPr>
                  <p:cNvSpPr/>
                  <p:nvPr/>
                </p:nvSpPr>
                <p:spPr>
                  <a:xfrm>
                    <a:off x="3059349" y="4115316"/>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grpSp>
        <p:grpSp>
          <p:nvGrpSpPr>
            <p:cNvPr id="53264" name="Group 41">
              <a:extLst>
                <a:ext uri="{FF2B5EF4-FFF2-40B4-BE49-F238E27FC236}">
                  <a16:creationId xmlns:a16="http://schemas.microsoft.com/office/drawing/2014/main" id="{AC9B68B4-6476-4FDE-9FE2-1E8B13D1089C}"/>
                </a:ext>
              </a:extLst>
            </p:cNvPr>
            <p:cNvGrpSpPr>
              <a:grpSpLocks/>
            </p:cNvGrpSpPr>
            <p:nvPr/>
          </p:nvGrpSpPr>
          <p:grpSpPr bwMode="auto">
            <a:xfrm flipV="1">
              <a:off x="4788024" y="5642198"/>
              <a:ext cx="1516312" cy="240407"/>
              <a:chOff x="2962725" y="3933056"/>
              <a:chExt cx="1516312" cy="240407"/>
            </a:xfrm>
          </p:grpSpPr>
          <p:cxnSp>
            <p:nvCxnSpPr>
              <p:cNvPr id="53353" name="Straight Connector 130">
                <a:extLst>
                  <a:ext uri="{FF2B5EF4-FFF2-40B4-BE49-F238E27FC236}">
                    <a16:creationId xmlns:a16="http://schemas.microsoft.com/office/drawing/2014/main" id="{395C2947-CC57-46F4-958E-1C09AD48DC56}"/>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354" name="Group 131">
                <a:extLst>
                  <a:ext uri="{FF2B5EF4-FFF2-40B4-BE49-F238E27FC236}">
                    <a16:creationId xmlns:a16="http://schemas.microsoft.com/office/drawing/2014/main" id="{039B0306-9C97-47D1-A805-F565CB47F00D}"/>
                  </a:ext>
                </a:extLst>
              </p:cNvPr>
              <p:cNvGrpSpPr>
                <a:grpSpLocks/>
              </p:cNvGrpSpPr>
              <p:nvPr/>
            </p:nvGrpSpPr>
            <p:grpSpPr bwMode="auto">
              <a:xfrm>
                <a:off x="3059832" y="3933056"/>
                <a:ext cx="72008" cy="240407"/>
                <a:chOff x="3059832" y="3955916"/>
                <a:chExt cx="72008" cy="240407"/>
              </a:xfrm>
            </p:grpSpPr>
            <p:cxnSp>
              <p:nvCxnSpPr>
                <p:cNvPr id="53373" name="Straight Connector 150">
                  <a:extLst>
                    <a:ext uri="{FF2B5EF4-FFF2-40B4-BE49-F238E27FC236}">
                      <a16:creationId xmlns:a16="http://schemas.microsoft.com/office/drawing/2014/main" id="{594088FD-E7DD-42EB-97BC-217A1E59C2B7}"/>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52" name="Oval 151">
                  <a:extLst>
                    <a:ext uri="{FF2B5EF4-FFF2-40B4-BE49-F238E27FC236}">
                      <a16:creationId xmlns:a16="http://schemas.microsoft.com/office/drawing/2014/main" id="{7A1DEFB9-069D-42E8-AA26-F7EC9B5B7397}"/>
                    </a:ext>
                  </a:extLst>
                </p:cNvPr>
                <p:cNvSpPr/>
                <p:nvPr/>
              </p:nvSpPr>
              <p:spPr>
                <a:xfrm>
                  <a:off x="3056397" y="4115852"/>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55" name="Group 132">
                <a:extLst>
                  <a:ext uri="{FF2B5EF4-FFF2-40B4-BE49-F238E27FC236}">
                    <a16:creationId xmlns:a16="http://schemas.microsoft.com/office/drawing/2014/main" id="{743BCA8E-1381-4715-B087-49519F802224}"/>
                  </a:ext>
                </a:extLst>
              </p:cNvPr>
              <p:cNvGrpSpPr>
                <a:grpSpLocks/>
              </p:cNvGrpSpPr>
              <p:nvPr/>
            </p:nvGrpSpPr>
            <p:grpSpPr bwMode="auto">
              <a:xfrm>
                <a:off x="3315479" y="3933056"/>
                <a:ext cx="72008" cy="240407"/>
                <a:chOff x="3059832" y="3955916"/>
                <a:chExt cx="72008" cy="240407"/>
              </a:xfrm>
            </p:grpSpPr>
            <p:cxnSp>
              <p:nvCxnSpPr>
                <p:cNvPr id="53371" name="Straight Connector 148">
                  <a:extLst>
                    <a:ext uri="{FF2B5EF4-FFF2-40B4-BE49-F238E27FC236}">
                      <a16:creationId xmlns:a16="http://schemas.microsoft.com/office/drawing/2014/main" id="{5259D804-DEF7-481E-9AB5-288F9C235647}"/>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50" name="Oval 149">
                  <a:extLst>
                    <a:ext uri="{FF2B5EF4-FFF2-40B4-BE49-F238E27FC236}">
                      <a16:creationId xmlns:a16="http://schemas.microsoft.com/office/drawing/2014/main" id="{1B74008E-8527-4373-AC35-D709EFA257D5}"/>
                    </a:ext>
                  </a:extLst>
                </p:cNvPr>
                <p:cNvSpPr/>
                <p:nvPr/>
              </p:nvSpPr>
              <p:spPr>
                <a:xfrm>
                  <a:off x="3056149" y="4115852"/>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56" name="Group 133">
                <a:extLst>
                  <a:ext uri="{FF2B5EF4-FFF2-40B4-BE49-F238E27FC236}">
                    <a16:creationId xmlns:a16="http://schemas.microsoft.com/office/drawing/2014/main" id="{4687F07D-7D41-43D3-8B23-D4FEFF727F55}"/>
                  </a:ext>
                </a:extLst>
              </p:cNvPr>
              <p:cNvGrpSpPr>
                <a:grpSpLocks/>
              </p:cNvGrpSpPr>
              <p:nvPr/>
            </p:nvGrpSpPr>
            <p:grpSpPr bwMode="auto">
              <a:xfrm>
                <a:off x="3509025" y="3933056"/>
                <a:ext cx="72008" cy="240407"/>
                <a:chOff x="3059832" y="3955916"/>
                <a:chExt cx="72008" cy="240407"/>
              </a:xfrm>
            </p:grpSpPr>
            <p:cxnSp>
              <p:nvCxnSpPr>
                <p:cNvPr id="53369" name="Straight Connector 146">
                  <a:extLst>
                    <a:ext uri="{FF2B5EF4-FFF2-40B4-BE49-F238E27FC236}">
                      <a16:creationId xmlns:a16="http://schemas.microsoft.com/office/drawing/2014/main" id="{5750716E-CB86-4F6E-8C27-BFD92DC2504B}"/>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48" name="Oval 147">
                  <a:extLst>
                    <a:ext uri="{FF2B5EF4-FFF2-40B4-BE49-F238E27FC236}">
                      <a16:creationId xmlns:a16="http://schemas.microsoft.com/office/drawing/2014/main" id="{DC6F2DFB-D368-4612-87E2-6D0D1E6A57A2}"/>
                    </a:ext>
                  </a:extLst>
                </p:cNvPr>
                <p:cNvSpPr/>
                <p:nvPr/>
              </p:nvSpPr>
              <p:spPr>
                <a:xfrm>
                  <a:off x="3056445" y="4115852"/>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57" name="Group 134">
                <a:extLst>
                  <a:ext uri="{FF2B5EF4-FFF2-40B4-BE49-F238E27FC236}">
                    <a16:creationId xmlns:a16="http://schemas.microsoft.com/office/drawing/2014/main" id="{C24AA4AA-5A62-4224-94C0-125941DB38D1}"/>
                  </a:ext>
                </a:extLst>
              </p:cNvPr>
              <p:cNvGrpSpPr>
                <a:grpSpLocks/>
              </p:cNvGrpSpPr>
              <p:nvPr/>
            </p:nvGrpSpPr>
            <p:grpSpPr bwMode="auto">
              <a:xfrm>
                <a:off x="3707904" y="3933056"/>
                <a:ext cx="72008" cy="240407"/>
                <a:chOff x="3059832" y="3955916"/>
                <a:chExt cx="72008" cy="240407"/>
              </a:xfrm>
            </p:grpSpPr>
            <p:cxnSp>
              <p:nvCxnSpPr>
                <p:cNvPr id="53367" name="Straight Connector 144">
                  <a:extLst>
                    <a:ext uri="{FF2B5EF4-FFF2-40B4-BE49-F238E27FC236}">
                      <a16:creationId xmlns:a16="http://schemas.microsoft.com/office/drawing/2014/main" id="{A1738C00-230F-480A-8988-09FCD77ED90F}"/>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46" name="Oval 145">
                  <a:extLst>
                    <a:ext uri="{FF2B5EF4-FFF2-40B4-BE49-F238E27FC236}">
                      <a16:creationId xmlns:a16="http://schemas.microsoft.com/office/drawing/2014/main" id="{F7D38204-7CA3-4CF7-AA77-0D87DE2E2C12}"/>
                    </a:ext>
                  </a:extLst>
                </p:cNvPr>
                <p:cNvSpPr/>
                <p:nvPr/>
              </p:nvSpPr>
              <p:spPr>
                <a:xfrm>
                  <a:off x="3059268" y="4115852"/>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58" name="Group 135">
                <a:extLst>
                  <a:ext uri="{FF2B5EF4-FFF2-40B4-BE49-F238E27FC236}">
                    <a16:creationId xmlns:a16="http://schemas.microsoft.com/office/drawing/2014/main" id="{2703CC94-0C12-4C92-9963-28120B401F65}"/>
                  </a:ext>
                </a:extLst>
              </p:cNvPr>
              <p:cNvGrpSpPr>
                <a:grpSpLocks/>
              </p:cNvGrpSpPr>
              <p:nvPr/>
            </p:nvGrpSpPr>
            <p:grpSpPr bwMode="auto">
              <a:xfrm>
                <a:off x="3933453" y="3933056"/>
                <a:ext cx="72008" cy="240407"/>
                <a:chOff x="3059832" y="3955916"/>
                <a:chExt cx="72008" cy="240407"/>
              </a:xfrm>
            </p:grpSpPr>
            <p:cxnSp>
              <p:nvCxnSpPr>
                <p:cNvPr id="53365" name="Straight Connector 142">
                  <a:extLst>
                    <a:ext uri="{FF2B5EF4-FFF2-40B4-BE49-F238E27FC236}">
                      <a16:creationId xmlns:a16="http://schemas.microsoft.com/office/drawing/2014/main" id="{C874487A-401A-46A0-85D6-A4B4A8740CED}"/>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44" name="Oval 143">
                  <a:extLst>
                    <a:ext uri="{FF2B5EF4-FFF2-40B4-BE49-F238E27FC236}">
                      <a16:creationId xmlns:a16="http://schemas.microsoft.com/office/drawing/2014/main" id="{A17BEC63-2D14-4C6D-8518-B61057167BA3}"/>
                    </a:ext>
                  </a:extLst>
                </p:cNvPr>
                <p:cNvSpPr/>
                <p:nvPr/>
              </p:nvSpPr>
              <p:spPr>
                <a:xfrm>
                  <a:off x="3056375" y="4115852"/>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59" name="Group 136">
                <a:extLst>
                  <a:ext uri="{FF2B5EF4-FFF2-40B4-BE49-F238E27FC236}">
                    <a16:creationId xmlns:a16="http://schemas.microsoft.com/office/drawing/2014/main" id="{AA0A4F30-9E69-4BD4-B3F8-3677E8AE2BB7}"/>
                  </a:ext>
                </a:extLst>
              </p:cNvPr>
              <p:cNvGrpSpPr>
                <a:grpSpLocks/>
              </p:cNvGrpSpPr>
              <p:nvPr/>
            </p:nvGrpSpPr>
            <p:grpSpPr bwMode="auto">
              <a:xfrm>
                <a:off x="4085853" y="3933056"/>
                <a:ext cx="72008" cy="240407"/>
                <a:chOff x="3059832" y="3955916"/>
                <a:chExt cx="72008" cy="240407"/>
              </a:xfrm>
            </p:grpSpPr>
            <p:cxnSp>
              <p:nvCxnSpPr>
                <p:cNvPr id="53363" name="Straight Connector 140">
                  <a:extLst>
                    <a:ext uri="{FF2B5EF4-FFF2-40B4-BE49-F238E27FC236}">
                      <a16:creationId xmlns:a16="http://schemas.microsoft.com/office/drawing/2014/main" id="{B24B35C1-8FA3-49C6-A3AC-89B62CA3A5BD}"/>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42" name="Oval 141">
                  <a:extLst>
                    <a:ext uri="{FF2B5EF4-FFF2-40B4-BE49-F238E27FC236}">
                      <a16:creationId xmlns:a16="http://schemas.microsoft.com/office/drawing/2014/main" id="{EB59BA6E-C694-429A-9C40-50C3B295CB87}"/>
                    </a:ext>
                  </a:extLst>
                </p:cNvPr>
                <p:cNvSpPr/>
                <p:nvPr/>
              </p:nvSpPr>
              <p:spPr>
                <a:xfrm>
                  <a:off x="3059835" y="4115852"/>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60" name="Group 137">
                <a:extLst>
                  <a:ext uri="{FF2B5EF4-FFF2-40B4-BE49-F238E27FC236}">
                    <a16:creationId xmlns:a16="http://schemas.microsoft.com/office/drawing/2014/main" id="{8AF095D3-1170-4316-AB73-AB6DB86C6837}"/>
                  </a:ext>
                </a:extLst>
              </p:cNvPr>
              <p:cNvGrpSpPr>
                <a:grpSpLocks/>
              </p:cNvGrpSpPr>
              <p:nvPr/>
            </p:nvGrpSpPr>
            <p:grpSpPr bwMode="auto">
              <a:xfrm>
                <a:off x="4293493" y="3933056"/>
                <a:ext cx="72008" cy="240407"/>
                <a:chOff x="3059832" y="3955916"/>
                <a:chExt cx="72008" cy="240407"/>
              </a:xfrm>
            </p:grpSpPr>
            <p:cxnSp>
              <p:nvCxnSpPr>
                <p:cNvPr id="53361" name="Straight Connector 138">
                  <a:extLst>
                    <a:ext uri="{FF2B5EF4-FFF2-40B4-BE49-F238E27FC236}">
                      <a16:creationId xmlns:a16="http://schemas.microsoft.com/office/drawing/2014/main" id="{3AAB445B-C444-4EF3-925B-9E95DD8B5BC5}"/>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40" name="Oval 139">
                  <a:extLst>
                    <a:ext uri="{FF2B5EF4-FFF2-40B4-BE49-F238E27FC236}">
                      <a16:creationId xmlns:a16="http://schemas.microsoft.com/office/drawing/2014/main" id="{2967AD4D-7267-41C0-8895-9737F5A847E1}"/>
                    </a:ext>
                  </a:extLst>
                </p:cNvPr>
                <p:cNvSpPr/>
                <p:nvPr/>
              </p:nvSpPr>
              <p:spPr>
                <a:xfrm>
                  <a:off x="3056515" y="4115852"/>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grpSp>
          <p:nvGrpSpPr>
            <p:cNvPr id="53265" name="Group 42">
              <a:extLst>
                <a:ext uri="{FF2B5EF4-FFF2-40B4-BE49-F238E27FC236}">
                  <a16:creationId xmlns:a16="http://schemas.microsoft.com/office/drawing/2014/main" id="{870BB1E5-E1FF-482D-B5A5-BA46B5A97560}"/>
                </a:ext>
              </a:extLst>
            </p:cNvPr>
            <p:cNvGrpSpPr>
              <a:grpSpLocks/>
            </p:cNvGrpSpPr>
            <p:nvPr/>
          </p:nvGrpSpPr>
          <p:grpSpPr bwMode="auto">
            <a:xfrm>
              <a:off x="4788024" y="5212060"/>
              <a:ext cx="1516312" cy="382513"/>
              <a:chOff x="2915816" y="3790950"/>
              <a:chExt cx="1516312" cy="382513"/>
            </a:xfrm>
          </p:grpSpPr>
          <p:cxnSp>
            <p:nvCxnSpPr>
              <p:cNvPr id="53328" name="Straight Connector 105">
                <a:extLst>
                  <a:ext uri="{FF2B5EF4-FFF2-40B4-BE49-F238E27FC236}">
                    <a16:creationId xmlns:a16="http://schemas.microsoft.com/office/drawing/2014/main" id="{03926FFB-361F-4E9D-9989-CB67588EF297}"/>
                  </a:ext>
                </a:extLst>
              </p:cNvPr>
              <p:cNvCxnSpPr>
                <a:cxnSpLocks noChangeShapeType="1"/>
              </p:cNvCxnSpPr>
              <p:nvPr/>
            </p:nvCxnSpPr>
            <p:spPr bwMode="auto">
              <a:xfrm>
                <a:off x="3821440" y="3790950"/>
                <a:ext cx="0" cy="142106"/>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53329" name="Straight Connector 106">
                <a:extLst>
                  <a:ext uri="{FF2B5EF4-FFF2-40B4-BE49-F238E27FC236}">
                    <a16:creationId xmlns:a16="http://schemas.microsoft.com/office/drawing/2014/main" id="{55F64B44-BF26-438E-AD0F-4D456F1A3317}"/>
                  </a:ext>
                </a:extLst>
              </p:cNvPr>
              <p:cNvCxnSpPr>
                <a:cxnSpLocks noChangeShapeType="1"/>
              </p:cNvCxnSpPr>
              <p:nvPr/>
            </p:nvCxnSpPr>
            <p:spPr bwMode="auto">
              <a:xfrm>
                <a:off x="3808105" y="3790950"/>
                <a:ext cx="230839" cy="0"/>
              </a:xfrm>
              <a:prstGeom prst="line">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53330" name="Group 107">
                <a:extLst>
                  <a:ext uri="{FF2B5EF4-FFF2-40B4-BE49-F238E27FC236}">
                    <a16:creationId xmlns:a16="http://schemas.microsoft.com/office/drawing/2014/main" id="{1CA83483-865F-4317-A9C6-D00B6EFD9A45}"/>
                  </a:ext>
                </a:extLst>
              </p:cNvPr>
              <p:cNvGrpSpPr>
                <a:grpSpLocks/>
              </p:cNvGrpSpPr>
              <p:nvPr/>
            </p:nvGrpSpPr>
            <p:grpSpPr bwMode="auto">
              <a:xfrm>
                <a:off x="2915816" y="3933056"/>
                <a:ext cx="1516312" cy="240407"/>
                <a:chOff x="2962725" y="3933056"/>
                <a:chExt cx="1516312" cy="240407"/>
              </a:xfrm>
            </p:grpSpPr>
            <p:cxnSp>
              <p:nvCxnSpPr>
                <p:cNvPr id="53331" name="Straight Connector 108">
                  <a:extLst>
                    <a:ext uri="{FF2B5EF4-FFF2-40B4-BE49-F238E27FC236}">
                      <a16:creationId xmlns:a16="http://schemas.microsoft.com/office/drawing/2014/main" id="{90410451-932B-4567-B878-76EDA067E1F6}"/>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332" name="Group 109">
                  <a:extLst>
                    <a:ext uri="{FF2B5EF4-FFF2-40B4-BE49-F238E27FC236}">
                      <a16:creationId xmlns:a16="http://schemas.microsoft.com/office/drawing/2014/main" id="{250D5E77-3026-4937-B721-E16D63DF06C3}"/>
                    </a:ext>
                  </a:extLst>
                </p:cNvPr>
                <p:cNvGrpSpPr>
                  <a:grpSpLocks/>
                </p:cNvGrpSpPr>
                <p:nvPr/>
              </p:nvGrpSpPr>
              <p:grpSpPr bwMode="auto">
                <a:xfrm>
                  <a:off x="3059832" y="3933056"/>
                  <a:ext cx="72008" cy="240407"/>
                  <a:chOff x="3059832" y="3955916"/>
                  <a:chExt cx="72008" cy="240407"/>
                </a:xfrm>
              </p:grpSpPr>
              <p:cxnSp>
                <p:nvCxnSpPr>
                  <p:cNvPr id="53351" name="Straight Connector 128">
                    <a:extLst>
                      <a:ext uri="{FF2B5EF4-FFF2-40B4-BE49-F238E27FC236}">
                        <a16:creationId xmlns:a16="http://schemas.microsoft.com/office/drawing/2014/main" id="{F8EBD265-757F-4A54-A62E-489C4611E97A}"/>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30" name="Oval 129">
                    <a:extLst>
                      <a:ext uri="{FF2B5EF4-FFF2-40B4-BE49-F238E27FC236}">
                        <a16:creationId xmlns:a16="http://schemas.microsoft.com/office/drawing/2014/main" id="{EE2CCABC-5B7A-46DD-8B39-5813A6B4E698}"/>
                      </a:ext>
                    </a:extLst>
                  </p:cNvPr>
                  <p:cNvSpPr/>
                  <p:nvPr/>
                </p:nvSpPr>
                <p:spPr>
                  <a:xfrm>
                    <a:off x="3056397" y="4115474"/>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33" name="Group 110">
                  <a:extLst>
                    <a:ext uri="{FF2B5EF4-FFF2-40B4-BE49-F238E27FC236}">
                      <a16:creationId xmlns:a16="http://schemas.microsoft.com/office/drawing/2014/main" id="{F2B4EA3E-1E64-4C6D-A8D0-E338D28743B8}"/>
                    </a:ext>
                  </a:extLst>
                </p:cNvPr>
                <p:cNvGrpSpPr>
                  <a:grpSpLocks/>
                </p:cNvGrpSpPr>
                <p:nvPr/>
              </p:nvGrpSpPr>
              <p:grpSpPr bwMode="auto">
                <a:xfrm>
                  <a:off x="3315479" y="3933056"/>
                  <a:ext cx="72008" cy="240407"/>
                  <a:chOff x="3059832" y="3955916"/>
                  <a:chExt cx="72008" cy="240407"/>
                </a:xfrm>
              </p:grpSpPr>
              <p:cxnSp>
                <p:nvCxnSpPr>
                  <p:cNvPr id="53349" name="Straight Connector 126">
                    <a:extLst>
                      <a:ext uri="{FF2B5EF4-FFF2-40B4-BE49-F238E27FC236}">
                        <a16:creationId xmlns:a16="http://schemas.microsoft.com/office/drawing/2014/main" id="{BE6E62BA-E18E-4843-8413-6DFA0BD91FCE}"/>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28" name="Oval 127">
                    <a:extLst>
                      <a:ext uri="{FF2B5EF4-FFF2-40B4-BE49-F238E27FC236}">
                        <a16:creationId xmlns:a16="http://schemas.microsoft.com/office/drawing/2014/main" id="{7C556E78-3048-480E-9770-B8FCDDBAA106}"/>
                      </a:ext>
                    </a:extLst>
                  </p:cNvPr>
                  <p:cNvSpPr/>
                  <p:nvPr/>
                </p:nvSpPr>
                <p:spPr>
                  <a:xfrm>
                    <a:off x="3056149" y="4115474"/>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34" name="Group 111">
                  <a:extLst>
                    <a:ext uri="{FF2B5EF4-FFF2-40B4-BE49-F238E27FC236}">
                      <a16:creationId xmlns:a16="http://schemas.microsoft.com/office/drawing/2014/main" id="{FCE659F6-A123-4BA5-AB75-134A6D85D117}"/>
                    </a:ext>
                  </a:extLst>
                </p:cNvPr>
                <p:cNvGrpSpPr>
                  <a:grpSpLocks/>
                </p:cNvGrpSpPr>
                <p:nvPr/>
              </p:nvGrpSpPr>
              <p:grpSpPr bwMode="auto">
                <a:xfrm>
                  <a:off x="3509025" y="3933056"/>
                  <a:ext cx="72008" cy="240407"/>
                  <a:chOff x="3059832" y="3955916"/>
                  <a:chExt cx="72008" cy="240407"/>
                </a:xfrm>
              </p:grpSpPr>
              <p:cxnSp>
                <p:nvCxnSpPr>
                  <p:cNvPr id="53347" name="Straight Connector 124">
                    <a:extLst>
                      <a:ext uri="{FF2B5EF4-FFF2-40B4-BE49-F238E27FC236}">
                        <a16:creationId xmlns:a16="http://schemas.microsoft.com/office/drawing/2014/main" id="{AD88B291-1951-46CD-85AC-14FA2C6F2E63}"/>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26" name="Oval 125">
                    <a:extLst>
                      <a:ext uri="{FF2B5EF4-FFF2-40B4-BE49-F238E27FC236}">
                        <a16:creationId xmlns:a16="http://schemas.microsoft.com/office/drawing/2014/main" id="{A802198D-AD0E-4B29-A036-0EABDFE886D7}"/>
                      </a:ext>
                    </a:extLst>
                  </p:cNvPr>
                  <p:cNvSpPr/>
                  <p:nvPr/>
                </p:nvSpPr>
                <p:spPr>
                  <a:xfrm>
                    <a:off x="3056445" y="4115474"/>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35" name="Group 112">
                  <a:extLst>
                    <a:ext uri="{FF2B5EF4-FFF2-40B4-BE49-F238E27FC236}">
                      <a16:creationId xmlns:a16="http://schemas.microsoft.com/office/drawing/2014/main" id="{E01E4E11-D344-458D-9335-38A6295853F1}"/>
                    </a:ext>
                  </a:extLst>
                </p:cNvPr>
                <p:cNvGrpSpPr>
                  <a:grpSpLocks/>
                </p:cNvGrpSpPr>
                <p:nvPr/>
              </p:nvGrpSpPr>
              <p:grpSpPr bwMode="auto">
                <a:xfrm>
                  <a:off x="3707904" y="3933056"/>
                  <a:ext cx="72008" cy="240407"/>
                  <a:chOff x="3059832" y="3955916"/>
                  <a:chExt cx="72008" cy="240407"/>
                </a:xfrm>
              </p:grpSpPr>
              <p:cxnSp>
                <p:nvCxnSpPr>
                  <p:cNvPr id="53345" name="Straight Connector 122">
                    <a:extLst>
                      <a:ext uri="{FF2B5EF4-FFF2-40B4-BE49-F238E27FC236}">
                        <a16:creationId xmlns:a16="http://schemas.microsoft.com/office/drawing/2014/main" id="{3A44B839-E8B3-41AB-8AE9-C386EA001FE0}"/>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24" name="Oval 123">
                    <a:extLst>
                      <a:ext uri="{FF2B5EF4-FFF2-40B4-BE49-F238E27FC236}">
                        <a16:creationId xmlns:a16="http://schemas.microsoft.com/office/drawing/2014/main" id="{FF67E09A-B59C-4718-9691-E15A572836E8}"/>
                      </a:ext>
                    </a:extLst>
                  </p:cNvPr>
                  <p:cNvSpPr/>
                  <p:nvPr/>
                </p:nvSpPr>
                <p:spPr>
                  <a:xfrm>
                    <a:off x="3059268" y="4115474"/>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36" name="Group 113">
                  <a:extLst>
                    <a:ext uri="{FF2B5EF4-FFF2-40B4-BE49-F238E27FC236}">
                      <a16:creationId xmlns:a16="http://schemas.microsoft.com/office/drawing/2014/main" id="{574A1A23-4899-4459-B349-BD8E6C4076B9}"/>
                    </a:ext>
                  </a:extLst>
                </p:cNvPr>
                <p:cNvGrpSpPr>
                  <a:grpSpLocks/>
                </p:cNvGrpSpPr>
                <p:nvPr/>
              </p:nvGrpSpPr>
              <p:grpSpPr bwMode="auto">
                <a:xfrm>
                  <a:off x="3933453" y="3933056"/>
                  <a:ext cx="72008" cy="240407"/>
                  <a:chOff x="3059832" y="3955916"/>
                  <a:chExt cx="72008" cy="240407"/>
                </a:xfrm>
              </p:grpSpPr>
              <p:cxnSp>
                <p:nvCxnSpPr>
                  <p:cNvPr id="53343" name="Straight Connector 120">
                    <a:extLst>
                      <a:ext uri="{FF2B5EF4-FFF2-40B4-BE49-F238E27FC236}">
                        <a16:creationId xmlns:a16="http://schemas.microsoft.com/office/drawing/2014/main" id="{27FE0472-3723-4637-B7A1-AE1B6430743E}"/>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22" name="Oval 121">
                    <a:extLst>
                      <a:ext uri="{FF2B5EF4-FFF2-40B4-BE49-F238E27FC236}">
                        <a16:creationId xmlns:a16="http://schemas.microsoft.com/office/drawing/2014/main" id="{C56ECEF6-5AEA-4E46-A86A-8CFA74038C9E}"/>
                      </a:ext>
                    </a:extLst>
                  </p:cNvPr>
                  <p:cNvSpPr/>
                  <p:nvPr/>
                </p:nvSpPr>
                <p:spPr>
                  <a:xfrm>
                    <a:off x="3056375" y="4115474"/>
                    <a:ext cx="72036"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37" name="Group 114">
                  <a:extLst>
                    <a:ext uri="{FF2B5EF4-FFF2-40B4-BE49-F238E27FC236}">
                      <a16:creationId xmlns:a16="http://schemas.microsoft.com/office/drawing/2014/main" id="{A96B2DE8-50FB-4631-9886-B9F0A21FB4D4}"/>
                    </a:ext>
                  </a:extLst>
                </p:cNvPr>
                <p:cNvGrpSpPr>
                  <a:grpSpLocks/>
                </p:cNvGrpSpPr>
                <p:nvPr/>
              </p:nvGrpSpPr>
              <p:grpSpPr bwMode="auto">
                <a:xfrm>
                  <a:off x="4085853" y="3933056"/>
                  <a:ext cx="72008" cy="240407"/>
                  <a:chOff x="3059832" y="3955916"/>
                  <a:chExt cx="72008" cy="240407"/>
                </a:xfrm>
              </p:grpSpPr>
              <p:cxnSp>
                <p:nvCxnSpPr>
                  <p:cNvPr id="53341" name="Straight Connector 118">
                    <a:extLst>
                      <a:ext uri="{FF2B5EF4-FFF2-40B4-BE49-F238E27FC236}">
                        <a16:creationId xmlns:a16="http://schemas.microsoft.com/office/drawing/2014/main" id="{6E9E60C1-F1E5-4DFB-BEA5-4C694F05162A}"/>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20" name="Oval 119">
                    <a:extLst>
                      <a:ext uri="{FF2B5EF4-FFF2-40B4-BE49-F238E27FC236}">
                        <a16:creationId xmlns:a16="http://schemas.microsoft.com/office/drawing/2014/main" id="{602EF3FE-C07E-476B-8ABB-1FF66C2A8CE3}"/>
                      </a:ext>
                    </a:extLst>
                  </p:cNvPr>
                  <p:cNvSpPr/>
                  <p:nvPr/>
                </p:nvSpPr>
                <p:spPr>
                  <a:xfrm>
                    <a:off x="3059835" y="4115474"/>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38" name="Group 115">
                  <a:extLst>
                    <a:ext uri="{FF2B5EF4-FFF2-40B4-BE49-F238E27FC236}">
                      <a16:creationId xmlns:a16="http://schemas.microsoft.com/office/drawing/2014/main" id="{14F469DF-FF28-4C53-B779-802EF9C722BD}"/>
                    </a:ext>
                  </a:extLst>
                </p:cNvPr>
                <p:cNvGrpSpPr>
                  <a:grpSpLocks/>
                </p:cNvGrpSpPr>
                <p:nvPr/>
              </p:nvGrpSpPr>
              <p:grpSpPr bwMode="auto">
                <a:xfrm>
                  <a:off x="4293493" y="3933056"/>
                  <a:ext cx="72008" cy="240407"/>
                  <a:chOff x="3059832" y="3955916"/>
                  <a:chExt cx="72008" cy="240407"/>
                </a:xfrm>
              </p:grpSpPr>
              <p:cxnSp>
                <p:nvCxnSpPr>
                  <p:cNvPr id="53339" name="Straight Connector 116">
                    <a:extLst>
                      <a:ext uri="{FF2B5EF4-FFF2-40B4-BE49-F238E27FC236}">
                        <a16:creationId xmlns:a16="http://schemas.microsoft.com/office/drawing/2014/main" id="{3020495B-4240-4E1B-9C98-EE2EF90EFE8C}"/>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18" name="Oval 117">
                    <a:extLst>
                      <a:ext uri="{FF2B5EF4-FFF2-40B4-BE49-F238E27FC236}">
                        <a16:creationId xmlns:a16="http://schemas.microsoft.com/office/drawing/2014/main" id="{E48516BE-E21B-49BB-B18D-B371853E0670}"/>
                      </a:ext>
                    </a:extLst>
                  </p:cNvPr>
                  <p:cNvSpPr/>
                  <p:nvPr/>
                </p:nvSpPr>
                <p:spPr>
                  <a:xfrm>
                    <a:off x="3056515" y="4115474"/>
                    <a:ext cx="72035" cy="80882"/>
                  </a:xfrm>
                  <a:prstGeom prst="ellipse">
                    <a:avLst/>
                  </a:prstGeom>
                  <a:solidFill>
                    <a:srgbClr val="1F497D">
                      <a:lumMod val="50000"/>
                    </a:srgbClr>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grpSp>
        <p:grpSp>
          <p:nvGrpSpPr>
            <p:cNvPr id="53266" name="Group 43">
              <a:extLst>
                <a:ext uri="{FF2B5EF4-FFF2-40B4-BE49-F238E27FC236}">
                  <a16:creationId xmlns:a16="http://schemas.microsoft.com/office/drawing/2014/main" id="{8E9A43FE-E27F-4AD5-A7CC-D5EC4214AF5D}"/>
                </a:ext>
              </a:extLst>
            </p:cNvPr>
            <p:cNvGrpSpPr>
              <a:grpSpLocks/>
            </p:cNvGrpSpPr>
            <p:nvPr/>
          </p:nvGrpSpPr>
          <p:grpSpPr bwMode="auto">
            <a:xfrm flipV="1">
              <a:off x="2915816" y="5636865"/>
              <a:ext cx="1516312" cy="240407"/>
              <a:chOff x="2962725" y="3933056"/>
              <a:chExt cx="1516312" cy="240407"/>
            </a:xfrm>
          </p:grpSpPr>
          <p:cxnSp>
            <p:nvCxnSpPr>
              <p:cNvPr id="53306" name="Straight Connector 83">
                <a:extLst>
                  <a:ext uri="{FF2B5EF4-FFF2-40B4-BE49-F238E27FC236}">
                    <a16:creationId xmlns:a16="http://schemas.microsoft.com/office/drawing/2014/main" id="{0CAD769C-260D-45E0-B75D-18F0352475EA}"/>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307" name="Group 84">
                <a:extLst>
                  <a:ext uri="{FF2B5EF4-FFF2-40B4-BE49-F238E27FC236}">
                    <a16:creationId xmlns:a16="http://schemas.microsoft.com/office/drawing/2014/main" id="{B2F28365-2639-448F-8F1E-26C2E3C3D233}"/>
                  </a:ext>
                </a:extLst>
              </p:cNvPr>
              <p:cNvGrpSpPr>
                <a:grpSpLocks/>
              </p:cNvGrpSpPr>
              <p:nvPr/>
            </p:nvGrpSpPr>
            <p:grpSpPr bwMode="auto">
              <a:xfrm>
                <a:off x="3059832" y="3933056"/>
                <a:ext cx="72008" cy="240407"/>
                <a:chOff x="3059832" y="3955916"/>
                <a:chExt cx="72008" cy="240407"/>
              </a:xfrm>
            </p:grpSpPr>
            <p:cxnSp>
              <p:nvCxnSpPr>
                <p:cNvPr id="53326" name="Straight Connector 103">
                  <a:extLst>
                    <a:ext uri="{FF2B5EF4-FFF2-40B4-BE49-F238E27FC236}">
                      <a16:creationId xmlns:a16="http://schemas.microsoft.com/office/drawing/2014/main" id="{A908BE32-1A6D-44EE-AB21-8E9C981C684F}"/>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05" name="Oval 104">
                  <a:extLst>
                    <a:ext uri="{FF2B5EF4-FFF2-40B4-BE49-F238E27FC236}">
                      <a16:creationId xmlns:a16="http://schemas.microsoft.com/office/drawing/2014/main" id="{958359C7-71D4-4602-B919-F22D00783920}"/>
                    </a:ext>
                  </a:extLst>
                </p:cNvPr>
                <p:cNvSpPr/>
                <p:nvPr/>
              </p:nvSpPr>
              <p:spPr>
                <a:xfrm>
                  <a:off x="3059599" y="4115912"/>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08" name="Group 85">
                <a:extLst>
                  <a:ext uri="{FF2B5EF4-FFF2-40B4-BE49-F238E27FC236}">
                    <a16:creationId xmlns:a16="http://schemas.microsoft.com/office/drawing/2014/main" id="{5160C0BC-06D3-42A6-9CDE-56ED96B05F4F}"/>
                  </a:ext>
                </a:extLst>
              </p:cNvPr>
              <p:cNvGrpSpPr>
                <a:grpSpLocks/>
              </p:cNvGrpSpPr>
              <p:nvPr/>
            </p:nvGrpSpPr>
            <p:grpSpPr bwMode="auto">
              <a:xfrm>
                <a:off x="3315479" y="3933056"/>
                <a:ext cx="72008" cy="240407"/>
                <a:chOff x="3059832" y="3955916"/>
                <a:chExt cx="72008" cy="240407"/>
              </a:xfrm>
            </p:grpSpPr>
            <p:cxnSp>
              <p:nvCxnSpPr>
                <p:cNvPr id="53324" name="Straight Connector 101">
                  <a:extLst>
                    <a:ext uri="{FF2B5EF4-FFF2-40B4-BE49-F238E27FC236}">
                      <a16:creationId xmlns:a16="http://schemas.microsoft.com/office/drawing/2014/main" id="{6BF65E5F-FCDB-4D95-A6CD-1EB36EF806F1}"/>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03" name="Oval 102">
                  <a:extLst>
                    <a:ext uri="{FF2B5EF4-FFF2-40B4-BE49-F238E27FC236}">
                      <a16:creationId xmlns:a16="http://schemas.microsoft.com/office/drawing/2014/main" id="{B1B2B607-2573-4594-9832-8C32F038C438}"/>
                    </a:ext>
                  </a:extLst>
                </p:cNvPr>
                <p:cNvSpPr/>
                <p:nvPr/>
              </p:nvSpPr>
              <p:spPr>
                <a:xfrm>
                  <a:off x="3059352" y="4115912"/>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09" name="Group 86">
                <a:extLst>
                  <a:ext uri="{FF2B5EF4-FFF2-40B4-BE49-F238E27FC236}">
                    <a16:creationId xmlns:a16="http://schemas.microsoft.com/office/drawing/2014/main" id="{0463C765-4547-4A41-9E0F-6B3D3CBCC05D}"/>
                  </a:ext>
                </a:extLst>
              </p:cNvPr>
              <p:cNvGrpSpPr>
                <a:grpSpLocks/>
              </p:cNvGrpSpPr>
              <p:nvPr/>
            </p:nvGrpSpPr>
            <p:grpSpPr bwMode="auto">
              <a:xfrm>
                <a:off x="3509025" y="3933056"/>
                <a:ext cx="72008" cy="240407"/>
                <a:chOff x="3059832" y="3955916"/>
                <a:chExt cx="72008" cy="240407"/>
              </a:xfrm>
            </p:grpSpPr>
            <p:cxnSp>
              <p:nvCxnSpPr>
                <p:cNvPr id="53322" name="Straight Connector 99">
                  <a:extLst>
                    <a:ext uri="{FF2B5EF4-FFF2-40B4-BE49-F238E27FC236}">
                      <a16:creationId xmlns:a16="http://schemas.microsoft.com/office/drawing/2014/main" id="{660FC7F8-C943-4D3E-9E65-F04F716ECC1B}"/>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101" name="Oval 100">
                  <a:extLst>
                    <a:ext uri="{FF2B5EF4-FFF2-40B4-BE49-F238E27FC236}">
                      <a16:creationId xmlns:a16="http://schemas.microsoft.com/office/drawing/2014/main" id="{BD67D611-6EBD-4063-938A-1846BBF8CAC2}"/>
                    </a:ext>
                  </a:extLst>
                </p:cNvPr>
                <p:cNvSpPr/>
                <p:nvPr/>
              </p:nvSpPr>
              <p:spPr>
                <a:xfrm>
                  <a:off x="3059648" y="4115912"/>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10" name="Group 87">
                <a:extLst>
                  <a:ext uri="{FF2B5EF4-FFF2-40B4-BE49-F238E27FC236}">
                    <a16:creationId xmlns:a16="http://schemas.microsoft.com/office/drawing/2014/main" id="{2FDE9C90-9032-49E1-A81B-327AA5988A58}"/>
                  </a:ext>
                </a:extLst>
              </p:cNvPr>
              <p:cNvGrpSpPr>
                <a:grpSpLocks/>
              </p:cNvGrpSpPr>
              <p:nvPr/>
            </p:nvGrpSpPr>
            <p:grpSpPr bwMode="auto">
              <a:xfrm>
                <a:off x="3707904" y="3933056"/>
                <a:ext cx="72008" cy="240407"/>
                <a:chOff x="3059832" y="3955916"/>
                <a:chExt cx="72008" cy="240407"/>
              </a:xfrm>
            </p:grpSpPr>
            <p:cxnSp>
              <p:nvCxnSpPr>
                <p:cNvPr id="53320" name="Straight Connector 97">
                  <a:extLst>
                    <a:ext uri="{FF2B5EF4-FFF2-40B4-BE49-F238E27FC236}">
                      <a16:creationId xmlns:a16="http://schemas.microsoft.com/office/drawing/2014/main" id="{BD7A874C-7204-4E92-A172-6C7C84CAF665}"/>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99" name="Oval 98">
                  <a:extLst>
                    <a:ext uri="{FF2B5EF4-FFF2-40B4-BE49-F238E27FC236}">
                      <a16:creationId xmlns:a16="http://schemas.microsoft.com/office/drawing/2014/main" id="{71E537B9-7058-4A8B-BCEA-F67A60FB21A8}"/>
                    </a:ext>
                  </a:extLst>
                </p:cNvPr>
                <p:cNvSpPr/>
                <p:nvPr/>
              </p:nvSpPr>
              <p:spPr>
                <a:xfrm>
                  <a:off x="3059851" y="4115912"/>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11" name="Group 88">
                <a:extLst>
                  <a:ext uri="{FF2B5EF4-FFF2-40B4-BE49-F238E27FC236}">
                    <a16:creationId xmlns:a16="http://schemas.microsoft.com/office/drawing/2014/main" id="{A9B99B07-D464-4FF5-8EF2-2D97422722F3}"/>
                  </a:ext>
                </a:extLst>
              </p:cNvPr>
              <p:cNvGrpSpPr>
                <a:grpSpLocks/>
              </p:cNvGrpSpPr>
              <p:nvPr/>
            </p:nvGrpSpPr>
            <p:grpSpPr bwMode="auto">
              <a:xfrm>
                <a:off x="3933453" y="3933056"/>
                <a:ext cx="72008" cy="240407"/>
                <a:chOff x="3059832" y="3955916"/>
                <a:chExt cx="72008" cy="240407"/>
              </a:xfrm>
            </p:grpSpPr>
            <p:cxnSp>
              <p:nvCxnSpPr>
                <p:cNvPr id="53318" name="Straight Connector 95">
                  <a:extLst>
                    <a:ext uri="{FF2B5EF4-FFF2-40B4-BE49-F238E27FC236}">
                      <a16:creationId xmlns:a16="http://schemas.microsoft.com/office/drawing/2014/main" id="{3C43E3CC-985E-4DF3-91E5-9E27CCBEAF46}"/>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97" name="Oval 96">
                  <a:extLst>
                    <a:ext uri="{FF2B5EF4-FFF2-40B4-BE49-F238E27FC236}">
                      <a16:creationId xmlns:a16="http://schemas.microsoft.com/office/drawing/2014/main" id="{1C85B9D1-7898-46C7-8C58-835DFD30D362}"/>
                    </a:ext>
                  </a:extLst>
                </p:cNvPr>
                <p:cNvSpPr/>
                <p:nvPr/>
              </p:nvSpPr>
              <p:spPr>
                <a:xfrm>
                  <a:off x="3059578" y="4115912"/>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12" name="Group 89">
                <a:extLst>
                  <a:ext uri="{FF2B5EF4-FFF2-40B4-BE49-F238E27FC236}">
                    <a16:creationId xmlns:a16="http://schemas.microsoft.com/office/drawing/2014/main" id="{C68397B2-FB7C-490B-990E-F6A41AB9283A}"/>
                  </a:ext>
                </a:extLst>
              </p:cNvPr>
              <p:cNvGrpSpPr>
                <a:grpSpLocks/>
              </p:cNvGrpSpPr>
              <p:nvPr/>
            </p:nvGrpSpPr>
            <p:grpSpPr bwMode="auto">
              <a:xfrm>
                <a:off x="4085853" y="3933056"/>
                <a:ext cx="72008" cy="240407"/>
                <a:chOff x="3059832" y="3955916"/>
                <a:chExt cx="72008" cy="240407"/>
              </a:xfrm>
            </p:grpSpPr>
            <p:cxnSp>
              <p:nvCxnSpPr>
                <p:cNvPr id="53316" name="Straight Connector 93">
                  <a:extLst>
                    <a:ext uri="{FF2B5EF4-FFF2-40B4-BE49-F238E27FC236}">
                      <a16:creationId xmlns:a16="http://schemas.microsoft.com/office/drawing/2014/main" id="{D98CC542-66AD-4BE5-9C25-1E142A0603FB}"/>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95" name="Oval 94">
                  <a:extLst>
                    <a:ext uri="{FF2B5EF4-FFF2-40B4-BE49-F238E27FC236}">
                      <a16:creationId xmlns:a16="http://schemas.microsoft.com/office/drawing/2014/main" id="{24DA4EA8-3BAE-40AF-8E6F-933D7C9A7069}"/>
                    </a:ext>
                  </a:extLst>
                </p:cNvPr>
                <p:cNvSpPr/>
                <p:nvPr/>
              </p:nvSpPr>
              <p:spPr>
                <a:xfrm>
                  <a:off x="3060418" y="4115912"/>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313" name="Group 90">
                <a:extLst>
                  <a:ext uri="{FF2B5EF4-FFF2-40B4-BE49-F238E27FC236}">
                    <a16:creationId xmlns:a16="http://schemas.microsoft.com/office/drawing/2014/main" id="{C2B5BAED-1984-411C-8FD5-1AC43423089D}"/>
                  </a:ext>
                </a:extLst>
              </p:cNvPr>
              <p:cNvGrpSpPr>
                <a:grpSpLocks/>
              </p:cNvGrpSpPr>
              <p:nvPr/>
            </p:nvGrpSpPr>
            <p:grpSpPr bwMode="auto">
              <a:xfrm>
                <a:off x="4293493" y="3933056"/>
                <a:ext cx="72008" cy="240407"/>
                <a:chOff x="3059832" y="3955916"/>
                <a:chExt cx="72008" cy="240407"/>
              </a:xfrm>
            </p:grpSpPr>
            <p:cxnSp>
              <p:nvCxnSpPr>
                <p:cNvPr id="53314" name="Straight Connector 91">
                  <a:extLst>
                    <a:ext uri="{FF2B5EF4-FFF2-40B4-BE49-F238E27FC236}">
                      <a16:creationId xmlns:a16="http://schemas.microsoft.com/office/drawing/2014/main" id="{EFB2CF1F-E3CE-42BD-883F-1AE2290AC45D}"/>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93" name="Oval 92">
                  <a:extLst>
                    <a:ext uri="{FF2B5EF4-FFF2-40B4-BE49-F238E27FC236}">
                      <a16:creationId xmlns:a16="http://schemas.microsoft.com/office/drawing/2014/main" id="{0F16CC06-8DAE-49B6-9571-DA44382BC253}"/>
                    </a:ext>
                  </a:extLst>
                </p:cNvPr>
                <p:cNvSpPr/>
                <p:nvPr/>
              </p:nvSpPr>
              <p:spPr>
                <a:xfrm>
                  <a:off x="3059717" y="4115912"/>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grpSp>
          <p:nvGrpSpPr>
            <p:cNvPr id="53267" name="Group 44">
              <a:extLst>
                <a:ext uri="{FF2B5EF4-FFF2-40B4-BE49-F238E27FC236}">
                  <a16:creationId xmlns:a16="http://schemas.microsoft.com/office/drawing/2014/main" id="{45F7697A-DBC1-4505-91AC-CEBA4DD3F20A}"/>
                </a:ext>
              </a:extLst>
            </p:cNvPr>
            <p:cNvGrpSpPr>
              <a:grpSpLocks/>
            </p:cNvGrpSpPr>
            <p:nvPr/>
          </p:nvGrpSpPr>
          <p:grpSpPr bwMode="auto">
            <a:xfrm>
              <a:off x="2915816" y="5206727"/>
              <a:ext cx="1516312" cy="382513"/>
              <a:chOff x="2915816" y="3790950"/>
              <a:chExt cx="1516312" cy="382513"/>
            </a:xfrm>
          </p:grpSpPr>
          <p:cxnSp>
            <p:nvCxnSpPr>
              <p:cNvPr id="53281" name="Straight Connector 58">
                <a:extLst>
                  <a:ext uri="{FF2B5EF4-FFF2-40B4-BE49-F238E27FC236}">
                    <a16:creationId xmlns:a16="http://schemas.microsoft.com/office/drawing/2014/main" id="{1952C95C-ABEE-434F-A03B-0964E913826B}"/>
                  </a:ext>
                </a:extLst>
              </p:cNvPr>
              <p:cNvCxnSpPr>
                <a:cxnSpLocks noChangeShapeType="1"/>
              </p:cNvCxnSpPr>
              <p:nvPr/>
            </p:nvCxnSpPr>
            <p:spPr bwMode="auto">
              <a:xfrm>
                <a:off x="3821440" y="3790950"/>
                <a:ext cx="0" cy="142106"/>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53282" name="Straight Connector 59">
                <a:extLst>
                  <a:ext uri="{FF2B5EF4-FFF2-40B4-BE49-F238E27FC236}">
                    <a16:creationId xmlns:a16="http://schemas.microsoft.com/office/drawing/2014/main" id="{C741DCD9-1AA9-421B-80DA-54A475900DF2}"/>
                  </a:ext>
                </a:extLst>
              </p:cNvPr>
              <p:cNvCxnSpPr>
                <a:cxnSpLocks noChangeShapeType="1"/>
              </p:cNvCxnSpPr>
              <p:nvPr/>
            </p:nvCxnSpPr>
            <p:spPr bwMode="auto">
              <a:xfrm>
                <a:off x="3808105" y="3790950"/>
                <a:ext cx="230839" cy="0"/>
              </a:xfrm>
              <a:prstGeom prst="line">
                <a:avLst/>
              </a:prstGeom>
              <a:noFill/>
              <a:ln w="28575" algn="ctr">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53283" name="Group 60">
                <a:extLst>
                  <a:ext uri="{FF2B5EF4-FFF2-40B4-BE49-F238E27FC236}">
                    <a16:creationId xmlns:a16="http://schemas.microsoft.com/office/drawing/2014/main" id="{18812881-B5D3-4A19-8DBD-612BD6CDFFCE}"/>
                  </a:ext>
                </a:extLst>
              </p:cNvPr>
              <p:cNvGrpSpPr>
                <a:grpSpLocks/>
              </p:cNvGrpSpPr>
              <p:nvPr/>
            </p:nvGrpSpPr>
            <p:grpSpPr bwMode="auto">
              <a:xfrm>
                <a:off x="2915816" y="3933056"/>
                <a:ext cx="1516312" cy="240407"/>
                <a:chOff x="2962725" y="3933056"/>
                <a:chExt cx="1516312" cy="240407"/>
              </a:xfrm>
            </p:grpSpPr>
            <p:cxnSp>
              <p:nvCxnSpPr>
                <p:cNvPr id="53284" name="Straight Connector 61">
                  <a:extLst>
                    <a:ext uri="{FF2B5EF4-FFF2-40B4-BE49-F238E27FC236}">
                      <a16:creationId xmlns:a16="http://schemas.microsoft.com/office/drawing/2014/main" id="{F6A15C5A-0138-4CDD-BD3F-D29B10B3F390}"/>
                    </a:ext>
                  </a:extLst>
                </p:cNvPr>
                <p:cNvCxnSpPr>
                  <a:cxnSpLocks noChangeShapeType="1"/>
                </p:cNvCxnSpPr>
                <p:nvPr/>
              </p:nvCxnSpPr>
              <p:spPr bwMode="auto">
                <a:xfrm>
                  <a:off x="2962725" y="3933056"/>
                  <a:ext cx="1516312" cy="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grpSp>
              <p:nvGrpSpPr>
                <p:cNvPr id="53285" name="Group 62">
                  <a:extLst>
                    <a:ext uri="{FF2B5EF4-FFF2-40B4-BE49-F238E27FC236}">
                      <a16:creationId xmlns:a16="http://schemas.microsoft.com/office/drawing/2014/main" id="{209DEB5C-F76C-44A7-ACDA-A3C96BEB6AFE}"/>
                    </a:ext>
                  </a:extLst>
                </p:cNvPr>
                <p:cNvGrpSpPr>
                  <a:grpSpLocks/>
                </p:cNvGrpSpPr>
                <p:nvPr/>
              </p:nvGrpSpPr>
              <p:grpSpPr bwMode="auto">
                <a:xfrm>
                  <a:off x="3059832" y="3933056"/>
                  <a:ext cx="72008" cy="240407"/>
                  <a:chOff x="3059832" y="3955916"/>
                  <a:chExt cx="72008" cy="240407"/>
                </a:xfrm>
              </p:grpSpPr>
              <p:cxnSp>
                <p:nvCxnSpPr>
                  <p:cNvPr id="53304" name="Straight Connector 81">
                    <a:extLst>
                      <a:ext uri="{FF2B5EF4-FFF2-40B4-BE49-F238E27FC236}">
                        <a16:creationId xmlns:a16="http://schemas.microsoft.com/office/drawing/2014/main" id="{E875DF17-2053-47EF-80F4-6B99FBF62F8D}"/>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83" name="Oval 82">
                    <a:extLst>
                      <a:ext uri="{FF2B5EF4-FFF2-40B4-BE49-F238E27FC236}">
                        <a16:creationId xmlns:a16="http://schemas.microsoft.com/office/drawing/2014/main" id="{DA4C53F9-4FA8-4BE5-BD28-123E882E6996}"/>
                      </a:ext>
                    </a:extLst>
                  </p:cNvPr>
                  <p:cNvSpPr/>
                  <p:nvPr/>
                </p:nvSpPr>
                <p:spPr>
                  <a:xfrm>
                    <a:off x="3059599" y="4115416"/>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286" name="Group 63">
                  <a:extLst>
                    <a:ext uri="{FF2B5EF4-FFF2-40B4-BE49-F238E27FC236}">
                      <a16:creationId xmlns:a16="http://schemas.microsoft.com/office/drawing/2014/main" id="{3F52745B-CF96-4BA9-BAFE-2F43CD012827}"/>
                    </a:ext>
                  </a:extLst>
                </p:cNvPr>
                <p:cNvGrpSpPr>
                  <a:grpSpLocks/>
                </p:cNvGrpSpPr>
                <p:nvPr/>
              </p:nvGrpSpPr>
              <p:grpSpPr bwMode="auto">
                <a:xfrm>
                  <a:off x="3315479" y="3933056"/>
                  <a:ext cx="72008" cy="240407"/>
                  <a:chOff x="3059832" y="3955916"/>
                  <a:chExt cx="72008" cy="240407"/>
                </a:xfrm>
              </p:grpSpPr>
              <p:cxnSp>
                <p:nvCxnSpPr>
                  <p:cNvPr id="53302" name="Straight Connector 79">
                    <a:extLst>
                      <a:ext uri="{FF2B5EF4-FFF2-40B4-BE49-F238E27FC236}">
                        <a16:creationId xmlns:a16="http://schemas.microsoft.com/office/drawing/2014/main" id="{FAD5F365-BBF7-4B70-8D36-966C6AC2FA4C}"/>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81" name="Oval 80">
                    <a:extLst>
                      <a:ext uri="{FF2B5EF4-FFF2-40B4-BE49-F238E27FC236}">
                        <a16:creationId xmlns:a16="http://schemas.microsoft.com/office/drawing/2014/main" id="{FD1D8F8B-A55E-4FEC-B007-85F88CC8F5BD}"/>
                      </a:ext>
                    </a:extLst>
                  </p:cNvPr>
                  <p:cNvSpPr/>
                  <p:nvPr/>
                </p:nvSpPr>
                <p:spPr>
                  <a:xfrm>
                    <a:off x="3059352" y="4115416"/>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287" name="Group 64">
                  <a:extLst>
                    <a:ext uri="{FF2B5EF4-FFF2-40B4-BE49-F238E27FC236}">
                      <a16:creationId xmlns:a16="http://schemas.microsoft.com/office/drawing/2014/main" id="{94A6E7C6-14BF-4CBA-A389-F4F87026B73F}"/>
                    </a:ext>
                  </a:extLst>
                </p:cNvPr>
                <p:cNvGrpSpPr>
                  <a:grpSpLocks/>
                </p:cNvGrpSpPr>
                <p:nvPr/>
              </p:nvGrpSpPr>
              <p:grpSpPr bwMode="auto">
                <a:xfrm>
                  <a:off x="3509025" y="3933056"/>
                  <a:ext cx="72008" cy="240407"/>
                  <a:chOff x="3059832" y="3955916"/>
                  <a:chExt cx="72008" cy="240407"/>
                </a:xfrm>
              </p:grpSpPr>
              <p:cxnSp>
                <p:nvCxnSpPr>
                  <p:cNvPr id="53300" name="Straight Connector 77">
                    <a:extLst>
                      <a:ext uri="{FF2B5EF4-FFF2-40B4-BE49-F238E27FC236}">
                        <a16:creationId xmlns:a16="http://schemas.microsoft.com/office/drawing/2014/main" id="{78154148-1DD5-49E5-AC88-D50089DEA4CE}"/>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79" name="Oval 78">
                    <a:extLst>
                      <a:ext uri="{FF2B5EF4-FFF2-40B4-BE49-F238E27FC236}">
                        <a16:creationId xmlns:a16="http://schemas.microsoft.com/office/drawing/2014/main" id="{470C1F87-C993-43EA-9CD9-18F95F71D819}"/>
                      </a:ext>
                    </a:extLst>
                  </p:cNvPr>
                  <p:cNvSpPr/>
                  <p:nvPr/>
                </p:nvSpPr>
                <p:spPr>
                  <a:xfrm>
                    <a:off x="3059648" y="4115416"/>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288" name="Group 65">
                  <a:extLst>
                    <a:ext uri="{FF2B5EF4-FFF2-40B4-BE49-F238E27FC236}">
                      <a16:creationId xmlns:a16="http://schemas.microsoft.com/office/drawing/2014/main" id="{598C2172-060C-454E-BCC3-61D8BD1E0698}"/>
                    </a:ext>
                  </a:extLst>
                </p:cNvPr>
                <p:cNvGrpSpPr>
                  <a:grpSpLocks/>
                </p:cNvGrpSpPr>
                <p:nvPr/>
              </p:nvGrpSpPr>
              <p:grpSpPr bwMode="auto">
                <a:xfrm>
                  <a:off x="3707904" y="3933056"/>
                  <a:ext cx="72008" cy="240407"/>
                  <a:chOff x="3059832" y="3955916"/>
                  <a:chExt cx="72008" cy="240407"/>
                </a:xfrm>
              </p:grpSpPr>
              <p:cxnSp>
                <p:nvCxnSpPr>
                  <p:cNvPr id="53298" name="Straight Connector 75">
                    <a:extLst>
                      <a:ext uri="{FF2B5EF4-FFF2-40B4-BE49-F238E27FC236}">
                        <a16:creationId xmlns:a16="http://schemas.microsoft.com/office/drawing/2014/main" id="{95978777-DB54-40A7-BD72-1109C247C96C}"/>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77" name="Oval 76">
                    <a:extLst>
                      <a:ext uri="{FF2B5EF4-FFF2-40B4-BE49-F238E27FC236}">
                        <a16:creationId xmlns:a16="http://schemas.microsoft.com/office/drawing/2014/main" id="{BCCC08A7-DC2D-4E17-90FE-C35B2CD030FB}"/>
                      </a:ext>
                    </a:extLst>
                  </p:cNvPr>
                  <p:cNvSpPr/>
                  <p:nvPr/>
                </p:nvSpPr>
                <p:spPr>
                  <a:xfrm>
                    <a:off x="3059851" y="4115416"/>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289" name="Group 66">
                  <a:extLst>
                    <a:ext uri="{FF2B5EF4-FFF2-40B4-BE49-F238E27FC236}">
                      <a16:creationId xmlns:a16="http://schemas.microsoft.com/office/drawing/2014/main" id="{A257E5FB-D45E-44DE-B111-FC1F13B856C0}"/>
                    </a:ext>
                  </a:extLst>
                </p:cNvPr>
                <p:cNvGrpSpPr>
                  <a:grpSpLocks/>
                </p:cNvGrpSpPr>
                <p:nvPr/>
              </p:nvGrpSpPr>
              <p:grpSpPr bwMode="auto">
                <a:xfrm>
                  <a:off x="3933453" y="3933056"/>
                  <a:ext cx="72008" cy="240407"/>
                  <a:chOff x="3059832" y="3955916"/>
                  <a:chExt cx="72008" cy="240407"/>
                </a:xfrm>
              </p:grpSpPr>
              <p:cxnSp>
                <p:nvCxnSpPr>
                  <p:cNvPr id="53296" name="Straight Connector 73">
                    <a:extLst>
                      <a:ext uri="{FF2B5EF4-FFF2-40B4-BE49-F238E27FC236}">
                        <a16:creationId xmlns:a16="http://schemas.microsoft.com/office/drawing/2014/main" id="{BD9CCEB5-F546-416D-8E06-08205AA86F24}"/>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75" name="Oval 74">
                    <a:extLst>
                      <a:ext uri="{FF2B5EF4-FFF2-40B4-BE49-F238E27FC236}">
                        <a16:creationId xmlns:a16="http://schemas.microsoft.com/office/drawing/2014/main" id="{B3402551-6229-4EAA-9AD9-999F675B7068}"/>
                      </a:ext>
                    </a:extLst>
                  </p:cNvPr>
                  <p:cNvSpPr/>
                  <p:nvPr/>
                </p:nvSpPr>
                <p:spPr>
                  <a:xfrm>
                    <a:off x="3059578" y="4115416"/>
                    <a:ext cx="72035"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290" name="Group 67">
                  <a:extLst>
                    <a:ext uri="{FF2B5EF4-FFF2-40B4-BE49-F238E27FC236}">
                      <a16:creationId xmlns:a16="http://schemas.microsoft.com/office/drawing/2014/main" id="{A83C56F1-0539-4100-AB40-CF8EB2E66825}"/>
                    </a:ext>
                  </a:extLst>
                </p:cNvPr>
                <p:cNvGrpSpPr>
                  <a:grpSpLocks/>
                </p:cNvGrpSpPr>
                <p:nvPr/>
              </p:nvGrpSpPr>
              <p:grpSpPr bwMode="auto">
                <a:xfrm>
                  <a:off x="4085853" y="3933056"/>
                  <a:ext cx="72008" cy="240407"/>
                  <a:chOff x="3059832" y="3955916"/>
                  <a:chExt cx="72008" cy="240407"/>
                </a:xfrm>
              </p:grpSpPr>
              <p:cxnSp>
                <p:nvCxnSpPr>
                  <p:cNvPr id="53294" name="Straight Connector 71">
                    <a:extLst>
                      <a:ext uri="{FF2B5EF4-FFF2-40B4-BE49-F238E27FC236}">
                        <a16:creationId xmlns:a16="http://schemas.microsoft.com/office/drawing/2014/main" id="{393ECDB7-1586-4C15-9BED-84A11538E40E}"/>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73" name="Oval 72">
                    <a:extLst>
                      <a:ext uri="{FF2B5EF4-FFF2-40B4-BE49-F238E27FC236}">
                        <a16:creationId xmlns:a16="http://schemas.microsoft.com/office/drawing/2014/main" id="{A958B0D1-982C-471A-BD4B-3BE53FA2D1F1}"/>
                      </a:ext>
                    </a:extLst>
                  </p:cNvPr>
                  <p:cNvSpPr/>
                  <p:nvPr/>
                </p:nvSpPr>
                <p:spPr>
                  <a:xfrm>
                    <a:off x="3060418" y="4115416"/>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nvGrpSpPr>
                <p:cNvPr id="53291" name="Group 68">
                  <a:extLst>
                    <a:ext uri="{FF2B5EF4-FFF2-40B4-BE49-F238E27FC236}">
                      <a16:creationId xmlns:a16="http://schemas.microsoft.com/office/drawing/2014/main" id="{DBC3261B-AA39-4285-B564-8DCFD1545077}"/>
                    </a:ext>
                  </a:extLst>
                </p:cNvPr>
                <p:cNvGrpSpPr>
                  <a:grpSpLocks/>
                </p:cNvGrpSpPr>
                <p:nvPr/>
              </p:nvGrpSpPr>
              <p:grpSpPr bwMode="auto">
                <a:xfrm>
                  <a:off x="4293493" y="3933056"/>
                  <a:ext cx="72008" cy="240407"/>
                  <a:chOff x="3059832" y="3955916"/>
                  <a:chExt cx="72008" cy="240407"/>
                </a:xfrm>
              </p:grpSpPr>
              <p:cxnSp>
                <p:nvCxnSpPr>
                  <p:cNvPr id="53292" name="Straight Connector 69">
                    <a:extLst>
                      <a:ext uri="{FF2B5EF4-FFF2-40B4-BE49-F238E27FC236}">
                        <a16:creationId xmlns:a16="http://schemas.microsoft.com/office/drawing/2014/main" id="{53C9F6A9-4539-4CF9-B4B6-5F0EA0B7270A}"/>
                      </a:ext>
                    </a:extLst>
                  </p:cNvPr>
                  <p:cNvCxnSpPr>
                    <a:cxnSpLocks noChangeShapeType="1"/>
                  </p:cNvCxnSpPr>
                  <p:nvPr/>
                </p:nvCxnSpPr>
                <p:spPr bwMode="auto">
                  <a:xfrm>
                    <a:off x="3096525" y="3955916"/>
                    <a:ext cx="0" cy="184780"/>
                  </a:xfrm>
                  <a:prstGeom prst="line">
                    <a:avLst/>
                  </a:prstGeom>
                  <a:noFill/>
                  <a:ln w="28575" algn="ctr">
                    <a:solidFill>
                      <a:srgbClr val="10253F"/>
                    </a:solidFill>
                    <a:round/>
                    <a:headEnd/>
                    <a:tailEnd/>
                  </a:ln>
                  <a:extLst>
                    <a:ext uri="{909E8E84-426E-40DD-AFC4-6F175D3DCCD1}">
                      <a14:hiddenFill xmlns:a14="http://schemas.microsoft.com/office/drawing/2010/main">
                        <a:noFill/>
                      </a14:hiddenFill>
                    </a:ext>
                  </a:extLst>
                </p:spPr>
              </p:cxnSp>
              <p:sp>
                <p:nvSpPr>
                  <p:cNvPr id="71" name="Oval 70">
                    <a:extLst>
                      <a:ext uri="{FF2B5EF4-FFF2-40B4-BE49-F238E27FC236}">
                        <a16:creationId xmlns:a16="http://schemas.microsoft.com/office/drawing/2014/main" id="{0DA9A992-D526-4759-9579-47B985D45AB3}"/>
                      </a:ext>
                    </a:extLst>
                  </p:cNvPr>
                  <p:cNvSpPr/>
                  <p:nvPr/>
                </p:nvSpPr>
                <p:spPr>
                  <a:xfrm>
                    <a:off x="3059717" y="4115416"/>
                    <a:ext cx="72036" cy="80882"/>
                  </a:xfrm>
                  <a:prstGeom prst="ellipse">
                    <a:avLst/>
                  </a:prstGeom>
                  <a:solidFill>
                    <a:sysClr val="window" lastClr="FFFFFF"/>
                  </a:solidFill>
                  <a:ln w="25400" cap="flat" cmpd="sng" algn="ctr">
                    <a:solidFill>
                      <a:srgbClr val="1F497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grpSp>
        </p:grpSp>
        <p:sp>
          <p:nvSpPr>
            <p:cNvPr id="46" name="Freeform 45">
              <a:extLst>
                <a:ext uri="{FF2B5EF4-FFF2-40B4-BE49-F238E27FC236}">
                  <a16:creationId xmlns:a16="http://schemas.microsoft.com/office/drawing/2014/main" id="{5E0622D8-D721-462C-AE4D-C7915AE741C6}"/>
                </a:ext>
              </a:extLst>
            </p:cNvPr>
            <p:cNvSpPr/>
            <p:nvPr/>
          </p:nvSpPr>
          <p:spPr>
            <a:xfrm>
              <a:off x="3196053" y="4863974"/>
              <a:ext cx="142763" cy="268258"/>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47" name="Freeform 46">
              <a:extLst>
                <a:ext uri="{FF2B5EF4-FFF2-40B4-BE49-F238E27FC236}">
                  <a16:creationId xmlns:a16="http://schemas.microsoft.com/office/drawing/2014/main" id="{0617C5FD-2985-41E9-A39D-44C7C561C0B8}"/>
                </a:ext>
              </a:extLst>
            </p:cNvPr>
            <p:cNvSpPr/>
            <p:nvPr/>
          </p:nvSpPr>
          <p:spPr>
            <a:xfrm>
              <a:off x="3492056" y="4863974"/>
              <a:ext cx="142763" cy="268258"/>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48" name="Freeform 47">
              <a:extLst>
                <a:ext uri="{FF2B5EF4-FFF2-40B4-BE49-F238E27FC236}">
                  <a16:creationId xmlns:a16="http://schemas.microsoft.com/office/drawing/2014/main" id="{2A0E4937-2DC7-4175-B3E2-CF1F6640CFB4}"/>
                </a:ext>
              </a:extLst>
            </p:cNvPr>
            <p:cNvSpPr/>
            <p:nvPr/>
          </p:nvSpPr>
          <p:spPr>
            <a:xfrm flipH="1">
              <a:off x="3820802" y="4863974"/>
              <a:ext cx="142762" cy="268258"/>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49" name="Freeform 48">
              <a:extLst>
                <a:ext uri="{FF2B5EF4-FFF2-40B4-BE49-F238E27FC236}">
                  <a16:creationId xmlns:a16="http://schemas.microsoft.com/office/drawing/2014/main" id="{7AB7F25A-4BD3-4BFA-B039-F7E50F7336F2}"/>
                </a:ext>
              </a:extLst>
            </p:cNvPr>
            <p:cNvSpPr/>
            <p:nvPr/>
          </p:nvSpPr>
          <p:spPr>
            <a:xfrm flipH="1">
              <a:off x="4106327" y="4863974"/>
              <a:ext cx="142762" cy="268258"/>
            </a:xfrm>
            <a:custGeom>
              <a:avLst/>
              <a:gdLst>
                <a:gd name="connsiteX0" fmla="*/ 142875 w 142875"/>
                <a:gd name="connsiteY0" fmla="*/ 0 h 219075"/>
                <a:gd name="connsiteX1" fmla="*/ 118110 w 142875"/>
                <a:gd name="connsiteY1" fmla="*/ 95250 h 219075"/>
                <a:gd name="connsiteX2" fmla="*/ 32385 w 142875"/>
                <a:gd name="connsiteY2" fmla="*/ 131445 h 219075"/>
                <a:gd name="connsiteX3" fmla="*/ 0 w 14287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42875" h="219075">
                  <a:moveTo>
                    <a:pt x="142875" y="0"/>
                  </a:moveTo>
                  <a:cubicBezTo>
                    <a:pt x="139700" y="36671"/>
                    <a:pt x="136525" y="73343"/>
                    <a:pt x="118110" y="95250"/>
                  </a:cubicBezTo>
                  <a:cubicBezTo>
                    <a:pt x="99695" y="117158"/>
                    <a:pt x="52070" y="110808"/>
                    <a:pt x="32385" y="131445"/>
                  </a:cubicBezTo>
                  <a:cubicBezTo>
                    <a:pt x="12700" y="152082"/>
                    <a:pt x="6350" y="185578"/>
                    <a:pt x="0" y="219075"/>
                  </a:cubicBezTo>
                </a:path>
              </a:pathLst>
            </a:custGeom>
            <a:noFill/>
            <a:ln w="25400" cap="flat" cmpd="sng" algn="ctr">
              <a:solidFill>
                <a:srgbClr val="1F497D">
                  <a:lumMod val="50000"/>
                </a:srgbClr>
              </a:solidFill>
              <a:prstDash val="solid"/>
              <a:headEnd type="none" w="med" len="med"/>
              <a:tailEnd type="triangle" w="med" len="med"/>
            </a:ln>
            <a:effectLst/>
          </p:spPr>
          <p:txBody>
            <a:bodyPr anchor="ctr"/>
            <a:lstStyle/>
            <a:p>
              <a:pPr algn="ctr" fontAlgn="auto">
                <a:spcBef>
                  <a:spcPts val="0"/>
                </a:spcBef>
                <a:spcAft>
                  <a:spcPts val="0"/>
                </a:spcAft>
                <a:defRPr/>
              </a:pPr>
              <a:endParaRPr lang="en-US" kern="0">
                <a:solidFill>
                  <a:prstClr val="white"/>
                </a:solidFill>
                <a:latin typeface="Calibri"/>
              </a:endParaRPr>
            </a:p>
          </p:txBody>
        </p:sp>
        <p:cxnSp>
          <p:nvCxnSpPr>
            <p:cNvPr id="53272" name="Přímá spojnice 23">
              <a:extLst>
                <a:ext uri="{FF2B5EF4-FFF2-40B4-BE49-F238E27FC236}">
                  <a16:creationId xmlns:a16="http://schemas.microsoft.com/office/drawing/2014/main" id="{6C89A39F-F61B-4114-95FC-C0EB20F47B63}"/>
                </a:ext>
              </a:extLst>
            </p:cNvPr>
            <p:cNvCxnSpPr>
              <a:cxnSpLocks noChangeShapeType="1"/>
            </p:cNvCxnSpPr>
            <p:nvPr/>
          </p:nvCxnSpPr>
          <p:spPr bwMode="auto">
            <a:xfrm>
              <a:off x="4442902" y="4222210"/>
              <a:ext cx="293004" cy="6704"/>
            </a:xfrm>
            <a:prstGeom prst="line">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273" name="Přímá spojnice 23">
              <a:extLst>
                <a:ext uri="{FF2B5EF4-FFF2-40B4-BE49-F238E27FC236}">
                  <a16:creationId xmlns:a16="http://schemas.microsoft.com/office/drawing/2014/main" id="{6484D5A3-278C-47CF-9388-D2CBE4882291}"/>
                </a:ext>
              </a:extLst>
            </p:cNvPr>
            <p:cNvCxnSpPr>
              <a:cxnSpLocks noChangeShapeType="1"/>
            </p:cNvCxnSpPr>
            <p:nvPr/>
          </p:nvCxnSpPr>
          <p:spPr bwMode="auto">
            <a:xfrm>
              <a:off x="4427984" y="5589240"/>
              <a:ext cx="293004" cy="6704"/>
            </a:xfrm>
            <a:prstGeom prst="line">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2" name="TextBox 51">
              <a:extLst>
                <a:ext uri="{FF2B5EF4-FFF2-40B4-BE49-F238E27FC236}">
                  <a16:creationId xmlns:a16="http://schemas.microsoft.com/office/drawing/2014/main" id="{BD5CE1CE-DBC4-42C5-BA14-7FE0FE4CF9FD}"/>
                </a:ext>
              </a:extLst>
            </p:cNvPr>
            <p:cNvSpPr txBox="1"/>
            <p:nvPr/>
          </p:nvSpPr>
          <p:spPr>
            <a:xfrm>
              <a:off x="2843732" y="3285430"/>
              <a:ext cx="1573003" cy="234557"/>
            </a:xfrm>
            <a:prstGeom prst="rect">
              <a:avLst/>
            </a:prstGeom>
            <a:noFill/>
          </p:spPr>
          <p:txBody>
            <a:bodyPr wrap="none">
              <a:spAutoFit/>
            </a:bodyPr>
            <a:lstStyle/>
            <a:p>
              <a:pPr fontAlgn="auto">
                <a:spcBef>
                  <a:spcPts val="0"/>
                </a:spcBef>
                <a:spcAft>
                  <a:spcPts val="0"/>
                </a:spcAft>
                <a:defRPr/>
              </a:pPr>
              <a:r>
                <a:rPr lang="en-US" sz="1200" b="1" i="1" kern="0" dirty="0">
                  <a:solidFill>
                    <a:prstClr val="black"/>
                  </a:solidFill>
                  <a:latin typeface="Calibri"/>
                </a:rPr>
                <a:t>de novo </a:t>
              </a:r>
              <a:r>
                <a:rPr lang="cs-CZ" sz="1200" b="1" i="1" kern="0" dirty="0">
                  <a:solidFill>
                    <a:prstClr val="black"/>
                  </a:solidFill>
                  <a:latin typeface="Calibri"/>
                </a:rPr>
                <a:t>aktivita methylasy</a:t>
              </a:r>
              <a:endParaRPr lang="en-US" sz="1200" b="1" i="1" kern="0" dirty="0">
                <a:solidFill>
                  <a:prstClr val="black"/>
                </a:solidFill>
                <a:latin typeface="Calibri"/>
              </a:endParaRPr>
            </a:p>
          </p:txBody>
        </p:sp>
        <p:sp>
          <p:nvSpPr>
            <p:cNvPr id="53" name="TextBox 52">
              <a:extLst>
                <a:ext uri="{FF2B5EF4-FFF2-40B4-BE49-F238E27FC236}">
                  <a16:creationId xmlns:a16="http://schemas.microsoft.com/office/drawing/2014/main" id="{8095261B-62A8-4BD8-891D-350C3611F812}"/>
                </a:ext>
              </a:extLst>
            </p:cNvPr>
            <p:cNvSpPr txBox="1"/>
            <p:nvPr/>
          </p:nvSpPr>
          <p:spPr>
            <a:xfrm>
              <a:off x="2843732" y="4653681"/>
              <a:ext cx="1573003" cy="234557"/>
            </a:xfrm>
            <a:prstGeom prst="rect">
              <a:avLst/>
            </a:prstGeom>
            <a:noFill/>
          </p:spPr>
          <p:txBody>
            <a:bodyPr wrap="none">
              <a:spAutoFit/>
            </a:bodyPr>
            <a:lstStyle/>
            <a:p>
              <a:pPr fontAlgn="auto">
                <a:spcBef>
                  <a:spcPts val="0"/>
                </a:spcBef>
                <a:spcAft>
                  <a:spcPts val="0"/>
                </a:spcAft>
                <a:defRPr/>
              </a:pPr>
              <a:r>
                <a:rPr lang="en-US" sz="1200" b="1" i="1" kern="0" dirty="0">
                  <a:solidFill>
                    <a:prstClr val="black"/>
                  </a:solidFill>
                  <a:latin typeface="Calibri"/>
                </a:rPr>
                <a:t>de novo </a:t>
              </a:r>
              <a:r>
                <a:rPr lang="cs-CZ" sz="1200" b="1" i="1" kern="0" dirty="0">
                  <a:solidFill>
                    <a:prstClr val="black"/>
                  </a:solidFill>
                  <a:latin typeface="Calibri"/>
                </a:rPr>
                <a:t>aktivita methylasy</a:t>
              </a:r>
              <a:endParaRPr lang="en-US" sz="1200" b="1" i="1" kern="0" dirty="0">
                <a:solidFill>
                  <a:prstClr val="black"/>
                </a:solidFill>
                <a:latin typeface="Calibri"/>
              </a:endParaRPr>
            </a:p>
          </p:txBody>
        </p:sp>
        <p:sp>
          <p:nvSpPr>
            <p:cNvPr id="54" name="TextBox 53">
              <a:extLst>
                <a:ext uri="{FF2B5EF4-FFF2-40B4-BE49-F238E27FC236}">
                  <a16:creationId xmlns:a16="http://schemas.microsoft.com/office/drawing/2014/main" id="{345473BF-22FD-45DD-BAD0-7F3E3FC37B42}"/>
                </a:ext>
              </a:extLst>
            </p:cNvPr>
            <p:cNvSpPr txBox="1"/>
            <p:nvPr/>
          </p:nvSpPr>
          <p:spPr>
            <a:xfrm>
              <a:off x="3038884" y="3018520"/>
              <a:ext cx="977070" cy="287131"/>
            </a:xfrm>
            <a:prstGeom prst="rect">
              <a:avLst/>
            </a:prstGeom>
            <a:noFill/>
          </p:spPr>
          <p:txBody>
            <a:bodyPr wrap="none">
              <a:spAutoFit/>
            </a:bodyPr>
            <a:lstStyle/>
            <a:p>
              <a:pPr algn="ctr" fontAlgn="auto">
                <a:spcBef>
                  <a:spcPts val="0"/>
                </a:spcBef>
                <a:spcAft>
                  <a:spcPts val="0"/>
                </a:spcAft>
                <a:defRPr/>
              </a:pPr>
              <a:r>
                <a:rPr lang="cs-CZ" sz="1600" b="1" kern="0" dirty="0">
                  <a:solidFill>
                    <a:prstClr val="black"/>
                  </a:solidFill>
                  <a:latin typeface="Calibri"/>
                </a:rPr>
                <a:t>Časný vývoj</a:t>
              </a:r>
              <a:endParaRPr lang="en-US" sz="1600" b="1" kern="0" dirty="0">
                <a:solidFill>
                  <a:prstClr val="black"/>
                </a:solidFill>
                <a:latin typeface="Calibri"/>
              </a:endParaRPr>
            </a:p>
          </p:txBody>
        </p:sp>
        <p:sp>
          <p:nvSpPr>
            <p:cNvPr id="55" name="TextBox 54">
              <a:extLst>
                <a:ext uri="{FF2B5EF4-FFF2-40B4-BE49-F238E27FC236}">
                  <a16:creationId xmlns:a16="http://schemas.microsoft.com/office/drawing/2014/main" id="{6A578B41-2C85-496E-9AE1-1A15FFCB379A}"/>
                </a:ext>
              </a:extLst>
            </p:cNvPr>
            <p:cNvSpPr txBox="1"/>
            <p:nvPr/>
          </p:nvSpPr>
          <p:spPr>
            <a:xfrm>
              <a:off x="5054582" y="3018520"/>
              <a:ext cx="1096256" cy="287131"/>
            </a:xfrm>
            <a:prstGeom prst="rect">
              <a:avLst/>
            </a:prstGeom>
            <a:noFill/>
          </p:spPr>
          <p:txBody>
            <a:bodyPr wrap="none">
              <a:spAutoFit/>
            </a:bodyPr>
            <a:lstStyle/>
            <a:p>
              <a:pPr algn="ctr" fontAlgn="auto">
                <a:spcBef>
                  <a:spcPts val="0"/>
                </a:spcBef>
                <a:spcAft>
                  <a:spcPts val="0"/>
                </a:spcAft>
                <a:defRPr/>
              </a:pPr>
              <a:r>
                <a:rPr lang="cs-CZ" sz="1600" b="1" kern="0" dirty="0">
                  <a:solidFill>
                    <a:prstClr val="black"/>
                  </a:solidFill>
                  <a:latin typeface="Calibri"/>
                </a:rPr>
                <a:t>Pozdější život</a:t>
              </a:r>
              <a:endParaRPr lang="en-US" sz="1600" b="1" kern="0" dirty="0">
                <a:solidFill>
                  <a:prstClr val="black"/>
                </a:solidFill>
                <a:latin typeface="Calibri"/>
              </a:endParaRPr>
            </a:p>
          </p:txBody>
        </p:sp>
        <p:grpSp>
          <p:nvGrpSpPr>
            <p:cNvPr id="53278" name="Group 55">
              <a:extLst>
                <a:ext uri="{FF2B5EF4-FFF2-40B4-BE49-F238E27FC236}">
                  <a16:creationId xmlns:a16="http://schemas.microsoft.com/office/drawing/2014/main" id="{7342A11E-B202-46A7-83F3-CDFE66C2E5C1}"/>
                </a:ext>
              </a:extLst>
            </p:cNvPr>
            <p:cNvGrpSpPr>
              <a:grpSpLocks/>
            </p:cNvGrpSpPr>
            <p:nvPr/>
          </p:nvGrpSpPr>
          <p:grpSpPr bwMode="auto">
            <a:xfrm>
              <a:off x="5565988" y="5087128"/>
              <a:ext cx="257064" cy="257064"/>
              <a:chOff x="1650640" y="5215660"/>
              <a:chExt cx="144016" cy="144016"/>
            </a:xfrm>
          </p:grpSpPr>
          <p:cxnSp>
            <p:nvCxnSpPr>
              <p:cNvPr id="53279" name="Straight Connector 56">
                <a:extLst>
                  <a:ext uri="{FF2B5EF4-FFF2-40B4-BE49-F238E27FC236}">
                    <a16:creationId xmlns:a16="http://schemas.microsoft.com/office/drawing/2014/main" id="{8B22CC75-646C-4B00-8E1A-1A986A0E1959}"/>
                  </a:ext>
                </a:extLst>
              </p:cNvPr>
              <p:cNvCxnSpPr>
                <a:cxnSpLocks noChangeShapeType="1"/>
              </p:cNvCxnSpPr>
              <p:nvPr/>
            </p:nvCxnSpPr>
            <p:spPr bwMode="auto">
              <a:xfrm rot="18900000" flipV="1">
                <a:off x="1722648" y="5215660"/>
                <a:ext cx="0"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53280" name="Straight Connector 57">
                <a:extLst>
                  <a:ext uri="{FF2B5EF4-FFF2-40B4-BE49-F238E27FC236}">
                    <a16:creationId xmlns:a16="http://schemas.microsoft.com/office/drawing/2014/main" id="{75BB86C2-8BAE-4043-BD50-C942BC7C9CDB}"/>
                  </a:ext>
                </a:extLst>
              </p:cNvPr>
              <p:cNvCxnSpPr>
                <a:cxnSpLocks noChangeShapeType="1"/>
              </p:cNvCxnSpPr>
              <p:nvPr/>
            </p:nvCxnSpPr>
            <p:spPr bwMode="auto">
              <a:xfrm rot="2700000" flipV="1">
                <a:off x="1722648" y="5215660"/>
                <a:ext cx="0" cy="144016"/>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grpSp>
      <p:sp>
        <p:nvSpPr>
          <p:cNvPr id="53258" name="TextBox 253">
            <a:extLst>
              <a:ext uri="{FF2B5EF4-FFF2-40B4-BE49-F238E27FC236}">
                <a16:creationId xmlns:a16="http://schemas.microsoft.com/office/drawing/2014/main" id="{55F42FCE-98FB-40A4-A4E8-C4BF475B207D}"/>
              </a:ext>
            </a:extLst>
          </p:cNvPr>
          <p:cNvSpPr txBox="1">
            <a:spLocks noChangeArrowheads="1"/>
          </p:cNvSpPr>
          <p:nvPr/>
        </p:nvSpPr>
        <p:spPr bwMode="auto">
          <a:xfrm>
            <a:off x="2743201" y="3117851"/>
            <a:ext cx="963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900">
                <a:solidFill>
                  <a:srgbClr val="FFFFFF"/>
                </a:solidFill>
                <a:latin typeface="Calibri" panose="020F0502020204030204" pitchFamily="34" charset="0"/>
              </a:rPr>
              <a:t>RNA polymerase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Zástupný symbol pro obsah 3">
            <a:extLst>
              <a:ext uri="{FF2B5EF4-FFF2-40B4-BE49-F238E27FC236}">
                <a16:creationId xmlns:a16="http://schemas.microsoft.com/office/drawing/2014/main" id="{4596725D-5229-4EA5-9F9F-D953A34503CA}"/>
              </a:ext>
            </a:extLst>
          </p:cNvPr>
          <p:cNvPicPr>
            <a:picLocks noChangeAspect="1"/>
          </p:cNvPicPr>
          <p:nvPr/>
        </p:nvPicPr>
        <p:blipFill>
          <a:blip r:embed="rId3">
            <a:extLst>
              <a:ext uri="{28A0092B-C50C-407E-A947-70E740481C1C}">
                <a14:useLocalDpi xmlns:a14="http://schemas.microsoft.com/office/drawing/2010/main" val="0"/>
              </a:ext>
            </a:extLst>
          </a:blip>
          <a:srcRect l="74774" t="94217"/>
          <a:stretch>
            <a:fillRect/>
          </a:stretch>
        </p:blipFill>
        <p:spPr bwMode="auto">
          <a:xfrm>
            <a:off x="8380414" y="6335714"/>
            <a:ext cx="21796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ovéPole 2">
            <a:extLst>
              <a:ext uri="{FF2B5EF4-FFF2-40B4-BE49-F238E27FC236}">
                <a16:creationId xmlns:a16="http://schemas.microsoft.com/office/drawing/2014/main" id="{6BD8D467-145F-4396-9583-8B6D67BE51FC}"/>
              </a:ext>
            </a:extLst>
          </p:cNvPr>
          <p:cNvSpPr txBox="1">
            <a:spLocks noChangeArrowheads="1"/>
          </p:cNvSpPr>
          <p:nvPr/>
        </p:nvSpPr>
        <p:spPr bwMode="auto">
          <a:xfrm>
            <a:off x="1638300" y="6308725"/>
            <a:ext cx="719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100"/>
              <a:t>Cheryl Lyn Walker &amp; Shuk-mei Ho; Nature Reviews Cancer 12, 479-486 (July 2012)</a:t>
            </a:r>
            <a:endParaRPr lang="cs-CZ" altLang="cs-CZ" sz="1100"/>
          </a:p>
        </p:txBody>
      </p:sp>
      <p:sp>
        <p:nvSpPr>
          <p:cNvPr id="54276" name="TextBox 41">
            <a:extLst>
              <a:ext uri="{FF2B5EF4-FFF2-40B4-BE49-F238E27FC236}">
                <a16:creationId xmlns:a16="http://schemas.microsoft.com/office/drawing/2014/main" id="{86EDC326-EB86-467D-930D-4F0D608200B7}"/>
              </a:ext>
            </a:extLst>
          </p:cNvPr>
          <p:cNvSpPr txBox="1">
            <a:spLocks noChangeArrowheads="1"/>
          </p:cNvSpPr>
          <p:nvPr/>
        </p:nvSpPr>
        <p:spPr bwMode="auto">
          <a:xfrm>
            <a:off x="2279651" y="6523038"/>
            <a:ext cx="1643063"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i="1">
                <a:latin typeface="Calibri" panose="020F0502020204030204" pitchFamily="34" charset="0"/>
                <a:ea typeface="Andalus"/>
                <a:cs typeface="Andalus"/>
              </a:rPr>
              <a:t>Prenat</a:t>
            </a:r>
            <a:r>
              <a:rPr lang="cs-CZ" altLang="cs-CZ" sz="1200" b="1" i="1">
                <a:latin typeface="Calibri" panose="020F0502020204030204" pitchFamily="34" charset="0"/>
                <a:ea typeface="Andalus"/>
                <a:cs typeface="Andalus"/>
              </a:rPr>
              <a:t>á</a:t>
            </a:r>
            <a:r>
              <a:rPr lang="en-US" altLang="cs-CZ" sz="1200" b="1" i="1">
                <a:latin typeface="Calibri" panose="020F0502020204030204" pitchFamily="34" charset="0"/>
                <a:ea typeface="Andalus"/>
                <a:cs typeface="Andalus"/>
              </a:rPr>
              <a:t>ln</a:t>
            </a:r>
            <a:r>
              <a:rPr lang="cs-CZ" altLang="cs-CZ" sz="1200" b="1" i="1">
                <a:latin typeface="Calibri" panose="020F0502020204030204" pitchFamily="34" charset="0"/>
                <a:ea typeface="Andalus"/>
                <a:cs typeface="Andalus"/>
              </a:rPr>
              <a:t>í modelování</a:t>
            </a:r>
            <a:endParaRPr lang="en-US" altLang="cs-CZ" sz="1200" b="1" i="1">
              <a:latin typeface="Calibri" panose="020F0502020204030204" pitchFamily="34" charset="0"/>
              <a:ea typeface="Andalus"/>
              <a:cs typeface="Andalus"/>
            </a:endParaRPr>
          </a:p>
        </p:txBody>
      </p:sp>
      <p:sp>
        <p:nvSpPr>
          <p:cNvPr id="39" name="Freeform 38">
            <a:extLst>
              <a:ext uri="{FF2B5EF4-FFF2-40B4-BE49-F238E27FC236}">
                <a16:creationId xmlns:a16="http://schemas.microsoft.com/office/drawing/2014/main" id="{9A5FDC08-A72C-403F-B5AF-7592CC93E7DB}"/>
              </a:ext>
            </a:extLst>
          </p:cNvPr>
          <p:cNvSpPr/>
          <p:nvPr/>
        </p:nvSpPr>
        <p:spPr>
          <a:xfrm>
            <a:off x="5981701" y="1638300"/>
            <a:ext cx="1033463" cy="2222500"/>
          </a:xfrm>
          <a:custGeom>
            <a:avLst/>
            <a:gdLst>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1480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4528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3355 w 1021668"/>
              <a:gd name="connsiteY64" fmla="*/ 23455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2880 w 1021668"/>
              <a:gd name="connsiteY64" fmla="*/ 19264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2880 w 1021668"/>
              <a:gd name="connsiteY63" fmla="*/ 192644 h 2227890"/>
              <a:gd name="connsiteX64" fmla="*/ 343355 w 1021668"/>
              <a:gd name="connsiteY64" fmla="*/ 234554 h 2227890"/>
              <a:gd name="connsiteX65" fmla="*/ 370025 w 1021668"/>
              <a:gd name="connsiteY65" fmla="*/ 280274 h 2227890"/>
              <a:gd name="connsiteX66" fmla="*/ 421460 w 1021668"/>
              <a:gd name="connsiteY66" fmla="*/ 27265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07160 h 2222366"/>
              <a:gd name="connsiteX1" fmla="*/ 335735 w 1021668"/>
              <a:gd name="connsiteY1" fmla="*/ 716710 h 2222366"/>
              <a:gd name="connsiteX2" fmla="*/ 362405 w 1021668"/>
              <a:gd name="connsiteY2" fmla="*/ 796720 h 2222366"/>
              <a:gd name="connsiteX3" fmla="*/ 335735 w 1021668"/>
              <a:gd name="connsiteY3" fmla="*/ 960550 h 2222366"/>
              <a:gd name="connsiteX4" fmla="*/ 309065 w 1021668"/>
              <a:gd name="connsiteY4" fmla="*/ 1048180 h 2222366"/>
              <a:gd name="connsiteX5" fmla="*/ 297635 w 1021668"/>
              <a:gd name="connsiteY5" fmla="*/ 1223440 h 2222366"/>
              <a:gd name="connsiteX6" fmla="*/ 324305 w 1021668"/>
              <a:gd name="connsiteY6" fmla="*/ 1448230 h 2222366"/>
              <a:gd name="connsiteX7" fmla="*/ 331925 w 1021668"/>
              <a:gd name="connsiteY7" fmla="*/ 1646350 h 2222366"/>
              <a:gd name="connsiteX8" fmla="*/ 320495 w 1021668"/>
              <a:gd name="connsiteY8" fmla="*/ 1787320 h 2222366"/>
              <a:gd name="connsiteX9" fmla="*/ 373835 w 1021668"/>
              <a:gd name="connsiteY9" fmla="*/ 2054020 h 2222366"/>
              <a:gd name="connsiteX10" fmla="*/ 370025 w 1021668"/>
              <a:gd name="connsiteY10" fmla="*/ 2114980 h 2222366"/>
              <a:gd name="connsiteX11" fmla="*/ 293825 w 1021668"/>
              <a:gd name="connsiteY11" fmla="*/ 2172130 h 2222366"/>
              <a:gd name="connsiteX12" fmla="*/ 350975 w 1021668"/>
              <a:gd name="connsiteY12" fmla="*/ 2221660 h 2222366"/>
              <a:gd name="connsiteX13" fmla="*/ 453845 w 1021668"/>
              <a:gd name="connsiteY13" fmla="*/ 2134030 h 2222366"/>
              <a:gd name="connsiteX14" fmla="*/ 438605 w 1021668"/>
              <a:gd name="connsiteY14" fmla="*/ 2019730 h 2222366"/>
              <a:gd name="connsiteX15" fmla="*/ 453845 w 1021668"/>
              <a:gd name="connsiteY15" fmla="*/ 1840660 h 2222366"/>
              <a:gd name="connsiteX16" fmla="*/ 446225 w 1021668"/>
              <a:gd name="connsiteY16" fmla="*/ 1585390 h 2222366"/>
              <a:gd name="connsiteX17" fmla="*/ 427175 w 1021668"/>
              <a:gd name="connsiteY17" fmla="*/ 1482520 h 2222366"/>
              <a:gd name="connsiteX18" fmla="*/ 469085 w 1021668"/>
              <a:gd name="connsiteY18" fmla="*/ 1177720 h 2222366"/>
              <a:gd name="connsiteX19" fmla="*/ 503375 w 1021668"/>
              <a:gd name="connsiteY19" fmla="*/ 1314880 h 2222366"/>
              <a:gd name="connsiteX20" fmla="*/ 537665 w 1021668"/>
              <a:gd name="connsiteY20" fmla="*/ 1509190 h 2222366"/>
              <a:gd name="connsiteX21" fmla="*/ 533855 w 1021668"/>
              <a:gd name="connsiteY21" fmla="*/ 1589200 h 2222366"/>
              <a:gd name="connsiteX22" fmla="*/ 522425 w 1021668"/>
              <a:gd name="connsiteY22" fmla="*/ 1760650 h 2222366"/>
              <a:gd name="connsiteX23" fmla="*/ 545285 w 1021668"/>
              <a:gd name="connsiteY23" fmla="*/ 1905430 h 2222366"/>
              <a:gd name="connsiteX24" fmla="*/ 522425 w 1021668"/>
              <a:gd name="connsiteY24" fmla="*/ 2065450 h 2222366"/>
              <a:gd name="connsiteX25" fmla="*/ 526235 w 1021668"/>
              <a:gd name="connsiteY25" fmla="*/ 2153080 h 2222366"/>
              <a:gd name="connsiteX26" fmla="*/ 610055 w 1021668"/>
              <a:gd name="connsiteY26" fmla="*/ 2214040 h 2222366"/>
              <a:gd name="connsiteX27" fmla="*/ 686255 w 1021668"/>
              <a:gd name="connsiteY27" fmla="*/ 2172130 h 2222366"/>
              <a:gd name="connsiteX28" fmla="*/ 598625 w 1021668"/>
              <a:gd name="connsiteY28" fmla="*/ 2095930 h 2222366"/>
              <a:gd name="connsiteX29" fmla="*/ 613865 w 1021668"/>
              <a:gd name="connsiteY29" fmla="*/ 1913050 h 2222366"/>
              <a:gd name="connsiteX30" fmla="*/ 659585 w 1021668"/>
              <a:gd name="connsiteY30" fmla="*/ 1676830 h 2222366"/>
              <a:gd name="connsiteX31" fmla="*/ 655775 w 1021668"/>
              <a:gd name="connsiteY31" fmla="*/ 1478710 h 2222366"/>
              <a:gd name="connsiteX32" fmla="*/ 678635 w 1021668"/>
              <a:gd name="connsiteY32" fmla="*/ 1272970 h 2222366"/>
              <a:gd name="connsiteX33" fmla="*/ 678635 w 1021668"/>
              <a:gd name="connsiteY33" fmla="*/ 1101520 h 2222366"/>
              <a:gd name="connsiteX34" fmla="*/ 602435 w 1021668"/>
              <a:gd name="connsiteY34" fmla="*/ 850060 h 2222366"/>
              <a:gd name="connsiteX35" fmla="*/ 644345 w 1021668"/>
              <a:gd name="connsiteY35" fmla="*/ 686230 h 2222366"/>
              <a:gd name="connsiteX36" fmla="*/ 644345 w 1021668"/>
              <a:gd name="connsiteY36" fmla="*/ 530020 h 2222366"/>
              <a:gd name="connsiteX37" fmla="*/ 728165 w 1021668"/>
              <a:gd name="connsiteY37" fmla="*/ 735760 h 2222366"/>
              <a:gd name="connsiteX38" fmla="*/ 735785 w 1021668"/>
              <a:gd name="connsiteY38" fmla="*/ 853870 h 2222366"/>
              <a:gd name="connsiteX39" fmla="*/ 842465 w 1021668"/>
              <a:gd name="connsiteY39" fmla="*/ 1059610 h 2222366"/>
              <a:gd name="connsiteX40" fmla="*/ 811985 w 1021668"/>
              <a:gd name="connsiteY40" fmla="*/ 1177720 h 2222366"/>
              <a:gd name="connsiteX41" fmla="*/ 811985 w 1021668"/>
              <a:gd name="connsiteY41" fmla="*/ 1250110 h 2222366"/>
              <a:gd name="connsiteX42" fmla="*/ 861515 w 1021668"/>
              <a:gd name="connsiteY42" fmla="*/ 1151050 h 2222366"/>
              <a:gd name="connsiteX43" fmla="*/ 895805 w 1021668"/>
              <a:gd name="connsiteY43" fmla="*/ 1303450 h 2222366"/>
              <a:gd name="connsiteX44" fmla="*/ 891995 w 1021668"/>
              <a:gd name="connsiteY44" fmla="*/ 1166290 h 2222366"/>
              <a:gd name="connsiteX45" fmla="*/ 956765 w 1021668"/>
              <a:gd name="connsiteY45" fmla="*/ 1284400 h 2222366"/>
              <a:gd name="connsiteX46" fmla="*/ 899615 w 1021668"/>
              <a:gd name="connsiteY46" fmla="*/ 1147240 h 2222366"/>
              <a:gd name="connsiteX47" fmla="*/ 1002485 w 1021668"/>
              <a:gd name="connsiteY47" fmla="*/ 1265350 h 2222366"/>
              <a:gd name="connsiteX48" fmla="*/ 914855 w 1021668"/>
              <a:gd name="connsiteY48" fmla="*/ 1143430 h 2222366"/>
              <a:gd name="connsiteX49" fmla="*/ 1021535 w 1021668"/>
              <a:gd name="connsiteY49" fmla="*/ 1196770 h 2222366"/>
              <a:gd name="connsiteX50" fmla="*/ 888185 w 1021668"/>
              <a:gd name="connsiteY50" fmla="*/ 1059610 h 2222366"/>
              <a:gd name="connsiteX51" fmla="*/ 861515 w 1021668"/>
              <a:gd name="connsiteY51" fmla="*/ 937690 h 2222366"/>
              <a:gd name="connsiteX52" fmla="*/ 796745 w 1021668"/>
              <a:gd name="connsiteY52" fmla="*/ 716710 h 2222366"/>
              <a:gd name="connsiteX53" fmla="*/ 773885 w 1021668"/>
              <a:gd name="connsiteY53" fmla="*/ 503350 h 2222366"/>
              <a:gd name="connsiteX54" fmla="*/ 701495 w 1021668"/>
              <a:gd name="connsiteY54" fmla="*/ 385240 h 2222366"/>
              <a:gd name="connsiteX55" fmla="*/ 583385 w 1021668"/>
              <a:gd name="connsiteY55" fmla="*/ 335710 h 2222366"/>
              <a:gd name="connsiteX56" fmla="*/ 552905 w 1021668"/>
              <a:gd name="connsiteY56" fmla="*/ 263320 h 2222366"/>
              <a:gd name="connsiteX57" fmla="*/ 602435 w 1021668"/>
              <a:gd name="connsiteY57" fmla="*/ 187120 h 2222366"/>
              <a:gd name="connsiteX58" fmla="*/ 613865 w 1021668"/>
              <a:gd name="connsiteY58" fmla="*/ 80440 h 2222366"/>
              <a:gd name="connsiteX59" fmla="*/ 530045 w 1021668"/>
              <a:gd name="connsiteY59" fmla="*/ 4240 h 2222366"/>
              <a:gd name="connsiteX60" fmla="*/ 385265 w 1021668"/>
              <a:gd name="connsiteY60" fmla="*/ 21385 h 2222366"/>
              <a:gd name="connsiteX61" fmla="*/ 362405 w 1021668"/>
              <a:gd name="connsiteY61" fmla="*/ 118540 h 2222366"/>
              <a:gd name="connsiteX62" fmla="*/ 301445 w 1021668"/>
              <a:gd name="connsiteY62" fmla="*/ 175690 h 2222366"/>
              <a:gd name="connsiteX63" fmla="*/ 352880 w 1021668"/>
              <a:gd name="connsiteY63" fmla="*/ 187120 h 2222366"/>
              <a:gd name="connsiteX64" fmla="*/ 343355 w 1021668"/>
              <a:gd name="connsiteY64" fmla="*/ 229030 h 2222366"/>
              <a:gd name="connsiteX65" fmla="*/ 370025 w 1021668"/>
              <a:gd name="connsiteY65" fmla="*/ 274750 h 2222366"/>
              <a:gd name="connsiteX66" fmla="*/ 421460 w 1021668"/>
              <a:gd name="connsiteY66" fmla="*/ 267130 h 2222366"/>
              <a:gd name="connsiteX67" fmla="*/ 453845 w 1021668"/>
              <a:gd name="connsiteY67" fmla="*/ 309040 h 2222366"/>
              <a:gd name="connsiteX68" fmla="*/ 316685 w 1021668"/>
              <a:gd name="connsiteY68" fmla="*/ 377620 h 2222366"/>
              <a:gd name="connsiteX69" fmla="*/ 225245 w 1021668"/>
              <a:gd name="connsiteY69" fmla="*/ 427150 h 2222366"/>
              <a:gd name="connsiteX70" fmla="*/ 164285 w 1021668"/>
              <a:gd name="connsiteY70" fmla="*/ 739570 h 2222366"/>
              <a:gd name="connsiteX71" fmla="*/ 129995 w 1021668"/>
              <a:gd name="connsiteY71" fmla="*/ 815770 h 2222366"/>
              <a:gd name="connsiteX72" fmla="*/ 80465 w 1021668"/>
              <a:gd name="connsiteY72" fmla="*/ 1040560 h 2222366"/>
              <a:gd name="connsiteX73" fmla="*/ 30935 w 1021668"/>
              <a:gd name="connsiteY73" fmla="*/ 1116760 h 2222366"/>
              <a:gd name="connsiteX74" fmla="*/ 455 w 1021668"/>
              <a:gd name="connsiteY74" fmla="*/ 1246300 h 2222366"/>
              <a:gd name="connsiteX75" fmla="*/ 53795 w 1021668"/>
              <a:gd name="connsiteY75" fmla="*/ 1170100 h 2222366"/>
              <a:gd name="connsiteX76" fmla="*/ 19505 w 1021668"/>
              <a:gd name="connsiteY76" fmla="*/ 1303450 h 2222366"/>
              <a:gd name="connsiteX77" fmla="*/ 69035 w 1021668"/>
              <a:gd name="connsiteY77" fmla="*/ 1185340 h 2222366"/>
              <a:gd name="connsiteX78" fmla="*/ 65225 w 1021668"/>
              <a:gd name="connsiteY78" fmla="*/ 1333930 h 2222366"/>
              <a:gd name="connsiteX79" fmla="*/ 84275 w 1021668"/>
              <a:gd name="connsiteY79" fmla="*/ 1196770 h 2222366"/>
              <a:gd name="connsiteX80" fmla="*/ 107135 w 1021668"/>
              <a:gd name="connsiteY80" fmla="*/ 1318690 h 2222366"/>
              <a:gd name="connsiteX81" fmla="*/ 91895 w 1021668"/>
              <a:gd name="connsiteY81" fmla="*/ 1173910 h 2222366"/>
              <a:gd name="connsiteX82" fmla="*/ 118565 w 1021668"/>
              <a:gd name="connsiteY82" fmla="*/ 1158670 h 2222366"/>
              <a:gd name="connsiteX83" fmla="*/ 156665 w 1021668"/>
              <a:gd name="connsiteY83" fmla="*/ 1238680 h 2222366"/>
              <a:gd name="connsiteX84" fmla="*/ 141425 w 1021668"/>
              <a:gd name="connsiteY84" fmla="*/ 1132000 h 2222366"/>
              <a:gd name="connsiteX85" fmla="*/ 122375 w 1021668"/>
              <a:gd name="connsiteY85" fmla="*/ 1074850 h 2222366"/>
              <a:gd name="connsiteX86" fmla="*/ 194765 w 1021668"/>
              <a:gd name="connsiteY86" fmla="*/ 933880 h 2222366"/>
              <a:gd name="connsiteX87" fmla="*/ 251915 w 1021668"/>
              <a:gd name="connsiteY87" fmla="*/ 743380 h 2222366"/>
              <a:gd name="connsiteX88" fmla="*/ 320495 w 1021668"/>
              <a:gd name="connsiteY88" fmla="*/ 507160 h 2222366"/>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95805 w 1021668"/>
              <a:gd name="connsiteY43" fmla="*/ 1303282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56765 w 1021668"/>
              <a:gd name="connsiteY46" fmla="*/ 1284232 h 2222198"/>
              <a:gd name="connsiteX47" fmla="*/ 899615 w 1021668"/>
              <a:gd name="connsiteY47" fmla="*/ 1147072 h 2222198"/>
              <a:gd name="connsiteX48" fmla="*/ 1002485 w 1021668"/>
              <a:gd name="connsiteY48" fmla="*/ 1265182 h 2222198"/>
              <a:gd name="connsiteX49" fmla="*/ 914855 w 1021668"/>
              <a:gd name="connsiteY49" fmla="*/ 1143262 h 2222198"/>
              <a:gd name="connsiteX50" fmla="*/ 1021535 w 1021668"/>
              <a:gd name="connsiteY50" fmla="*/ 1196602 h 2222198"/>
              <a:gd name="connsiteX51" fmla="*/ 888185 w 1021668"/>
              <a:gd name="connsiteY51" fmla="*/ 1059442 h 2222198"/>
              <a:gd name="connsiteX52" fmla="*/ 861515 w 1021668"/>
              <a:gd name="connsiteY52" fmla="*/ 937522 h 2222198"/>
              <a:gd name="connsiteX53" fmla="*/ 796745 w 1021668"/>
              <a:gd name="connsiteY53" fmla="*/ 716542 h 2222198"/>
              <a:gd name="connsiteX54" fmla="*/ 773885 w 1021668"/>
              <a:gd name="connsiteY54" fmla="*/ 503182 h 2222198"/>
              <a:gd name="connsiteX55" fmla="*/ 701495 w 1021668"/>
              <a:gd name="connsiteY55" fmla="*/ 385072 h 2222198"/>
              <a:gd name="connsiteX56" fmla="*/ 583385 w 1021668"/>
              <a:gd name="connsiteY56" fmla="*/ 335542 h 2222198"/>
              <a:gd name="connsiteX57" fmla="*/ 552905 w 1021668"/>
              <a:gd name="connsiteY57" fmla="*/ 263152 h 2222198"/>
              <a:gd name="connsiteX58" fmla="*/ 602435 w 1021668"/>
              <a:gd name="connsiteY58" fmla="*/ 186952 h 2222198"/>
              <a:gd name="connsiteX59" fmla="*/ 613865 w 1021668"/>
              <a:gd name="connsiteY59" fmla="*/ 80272 h 2222198"/>
              <a:gd name="connsiteX60" fmla="*/ 530045 w 1021668"/>
              <a:gd name="connsiteY60" fmla="*/ 4072 h 2222198"/>
              <a:gd name="connsiteX61" fmla="*/ 385265 w 1021668"/>
              <a:gd name="connsiteY61" fmla="*/ 21217 h 2222198"/>
              <a:gd name="connsiteX62" fmla="*/ 350975 w 1021668"/>
              <a:gd name="connsiteY62" fmla="*/ 112657 h 2222198"/>
              <a:gd name="connsiteX63" fmla="*/ 301445 w 1021668"/>
              <a:gd name="connsiteY63" fmla="*/ 175522 h 2222198"/>
              <a:gd name="connsiteX64" fmla="*/ 352880 w 1021668"/>
              <a:gd name="connsiteY64" fmla="*/ 186952 h 2222198"/>
              <a:gd name="connsiteX65" fmla="*/ 343355 w 1021668"/>
              <a:gd name="connsiteY65" fmla="*/ 228862 h 2222198"/>
              <a:gd name="connsiteX66" fmla="*/ 370025 w 1021668"/>
              <a:gd name="connsiteY66" fmla="*/ 274582 h 2222198"/>
              <a:gd name="connsiteX67" fmla="*/ 421460 w 1021668"/>
              <a:gd name="connsiteY67" fmla="*/ 266962 h 2222198"/>
              <a:gd name="connsiteX68" fmla="*/ 453845 w 1021668"/>
              <a:gd name="connsiteY68" fmla="*/ 308872 h 2222198"/>
              <a:gd name="connsiteX69" fmla="*/ 316685 w 1021668"/>
              <a:gd name="connsiteY69" fmla="*/ 377452 h 2222198"/>
              <a:gd name="connsiteX70" fmla="*/ 225245 w 1021668"/>
              <a:gd name="connsiteY70" fmla="*/ 426982 h 2222198"/>
              <a:gd name="connsiteX71" fmla="*/ 164285 w 1021668"/>
              <a:gd name="connsiteY71" fmla="*/ 739402 h 2222198"/>
              <a:gd name="connsiteX72" fmla="*/ 129995 w 1021668"/>
              <a:gd name="connsiteY72" fmla="*/ 815602 h 2222198"/>
              <a:gd name="connsiteX73" fmla="*/ 80465 w 1021668"/>
              <a:gd name="connsiteY73" fmla="*/ 1040392 h 2222198"/>
              <a:gd name="connsiteX74" fmla="*/ 30935 w 1021668"/>
              <a:gd name="connsiteY74" fmla="*/ 1116592 h 2222198"/>
              <a:gd name="connsiteX75" fmla="*/ 455 w 1021668"/>
              <a:gd name="connsiteY75" fmla="*/ 1246132 h 2222198"/>
              <a:gd name="connsiteX76" fmla="*/ 53795 w 1021668"/>
              <a:gd name="connsiteY76" fmla="*/ 1169932 h 2222198"/>
              <a:gd name="connsiteX77" fmla="*/ 19505 w 1021668"/>
              <a:gd name="connsiteY77" fmla="*/ 1303282 h 2222198"/>
              <a:gd name="connsiteX78" fmla="*/ 69035 w 1021668"/>
              <a:gd name="connsiteY78" fmla="*/ 1185172 h 2222198"/>
              <a:gd name="connsiteX79" fmla="*/ 65225 w 1021668"/>
              <a:gd name="connsiteY79" fmla="*/ 1333762 h 2222198"/>
              <a:gd name="connsiteX80" fmla="*/ 84275 w 1021668"/>
              <a:gd name="connsiteY80" fmla="*/ 1196602 h 2222198"/>
              <a:gd name="connsiteX81" fmla="*/ 107135 w 1021668"/>
              <a:gd name="connsiteY81" fmla="*/ 1318522 h 2222198"/>
              <a:gd name="connsiteX82" fmla="*/ 91895 w 1021668"/>
              <a:gd name="connsiteY82" fmla="*/ 1173742 h 2222198"/>
              <a:gd name="connsiteX83" fmla="*/ 118565 w 1021668"/>
              <a:gd name="connsiteY83" fmla="*/ 1158502 h 2222198"/>
              <a:gd name="connsiteX84" fmla="*/ 156665 w 1021668"/>
              <a:gd name="connsiteY84" fmla="*/ 1238512 h 2222198"/>
              <a:gd name="connsiteX85" fmla="*/ 141425 w 1021668"/>
              <a:gd name="connsiteY85" fmla="*/ 1131832 h 2222198"/>
              <a:gd name="connsiteX86" fmla="*/ 122375 w 1021668"/>
              <a:gd name="connsiteY86" fmla="*/ 1074682 h 2222198"/>
              <a:gd name="connsiteX87" fmla="*/ 194765 w 1021668"/>
              <a:gd name="connsiteY87" fmla="*/ 933712 h 2222198"/>
              <a:gd name="connsiteX88" fmla="*/ 251915 w 1021668"/>
              <a:gd name="connsiteY88" fmla="*/ 743212 h 2222198"/>
              <a:gd name="connsiteX89" fmla="*/ 320495 w 1021668"/>
              <a:gd name="connsiteY89"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43430 w 1021668"/>
              <a:gd name="connsiteY46" fmla="*/ 1299472 h 2222198"/>
              <a:gd name="connsiteX47" fmla="*/ 956765 w 1021668"/>
              <a:gd name="connsiteY47" fmla="*/ 1284232 h 2222198"/>
              <a:gd name="connsiteX48" fmla="*/ 899615 w 1021668"/>
              <a:gd name="connsiteY48" fmla="*/ 1147072 h 2222198"/>
              <a:gd name="connsiteX49" fmla="*/ 1002485 w 1021668"/>
              <a:gd name="connsiteY49" fmla="*/ 1265182 h 2222198"/>
              <a:gd name="connsiteX50" fmla="*/ 914855 w 1021668"/>
              <a:gd name="connsiteY50" fmla="*/ 1143262 h 2222198"/>
              <a:gd name="connsiteX51" fmla="*/ 1021535 w 1021668"/>
              <a:gd name="connsiteY51" fmla="*/ 1196602 h 2222198"/>
              <a:gd name="connsiteX52" fmla="*/ 888185 w 1021668"/>
              <a:gd name="connsiteY52" fmla="*/ 1059442 h 2222198"/>
              <a:gd name="connsiteX53" fmla="*/ 861515 w 1021668"/>
              <a:gd name="connsiteY53" fmla="*/ 937522 h 2222198"/>
              <a:gd name="connsiteX54" fmla="*/ 796745 w 1021668"/>
              <a:gd name="connsiteY54" fmla="*/ 716542 h 2222198"/>
              <a:gd name="connsiteX55" fmla="*/ 773885 w 1021668"/>
              <a:gd name="connsiteY55" fmla="*/ 503182 h 2222198"/>
              <a:gd name="connsiteX56" fmla="*/ 701495 w 1021668"/>
              <a:gd name="connsiteY56" fmla="*/ 385072 h 2222198"/>
              <a:gd name="connsiteX57" fmla="*/ 583385 w 1021668"/>
              <a:gd name="connsiteY57" fmla="*/ 335542 h 2222198"/>
              <a:gd name="connsiteX58" fmla="*/ 552905 w 1021668"/>
              <a:gd name="connsiteY58" fmla="*/ 263152 h 2222198"/>
              <a:gd name="connsiteX59" fmla="*/ 602435 w 1021668"/>
              <a:gd name="connsiteY59" fmla="*/ 186952 h 2222198"/>
              <a:gd name="connsiteX60" fmla="*/ 613865 w 1021668"/>
              <a:gd name="connsiteY60" fmla="*/ 80272 h 2222198"/>
              <a:gd name="connsiteX61" fmla="*/ 530045 w 1021668"/>
              <a:gd name="connsiteY61" fmla="*/ 4072 h 2222198"/>
              <a:gd name="connsiteX62" fmla="*/ 385265 w 1021668"/>
              <a:gd name="connsiteY62" fmla="*/ 21217 h 2222198"/>
              <a:gd name="connsiteX63" fmla="*/ 350975 w 1021668"/>
              <a:gd name="connsiteY63" fmla="*/ 112657 h 2222198"/>
              <a:gd name="connsiteX64" fmla="*/ 301445 w 1021668"/>
              <a:gd name="connsiteY64" fmla="*/ 175522 h 2222198"/>
              <a:gd name="connsiteX65" fmla="*/ 352880 w 1021668"/>
              <a:gd name="connsiteY65" fmla="*/ 186952 h 2222198"/>
              <a:gd name="connsiteX66" fmla="*/ 343355 w 1021668"/>
              <a:gd name="connsiteY66" fmla="*/ 228862 h 2222198"/>
              <a:gd name="connsiteX67" fmla="*/ 370025 w 1021668"/>
              <a:gd name="connsiteY67" fmla="*/ 274582 h 2222198"/>
              <a:gd name="connsiteX68" fmla="*/ 421460 w 1021668"/>
              <a:gd name="connsiteY68" fmla="*/ 266962 h 2222198"/>
              <a:gd name="connsiteX69" fmla="*/ 453845 w 1021668"/>
              <a:gd name="connsiteY69" fmla="*/ 308872 h 2222198"/>
              <a:gd name="connsiteX70" fmla="*/ 316685 w 1021668"/>
              <a:gd name="connsiteY70" fmla="*/ 377452 h 2222198"/>
              <a:gd name="connsiteX71" fmla="*/ 225245 w 1021668"/>
              <a:gd name="connsiteY71" fmla="*/ 426982 h 2222198"/>
              <a:gd name="connsiteX72" fmla="*/ 164285 w 1021668"/>
              <a:gd name="connsiteY72" fmla="*/ 739402 h 2222198"/>
              <a:gd name="connsiteX73" fmla="*/ 129995 w 1021668"/>
              <a:gd name="connsiteY73" fmla="*/ 815602 h 2222198"/>
              <a:gd name="connsiteX74" fmla="*/ 80465 w 1021668"/>
              <a:gd name="connsiteY74" fmla="*/ 1040392 h 2222198"/>
              <a:gd name="connsiteX75" fmla="*/ 30935 w 1021668"/>
              <a:gd name="connsiteY75" fmla="*/ 1116592 h 2222198"/>
              <a:gd name="connsiteX76" fmla="*/ 455 w 1021668"/>
              <a:gd name="connsiteY76" fmla="*/ 1246132 h 2222198"/>
              <a:gd name="connsiteX77" fmla="*/ 53795 w 1021668"/>
              <a:gd name="connsiteY77" fmla="*/ 1169932 h 2222198"/>
              <a:gd name="connsiteX78" fmla="*/ 19505 w 1021668"/>
              <a:gd name="connsiteY78" fmla="*/ 1303282 h 2222198"/>
              <a:gd name="connsiteX79" fmla="*/ 69035 w 1021668"/>
              <a:gd name="connsiteY79" fmla="*/ 1185172 h 2222198"/>
              <a:gd name="connsiteX80" fmla="*/ 65225 w 1021668"/>
              <a:gd name="connsiteY80" fmla="*/ 1333762 h 2222198"/>
              <a:gd name="connsiteX81" fmla="*/ 84275 w 1021668"/>
              <a:gd name="connsiteY81" fmla="*/ 1196602 h 2222198"/>
              <a:gd name="connsiteX82" fmla="*/ 107135 w 1021668"/>
              <a:gd name="connsiteY82" fmla="*/ 1318522 h 2222198"/>
              <a:gd name="connsiteX83" fmla="*/ 91895 w 1021668"/>
              <a:gd name="connsiteY83" fmla="*/ 1173742 h 2222198"/>
              <a:gd name="connsiteX84" fmla="*/ 118565 w 1021668"/>
              <a:gd name="connsiteY84" fmla="*/ 1158502 h 2222198"/>
              <a:gd name="connsiteX85" fmla="*/ 156665 w 1021668"/>
              <a:gd name="connsiteY85" fmla="*/ 1238512 h 2222198"/>
              <a:gd name="connsiteX86" fmla="*/ 141425 w 1021668"/>
              <a:gd name="connsiteY86" fmla="*/ 1131832 h 2222198"/>
              <a:gd name="connsiteX87" fmla="*/ 122375 w 1021668"/>
              <a:gd name="connsiteY87" fmla="*/ 1074682 h 2222198"/>
              <a:gd name="connsiteX88" fmla="*/ 194765 w 1021668"/>
              <a:gd name="connsiteY88" fmla="*/ 933712 h 2222198"/>
              <a:gd name="connsiteX89" fmla="*/ 251915 w 1021668"/>
              <a:gd name="connsiteY89" fmla="*/ 743212 h 2222198"/>
              <a:gd name="connsiteX90" fmla="*/ 320495 w 1021668"/>
              <a:gd name="connsiteY90" fmla="*/ 506992 h 2222198"/>
              <a:gd name="connsiteX0" fmla="*/ 320495 w 1021667"/>
              <a:gd name="connsiteY0" fmla="*/ 506992 h 2222198"/>
              <a:gd name="connsiteX1" fmla="*/ 335735 w 1021667"/>
              <a:gd name="connsiteY1" fmla="*/ 716542 h 2222198"/>
              <a:gd name="connsiteX2" fmla="*/ 362405 w 1021667"/>
              <a:gd name="connsiteY2" fmla="*/ 796552 h 2222198"/>
              <a:gd name="connsiteX3" fmla="*/ 335735 w 1021667"/>
              <a:gd name="connsiteY3" fmla="*/ 960382 h 2222198"/>
              <a:gd name="connsiteX4" fmla="*/ 309065 w 1021667"/>
              <a:gd name="connsiteY4" fmla="*/ 1048012 h 2222198"/>
              <a:gd name="connsiteX5" fmla="*/ 297635 w 1021667"/>
              <a:gd name="connsiteY5" fmla="*/ 1223272 h 2222198"/>
              <a:gd name="connsiteX6" fmla="*/ 324305 w 1021667"/>
              <a:gd name="connsiteY6" fmla="*/ 1448062 h 2222198"/>
              <a:gd name="connsiteX7" fmla="*/ 331925 w 1021667"/>
              <a:gd name="connsiteY7" fmla="*/ 1646182 h 2222198"/>
              <a:gd name="connsiteX8" fmla="*/ 320495 w 1021667"/>
              <a:gd name="connsiteY8" fmla="*/ 1787152 h 2222198"/>
              <a:gd name="connsiteX9" fmla="*/ 373835 w 1021667"/>
              <a:gd name="connsiteY9" fmla="*/ 2053852 h 2222198"/>
              <a:gd name="connsiteX10" fmla="*/ 370025 w 1021667"/>
              <a:gd name="connsiteY10" fmla="*/ 2114812 h 2222198"/>
              <a:gd name="connsiteX11" fmla="*/ 293825 w 1021667"/>
              <a:gd name="connsiteY11" fmla="*/ 2171962 h 2222198"/>
              <a:gd name="connsiteX12" fmla="*/ 350975 w 1021667"/>
              <a:gd name="connsiteY12" fmla="*/ 2221492 h 2222198"/>
              <a:gd name="connsiteX13" fmla="*/ 453845 w 1021667"/>
              <a:gd name="connsiteY13" fmla="*/ 2133862 h 2222198"/>
              <a:gd name="connsiteX14" fmla="*/ 438605 w 1021667"/>
              <a:gd name="connsiteY14" fmla="*/ 2019562 h 2222198"/>
              <a:gd name="connsiteX15" fmla="*/ 453845 w 1021667"/>
              <a:gd name="connsiteY15" fmla="*/ 1840492 h 2222198"/>
              <a:gd name="connsiteX16" fmla="*/ 446225 w 1021667"/>
              <a:gd name="connsiteY16" fmla="*/ 1585222 h 2222198"/>
              <a:gd name="connsiteX17" fmla="*/ 427175 w 1021667"/>
              <a:gd name="connsiteY17" fmla="*/ 1482352 h 2222198"/>
              <a:gd name="connsiteX18" fmla="*/ 469085 w 1021667"/>
              <a:gd name="connsiteY18" fmla="*/ 1177552 h 2222198"/>
              <a:gd name="connsiteX19" fmla="*/ 503375 w 1021667"/>
              <a:gd name="connsiteY19" fmla="*/ 1314712 h 2222198"/>
              <a:gd name="connsiteX20" fmla="*/ 537665 w 1021667"/>
              <a:gd name="connsiteY20" fmla="*/ 1509022 h 2222198"/>
              <a:gd name="connsiteX21" fmla="*/ 533855 w 1021667"/>
              <a:gd name="connsiteY21" fmla="*/ 1589032 h 2222198"/>
              <a:gd name="connsiteX22" fmla="*/ 522425 w 1021667"/>
              <a:gd name="connsiteY22" fmla="*/ 1760482 h 2222198"/>
              <a:gd name="connsiteX23" fmla="*/ 545285 w 1021667"/>
              <a:gd name="connsiteY23" fmla="*/ 1905262 h 2222198"/>
              <a:gd name="connsiteX24" fmla="*/ 522425 w 1021667"/>
              <a:gd name="connsiteY24" fmla="*/ 2065282 h 2222198"/>
              <a:gd name="connsiteX25" fmla="*/ 526235 w 1021667"/>
              <a:gd name="connsiteY25" fmla="*/ 2152912 h 2222198"/>
              <a:gd name="connsiteX26" fmla="*/ 610055 w 1021667"/>
              <a:gd name="connsiteY26" fmla="*/ 2213872 h 2222198"/>
              <a:gd name="connsiteX27" fmla="*/ 686255 w 1021667"/>
              <a:gd name="connsiteY27" fmla="*/ 2171962 h 2222198"/>
              <a:gd name="connsiteX28" fmla="*/ 598625 w 1021667"/>
              <a:gd name="connsiteY28" fmla="*/ 2095762 h 2222198"/>
              <a:gd name="connsiteX29" fmla="*/ 613865 w 1021667"/>
              <a:gd name="connsiteY29" fmla="*/ 1912882 h 2222198"/>
              <a:gd name="connsiteX30" fmla="*/ 659585 w 1021667"/>
              <a:gd name="connsiteY30" fmla="*/ 1676662 h 2222198"/>
              <a:gd name="connsiteX31" fmla="*/ 655775 w 1021667"/>
              <a:gd name="connsiteY31" fmla="*/ 1478542 h 2222198"/>
              <a:gd name="connsiteX32" fmla="*/ 678635 w 1021667"/>
              <a:gd name="connsiteY32" fmla="*/ 1272802 h 2222198"/>
              <a:gd name="connsiteX33" fmla="*/ 678635 w 1021667"/>
              <a:gd name="connsiteY33" fmla="*/ 1101352 h 2222198"/>
              <a:gd name="connsiteX34" fmla="*/ 602435 w 1021667"/>
              <a:gd name="connsiteY34" fmla="*/ 849892 h 2222198"/>
              <a:gd name="connsiteX35" fmla="*/ 644345 w 1021667"/>
              <a:gd name="connsiteY35" fmla="*/ 686062 h 2222198"/>
              <a:gd name="connsiteX36" fmla="*/ 644345 w 1021667"/>
              <a:gd name="connsiteY36" fmla="*/ 529852 h 2222198"/>
              <a:gd name="connsiteX37" fmla="*/ 728165 w 1021667"/>
              <a:gd name="connsiteY37" fmla="*/ 735592 h 2222198"/>
              <a:gd name="connsiteX38" fmla="*/ 735785 w 1021667"/>
              <a:gd name="connsiteY38" fmla="*/ 853702 h 2222198"/>
              <a:gd name="connsiteX39" fmla="*/ 842465 w 1021667"/>
              <a:gd name="connsiteY39" fmla="*/ 1059442 h 2222198"/>
              <a:gd name="connsiteX40" fmla="*/ 811985 w 1021667"/>
              <a:gd name="connsiteY40" fmla="*/ 1177552 h 2222198"/>
              <a:gd name="connsiteX41" fmla="*/ 811985 w 1021667"/>
              <a:gd name="connsiteY41" fmla="*/ 1249942 h 2222198"/>
              <a:gd name="connsiteX42" fmla="*/ 861515 w 1021667"/>
              <a:gd name="connsiteY42" fmla="*/ 1150882 h 2222198"/>
              <a:gd name="connsiteX43" fmla="*/ 872945 w 1021667"/>
              <a:gd name="connsiteY43" fmla="*/ 1305187 h 2222198"/>
              <a:gd name="connsiteX44" fmla="*/ 891995 w 1021667"/>
              <a:gd name="connsiteY44" fmla="*/ 1303282 h 2222198"/>
              <a:gd name="connsiteX45" fmla="*/ 891995 w 1021667"/>
              <a:gd name="connsiteY45" fmla="*/ 1166122 h 2222198"/>
              <a:gd name="connsiteX46" fmla="*/ 943430 w 1021667"/>
              <a:gd name="connsiteY46" fmla="*/ 1299472 h 2222198"/>
              <a:gd name="connsiteX47" fmla="*/ 956765 w 1021667"/>
              <a:gd name="connsiteY47" fmla="*/ 1284232 h 2222198"/>
              <a:gd name="connsiteX48" fmla="*/ 899615 w 1021667"/>
              <a:gd name="connsiteY48" fmla="*/ 1147072 h 2222198"/>
              <a:gd name="connsiteX49" fmla="*/ 1002485 w 1021667"/>
              <a:gd name="connsiteY49" fmla="*/ 1265182 h 2222198"/>
              <a:gd name="connsiteX50" fmla="*/ 1008200 w 1021667"/>
              <a:gd name="connsiteY50" fmla="*/ 1249942 h 2222198"/>
              <a:gd name="connsiteX51" fmla="*/ 914855 w 1021667"/>
              <a:gd name="connsiteY51" fmla="*/ 1143262 h 2222198"/>
              <a:gd name="connsiteX52" fmla="*/ 1021535 w 1021667"/>
              <a:gd name="connsiteY52" fmla="*/ 1196602 h 2222198"/>
              <a:gd name="connsiteX53" fmla="*/ 888185 w 1021667"/>
              <a:gd name="connsiteY53" fmla="*/ 1059442 h 2222198"/>
              <a:gd name="connsiteX54" fmla="*/ 861515 w 1021667"/>
              <a:gd name="connsiteY54" fmla="*/ 937522 h 2222198"/>
              <a:gd name="connsiteX55" fmla="*/ 796745 w 1021667"/>
              <a:gd name="connsiteY55" fmla="*/ 716542 h 2222198"/>
              <a:gd name="connsiteX56" fmla="*/ 773885 w 1021667"/>
              <a:gd name="connsiteY56" fmla="*/ 503182 h 2222198"/>
              <a:gd name="connsiteX57" fmla="*/ 701495 w 1021667"/>
              <a:gd name="connsiteY57" fmla="*/ 385072 h 2222198"/>
              <a:gd name="connsiteX58" fmla="*/ 583385 w 1021667"/>
              <a:gd name="connsiteY58" fmla="*/ 335542 h 2222198"/>
              <a:gd name="connsiteX59" fmla="*/ 552905 w 1021667"/>
              <a:gd name="connsiteY59" fmla="*/ 263152 h 2222198"/>
              <a:gd name="connsiteX60" fmla="*/ 602435 w 1021667"/>
              <a:gd name="connsiteY60" fmla="*/ 186952 h 2222198"/>
              <a:gd name="connsiteX61" fmla="*/ 613865 w 1021667"/>
              <a:gd name="connsiteY61" fmla="*/ 80272 h 2222198"/>
              <a:gd name="connsiteX62" fmla="*/ 530045 w 1021667"/>
              <a:gd name="connsiteY62" fmla="*/ 4072 h 2222198"/>
              <a:gd name="connsiteX63" fmla="*/ 385265 w 1021667"/>
              <a:gd name="connsiteY63" fmla="*/ 21217 h 2222198"/>
              <a:gd name="connsiteX64" fmla="*/ 350975 w 1021667"/>
              <a:gd name="connsiteY64" fmla="*/ 112657 h 2222198"/>
              <a:gd name="connsiteX65" fmla="*/ 301445 w 1021667"/>
              <a:gd name="connsiteY65" fmla="*/ 175522 h 2222198"/>
              <a:gd name="connsiteX66" fmla="*/ 352880 w 1021667"/>
              <a:gd name="connsiteY66" fmla="*/ 186952 h 2222198"/>
              <a:gd name="connsiteX67" fmla="*/ 343355 w 1021667"/>
              <a:gd name="connsiteY67" fmla="*/ 228862 h 2222198"/>
              <a:gd name="connsiteX68" fmla="*/ 370025 w 1021667"/>
              <a:gd name="connsiteY68" fmla="*/ 274582 h 2222198"/>
              <a:gd name="connsiteX69" fmla="*/ 421460 w 1021667"/>
              <a:gd name="connsiteY69" fmla="*/ 266962 h 2222198"/>
              <a:gd name="connsiteX70" fmla="*/ 453845 w 1021667"/>
              <a:gd name="connsiteY70" fmla="*/ 308872 h 2222198"/>
              <a:gd name="connsiteX71" fmla="*/ 316685 w 1021667"/>
              <a:gd name="connsiteY71" fmla="*/ 377452 h 2222198"/>
              <a:gd name="connsiteX72" fmla="*/ 225245 w 1021667"/>
              <a:gd name="connsiteY72" fmla="*/ 426982 h 2222198"/>
              <a:gd name="connsiteX73" fmla="*/ 164285 w 1021667"/>
              <a:gd name="connsiteY73" fmla="*/ 739402 h 2222198"/>
              <a:gd name="connsiteX74" fmla="*/ 129995 w 1021667"/>
              <a:gd name="connsiteY74" fmla="*/ 815602 h 2222198"/>
              <a:gd name="connsiteX75" fmla="*/ 80465 w 1021667"/>
              <a:gd name="connsiteY75" fmla="*/ 1040392 h 2222198"/>
              <a:gd name="connsiteX76" fmla="*/ 30935 w 1021667"/>
              <a:gd name="connsiteY76" fmla="*/ 1116592 h 2222198"/>
              <a:gd name="connsiteX77" fmla="*/ 455 w 1021667"/>
              <a:gd name="connsiteY77" fmla="*/ 1246132 h 2222198"/>
              <a:gd name="connsiteX78" fmla="*/ 53795 w 1021667"/>
              <a:gd name="connsiteY78" fmla="*/ 1169932 h 2222198"/>
              <a:gd name="connsiteX79" fmla="*/ 19505 w 1021667"/>
              <a:gd name="connsiteY79" fmla="*/ 1303282 h 2222198"/>
              <a:gd name="connsiteX80" fmla="*/ 69035 w 1021667"/>
              <a:gd name="connsiteY80" fmla="*/ 1185172 h 2222198"/>
              <a:gd name="connsiteX81" fmla="*/ 65225 w 1021667"/>
              <a:gd name="connsiteY81" fmla="*/ 1333762 h 2222198"/>
              <a:gd name="connsiteX82" fmla="*/ 84275 w 1021667"/>
              <a:gd name="connsiteY82" fmla="*/ 1196602 h 2222198"/>
              <a:gd name="connsiteX83" fmla="*/ 107135 w 1021667"/>
              <a:gd name="connsiteY83" fmla="*/ 1318522 h 2222198"/>
              <a:gd name="connsiteX84" fmla="*/ 91895 w 1021667"/>
              <a:gd name="connsiteY84" fmla="*/ 1173742 h 2222198"/>
              <a:gd name="connsiteX85" fmla="*/ 118565 w 1021667"/>
              <a:gd name="connsiteY85" fmla="*/ 1158502 h 2222198"/>
              <a:gd name="connsiteX86" fmla="*/ 156665 w 1021667"/>
              <a:gd name="connsiteY86" fmla="*/ 1238512 h 2222198"/>
              <a:gd name="connsiteX87" fmla="*/ 141425 w 1021667"/>
              <a:gd name="connsiteY87" fmla="*/ 1131832 h 2222198"/>
              <a:gd name="connsiteX88" fmla="*/ 122375 w 1021667"/>
              <a:gd name="connsiteY88" fmla="*/ 1074682 h 2222198"/>
              <a:gd name="connsiteX89" fmla="*/ 194765 w 1021667"/>
              <a:gd name="connsiteY89" fmla="*/ 933712 h 2222198"/>
              <a:gd name="connsiteX90" fmla="*/ 251915 w 1021667"/>
              <a:gd name="connsiteY90" fmla="*/ 743212 h 2222198"/>
              <a:gd name="connsiteX91" fmla="*/ 320495 w 1021667"/>
              <a:gd name="connsiteY91" fmla="*/ 506992 h 2222198"/>
              <a:gd name="connsiteX0" fmla="*/ 320495 w 1029280"/>
              <a:gd name="connsiteY0" fmla="*/ 506992 h 2222198"/>
              <a:gd name="connsiteX1" fmla="*/ 335735 w 1029280"/>
              <a:gd name="connsiteY1" fmla="*/ 716542 h 2222198"/>
              <a:gd name="connsiteX2" fmla="*/ 362405 w 1029280"/>
              <a:gd name="connsiteY2" fmla="*/ 796552 h 2222198"/>
              <a:gd name="connsiteX3" fmla="*/ 335735 w 1029280"/>
              <a:gd name="connsiteY3" fmla="*/ 960382 h 2222198"/>
              <a:gd name="connsiteX4" fmla="*/ 309065 w 1029280"/>
              <a:gd name="connsiteY4" fmla="*/ 1048012 h 2222198"/>
              <a:gd name="connsiteX5" fmla="*/ 297635 w 1029280"/>
              <a:gd name="connsiteY5" fmla="*/ 1223272 h 2222198"/>
              <a:gd name="connsiteX6" fmla="*/ 324305 w 1029280"/>
              <a:gd name="connsiteY6" fmla="*/ 1448062 h 2222198"/>
              <a:gd name="connsiteX7" fmla="*/ 331925 w 1029280"/>
              <a:gd name="connsiteY7" fmla="*/ 1646182 h 2222198"/>
              <a:gd name="connsiteX8" fmla="*/ 320495 w 1029280"/>
              <a:gd name="connsiteY8" fmla="*/ 1787152 h 2222198"/>
              <a:gd name="connsiteX9" fmla="*/ 373835 w 1029280"/>
              <a:gd name="connsiteY9" fmla="*/ 2053852 h 2222198"/>
              <a:gd name="connsiteX10" fmla="*/ 370025 w 1029280"/>
              <a:gd name="connsiteY10" fmla="*/ 2114812 h 2222198"/>
              <a:gd name="connsiteX11" fmla="*/ 293825 w 1029280"/>
              <a:gd name="connsiteY11" fmla="*/ 2171962 h 2222198"/>
              <a:gd name="connsiteX12" fmla="*/ 350975 w 1029280"/>
              <a:gd name="connsiteY12" fmla="*/ 2221492 h 2222198"/>
              <a:gd name="connsiteX13" fmla="*/ 453845 w 1029280"/>
              <a:gd name="connsiteY13" fmla="*/ 2133862 h 2222198"/>
              <a:gd name="connsiteX14" fmla="*/ 438605 w 1029280"/>
              <a:gd name="connsiteY14" fmla="*/ 2019562 h 2222198"/>
              <a:gd name="connsiteX15" fmla="*/ 453845 w 1029280"/>
              <a:gd name="connsiteY15" fmla="*/ 1840492 h 2222198"/>
              <a:gd name="connsiteX16" fmla="*/ 446225 w 1029280"/>
              <a:gd name="connsiteY16" fmla="*/ 1585222 h 2222198"/>
              <a:gd name="connsiteX17" fmla="*/ 427175 w 1029280"/>
              <a:gd name="connsiteY17" fmla="*/ 1482352 h 2222198"/>
              <a:gd name="connsiteX18" fmla="*/ 469085 w 1029280"/>
              <a:gd name="connsiteY18" fmla="*/ 1177552 h 2222198"/>
              <a:gd name="connsiteX19" fmla="*/ 503375 w 1029280"/>
              <a:gd name="connsiteY19" fmla="*/ 1314712 h 2222198"/>
              <a:gd name="connsiteX20" fmla="*/ 537665 w 1029280"/>
              <a:gd name="connsiteY20" fmla="*/ 1509022 h 2222198"/>
              <a:gd name="connsiteX21" fmla="*/ 533855 w 1029280"/>
              <a:gd name="connsiteY21" fmla="*/ 1589032 h 2222198"/>
              <a:gd name="connsiteX22" fmla="*/ 522425 w 1029280"/>
              <a:gd name="connsiteY22" fmla="*/ 1760482 h 2222198"/>
              <a:gd name="connsiteX23" fmla="*/ 545285 w 1029280"/>
              <a:gd name="connsiteY23" fmla="*/ 1905262 h 2222198"/>
              <a:gd name="connsiteX24" fmla="*/ 522425 w 1029280"/>
              <a:gd name="connsiteY24" fmla="*/ 2065282 h 2222198"/>
              <a:gd name="connsiteX25" fmla="*/ 526235 w 1029280"/>
              <a:gd name="connsiteY25" fmla="*/ 2152912 h 2222198"/>
              <a:gd name="connsiteX26" fmla="*/ 610055 w 1029280"/>
              <a:gd name="connsiteY26" fmla="*/ 2213872 h 2222198"/>
              <a:gd name="connsiteX27" fmla="*/ 686255 w 1029280"/>
              <a:gd name="connsiteY27" fmla="*/ 2171962 h 2222198"/>
              <a:gd name="connsiteX28" fmla="*/ 598625 w 1029280"/>
              <a:gd name="connsiteY28" fmla="*/ 2095762 h 2222198"/>
              <a:gd name="connsiteX29" fmla="*/ 613865 w 1029280"/>
              <a:gd name="connsiteY29" fmla="*/ 1912882 h 2222198"/>
              <a:gd name="connsiteX30" fmla="*/ 659585 w 1029280"/>
              <a:gd name="connsiteY30" fmla="*/ 1676662 h 2222198"/>
              <a:gd name="connsiteX31" fmla="*/ 655775 w 1029280"/>
              <a:gd name="connsiteY31" fmla="*/ 1478542 h 2222198"/>
              <a:gd name="connsiteX32" fmla="*/ 678635 w 1029280"/>
              <a:gd name="connsiteY32" fmla="*/ 1272802 h 2222198"/>
              <a:gd name="connsiteX33" fmla="*/ 678635 w 1029280"/>
              <a:gd name="connsiteY33" fmla="*/ 1101352 h 2222198"/>
              <a:gd name="connsiteX34" fmla="*/ 602435 w 1029280"/>
              <a:gd name="connsiteY34" fmla="*/ 849892 h 2222198"/>
              <a:gd name="connsiteX35" fmla="*/ 644345 w 1029280"/>
              <a:gd name="connsiteY35" fmla="*/ 686062 h 2222198"/>
              <a:gd name="connsiteX36" fmla="*/ 644345 w 1029280"/>
              <a:gd name="connsiteY36" fmla="*/ 529852 h 2222198"/>
              <a:gd name="connsiteX37" fmla="*/ 728165 w 1029280"/>
              <a:gd name="connsiteY37" fmla="*/ 735592 h 2222198"/>
              <a:gd name="connsiteX38" fmla="*/ 735785 w 1029280"/>
              <a:gd name="connsiteY38" fmla="*/ 853702 h 2222198"/>
              <a:gd name="connsiteX39" fmla="*/ 842465 w 1029280"/>
              <a:gd name="connsiteY39" fmla="*/ 1059442 h 2222198"/>
              <a:gd name="connsiteX40" fmla="*/ 811985 w 1029280"/>
              <a:gd name="connsiteY40" fmla="*/ 1177552 h 2222198"/>
              <a:gd name="connsiteX41" fmla="*/ 811985 w 1029280"/>
              <a:gd name="connsiteY41" fmla="*/ 1249942 h 2222198"/>
              <a:gd name="connsiteX42" fmla="*/ 861515 w 1029280"/>
              <a:gd name="connsiteY42" fmla="*/ 1150882 h 2222198"/>
              <a:gd name="connsiteX43" fmla="*/ 872945 w 1029280"/>
              <a:gd name="connsiteY43" fmla="*/ 1305187 h 2222198"/>
              <a:gd name="connsiteX44" fmla="*/ 891995 w 1029280"/>
              <a:gd name="connsiteY44" fmla="*/ 1303282 h 2222198"/>
              <a:gd name="connsiteX45" fmla="*/ 891995 w 1029280"/>
              <a:gd name="connsiteY45" fmla="*/ 1166122 h 2222198"/>
              <a:gd name="connsiteX46" fmla="*/ 943430 w 1029280"/>
              <a:gd name="connsiteY46" fmla="*/ 1299472 h 2222198"/>
              <a:gd name="connsiteX47" fmla="*/ 956765 w 1029280"/>
              <a:gd name="connsiteY47" fmla="*/ 1284232 h 2222198"/>
              <a:gd name="connsiteX48" fmla="*/ 899615 w 1029280"/>
              <a:gd name="connsiteY48" fmla="*/ 1147072 h 2222198"/>
              <a:gd name="connsiteX49" fmla="*/ 1002485 w 1029280"/>
              <a:gd name="connsiteY49" fmla="*/ 1265182 h 2222198"/>
              <a:gd name="connsiteX50" fmla="*/ 1008200 w 1029280"/>
              <a:gd name="connsiteY50" fmla="*/ 1249942 h 2222198"/>
              <a:gd name="connsiteX51" fmla="*/ 914855 w 1029280"/>
              <a:gd name="connsiteY51" fmla="*/ 1143262 h 2222198"/>
              <a:gd name="connsiteX52" fmla="*/ 1029155 w 1029280"/>
              <a:gd name="connsiteY52" fmla="*/ 1217557 h 2222198"/>
              <a:gd name="connsiteX53" fmla="*/ 888185 w 1029280"/>
              <a:gd name="connsiteY53" fmla="*/ 1059442 h 2222198"/>
              <a:gd name="connsiteX54" fmla="*/ 861515 w 1029280"/>
              <a:gd name="connsiteY54" fmla="*/ 937522 h 2222198"/>
              <a:gd name="connsiteX55" fmla="*/ 796745 w 1029280"/>
              <a:gd name="connsiteY55" fmla="*/ 716542 h 2222198"/>
              <a:gd name="connsiteX56" fmla="*/ 773885 w 1029280"/>
              <a:gd name="connsiteY56" fmla="*/ 503182 h 2222198"/>
              <a:gd name="connsiteX57" fmla="*/ 701495 w 1029280"/>
              <a:gd name="connsiteY57" fmla="*/ 385072 h 2222198"/>
              <a:gd name="connsiteX58" fmla="*/ 583385 w 1029280"/>
              <a:gd name="connsiteY58" fmla="*/ 335542 h 2222198"/>
              <a:gd name="connsiteX59" fmla="*/ 552905 w 1029280"/>
              <a:gd name="connsiteY59" fmla="*/ 263152 h 2222198"/>
              <a:gd name="connsiteX60" fmla="*/ 602435 w 1029280"/>
              <a:gd name="connsiteY60" fmla="*/ 186952 h 2222198"/>
              <a:gd name="connsiteX61" fmla="*/ 613865 w 1029280"/>
              <a:gd name="connsiteY61" fmla="*/ 80272 h 2222198"/>
              <a:gd name="connsiteX62" fmla="*/ 530045 w 1029280"/>
              <a:gd name="connsiteY62" fmla="*/ 4072 h 2222198"/>
              <a:gd name="connsiteX63" fmla="*/ 385265 w 1029280"/>
              <a:gd name="connsiteY63" fmla="*/ 21217 h 2222198"/>
              <a:gd name="connsiteX64" fmla="*/ 350975 w 1029280"/>
              <a:gd name="connsiteY64" fmla="*/ 112657 h 2222198"/>
              <a:gd name="connsiteX65" fmla="*/ 301445 w 1029280"/>
              <a:gd name="connsiteY65" fmla="*/ 175522 h 2222198"/>
              <a:gd name="connsiteX66" fmla="*/ 352880 w 1029280"/>
              <a:gd name="connsiteY66" fmla="*/ 186952 h 2222198"/>
              <a:gd name="connsiteX67" fmla="*/ 343355 w 1029280"/>
              <a:gd name="connsiteY67" fmla="*/ 228862 h 2222198"/>
              <a:gd name="connsiteX68" fmla="*/ 370025 w 1029280"/>
              <a:gd name="connsiteY68" fmla="*/ 274582 h 2222198"/>
              <a:gd name="connsiteX69" fmla="*/ 421460 w 1029280"/>
              <a:gd name="connsiteY69" fmla="*/ 266962 h 2222198"/>
              <a:gd name="connsiteX70" fmla="*/ 453845 w 1029280"/>
              <a:gd name="connsiteY70" fmla="*/ 308872 h 2222198"/>
              <a:gd name="connsiteX71" fmla="*/ 316685 w 1029280"/>
              <a:gd name="connsiteY71" fmla="*/ 377452 h 2222198"/>
              <a:gd name="connsiteX72" fmla="*/ 225245 w 1029280"/>
              <a:gd name="connsiteY72" fmla="*/ 426982 h 2222198"/>
              <a:gd name="connsiteX73" fmla="*/ 164285 w 1029280"/>
              <a:gd name="connsiteY73" fmla="*/ 739402 h 2222198"/>
              <a:gd name="connsiteX74" fmla="*/ 129995 w 1029280"/>
              <a:gd name="connsiteY74" fmla="*/ 815602 h 2222198"/>
              <a:gd name="connsiteX75" fmla="*/ 80465 w 1029280"/>
              <a:gd name="connsiteY75" fmla="*/ 1040392 h 2222198"/>
              <a:gd name="connsiteX76" fmla="*/ 30935 w 1029280"/>
              <a:gd name="connsiteY76" fmla="*/ 1116592 h 2222198"/>
              <a:gd name="connsiteX77" fmla="*/ 455 w 1029280"/>
              <a:gd name="connsiteY77" fmla="*/ 1246132 h 2222198"/>
              <a:gd name="connsiteX78" fmla="*/ 53795 w 1029280"/>
              <a:gd name="connsiteY78" fmla="*/ 1169932 h 2222198"/>
              <a:gd name="connsiteX79" fmla="*/ 19505 w 1029280"/>
              <a:gd name="connsiteY79" fmla="*/ 1303282 h 2222198"/>
              <a:gd name="connsiteX80" fmla="*/ 69035 w 1029280"/>
              <a:gd name="connsiteY80" fmla="*/ 1185172 h 2222198"/>
              <a:gd name="connsiteX81" fmla="*/ 65225 w 1029280"/>
              <a:gd name="connsiteY81" fmla="*/ 1333762 h 2222198"/>
              <a:gd name="connsiteX82" fmla="*/ 84275 w 1029280"/>
              <a:gd name="connsiteY82" fmla="*/ 1196602 h 2222198"/>
              <a:gd name="connsiteX83" fmla="*/ 107135 w 1029280"/>
              <a:gd name="connsiteY83" fmla="*/ 1318522 h 2222198"/>
              <a:gd name="connsiteX84" fmla="*/ 91895 w 1029280"/>
              <a:gd name="connsiteY84" fmla="*/ 1173742 h 2222198"/>
              <a:gd name="connsiteX85" fmla="*/ 118565 w 1029280"/>
              <a:gd name="connsiteY85" fmla="*/ 1158502 h 2222198"/>
              <a:gd name="connsiteX86" fmla="*/ 156665 w 1029280"/>
              <a:gd name="connsiteY86" fmla="*/ 1238512 h 2222198"/>
              <a:gd name="connsiteX87" fmla="*/ 141425 w 1029280"/>
              <a:gd name="connsiteY87" fmla="*/ 1131832 h 2222198"/>
              <a:gd name="connsiteX88" fmla="*/ 122375 w 1029280"/>
              <a:gd name="connsiteY88" fmla="*/ 1074682 h 2222198"/>
              <a:gd name="connsiteX89" fmla="*/ 194765 w 1029280"/>
              <a:gd name="connsiteY89" fmla="*/ 933712 h 2222198"/>
              <a:gd name="connsiteX90" fmla="*/ 251915 w 1029280"/>
              <a:gd name="connsiteY90" fmla="*/ 743212 h 2222198"/>
              <a:gd name="connsiteX91" fmla="*/ 320495 w 1029280"/>
              <a:gd name="connsiteY91"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107135 w 1033649"/>
              <a:gd name="connsiteY85" fmla="*/ 1183267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33649" h="2222198">
                <a:moveTo>
                  <a:pt x="320495" y="506992"/>
                </a:moveTo>
                <a:cubicBezTo>
                  <a:pt x="334465" y="502547"/>
                  <a:pt x="328750" y="668282"/>
                  <a:pt x="335735" y="716542"/>
                </a:cubicBezTo>
                <a:cubicBezTo>
                  <a:pt x="342720" y="764802"/>
                  <a:pt x="362405" y="755912"/>
                  <a:pt x="362405" y="796552"/>
                </a:cubicBezTo>
                <a:cubicBezTo>
                  <a:pt x="362405" y="837192"/>
                  <a:pt x="344625" y="918472"/>
                  <a:pt x="335735" y="960382"/>
                </a:cubicBezTo>
                <a:cubicBezTo>
                  <a:pt x="326845" y="1002292"/>
                  <a:pt x="315415" y="1004197"/>
                  <a:pt x="309065" y="1048012"/>
                </a:cubicBezTo>
                <a:cubicBezTo>
                  <a:pt x="302715" y="1091827"/>
                  <a:pt x="295095" y="1156597"/>
                  <a:pt x="297635" y="1223272"/>
                </a:cubicBezTo>
                <a:cubicBezTo>
                  <a:pt x="300175" y="1289947"/>
                  <a:pt x="318590" y="1377577"/>
                  <a:pt x="324305" y="1448062"/>
                </a:cubicBezTo>
                <a:cubicBezTo>
                  <a:pt x="330020" y="1518547"/>
                  <a:pt x="332560" y="1589667"/>
                  <a:pt x="331925" y="1646182"/>
                </a:cubicBezTo>
                <a:cubicBezTo>
                  <a:pt x="331290" y="1702697"/>
                  <a:pt x="313510" y="1719207"/>
                  <a:pt x="320495" y="1787152"/>
                </a:cubicBezTo>
                <a:cubicBezTo>
                  <a:pt x="327480" y="1855097"/>
                  <a:pt x="365580" y="1999242"/>
                  <a:pt x="373835" y="2053852"/>
                </a:cubicBezTo>
                <a:cubicBezTo>
                  <a:pt x="382090" y="2108462"/>
                  <a:pt x="383360" y="2095127"/>
                  <a:pt x="370025" y="2114812"/>
                </a:cubicBezTo>
                <a:cubicBezTo>
                  <a:pt x="356690" y="2134497"/>
                  <a:pt x="297000" y="2154182"/>
                  <a:pt x="293825" y="2171962"/>
                </a:cubicBezTo>
                <a:cubicBezTo>
                  <a:pt x="290650" y="2189742"/>
                  <a:pt x="324305" y="2227842"/>
                  <a:pt x="350975" y="2221492"/>
                </a:cubicBezTo>
                <a:cubicBezTo>
                  <a:pt x="377645" y="2215142"/>
                  <a:pt x="439240" y="2167517"/>
                  <a:pt x="453845" y="2133862"/>
                </a:cubicBezTo>
                <a:cubicBezTo>
                  <a:pt x="468450" y="2100207"/>
                  <a:pt x="438605" y="2068457"/>
                  <a:pt x="438605" y="2019562"/>
                </a:cubicBezTo>
                <a:cubicBezTo>
                  <a:pt x="438605" y="1970667"/>
                  <a:pt x="452575" y="1912882"/>
                  <a:pt x="453845" y="1840492"/>
                </a:cubicBezTo>
                <a:cubicBezTo>
                  <a:pt x="455115" y="1768102"/>
                  <a:pt x="450670" y="1644912"/>
                  <a:pt x="446225" y="1585222"/>
                </a:cubicBezTo>
                <a:cubicBezTo>
                  <a:pt x="441780" y="1525532"/>
                  <a:pt x="423365" y="1550297"/>
                  <a:pt x="427175" y="1482352"/>
                </a:cubicBezTo>
                <a:cubicBezTo>
                  <a:pt x="430985" y="1414407"/>
                  <a:pt x="456385" y="1205492"/>
                  <a:pt x="469085" y="1177552"/>
                </a:cubicBezTo>
                <a:cubicBezTo>
                  <a:pt x="481785" y="1149612"/>
                  <a:pt x="491945" y="1259467"/>
                  <a:pt x="503375" y="1314712"/>
                </a:cubicBezTo>
                <a:cubicBezTo>
                  <a:pt x="514805" y="1369957"/>
                  <a:pt x="532585" y="1463302"/>
                  <a:pt x="537665" y="1509022"/>
                </a:cubicBezTo>
                <a:cubicBezTo>
                  <a:pt x="542745" y="1554742"/>
                  <a:pt x="536395" y="1547122"/>
                  <a:pt x="533855" y="1589032"/>
                </a:cubicBezTo>
                <a:cubicBezTo>
                  <a:pt x="531315" y="1630942"/>
                  <a:pt x="520520" y="1707777"/>
                  <a:pt x="522425" y="1760482"/>
                </a:cubicBezTo>
                <a:cubicBezTo>
                  <a:pt x="524330" y="1813187"/>
                  <a:pt x="545285" y="1854462"/>
                  <a:pt x="545285" y="1905262"/>
                </a:cubicBezTo>
                <a:cubicBezTo>
                  <a:pt x="545285" y="1956062"/>
                  <a:pt x="525600" y="2024007"/>
                  <a:pt x="522425" y="2065282"/>
                </a:cubicBezTo>
                <a:cubicBezTo>
                  <a:pt x="519250" y="2106557"/>
                  <a:pt x="511630" y="2128147"/>
                  <a:pt x="526235" y="2152912"/>
                </a:cubicBezTo>
                <a:cubicBezTo>
                  <a:pt x="540840" y="2177677"/>
                  <a:pt x="583385" y="2210697"/>
                  <a:pt x="610055" y="2213872"/>
                </a:cubicBezTo>
                <a:cubicBezTo>
                  <a:pt x="636725" y="2217047"/>
                  <a:pt x="688160" y="2191647"/>
                  <a:pt x="686255" y="2171962"/>
                </a:cubicBezTo>
                <a:cubicBezTo>
                  <a:pt x="684350" y="2152277"/>
                  <a:pt x="610690" y="2138942"/>
                  <a:pt x="598625" y="2095762"/>
                </a:cubicBezTo>
                <a:cubicBezTo>
                  <a:pt x="586560" y="2052582"/>
                  <a:pt x="603705" y="1982732"/>
                  <a:pt x="613865" y="1912882"/>
                </a:cubicBezTo>
                <a:cubicBezTo>
                  <a:pt x="624025" y="1843032"/>
                  <a:pt x="652600" y="1749052"/>
                  <a:pt x="659585" y="1676662"/>
                </a:cubicBezTo>
                <a:cubicBezTo>
                  <a:pt x="666570" y="1604272"/>
                  <a:pt x="652600" y="1545852"/>
                  <a:pt x="655775" y="1478542"/>
                </a:cubicBezTo>
                <a:cubicBezTo>
                  <a:pt x="658950" y="1411232"/>
                  <a:pt x="674825" y="1335667"/>
                  <a:pt x="678635" y="1272802"/>
                </a:cubicBezTo>
                <a:cubicBezTo>
                  <a:pt x="682445" y="1209937"/>
                  <a:pt x="691335" y="1171837"/>
                  <a:pt x="678635" y="1101352"/>
                </a:cubicBezTo>
                <a:cubicBezTo>
                  <a:pt x="665935" y="1030867"/>
                  <a:pt x="608468" y="916885"/>
                  <a:pt x="602435" y="849892"/>
                </a:cubicBezTo>
                <a:cubicBezTo>
                  <a:pt x="596403" y="782900"/>
                  <a:pt x="635455" y="752737"/>
                  <a:pt x="642440" y="699397"/>
                </a:cubicBezTo>
                <a:cubicBezTo>
                  <a:pt x="649425" y="646057"/>
                  <a:pt x="630058" y="523820"/>
                  <a:pt x="644345" y="529852"/>
                </a:cubicBezTo>
                <a:cubicBezTo>
                  <a:pt x="658633" y="535885"/>
                  <a:pt x="712925" y="681617"/>
                  <a:pt x="728165" y="735592"/>
                </a:cubicBezTo>
                <a:cubicBezTo>
                  <a:pt x="743405" y="789567"/>
                  <a:pt x="716735" y="799727"/>
                  <a:pt x="735785" y="853702"/>
                </a:cubicBezTo>
                <a:cubicBezTo>
                  <a:pt x="754835" y="907677"/>
                  <a:pt x="829765" y="1005467"/>
                  <a:pt x="842465" y="1059442"/>
                </a:cubicBezTo>
                <a:cubicBezTo>
                  <a:pt x="855165" y="1113417"/>
                  <a:pt x="817065" y="1145802"/>
                  <a:pt x="811985" y="1177552"/>
                </a:cubicBezTo>
                <a:cubicBezTo>
                  <a:pt x="806905" y="1209302"/>
                  <a:pt x="803730" y="1254387"/>
                  <a:pt x="811985" y="1249942"/>
                </a:cubicBezTo>
                <a:cubicBezTo>
                  <a:pt x="820240" y="1245497"/>
                  <a:pt x="851355" y="1141675"/>
                  <a:pt x="861515" y="1150882"/>
                </a:cubicBezTo>
                <a:cubicBezTo>
                  <a:pt x="871675" y="1160089"/>
                  <a:pt x="867865" y="1279787"/>
                  <a:pt x="872945" y="1305187"/>
                </a:cubicBezTo>
                <a:cubicBezTo>
                  <a:pt x="878025" y="1330587"/>
                  <a:pt x="888820" y="1326459"/>
                  <a:pt x="891995" y="1303282"/>
                </a:cubicBezTo>
                <a:cubicBezTo>
                  <a:pt x="895170" y="1280105"/>
                  <a:pt x="883423" y="1166757"/>
                  <a:pt x="891995" y="1166122"/>
                </a:cubicBezTo>
                <a:cubicBezTo>
                  <a:pt x="900567" y="1165487"/>
                  <a:pt x="932635" y="1279787"/>
                  <a:pt x="943430" y="1299472"/>
                </a:cubicBezTo>
                <a:cubicBezTo>
                  <a:pt x="954225" y="1319157"/>
                  <a:pt x="964068" y="1309632"/>
                  <a:pt x="956765" y="1284232"/>
                </a:cubicBezTo>
                <a:cubicBezTo>
                  <a:pt x="949463" y="1258832"/>
                  <a:pt x="891995" y="1150247"/>
                  <a:pt x="899615" y="1147072"/>
                </a:cubicBezTo>
                <a:cubicBezTo>
                  <a:pt x="907235" y="1143897"/>
                  <a:pt x="984388" y="1248037"/>
                  <a:pt x="1002485" y="1265182"/>
                </a:cubicBezTo>
                <a:cubicBezTo>
                  <a:pt x="1020582" y="1282327"/>
                  <a:pt x="1022805" y="1270262"/>
                  <a:pt x="1008200" y="1249942"/>
                </a:cubicBezTo>
                <a:cubicBezTo>
                  <a:pt x="993595" y="1229622"/>
                  <a:pt x="911363" y="1148659"/>
                  <a:pt x="914855" y="1143262"/>
                </a:cubicBezTo>
                <a:cubicBezTo>
                  <a:pt x="918347" y="1137865"/>
                  <a:pt x="1015185" y="1213747"/>
                  <a:pt x="1029155" y="1217557"/>
                </a:cubicBezTo>
                <a:cubicBezTo>
                  <a:pt x="1043125" y="1221367"/>
                  <a:pt x="1022170" y="1192474"/>
                  <a:pt x="998675" y="1166122"/>
                </a:cubicBezTo>
                <a:cubicBezTo>
                  <a:pt x="961845" y="1145485"/>
                  <a:pt x="928190" y="1095637"/>
                  <a:pt x="905330" y="1057537"/>
                </a:cubicBezTo>
                <a:cubicBezTo>
                  <a:pt x="882470" y="1019437"/>
                  <a:pt x="879613" y="994355"/>
                  <a:pt x="861515" y="937522"/>
                </a:cubicBezTo>
                <a:cubicBezTo>
                  <a:pt x="843418" y="880690"/>
                  <a:pt x="811350" y="788932"/>
                  <a:pt x="796745" y="716542"/>
                </a:cubicBezTo>
                <a:cubicBezTo>
                  <a:pt x="782140" y="644152"/>
                  <a:pt x="789760" y="558427"/>
                  <a:pt x="773885" y="503182"/>
                </a:cubicBezTo>
                <a:cubicBezTo>
                  <a:pt x="758010" y="447937"/>
                  <a:pt x="733245" y="413012"/>
                  <a:pt x="701495" y="385072"/>
                </a:cubicBezTo>
                <a:cubicBezTo>
                  <a:pt x="669745" y="357132"/>
                  <a:pt x="608150" y="355862"/>
                  <a:pt x="583385" y="335542"/>
                </a:cubicBezTo>
                <a:cubicBezTo>
                  <a:pt x="558620" y="315222"/>
                  <a:pt x="549730" y="287917"/>
                  <a:pt x="552905" y="263152"/>
                </a:cubicBezTo>
                <a:cubicBezTo>
                  <a:pt x="556080" y="238387"/>
                  <a:pt x="592275" y="217432"/>
                  <a:pt x="602435" y="186952"/>
                </a:cubicBezTo>
                <a:cubicBezTo>
                  <a:pt x="612595" y="156472"/>
                  <a:pt x="625930" y="110752"/>
                  <a:pt x="613865" y="80272"/>
                </a:cubicBezTo>
                <a:cubicBezTo>
                  <a:pt x="601800" y="49792"/>
                  <a:pt x="568145" y="13914"/>
                  <a:pt x="530045" y="4072"/>
                </a:cubicBezTo>
                <a:cubicBezTo>
                  <a:pt x="491945" y="-5770"/>
                  <a:pt x="415110" y="3120"/>
                  <a:pt x="385265" y="21217"/>
                </a:cubicBezTo>
                <a:cubicBezTo>
                  <a:pt x="355420" y="39315"/>
                  <a:pt x="364945" y="86940"/>
                  <a:pt x="350975" y="112657"/>
                </a:cubicBezTo>
                <a:cubicBezTo>
                  <a:pt x="337005" y="138374"/>
                  <a:pt x="301128" y="163140"/>
                  <a:pt x="301445" y="175522"/>
                </a:cubicBezTo>
                <a:cubicBezTo>
                  <a:pt x="301762" y="187904"/>
                  <a:pt x="345895" y="178062"/>
                  <a:pt x="352880" y="186952"/>
                </a:cubicBezTo>
                <a:cubicBezTo>
                  <a:pt x="359865" y="195842"/>
                  <a:pt x="340498" y="214257"/>
                  <a:pt x="343355" y="228862"/>
                </a:cubicBezTo>
                <a:cubicBezTo>
                  <a:pt x="346212" y="243467"/>
                  <a:pt x="357007" y="268232"/>
                  <a:pt x="370025" y="274582"/>
                </a:cubicBezTo>
                <a:cubicBezTo>
                  <a:pt x="383043" y="280932"/>
                  <a:pt x="407490" y="261247"/>
                  <a:pt x="421460" y="266962"/>
                </a:cubicBezTo>
                <a:cubicBezTo>
                  <a:pt x="435430" y="272677"/>
                  <a:pt x="471308" y="290457"/>
                  <a:pt x="453845" y="308872"/>
                </a:cubicBezTo>
                <a:cubicBezTo>
                  <a:pt x="436383" y="327287"/>
                  <a:pt x="354785" y="357767"/>
                  <a:pt x="316685" y="377452"/>
                </a:cubicBezTo>
                <a:cubicBezTo>
                  <a:pt x="278585" y="397137"/>
                  <a:pt x="250645" y="366657"/>
                  <a:pt x="225245" y="426982"/>
                </a:cubicBezTo>
                <a:cubicBezTo>
                  <a:pt x="199845" y="487307"/>
                  <a:pt x="180160" y="674632"/>
                  <a:pt x="164285" y="739402"/>
                </a:cubicBezTo>
                <a:cubicBezTo>
                  <a:pt x="148410" y="804172"/>
                  <a:pt x="143965" y="765437"/>
                  <a:pt x="129995" y="815602"/>
                </a:cubicBezTo>
                <a:cubicBezTo>
                  <a:pt x="116025" y="865767"/>
                  <a:pt x="96975" y="990227"/>
                  <a:pt x="80465" y="1040392"/>
                </a:cubicBezTo>
                <a:cubicBezTo>
                  <a:pt x="63955" y="1090557"/>
                  <a:pt x="44270" y="1082302"/>
                  <a:pt x="30935" y="1116592"/>
                </a:cubicBezTo>
                <a:cubicBezTo>
                  <a:pt x="17600" y="1150882"/>
                  <a:pt x="-3355" y="1237242"/>
                  <a:pt x="455" y="1246132"/>
                </a:cubicBezTo>
                <a:cubicBezTo>
                  <a:pt x="4265" y="1255022"/>
                  <a:pt x="50620" y="1160407"/>
                  <a:pt x="53795" y="1169932"/>
                </a:cubicBezTo>
                <a:cubicBezTo>
                  <a:pt x="56970" y="1179457"/>
                  <a:pt x="21728" y="1286454"/>
                  <a:pt x="19505" y="1303282"/>
                </a:cubicBezTo>
                <a:cubicBezTo>
                  <a:pt x="17282" y="1320110"/>
                  <a:pt x="32205" y="1290582"/>
                  <a:pt x="40460" y="1270897"/>
                </a:cubicBezTo>
                <a:cubicBezTo>
                  <a:pt x="48715" y="1251212"/>
                  <a:pt x="64908" y="1174695"/>
                  <a:pt x="69035" y="1185172"/>
                </a:cubicBezTo>
                <a:cubicBezTo>
                  <a:pt x="73163" y="1195650"/>
                  <a:pt x="64273" y="1315030"/>
                  <a:pt x="65225" y="1333762"/>
                </a:cubicBezTo>
                <a:cubicBezTo>
                  <a:pt x="66177" y="1352494"/>
                  <a:pt x="71575" y="1320427"/>
                  <a:pt x="74750" y="1297567"/>
                </a:cubicBezTo>
                <a:cubicBezTo>
                  <a:pt x="77925" y="1274707"/>
                  <a:pt x="80783" y="1199460"/>
                  <a:pt x="84275" y="1196602"/>
                </a:cubicBezTo>
                <a:cubicBezTo>
                  <a:pt x="87768" y="1193745"/>
                  <a:pt x="91895" y="1260102"/>
                  <a:pt x="95705" y="1280422"/>
                </a:cubicBezTo>
                <a:cubicBezTo>
                  <a:pt x="99515" y="1300742"/>
                  <a:pt x="105230" y="1334714"/>
                  <a:pt x="107135" y="1318522"/>
                </a:cubicBezTo>
                <a:cubicBezTo>
                  <a:pt x="109040" y="1302330"/>
                  <a:pt x="105230" y="1209937"/>
                  <a:pt x="107135" y="1183267"/>
                </a:cubicBezTo>
                <a:cubicBezTo>
                  <a:pt x="109040" y="1156597"/>
                  <a:pt x="110310" y="1149295"/>
                  <a:pt x="118565" y="1158502"/>
                </a:cubicBezTo>
                <a:cubicBezTo>
                  <a:pt x="126820" y="1167710"/>
                  <a:pt x="152855" y="1242957"/>
                  <a:pt x="156665" y="1238512"/>
                </a:cubicBezTo>
                <a:cubicBezTo>
                  <a:pt x="160475" y="1234067"/>
                  <a:pt x="147140" y="1159137"/>
                  <a:pt x="141425" y="1131832"/>
                </a:cubicBezTo>
                <a:cubicBezTo>
                  <a:pt x="135710" y="1104527"/>
                  <a:pt x="113485" y="1107702"/>
                  <a:pt x="122375" y="1074682"/>
                </a:cubicBezTo>
                <a:cubicBezTo>
                  <a:pt x="131265" y="1041662"/>
                  <a:pt x="173175" y="988957"/>
                  <a:pt x="194765" y="933712"/>
                </a:cubicBezTo>
                <a:cubicBezTo>
                  <a:pt x="216355" y="878467"/>
                  <a:pt x="232230" y="812427"/>
                  <a:pt x="251915" y="743212"/>
                </a:cubicBezTo>
                <a:cubicBezTo>
                  <a:pt x="271600" y="673997"/>
                  <a:pt x="306525" y="511437"/>
                  <a:pt x="320495" y="506992"/>
                </a:cubicBezTo>
                <a:close/>
              </a:path>
            </a:pathLst>
          </a:custGeom>
          <a:solidFill>
            <a:srgbClr val="C0504D"/>
          </a:solidFill>
          <a:ln w="25400" cap="flat" cmpd="sng" algn="ctr">
            <a:solidFill>
              <a:srgbClr val="C0504D">
                <a:shade val="50000"/>
              </a:srgbClr>
            </a:solidFill>
            <a:prstDash val="solid"/>
          </a:ln>
          <a:effectLst/>
        </p:spPr>
        <p:txBody>
          <a:bodyPr anchor="ctr"/>
          <a:lstStyle/>
          <a:p>
            <a:pPr algn="ctr" fontAlgn="auto">
              <a:spcBef>
                <a:spcPts val="0"/>
              </a:spcBef>
              <a:spcAft>
                <a:spcPts val="0"/>
              </a:spcAft>
              <a:defRPr/>
            </a:pPr>
            <a:endParaRPr lang="en-US" kern="0" dirty="0">
              <a:solidFill>
                <a:prstClr val="white"/>
              </a:solidFill>
              <a:latin typeface="Calibri"/>
            </a:endParaRPr>
          </a:p>
        </p:txBody>
      </p:sp>
      <p:sp>
        <p:nvSpPr>
          <p:cNvPr id="44" name="Freeform 43">
            <a:extLst>
              <a:ext uri="{FF2B5EF4-FFF2-40B4-BE49-F238E27FC236}">
                <a16:creationId xmlns:a16="http://schemas.microsoft.com/office/drawing/2014/main" id="{3ECCAE3C-8FAD-447D-A3D6-A5D83DD3F5F3}"/>
              </a:ext>
            </a:extLst>
          </p:cNvPr>
          <p:cNvSpPr/>
          <p:nvPr/>
        </p:nvSpPr>
        <p:spPr>
          <a:xfrm>
            <a:off x="6840539" y="2852739"/>
            <a:ext cx="1055687" cy="2232025"/>
          </a:xfrm>
          <a:custGeom>
            <a:avLst/>
            <a:gdLst>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1480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4528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3355 w 1021668"/>
              <a:gd name="connsiteY64" fmla="*/ 23455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2880 w 1021668"/>
              <a:gd name="connsiteY64" fmla="*/ 19264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2880 w 1021668"/>
              <a:gd name="connsiteY63" fmla="*/ 192644 h 2227890"/>
              <a:gd name="connsiteX64" fmla="*/ 343355 w 1021668"/>
              <a:gd name="connsiteY64" fmla="*/ 234554 h 2227890"/>
              <a:gd name="connsiteX65" fmla="*/ 370025 w 1021668"/>
              <a:gd name="connsiteY65" fmla="*/ 280274 h 2227890"/>
              <a:gd name="connsiteX66" fmla="*/ 421460 w 1021668"/>
              <a:gd name="connsiteY66" fmla="*/ 27265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07160 h 2222366"/>
              <a:gd name="connsiteX1" fmla="*/ 335735 w 1021668"/>
              <a:gd name="connsiteY1" fmla="*/ 716710 h 2222366"/>
              <a:gd name="connsiteX2" fmla="*/ 362405 w 1021668"/>
              <a:gd name="connsiteY2" fmla="*/ 796720 h 2222366"/>
              <a:gd name="connsiteX3" fmla="*/ 335735 w 1021668"/>
              <a:gd name="connsiteY3" fmla="*/ 960550 h 2222366"/>
              <a:gd name="connsiteX4" fmla="*/ 309065 w 1021668"/>
              <a:gd name="connsiteY4" fmla="*/ 1048180 h 2222366"/>
              <a:gd name="connsiteX5" fmla="*/ 297635 w 1021668"/>
              <a:gd name="connsiteY5" fmla="*/ 1223440 h 2222366"/>
              <a:gd name="connsiteX6" fmla="*/ 324305 w 1021668"/>
              <a:gd name="connsiteY6" fmla="*/ 1448230 h 2222366"/>
              <a:gd name="connsiteX7" fmla="*/ 331925 w 1021668"/>
              <a:gd name="connsiteY7" fmla="*/ 1646350 h 2222366"/>
              <a:gd name="connsiteX8" fmla="*/ 320495 w 1021668"/>
              <a:gd name="connsiteY8" fmla="*/ 1787320 h 2222366"/>
              <a:gd name="connsiteX9" fmla="*/ 373835 w 1021668"/>
              <a:gd name="connsiteY9" fmla="*/ 2054020 h 2222366"/>
              <a:gd name="connsiteX10" fmla="*/ 370025 w 1021668"/>
              <a:gd name="connsiteY10" fmla="*/ 2114980 h 2222366"/>
              <a:gd name="connsiteX11" fmla="*/ 293825 w 1021668"/>
              <a:gd name="connsiteY11" fmla="*/ 2172130 h 2222366"/>
              <a:gd name="connsiteX12" fmla="*/ 350975 w 1021668"/>
              <a:gd name="connsiteY12" fmla="*/ 2221660 h 2222366"/>
              <a:gd name="connsiteX13" fmla="*/ 453845 w 1021668"/>
              <a:gd name="connsiteY13" fmla="*/ 2134030 h 2222366"/>
              <a:gd name="connsiteX14" fmla="*/ 438605 w 1021668"/>
              <a:gd name="connsiteY14" fmla="*/ 2019730 h 2222366"/>
              <a:gd name="connsiteX15" fmla="*/ 453845 w 1021668"/>
              <a:gd name="connsiteY15" fmla="*/ 1840660 h 2222366"/>
              <a:gd name="connsiteX16" fmla="*/ 446225 w 1021668"/>
              <a:gd name="connsiteY16" fmla="*/ 1585390 h 2222366"/>
              <a:gd name="connsiteX17" fmla="*/ 427175 w 1021668"/>
              <a:gd name="connsiteY17" fmla="*/ 1482520 h 2222366"/>
              <a:gd name="connsiteX18" fmla="*/ 469085 w 1021668"/>
              <a:gd name="connsiteY18" fmla="*/ 1177720 h 2222366"/>
              <a:gd name="connsiteX19" fmla="*/ 503375 w 1021668"/>
              <a:gd name="connsiteY19" fmla="*/ 1314880 h 2222366"/>
              <a:gd name="connsiteX20" fmla="*/ 537665 w 1021668"/>
              <a:gd name="connsiteY20" fmla="*/ 1509190 h 2222366"/>
              <a:gd name="connsiteX21" fmla="*/ 533855 w 1021668"/>
              <a:gd name="connsiteY21" fmla="*/ 1589200 h 2222366"/>
              <a:gd name="connsiteX22" fmla="*/ 522425 w 1021668"/>
              <a:gd name="connsiteY22" fmla="*/ 1760650 h 2222366"/>
              <a:gd name="connsiteX23" fmla="*/ 545285 w 1021668"/>
              <a:gd name="connsiteY23" fmla="*/ 1905430 h 2222366"/>
              <a:gd name="connsiteX24" fmla="*/ 522425 w 1021668"/>
              <a:gd name="connsiteY24" fmla="*/ 2065450 h 2222366"/>
              <a:gd name="connsiteX25" fmla="*/ 526235 w 1021668"/>
              <a:gd name="connsiteY25" fmla="*/ 2153080 h 2222366"/>
              <a:gd name="connsiteX26" fmla="*/ 610055 w 1021668"/>
              <a:gd name="connsiteY26" fmla="*/ 2214040 h 2222366"/>
              <a:gd name="connsiteX27" fmla="*/ 686255 w 1021668"/>
              <a:gd name="connsiteY27" fmla="*/ 2172130 h 2222366"/>
              <a:gd name="connsiteX28" fmla="*/ 598625 w 1021668"/>
              <a:gd name="connsiteY28" fmla="*/ 2095930 h 2222366"/>
              <a:gd name="connsiteX29" fmla="*/ 613865 w 1021668"/>
              <a:gd name="connsiteY29" fmla="*/ 1913050 h 2222366"/>
              <a:gd name="connsiteX30" fmla="*/ 659585 w 1021668"/>
              <a:gd name="connsiteY30" fmla="*/ 1676830 h 2222366"/>
              <a:gd name="connsiteX31" fmla="*/ 655775 w 1021668"/>
              <a:gd name="connsiteY31" fmla="*/ 1478710 h 2222366"/>
              <a:gd name="connsiteX32" fmla="*/ 678635 w 1021668"/>
              <a:gd name="connsiteY32" fmla="*/ 1272970 h 2222366"/>
              <a:gd name="connsiteX33" fmla="*/ 678635 w 1021668"/>
              <a:gd name="connsiteY33" fmla="*/ 1101520 h 2222366"/>
              <a:gd name="connsiteX34" fmla="*/ 602435 w 1021668"/>
              <a:gd name="connsiteY34" fmla="*/ 850060 h 2222366"/>
              <a:gd name="connsiteX35" fmla="*/ 644345 w 1021668"/>
              <a:gd name="connsiteY35" fmla="*/ 686230 h 2222366"/>
              <a:gd name="connsiteX36" fmla="*/ 644345 w 1021668"/>
              <a:gd name="connsiteY36" fmla="*/ 530020 h 2222366"/>
              <a:gd name="connsiteX37" fmla="*/ 728165 w 1021668"/>
              <a:gd name="connsiteY37" fmla="*/ 735760 h 2222366"/>
              <a:gd name="connsiteX38" fmla="*/ 735785 w 1021668"/>
              <a:gd name="connsiteY38" fmla="*/ 853870 h 2222366"/>
              <a:gd name="connsiteX39" fmla="*/ 842465 w 1021668"/>
              <a:gd name="connsiteY39" fmla="*/ 1059610 h 2222366"/>
              <a:gd name="connsiteX40" fmla="*/ 811985 w 1021668"/>
              <a:gd name="connsiteY40" fmla="*/ 1177720 h 2222366"/>
              <a:gd name="connsiteX41" fmla="*/ 811985 w 1021668"/>
              <a:gd name="connsiteY41" fmla="*/ 1250110 h 2222366"/>
              <a:gd name="connsiteX42" fmla="*/ 861515 w 1021668"/>
              <a:gd name="connsiteY42" fmla="*/ 1151050 h 2222366"/>
              <a:gd name="connsiteX43" fmla="*/ 895805 w 1021668"/>
              <a:gd name="connsiteY43" fmla="*/ 1303450 h 2222366"/>
              <a:gd name="connsiteX44" fmla="*/ 891995 w 1021668"/>
              <a:gd name="connsiteY44" fmla="*/ 1166290 h 2222366"/>
              <a:gd name="connsiteX45" fmla="*/ 956765 w 1021668"/>
              <a:gd name="connsiteY45" fmla="*/ 1284400 h 2222366"/>
              <a:gd name="connsiteX46" fmla="*/ 899615 w 1021668"/>
              <a:gd name="connsiteY46" fmla="*/ 1147240 h 2222366"/>
              <a:gd name="connsiteX47" fmla="*/ 1002485 w 1021668"/>
              <a:gd name="connsiteY47" fmla="*/ 1265350 h 2222366"/>
              <a:gd name="connsiteX48" fmla="*/ 914855 w 1021668"/>
              <a:gd name="connsiteY48" fmla="*/ 1143430 h 2222366"/>
              <a:gd name="connsiteX49" fmla="*/ 1021535 w 1021668"/>
              <a:gd name="connsiteY49" fmla="*/ 1196770 h 2222366"/>
              <a:gd name="connsiteX50" fmla="*/ 888185 w 1021668"/>
              <a:gd name="connsiteY50" fmla="*/ 1059610 h 2222366"/>
              <a:gd name="connsiteX51" fmla="*/ 861515 w 1021668"/>
              <a:gd name="connsiteY51" fmla="*/ 937690 h 2222366"/>
              <a:gd name="connsiteX52" fmla="*/ 796745 w 1021668"/>
              <a:gd name="connsiteY52" fmla="*/ 716710 h 2222366"/>
              <a:gd name="connsiteX53" fmla="*/ 773885 w 1021668"/>
              <a:gd name="connsiteY53" fmla="*/ 503350 h 2222366"/>
              <a:gd name="connsiteX54" fmla="*/ 701495 w 1021668"/>
              <a:gd name="connsiteY54" fmla="*/ 385240 h 2222366"/>
              <a:gd name="connsiteX55" fmla="*/ 583385 w 1021668"/>
              <a:gd name="connsiteY55" fmla="*/ 335710 h 2222366"/>
              <a:gd name="connsiteX56" fmla="*/ 552905 w 1021668"/>
              <a:gd name="connsiteY56" fmla="*/ 263320 h 2222366"/>
              <a:gd name="connsiteX57" fmla="*/ 602435 w 1021668"/>
              <a:gd name="connsiteY57" fmla="*/ 187120 h 2222366"/>
              <a:gd name="connsiteX58" fmla="*/ 613865 w 1021668"/>
              <a:gd name="connsiteY58" fmla="*/ 80440 h 2222366"/>
              <a:gd name="connsiteX59" fmla="*/ 530045 w 1021668"/>
              <a:gd name="connsiteY59" fmla="*/ 4240 h 2222366"/>
              <a:gd name="connsiteX60" fmla="*/ 385265 w 1021668"/>
              <a:gd name="connsiteY60" fmla="*/ 21385 h 2222366"/>
              <a:gd name="connsiteX61" fmla="*/ 362405 w 1021668"/>
              <a:gd name="connsiteY61" fmla="*/ 118540 h 2222366"/>
              <a:gd name="connsiteX62" fmla="*/ 301445 w 1021668"/>
              <a:gd name="connsiteY62" fmla="*/ 175690 h 2222366"/>
              <a:gd name="connsiteX63" fmla="*/ 352880 w 1021668"/>
              <a:gd name="connsiteY63" fmla="*/ 187120 h 2222366"/>
              <a:gd name="connsiteX64" fmla="*/ 343355 w 1021668"/>
              <a:gd name="connsiteY64" fmla="*/ 229030 h 2222366"/>
              <a:gd name="connsiteX65" fmla="*/ 370025 w 1021668"/>
              <a:gd name="connsiteY65" fmla="*/ 274750 h 2222366"/>
              <a:gd name="connsiteX66" fmla="*/ 421460 w 1021668"/>
              <a:gd name="connsiteY66" fmla="*/ 267130 h 2222366"/>
              <a:gd name="connsiteX67" fmla="*/ 453845 w 1021668"/>
              <a:gd name="connsiteY67" fmla="*/ 309040 h 2222366"/>
              <a:gd name="connsiteX68" fmla="*/ 316685 w 1021668"/>
              <a:gd name="connsiteY68" fmla="*/ 377620 h 2222366"/>
              <a:gd name="connsiteX69" fmla="*/ 225245 w 1021668"/>
              <a:gd name="connsiteY69" fmla="*/ 427150 h 2222366"/>
              <a:gd name="connsiteX70" fmla="*/ 164285 w 1021668"/>
              <a:gd name="connsiteY70" fmla="*/ 739570 h 2222366"/>
              <a:gd name="connsiteX71" fmla="*/ 129995 w 1021668"/>
              <a:gd name="connsiteY71" fmla="*/ 815770 h 2222366"/>
              <a:gd name="connsiteX72" fmla="*/ 80465 w 1021668"/>
              <a:gd name="connsiteY72" fmla="*/ 1040560 h 2222366"/>
              <a:gd name="connsiteX73" fmla="*/ 30935 w 1021668"/>
              <a:gd name="connsiteY73" fmla="*/ 1116760 h 2222366"/>
              <a:gd name="connsiteX74" fmla="*/ 455 w 1021668"/>
              <a:gd name="connsiteY74" fmla="*/ 1246300 h 2222366"/>
              <a:gd name="connsiteX75" fmla="*/ 53795 w 1021668"/>
              <a:gd name="connsiteY75" fmla="*/ 1170100 h 2222366"/>
              <a:gd name="connsiteX76" fmla="*/ 19505 w 1021668"/>
              <a:gd name="connsiteY76" fmla="*/ 1303450 h 2222366"/>
              <a:gd name="connsiteX77" fmla="*/ 69035 w 1021668"/>
              <a:gd name="connsiteY77" fmla="*/ 1185340 h 2222366"/>
              <a:gd name="connsiteX78" fmla="*/ 65225 w 1021668"/>
              <a:gd name="connsiteY78" fmla="*/ 1333930 h 2222366"/>
              <a:gd name="connsiteX79" fmla="*/ 84275 w 1021668"/>
              <a:gd name="connsiteY79" fmla="*/ 1196770 h 2222366"/>
              <a:gd name="connsiteX80" fmla="*/ 107135 w 1021668"/>
              <a:gd name="connsiteY80" fmla="*/ 1318690 h 2222366"/>
              <a:gd name="connsiteX81" fmla="*/ 91895 w 1021668"/>
              <a:gd name="connsiteY81" fmla="*/ 1173910 h 2222366"/>
              <a:gd name="connsiteX82" fmla="*/ 118565 w 1021668"/>
              <a:gd name="connsiteY82" fmla="*/ 1158670 h 2222366"/>
              <a:gd name="connsiteX83" fmla="*/ 156665 w 1021668"/>
              <a:gd name="connsiteY83" fmla="*/ 1238680 h 2222366"/>
              <a:gd name="connsiteX84" fmla="*/ 141425 w 1021668"/>
              <a:gd name="connsiteY84" fmla="*/ 1132000 h 2222366"/>
              <a:gd name="connsiteX85" fmla="*/ 122375 w 1021668"/>
              <a:gd name="connsiteY85" fmla="*/ 1074850 h 2222366"/>
              <a:gd name="connsiteX86" fmla="*/ 194765 w 1021668"/>
              <a:gd name="connsiteY86" fmla="*/ 933880 h 2222366"/>
              <a:gd name="connsiteX87" fmla="*/ 251915 w 1021668"/>
              <a:gd name="connsiteY87" fmla="*/ 743380 h 2222366"/>
              <a:gd name="connsiteX88" fmla="*/ 320495 w 1021668"/>
              <a:gd name="connsiteY88" fmla="*/ 507160 h 2222366"/>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95805 w 1021668"/>
              <a:gd name="connsiteY43" fmla="*/ 1303282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56765 w 1021668"/>
              <a:gd name="connsiteY46" fmla="*/ 1284232 h 2222198"/>
              <a:gd name="connsiteX47" fmla="*/ 899615 w 1021668"/>
              <a:gd name="connsiteY47" fmla="*/ 1147072 h 2222198"/>
              <a:gd name="connsiteX48" fmla="*/ 1002485 w 1021668"/>
              <a:gd name="connsiteY48" fmla="*/ 1265182 h 2222198"/>
              <a:gd name="connsiteX49" fmla="*/ 914855 w 1021668"/>
              <a:gd name="connsiteY49" fmla="*/ 1143262 h 2222198"/>
              <a:gd name="connsiteX50" fmla="*/ 1021535 w 1021668"/>
              <a:gd name="connsiteY50" fmla="*/ 1196602 h 2222198"/>
              <a:gd name="connsiteX51" fmla="*/ 888185 w 1021668"/>
              <a:gd name="connsiteY51" fmla="*/ 1059442 h 2222198"/>
              <a:gd name="connsiteX52" fmla="*/ 861515 w 1021668"/>
              <a:gd name="connsiteY52" fmla="*/ 937522 h 2222198"/>
              <a:gd name="connsiteX53" fmla="*/ 796745 w 1021668"/>
              <a:gd name="connsiteY53" fmla="*/ 716542 h 2222198"/>
              <a:gd name="connsiteX54" fmla="*/ 773885 w 1021668"/>
              <a:gd name="connsiteY54" fmla="*/ 503182 h 2222198"/>
              <a:gd name="connsiteX55" fmla="*/ 701495 w 1021668"/>
              <a:gd name="connsiteY55" fmla="*/ 385072 h 2222198"/>
              <a:gd name="connsiteX56" fmla="*/ 583385 w 1021668"/>
              <a:gd name="connsiteY56" fmla="*/ 335542 h 2222198"/>
              <a:gd name="connsiteX57" fmla="*/ 552905 w 1021668"/>
              <a:gd name="connsiteY57" fmla="*/ 263152 h 2222198"/>
              <a:gd name="connsiteX58" fmla="*/ 602435 w 1021668"/>
              <a:gd name="connsiteY58" fmla="*/ 186952 h 2222198"/>
              <a:gd name="connsiteX59" fmla="*/ 613865 w 1021668"/>
              <a:gd name="connsiteY59" fmla="*/ 80272 h 2222198"/>
              <a:gd name="connsiteX60" fmla="*/ 530045 w 1021668"/>
              <a:gd name="connsiteY60" fmla="*/ 4072 h 2222198"/>
              <a:gd name="connsiteX61" fmla="*/ 385265 w 1021668"/>
              <a:gd name="connsiteY61" fmla="*/ 21217 h 2222198"/>
              <a:gd name="connsiteX62" fmla="*/ 350975 w 1021668"/>
              <a:gd name="connsiteY62" fmla="*/ 112657 h 2222198"/>
              <a:gd name="connsiteX63" fmla="*/ 301445 w 1021668"/>
              <a:gd name="connsiteY63" fmla="*/ 175522 h 2222198"/>
              <a:gd name="connsiteX64" fmla="*/ 352880 w 1021668"/>
              <a:gd name="connsiteY64" fmla="*/ 186952 h 2222198"/>
              <a:gd name="connsiteX65" fmla="*/ 343355 w 1021668"/>
              <a:gd name="connsiteY65" fmla="*/ 228862 h 2222198"/>
              <a:gd name="connsiteX66" fmla="*/ 370025 w 1021668"/>
              <a:gd name="connsiteY66" fmla="*/ 274582 h 2222198"/>
              <a:gd name="connsiteX67" fmla="*/ 421460 w 1021668"/>
              <a:gd name="connsiteY67" fmla="*/ 266962 h 2222198"/>
              <a:gd name="connsiteX68" fmla="*/ 453845 w 1021668"/>
              <a:gd name="connsiteY68" fmla="*/ 308872 h 2222198"/>
              <a:gd name="connsiteX69" fmla="*/ 316685 w 1021668"/>
              <a:gd name="connsiteY69" fmla="*/ 377452 h 2222198"/>
              <a:gd name="connsiteX70" fmla="*/ 225245 w 1021668"/>
              <a:gd name="connsiteY70" fmla="*/ 426982 h 2222198"/>
              <a:gd name="connsiteX71" fmla="*/ 164285 w 1021668"/>
              <a:gd name="connsiteY71" fmla="*/ 739402 h 2222198"/>
              <a:gd name="connsiteX72" fmla="*/ 129995 w 1021668"/>
              <a:gd name="connsiteY72" fmla="*/ 815602 h 2222198"/>
              <a:gd name="connsiteX73" fmla="*/ 80465 w 1021668"/>
              <a:gd name="connsiteY73" fmla="*/ 1040392 h 2222198"/>
              <a:gd name="connsiteX74" fmla="*/ 30935 w 1021668"/>
              <a:gd name="connsiteY74" fmla="*/ 1116592 h 2222198"/>
              <a:gd name="connsiteX75" fmla="*/ 455 w 1021668"/>
              <a:gd name="connsiteY75" fmla="*/ 1246132 h 2222198"/>
              <a:gd name="connsiteX76" fmla="*/ 53795 w 1021668"/>
              <a:gd name="connsiteY76" fmla="*/ 1169932 h 2222198"/>
              <a:gd name="connsiteX77" fmla="*/ 19505 w 1021668"/>
              <a:gd name="connsiteY77" fmla="*/ 1303282 h 2222198"/>
              <a:gd name="connsiteX78" fmla="*/ 69035 w 1021668"/>
              <a:gd name="connsiteY78" fmla="*/ 1185172 h 2222198"/>
              <a:gd name="connsiteX79" fmla="*/ 65225 w 1021668"/>
              <a:gd name="connsiteY79" fmla="*/ 1333762 h 2222198"/>
              <a:gd name="connsiteX80" fmla="*/ 84275 w 1021668"/>
              <a:gd name="connsiteY80" fmla="*/ 1196602 h 2222198"/>
              <a:gd name="connsiteX81" fmla="*/ 107135 w 1021668"/>
              <a:gd name="connsiteY81" fmla="*/ 1318522 h 2222198"/>
              <a:gd name="connsiteX82" fmla="*/ 91895 w 1021668"/>
              <a:gd name="connsiteY82" fmla="*/ 1173742 h 2222198"/>
              <a:gd name="connsiteX83" fmla="*/ 118565 w 1021668"/>
              <a:gd name="connsiteY83" fmla="*/ 1158502 h 2222198"/>
              <a:gd name="connsiteX84" fmla="*/ 156665 w 1021668"/>
              <a:gd name="connsiteY84" fmla="*/ 1238512 h 2222198"/>
              <a:gd name="connsiteX85" fmla="*/ 141425 w 1021668"/>
              <a:gd name="connsiteY85" fmla="*/ 1131832 h 2222198"/>
              <a:gd name="connsiteX86" fmla="*/ 122375 w 1021668"/>
              <a:gd name="connsiteY86" fmla="*/ 1074682 h 2222198"/>
              <a:gd name="connsiteX87" fmla="*/ 194765 w 1021668"/>
              <a:gd name="connsiteY87" fmla="*/ 933712 h 2222198"/>
              <a:gd name="connsiteX88" fmla="*/ 251915 w 1021668"/>
              <a:gd name="connsiteY88" fmla="*/ 743212 h 2222198"/>
              <a:gd name="connsiteX89" fmla="*/ 320495 w 1021668"/>
              <a:gd name="connsiteY89"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43430 w 1021668"/>
              <a:gd name="connsiteY46" fmla="*/ 1299472 h 2222198"/>
              <a:gd name="connsiteX47" fmla="*/ 956765 w 1021668"/>
              <a:gd name="connsiteY47" fmla="*/ 1284232 h 2222198"/>
              <a:gd name="connsiteX48" fmla="*/ 899615 w 1021668"/>
              <a:gd name="connsiteY48" fmla="*/ 1147072 h 2222198"/>
              <a:gd name="connsiteX49" fmla="*/ 1002485 w 1021668"/>
              <a:gd name="connsiteY49" fmla="*/ 1265182 h 2222198"/>
              <a:gd name="connsiteX50" fmla="*/ 914855 w 1021668"/>
              <a:gd name="connsiteY50" fmla="*/ 1143262 h 2222198"/>
              <a:gd name="connsiteX51" fmla="*/ 1021535 w 1021668"/>
              <a:gd name="connsiteY51" fmla="*/ 1196602 h 2222198"/>
              <a:gd name="connsiteX52" fmla="*/ 888185 w 1021668"/>
              <a:gd name="connsiteY52" fmla="*/ 1059442 h 2222198"/>
              <a:gd name="connsiteX53" fmla="*/ 861515 w 1021668"/>
              <a:gd name="connsiteY53" fmla="*/ 937522 h 2222198"/>
              <a:gd name="connsiteX54" fmla="*/ 796745 w 1021668"/>
              <a:gd name="connsiteY54" fmla="*/ 716542 h 2222198"/>
              <a:gd name="connsiteX55" fmla="*/ 773885 w 1021668"/>
              <a:gd name="connsiteY55" fmla="*/ 503182 h 2222198"/>
              <a:gd name="connsiteX56" fmla="*/ 701495 w 1021668"/>
              <a:gd name="connsiteY56" fmla="*/ 385072 h 2222198"/>
              <a:gd name="connsiteX57" fmla="*/ 583385 w 1021668"/>
              <a:gd name="connsiteY57" fmla="*/ 335542 h 2222198"/>
              <a:gd name="connsiteX58" fmla="*/ 552905 w 1021668"/>
              <a:gd name="connsiteY58" fmla="*/ 263152 h 2222198"/>
              <a:gd name="connsiteX59" fmla="*/ 602435 w 1021668"/>
              <a:gd name="connsiteY59" fmla="*/ 186952 h 2222198"/>
              <a:gd name="connsiteX60" fmla="*/ 613865 w 1021668"/>
              <a:gd name="connsiteY60" fmla="*/ 80272 h 2222198"/>
              <a:gd name="connsiteX61" fmla="*/ 530045 w 1021668"/>
              <a:gd name="connsiteY61" fmla="*/ 4072 h 2222198"/>
              <a:gd name="connsiteX62" fmla="*/ 385265 w 1021668"/>
              <a:gd name="connsiteY62" fmla="*/ 21217 h 2222198"/>
              <a:gd name="connsiteX63" fmla="*/ 350975 w 1021668"/>
              <a:gd name="connsiteY63" fmla="*/ 112657 h 2222198"/>
              <a:gd name="connsiteX64" fmla="*/ 301445 w 1021668"/>
              <a:gd name="connsiteY64" fmla="*/ 175522 h 2222198"/>
              <a:gd name="connsiteX65" fmla="*/ 352880 w 1021668"/>
              <a:gd name="connsiteY65" fmla="*/ 186952 h 2222198"/>
              <a:gd name="connsiteX66" fmla="*/ 343355 w 1021668"/>
              <a:gd name="connsiteY66" fmla="*/ 228862 h 2222198"/>
              <a:gd name="connsiteX67" fmla="*/ 370025 w 1021668"/>
              <a:gd name="connsiteY67" fmla="*/ 274582 h 2222198"/>
              <a:gd name="connsiteX68" fmla="*/ 421460 w 1021668"/>
              <a:gd name="connsiteY68" fmla="*/ 266962 h 2222198"/>
              <a:gd name="connsiteX69" fmla="*/ 453845 w 1021668"/>
              <a:gd name="connsiteY69" fmla="*/ 308872 h 2222198"/>
              <a:gd name="connsiteX70" fmla="*/ 316685 w 1021668"/>
              <a:gd name="connsiteY70" fmla="*/ 377452 h 2222198"/>
              <a:gd name="connsiteX71" fmla="*/ 225245 w 1021668"/>
              <a:gd name="connsiteY71" fmla="*/ 426982 h 2222198"/>
              <a:gd name="connsiteX72" fmla="*/ 164285 w 1021668"/>
              <a:gd name="connsiteY72" fmla="*/ 739402 h 2222198"/>
              <a:gd name="connsiteX73" fmla="*/ 129995 w 1021668"/>
              <a:gd name="connsiteY73" fmla="*/ 815602 h 2222198"/>
              <a:gd name="connsiteX74" fmla="*/ 80465 w 1021668"/>
              <a:gd name="connsiteY74" fmla="*/ 1040392 h 2222198"/>
              <a:gd name="connsiteX75" fmla="*/ 30935 w 1021668"/>
              <a:gd name="connsiteY75" fmla="*/ 1116592 h 2222198"/>
              <a:gd name="connsiteX76" fmla="*/ 455 w 1021668"/>
              <a:gd name="connsiteY76" fmla="*/ 1246132 h 2222198"/>
              <a:gd name="connsiteX77" fmla="*/ 53795 w 1021668"/>
              <a:gd name="connsiteY77" fmla="*/ 1169932 h 2222198"/>
              <a:gd name="connsiteX78" fmla="*/ 19505 w 1021668"/>
              <a:gd name="connsiteY78" fmla="*/ 1303282 h 2222198"/>
              <a:gd name="connsiteX79" fmla="*/ 69035 w 1021668"/>
              <a:gd name="connsiteY79" fmla="*/ 1185172 h 2222198"/>
              <a:gd name="connsiteX80" fmla="*/ 65225 w 1021668"/>
              <a:gd name="connsiteY80" fmla="*/ 1333762 h 2222198"/>
              <a:gd name="connsiteX81" fmla="*/ 84275 w 1021668"/>
              <a:gd name="connsiteY81" fmla="*/ 1196602 h 2222198"/>
              <a:gd name="connsiteX82" fmla="*/ 107135 w 1021668"/>
              <a:gd name="connsiteY82" fmla="*/ 1318522 h 2222198"/>
              <a:gd name="connsiteX83" fmla="*/ 91895 w 1021668"/>
              <a:gd name="connsiteY83" fmla="*/ 1173742 h 2222198"/>
              <a:gd name="connsiteX84" fmla="*/ 118565 w 1021668"/>
              <a:gd name="connsiteY84" fmla="*/ 1158502 h 2222198"/>
              <a:gd name="connsiteX85" fmla="*/ 156665 w 1021668"/>
              <a:gd name="connsiteY85" fmla="*/ 1238512 h 2222198"/>
              <a:gd name="connsiteX86" fmla="*/ 141425 w 1021668"/>
              <a:gd name="connsiteY86" fmla="*/ 1131832 h 2222198"/>
              <a:gd name="connsiteX87" fmla="*/ 122375 w 1021668"/>
              <a:gd name="connsiteY87" fmla="*/ 1074682 h 2222198"/>
              <a:gd name="connsiteX88" fmla="*/ 194765 w 1021668"/>
              <a:gd name="connsiteY88" fmla="*/ 933712 h 2222198"/>
              <a:gd name="connsiteX89" fmla="*/ 251915 w 1021668"/>
              <a:gd name="connsiteY89" fmla="*/ 743212 h 2222198"/>
              <a:gd name="connsiteX90" fmla="*/ 320495 w 1021668"/>
              <a:gd name="connsiteY90" fmla="*/ 506992 h 2222198"/>
              <a:gd name="connsiteX0" fmla="*/ 320495 w 1021667"/>
              <a:gd name="connsiteY0" fmla="*/ 506992 h 2222198"/>
              <a:gd name="connsiteX1" fmla="*/ 335735 w 1021667"/>
              <a:gd name="connsiteY1" fmla="*/ 716542 h 2222198"/>
              <a:gd name="connsiteX2" fmla="*/ 362405 w 1021667"/>
              <a:gd name="connsiteY2" fmla="*/ 796552 h 2222198"/>
              <a:gd name="connsiteX3" fmla="*/ 335735 w 1021667"/>
              <a:gd name="connsiteY3" fmla="*/ 960382 h 2222198"/>
              <a:gd name="connsiteX4" fmla="*/ 309065 w 1021667"/>
              <a:gd name="connsiteY4" fmla="*/ 1048012 h 2222198"/>
              <a:gd name="connsiteX5" fmla="*/ 297635 w 1021667"/>
              <a:gd name="connsiteY5" fmla="*/ 1223272 h 2222198"/>
              <a:gd name="connsiteX6" fmla="*/ 324305 w 1021667"/>
              <a:gd name="connsiteY6" fmla="*/ 1448062 h 2222198"/>
              <a:gd name="connsiteX7" fmla="*/ 331925 w 1021667"/>
              <a:gd name="connsiteY7" fmla="*/ 1646182 h 2222198"/>
              <a:gd name="connsiteX8" fmla="*/ 320495 w 1021667"/>
              <a:gd name="connsiteY8" fmla="*/ 1787152 h 2222198"/>
              <a:gd name="connsiteX9" fmla="*/ 373835 w 1021667"/>
              <a:gd name="connsiteY9" fmla="*/ 2053852 h 2222198"/>
              <a:gd name="connsiteX10" fmla="*/ 370025 w 1021667"/>
              <a:gd name="connsiteY10" fmla="*/ 2114812 h 2222198"/>
              <a:gd name="connsiteX11" fmla="*/ 293825 w 1021667"/>
              <a:gd name="connsiteY11" fmla="*/ 2171962 h 2222198"/>
              <a:gd name="connsiteX12" fmla="*/ 350975 w 1021667"/>
              <a:gd name="connsiteY12" fmla="*/ 2221492 h 2222198"/>
              <a:gd name="connsiteX13" fmla="*/ 453845 w 1021667"/>
              <a:gd name="connsiteY13" fmla="*/ 2133862 h 2222198"/>
              <a:gd name="connsiteX14" fmla="*/ 438605 w 1021667"/>
              <a:gd name="connsiteY14" fmla="*/ 2019562 h 2222198"/>
              <a:gd name="connsiteX15" fmla="*/ 453845 w 1021667"/>
              <a:gd name="connsiteY15" fmla="*/ 1840492 h 2222198"/>
              <a:gd name="connsiteX16" fmla="*/ 446225 w 1021667"/>
              <a:gd name="connsiteY16" fmla="*/ 1585222 h 2222198"/>
              <a:gd name="connsiteX17" fmla="*/ 427175 w 1021667"/>
              <a:gd name="connsiteY17" fmla="*/ 1482352 h 2222198"/>
              <a:gd name="connsiteX18" fmla="*/ 469085 w 1021667"/>
              <a:gd name="connsiteY18" fmla="*/ 1177552 h 2222198"/>
              <a:gd name="connsiteX19" fmla="*/ 503375 w 1021667"/>
              <a:gd name="connsiteY19" fmla="*/ 1314712 h 2222198"/>
              <a:gd name="connsiteX20" fmla="*/ 537665 w 1021667"/>
              <a:gd name="connsiteY20" fmla="*/ 1509022 h 2222198"/>
              <a:gd name="connsiteX21" fmla="*/ 533855 w 1021667"/>
              <a:gd name="connsiteY21" fmla="*/ 1589032 h 2222198"/>
              <a:gd name="connsiteX22" fmla="*/ 522425 w 1021667"/>
              <a:gd name="connsiteY22" fmla="*/ 1760482 h 2222198"/>
              <a:gd name="connsiteX23" fmla="*/ 545285 w 1021667"/>
              <a:gd name="connsiteY23" fmla="*/ 1905262 h 2222198"/>
              <a:gd name="connsiteX24" fmla="*/ 522425 w 1021667"/>
              <a:gd name="connsiteY24" fmla="*/ 2065282 h 2222198"/>
              <a:gd name="connsiteX25" fmla="*/ 526235 w 1021667"/>
              <a:gd name="connsiteY25" fmla="*/ 2152912 h 2222198"/>
              <a:gd name="connsiteX26" fmla="*/ 610055 w 1021667"/>
              <a:gd name="connsiteY26" fmla="*/ 2213872 h 2222198"/>
              <a:gd name="connsiteX27" fmla="*/ 686255 w 1021667"/>
              <a:gd name="connsiteY27" fmla="*/ 2171962 h 2222198"/>
              <a:gd name="connsiteX28" fmla="*/ 598625 w 1021667"/>
              <a:gd name="connsiteY28" fmla="*/ 2095762 h 2222198"/>
              <a:gd name="connsiteX29" fmla="*/ 613865 w 1021667"/>
              <a:gd name="connsiteY29" fmla="*/ 1912882 h 2222198"/>
              <a:gd name="connsiteX30" fmla="*/ 659585 w 1021667"/>
              <a:gd name="connsiteY30" fmla="*/ 1676662 h 2222198"/>
              <a:gd name="connsiteX31" fmla="*/ 655775 w 1021667"/>
              <a:gd name="connsiteY31" fmla="*/ 1478542 h 2222198"/>
              <a:gd name="connsiteX32" fmla="*/ 678635 w 1021667"/>
              <a:gd name="connsiteY32" fmla="*/ 1272802 h 2222198"/>
              <a:gd name="connsiteX33" fmla="*/ 678635 w 1021667"/>
              <a:gd name="connsiteY33" fmla="*/ 1101352 h 2222198"/>
              <a:gd name="connsiteX34" fmla="*/ 602435 w 1021667"/>
              <a:gd name="connsiteY34" fmla="*/ 849892 h 2222198"/>
              <a:gd name="connsiteX35" fmla="*/ 644345 w 1021667"/>
              <a:gd name="connsiteY35" fmla="*/ 686062 h 2222198"/>
              <a:gd name="connsiteX36" fmla="*/ 644345 w 1021667"/>
              <a:gd name="connsiteY36" fmla="*/ 529852 h 2222198"/>
              <a:gd name="connsiteX37" fmla="*/ 728165 w 1021667"/>
              <a:gd name="connsiteY37" fmla="*/ 735592 h 2222198"/>
              <a:gd name="connsiteX38" fmla="*/ 735785 w 1021667"/>
              <a:gd name="connsiteY38" fmla="*/ 853702 h 2222198"/>
              <a:gd name="connsiteX39" fmla="*/ 842465 w 1021667"/>
              <a:gd name="connsiteY39" fmla="*/ 1059442 h 2222198"/>
              <a:gd name="connsiteX40" fmla="*/ 811985 w 1021667"/>
              <a:gd name="connsiteY40" fmla="*/ 1177552 h 2222198"/>
              <a:gd name="connsiteX41" fmla="*/ 811985 w 1021667"/>
              <a:gd name="connsiteY41" fmla="*/ 1249942 h 2222198"/>
              <a:gd name="connsiteX42" fmla="*/ 861515 w 1021667"/>
              <a:gd name="connsiteY42" fmla="*/ 1150882 h 2222198"/>
              <a:gd name="connsiteX43" fmla="*/ 872945 w 1021667"/>
              <a:gd name="connsiteY43" fmla="*/ 1305187 h 2222198"/>
              <a:gd name="connsiteX44" fmla="*/ 891995 w 1021667"/>
              <a:gd name="connsiteY44" fmla="*/ 1303282 h 2222198"/>
              <a:gd name="connsiteX45" fmla="*/ 891995 w 1021667"/>
              <a:gd name="connsiteY45" fmla="*/ 1166122 h 2222198"/>
              <a:gd name="connsiteX46" fmla="*/ 943430 w 1021667"/>
              <a:gd name="connsiteY46" fmla="*/ 1299472 h 2222198"/>
              <a:gd name="connsiteX47" fmla="*/ 956765 w 1021667"/>
              <a:gd name="connsiteY47" fmla="*/ 1284232 h 2222198"/>
              <a:gd name="connsiteX48" fmla="*/ 899615 w 1021667"/>
              <a:gd name="connsiteY48" fmla="*/ 1147072 h 2222198"/>
              <a:gd name="connsiteX49" fmla="*/ 1002485 w 1021667"/>
              <a:gd name="connsiteY49" fmla="*/ 1265182 h 2222198"/>
              <a:gd name="connsiteX50" fmla="*/ 1008200 w 1021667"/>
              <a:gd name="connsiteY50" fmla="*/ 1249942 h 2222198"/>
              <a:gd name="connsiteX51" fmla="*/ 914855 w 1021667"/>
              <a:gd name="connsiteY51" fmla="*/ 1143262 h 2222198"/>
              <a:gd name="connsiteX52" fmla="*/ 1021535 w 1021667"/>
              <a:gd name="connsiteY52" fmla="*/ 1196602 h 2222198"/>
              <a:gd name="connsiteX53" fmla="*/ 888185 w 1021667"/>
              <a:gd name="connsiteY53" fmla="*/ 1059442 h 2222198"/>
              <a:gd name="connsiteX54" fmla="*/ 861515 w 1021667"/>
              <a:gd name="connsiteY54" fmla="*/ 937522 h 2222198"/>
              <a:gd name="connsiteX55" fmla="*/ 796745 w 1021667"/>
              <a:gd name="connsiteY55" fmla="*/ 716542 h 2222198"/>
              <a:gd name="connsiteX56" fmla="*/ 773885 w 1021667"/>
              <a:gd name="connsiteY56" fmla="*/ 503182 h 2222198"/>
              <a:gd name="connsiteX57" fmla="*/ 701495 w 1021667"/>
              <a:gd name="connsiteY57" fmla="*/ 385072 h 2222198"/>
              <a:gd name="connsiteX58" fmla="*/ 583385 w 1021667"/>
              <a:gd name="connsiteY58" fmla="*/ 335542 h 2222198"/>
              <a:gd name="connsiteX59" fmla="*/ 552905 w 1021667"/>
              <a:gd name="connsiteY59" fmla="*/ 263152 h 2222198"/>
              <a:gd name="connsiteX60" fmla="*/ 602435 w 1021667"/>
              <a:gd name="connsiteY60" fmla="*/ 186952 h 2222198"/>
              <a:gd name="connsiteX61" fmla="*/ 613865 w 1021667"/>
              <a:gd name="connsiteY61" fmla="*/ 80272 h 2222198"/>
              <a:gd name="connsiteX62" fmla="*/ 530045 w 1021667"/>
              <a:gd name="connsiteY62" fmla="*/ 4072 h 2222198"/>
              <a:gd name="connsiteX63" fmla="*/ 385265 w 1021667"/>
              <a:gd name="connsiteY63" fmla="*/ 21217 h 2222198"/>
              <a:gd name="connsiteX64" fmla="*/ 350975 w 1021667"/>
              <a:gd name="connsiteY64" fmla="*/ 112657 h 2222198"/>
              <a:gd name="connsiteX65" fmla="*/ 301445 w 1021667"/>
              <a:gd name="connsiteY65" fmla="*/ 175522 h 2222198"/>
              <a:gd name="connsiteX66" fmla="*/ 352880 w 1021667"/>
              <a:gd name="connsiteY66" fmla="*/ 186952 h 2222198"/>
              <a:gd name="connsiteX67" fmla="*/ 343355 w 1021667"/>
              <a:gd name="connsiteY67" fmla="*/ 228862 h 2222198"/>
              <a:gd name="connsiteX68" fmla="*/ 370025 w 1021667"/>
              <a:gd name="connsiteY68" fmla="*/ 274582 h 2222198"/>
              <a:gd name="connsiteX69" fmla="*/ 421460 w 1021667"/>
              <a:gd name="connsiteY69" fmla="*/ 266962 h 2222198"/>
              <a:gd name="connsiteX70" fmla="*/ 453845 w 1021667"/>
              <a:gd name="connsiteY70" fmla="*/ 308872 h 2222198"/>
              <a:gd name="connsiteX71" fmla="*/ 316685 w 1021667"/>
              <a:gd name="connsiteY71" fmla="*/ 377452 h 2222198"/>
              <a:gd name="connsiteX72" fmla="*/ 225245 w 1021667"/>
              <a:gd name="connsiteY72" fmla="*/ 426982 h 2222198"/>
              <a:gd name="connsiteX73" fmla="*/ 164285 w 1021667"/>
              <a:gd name="connsiteY73" fmla="*/ 739402 h 2222198"/>
              <a:gd name="connsiteX74" fmla="*/ 129995 w 1021667"/>
              <a:gd name="connsiteY74" fmla="*/ 815602 h 2222198"/>
              <a:gd name="connsiteX75" fmla="*/ 80465 w 1021667"/>
              <a:gd name="connsiteY75" fmla="*/ 1040392 h 2222198"/>
              <a:gd name="connsiteX76" fmla="*/ 30935 w 1021667"/>
              <a:gd name="connsiteY76" fmla="*/ 1116592 h 2222198"/>
              <a:gd name="connsiteX77" fmla="*/ 455 w 1021667"/>
              <a:gd name="connsiteY77" fmla="*/ 1246132 h 2222198"/>
              <a:gd name="connsiteX78" fmla="*/ 53795 w 1021667"/>
              <a:gd name="connsiteY78" fmla="*/ 1169932 h 2222198"/>
              <a:gd name="connsiteX79" fmla="*/ 19505 w 1021667"/>
              <a:gd name="connsiteY79" fmla="*/ 1303282 h 2222198"/>
              <a:gd name="connsiteX80" fmla="*/ 69035 w 1021667"/>
              <a:gd name="connsiteY80" fmla="*/ 1185172 h 2222198"/>
              <a:gd name="connsiteX81" fmla="*/ 65225 w 1021667"/>
              <a:gd name="connsiteY81" fmla="*/ 1333762 h 2222198"/>
              <a:gd name="connsiteX82" fmla="*/ 84275 w 1021667"/>
              <a:gd name="connsiteY82" fmla="*/ 1196602 h 2222198"/>
              <a:gd name="connsiteX83" fmla="*/ 107135 w 1021667"/>
              <a:gd name="connsiteY83" fmla="*/ 1318522 h 2222198"/>
              <a:gd name="connsiteX84" fmla="*/ 91895 w 1021667"/>
              <a:gd name="connsiteY84" fmla="*/ 1173742 h 2222198"/>
              <a:gd name="connsiteX85" fmla="*/ 118565 w 1021667"/>
              <a:gd name="connsiteY85" fmla="*/ 1158502 h 2222198"/>
              <a:gd name="connsiteX86" fmla="*/ 156665 w 1021667"/>
              <a:gd name="connsiteY86" fmla="*/ 1238512 h 2222198"/>
              <a:gd name="connsiteX87" fmla="*/ 141425 w 1021667"/>
              <a:gd name="connsiteY87" fmla="*/ 1131832 h 2222198"/>
              <a:gd name="connsiteX88" fmla="*/ 122375 w 1021667"/>
              <a:gd name="connsiteY88" fmla="*/ 1074682 h 2222198"/>
              <a:gd name="connsiteX89" fmla="*/ 194765 w 1021667"/>
              <a:gd name="connsiteY89" fmla="*/ 933712 h 2222198"/>
              <a:gd name="connsiteX90" fmla="*/ 251915 w 1021667"/>
              <a:gd name="connsiteY90" fmla="*/ 743212 h 2222198"/>
              <a:gd name="connsiteX91" fmla="*/ 320495 w 1021667"/>
              <a:gd name="connsiteY91" fmla="*/ 506992 h 2222198"/>
              <a:gd name="connsiteX0" fmla="*/ 320495 w 1029280"/>
              <a:gd name="connsiteY0" fmla="*/ 506992 h 2222198"/>
              <a:gd name="connsiteX1" fmla="*/ 335735 w 1029280"/>
              <a:gd name="connsiteY1" fmla="*/ 716542 h 2222198"/>
              <a:gd name="connsiteX2" fmla="*/ 362405 w 1029280"/>
              <a:gd name="connsiteY2" fmla="*/ 796552 h 2222198"/>
              <a:gd name="connsiteX3" fmla="*/ 335735 w 1029280"/>
              <a:gd name="connsiteY3" fmla="*/ 960382 h 2222198"/>
              <a:gd name="connsiteX4" fmla="*/ 309065 w 1029280"/>
              <a:gd name="connsiteY4" fmla="*/ 1048012 h 2222198"/>
              <a:gd name="connsiteX5" fmla="*/ 297635 w 1029280"/>
              <a:gd name="connsiteY5" fmla="*/ 1223272 h 2222198"/>
              <a:gd name="connsiteX6" fmla="*/ 324305 w 1029280"/>
              <a:gd name="connsiteY6" fmla="*/ 1448062 h 2222198"/>
              <a:gd name="connsiteX7" fmla="*/ 331925 w 1029280"/>
              <a:gd name="connsiteY7" fmla="*/ 1646182 h 2222198"/>
              <a:gd name="connsiteX8" fmla="*/ 320495 w 1029280"/>
              <a:gd name="connsiteY8" fmla="*/ 1787152 h 2222198"/>
              <a:gd name="connsiteX9" fmla="*/ 373835 w 1029280"/>
              <a:gd name="connsiteY9" fmla="*/ 2053852 h 2222198"/>
              <a:gd name="connsiteX10" fmla="*/ 370025 w 1029280"/>
              <a:gd name="connsiteY10" fmla="*/ 2114812 h 2222198"/>
              <a:gd name="connsiteX11" fmla="*/ 293825 w 1029280"/>
              <a:gd name="connsiteY11" fmla="*/ 2171962 h 2222198"/>
              <a:gd name="connsiteX12" fmla="*/ 350975 w 1029280"/>
              <a:gd name="connsiteY12" fmla="*/ 2221492 h 2222198"/>
              <a:gd name="connsiteX13" fmla="*/ 453845 w 1029280"/>
              <a:gd name="connsiteY13" fmla="*/ 2133862 h 2222198"/>
              <a:gd name="connsiteX14" fmla="*/ 438605 w 1029280"/>
              <a:gd name="connsiteY14" fmla="*/ 2019562 h 2222198"/>
              <a:gd name="connsiteX15" fmla="*/ 453845 w 1029280"/>
              <a:gd name="connsiteY15" fmla="*/ 1840492 h 2222198"/>
              <a:gd name="connsiteX16" fmla="*/ 446225 w 1029280"/>
              <a:gd name="connsiteY16" fmla="*/ 1585222 h 2222198"/>
              <a:gd name="connsiteX17" fmla="*/ 427175 w 1029280"/>
              <a:gd name="connsiteY17" fmla="*/ 1482352 h 2222198"/>
              <a:gd name="connsiteX18" fmla="*/ 469085 w 1029280"/>
              <a:gd name="connsiteY18" fmla="*/ 1177552 h 2222198"/>
              <a:gd name="connsiteX19" fmla="*/ 503375 w 1029280"/>
              <a:gd name="connsiteY19" fmla="*/ 1314712 h 2222198"/>
              <a:gd name="connsiteX20" fmla="*/ 537665 w 1029280"/>
              <a:gd name="connsiteY20" fmla="*/ 1509022 h 2222198"/>
              <a:gd name="connsiteX21" fmla="*/ 533855 w 1029280"/>
              <a:gd name="connsiteY21" fmla="*/ 1589032 h 2222198"/>
              <a:gd name="connsiteX22" fmla="*/ 522425 w 1029280"/>
              <a:gd name="connsiteY22" fmla="*/ 1760482 h 2222198"/>
              <a:gd name="connsiteX23" fmla="*/ 545285 w 1029280"/>
              <a:gd name="connsiteY23" fmla="*/ 1905262 h 2222198"/>
              <a:gd name="connsiteX24" fmla="*/ 522425 w 1029280"/>
              <a:gd name="connsiteY24" fmla="*/ 2065282 h 2222198"/>
              <a:gd name="connsiteX25" fmla="*/ 526235 w 1029280"/>
              <a:gd name="connsiteY25" fmla="*/ 2152912 h 2222198"/>
              <a:gd name="connsiteX26" fmla="*/ 610055 w 1029280"/>
              <a:gd name="connsiteY26" fmla="*/ 2213872 h 2222198"/>
              <a:gd name="connsiteX27" fmla="*/ 686255 w 1029280"/>
              <a:gd name="connsiteY27" fmla="*/ 2171962 h 2222198"/>
              <a:gd name="connsiteX28" fmla="*/ 598625 w 1029280"/>
              <a:gd name="connsiteY28" fmla="*/ 2095762 h 2222198"/>
              <a:gd name="connsiteX29" fmla="*/ 613865 w 1029280"/>
              <a:gd name="connsiteY29" fmla="*/ 1912882 h 2222198"/>
              <a:gd name="connsiteX30" fmla="*/ 659585 w 1029280"/>
              <a:gd name="connsiteY30" fmla="*/ 1676662 h 2222198"/>
              <a:gd name="connsiteX31" fmla="*/ 655775 w 1029280"/>
              <a:gd name="connsiteY31" fmla="*/ 1478542 h 2222198"/>
              <a:gd name="connsiteX32" fmla="*/ 678635 w 1029280"/>
              <a:gd name="connsiteY32" fmla="*/ 1272802 h 2222198"/>
              <a:gd name="connsiteX33" fmla="*/ 678635 w 1029280"/>
              <a:gd name="connsiteY33" fmla="*/ 1101352 h 2222198"/>
              <a:gd name="connsiteX34" fmla="*/ 602435 w 1029280"/>
              <a:gd name="connsiteY34" fmla="*/ 849892 h 2222198"/>
              <a:gd name="connsiteX35" fmla="*/ 644345 w 1029280"/>
              <a:gd name="connsiteY35" fmla="*/ 686062 h 2222198"/>
              <a:gd name="connsiteX36" fmla="*/ 644345 w 1029280"/>
              <a:gd name="connsiteY36" fmla="*/ 529852 h 2222198"/>
              <a:gd name="connsiteX37" fmla="*/ 728165 w 1029280"/>
              <a:gd name="connsiteY37" fmla="*/ 735592 h 2222198"/>
              <a:gd name="connsiteX38" fmla="*/ 735785 w 1029280"/>
              <a:gd name="connsiteY38" fmla="*/ 853702 h 2222198"/>
              <a:gd name="connsiteX39" fmla="*/ 842465 w 1029280"/>
              <a:gd name="connsiteY39" fmla="*/ 1059442 h 2222198"/>
              <a:gd name="connsiteX40" fmla="*/ 811985 w 1029280"/>
              <a:gd name="connsiteY40" fmla="*/ 1177552 h 2222198"/>
              <a:gd name="connsiteX41" fmla="*/ 811985 w 1029280"/>
              <a:gd name="connsiteY41" fmla="*/ 1249942 h 2222198"/>
              <a:gd name="connsiteX42" fmla="*/ 861515 w 1029280"/>
              <a:gd name="connsiteY42" fmla="*/ 1150882 h 2222198"/>
              <a:gd name="connsiteX43" fmla="*/ 872945 w 1029280"/>
              <a:gd name="connsiteY43" fmla="*/ 1305187 h 2222198"/>
              <a:gd name="connsiteX44" fmla="*/ 891995 w 1029280"/>
              <a:gd name="connsiteY44" fmla="*/ 1303282 h 2222198"/>
              <a:gd name="connsiteX45" fmla="*/ 891995 w 1029280"/>
              <a:gd name="connsiteY45" fmla="*/ 1166122 h 2222198"/>
              <a:gd name="connsiteX46" fmla="*/ 943430 w 1029280"/>
              <a:gd name="connsiteY46" fmla="*/ 1299472 h 2222198"/>
              <a:gd name="connsiteX47" fmla="*/ 956765 w 1029280"/>
              <a:gd name="connsiteY47" fmla="*/ 1284232 h 2222198"/>
              <a:gd name="connsiteX48" fmla="*/ 899615 w 1029280"/>
              <a:gd name="connsiteY48" fmla="*/ 1147072 h 2222198"/>
              <a:gd name="connsiteX49" fmla="*/ 1002485 w 1029280"/>
              <a:gd name="connsiteY49" fmla="*/ 1265182 h 2222198"/>
              <a:gd name="connsiteX50" fmla="*/ 1008200 w 1029280"/>
              <a:gd name="connsiteY50" fmla="*/ 1249942 h 2222198"/>
              <a:gd name="connsiteX51" fmla="*/ 914855 w 1029280"/>
              <a:gd name="connsiteY51" fmla="*/ 1143262 h 2222198"/>
              <a:gd name="connsiteX52" fmla="*/ 1029155 w 1029280"/>
              <a:gd name="connsiteY52" fmla="*/ 1217557 h 2222198"/>
              <a:gd name="connsiteX53" fmla="*/ 888185 w 1029280"/>
              <a:gd name="connsiteY53" fmla="*/ 1059442 h 2222198"/>
              <a:gd name="connsiteX54" fmla="*/ 861515 w 1029280"/>
              <a:gd name="connsiteY54" fmla="*/ 937522 h 2222198"/>
              <a:gd name="connsiteX55" fmla="*/ 796745 w 1029280"/>
              <a:gd name="connsiteY55" fmla="*/ 716542 h 2222198"/>
              <a:gd name="connsiteX56" fmla="*/ 773885 w 1029280"/>
              <a:gd name="connsiteY56" fmla="*/ 503182 h 2222198"/>
              <a:gd name="connsiteX57" fmla="*/ 701495 w 1029280"/>
              <a:gd name="connsiteY57" fmla="*/ 385072 h 2222198"/>
              <a:gd name="connsiteX58" fmla="*/ 583385 w 1029280"/>
              <a:gd name="connsiteY58" fmla="*/ 335542 h 2222198"/>
              <a:gd name="connsiteX59" fmla="*/ 552905 w 1029280"/>
              <a:gd name="connsiteY59" fmla="*/ 263152 h 2222198"/>
              <a:gd name="connsiteX60" fmla="*/ 602435 w 1029280"/>
              <a:gd name="connsiteY60" fmla="*/ 186952 h 2222198"/>
              <a:gd name="connsiteX61" fmla="*/ 613865 w 1029280"/>
              <a:gd name="connsiteY61" fmla="*/ 80272 h 2222198"/>
              <a:gd name="connsiteX62" fmla="*/ 530045 w 1029280"/>
              <a:gd name="connsiteY62" fmla="*/ 4072 h 2222198"/>
              <a:gd name="connsiteX63" fmla="*/ 385265 w 1029280"/>
              <a:gd name="connsiteY63" fmla="*/ 21217 h 2222198"/>
              <a:gd name="connsiteX64" fmla="*/ 350975 w 1029280"/>
              <a:gd name="connsiteY64" fmla="*/ 112657 h 2222198"/>
              <a:gd name="connsiteX65" fmla="*/ 301445 w 1029280"/>
              <a:gd name="connsiteY65" fmla="*/ 175522 h 2222198"/>
              <a:gd name="connsiteX66" fmla="*/ 352880 w 1029280"/>
              <a:gd name="connsiteY66" fmla="*/ 186952 h 2222198"/>
              <a:gd name="connsiteX67" fmla="*/ 343355 w 1029280"/>
              <a:gd name="connsiteY67" fmla="*/ 228862 h 2222198"/>
              <a:gd name="connsiteX68" fmla="*/ 370025 w 1029280"/>
              <a:gd name="connsiteY68" fmla="*/ 274582 h 2222198"/>
              <a:gd name="connsiteX69" fmla="*/ 421460 w 1029280"/>
              <a:gd name="connsiteY69" fmla="*/ 266962 h 2222198"/>
              <a:gd name="connsiteX70" fmla="*/ 453845 w 1029280"/>
              <a:gd name="connsiteY70" fmla="*/ 308872 h 2222198"/>
              <a:gd name="connsiteX71" fmla="*/ 316685 w 1029280"/>
              <a:gd name="connsiteY71" fmla="*/ 377452 h 2222198"/>
              <a:gd name="connsiteX72" fmla="*/ 225245 w 1029280"/>
              <a:gd name="connsiteY72" fmla="*/ 426982 h 2222198"/>
              <a:gd name="connsiteX73" fmla="*/ 164285 w 1029280"/>
              <a:gd name="connsiteY73" fmla="*/ 739402 h 2222198"/>
              <a:gd name="connsiteX74" fmla="*/ 129995 w 1029280"/>
              <a:gd name="connsiteY74" fmla="*/ 815602 h 2222198"/>
              <a:gd name="connsiteX75" fmla="*/ 80465 w 1029280"/>
              <a:gd name="connsiteY75" fmla="*/ 1040392 h 2222198"/>
              <a:gd name="connsiteX76" fmla="*/ 30935 w 1029280"/>
              <a:gd name="connsiteY76" fmla="*/ 1116592 h 2222198"/>
              <a:gd name="connsiteX77" fmla="*/ 455 w 1029280"/>
              <a:gd name="connsiteY77" fmla="*/ 1246132 h 2222198"/>
              <a:gd name="connsiteX78" fmla="*/ 53795 w 1029280"/>
              <a:gd name="connsiteY78" fmla="*/ 1169932 h 2222198"/>
              <a:gd name="connsiteX79" fmla="*/ 19505 w 1029280"/>
              <a:gd name="connsiteY79" fmla="*/ 1303282 h 2222198"/>
              <a:gd name="connsiteX80" fmla="*/ 69035 w 1029280"/>
              <a:gd name="connsiteY80" fmla="*/ 1185172 h 2222198"/>
              <a:gd name="connsiteX81" fmla="*/ 65225 w 1029280"/>
              <a:gd name="connsiteY81" fmla="*/ 1333762 h 2222198"/>
              <a:gd name="connsiteX82" fmla="*/ 84275 w 1029280"/>
              <a:gd name="connsiteY82" fmla="*/ 1196602 h 2222198"/>
              <a:gd name="connsiteX83" fmla="*/ 107135 w 1029280"/>
              <a:gd name="connsiteY83" fmla="*/ 1318522 h 2222198"/>
              <a:gd name="connsiteX84" fmla="*/ 91895 w 1029280"/>
              <a:gd name="connsiteY84" fmla="*/ 1173742 h 2222198"/>
              <a:gd name="connsiteX85" fmla="*/ 118565 w 1029280"/>
              <a:gd name="connsiteY85" fmla="*/ 1158502 h 2222198"/>
              <a:gd name="connsiteX86" fmla="*/ 156665 w 1029280"/>
              <a:gd name="connsiteY86" fmla="*/ 1238512 h 2222198"/>
              <a:gd name="connsiteX87" fmla="*/ 141425 w 1029280"/>
              <a:gd name="connsiteY87" fmla="*/ 1131832 h 2222198"/>
              <a:gd name="connsiteX88" fmla="*/ 122375 w 1029280"/>
              <a:gd name="connsiteY88" fmla="*/ 1074682 h 2222198"/>
              <a:gd name="connsiteX89" fmla="*/ 194765 w 1029280"/>
              <a:gd name="connsiteY89" fmla="*/ 933712 h 2222198"/>
              <a:gd name="connsiteX90" fmla="*/ 251915 w 1029280"/>
              <a:gd name="connsiteY90" fmla="*/ 743212 h 2222198"/>
              <a:gd name="connsiteX91" fmla="*/ 320495 w 1029280"/>
              <a:gd name="connsiteY91"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107135 w 1033649"/>
              <a:gd name="connsiteY85" fmla="*/ 1183267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253820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295730 w 1033649"/>
              <a:gd name="connsiteY2" fmla="*/ 796552 h 2222198"/>
              <a:gd name="connsiteX3" fmla="*/ 253820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297635 w 1033649"/>
              <a:gd name="connsiteY1" fmla="*/ 720352 h 2222198"/>
              <a:gd name="connsiteX2" fmla="*/ 295730 w 1033649"/>
              <a:gd name="connsiteY2" fmla="*/ 796552 h 2222198"/>
              <a:gd name="connsiteX3" fmla="*/ 253820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297635 w 1033649"/>
              <a:gd name="connsiteY1" fmla="*/ 720352 h 2222198"/>
              <a:gd name="connsiteX2" fmla="*/ 272870 w 1033649"/>
              <a:gd name="connsiteY2" fmla="*/ 819412 h 2222198"/>
              <a:gd name="connsiteX3" fmla="*/ 253820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309065 w 1033649"/>
              <a:gd name="connsiteY3" fmla="*/ 1048012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274775 w 1033649"/>
              <a:gd name="connsiteY5" fmla="*/ 1495687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274775 w 1033649"/>
              <a:gd name="connsiteY5" fmla="*/ 1495687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58364 w 1033649"/>
              <a:gd name="connsiteY17" fmla="*/ 1492369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274775 w 1033649"/>
              <a:gd name="connsiteY5" fmla="*/ 1495687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58364 w 1033649"/>
              <a:gd name="connsiteY16" fmla="*/ 1492369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274775 w 1033649"/>
              <a:gd name="connsiteY5" fmla="*/ 1495687 h 2222198"/>
              <a:gd name="connsiteX6" fmla="*/ 314780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58364 w 1033649"/>
              <a:gd name="connsiteY16" fmla="*/ 1492369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274775 w 1033649"/>
              <a:gd name="connsiteY5" fmla="*/ 1495687 h 2222198"/>
              <a:gd name="connsiteX6" fmla="*/ 314780 w 1033649"/>
              <a:gd name="connsiteY6" fmla="*/ 1646182 h 2222198"/>
              <a:gd name="connsiteX7" fmla="*/ 291920 w 1033649"/>
              <a:gd name="connsiteY7" fmla="*/ 179096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58364 w 1033649"/>
              <a:gd name="connsiteY16" fmla="*/ 1492369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274775 w 1033649"/>
              <a:gd name="connsiteY5" fmla="*/ 1495687 h 2222198"/>
              <a:gd name="connsiteX6" fmla="*/ 303350 w 1033649"/>
              <a:gd name="connsiteY6" fmla="*/ 1646182 h 2222198"/>
              <a:gd name="connsiteX7" fmla="*/ 291920 w 1033649"/>
              <a:gd name="connsiteY7" fmla="*/ 179096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58364 w 1033649"/>
              <a:gd name="connsiteY16" fmla="*/ 1492369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297635 w 1033649"/>
              <a:gd name="connsiteY1" fmla="*/ 720352 h 2222198"/>
              <a:gd name="connsiteX2" fmla="*/ 253820 w 1033649"/>
              <a:gd name="connsiteY2" fmla="*/ 960382 h 2222198"/>
              <a:gd name="connsiteX3" fmla="*/ 236675 w 1033649"/>
              <a:gd name="connsiteY3" fmla="*/ 1107067 h 2222198"/>
              <a:gd name="connsiteX4" fmla="*/ 240485 w 1033649"/>
              <a:gd name="connsiteY4" fmla="*/ 1284232 h 2222198"/>
              <a:gd name="connsiteX5" fmla="*/ 274775 w 1033649"/>
              <a:gd name="connsiteY5" fmla="*/ 1495687 h 2222198"/>
              <a:gd name="connsiteX6" fmla="*/ 303350 w 1033649"/>
              <a:gd name="connsiteY6" fmla="*/ 1646182 h 2222198"/>
              <a:gd name="connsiteX7" fmla="*/ 291920 w 1033649"/>
              <a:gd name="connsiteY7" fmla="*/ 1790962 h 2222198"/>
              <a:gd name="connsiteX8" fmla="*/ 362405 w 1033649"/>
              <a:gd name="connsiteY8" fmla="*/ 2055757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58364 w 1033649"/>
              <a:gd name="connsiteY16" fmla="*/ 1492369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234"/>
              <a:gd name="connsiteX1" fmla="*/ 297635 w 1033649"/>
              <a:gd name="connsiteY1" fmla="*/ 720352 h 2222234"/>
              <a:gd name="connsiteX2" fmla="*/ 253820 w 1033649"/>
              <a:gd name="connsiteY2" fmla="*/ 960382 h 2222234"/>
              <a:gd name="connsiteX3" fmla="*/ 236675 w 1033649"/>
              <a:gd name="connsiteY3" fmla="*/ 1107067 h 2222234"/>
              <a:gd name="connsiteX4" fmla="*/ 240485 w 1033649"/>
              <a:gd name="connsiteY4" fmla="*/ 1284232 h 2222234"/>
              <a:gd name="connsiteX5" fmla="*/ 274775 w 1033649"/>
              <a:gd name="connsiteY5" fmla="*/ 1495687 h 2222234"/>
              <a:gd name="connsiteX6" fmla="*/ 303350 w 1033649"/>
              <a:gd name="connsiteY6" fmla="*/ 1646182 h 2222234"/>
              <a:gd name="connsiteX7" fmla="*/ 291920 w 1033649"/>
              <a:gd name="connsiteY7" fmla="*/ 1790962 h 2222234"/>
              <a:gd name="connsiteX8" fmla="*/ 362405 w 1033649"/>
              <a:gd name="connsiteY8" fmla="*/ 2055757 h 2222234"/>
              <a:gd name="connsiteX9" fmla="*/ 330020 w 1033649"/>
              <a:gd name="connsiteY9" fmla="*/ 2101477 h 2222234"/>
              <a:gd name="connsiteX10" fmla="*/ 293825 w 1033649"/>
              <a:gd name="connsiteY10" fmla="*/ 2171962 h 2222234"/>
              <a:gd name="connsiteX11" fmla="*/ 350975 w 1033649"/>
              <a:gd name="connsiteY11" fmla="*/ 2221492 h 2222234"/>
              <a:gd name="connsiteX12" fmla="*/ 453845 w 1033649"/>
              <a:gd name="connsiteY12" fmla="*/ 2133862 h 2222234"/>
              <a:gd name="connsiteX13" fmla="*/ 438605 w 1033649"/>
              <a:gd name="connsiteY13" fmla="*/ 2019562 h 2222234"/>
              <a:gd name="connsiteX14" fmla="*/ 453845 w 1033649"/>
              <a:gd name="connsiteY14" fmla="*/ 1840492 h 2222234"/>
              <a:gd name="connsiteX15" fmla="*/ 446225 w 1033649"/>
              <a:gd name="connsiteY15" fmla="*/ 1585222 h 2222234"/>
              <a:gd name="connsiteX16" fmla="*/ 458364 w 1033649"/>
              <a:gd name="connsiteY16" fmla="*/ 1492369 h 2222234"/>
              <a:gd name="connsiteX17" fmla="*/ 469085 w 1033649"/>
              <a:gd name="connsiteY17" fmla="*/ 1177552 h 2222234"/>
              <a:gd name="connsiteX18" fmla="*/ 503375 w 1033649"/>
              <a:gd name="connsiteY18" fmla="*/ 1314712 h 2222234"/>
              <a:gd name="connsiteX19" fmla="*/ 537665 w 1033649"/>
              <a:gd name="connsiteY19" fmla="*/ 1509022 h 2222234"/>
              <a:gd name="connsiteX20" fmla="*/ 533855 w 1033649"/>
              <a:gd name="connsiteY20" fmla="*/ 1589032 h 2222234"/>
              <a:gd name="connsiteX21" fmla="*/ 522425 w 1033649"/>
              <a:gd name="connsiteY21" fmla="*/ 1760482 h 2222234"/>
              <a:gd name="connsiteX22" fmla="*/ 545285 w 1033649"/>
              <a:gd name="connsiteY22" fmla="*/ 1905262 h 2222234"/>
              <a:gd name="connsiteX23" fmla="*/ 522425 w 1033649"/>
              <a:gd name="connsiteY23" fmla="*/ 2065282 h 2222234"/>
              <a:gd name="connsiteX24" fmla="*/ 526235 w 1033649"/>
              <a:gd name="connsiteY24" fmla="*/ 2152912 h 2222234"/>
              <a:gd name="connsiteX25" fmla="*/ 610055 w 1033649"/>
              <a:gd name="connsiteY25" fmla="*/ 2213872 h 2222234"/>
              <a:gd name="connsiteX26" fmla="*/ 686255 w 1033649"/>
              <a:gd name="connsiteY26" fmla="*/ 2171962 h 2222234"/>
              <a:gd name="connsiteX27" fmla="*/ 598625 w 1033649"/>
              <a:gd name="connsiteY27" fmla="*/ 2095762 h 2222234"/>
              <a:gd name="connsiteX28" fmla="*/ 613865 w 1033649"/>
              <a:gd name="connsiteY28" fmla="*/ 1912882 h 2222234"/>
              <a:gd name="connsiteX29" fmla="*/ 659585 w 1033649"/>
              <a:gd name="connsiteY29" fmla="*/ 1676662 h 2222234"/>
              <a:gd name="connsiteX30" fmla="*/ 655775 w 1033649"/>
              <a:gd name="connsiteY30" fmla="*/ 1478542 h 2222234"/>
              <a:gd name="connsiteX31" fmla="*/ 678635 w 1033649"/>
              <a:gd name="connsiteY31" fmla="*/ 1272802 h 2222234"/>
              <a:gd name="connsiteX32" fmla="*/ 678635 w 1033649"/>
              <a:gd name="connsiteY32" fmla="*/ 1101352 h 2222234"/>
              <a:gd name="connsiteX33" fmla="*/ 602435 w 1033649"/>
              <a:gd name="connsiteY33" fmla="*/ 849892 h 2222234"/>
              <a:gd name="connsiteX34" fmla="*/ 642440 w 1033649"/>
              <a:gd name="connsiteY34" fmla="*/ 699397 h 2222234"/>
              <a:gd name="connsiteX35" fmla="*/ 644345 w 1033649"/>
              <a:gd name="connsiteY35" fmla="*/ 529852 h 2222234"/>
              <a:gd name="connsiteX36" fmla="*/ 728165 w 1033649"/>
              <a:gd name="connsiteY36" fmla="*/ 735592 h 2222234"/>
              <a:gd name="connsiteX37" fmla="*/ 735785 w 1033649"/>
              <a:gd name="connsiteY37" fmla="*/ 853702 h 2222234"/>
              <a:gd name="connsiteX38" fmla="*/ 842465 w 1033649"/>
              <a:gd name="connsiteY38" fmla="*/ 1059442 h 2222234"/>
              <a:gd name="connsiteX39" fmla="*/ 811985 w 1033649"/>
              <a:gd name="connsiteY39" fmla="*/ 1177552 h 2222234"/>
              <a:gd name="connsiteX40" fmla="*/ 811985 w 1033649"/>
              <a:gd name="connsiteY40" fmla="*/ 1249942 h 2222234"/>
              <a:gd name="connsiteX41" fmla="*/ 861515 w 1033649"/>
              <a:gd name="connsiteY41" fmla="*/ 1150882 h 2222234"/>
              <a:gd name="connsiteX42" fmla="*/ 872945 w 1033649"/>
              <a:gd name="connsiteY42" fmla="*/ 1305187 h 2222234"/>
              <a:gd name="connsiteX43" fmla="*/ 891995 w 1033649"/>
              <a:gd name="connsiteY43" fmla="*/ 1303282 h 2222234"/>
              <a:gd name="connsiteX44" fmla="*/ 891995 w 1033649"/>
              <a:gd name="connsiteY44" fmla="*/ 1166122 h 2222234"/>
              <a:gd name="connsiteX45" fmla="*/ 943430 w 1033649"/>
              <a:gd name="connsiteY45" fmla="*/ 1299472 h 2222234"/>
              <a:gd name="connsiteX46" fmla="*/ 956765 w 1033649"/>
              <a:gd name="connsiteY46" fmla="*/ 1284232 h 2222234"/>
              <a:gd name="connsiteX47" fmla="*/ 899615 w 1033649"/>
              <a:gd name="connsiteY47" fmla="*/ 1147072 h 2222234"/>
              <a:gd name="connsiteX48" fmla="*/ 1002485 w 1033649"/>
              <a:gd name="connsiteY48" fmla="*/ 1265182 h 2222234"/>
              <a:gd name="connsiteX49" fmla="*/ 1008200 w 1033649"/>
              <a:gd name="connsiteY49" fmla="*/ 1249942 h 2222234"/>
              <a:gd name="connsiteX50" fmla="*/ 914855 w 1033649"/>
              <a:gd name="connsiteY50" fmla="*/ 1143262 h 2222234"/>
              <a:gd name="connsiteX51" fmla="*/ 1029155 w 1033649"/>
              <a:gd name="connsiteY51" fmla="*/ 1217557 h 2222234"/>
              <a:gd name="connsiteX52" fmla="*/ 998675 w 1033649"/>
              <a:gd name="connsiteY52" fmla="*/ 1166122 h 2222234"/>
              <a:gd name="connsiteX53" fmla="*/ 905330 w 1033649"/>
              <a:gd name="connsiteY53" fmla="*/ 1057537 h 2222234"/>
              <a:gd name="connsiteX54" fmla="*/ 861515 w 1033649"/>
              <a:gd name="connsiteY54" fmla="*/ 937522 h 2222234"/>
              <a:gd name="connsiteX55" fmla="*/ 796745 w 1033649"/>
              <a:gd name="connsiteY55" fmla="*/ 716542 h 2222234"/>
              <a:gd name="connsiteX56" fmla="*/ 773885 w 1033649"/>
              <a:gd name="connsiteY56" fmla="*/ 503182 h 2222234"/>
              <a:gd name="connsiteX57" fmla="*/ 701495 w 1033649"/>
              <a:gd name="connsiteY57" fmla="*/ 385072 h 2222234"/>
              <a:gd name="connsiteX58" fmla="*/ 583385 w 1033649"/>
              <a:gd name="connsiteY58" fmla="*/ 335542 h 2222234"/>
              <a:gd name="connsiteX59" fmla="*/ 552905 w 1033649"/>
              <a:gd name="connsiteY59" fmla="*/ 263152 h 2222234"/>
              <a:gd name="connsiteX60" fmla="*/ 602435 w 1033649"/>
              <a:gd name="connsiteY60" fmla="*/ 186952 h 2222234"/>
              <a:gd name="connsiteX61" fmla="*/ 613865 w 1033649"/>
              <a:gd name="connsiteY61" fmla="*/ 80272 h 2222234"/>
              <a:gd name="connsiteX62" fmla="*/ 530045 w 1033649"/>
              <a:gd name="connsiteY62" fmla="*/ 4072 h 2222234"/>
              <a:gd name="connsiteX63" fmla="*/ 385265 w 1033649"/>
              <a:gd name="connsiteY63" fmla="*/ 21217 h 2222234"/>
              <a:gd name="connsiteX64" fmla="*/ 350975 w 1033649"/>
              <a:gd name="connsiteY64" fmla="*/ 112657 h 2222234"/>
              <a:gd name="connsiteX65" fmla="*/ 301445 w 1033649"/>
              <a:gd name="connsiteY65" fmla="*/ 175522 h 2222234"/>
              <a:gd name="connsiteX66" fmla="*/ 352880 w 1033649"/>
              <a:gd name="connsiteY66" fmla="*/ 186952 h 2222234"/>
              <a:gd name="connsiteX67" fmla="*/ 343355 w 1033649"/>
              <a:gd name="connsiteY67" fmla="*/ 228862 h 2222234"/>
              <a:gd name="connsiteX68" fmla="*/ 370025 w 1033649"/>
              <a:gd name="connsiteY68" fmla="*/ 274582 h 2222234"/>
              <a:gd name="connsiteX69" fmla="*/ 421460 w 1033649"/>
              <a:gd name="connsiteY69" fmla="*/ 266962 h 2222234"/>
              <a:gd name="connsiteX70" fmla="*/ 453845 w 1033649"/>
              <a:gd name="connsiteY70" fmla="*/ 308872 h 2222234"/>
              <a:gd name="connsiteX71" fmla="*/ 316685 w 1033649"/>
              <a:gd name="connsiteY71" fmla="*/ 377452 h 2222234"/>
              <a:gd name="connsiteX72" fmla="*/ 225245 w 1033649"/>
              <a:gd name="connsiteY72" fmla="*/ 426982 h 2222234"/>
              <a:gd name="connsiteX73" fmla="*/ 164285 w 1033649"/>
              <a:gd name="connsiteY73" fmla="*/ 739402 h 2222234"/>
              <a:gd name="connsiteX74" fmla="*/ 129995 w 1033649"/>
              <a:gd name="connsiteY74" fmla="*/ 815602 h 2222234"/>
              <a:gd name="connsiteX75" fmla="*/ 80465 w 1033649"/>
              <a:gd name="connsiteY75" fmla="*/ 1040392 h 2222234"/>
              <a:gd name="connsiteX76" fmla="*/ 30935 w 1033649"/>
              <a:gd name="connsiteY76" fmla="*/ 1116592 h 2222234"/>
              <a:gd name="connsiteX77" fmla="*/ 455 w 1033649"/>
              <a:gd name="connsiteY77" fmla="*/ 1246132 h 2222234"/>
              <a:gd name="connsiteX78" fmla="*/ 53795 w 1033649"/>
              <a:gd name="connsiteY78" fmla="*/ 1169932 h 2222234"/>
              <a:gd name="connsiteX79" fmla="*/ 19505 w 1033649"/>
              <a:gd name="connsiteY79" fmla="*/ 1303282 h 2222234"/>
              <a:gd name="connsiteX80" fmla="*/ 40460 w 1033649"/>
              <a:gd name="connsiteY80" fmla="*/ 1270897 h 2222234"/>
              <a:gd name="connsiteX81" fmla="*/ 69035 w 1033649"/>
              <a:gd name="connsiteY81" fmla="*/ 1185172 h 2222234"/>
              <a:gd name="connsiteX82" fmla="*/ 65225 w 1033649"/>
              <a:gd name="connsiteY82" fmla="*/ 1333762 h 2222234"/>
              <a:gd name="connsiteX83" fmla="*/ 74750 w 1033649"/>
              <a:gd name="connsiteY83" fmla="*/ 1297567 h 2222234"/>
              <a:gd name="connsiteX84" fmla="*/ 84275 w 1033649"/>
              <a:gd name="connsiteY84" fmla="*/ 1196602 h 2222234"/>
              <a:gd name="connsiteX85" fmla="*/ 95705 w 1033649"/>
              <a:gd name="connsiteY85" fmla="*/ 1280422 h 2222234"/>
              <a:gd name="connsiteX86" fmla="*/ 107135 w 1033649"/>
              <a:gd name="connsiteY86" fmla="*/ 1318522 h 2222234"/>
              <a:gd name="connsiteX87" fmla="*/ 107135 w 1033649"/>
              <a:gd name="connsiteY87" fmla="*/ 1183267 h 2222234"/>
              <a:gd name="connsiteX88" fmla="*/ 118565 w 1033649"/>
              <a:gd name="connsiteY88" fmla="*/ 1158502 h 2222234"/>
              <a:gd name="connsiteX89" fmla="*/ 156665 w 1033649"/>
              <a:gd name="connsiteY89" fmla="*/ 1238512 h 2222234"/>
              <a:gd name="connsiteX90" fmla="*/ 141425 w 1033649"/>
              <a:gd name="connsiteY90" fmla="*/ 1131832 h 2222234"/>
              <a:gd name="connsiteX91" fmla="*/ 122375 w 1033649"/>
              <a:gd name="connsiteY91" fmla="*/ 1074682 h 2222234"/>
              <a:gd name="connsiteX92" fmla="*/ 194765 w 1033649"/>
              <a:gd name="connsiteY92" fmla="*/ 933712 h 2222234"/>
              <a:gd name="connsiteX93" fmla="*/ 251915 w 1033649"/>
              <a:gd name="connsiteY93" fmla="*/ 743212 h 2222234"/>
              <a:gd name="connsiteX94" fmla="*/ 320495 w 1033649"/>
              <a:gd name="connsiteY94" fmla="*/ 506992 h 2222234"/>
              <a:gd name="connsiteX0" fmla="*/ 320495 w 1033649"/>
              <a:gd name="connsiteY0" fmla="*/ 506992 h 2226752"/>
              <a:gd name="connsiteX1" fmla="*/ 297635 w 1033649"/>
              <a:gd name="connsiteY1" fmla="*/ 720352 h 2226752"/>
              <a:gd name="connsiteX2" fmla="*/ 253820 w 1033649"/>
              <a:gd name="connsiteY2" fmla="*/ 960382 h 2226752"/>
              <a:gd name="connsiteX3" fmla="*/ 236675 w 1033649"/>
              <a:gd name="connsiteY3" fmla="*/ 1107067 h 2226752"/>
              <a:gd name="connsiteX4" fmla="*/ 240485 w 1033649"/>
              <a:gd name="connsiteY4" fmla="*/ 1284232 h 2226752"/>
              <a:gd name="connsiteX5" fmla="*/ 274775 w 1033649"/>
              <a:gd name="connsiteY5" fmla="*/ 1495687 h 2226752"/>
              <a:gd name="connsiteX6" fmla="*/ 303350 w 1033649"/>
              <a:gd name="connsiteY6" fmla="*/ 1646182 h 2226752"/>
              <a:gd name="connsiteX7" fmla="*/ 291920 w 1033649"/>
              <a:gd name="connsiteY7" fmla="*/ 1790962 h 2226752"/>
              <a:gd name="connsiteX8" fmla="*/ 362405 w 1033649"/>
              <a:gd name="connsiteY8" fmla="*/ 2055757 h 2226752"/>
              <a:gd name="connsiteX9" fmla="*/ 330020 w 1033649"/>
              <a:gd name="connsiteY9" fmla="*/ 2101477 h 2226752"/>
              <a:gd name="connsiteX10" fmla="*/ 255725 w 1033649"/>
              <a:gd name="connsiteY10" fmla="*/ 2204347 h 2226752"/>
              <a:gd name="connsiteX11" fmla="*/ 350975 w 1033649"/>
              <a:gd name="connsiteY11" fmla="*/ 2221492 h 2226752"/>
              <a:gd name="connsiteX12" fmla="*/ 453845 w 1033649"/>
              <a:gd name="connsiteY12" fmla="*/ 2133862 h 2226752"/>
              <a:gd name="connsiteX13" fmla="*/ 438605 w 1033649"/>
              <a:gd name="connsiteY13" fmla="*/ 2019562 h 2226752"/>
              <a:gd name="connsiteX14" fmla="*/ 453845 w 1033649"/>
              <a:gd name="connsiteY14" fmla="*/ 1840492 h 2226752"/>
              <a:gd name="connsiteX15" fmla="*/ 446225 w 1033649"/>
              <a:gd name="connsiteY15" fmla="*/ 1585222 h 2226752"/>
              <a:gd name="connsiteX16" fmla="*/ 458364 w 1033649"/>
              <a:gd name="connsiteY16" fmla="*/ 1492369 h 2226752"/>
              <a:gd name="connsiteX17" fmla="*/ 469085 w 1033649"/>
              <a:gd name="connsiteY17" fmla="*/ 1177552 h 2226752"/>
              <a:gd name="connsiteX18" fmla="*/ 503375 w 1033649"/>
              <a:gd name="connsiteY18" fmla="*/ 1314712 h 2226752"/>
              <a:gd name="connsiteX19" fmla="*/ 537665 w 1033649"/>
              <a:gd name="connsiteY19" fmla="*/ 1509022 h 2226752"/>
              <a:gd name="connsiteX20" fmla="*/ 533855 w 1033649"/>
              <a:gd name="connsiteY20" fmla="*/ 1589032 h 2226752"/>
              <a:gd name="connsiteX21" fmla="*/ 522425 w 1033649"/>
              <a:gd name="connsiteY21" fmla="*/ 1760482 h 2226752"/>
              <a:gd name="connsiteX22" fmla="*/ 545285 w 1033649"/>
              <a:gd name="connsiteY22" fmla="*/ 1905262 h 2226752"/>
              <a:gd name="connsiteX23" fmla="*/ 522425 w 1033649"/>
              <a:gd name="connsiteY23" fmla="*/ 2065282 h 2226752"/>
              <a:gd name="connsiteX24" fmla="*/ 526235 w 1033649"/>
              <a:gd name="connsiteY24" fmla="*/ 2152912 h 2226752"/>
              <a:gd name="connsiteX25" fmla="*/ 610055 w 1033649"/>
              <a:gd name="connsiteY25" fmla="*/ 2213872 h 2226752"/>
              <a:gd name="connsiteX26" fmla="*/ 686255 w 1033649"/>
              <a:gd name="connsiteY26" fmla="*/ 2171962 h 2226752"/>
              <a:gd name="connsiteX27" fmla="*/ 598625 w 1033649"/>
              <a:gd name="connsiteY27" fmla="*/ 2095762 h 2226752"/>
              <a:gd name="connsiteX28" fmla="*/ 613865 w 1033649"/>
              <a:gd name="connsiteY28" fmla="*/ 1912882 h 2226752"/>
              <a:gd name="connsiteX29" fmla="*/ 659585 w 1033649"/>
              <a:gd name="connsiteY29" fmla="*/ 1676662 h 2226752"/>
              <a:gd name="connsiteX30" fmla="*/ 655775 w 1033649"/>
              <a:gd name="connsiteY30" fmla="*/ 1478542 h 2226752"/>
              <a:gd name="connsiteX31" fmla="*/ 678635 w 1033649"/>
              <a:gd name="connsiteY31" fmla="*/ 1272802 h 2226752"/>
              <a:gd name="connsiteX32" fmla="*/ 678635 w 1033649"/>
              <a:gd name="connsiteY32" fmla="*/ 1101352 h 2226752"/>
              <a:gd name="connsiteX33" fmla="*/ 602435 w 1033649"/>
              <a:gd name="connsiteY33" fmla="*/ 849892 h 2226752"/>
              <a:gd name="connsiteX34" fmla="*/ 642440 w 1033649"/>
              <a:gd name="connsiteY34" fmla="*/ 699397 h 2226752"/>
              <a:gd name="connsiteX35" fmla="*/ 644345 w 1033649"/>
              <a:gd name="connsiteY35" fmla="*/ 529852 h 2226752"/>
              <a:gd name="connsiteX36" fmla="*/ 728165 w 1033649"/>
              <a:gd name="connsiteY36" fmla="*/ 735592 h 2226752"/>
              <a:gd name="connsiteX37" fmla="*/ 735785 w 1033649"/>
              <a:gd name="connsiteY37" fmla="*/ 853702 h 2226752"/>
              <a:gd name="connsiteX38" fmla="*/ 842465 w 1033649"/>
              <a:gd name="connsiteY38" fmla="*/ 1059442 h 2226752"/>
              <a:gd name="connsiteX39" fmla="*/ 811985 w 1033649"/>
              <a:gd name="connsiteY39" fmla="*/ 1177552 h 2226752"/>
              <a:gd name="connsiteX40" fmla="*/ 811985 w 1033649"/>
              <a:gd name="connsiteY40" fmla="*/ 1249942 h 2226752"/>
              <a:gd name="connsiteX41" fmla="*/ 861515 w 1033649"/>
              <a:gd name="connsiteY41" fmla="*/ 1150882 h 2226752"/>
              <a:gd name="connsiteX42" fmla="*/ 872945 w 1033649"/>
              <a:gd name="connsiteY42" fmla="*/ 1305187 h 2226752"/>
              <a:gd name="connsiteX43" fmla="*/ 891995 w 1033649"/>
              <a:gd name="connsiteY43" fmla="*/ 1303282 h 2226752"/>
              <a:gd name="connsiteX44" fmla="*/ 891995 w 1033649"/>
              <a:gd name="connsiteY44" fmla="*/ 1166122 h 2226752"/>
              <a:gd name="connsiteX45" fmla="*/ 943430 w 1033649"/>
              <a:gd name="connsiteY45" fmla="*/ 1299472 h 2226752"/>
              <a:gd name="connsiteX46" fmla="*/ 956765 w 1033649"/>
              <a:gd name="connsiteY46" fmla="*/ 1284232 h 2226752"/>
              <a:gd name="connsiteX47" fmla="*/ 899615 w 1033649"/>
              <a:gd name="connsiteY47" fmla="*/ 1147072 h 2226752"/>
              <a:gd name="connsiteX48" fmla="*/ 1002485 w 1033649"/>
              <a:gd name="connsiteY48" fmla="*/ 1265182 h 2226752"/>
              <a:gd name="connsiteX49" fmla="*/ 1008200 w 1033649"/>
              <a:gd name="connsiteY49" fmla="*/ 1249942 h 2226752"/>
              <a:gd name="connsiteX50" fmla="*/ 914855 w 1033649"/>
              <a:gd name="connsiteY50" fmla="*/ 1143262 h 2226752"/>
              <a:gd name="connsiteX51" fmla="*/ 1029155 w 1033649"/>
              <a:gd name="connsiteY51" fmla="*/ 1217557 h 2226752"/>
              <a:gd name="connsiteX52" fmla="*/ 998675 w 1033649"/>
              <a:gd name="connsiteY52" fmla="*/ 1166122 h 2226752"/>
              <a:gd name="connsiteX53" fmla="*/ 905330 w 1033649"/>
              <a:gd name="connsiteY53" fmla="*/ 1057537 h 2226752"/>
              <a:gd name="connsiteX54" fmla="*/ 861515 w 1033649"/>
              <a:gd name="connsiteY54" fmla="*/ 937522 h 2226752"/>
              <a:gd name="connsiteX55" fmla="*/ 796745 w 1033649"/>
              <a:gd name="connsiteY55" fmla="*/ 716542 h 2226752"/>
              <a:gd name="connsiteX56" fmla="*/ 773885 w 1033649"/>
              <a:gd name="connsiteY56" fmla="*/ 503182 h 2226752"/>
              <a:gd name="connsiteX57" fmla="*/ 701495 w 1033649"/>
              <a:gd name="connsiteY57" fmla="*/ 385072 h 2226752"/>
              <a:gd name="connsiteX58" fmla="*/ 583385 w 1033649"/>
              <a:gd name="connsiteY58" fmla="*/ 335542 h 2226752"/>
              <a:gd name="connsiteX59" fmla="*/ 552905 w 1033649"/>
              <a:gd name="connsiteY59" fmla="*/ 263152 h 2226752"/>
              <a:gd name="connsiteX60" fmla="*/ 602435 w 1033649"/>
              <a:gd name="connsiteY60" fmla="*/ 186952 h 2226752"/>
              <a:gd name="connsiteX61" fmla="*/ 613865 w 1033649"/>
              <a:gd name="connsiteY61" fmla="*/ 80272 h 2226752"/>
              <a:gd name="connsiteX62" fmla="*/ 530045 w 1033649"/>
              <a:gd name="connsiteY62" fmla="*/ 4072 h 2226752"/>
              <a:gd name="connsiteX63" fmla="*/ 385265 w 1033649"/>
              <a:gd name="connsiteY63" fmla="*/ 21217 h 2226752"/>
              <a:gd name="connsiteX64" fmla="*/ 350975 w 1033649"/>
              <a:gd name="connsiteY64" fmla="*/ 112657 h 2226752"/>
              <a:gd name="connsiteX65" fmla="*/ 301445 w 1033649"/>
              <a:gd name="connsiteY65" fmla="*/ 175522 h 2226752"/>
              <a:gd name="connsiteX66" fmla="*/ 352880 w 1033649"/>
              <a:gd name="connsiteY66" fmla="*/ 186952 h 2226752"/>
              <a:gd name="connsiteX67" fmla="*/ 343355 w 1033649"/>
              <a:gd name="connsiteY67" fmla="*/ 228862 h 2226752"/>
              <a:gd name="connsiteX68" fmla="*/ 370025 w 1033649"/>
              <a:gd name="connsiteY68" fmla="*/ 274582 h 2226752"/>
              <a:gd name="connsiteX69" fmla="*/ 421460 w 1033649"/>
              <a:gd name="connsiteY69" fmla="*/ 266962 h 2226752"/>
              <a:gd name="connsiteX70" fmla="*/ 453845 w 1033649"/>
              <a:gd name="connsiteY70" fmla="*/ 308872 h 2226752"/>
              <a:gd name="connsiteX71" fmla="*/ 316685 w 1033649"/>
              <a:gd name="connsiteY71" fmla="*/ 377452 h 2226752"/>
              <a:gd name="connsiteX72" fmla="*/ 225245 w 1033649"/>
              <a:gd name="connsiteY72" fmla="*/ 426982 h 2226752"/>
              <a:gd name="connsiteX73" fmla="*/ 164285 w 1033649"/>
              <a:gd name="connsiteY73" fmla="*/ 739402 h 2226752"/>
              <a:gd name="connsiteX74" fmla="*/ 129995 w 1033649"/>
              <a:gd name="connsiteY74" fmla="*/ 815602 h 2226752"/>
              <a:gd name="connsiteX75" fmla="*/ 80465 w 1033649"/>
              <a:gd name="connsiteY75" fmla="*/ 1040392 h 2226752"/>
              <a:gd name="connsiteX76" fmla="*/ 30935 w 1033649"/>
              <a:gd name="connsiteY76" fmla="*/ 1116592 h 2226752"/>
              <a:gd name="connsiteX77" fmla="*/ 455 w 1033649"/>
              <a:gd name="connsiteY77" fmla="*/ 1246132 h 2226752"/>
              <a:gd name="connsiteX78" fmla="*/ 53795 w 1033649"/>
              <a:gd name="connsiteY78" fmla="*/ 1169932 h 2226752"/>
              <a:gd name="connsiteX79" fmla="*/ 19505 w 1033649"/>
              <a:gd name="connsiteY79" fmla="*/ 1303282 h 2226752"/>
              <a:gd name="connsiteX80" fmla="*/ 40460 w 1033649"/>
              <a:gd name="connsiteY80" fmla="*/ 1270897 h 2226752"/>
              <a:gd name="connsiteX81" fmla="*/ 69035 w 1033649"/>
              <a:gd name="connsiteY81" fmla="*/ 1185172 h 2226752"/>
              <a:gd name="connsiteX82" fmla="*/ 65225 w 1033649"/>
              <a:gd name="connsiteY82" fmla="*/ 1333762 h 2226752"/>
              <a:gd name="connsiteX83" fmla="*/ 74750 w 1033649"/>
              <a:gd name="connsiteY83" fmla="*/ 1297567 h 2226752"/>
              <a:gd name="connsiteX84" fmla="*/ 84275 w 1033649"/>
              <a:gd name="connsiteY84" fmla="*/ 1196602 h 2226752"/>
              <a:gd name="connsiteX85" fmla="*/ 95705 w 1033649"/>
              <a:gd name="connsiteY85" fmla="*/ 1280422 h 2226752"/>
              <a:gd name="connsiteX86" fmla="*/ 107135 w 1033649"/>
              <a:gd name="connsiteY86" fmla="*/ 1318522 h 2226752"/>
              <a:gd name="connsiteX87" fmla="*/ 107135 w 1033649"/>
              <a:gd name="connsiteY87" fmla="*/ 1183267 h 2226752"/>
              <a:gd name="connsiteX88" fmla="*/ 118565 w 1033649"/>
              <a:gd name="connsiteY88" fmla="*/ 1158502 h 2226752"/>
              <a:gd name="connsiteX89" fmla="*/ 156665 w 1033649"/>
              <a:gd name="connsiteY89" fmla="*/ 1238512 h 2226752"/>
              <a:gd name="connsiteX90" fmla="*/ 141425 w 1033649"/>
              <a:gd name="connsiteY90" fmla="*/ 1131832 h 2226752"/>
              <a:gd name="connsiteX91" fmla="*/ 122375 w 1033649"/>
              <a:gd name="connsiteY91" fmla="*/ 1074682 h 2226752"/>
              <a:gd name="connsiteX92" fmla="*/ 194765 w 1033649"/>
              <a:gd name="connsiteY92" fmla="*/ 933712 h 2226752"/>
              <a:gd name="connsiteX93" fmla="*/ 251915 w 1033649"/>
              <a:gd name="connsiteY93" fmla="*/ 743212 h 2226752"/>
              <a:gd name="connsiteX94" fmla="*/ 320495 w 1033649"/>
              <a:gd name="connsiteY94" fmla="*/ 506992 h 2226752"/>
              <a:gd name="connsiteX0" fmla="*/ 320495 w 1033649"/>
              <a:gd name="connsiteY0" fmla="*/ 506992 h 2226125"/>
              <a:gd name="connsiteX1" fmla="*/ 297635 w 1033649"/>
              <a:gd name="connsiteY1" fmla="*/ 720352 h 2226125"/>
              <a:gd name="connsiteX2" fmla="*/ 253820 w 1033649"/>
              <a:gd name="connsiteY2" fmla="*/ 960382 h 2226125"/>
              <a:gd name="connsiteX3" fmla="*/ 236675 w 1033649"/>
              <a:gd name="connsiteY3" fmla="*/ 1107067 h 2226125"/>
              <a:gd name="connsiteX4" fmla="*/ 240485 w 1033649"/>
              <a:gd name="connsiteY4" fmla="*/ 1284232 h 2226125"/>
              <a:gd name="connsiteX5" fmla="*/ 274775 w 1033649"/>
              <a:gd name="connsiteY5" fmla="*/ 1495687 h 2226125"/>
              <a:gd name="connsiteX6" fmla="*/ 303350 w 1033649"/>
              <a:gd name="connsiteY6" fmla="*/ 1646182 h 2226125"/>
              <a:gd name="connsiteX7" fmla="*/ 291920 w 1033649"/>
              <a:gd name="connsiteY7" fmla="*/ 1790962 h 2226125"/>
              <a:gd name="connsiteX8" fmla="*/ 362405 w 1033649"/>
              <a:gd name="connsiteY8" fmla="*/ 2055757 h 2226125"/>
              <a:gd name="connsiteX9" fmla="*/ 330020 w 1033649"/>
              <a:gd name="connsiteY9" fmla="*/ 2122432 h 2226125"/>
              <a:gd name="connsiteX10" fmla="*/ 255725 w 1033649"/>
              <a:gd name="connsiteY10" fmla="*/ 2204347 h 2226125"/>
              <a:gd name="connsiteX11" fmla="*/ 350975 w 1033649"/>
              <a:gd name="connsiteY11" fmla="*/ 2221492 h 2226125"/>
              <a:gd name="connsiteX12" fmla="*/ 453845 w 1033649"/>
              <a:gd name="connsiteY12" fmla="*/ 2133862 h 2226125"/>
              <a:gd name="connsiteX13" fmla="*/ 438605 w 1033649"/>
              <a:gd name="connsiteY13" fmla="*/ 2019562 h 2226125"/>
              <a:gd name="connsiteX14" fmla="*/ 453845 w 1033649"/>
              <a:gd name="connsiteY14" fmla="*/ 1840492 h 2226125"/>
              <a:gd name="connsiteX15" fmla="*/ 446225 w 1033649"/>
              <a:gd name="connsiteY15" fmla="*/ 1585222 h 2226125"/>
              <a:gd name="connsiteX16" fmla="*/ 458364 w 1033649"/>
              <a:gd name="connsiteY16" fmla="*/ 1492369 h 2226125"/>
              <a:gd name="connsiteX17" fmla="*/ 469085 w 1033649"/>
              <a:gd name="connsiteY17" fmla="*/ 1177552 h 2226125"/>
              <a:gd name="connsiteX18" fmla="*/ 503375 w 1033649"/>
              <a:gd name="connsiteY18" fmla="*/ 1314712 h 2226125"/>
              <a:gd name="connsiteX19" fmla="*/ 537665 w 1033649"/>
              <a:gd name="connsiteY19" fmla="*/ 1509022 h 2226125"/>
              <a:gd name="connsiteX20" fmla="*/ 533855 w 1033649"/>
              <a:gd name="connsiteY20" fmla="*/ 1589032 h 2226125"/>
              <a:gd name="connsiteX21" fmla="*/ 522425 w 1033649"/>
              <a:gd name="connsiteY21" fmla="*/ 1760482 h 2226125"/>
              <a:gd name="connsiteX22" fmla="*/ 545285 w 1033649"/>
              <a:gd name="connsiteY22" fmla="*/ 1905262 h 2226125"/>
              <a:gd name="connsiteX23" fmla="*/ 522425 w 1033649"/>
              <a:gd name="connsiteY23" fmla="*/ 2065282 h 2226125"/>
              <a:gd name="connsiteX24" fmla="*/ 526235 w 1033649"/>
              <a:gd name="connsiteY24" fmla="*/ 2152912 h 2226125"/>
              <a:gd name="connsiteX25" fmla="*/ 610055 w 1033649"/>
              <a:gd name="connsiteY25" fmla="*/ 2213872 h 2226125"/>
              <a:gd name="connsiteX26" fmla="*/ 686255 w 1033649"/>
              <a:gd name="connsiteY26" fmla="*/ 2171962 h 2226125"/>
              <a:gd name="connsiteX27" fmla="*/ 598625 w 1033649"/>
              <a:gd name="connsiteY27" fmla="*/ 2095762 h 2226125"/>
              <a:gd name="connsiteX28" fmla="*/ 613865 w 1033649"/>
              <a:gd name="connsiteY28" fmla="*/ 1912882 h 2226125"/>
              <a:gd name="connsiteX29" fmla="*/ 659585 w 1033649"/>
              <a:gd name="connsiteY29" fmla="*/ 1676662 h 2226125"/>
              <a:gd name="connsiteX30" fmla="*/ 655775 w 1033649"/>
              <a:gd name="connsiteY30" fmla="*/ 1478542 h 2226125"/>
              <a:gd name="connsiteX31" fmla="*/ 678635 w 1033649"/>
              <a:gd name="connsiteY31" fmla="*/ 1272802 h 2226125"/>
              <a:gd name="connsiteX32" fmla="*/ 678635 w 1033649"/>
              <a:gd name="connsiteY32" fmla="*/ 1101352 h 2226125"/>
              <a:gd name="connsiteX33" fmla="*/ 602435 w 1033649"/>
              <a:gd name="connsiteY33" fmla="*/ 849892 h 2226125"/>
              <a:gd name="connsiteX34" fmla="*/ 642440 w 1033649"/>
              <a:gd name="connsiteY34" fmla="*/ 699397 h 2226125"/>
              <a:gd name="connsiteX35" fmla="*/ 644345 w 1033649"/>
              <a:gd name="connsiteY35" fmla="*/ 529852 h 2226125"/>
              <a:gd name="connsiteX36" fmla="*/ 728165 w 1033649"/>
              <a:gd name="connsiteY36" fmla="*/ 735592 h 2226125"/>
              <a:gd name="connsiteX37" fmla="*/ 735785 w 1033649"/>
              <a:gd name="connsiteY37" fmla="*/ 853702 h 2226125"/>
              <a:gd name="connsiteX38" fmla="*/ 842465 w 1033649"/>
              <a:gd name="connsiteY38" fmla="*/ 1059442 h 2226125"/>
              <a:gd name="connsiteX39" fmla="*/ 811985 w 1033649"/>
              <a:gd name="connsiteY39" fmla="*/ 1177552 h 2226125"/>
              <a:gd name="connsiteX40" fmla="*/ 811985 w 1033649"/>
              <a:gd name="connsiteY40" fmla="*/ 1249942 h 2226125"/>
              <a:gd name="connsiteX41" fmla="*/ 861515 w 1033649"/>
              <a:gd name="connsiteY41" fmla="*/ 1150882 h 2226125"/>
              <a:gd name="connsiteX42" fmla="*/ 872945 w 1033649"/>
              <a:gd name="connsiteY42" fmla="*/ 1305187 h 2226125"/>
              <a:gd name="connsiteX43" fmla="*/ 891995 w 1033649"/>
              <a:gd name="connsiteY43" fmla="*/ 1303282 h 2226125"/>
              <a:gd name="connsiteX44" fmla="*/ 891995 w 1033649"/>
              <a:gd name="connsiteY44" fmla="*/ 1166122 h 2226125"/>
              <a:gd name="connsiteX45" fmla="*/ 943430 w 1033649"/>
              <a:gd name="connsiteY45" fmla="*/ 1299472 h 2226125"/>
              <a:gd name="connsiteX46" fmla="*/ 956765 w 1033649"/>
              <a:gd name="connsiteY46" fmla="*/ 1284232 h 2226125"/>
              <a:gd name="connsiteX47" fmla="*/ 899615 w 1033649"/>
              <a:gd name="connsiteY47" fmla="*/ 1147072 h 2226125"/>
              <a:gd name="connsiteX48" fmla="*/ 1002485 w 1033649"/>
              <a:gd name="connsiteY48" fmla="*/ 1265182 h 2226125"/>
              <a:gd name="connsiteX49" fmla="*/ 1008200 w 1033649"/>
              <a:gd name="connsiteY49" fmla="*/ 1249942 h 2226125"/>
              <a:gd name="connsiteX50" fmla="*/ 914855 w 1033649"/>
              <a:gd name="connsiteY50" fmla="*/ 1143262 h 2226125"/>
              <a:gd name="connsiteX51" fmla="*/ 1029155 w 1033649"/>
              <a:gd name="connsiteY51" fmla="*/ 1217557 h 2226125"/>
              <a:gd name="connsiteX52" fmla="*/ 998675 w 1033649"/>
              <a:gd name="connsiteY52" fmla="*/ 1166122 h 2226125"/>
              <a:gd name="connsiteX53" fmla="*/ 905330 w 1033649"/>
              <a:gd name="connsiteY53" fmla="*/ 1057537 h 2226125"/>
              <a:gd name="connsiteX54" fmla="*/ 861515 w 1033649"/>
              <a:gd name="connsiteY54" fmla="*/ 937522 h 2226125"/>
              <a:gd name="connsiteX55" fmla="*/ 796745 w 1033649"/>
              <a:gd name="connsiteY55" fmla="*/ 716542 h 2226125"/>
              <a:gd name="connsiteX56" fmla="*/ 773885 w 1033649"/>
              <a:gd name="connsiteY56" fmla="*/ 503182 h 2226125"/>
              <a:gd name="connsiteX57" fmla="*/ 701495 w 1033649"/>
              <a:gd name="connsiteY57" fmla="*/ 385072 h 2226125"/>
              <a:gd name="connsiteX58" fmla="*/ 583385 w 1033649"/>
              <a:gd name="connsiteY58" fmla="*/ 335542 h 2226125"/>
              <a:gd name="connsiteX59" fmla="*/ 552905 w 1033649"/>
              <a:gd name="connsiteY59" fmla="*/ 263152 h 2226125"/>
              <a:gd name="connsiteX60" fmla="*/ 602435 w 1033649"/>
              <a:gd name="connsiteY60" fmla="*/ 186952 h 2226125"/>
              <a:gd name="connsiteX61" fmla="*/ 613865 w 1033649"/>
              <a:gd name="connsiteY61" fmla="*/ 80272 h 2226125"/>
              <a:gd name="connsiteX62" fmla="*/ 530045 w 1033649"/>
              <a:gd name="connsiteY62" fmla="*/ 4072 h 2226125"/>
              <a:gd name="connsiteX63" fmla="*/ 385265 w 1033649"/>
              <a:gd name="connsiteY63" fmla="*/ 21217 h 2226125"/>
              <a:gd name="connsiteX64" fmla="*/ 350975 w 1033649"/>
              <a:gd name="connsiteY64" fmla="*/ 112657 h 2226125"/>
              <a:gd name="connsiteX65" fmla="*/ 301445 w 1033649"/>
              <a:gd name="connsiteY65" fmla="*/ 175522 h 2226125"/>
              <a:gd name="connsiteX66" fmla="*/ 352880 w 1033649"/>
              <a:gd name="connsiteY66" fmla="*/ 186952 h 2226125"/>
              <a:gd name="connsiteX67" fmla="*/ 343355 w 1033649"/>
              <a:gd name="connsiteY67" fmla="*/ 228862 h 2226125"/>
              <a:gd name="connsiteX68" fmla="*/ 370025 w 1033649"/>
              <a:gd name="connsiteY68" fmla="*/ 274582 h 2226125"/>
              <a:gd name="connsiteX69" fmla="*/ 421460 w 1033649"/>
              <a:gd name="connsiteY69" fmla="*/ 266962 h 2226125"/>
              <a:gd name="connsiteX70" fmla="*/ 453845 w 1033649"/>
              <a:gd name="connsiteY70" fmla="*/ 308872 h 2226125"/>
              <a:gd name="connsiteX71" fmla="*/ 316685 w 1033649"/>
              <a:gd name="connsiteY71" fmla="*/ 377452 h 2226125"/>
              <a:gd name="connsiteX72" fmla="*/ 225245 w 1033649"/>
              <a:gd name="connsiteY72" fmla="*/ 426982 h 2226125"/>
              <a:gd name="connsiteX73" fmla="*/ 164285 w 1033649"/>
              <a:gd name="connsiteY73" fmla="*/ 739402 h 2226125"/>
              <a:gd name="connsiteX74" fmla="*/ 129995 w 1033649"/>
              <a:gd name="connsiteY74" fmla="*/ 815602 h 2226125"/>
              <a:gd name="connsiteX75" fmla="*/ 80465 w 1033649"/>
              <a:gd name="connsiteY75" fmla="*/ 1040392 h 2226125"/>
              <a:gd name="connsiteX76" fmla="*/ 30935 w 1033649"/>
              <a:gd name="connsiteY76" fmla="*/ 1116592 h 2226125"/>
              <a:gd name="connsiteX77" fmla="*/ 455 w 1033649"/>
              <a:gd name="connsiteY77" fmla="*/ 1246132 h 2226125"/>
              <a:gd name="connsiteX78" fmla="*/ 53795 w 1033649"/>
              <a:gd name="connsiteY78" fmla="*/ 1169932 h 2226125"/>
              <a:gd name="connsiteX79" fmla="*/ 19505 w 1033649"/>
              <a:gd name="connsiteY79" fmla="*/ 1303282 h 2226125"/>
              <a:gd name="connsiteX80" fmla="*/ 40460 w 1033649"/>
              <a:gd name="connsiteY80" fmla="*/ 1270897 h 2226125"/>
              <a:gd name="connsiteX81" fmla="*/ 69035 w 1033649"/>
              <a:gd name="connsiteY81" fmla="*/ 1185172 h 2226125"/>
              <a:gd name="connsiteX82" fmla="*/ 65225 w 1033649"/>
              <a:gd name="connsiteY82" fmla="*/ 1333762 h 2226125"/>
              <a:gd name="connsiteX83" fmla="*/ 74750 w 1033649"/>
              <a:gd name="connsiteY83" fmla="*/ 1297567 h 2226125"/>
              <a:gd name="connsiteX84" fmla="*/ 84275 w 1033649"/>
              <a:gd name="connsiteY84" fmla="*/ 1196602 h 2226125"/>
              <a:gd name="connsiteX85" fmla="*/ 95705 w 1033649"/>
              <a:gd name="connsiteY85" fmla="*/ 1280422 h 2226125"/>
              <a:gd name="connsiteX86" fmla="*/ 107135 w 1033649"/>
              <a:gd name="connsiteY86" fmla="*/ 1318522 h 2226125"/>
              <a:gd name="connsiteX87" fmla="*/ 107135 w 1033649"/>
              <a:gd name="connsiteY87" fmla="*/ 1183267 h 2226125"/>
              <a:gd name="connsiteX88" fmla="*/ 118565 w 1033649"/>
              <a:gd name="connsiteY88" fmla="*/ 1158502 h 2226125"/>
              <a:gd name="connsiteX89" fmla="*/ 156665 w 1033649"/>
              <a:gd name="connsiteY89" fmla="*/ 1238512 h 2226125"/>
              <a:gd name="connsiteX90" fmla="*/ 141425 w 1033649"/>
              <a:gd name="connsiteY90" fmla="*/ 1131832 h 2226125"/>
              <a:gd name="connsiteX91" fmla="*/ 122375 w 1033649"/>
              <a:gd name="connsiteY91" fmla="*/ 1074682 h 2226125"/>
              <a:gd name="connsiteX92" fmla="*/ 194765 w 1033649"/>
              <a:gd name="connsiteY92" fmla="*/ 933712 h 2226125"/>
              <a:gd name="connsiteX93" fmla="*/ 251915 w 1033649"/>
              <a:gd name="connsiteY93" fmla="*/ 743212 h 2226125"/>
              <a:gd name="connsiteX94" fmla="*/ 320495 w 1033649"/>
              <a:gd name="connsiteY94" fmla="*/ 506992 h 2226125"/>
              <a:gd name="connsiteX0" fmla="*/ 320495 w 1033649"/>
              <a:gd name="connsiteY0" fmla="*/ 506992 h 2226125"/>
              <a:gd name="connsiteX1" fmla="*/ 297635 w 1033649"/>
              <a:gd name="connsiteY1" fmla="*/ 720352 h 2226125"/>
              <a:gd name="connsiteX2" fmla="*/ 253820 w 1033649"/>
              <a:gd name="connsiteY2" fmla="*/ 960382 h 2226125"/>
              <a:gd name="connsiteX3" fmla="*/ 236675 w 1033649"/>
              <a:gd name="connsiteY3" fmla="*/ 1107067 h 2226125"/>
              <a:gd name="connsiteX4" fmla="*/ 240485 w 1033649"/>
              <a:gd name="connsiteY4" fmla="*/ 1284232 h 2226125"/>
              <a:gd name="connsiteX5" fmla="*/ 274775 w 1033649"/>
              <a:gd name="connsiteY5" fmla="*/ 1495687 h 2226125"/>
              <a:gd name="connsiteX6" fmla="*/ 303350 w 1033649"/>
              <a:gd name="connsiteY6" fmla="*/ 1646182 h 2226125"/>
              <a:gd name="connsiteX7" fmla="*/ 291920 w 1033649"/>
              <a:gd name="connsiteY7" fmla="*/ 1790962 h 2226125"/>
              <a:gd name="connsiteX8" fmla="*/ 362405 w 1033649"/>
              <a:gd name="connsiteY8" fmla="*/ 2055757 h 2226125"/>
              <a:gd name="connsiteX9" fmla="*/ 330020 w 1033649"/>
              <a:gd name="connsiteY9" fmla="*/ 2122432 h 2226125"/>
              <a:gd name="connsiteX10" fmla="*/ 255725 w 1033649"/>
              <a:gd name="connsiteY10" fmla="*/ 2204347 h 2226125"/>
              <a:gd name="connsiteX11" fmla="*/ 350975 w 1033649"/>
              <a:gd name="connsiteY11" fmla="*/ 2221492 h 2226125"/>
              <a:gd name="connsiteX12" fmla="*/ 453845 w 1033649"/>
              <a:gd name="connsiteY12" fmla="*/ 2133862 h 2226125"/>
              <a:gd name="connsiteX13" fmla="*/ 438605 w 1033649"/>
              <a:gd name="connsiteY13" fmla="*/ 2019562 h 2226125"/>
              <a:gd name="connsiteX14" fmla="*/ 453845 w 1033649"/>
              <a:gd name="connsiteY14" fmla="*/ 1840492 h 2226125"/>
              <a:gd name="connsiteX15" fmla="*/ 446225 w 1033649"/>
              <a:gd name="connsiteY15" fmla="*/ 1585222 h 2226125"/>
              <a:gd name="connsiteX16" fmla="*/ 458364 w 1033649"/>
              <a:gd name="connsiteY16" fmla="*/ 1492369 h 2226125"/>
              <a:gd name="connsiteX17" fmla="*/ 469085 w 1033649"/>
              <a:gd name="connsiteY17" fmla="*/ 1177552 h 2226125"/>
              <a:gd name="connsiteX18" fmla="*/ 503375 w 1033649"/>
              <a:gd name="connsiteY18" fmla="*/ 1314712 h 2226125"/>
              <a:gd name="connsiteX19" fmla="*/ 537665 w 1033649"/>
              <a:gd name="connsiteY19" fmla="*/ 1509022 h 2226125"/>
              <a:gd name="connsiteX20" fmla="*/ 533855 w 1033649"/>
              <a:gd name="connsiteY20" fmla="*/ 1589032 h 2226125"/>
              <a:gd name="connsiteX21" fmla="*/ 522425 w 1033649"/>
              <a:gd name="connsiteY21" fmla="*/ 1760482 h 2226125"/>
              <a:gd name="connsiteX22" fmla="*/ 545285 w 1033649"/>
              <a:gd name="connsiteY22" fmla="*/ 1905262 h 2226125"/>
              <a:gd name="connsiteX23" fmla="*/ 522425 w 1033649"/>
              <a:gd name="connsiteY23" fmla="*/ 2065282 h 2226125"/>
              <a:gd name="connsiteX24" fmla="*/ 507185 w 1033649"/>
              <a:gd name="connsiteY24" fmla="*/ 2164342 h 2226125"/>
              <a:gd name="connsiteX25" fmla="*/ 610055 w 1033649"/>
              <a:gd name="connsiteY25" fmla="*/ 2213872 h 2226125"/>
              <a:gd name="connsiteX26" fmla="*/ 686255 w 1033649"/>
              <a:gd name="connsiteY26" fmla="*/ 2171962 h 2226125"/>
              <a:gd name="connsiteX27" fmla="*/ 598625 w 1033649"/>
              <a:gd name="connsiteY27" fmla="*/ 2095762 h 2226125"/>
              <a:gd name="connsiteX28" fmla="*/ 613865 w 1033649"/>
              <a:gd name="connsiteY28" fmla="*/ 1912882 h 2226125"/>
              <a:gd name="connsiteX29" fmla="*/ 659585 w 1033649"/>
              <a:gd name="connsiteY29" fmla="*/ 1676662 h 2226125"/>
              <a:gd name="connsiteX30" fmla="*/ 655775 w 1033649"/>
              <a:gd name="connsiteY30" fmla="*/ 1478542 h 2226125"/>
              <a:gd name="connsiteX31" fmla="*/ 678635 w 1033649"/>
              <a:gd name="connsiteY31" fmla="*/ 1272802 h 2226125"/>
              <a:gd name="connsiteX32" fmla="*/ 678635 w 1033649"/>
              <a:gd name="connsiteY32" fmla="*/ 1101352 h 2226125"/>
              <a:gd name="connsiteX33" fmla="*/ 602435 w 1033649"/>
              <a:gd name="connsiteY33" fmla="*/ 849892 h 2226125"/>
              <a:gd name="connsiteX34" fmla="*/ 642440 w 1033649"/>
              <a:gd name="connsiteY34" fmla="*/ 699397 h 2226125"/>
              <a:gd name="connsiteX35" fmla="*/ 644345 w 1033649"/>
              <a:gd name="connsiteY35" fmla="*/ 529852 h 2226125"/>
              <a:gd name="connsiteX36" fmla="*/ 728165 w 1033649"/>
              <a:gd name="connsiteY36" fmla="*/ 735592 h 2226125"/>
              <a:gd name="connsiteX37" fmla="*/ 735785 w 1033649"/>
              <a:gd name="connsiteY37" fmla="*/ 853702 h 2226125"/>
              <a:gd name="connsiteX38" fmla="*/ 842465 w 1033649"/>
              <a:gd name="connsiteY38" fmla="*/ 1059442 h 2226125"/>
              <a:gd name="connsiteX39" fmla="*/ 811985 w 1033649"/>
              <a:gd name="connsiteY39" fmla="*/ 1177552 h 2226125"/>
              <a:gd name="connsiteX40" fmla="*/ 811985 w 1033649"/>
              <a:gd name="connsiteY40" fmla="*/ 1249942 h 2226125"/>
              <a:gd name="connsiteX41" fmla="*/ 861515 w 1033649"/>
              <a:gd name="connsiteY41" fmla="*/ 1150882 h 2226125"/>
              <a:gd name="connsiteX42" fmla="*/ 872945 w 1033649"/>
              <a:gd name="connsiteY42" fmla="*/ 1305187 h 2226125"/>
              <a:gd name="connsiteX43" fmla="*/ 891995 w 1033649"/>
              <a:gd name="connsiteY43" fmla="*/ 1303282 h 2226125"/>
              <a:gd name="connsiteX44" fmla="*/ 891995 w 1033649"/>
              <a:gd name="connsiteY44" fmla="*/ 1166122 h 2226125"/>
              <a:gd name="connsiteX45" fmla="*/ 943430 w 1033649"/>
              <a:gd name="connsiteY45" fmla="*/ 1299472 h 2226125"/>
              <a:gd name="connsiteX46" fmla="*/ 956765 w 1033649"/>
              <a:gd name="connsiteY46" fmla="*/ 1284232 h 2226125"/>
              <a:gd name="connsiteX47" fmla="*/ 899615 w 1033649"/>
              <a:gd name="connsiteY47" fmla="*/ 1147072 h 2226125"/>
              <a:gd name="connsiteX48" fmla="*/ 1002485 w 1033649"/>
              <a:gd name="connsiteY48" fmla="*/ 1265182 h 2226125"/>
              <a:gd name="connsiteX49" fmla="*/ 1008200 w 1033649"/>
              <a:gd name="connsiteY49" fmla="*/ 1249942 h 2226125"/>
              <a:gd name="connsiteX50" fmla="*/ 914855 w 1033649"/>
              <a:gd name="connsiteY50" fmla="*/ 1143262 h 2226125"/>
              <a:gd name="connsiteX51" fmla="*/ 1029155 w 1033649"/>
              <a:gd name="connsiteY51" fmla="*/ 1217557 h 2226125"/>
              <a:gd name="connsiteX52" fmla="*/ 998675 w 1033649"/>
              <a:gd name="connsiteY52" fmla="*/ 1166122 h 2226125"/>
              <a:gd name="connsiteX53" fmla="*/ 905330 w 1033649"/>
              <a:gd name="connsiteY53" fmla="*/ 1057537 h 2226125"/>
              <a:gd name="connsiteX54" fmla="*/ 861515 w 1033649"/>
              <a:gd name="connsiteY54" fmla="*/ 937522 h 2226125"/>
              <a:gd name="connsiteX55" fmla="*/ 796745 w 1033649"/>
              <a:gd name="connsiteY55" fmla="*/ 716542 h 2226125"/>
              <a:gd name="connsiteX56" fmla="*/ 773885 w 1033649"/>
              <a:gd name="connsiteY56" fmla="*/ 503182 h 2226125"/>
              <a:gd name="connsiteX57" fmla="*/ 701495 w 1033649"/>
              <a:gd name="connsiteY57" fmla="*/ 385072 h 2226125"/>
              <a:gd name="connsiteX58" fmla="*/ 583385 w 1033649"/>
              <a:gd name="connsiteY58" fmla="*/ 335542 h 2226125"/>
              <a:gd name="connsiteX59" fmla="*/ 552905 w 1033649"/>
              <a:gd name="connsiteY59" fmla="*/ 263152 h 2226125"/>
              <a:gd name="connsiteX60" fmla="*/ 602435 w 1033649"/>
              <a:gd name="connsiteY60" fmla="*/ 186952 h 2226125"/>
              <a:gd name="connsiteX61" fmla="*/ 613865 w 1033649"/>
              <a:gd name="connsiteY61" fmla="*/ 80272 h 2226125"/>
              <a:gd name="connsiteX62" fmla="*/ 530045 w 1033649"/>
              <a:gd name="connsiteY62" fmla="*/ 4072 h 2226125"/>
              <a:gd name="connsiteX63" fmla="*/ 385265 w 1033649"/>
              <a:gd name="connsiteY63" fmla="*/ 21217 h 2226125"/>
              <a:gd name="connsiteX64" fmla="*/ 350975 w 1033649"/>
              <a:gd name="connsiteY64" fmla="*/ 112657 h 2226125"/>
              <a:gd name="connsiteX65" fmla="*/ 301445 w 1033649"/>
              <a:gd name="connsiteY65" fmla="*/ 175522 h 2226125"/>
              <a:gd name="connsiteX66" fmla="*/ 352880 w 1033649"/>
              <a:gd name="connsiteY66" fmla="*/ 186952 h 2226125"/>
              <a:gd name="connsiteX67" fmla="*/ 343355 w 1033649"/>
              <a:gd name="connsiteY67" fmla="*/ 228862 h 2226125"/>
              <a:gd name="connsiteX68" fmla="*/ 370025 w 1033649"/>
              <a:gd name="connsiteY68" fmla="*/ 274582 h 2226125"/>
              <a:gd name="connsiteX69" fmla="*/ 421460 w 1033649"/>
              <a:gd name="connsiteY69" fmla="*/ 266962 h 2226125"/>
              <a:gd name="connsiteX70" fmla="*/ 453845 w 1033649"/>
              <a:gd name="connsiteY70" fmla="*/ 308872 h 2226125"/>
              <a:gd name="connsiteX71" fmla="*/ 316685 w 1033649"/>
              <a:gd name="connsiteY71" fmla="*/ 377452 h 2226125"/>
              <a:gd name="connsiteX72" fmla="*/ 225245 w 1033649"/>
              <a:gd name="connsiteY72" fmla="*/ 426982 h 2226125"/>
              <a:gd name="connsiteX73" fmla="*/ 164285 w 1033649"/>
              <a:gd name="connsiteY73" fmla="*/ 739402 h 2226125"/>
              <a:gd name="connsiteX74" fmla="*/ 129995 w 1033649"/>
              <a:gd name="connsiteY74" fmla="*/ 815602 h 2226125"/>
              <a:gd name="connsiteX75" fmla="*/ 80465 w 1033649"/>
              <a:gd name="connsiteY75" fmla="*/ 1040392 h 2226125"/>
              <a:gd name="connsiteX76" fmla="*/ 30935 w 1033649"/>
              <a:gd name="connsiteY76" fmla="*/ 1116592 h 2226125"/>
              <a:gd name="connsiteX77" fmla="*/ 455 w 1033649"/>
              <a:gd name="connsiteY77" fmla="*/ 1246132 h 2226125"/>
              <a:gd name="connsiteX78" fmla="*/ 53795 w 1033649"/>
              <a:gd name="connsiteY78" fmla="*/ 1169932 h 2226125"/>
              <a:gd name="connsiteX79" fmla="*/ 19505 w 1033649"/>
              <a:gd name="connsiteY79" fmla="*/ 1303282 h 2226125"/>
              <a:gd name="connsiteX80" fmla="*/ 40460 w 1033649"/>
              <a:gd name="connsiteY80" fmla="*/ 1270897 h 2226125"/>
              <a:gd name="connsiteX81" fmla="*/ 69035 w 1033649"/>
              <a:gd name="connsiteY81" fmla="*/ 1185172 h 2226125"/>
              <a:gd name="connsiteX82" fmla="*/ 65225 w 1033649"/>
              <a:gd name="connsiteY82" fmla="*/ 1333762 h 2226125"/>
              <a:gd name="connsiteX83" fmla="*/ 74750 w 1033649"/>
              <a:gd name="connsiteY83" fmla="*/ 1297567 h 2226125"/>
              <a:gd name="connsiteX84" fmla="*/ 84275 w 1033649"/>
              <a:gd name="connsiteY84" fmla="*/ 1196602 h 2226125"/>
              <a:gd name="connsiteX85" fmla="*/ 95705 w 1033649"/>
              <a:gd name="connsiteY85" fmla="*/ 1280422 h 2226125"/>
              <a:gd name="connsiteX86" fmla="*/ 107135 w 1033649"/>
              <a:gd name="connsiteY86" fmla="*/ 1318522 h 2226125"/>
              <a:gd name="connsiteX87" fmla="*/ 107135 w 1033649"/>
              <a:gd name="connsiteY87" fmla="*/ 1183267 h 2226125"/>
              <a:gd name="connsiteX88" fmla="*/ 118565 w 1033649"/>
              <a:gd name="connsiteY88" fmla="*/ 1158502 h 2226125"/>
              <a:gd name="connsiteX89" fmla="*/ 156665 w 1033649"/>
              <a:gd name="connsiteY89" fmla="*/ 1238512 h 2226125"/>
              <a:gd name="connsiteX90" fmla="*/ 141425 w 1033649"/>
              <a:gd name="connsiteY90" fmla="*/ 1131832 h 2226125"/>
              <a:gd name="connsiteX91" fmla="*/ 122375 w 1033649"/>
              <a:gd name="connsiteY91" fmla="*/ 1074682 h 2226125"/>
              <a:gd name="connsiteX92" fmla="*/ 194765 w 1033649"/>
              <a:gd name="connsiteY92" fmla="*/ 933712 h 2226125"/>
              <a:gd name="connsiteX93" fmla="*/ 251915 w 1033649"/>
              <a:gd name="connsiteY93" fmla="*/ 743212 h 2226125"/>
              <a:gd name="connsiteX94" fmla="*/ 320495 w 1033649"/>
              <a:gd name="connsiteY94" fmla="*/ 506992 h 2226125"/>
              <a:gd name="connsiteX0" fmla="*/ 320495 w 1033649"/>
              <a:gd name="connsiteY0" fmla="*/ 506992 h 2231048"/>
              <a:gd name="connsiteX1" fmla="*/ 297635 w 1033649"/>
              <a:gd name="connsiteY1" fmla="*/ 720352 h 2231048"/>
              <a:gd name="connsiteX2" fmla="*/ 253820 w 1033649"/>
              <a:gd name="connsiteY2" fmla="*/ 960382 h 2231048"/>
              <a:gd name="connsiteX3" fmla="*/ 236675 w 1033649"/>
              <a:gd name="connsiteY3" fmla="*/ 1107067 h 2231048"/>
              <a:gd name="connsiteX4" fmla="*/ 240485 w 1033649"/>
              <a:gd name="connsiteY4" fmla="*/ 1284232 h 2231048"/>
              <a:gd name="connsiteX5" fmla="*/ 274775 w 1033649"/>
              <a:gd name="connsiteY5" fmla="*/ 1495687 h 2231048"/>
              <a:gd name="connsiteX6" fmla="*/ 303350 w 1033649"/>
              <a:gd name="connsiteY6" fmla="*/ 1646182 h 2231048"/>
              <a:gd name="connsiteX7" fmla="*/ 291920 w 1033649"/>
              <a:gd name="connsiteY7" fmla="*/ 1790962 h 2231048"/>
              <a:gd name="connsiteX8" fmla="*/ 362405 w 1033649"/>
              <a:gd name="connsiteY8" fmla="*/ 2055757 h 2231048"/>
              <a:gd name="connsiteX9" fmla="*/ 330020 w 1033649"/>
              <a:gd name="connsiteY9" fmla="*/ 2122432 h 2231048"/>
              <a:gd name="connsiteX10" fmla="*/ 255725 w 1033649"/>
              <a:gd name="connsiteY10" fmla="*/ 2204347 h 2231048"/>
              <a:gd name="connsiteX11" fmla="*/ 350975 w 1033649"/>
              <a:gd name="connsiteY11" fmla="*/ 2221492 h 2231048"/>
              <a:gd name="connsiteX12" fmla="*/ 453845 w 1033649"/>
              <a:gd name="connsiteY12" fmla="*/ 2133862 h 2231048"/>
              <a:gd name="connsiteX13" fmla="*/ 438605 w 1033649"/>
              <a:gd name="connsiteY13" fmla="*/ 2019562 h 2231048"/>
              <a:gd name="connsiteX14" fmla="*/ 453845 w 1033649"/>
              <a:gd name="connsiteY14" fmla="*/ 1840492 h 2231048"/>
              <a:gd name="connsiteX15" fmla="*/ 446225 w 1033649"/>
              <a:gd name="connsiteY15" fmla="*/ 1585222 h 2231048"/>
              <a:gd name="connsiteX16" fmla="*/ 458364 w 1033649"/>
              <a:gd name="connsiteY16" fmla="*/ 1492369 h 2231048"/>
              <a:gd name="connsiteX17" fmla="*/ 469085 w 1033649"/>
              <a:gd name="connsiteY17" fmla="*/ 1177552 h 2231048"/>
              <a:gd name="connsiteX18" fmla="*/ 503375 w 1033649"/>
              <a:gd name="connsiteY18" fmla="*/ 1314712 h 2231048"/>
              <a:gd name="connsiteX19" fmla="*/ 537665 w 1033649"/>
              <a:gd name="connsiteY19" fmla="*/ 1509022 h 2231048"/>
              <a:gd name="connsiteX20" fmla="*/ 533855 w 1033649"/>
              <a:gd name="connsiteY20" fmla="*/ 1589032 h 2231048"/>
              <a:gd name="connsiteX21" fmla="*/ 522425 w 1033649"/>
              <a:gd name="connsiteY21" fmla="*/ 1760482 h 2231048"/>
              <a:gd name="connsiteX22" fmla="*/ 545285 w 1033649"/>
              <a:gd name="connsiteY22" fmla="*/ 1905262 h 2231048"/>
              <a:gd name="connsiteX23" fmla="*/ 522425 w 1033649"/>
              <a:gd name="connsiteY23" fmla="*/ 2065282 h 2231048"/>
              <a:gd name="connsiteX24" fmla="*/ 507185 w 1033649"/>
              <a:gd name="connsiteY24" fmla="*/ 2164342 h 2231048"/>
              <a:gd name="connsiteX25" fmla="*/ 610055 w 1033649"/>
              <a:gd name="connsiteY25" fmla="*/ 2231017 h 2231048"/>
              <a:gd name="connsiteX26" fmla="*/ 686255 w 1033649"/>
              <a:gd name="connsiteY26" fmla="*/ 2171962 h 2231048"/>
              <a:gd name="connsiteX27" fmla="*/ 598625 w 1033649"/>
              <a:gd name="connsiteY27" fmla="*/ 2095762 h 2231048"/>
              <a:gd name="connsiteX28" fmla="*/ 613865 w 1033649"/>
              <a:gd name="connsiteY28" fmla="*/ 1912882 h 2231048"/>
              <a:gd name="connsiteX29" fmla="*/ 659585 w 1033649"/>
              <a:gd name="connsiteY29" fmla="*/ 1676662 h 2231048"/>
              <a:gd name="connsiteX30" fmla="*/ 655775 w 1033649"/>
              <a:gd name="connsiteY30" fmla="*/ 1478542 h 2231048"/>
              <a:gd name="connsiteX31" fmla="*/ 678635 w 1033649"/>
              <a:gd name="connsiteY31" fmla="*/ 1272802 h 2231048"/>
              <a:gd name="connsiteX32" fmla="*/ 678635 w 1033649"/>
              <a:gd name="connsiteY32" fmla="*/ 1101352 h 2231048"/>
              <a:gd name="connsiteX33" fmla="*/ 602435 w 1033649"/>
              <a:gd name="connsiteY33" fmla="*/ 849892 h 2231048"/>
              <a:gd name="connsiteX34" fmla="*/ 642440 w 1033649"/>
              <a:gd name="connsiteY34" fmla="*/ 699397 h 2231048"/>
              <a:gd name="connsiteX35" fmla="*/ 644345 w 1033649"/>
              <a:gd name="connsiteY35" fmla="*/ 529852 h 2231048"/>
              <a:gd name="connsiteX36" fmla="*/ 728165 w 1033649"/>
              <a:gd name="connsiteY36" fmla="*/ 735592 h 2231048"/>
              <a:gd name="connsiteX37" fmla="*/ 735785 w 1033649"/>
              <a:gd name="connsiteY37" fmla="*/ 853702 h 2231048"/>
              <a:gd name="connsiteX38" fmla="*/ 842465 w 1033649"/>
              <a:gd name="connsiteY38" fmla="*/ 1059442 h 2231048"/>
              <a:gd name="connsiteX39" fmla="*/ 811985 w 1033649"/>
              <a:gd name="connsiteY39" fmla="*/ 1177552 h 2231048"/>
              <a:gd name="connsiteX40" fmla="*/ 811985 w 1033649"/>
              <a:gd name="connsiteY40" fmla="*/ 1249942 h 2231048"/>
              <a:gd name="connsiteX41" fmla="*/ 861515 w 1033649"/>
              <a:gd name="connsiteY41" fmla="*/ 1150882 h 2231048"/>
              <a:gd name="connsiteX42" fmla="*/ 872945 w 1033649"/>
              <a:gd name="connsiteY42" fmla="*/ 1305187 h 2231048"/>
              <a:gd name="connsiteX43" fmla="*/ 891995 w 1033649"/>
              <a:gd name="connsiteY43" fmla="*/ 1303282 h 2231048"/>
              <a:gd name="connsiteX44" fmla="*/ 891995 w 1033649"/>
              <a:gd name="connsiteY44" fmla="*/ 1166122 h 2231048"/>
              <a:gd name="connsiteX45" fmla="*/ 943430 w 1033649"/>
              <a:gd name="connsiteY45" fmla="*/ 1299472 h 2231048"/>
              <a:gd name="connsiteX46" fmla="*/ 956765 w 1033649"/>
              <a:gd name="connsiteY46" fmla="*/ 1284232 h 2231048"/>
              <a:gd name="connsiteX47" fmla="*/ 899615 w 1033649"/>
              <a:gd name="connsiteY47" fmla="*/ 1147072 h 2231048"/>
              <a:gd name="connsiteX48" fmla="*/ 1002485 w 1033649"/>
              <a:gd name="connsiteY48" fmla="*/ 1265182 h 2231048"/>
              <a:gd name="connsiteX49" fmla="*/ 1008200 w 1033649"/>
              <a:gd name="connsiteY49" fmla="*/ 1249942 h 2231048"/>
              <a:gd name="connsiteX50" fmla="*/ 914855 w 1033649"/>
              <a:gd name="connsiteY50" fmla="*/ 1143262 h 2231048"/>
              <a:gd name="connsiteX51" fmla="*/ 1029155 w 1033649"/>
              <a:gd name="connsiteY51" fmla="*/ 1217557 h 2231048"/>
              <a:gd name="connsiteX52" fmla="*/ 998675 w 1033649"/>
              <a:gd name="connsiteY52" fmla="*/ 1166122 h 2231048"/>
              <a:gd name="connsiteX53" fmla="*/ 905330 w 1033649"/>
              <a:gd name="connsiteY53" fmla="*/ 1057537 h 2231048"/>
              <a:gd name="connsiteX54" fmla="*/ 861515 w 1033649"/>
              <a:gd name="connsiteY54" fmla="*/ 937522 h 2231048"/>
              <a:gd name="connsiteX55" fmla="*/ 796745 w 1033649"/>
              <a:gd name="connsiteY55" fmla="*/ 716542 h 2231048"/>
              <a:gd name="connsiteX56" fmla="*/ 773885 w 1033649"/>
              <a:gd name="connsiteY56" fmla="*/ 503182 h 2231048"/>
              <a:gd name="connsiteX57" fmla="*/ 701495 w 1033649"/>
              <a:gd name="connsiteY57" fmla="*/ 385072 h 2231048"/>
              <a:gd name="connsiteX58" fmla="*/ 583385 w 1033649"/>
              <a:gd name="connsiteY58" fmla="*/ 335542 h 2231048"/>
              <a:gd name="connsiteX59" fmla="*/ 552905 w 1033649"/>
              <a:gd name="connsiteY59" fmla="*/ 263152 h 2231048"/>
              <a:gd name="connsiteX60" fmla="*/ 602435 w 1033649"/>
              <a:gd name="connsiteY60" fmla="*/ 186952 h 2231048"/>
              <a:gd name="connsiteX61" fmla="*/ 613865 w 1033649"/>
              <a:gd name="connsiteY61" fmla="*/ 80272 h 2231048"/>
              <a:gd name="connsiteX62" fmla="*/ 530045 w 1033649"/>
              <a:gd name="connsiteY62" fmla="*/ 4072 h 2231048"/>
              <a:gd name="connsiteX63" fmla="*/ 385265 w 1033649"/>
              <a:gd name="connsiteY63" fmla="*/ 21217 h 2231048"/>
              <a:gd name="connsiteX64" fmla="*/ 350975 w 1033649"/>
              <a:gd name="connsiteY64" fmla="*/ 112657 h 2231048"/>
              <a:gd name="connsiteX65" fmla="*/ 301445 w 1033649"/>
              <a:gd name="connsiteY65" fmla="*/ 175522 h 2231048"/>
              <a:gd name="connsiteX66" fmla="*/ 352880 w 1033649"/>
              <a:gd name="connsiteY66" fmla="*/ 186952 h 2231048"/>
              <a:gd name="connsiteX67" fmla="*/ 343355 w 1033649"/>
              <a:gd name="connsiteY67" fmla="*/ 228862 h 2231048"/>
              <a:gd name="connsiteX68" fmla="*/ 370025 w 1033649"/>
              <a:gd name="connsiteY68" fmla="*/ 274582 h 2231048"/>
              <a:gd name="connsiteX69" fmla="*/ 421460 w 1033649"/>
              <a:gd name="connsiteY69" fmla="*/ 266962 h 2231048"/>
              <a:gd name="connsiteX70" fmla="*/ 453845 w 1033649"/>
              <a:gd name="connsiteY70" fmla="*/ 308872 h 2231048"/>
              <a:gd name="connsiteX71" fmla="*/ 316685 w 1033649"/>
              <a:gd name="connsiteY71" fmla="*/ 377452 h 2231048"/>
              <a:gd name="connsiteX72" fmla="*/ 225245 w 1033649"/>
              <a:gd name="connsiteY72" fmla="*/ 426982 h 2231048"/>
              <a:gd name="connsiteX73" fmla="*/ 164285 w 1033649"/>
              <a:gd name="connsiteY73" fmla="*/ 739402 h 2231048"/>
              <a:gd name="connsiteX74" fmla="*/ 129995 w 1033649"/>
              <a:gd name="connsiteY74" fmla="*/ 815602 h 2231048"/>
              <a:gd name="connsiteX75" fmla="*/ 80465 w 1033649"/>
              <a:gd name="connsiteY75" fmla="*/ 1040392 h 2231048"/>
              <a:gd name="connsiteX76" fmla="*/ 30935 w 1033649"/>
              <a:gd name="connsiteY76" fmla="*/ 1116592 h 2231048"/>
              <a:gd name="connsiteX77" fmla="*/ 455 w 1033649"/>
              <a:gd name="connsiteY77" fmla="*/ 1246132 h 2231048"/>
              <a:gd name="connsiteX78" fmla="*/ 53795 w 1033649"/>
              <a:gd name="connsiteY78" fmla="*/ 1169932 h 2231048"/>
              <a:gd name="connsiteX79" fmla="*/ 19505 w 1033649"/>
              <a:gd name="connsiteY79" fmla="*/ 1303282 h 2231048"/>
              <a:gd name="connsiteX80" fmla="*/ 40460 w 1033649"/>
              <a:gd name="connsiteY80" fmla="*/ 1270897 h 2231048"/>
              <a:gd name="connsiteX81" fmla="*/ 69035 w 1033649"/>
              <a:gd name="connsiteY81" fmla="*/ 1185172 h 2231048"/>
              <a:gd name="connsiteX82" fmla="*/ 65225 w 1033649"/>
              <a:gd name="connsiteY82" fmla="*/ 1333762 h 2231048"/>
              <a:gd name="connsiteX83" fmla="*/ 74750 w 1033649"/>
              <a:gd name="connsiteY83" fmla="*/ 1297567 h 2231048"/>
              <a:gd name="connsiteX84" fmla="*/ 84275 w 1033649"/>
              <a:gd name="connsiteY84" fmla="*/ 1196602 h 2231048"/>
              <a:gd name="connsiteX85" fmla="*/ 95705 w 1033649"/>
              <a:gd name="connsiteY85" fmla="*/ 1280422 h 2231048"/>
              <a:gd name="connsiteX86" fmla="*/ 107135 w 1033649"/>
              <a:gd name="connsiteY86" fmla="*/ 1318522 h 2231048"/>
              <a:gd name="connsiteX87" fmla="*/ 107135 w 1033649"/>
              <a:gd name="connsiteY87" fmla="*/ 1183267 h 2231048"/>
              <a:gd name="connsiteX88" fmla="*/ 118565 w 1033649"/>
              <a:gd name="connsiteY88" fmla="*/ 1158502 h 2231048"/>
              <a:gd name="connsiteX89" fmla="*/ 156665 w 1033649"/>
              <a:gd name="connsiteY89" fmla="*/ 1238512 h 2231048"/>
              <a:gd name="connsiteX90" fmla="*/ 141425 w 1033649"/>
              <a:gd name="connsiteY90" fmla="*/ 1131832 h 2231048"/>
              <a:gd name="connsiteX91" fmla="*/ 122375 w 1033649"/>
              <a:gd name="connsiteY91" fmla="*/ 1074682 h 2231048"/>
              <a:gd name="connsiteX92" fmla="*/ 194765 w 1033649"/>
              <a:gd name="connsiteY92" fmla="*/ 933712 h 2231048"/>
              <a:gd name="connsiteX93" fmla="*/ 251915 w 1033649"/>
              <a:gd name="connsiteY93" fmla="*/ 743212 h 2231048"/>
              <a:gd name="connsiteX94" fmla="*/ 320495 w 1033649"/>
              <a:gd name="connsiteY94" fmla="*/ 506992 h 2231048"/>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537665 w 1033649"/>
              <a:gd name="connsiteY19" fmla="*/ 1509022 h 2231595"/>
              <a:gd name="connsiteX20" fmla="*/ 533855 w 1033649"/>
              <a:gd name="connsiteY20" fmla="*/ 1589032 h 2231595"/>
              <a:gd name="connsiteX21" fmla="*/ 522425 w 1033649"/>
              <a:gd name="connsiteY21" fmla="*/ 1760482 h 2231595"/>
              <a:gd name="connsiteX22" fmla="*/ 545285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78635 w 1033649"/>
              <a:gd name="connsiteY31" fmla="*/ 1272802 h 2231595"/>
              <a:gd name="connsiteX32" fmla="*/ 678635 w 1033649"/>
              <a:gd name="connsiteY32" fmla="*/ 1101352 h 2231595"/>
              <a:gd name="connsiteX33" fmla="*/ 602435 w 1033649"/>
              <a:gd name="connsiteY33" fmla="*/ 849892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537665 w 1033649"/>
              <a:gd name="connsiteY19" fmla="*/ 1509022 h 2231595"/>
              <a:gd name="connsiteX20" fmla="*/ 533855 w 1033649"/>
              <a:gd name="connsiteY20" fmla="*/ 1589032 h 2231595"/>
              <a:gd name="connsiteX21" fmla="*/ 522425 w 1033649"/>
              <a:gd name="connsiteY21" fmla="*/ 176048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78635 w 1033649"/>
              <a:gd name="connsiteY31" fmla="*/ 1272802 h 2231595"/>
              <a:gd name="connsiteX32" fmla="*/ 678635 w 1033649"/>
              <a:gd name="connsiteY32" fmla="*/ 1101352 h 2231595"/>
              <a:gd name="connsiteX33" fmla="*/ 602435 w 1033649"/>
              <a:gd name="connsiteY33" fmla="*/ 849892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537665 w 1033649"/>
              <a:gd name="connsiteY19" fmla="*/ 1509022 h 2231595"/>
              <a:gd name="connsiteX20" fmla="*/ 533855 w 1033649"/>
              <a:gd name="connsiteY20" fmla="*/ 1589032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78635 w 1033649"/>
              <a:gd name="connsiteY31" fmla="*/ 1272802 h 2231595"/>
              <a:gd name="connsiteX32" fmla="*/ 678635 w 1033649"/>
              <a:gd name="connsiteY32" fmla="*/ 1101352 h 2231595"/>
              <a:gd name="connsiteX33" fmla="*/ 602435 w 1033649"/>
              <a:gd name="connsiteY33" fmla="*/ 849892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33855 w 1033649"/>
              <a:gd name="connsiteY20" fmla="*/ 1589032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78635 w 1033649"/>
              <a:gd name="connsiteY31" fmla="*/ 1272802 h 2231595"/>
              <a:gd name="connsiteX32" fmla="*/ 678635 w 1033649"/>
              <a:gd name="connsiteY32" fmla="*/ 1101352 h 2231595"/>
              <a:gd name="connsiteX33" fmla="*/ 602435 w 1033649"/>
              <a:gd name="connsiteY33" fmla="*/ 849892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78635 w 1033649"/>
              <a:gd name="connsiteY31" fmla="*/ 1272802 h 2231595"/>
              <a:gd name="connsiteX32" fmla="*/ 678635 w 1033649"/>
              <a:gd name="connsiteY32" fmla="*/ 1101352 h 2231595"/>
              <a:gd name="connsiteX33" fmla="*/ 602435 w 1033649"/>
              <a:gd name="connsiteY33" fmla="*/ 849892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707210 w 1033649"/>
              <a:gd name="connsiteY31" fmla="*/ 1280422 h 2231595"/>
              <a:gd name="connsiteX32" fmla="*/ 678635 w 1033649"/>
              <a:gd name="connsiteY32" fmla="*/ 1101352 h 2231595"/>
              <a:gd name="connsiteX33" fmla="*/ 602435 w 1033649"/>
              <a:gd name="connsiteY33" fmla="*/ 849892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678635 w 1033649"/>
              <a:gd name="connsiteY32" fmla="*/ 1101352 h 2231595"/>
              <a:gd name="connsiteX33" fmla="*/ 602435 w 1033649"/>
              <a:gd name="connsiteY33" fmla="*/ 849892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678635 w 1033649"/>
              <a:gd name="connsiteY32" fmla="*/ 1101352 h 2231595"/>
              <a:gd name="connsiteX33" fmla="*/ 673629 w 1033649"/>
              <a:gd name="connsiteY33" fmla="*/ 852289 h 2231595"/>
              <a:gd name="connsiteX34" fmla="*/ 602435 w 1033649"/>
              <a:gd name="connsiteY34" fmla="*/ 849892 h 2231595"/>
              <a:gd name="connsiteX35" fmla="*/ 642440 w 1033649"/>
              <a:gd name="connsiteY35" fmla="*/ 699397 h 2231595"/>
              <a:gd name="connsiteX36" fmla="*/ 644345 w 1033649"/>
              <a:gd name="connsiteY36" fmla="*/ 529852 h 2231595"/>
              <a:gd name="connsiteX37" fmla="*/ 728165 w 1033649"/>
              <a:gd name="connsiteY37" fmla="*/ 735592 h 2231595"/>
              <a:gd name="connsiteX38" fmla="*/ 735785 w 1033649"/>
              <a:gd name="connsiteY38" fmla="*/ 853702 h 2231595"/>
              <a:gd name="connsiteX39" fmla="*/ 842465 w 1033649"/>
              <a:gd name="connsiteY39" fmla="*/ 1059442 h 2231595"/>
              <a:gd name="connsiteX40" fmla="*/ 811985 w 1033649"/>
              <a:gd name="connsiteY40" fmla="*/ 1177552 h 2231595"/>
              <a:gd name="connsiteX41" fmla="*/ 811985 w 1033649"/>
              <a:gd name="connsiteY41" fmla="*/ 1249942 h 2231595"/>
              <a:gd name="connsiteX42" fmla="*/ 861515 w 1033649"/>
              <a:gd name="connsiteY42" fmla="*/ 1150882 h 2231595"/>
              <a:gd name="connsiteX43" fmla="*/ 872945 w 1033649"/>
              <a:gd name="connsiteY43" fmla="*/ 1305187 h 2231595"/>
              <a:gd name="connsiteX44" fmla="*/ 891995 w 1033649"/>
              <a:gd name="connsiteY44" fmla="*/ 1303282 h 2231595"/>
              <a:gd name="connsiteX45" fmla="*/ 891995 w 1033649"/>
              <a:gd name="connsiteY45" fmla="*/ 1166122 h 2231595"/>
              <a:gd name="connsiteX46" fmla="*/ 943430 w 1033649"/>
              <a:gd name="connsiteY46" fmla="*/ 1299472 h 2231595"/>
              <a:gd name="connsiteX47" fmla="*/ 956765 w 1033649"/>
              <a:gd name="connsiteY47" fmla="*/ 1284232 h 2231595"/>
              <a:gd name="connsiteX48" fmla="*/ 899615 w 1033649"/>
              <a:gd name="connsiteY48" fmla="*/ 1147072 h 2231595"/>
              <a:gd name="connsiteX49" fmla="*/ 1002485 w 1033649"/>
              <a:gd name="connsiteY49" fmla="*/ 1265182 h 2231595"/>
              <a:gd name="connsiteX50" fmla="*/ 1008200 w 1033649"/>
              <a:gd name="connsiteY50" fmla="*/ 1249942 h 2231595"/>
              <a:gd name="connsiteX51" fmla="*/ 914855 w 1033649"/>
              <a:gd name="connsiteY51" fmla="*/ 1143262 h 2231595"/>
              <a:gd name="connsiteX52" fmla="*/ 1029155 w 1033649"/>
              <a:gd name="connsiteY52" fmla="*/ 1217557 h 2231595"/>
              <a:gd name="connsiteX53" fmla="*/ 998675 w 1033649"/>
              <a:gd name="connsiteY53" fmla="*/ 1166122 h 2231595"/>
              <a:gd name="connsiteX54" fmla="*/ 905330 w 1033649"/>
              <a:gd name="connsiteY54" fmla="*/ 1057537 h 2231595"/>
              <a:gd name="connsiteX55" fmla="*/ 861515 w 1033649"/>
              <a:gd name="connsiteY55" fmla="*/ 937522 h 2231595"/>
              <a:gd name="connsiteX56" fmla="*/ 796745 w 1033649"/>
              <a:gd name="connsiteY56" fmla="*/ 716542 h 2231595"/>
              <a:gd name="connsiteX57" fmla="*/ 773885 w 1033649"/>
              <a:gd name="connsiteY57" fmla="*/ 503182 h 2231595"/>
              <a:gd name="connsiteX58" fmla="*/ 701495 w 1033649"/>
              <a:gd name="connsiteY58" fmla="*/ 385072 h 2231595"/>
              <a:gd name="connsiteX59" fmla="*/ 583385 w 1033649"/>
              <a:gd name="connsiteY59" fmla="*/ 335542 h 2231595"/>
              <a:gd name="connsiteX60" fmla="*/ 552905 w 1033649"/>
              <a:gd name="connsiteY60" fmla="*/ 263152 h 2231595"/>
              <a:gd name="connsiteX61" fmla="*/ 602435 w 1033649"/>
              <a:gd name="connsiteY61" fmla="*/ 186952 h 2231595"/>
              <a:gd name="connsiteX62" fmla="*/ 613865 w 1033649"/>
              <a:gd name="connsiteY62" fmla="*/ 80272 h 2231595"/>
              <a:gd name="connsiteX63" fmla="*/ 530045 w 1033649"/>
              <a:gd name="connsiteY63" fmla="*/ 4072 h 2231595"/>
              <a:gd name="connsiteX64" fmla="*/ 385265 w 1033649"/>
              <a:gd name="connsiteY64" fmla="*/ 21217 h 2231595"/>
              <a:gd name="connsiteX65" fmla="*/ 350975 w 1033649"/>
              <a:gd name="connsiteY65" fmla="*/ 112657 h 2231595"/>
              <a:gd name="connsiteX66" fmla="*/ 301445 w 1033649"/>
              <a:gd name="connsiteY66" fmla="*/ 175522 h 2231595"/>
              <a:gd name="connsiteX67" fmla="*/ 352880 w 1033649"/>
              <a:gd name="connsiteY67" fmla="*/ 186952 h 2231595"/>
              <a:gd name="connsiteX68" fmla="*/ 343355 w 1033649"/>
              <a:gd name="connsiteY68" fmla="*/ 228862 h 2231595"/>
              <a:gd name="connsiteX69" fmla="*/ 370025 w 1033649"/>
              <a:gd name="connsiteY69" fmla="*/ 274582 h 2231595"/>
              <a:gd name="connsiteX70" fmla="*/ 421460 w 1033649"/>
              <a:gd name="connsiteY70" fmla="*/ 266962 h 2231595"/>
              <a:gd name="connsiteX71" fmla="*/ 453845 w 1033649"/>
              <a:gd name="connsiteY71" fmla="*/ 308872 h 2231595"/>
              <a:gd name="connsiteX72" fmla="*/ 316685 w 1033649"/>
              <a:gd name="connsiteY72" fmla="*/ 377452 h 2231595"/>
              <a:gd name="connsiteX73" fmla="*/ 225245 w 1033649"/>
              <a:gd name="connsiteY73" fmla="*/ 426982 h 2231595"/>
              <a:gd name="connsiteX74" fmla="*/ 164285 w 1033649"/>
              <a:gd name="connsiteY74" fmla="*/ 739402 h 2231595"/>
              <a:gd name="connsiteX75" fmla="*/ 129995 w 1033649"/>
              <a:gd name="connsiteY75" fmla="*/ 815602 h 2231595"/>
              <a:gd name="connsiteX76" fmla="*/ 80465 w 1033649"/>
              <a:gd name="connsiteY76" fmla="*/ 1040392 h 2231595"/>
              <a:gd name="connsiteX77" fmla="*/ 30935 w 1033649"/>
              <a:gd name="connsiteY77" fmla="*/ 1116592 h 2231595"/>
              <a:gd name="connsiteX78" fmla="*/ 455 w 1033649"/>
              <a:gd name="connsiteY78" fmla="*/ 1246132 h 2231595"/>
              <a:gd name="connsiteX79" fmla="*/ 53795 w 1033649"/>
              <a:gd name="connsiteY79" fmla="*/ 1169932 h 2231595"/>
              <a:gd name="connsiteX80" fmla="*/ 19505 w 1033649"/>
              <a:gd name="connsiteY80" fmla="*/ 1303282 h 2231595"/>
              <a:gd name="connsiteX81" fmla="*/ 40460 w 1033649"/>
              <a:gd name="connsiteY81" fmla="*/ 1270897 h 2231595"/>
              <a:gd name="connsiteX82" fmla="*/ 69035 w 1033649"/>
              <a:gd name="connsiteY82" fmla="*/ 1185172 h 2231595"/>
              <a:gd name="connsiteX83" fmla="*/ 65225 w 1033649"/>
              <a:gd name="connsiteY83" fmla="*/ 1333762 h 2231595"/>
              <a:gd name="connsiteX84" fmla="*/ 74750 w 1033649"/>
              <a:gd name="connsiteY84" fmla="*/ 1297567 h 2231595"/>
              <a:gd name="connsiteX85" fmla="*/ 84275 w 1033649"/>
              <a:gd name="connsiteY85" fmla="*/ 1196602 h 2231595"/>
              <a:gd name="connsiteX86" fmla="*/ 95705 w 1033649"/>
              <a:gd name="connsiteY86" fmla="*/ 1280422 h 2231595"/>
              <a:gd name="connsiteX87" fmla="*/ 107135 w 1033649"/>
              <a:gd name="connsiteY87" fmla="*/ 1318522 h 2231595"/>
              <a:gd name="connsiteX88" fmla="*/ 107135 w 1033649"/>
              <a:gd name="connsiteY88" fmla="*/ 1183267 h 2231595"/>
              <a:gd name="connsiteX89" fmla="*/ 118565 w 1033649"/>
              <a:gd name="connsiteY89" fmla="*/ 1158502 h 2231595"/>
              <a:gd name="connsiteX90" fmla="*/ 156665 w 1033649"/>
              <a:gd name="connsiteY90" fmla="*/ 1238512 h 2231595"/>
              <a:gd name="connsiteX91" fmla="*/ 141425 w 1033649"/>
              <a:gd name="connsiteY91" fmla="*/ 1131832 h 2231595"/>
              <a:gd name="connsiteX92" fmla="*/ 122375 w 1033649"/>
              <a:gd name="connsiteY92" fmla="*/ 1074682 h 2231595"/>
              <a:gd name="connsiteX93" fmla="*/ 194765 w 1033649"/>
              <a:gd name="connsiteY93" fmla="*/ 933712 h 2231595"/>
              <a:gd name="connsiteX94" fmla="*/ 251915 w 1033649"/>
              <a:gd name="connsiteY94" fmla="*/ 743212 h 2231595"/>
              <a:gd name="connsiteX95" fmla="*/ 320495 w 1033649"/>
              <a:gd name="connsiteY95"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712925 w 1033649"/>
              <a:gd name="connsiteY32" fmla="*/ 1107067 h 2231595"/>
              <a:gd name="connsiteX33" fmla="*/ 673629 w 1033649"/>
              <a:gd name="connsiteY33" fmla="*/ 852289 h 2231595"/>
              <a:gd name="connsiteX34" fmla="*/ 602435 w 1033649"/>
              <a:gd name="connsiteY34" fmla="*/ 849892 h 2231595"/>
              <a:gd name="connsiteX35" fmla="*/ 642440 w 1033649"/>
              <a:gd name="connsiteY35" fmla="*/ 699397 h 2231595"/>
              <a:gd name="connsiteX36" fmla="*/ 644345 w 1033649"/>
              <a:gd name="connsiteY36" fmla="*/ 529852 h 2231595"/>
              <a:gd name="connsiteX37" fmla="*/ 728165 w 1033649"/>
              <a:gd name="connsiteY37" fmla="*/ 735592 h 2231595"/>
              <a:gd name="connsiteX38" fmla="*/ 735785 w 1033649"/>
              <a:gd name="connsiteY38" fmla="*/ 853702 h 2231595"/>
              <a:gd name="connsiteX39" fmla="*/ 842465 w 1033649"/>
              <a:gd name="connsiteY39" fmla="*/ 1059442 h 2231595"/>
              <a:gd name="connsiteX40" fmla="*/ 811985 w 1033649"/>
              <a:gd name="connsiteY40" fmla="*/ 1177552 h 2231595"/>
              <a:gd name="connsiteX41" fmla="*/ 811985 w 1033649"/>
              <a:gd name="connsiteY41" fmla="*/ 1249942 h 2231595"/>
              <a:gd name="connsiteX42" fmla="*/ 861515 w 1033649"/>
              <a:gd name="connsiteY42" fmla="*/ 1150882 h 2231595"/>
              <a:gd name="connsiteX43" fmla="*/ 872945 w 1033649"/>
              <a:gd name="connsiteY43" fmla="*/ 1305187 h 2231595"/>
              <a:gd name="connsiteX44" fmla="*/ 891995 w 1033649"/>
              <a:gd name="connsiteY44" fmla="*/ 1303282 h 2231595"/>
              <a:gd name="connsiteX45" fmla="*/ 891995 w 1033649"/>
              <a:gd name="connsiteY45" fmla="*/ 1166122 h 2231595"/>
              <a:gd name="connsiteX46" fmla="*/ 943430 w 1033649"/>
              <a:gd name="connsiteY46" fmla="*/ 1299472 h 2231595"/>
              <a:gd name="connsiteX47" fmla="*/ 956765 w 1033649"/>
              <a:gd name="connsiteY47" fmla="*/ 1284232 h 2231595"/>
              <a:gd name="connsiteX48" fmla="*/ 899615 w 1033649"/>
              <a:gd name="connsiteY48" fmla="*/ 1147072 h 2231595"/>
              <a:gd name="connsiteX49" fmla="*/ 1002485 w 1033649"/>
              <a:gd name="connsiteY49" fmla="*/ 1265182 h 2231595"/>
              <a:gd name="connsiteX50" fmla="*/ 1008200 w 1033649"/>
              <a:gd name="connsiteY50" fmla="*/ 1249942 h 2231595"/>
              <a:gd name="connsiteX51" fmla="*/ 914855 w 1033649"/>
              <a:gd name="connsiteY51" fmla="*/ 1143262 h 2231595"/>
              <a:gd name="connsiteX52" fmla="*/ 1029155 w 1033649"/>
              <a:gd name="connsiteY52" fmla="*/ 1217557 h 2231595"/>
              <a:gd name="connsiteX53" fmla="*/ 998675 w 1033649"/>
              <a:gd name="connsiteY53" fmla="*/ 1166122 h 2231595"/>
              <a:gd name="connsiteX54" fmla="*/ 905330 w 1033649"/>
              <a:gd name="connsiteY54" fmla="*/ 1057537 h 2231595"/>
              <a:gd name="connsiteX55" fmla="*/ 861515 w 1033649"/>
              <a:gd name="connsiteY55" fmla="*/ 937522 h 2231595"/>
              <a:gd name="connsiteX56" fmla="*/ 796745 w 1033649"/>
              <a:gd name="connsiteY56" fmla="*/ 716542 h 2231595"/>
              <a:gd name="connsiteX57" fmla="*/ 773885 w 1033649"/>
              <a:gd name="connsiteY57" fmla="*/ 503182 h 2231595"/>
              <a:gd name="connsiteX58" fmla="*/ 701495 w 1033649"/>
              <a:gd name="connsiteY58" fmla="*/ 385072 h 2231595"/>
              <a:gd name="connsiteX59" fmla="*/ 583385 w 1033649"/>
              <a:gd name="connsiteY59" fmla="*/ 335542 h 2231595"/>
              <a:gd name="connsiteX60" fmla="*/ 552905 w 1033649"/>
              <a:gd name="connsiteY60" fmla="*/ 263152 h 2231595"/>
              <a:gd name="connsiteX61" fmla="*/ 602435 w 1033649"/>
              <a:gd name="connsiteY61" fmla="*/ 186952 h 2231595"/>
              <a:gd name="connsiteX62" fmla="*/ 613865 w 1033649"/>
              <a:gd name="connsiteY62" fmla="*/ 80272 h 2231595"/>
              <a:gd name="connsiteX63" fmla="*/ 530045 w 1033649"/>
              <a:gd name="connsiteY63" fmla="*/ 4072 h 2231595"/>
              <a:gd name="connsiteX64" fmla="*/ 385265 w 1033649"/>
              <a:gd name="connsiteY64" fmla="*/ 21217 h 2231595"/>
              <a:gd name="connsiteX65" fmla="*/ 350975 w 1033649"/>
              <a:gd name="connsiteY65" fmla="*/ 112657 h 2231595"/>
              <a:gd name="connsiteX66" fmla="*/ 301445 w 1033649"/>
              <a:gd name="connsiteY66" fmla="*/ 175522 h 2231595"/>
              <a:gd name="connsiteX67" fmla="*/ 352880 w 1033649"/>
              <a:gd name="connsiteY67" fmla="*/ 186952 h 2231595"/>
              <a:gd name="connsiteX68" fmla="*/ 343355 w 1033649"/>
              <a:gd name="connsiteY68" fmla="*/ 228862 h 2231595"/>
              <a:gd name="connsiteX69" fmla="*/ 370025 w 1033649"/>
              <a:gd name="connsiteY69" fmla="*/ 274582 h 2231595"/>
              <a:gd name="connsiteX70" fmla="*/ 421460 w 1033649"/>
              <a:gd name="connsiteY70" fmla="*/ 266962 h 2231595"/>
              <a:gd name="connsiteX71" fmla="*/ 453845 w 1033649"/>
              <a:gd name="connsiteY71" fmla="*/ 308872 h 2231595"/>
              <a:gd name="connsiteX72" fmla="*/ 316685 w 1033649"/>
              <a:gd name="connsiteY72" fmla="*/ 377452 h 2231595"/>
              <a:gd name="connsiteX73" fmla="*/ 225245 w 1033649"/>
              <a:gd name="connsiteY73" fmla="*/ 426982 h 2231595"/>
              <a:gd name="connsiteX74" fmla="*/ 164285 w 1033649"/>
              <a:gd name="connsiteY74" fmla="*/ 739402 h 2231595"/>
              <a:gd name="connsiteX75" fmla="*/ 129995 w 1033649"/>
              <a:gd name="connsiteY75" fmla="*/ 815602 h 2231595"/>
              <a:gd name="connsiteX76" fmla="*/ 80465 w 1033649"/>
              <a:gd name="connsiteY76" fmla="*/ 1040392 h 2231595"/>
              <a:gd name="connsiteX77" fmla="*/ 30935 w 1033649"/>
              <a:gd name="connsiteY77" fmla="*/ 1116592 h 2231595"/>
              <a:gd name="connsiteX78" fmla="*/ 455 w 1033649"/>
              <a:gd name="connsiteY78" fmla="*/ 1246132 h 2231595"/>
              <a:gd name="connsiteX79" fmla="*/ 53795 w 1033649"/>
              <a:gd name="connsiteY79" fmla="*/ 1169932 h 2231595"/>
              <a:gd name="connsiteX80" fmla="*/ 19505 w 1033649"/>
              <a:gd name="connsiteY80" fmla="*/ 1303282 h 2231595"/>
              <a:gd name="connsiteX81" fmla="*/ 40460 w 1033649"/>
              <a:gd name="connsiteY81" fmla="*/ 1270897 h 2231595"/>
              <a:gd name="connsiteX82" fmla="*/ 69035 w 1033649"/>
              <a:gd name="connsiteY82" fmla="*/ 1185172 h 2231595"/>
              <a:gd name="connsiteX83" fmla="*/ 65225 w 1033649"/>
              <a:gd name="connsiteY83" fmla="*/ 1333762 h 2231595"/>
              <a:gd name="connsiteX84" fmla="*/ 74750 w 1033649"/>
              <a:gd name="connsiteY84" fmla="*/ 1297567 h 2231595"/>
              <a:gd name="connsiteX85" fmla="*/ 84275 w 1033649"/>
              <a:gd name="connsiteY85" fmla="*/ 1196602 h 2231595"/>
              <a:gd name="connsiteX86" fmla="*/ 95705 w 1033649"/>
              <a:gd name="connsiteY86" fmla="*/ 1280422 h 2231595"/>
              <a:gd name="connsiteX87" fmla="*/ 107135 w 1033649"/>
              <a:gd name="connsiteY87" fmla="*/ 1318522 h 2231595"/>
              <a:gd name="connsiteX88" fmla="*/ 107135 w 1033649"/>
              <a:gd name="connsiteY88" fmla="*/ 1183267 h 2231595"/>
              <a:gd name="connsiteX89" fmla="*/ 118565 w 1033649"/>
              <a:gd name="connsiteY89" fmla="*/ 1158502 h 2231595"/>
              <a:gd name="connsiteX90" fmla="*/ 156665 w 1033649"/>
              <a:gd name="connsiteY90" fmla="*/ 1238512 h 2231595"/>
              <a:gd name="connsiteX91" fmla="*/ 141425 w 1033649"/>
              <a:gd name="connsiteY91" fmla="*/ 1131832 h 2231595"/>
              <a:gd name="connsiteX92" fmla="*/ 122375 w 1033649"/>
              <a:gd name="connsiteY92" fmla="*/ 1074682 h 2231595"/>
              <a:gd name="connsiteX93" fmla="*/ 194765 w 1033649"/>
              <a:gd name="connsiteY93" fmla="*/ 933712 h 2231595"/>
              <a:gd name="connsiteX94" fmla="*/ 251915 w 1033649"/>
              <a:gd name="connsiteY94" fmla="*/ 743212 h 2231595"/>
              <a:gd name="connsiteX95" fmla="*/ 320495 w 1033649"/>
              <a:gd name="connsiteY95"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712925 w 1033649"/>
              <a:gd name="connsiteY32" fmla="*/ 1107067 h 2231595"/>
              <a:gd name="connsiteX33" fmla="*/ 673629 w 1033649"/>
              <a:gd name="connsiteY33" fmla="*/ 852289 h 2231595"/>
              <a:gd name="connsiteX34" fmla="*/ 642440 w 1033649"/>
              <a:gd name="connsiteY34" fmla="*/ 699397 h 2231595"/>
              <a:gd name="connsiteX35" fmla="*/ 644345 w 1033649"/>
              <a:gd name="connsiteY35" fmla="*/ 529852 h 2231595"/>
              <a:gd name="connsiteX36" fmla="*/ 728165 w 1033649"/>
              <a:gd name="connsiteY36" fmla="*/ 73559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712925 w 1033649"/>
              <a:gd name="connsiteY32" fmla="*/ 1107067 h 2231595"/>
              <a:gd name="connsiteX33" fmla="*/ 673629 w 1033649"/>
              <a:gd name="connsiteY33" fmla="*/ 852289 h 2231595"/>
              <a:gd name="connsiteX34" fmla="*/ 642440 w 1033649"/>
              <a:gd name="connsiteY34" fmla="*/ 699397 h 2231595"/>
              <a:gd name="connsiteX35" fmla="*/ 644345 w 1033649"/>
              <a:gd name="connsiteY35" fmla="*/ 529852 h 2231595"/>
              <a:gd name="connsiteX36" fmla="*/ 676730 w 1033649"/>
              <a:gd name="connsiteY36" fmla="*/ 727972 h 2231595"/>
              <a:gd name="connsiteX37" fmla="*/ 735785 w 1033649"/>
              <a:gd name="connsiteY37" fmla="*/ 85370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712925 w 1033649"/>
              <a:gd name="connsiteY32" fmla="*/ 1107067 h 2231595"/>
              <a:gd name="connsiteX33" fmla="*/ 673629 w 1033649"/>
              <a:gd name="connsiteY33" fmla="*/ 852289 h 2231595"/>
              <a:gd name="connsiteX34" fmla="*/ 642440 w 1033649"/>
              <a:gd name="connsiteY34" fmla="*/ 699397 h 2231595"/>
              <a:gd name="connsiteX35" fmla="*/ 644345 w 1033649"/>
              <a:gd name="connsiteY35" fmla="*/ 529852 h 2231595"/>
              <a:gd name="connsiteX36" fmla="*/ 676730 w 1033649"/>
              <a:gd name="connsiteY36" fmla="*/ 727972 h 2231595"/>
              <a:gd name="connsiteX37" fmla="*/ 733880 w 1033649"/>
              <a:gd name="connsiteY37" fmla="*/ 884182 h 2231595"/>
              <a:gd name="connsiteX38" fmla="*/ 842465 w 1033649"/>
              <a:gd name="connsiteY38" fmla="*/ 105944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712925 w 1033649"/>
              <a:gd name="connsiteY32" fmla="*/ 1107067 h 2231595"/>
              <a:gd name="connsiteX33" fmla="*/ 673629 w 1033649"/>
              <a:gd name="connsiteY33" fmla="*/ 852289 h 2231595"/>
              <a:gd name="connsiteX34" fmla="*/ 642440 w 1033649"/>
              <a:gd name="connsiteY34" fmla="*/ 699397 h 2231595"/>
              <a:gd name="connsiteX35" fmla="*/ 644345 w 1033649"/>
              <a:gd name="connsiteY35" fmla="*/ 529852 h 2231595"/>
              <a:gd name="connsiteX36" fmla="*/ 676730 w 1033649"/>
              <a:gd name="connsiteY36" fmla="*/ 727972 h 2231595"/>
              <a:gd name="connsiteX37" fmla="*/ 733880 w 1033649"/>
              <a:gd name="connsiteY37" fmla="*/ 884182 h 2231595"/>
              <a:gd name="connsiteX38" fmla="*/ 815795 w 1033649"/>
              <a:gd name="connsiteY38" fmla="*/ 106325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64285 w 1033649"/>
              <a:gd name="connsiteY73" fmla="*/ 739402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712925 w 1033649"/>
              <a:gd name="connsiteY32" fmla="*/ 1107067 h 2231595"/>
              <a:gd name="connsiteX33" fmla="*/ 673629 w 1033649"/>
              <a:gd name="connsiteY33" fmla="*/ 852289 h 2231595"/>
              <a:gd name="connsiteX34" fmla="*/ 642440 w 1033649"/>
              <a:gd name="connsiteY34" fmla="*/ 699397 h 2231595"/>
              <a:gd name="connsiteX35" fmla="*/ 644345 w 1033649"/>
              <a:gd name="connsiteY35" fmla="*/ 529852 h 2231595"/>
              <a:gd name="connsiteX36" fmla="*/ 676730 w 1033649"/>
              <a:gd name="connsiteY36" fmla="*/ 727972 h 2231595"/>
              <a:gd name="connsiteX37" fmla="*/ 733880 w 1033649"/>
              <a:gd name="connsiteY37" fmla="*/ 884182 h 2231595"/>
              <a:gd name="connsiteX38" fmla="*/ 815795 w 1033649"/>
              <a:gd name="connsiteY38" fmla="*/ 106325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41425 w 1033649"/>
              <a:gd name="connsiteY73" fmla="*/ 627007 h 2231595"/>
              <a:gd name="connsiteX74" fmla="*/ 129995 w 1033649"/>
              <a:gd name="connsiteY74" fmla="*/ 81560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95 w 1033649"/>
              <a:gd name="connsiteY0" fmla="*/ 506992 h 2231595"/>
              <a:gd name="connsiteX1" fmla="*/ 297635 w 1033649"/>
              <a:gd name="connsiteY1" fmla="*/ 720352 h 2231595"/>
              <a:gd name="connsiteX2" fmla="*/ 253820 w 1033649"/>
              <a:gd name="connsiteY2" fmla="*/ 960382 h 2231595"/>
              <a:gd name="connsiteX3" fmla="*/ 236675 w 1033649"/>
              <a:gd name="connsiteY3" fmla="*/ 1107067 h 2231595"/>
              <a:gd name="connsiteX4" fmla="*/ 240485 w 1033649"/>
              <a:gd name="connsiteY4" fmla="*/ 1284232 h 2231595"/>
              <a:gd name="connsiteX5" fmla="*/ 274775 w 1033649"/>
              <a:gd name="connsiteY5" fmla="*/ 1495687 h 2231595"/>
              <a:gd name="connsiteX6" fmla="*/ 303350 w 1033649"/>
              <a:gd name="connsiteY6" fmla="*/ 1646182 h 2231595"/>
              <a:gd name="connsiteX7" fmla="*/ 291920 w 1033649"/>
              <a:gd name="connsiteY7" fmla="*/ 1790962 h 2231595"/>
              <a:gd name="connsiteX8" fmla="*/ 362405 w 1033649"/>
              <a:gd name="connsiteY8" fmla="*/ 2055757 h 2231595"/>
              <a:gd name="connsiteX9" fmla="*/ 330020 w 1033649"/>
              <a:gd name="connsiteY9" fmla="*/ 2122432 h 2231595"/>
              <a:gd name="connsiteX10" fmla="*/ 255725 w 1033649"/>
              <a:gd name="connsiteY10" fmla="*/ 2204347 h 2231595"/>
              <a:gd name="connsiteX11" fmla="*/ 350975 w 1033649"/>
              <a:gd name="connsiteY11" fmla="*/ 2221492 h 2231595"/>
              <a:gd name="connsiteX12" fmla="*/ 453845 w 1033649"/>
              <a:gd name="connsiteY12" fmla="*/ 2133862 h 2231595"/>
              <a:gd name="connsiteX13" fmla="*/ 438605 w 1033649"/>
              <a:gd name="connsiteY13" fmla="*/ 2019562 h 2231595"/>
              <a:gd name="connsiteX14" fmla="*/ 453845 w 1033649"/>
              <a:gd name="connsiteY14" fmla="*/ 1840492 h 2231595"/>
              <a:gd name="connsiteX15" fmla="*/ 446225 w 1033649"/>
              <a:gd name="connsiteY15" fmla="*/ 1585222 h 2231595"/>
              <a:gd name="connsiteX16" fmla="*/ 458364 w 1033649"/>
              <a:gd name="connsiteY16" fmla="*/ 1492369 h 2231595"/>
              <a:gd name="connsiteX17" fmla="*/ 469085 w 1033649"/>
              <a:gd name="connsiteY17" fmla="*/ 1177552 h 2231595"/>
              <a:gd name="connsiteX18" fmla="*/ 503375 w 1033649"/>
              <a:gd name="connsiteY18" fmla="*/ 1314712 h 2231595"/>
              <a:gd name="connsiteX19" fmla="*/ 497660 w 1033649"/>
              <a:gd name="connsiteY19" fmla="*/ 1529977 h 2231595"/>
              <a:gd name="connsiteX20" fmla="*/ 503375 w 1033649"/>
              <a:gd name="connsiteY20" fmla="*/ 1606177 h 2231595"/>
              <a:gd name="connsiteX21" fmla="*/ 490040 w 1033649"/>
              <a:gd name="connsiteY21" fmla="*/ 1741432 h 2231595"/>
              <a:gd name="connsiteX22" fmla="*/ 509090 w 1033649"/>
              <a:gd name="connsiteY22" fmla="*/ 1905262 h 2231595"/>
              <a:gd name="connsiteX23" fmla="*/ 522425 w 1033649"/>
              <a:gd name="connsiteY23" fmla="*/ 2065282 h 2231595"/>
              <a:gd name="connsiteX24" fmla="*/ 507185 w 1033649"/>
              <a:gd name="connsiteY24" fmla="*/ 2164342 h 2231595"/>
              <a:gd name="connsiteX25" fmla="*/ 610055 w 1033649"/>
              <a:gd name="connsiteY25" fmla="*/ 2231017 h 2231595"/>
              <a:gd name="connsiteX26" fmla="*/ 699590 w 1033649"/>
              <a:gd name="connsiteY26" fmla="*/ 2191012 h 2231595"/>
              <a:gd name="connsiteX27" fmla="*/ 598625 w 1033649"/>
              <a:gd name="connsiteY27" fmla="*/ 2095762 h 2231595"/>
              <a:gd name="connsiteX28" fmla="*/ 613865 w 1033649"/>
              <a:gd name="connsiteY28" fmla="*/ 1912882 h 2231595"/>
              <a:gd name="connsiteX29" fmla="*/ 659585 w 1033649"/>
              <a:gd name="connsiteY29" fmla="*/ 1676662 h 2231595"/>
              <a:gd name="connsiteX30" fmla="*/ 655775 w 1033649"/>
              <a:gd name="connsiteY30" fmla="*/ 1478542 h 2231595"/>
              <a:gd name="connsiteX31" fmla="*/ 695780 w 1033649"/>
              <a:gd name="connsiteY31" fmla="*/ 1278517 h 2231595"/>
              <a:gd name="connsiteX32" fmla="*/ 712925 w 1033649"/>
              <a:gd name="connsiteY32" fmla="*/ 1107067 h 2231595"/>
              <a:gd name="connsiteX33" fmla="*/ 673629 w 1033649"/>
              <a:gd name="connsiteY33" fmla="*/ 852289 h 2231595"/>
              <a:gd name="connsiteX34" fmla="*/ 642440 w 1033649"/>
              <a:gd name="connsiteY34" fmla="*/ 699397 h 2231595"/>
              <a:gd name="connsiteX35" fmla="*/ 644345 w 1033649"/>
              <a:gd name="connsiteY35" fmla="*/ 529852 h 2231595"/>
              <a:gd name="connsiteX36" fmla="*/ 676730 w 1033649"/>
              <a:gd name="connsiteY36" fmla="*/ 727972 h 2231595"/>
              <a:gd name="connsiteX37" fmla="*/ 733880 w 1033649"/>
              <a:gd name="connsiteY37" fmla="*/ 884182 h 2231595"/>
              <a:gd name="connsiteX38" fmla="*/ 815795 w 1033649"/>
              <a:gd name="connsiteY38" fmla="*/ 1063252 h 2231595"/>
              <a:gd name="connsiteX39" fmla="*/ 811985 w 1033649"/>
              <a:gd name="connsiteY39" fmla="*/ 1177552 h 2231595"/>
              <a:gd name="connsiteX40" fmla="*/ 811985 w 1033649"/>
              <a:gd name="connsiteY40" fmla="*/ 1249942 h 2231595"/>
              <a:gd name="connsiteX41" fmla="*/ 861515 w 1033649"/>
              <a:gd name="connsiteY41" fmla="*/ 1150882 h 2231595"/>
              <a:gd name="connsiteX42" fmla="*/ 872945 w 1033649"/>
              <a:gd name="connsiteY42" fmla="*/ 1305187 h 2231595"/>
              <a:gd name="connsiteX43" fmla="*/ 891995 w 1033649"/>
              <a:gd name="connsiteY43" fmla="*/ 1303282 h 2231595"/>
              <a:gd name="connsiteX44" fmla="*/ 891995 w 1033649"/>
              <a:gd name="connsiteY44" fmla="*/ 1166122 h 2231595"/>
              <a:gd name="connsiteX45" fmla="*/ 943430 w 1033649"/>
              <a:gd name="connsiteY45" fmla="*/ 1299472 h 2231595"/>
              <a:gd name="connsiteX46" fmla="*/ 956765 w 1033649"/>
              <a:gd name="connsiteY46" fmla="*/ 1284232 h 2231595"/>
              <a:gd name="connsiteX47" fmla="*/ 899615 w 1033649"/>
              <a:gd name="connsiteY47" fmla="*/ 1147072 h 2231595"/>
              <a:gd name="connsiteX48" fmla="*/ 1002485 w 1033649"/>
              <a:gd name="connsiteY48" fmla="*/ 1265182 h 2231595"/>
              <a:gd name="connsiteX49" fmla="*/ 1008200 w 1033649"/>
              <a:gd name="connsiteY49" fmla="*/ 1249942 h 2231595"/>
              <a:gd name="connsiteX50" fmla="*/ 914855 w 1033649"/>
              <a:gd name="connsiteY50" fmla="*/ 1143262 h 2231595"/>
              <a:gd name="connsiteX51" fmla="*/ 1029155 w 1033649"/>
              <a:gd name="connsiteY51" fmla="*/ 1217557 h 2231595"/>
              <a:gd name="connsiteX52" fmla="*/ 998675 w 1033649"/>
              <a:gd name="connsiteY52" fmla="*/ 1166122 h 2231595"/>
              <a:gd name="connsiteX53" fmla="*/ 905330 w 1033649"/>
              <a:gd name="connsiteY53" fmla="*/ 1057537 h 2231595"/>
              <a:gd name="connsiteX54" fmla="*/ 861515 w 1033649"/>
              <a:gd name="connsiteY54" fmla="*/ 937522 h 2231595"/>
              <a:gd name="connsiteX55" fmla="*/ 796745 w 1033649"/>
              <a:gd name="connsiteY55" fmla="*/ 716542 h 2231595"/>
              <a:gd name="connsiteX56" fmla="*/ 773885 w 1033649"/>
              <a:gd name="connsiteY56" fmla="*/ 503182 h 2231595"/>
              <a:gd name="connsiteX57" fmla="*/ 701495 w 1033649"/>
              <a:gd name="connsiteY57" fmla="*/ 385072 h 2231595"/>
              <a:gd name="connsiteX58" fmla="*/ 583385 w 1033649"/>
              <a:gd name="connsiteY58" fmla="*/ 335542 h 2231595"/>
              <a:gd name="connsiteX59" fmla="*/ 552905 w 1033649"/>
              <a:gd name="connsiteY59" fmla="*/ 263152 h 2231595"/>
              <a:gd name="connsiteX60" fmla="*/ 602435 w 1033649"/>
              <a:gd name="connsiteY60" fmla="*/ 186952 h 2231595"/>
              <a:gd name="connsiteX61" fmla="*/ 613865 w 1033649"/>
              <a:gd name="connsiteY61" fmla="*/ 80272 h 2231595"/>
              <a:gd name="connsiteX62" fmla="*/ 530045 w 1033649"/>
              <a:gd name="connsiteY62" fmla="*/ 4072 h 2231595"/>
              <a:gd name="connsiteX63" fmla="*/ 385265 w 1033649"/>
              <a:gd name="connsiteY63" fmla="*/ 21217 h 2231595"/>
              <a:gd name="connsiteX64" fmla="*/ 350975 w 1033649"/>
              <a:gd name="connsiteY64" fmla="*/ 112657 h 2231595"/>
              <a:gd name="connsiteX65" fmla="*/ 301445 w 1033649"/>
              <a:gd name="connsiteY65" fmla="*/ 175522 h 2231595"/>
              <a:gd name="connsiteX66" fmla="*/ 352880 w 1033649"/>
              <a:gd name="connsiteY66" fmla="*/ 186952 h 2231595"/>
              <a:gd name="connsiteX67" fmla="*/ 343355 w 1033649"/>
              <a:gd name="connsiteY67" fmla="*/ 228862 h 2231595"/>
              <a:gd name="connsiteX68" fmla="*/ 370025 w 1033649"/>
              <a:gd name="connsiteY68" fmla="*/ 274582 h 2231595"/>
              <a:gd name="connsiteX69" fmla="*/ 421460 w 1033649"/>
              <a:gd name="connsiteY69" fmla="*/ 266962 h 2231595"/>
              <a:gd name="connsiteX70" fmla="*/ 453845 w 1033649"/>
              <a:gd name="connsiteY70" fmla="*/ 308872 h 2231595"/>
              <a:gd name="connsiteX71" fmla="*/ 316685 w 1033649"/>
              <a:gd name="connsiteY71" fmla="*/ 377452 h 2231595"/>
              <a:gd name="connsiteX72" fmla="*/ 225245 w 1033649"/>
              <a:gd name="connsiteY72" fmla="*/ 426982 h 2231595"/>
              <a:gd name="connsiteX73" fmla="*/ 141425 w 1033649"/>
              <a:gd name="connsiteY73" fmla="*/ 627007 h 2231595"/>
              <a:gd name="connsiteX74" fmla="*/ 137615 w 1033649"/>
              <a:gd name="connsiteY74" fmla="*/ 773692 h 2231595"/>
              <a:gd name="connsiteX75" fmla="*/ 80465 w 1033649"/>
              <a:gd name="connsiteY75" fmla="*/ 1040392 h 2231595"/>
              <a:gd name="connsiteX76" fmla="*/ 30935 w 1033649"/>
              <a:gd name="connsiteY76" fmla="*/ 1116592 h 2231595"/>
              <a:gd name="connsiteX77" fmla="*/ 455 w 1033649"/>
              <a:gd name="connsiteY77" fmla="*/ 1246132 h 2231595"/>
              <a:gd name="connsiteX78" fmla="*/ 53795 w 1033649"/>
              <a:gd name="connsiteY78" fmla="*/ 1169932 h 2231595"/>
              <a:gd name="connsiteX79" fmla="*/ 19505 w 1033649"/>
              <a:gd name="connsiteY79" fmla="*/ 1303282 h 2231595"/>
              <a:gd name="connsiteX80" fmla="*/ 40460 w 1033649"/>
              <a:gd name="connsiteY80" fmla="*/ 1270897 h 2231595"/>
              <a:gd name="connsiteX81" fmla="*/ 69035 w 1033649"/>
              <a:gd name="connsiteY81" fmla="*/ 1185172 h 2231595"/>
              <a:gd name="connsiteX82" fmla="*/ 65225 w 1033649"/>
              <a:gd name="connsiteY82" fmla="*/ 1333762 h 2231595"/>
              <a:gd name="connsiteX83" fmla="*/ 74750 w 1033649"/>
              <a:gd name="connsiteY83" fmla="*/ 1297567 h 2231595"/>
              <a:gd name="connsiteX84" fmla="*/ 84275 w 1033649"/>
              <a:gd name="connsiteY84" fmla="*/ 1196602 h 2231595"/>
              <a:gd name="connsiteX85" fmla="*/ 95705 w 1033649"/>
              <a:gd name="connsiteY85" fmla="*/ 1280422 h 2231595"/>
              <a:gd name="connsiteX86" fmla="*/ 107135 w 1033649"/>
              <a:gd name="connsiteY86" fmla="*/ 1318522 h 2231595"/>
              <a:gd name="connsiteX87" fmla="*/ 107135 w 1033649"/>
              <a:gd name="connsiteY87" fmla="*/ 1183267 h 2231595"/>
              <a:gd name="connsiteX88" fmla="*/ 118565 w 1033649"/>
              <a:gd name="connsiteY88" fmla="*/ 1158502 h 2231595"/>
              <a:gd name="connsiteX89" fmla="*/ 156665 w 1033649"/>
              <a:gd name="connsiteY89" fmla="*/ 1238512 h 2231595"/>
              <a:gd name="connsiteX90" fmla="*/ 141425 w 1033649"/>
              <a:gd name="connsiteY90" fmla="*/ 1131832 h 2231595"/>
              <a:gd name="connsiteX91" fmla="*/ 122375 w 1033649"/>
              <a:gd name="connsiteY91" fmla="*/ 1074682 h 2231595"/>
              <a:gd name="connsiteX92" fmla="*/ 194765 w 1033649"/>
              <a:gd name="connsiteY92" fmla="*/ 933712 h 2231595"/>
              <a:gd name="connsiteX93" fmla="*/ 251915 w 1033649"/>
              <a:gd name="connsiteY93" fmla="*/ 743212 h 2231595"/>
              <a:gd name="connsiteX94" fmla="*/ 320495 w 1033649"/>
              <a:gd name="connsiteY94" fmla="*/ 506992 h 2231595"/>
              <a:gd name="connsiteX0" fmla="*/ 320440 w 1033594"/>
              <a:gd name="connsiteY0" fmla="*/ 506992 h 2231595"/>
              <a:gd name="connsiteX1" fmla="*/ 297580 w 1033594"/>
              <a:gd name="connsiteY1" fmla="*/ 720352 h 2231595"/>
              <a:gd name="connsiteX2" fmla="*/ 253765 w 1033594"/>
              <a:gd name="connsiteY2" fmla="*/ 960382 h 2231595"/>
              <a:gd name="connsiteX3" fmla="*/ 236620 w 1033594"/>
              <a:gd name="connsiteY3" fmla="*/ 1107067 h 2231595"/>
              <a:gd name="connsiteX4" fmla="*/ 240430 w 1033594"/>
              <a:gd name="connsiteY4" fmla="*/ 1284232 h 2231595"/>
              <a:gd name="connsiteX5" fmla="*/ 274720 w 1033594"/>
              <a:gd name="connsiteY5" fmla="*/ 1495687 h 2231595"/>
              <a:gd name="connsiteX6" fmla="*/ 303295 w 1033594"/>
              <a:gd name="connsiteY6" fmla="*/ 1646182 h 2231595"/>
              <a:gd name="connsiteX7" fmla="*/ 291865 w 1033594"/>
              <a:gd name="connsiteY7" fmla="*/ 1790962 h 2231595"/>
              <a:gd name="connsiteX8" fmla="*/ 362350 w 1033594"/>
              <a:gd name="connsiteY8" fmla="*/ 2055757 h 2231595"/>
              <a:gd name="connsiteX9" fmla="*/ 329965 w 1033594"/>
              <a:gd name="connsiteY9" fmla="*/ 2122432 h 2231595"/>
              <a:gd name="connsiteX10" fmla="*/ 255670 w 1033594"/>
              <a:gd name="connsiteY10" fmla="*/ 2204347 h 2231595"/>
              <a:gd name="connsiteX11" fmla="*/ 350920 w 1033594"/>
              <a:gd name="connsiteY11" fmla="*/ 2221492 h 2231595"/>
              <a:gd name="connsiteX12" fmla="*/ 453790 w 1033594"/>
              <a:gd name="connsiteY12" fmla="*/ 2133862 h 2231595"/>
              <a:gd name="connsiteX13" fmla="*/ 438550 w 1033594"/>
              <a:gd name="connsiteY13" fmla="*/ 2019562 h 2231595"/>
              <a:gd name="connsiteX14" fmla="*/ 453790 w 1033594"/>
              <a:gd name="connsiteY14" fmla="*/ 1840492 h 2231595"/>
              <a:gd name="connsiteX15" fmla="*/ 446170 w 1033594"/>
              <a:gd name="connsiteY15" fmla="*/ 1585222 h 2231595"/>
              <a:gd name="connsiteX16" fmla="*/ 458309 w 1033594"/>
              <a:gd name="connsiteY16" fmla="*/ 1492369 h 2231595"/>
              <a:gd name="connsiteX17" fmla="*/ 469030 w 1033594"/>
              <a:gd name="connsiteY17" fmla="*/ 1177552 h 2231595"/>
              <a:gd name="connsiteX18" fmla="*/ 503320 w 1033594"/>
              <a:gd name="connsiteY18" fmla="*/ 1314712 h 2231595"/>
              <a:gd name="connsiteX19" fmla="*/ 497605 w 1033594"/>
              <a:gd name="connsiteY19" fmla="*/ 1529977 h 2231595"/>
              <a:gd name="connsiteX20" fmla="*/ 503320 w 1033594"/>
              <a:gd name="connsiteY20" fmla="*/ 1606177 h 2231595"/>
              <a:gd name="connsiteX21" fmla="*/ 489985 w 1033594"/>
              <a:gd name="connsiteY21" fmla="*/ 1741432 h 2231595"/>
              <a:gd name="connsiteX22" fmla="*/ 509035 w 1033594"/>
              <a:gd name="connsiteY22" fmla="*/ 1905262 h 2231595"/>
              <a:gd name="connsiteX23" fmla="*/ 522370 w 1033594"/>
              <a:gd name="connsiteY23" fmla="*/ 2065282 h 2231595"/>
              <a:gd name="connsiteX24" fmla="*/ 507130 w 1033594"/>
              <a:gd name="connsiteY24" fmla="*/ 2164342 h 2231595"/>
              <a:gd name="connsiteX25" fmla="*/ 610000 w 1033594"/>
              <a:gd name="connsiteY25" fmla="*/ 2231017 h 2231595"/>
              <a:gd name="connsiteX26" fmla="*/ 699535 w 1033594"/>
              <a:gd name="connsiteY26" fmla="*/ 2191012 h 2231595"/>
              <a:gd name="connsiteX27" fmla="*/ 598570 w 1033594"/>
              <a:gd name="connsiteY27" fmla="*/ 2095762 h 2231595"/>
              <a:gd name="connsiteX28" fmla="*/ 613810 w 1033594"/>
              <a:gd name="connsiteY28" fmla="*/ 1912882 h 2231595"/>
              <a:gd name="connsiteX29" fmla="*/ 659530 w 1033594"/>
              <a:gd name="connsiteY29" fmla="*/ 1676662 h 2231595"/>
              <a:gd name="connsiteX30" fmla="*/ 655720 w 1033594"/>
              <a:gd name="connsiteY30" fmla="*/ 1478542 h 2231595"/>
              <a:gd name="connsiteX31" fmla="*/ 695725 w 1033594"/>
              <a:gd name="connsiteY31" fmla="*/ 1278517 h 2231595"/>
              <a:gd name="connsiteX32" fmla="*/ 712870 w 1033594"/>
              <a:gd name="connsiteY32" fmla="*/ 1107067 h 2231595"/>
              <a:gd name="connsiteX33" fmla="*/ 673574 w 1033594"/>
              <a:gd name="connsiteY33" fmla="*/ 852289 h 2231595"/>
              <a:gd name="connsiteX34" fmla="*/ 642385 w 1033594"/>
              <a:gd name="connsiteY34" fmla="*/ 699397 h 2231595"/>
              <a:gd name="connsiteX35" fmla="*/ 644290 w 1033594"/>
              <a:gd name="connsiteY35" fmla="*/ 529852 h 2231595"/>
              <a:gd name="connsiteX36" fmla="*/ 676675 w 1033594"/>
              <a:gd name="connsiteY36" fmla="*/ 727972 h 2231595"/>
              <a:gd name="connsiteX37" fmla="*/ 733825 w 1033594"/>
              <a:gd name="connsiteY37" fmla="*/ 884182 h 2231595"/>
              <a:gd name="connsiteX38" fmla="*/ 815740 w 1033594"/>
              <a:gd name="connsiteY38" fmla="*/ 1063252 h 2231595"/>
              <a:gd name="connsiteX39" fmla="*/ 811930 w 1033594"/>
              <a:gd name="connsiteY39" fmla="*/ 1177552 h 2231595"/>
              <a:gd name="connsiteX40" fmla="*/ 811930 w 1033594"/>
              <a:gd name="connsiteY40" fmla="*/ 1249942 h 2231595"/>
              <a:gd name="connsiteX41" fmla="*/ 861460 w 1033594"/>
              <a:gd name="connsiteY41" fmla="*/ 1150882 h 2231595"/>
              <a:gd name="connsiteX42" fmla="*/ 872890 w 1033594"/>
              <a:gd name="connsiteY42" fmla="*/ 1305187 h 2231595"/>
              <a:gd name="connsiteX43" fmla="*/ 891940 w 1033594"/>
              <a:gd name="connsiteY43" fmla="*/ 1303282 h 2231595"/>
              <a:gd name="connsiteX44" fmla="*/ 891940 w 1033594"/>
              <a:gd name="connsiteY44" fmla="*/ 1166122 h 2231595"/>
              <a:gd name="connsiteX45" fmla="*/ 943375 w 1033594"/>
              <a:gd name="connsiteY45" fmla="*/ 1299472 h 2231595"/>
              <a:gd name="connsiteX46" fmla="*/ 956710 w 1033594"/>
              <a:gd name="connsiteY46" fmla="*/ 1284232 h 2231595"/>
              <a:gd name="connsiteX47" fmla="*/ 899560 w 1033594"/>
              <a:gd name="connsiteY47" fmla="*/ 1147072 h 2231595"/>
              <a:gd name="connsiteX48" fmla="*/ 1002430 w 1033594"/>
              <a:gd name="connsiteY48" fmla="*/ 1265182 h 2231595"/>
              <a:gd name="connsiteX49" fmla="*/ 1008145 w 1033594"/>
              <a:gd name="connsiteY49" fmla="*/ 1249942 h 2231595"/>
              <a:gd name="connsiteX50" fmla="*/ 914800 w 1033594"/>
              <a:gd name="connsiteY50" fmla="*/ 1143262 h 2231595"/>
              <a:gd name="connsiteX51" fmla="*/ 1029100 w 1033594"/>
              <a:gd name="connsiteY51" fmla="*/ 1217557 h 2231595"/>
              <a:gd name="connsiteX52" fmla="*/ 998620 w 1033594"/>
              <a:gd name="connsiteY52" fmla="*/ 1166122 h 2231595"/>
              <a:gd name="connsiteX53" fmla="*/ 905275 w 1033594"/>
              <a:gd name="connsiteY53" fmla="*/ 1057537 h 2231595"/>
              <a:gd name="connsiteX54" fmla="*/ 861460 w 1033594"/>
              <a:gd name="connsiteY54" fmla="*/ 937522 h 2231595"/>
              <a:gd name="connsiteX55" fmla="*/ 796690 w 1033594"/>
              <a:gd name="connsiteY55" fmla="*/ 716542 h 2231595"/>
              <a:gd name="connsiteX56" fmla="*/ 773830 w 1033594"/>
              <a:gd name="connsiteY56" fmla="*/ 503182 h 2231595"/>
              <a:gd name="connsiteX57" fmla="*/ 701440 w 1033594"/>
              <a:gd name="connsiteY57" fmla="*/ 385072 h 2231595"/>
              <a:gd name="connsiteX58" fmla="*/ 583330 w 1033594"/>
              <a:gd name="connsiteY58" fmla="*/ 335542 h 2231595"/>
              <a:gd name="connsiteX59" fmla="*/ 552850 w 1033594"/>
              <a:gd name="connsiteY59" fmla="*/ 263152 h 2231595"/>
              <a:gd name="connsiteX60" fmla="*/ 602380 w 1033594"/>
              <a:gd name="connsiteY60" fmla="*/ 186952 h 2231595"/>
              <a:gd name="connsiteX61" fmla="*/ 613810 w 1033594"/>
              <a:gd name="connsiteY61" fmla="*/ 80272 h 2231595"/>
              <a:gd name="connsiteX62" fmla="*/ 529990 w 1033594"/>
              <a:gd name="connsiteY62" fmla="*/ 4072 h 2231595"/>
              <a:gd name="connsiteX63" fmla="*/ 385210 w 1033594"/>
              <a:gd name="connsiteY63" fmla="*/ 21217 h 2231595"/>
              <a:gd name="connsiteX64" fmla="*/ 350920 w 1033594"/>
              <a:gd name="connsiteY64" fmla="*/ 112657 h 2231595"/>
              <a:gd name="connsiteX65" fmla="*/ 301390 w 1033594"/>
              <a:gd name="connsiteY65" fmla="*/ 175522 h 2231595"/>
              <a:gd name="connsiteX66" fmla="*/ 352825 w 1033594"/>
              <a:gd name="connsiteY66" fmla="*/ 186952 h 2231595"/>
              <a:gd name="connsiteX67" fmla="*/ 343300 w 1033594"/>
              <a:gd name="connsiteY67" fmla="*/ 228862 h 2231595"/>
              <a:gd name="connsiteX68" fmla="*/ 369970 w 1033594"/>
              <a:gd name="connsiteY68" fmla="*/ 274582 h 2231595"/>
              <a:gd name="connsiteX69" fmla="*/ 421405 w 1033594"/>
              <a:gd name="connsiteY69" fmla="*/ 266962 h 2231595"/>
              <a:gd name="connsiteX70" fmla="*/ 453790 w 1033594"/>
              <a:gd name="connsiteY70" fmla="*/ 308872 h 2231595"/>
              <a:gd name="connsiteX71" fmla="*/ 316630 w 1033594"/>
              <a:gd name="connsiteY71" fmla="*/ 377452 h 2231595"/>
              <a:gd name="connsiteX72" fmla="*/ 225190 w 1033594"/>
              <a:gd name="connsiteY72" fmla="*/ 426982 h 2231595"/>
              <a:gd name="connsiteX73" fmla="*/ 141370 w 1033594"/>
              <a:gd name="connsiteY73" fmla="*/ 627007 h 2231595"/>
              <a:gd name="connsiteX74" fmla="*/ 137560 w 1033594"/>
              <a:gd name="connsiteY74" fmla="*/ 773692 h 2231595"/>
              <a:gd name="connsiteX75" fmla="*/ 59455 w 1033594"/>
              <a:gd name="connsiteY75" fmla="*/ 918472 h 2231595"/>
              <a:gd name="connsiteX76" fmla="*/ 30880 w 1033594"/>
              <a:gd name="connsiteY76" fmla="*/ 1116592 h 2231595"/>
              <a:gd name="connsiteX77" fmla="*/ 400 w 1033594"/>
              <a:gd name="connsiteY77" fmla="*/ 1246132 h 2231595"/>
              <a:gd name="connsiteX78" fmla="*/ 53740 w 1033594"/>
              <a:gd name="connsiteY78" fmla="*/ 1169932 h 2231595"/>
              <a:gd name="connsiteX79" fmla="*/ 19450 w 1033594"/>
              <a:gd name="connsiteY79" fmla="*/ 1303282 h 2231595"/>
              <a:gd name="connsiteX80" fmla="*/ 40405 w 1033594"/>
              <a:gd name="connsiteY80" fmla="*/ 1270897 h 2231595"/>
              <a:gd name="connsiteX81" fmla="*/ 68980 w 1033594"/>
              <a:gd name="connsiteY81" fmla="*/ 1185172 h 2231595"/>
              <a:gd name="connsiteX82" fmla="*/ 65170 w 1033594"/>
              <a:gd name="connsiteY82" fmla="*/ 1333762 h 2231595"/>
              <a:gd name="connsiteX83" fmla="*/ 74695 w 1033594"/>
              <a:gd name="connsiteY83" fmla="*/ 1297567 h 2231595"/>
              <a:gd name="connsiteX84" fmla="*/ 84220 w 1033594"/>
              <a:gd name="connsiteY84" fmla="*/ 1196602 h 2231595"/>
              <a:gd name="connsiteX85" fmla="*/ 95650 w 1033594"/>
              <a:gd name="connsiteY85" fmla="*/ 1280422 h 2231595"/>
              <a:gd name="connsiteX86" fmla="*/ 107080 w 1033594"/>
              <a:gd name="connsiteY86" fmla="*/ 1318522 h 2231595"/>
              <a:gd name="connsiteX87" fmla="*/ 107080 w 1033594"/>
              <a:gd name="connsiteY87" fmla="*/ 1183267 h 2231595"/>
              <a:gd name="connsiteX88" fmla="*/ 118510 w 1033594"/>
              <a:gd name="connsiteY88" fmla="*/ 1158502 h 2231595"/>
              <a:gd name="connsiteX89" fmla="*/ 156610 w 1033594"/>
              <a:gd name="connsiteY89" fmla="*/ 1238512 h 2231595"/>
              <a:gd name="connsiteX90" fmla="*/ 141370 w 1033594"/>
              <a:gd name="connsiteY90" fmla="*/ 1131832 h 2231595"/>
              <a:gd name="connsiteX91" fmla="*/ 122320 w 1033594"/>
              <a:gd name="connsiteY91" fmla="*/ 1074682 h 2231595"/>
              <a:gd name="connsiteX92" fmla="*/ 194710 w 1033594"/>
              <a:gd name="connsiteY92" fmla="*/ 933712 h 2231595"/>
              <a:gd name="connsiteX93" fmla="*/ 251860 w 1033594"/>
              <a:gd name="connsiteY93" fmla="*/ 743212 h 2231595"/>
              <a:gd name="connsiteX94" fmla="*/ 320440 w 1033594"/>
              <a:gd name="connsiteY94" fmla="*/ 506992 h 2231595"/>
              <a:gd name="connsiteX0" fmla="*/ 320440 w 1033594"/>
              <a:gd name="connsiteY0" fmla="*/ 506992 h 2231595"/>
              <a:gd name="connsiteX1" fmla="*/ 297580 w 1033594"/>
              <a:gd name="connsiteY1" fmla="*/ 720352 h 2231595"/>
              <a:gd name="connsiteX2" fmla="*/ 253765 w 1033594"/>
              <a:gd name="connsiteY2" fmla="*/ 960382 h 2231595"/>
              <a:gd name="connsiteX3" fmla="*/ 236620 w 1033594"/>
              <a:gd name="connsiteY3" fmla="*/ 1107067 h 2231595"/>
              <a:gd name="connsiteX4" fmla="*/ 240430 w 1033594"/>
              <a:gd name="connsiteY4" fmla="*/ 1284232 h 2231595"/>
              <a:gd name="connsiteX5" fmla="*/ 274720 w 1033594"/>
              <a:gd name="connsiteY5" fmla="*/ 1495687 h 2231595"/>
              <a:gd name="connsiteX6" fmla="*/ 303295 w 1033594"/>
              <a:gd name="connsiteY6" fmla="*/ 1646182 h 2231595"/>
              <a:gd name="connsiteX7" fmla="*/ 291865 w 1033594"/>
              <a:gd name="connsiteY7" fmla="*/ 1790962 h 2231595"/>
              <a:gd name="connsiteX8" fmla="*/ 362350 w 1033594"/>
              <a:gd name="connsiteY8" fmla="*/ 2055757 h 2231595"/>
              <a:gd name="connsiteX9" fmla="*/ 329965 w 1033594"/>
              <a:gd name="connsiteY9" fmla="*/ 2122432 h 2231595"/>
              <a:gd name="connsiteX10" fmla="*/ 255670 w 1033594"/>
              <a:gd name="connsiteY10" fmla="*/ 2204347 h 2231595"/>
              <a:gd name="connsiteX11" fmla="*/ 350920 w 1033594"/>
              <a:gd name="connsiteY11" fmla="*/ 2221492 h 2231595"/>
              <a:gd name="connsiteX12" fmla="*/ 453790 w 1033594"/>
              <a:gd name="connsiteY12" fmla="*/ 2133862 h 2231595"/>
              <a:gd name="connsiteX13" fmla="*/ 438550 w 1033594"/>
              <a:gd name="connsiteY13" fmla="*/ 2019562 h 2231595"/>
              <a:gd name="connsiteX14" fmla="*/ 453790 w 1033594"/>
              <a:gd name="connsiteY14" fmla="*/ 1840492 h 2231595"/>
              <a:gd name="connsiteX15" fmla="*/ 446170 w 1033594"/>
              <a:gd name="connsiteY15" fmla="*/ 1585222 h 2231595"/>
              <a:gd name="connsiteX16" fmla="*/ 458309 w 1033594"/>
              <a:gd name="connsiteY16" fmla="*/ 1492369 h 2231595"/>
              <a:gd name="connsiteX17" fmla="*/ 469030 w 1033594"/>
              <a:gd name="connsiteY17" fmla="*/ 1177552 h 2231595"/>
              <a:gd name="connsiteX18" fmla="*/ 503320 w 1033594"/>
              <a:gd name="connsiteY18" fmla="*/ 1314712 h 2231595"/>
              <a:gd name="connsiteX19" fmla="*/ 497605 w 1033594"/>
              <a:gd name="connsiteY19" fmla="*/ 1529977 h 2231595"/>
              <a:gd name="connsiteX20" fmla="*/ 503320 w 1033594"/>
              <a:gd name="connsiteY20" fmla="*/ 1606177 h 2231595"/>
              <a:gd name="connsiteX21" fmla="*/ 489985 w 1033594"/>
              <a:gd name="connsiteY21" fmla="*/ 1741432 h 2231595"/>
              <a:gd name="connsiteX22" fmla="*/ 509035 w 1033594"/>
              <a:gd name="connsiteY22" fmla="*/ 1905262 h 2231595"/>
              <a:gd name="connsiteX23" fmla="*/ 522370 w 1033594"/>
              <a:gd name="connsiteY23" fmla="*/ 2065282 h 2231595"/>
              <a:gd name="connsiteX24" fmla="*/ 507130 w 1033594"/>
              <a:gd name="connsiteY24" fmla="*/ 2164342 h 2231595"/>
              <a:gd name="connsiteX25" fmla="*/ 610000 w 1033594"/>
              <a:gd name="connsiteY25" fmla="*/ 2231017 h 2231595"/>
              <a:gd name="connsiteX26" fmla="*/ 699535 w 1033594"/>
              <a:gd name="connsiteY26" fmla="*/ 2191012 h 2231595"/>
              <a:gd name="connsiteX27" fmla="*/ 598570 w 1033594"/>
              <a:gd name="connsiteY27" fmla="*/ 2095762 h 2231595"/>
              <a:gd name="connsiteX28" fmla="*/ 613810 w 1033594"/>
              <a:gd name="connsiteY28" fmla="*/ 1912882 h 2231595"/>
              <a:gd name="connsiteX29" fmla="*/ 659530 w 1033594"/>
              <a:gd name="connsiteY29" fmla="*/ 1676662 h 2231595"/>
              <a:gd name="connsiteX30" fmla="*/ 655720 w 1033594"/>
              <a:gd name="connsiteY30" fmla="*/ 1478542 h 2231595"/>
              <a:gd name="connsiteX31" fmla="*/ 695725 w 1033594"/>
              <a:gd name="connsiteY31" fmla="*/ 1278517 h 2231595"/>
              <a:gd name="connsiteX32" fmla="*/ 712870 w 1033594"/>
              <a:gd name="connsiteY32" fmla="*/ 1107067 h 2231595"/>
              <a:gd name="connsiteX33" fmla="*/ 673574 w 1033594"/>
              <a:gd name="connsiteY33" fmla="*/ 852289 h 2231595"/>
              <a:gd name="connsiteX34" fmla="*/ 642385 w 1033594"/>
              <a:gd name="connsiteY34" fmla="*/ 699397 h 2231595"/>
              <a:gd name="connsiteX35" fmla="*/ 644290 w 1033594"/>
              <a:gd name="connsiteY35" fmla="*/ 529852 h 2231595"/>
              <a:gd name="connsiteX36" fmla="*/ 676675 w 1033594"/>
              <a:gd name="connsiteY36" fmla="*/ 727972 h 2231595"/>
              <a:gd name="connsiteX37" fmla="*/ 733825 w 1033594"/>
              <a:gd name="connsiteY37" fmla="*/ 884182 h 2231595"/>
              <a:gd name="connsiteX38" fmla="*/ 815740 w 1033594"/>
              <a:gd name="connsiteY38" fmla="*/ 1063252 h 2231595"/>
              <a:gd name="connsiteX39" fmla="*/ 811930 w 1033594"/>
              <a:gd name="connsiteY39" fmla="*/ 1177552 h 2231595"/>
              <a:gd name="connsiteX40" fmla="*/ 811930 w 1033594"/>
              <a:gd name="connsiteY40" fmla="*/ 1249942 h 2231595"/>
              <a:gd name="connsiteX41" fmla="*/ 861460 w 1033594"/>
              <a:gd name="connsiteY41" fmla="*/ 1150882 h 2231595"/>
              <a:gd name="connsiteX42" fmla="*/ 872890 w 1033594"/>
              <a:gd name="connsiteY42" fmla="*/ 1305187 h 2231595"/>
              <a:gd name="connsiteX43" fmla="*/ 891940 w 1033594"/>
              <a:gd name="connsiteY43" fmla="*/ 1303282 h 2231595"/>
              <a:gd name="connsiteX44" fmla="*/ 891940 w 1033594"/>
              <a:gd name="connsiteY44" fmla="*/ 1166122 h 2231595"/>
              <a:gd name="connsiteX45" fmla="*/ 943375 w 1033594"/>
              <a:gd name="connsiteY45" fmla="*/ 1299472 h 2231595"/>
              <a:gd name="connsiteX46" fmla="*/ 956710 w 1033594"/>
              <a:gd name="connsiteY46" fmla="*/ 1284232 h 2231595"/>
              <a:gd name="connsiteX47" fmla="*/ 899560 w 1033594"/>
              <a:gd name="connsiteY47" fmla="*/ 1147072 h 2231595"/>
              <a:gd name="connsiteX48" fmla="*/ 1002430 w 1033594"/>
              <a:gd name="connsiteY48" fmla="*/ 1265182 h 2231595"/>
              <a:gd name="connsiteX49" fmla="*/ 1008145 w 1033594"/>
              <a:gd name="connsiteY49" fmla="*/ 1249942 h 2231595"/>
              <a:gd name="connsiteX50" fmla="*/ 914800 w 1033594"/>
              <a:gd name="connsiteY50" fmla="*/ 1143262 h 2231595"/>
              <a:gd name="connsiteX51" fmla="*/ 1029100 w 1033594"/>
              <a:gd name="connsiteY51" fmla="*/ 1217557 h 2231595"/>
              <a:gd name="connsiteX52" fmla="*/ 998620 w 1033594"/>
              <a:gd name="connsiteY52" fmla="*/ 1166122 h 2231595"/>
              <a:gd name="connsiteX53" fmla="*/ 905275 w 1033594"/>
              <a:gd name="connsiteY53" fmla="*/ 1057537 h 2231595"/>
              <a:gd name="connsiteX54" fmla="*/ 861460 w 1033594"/>
              <a:gd name="connsiteY54" fmla="*/ 937522 h 2231595"/>
              <a:gd name="connsiteX55" fmla="*/ 796690 w 1033594"/>
              <a:gd name="connsiteY55" fmla="*/ 716542 h 2231595"/>
              <a:gd name="connsiteX56" fmla="*/ 773830 w 1033594"/>
              <a:gd name="connsiteY56" fmla="*/ 503182 h 2231595"/>
              <a:gd name="connsiteX57" fmla="*/ 701440 w 1033594"/>
              <a:gd name="connsiteY57" fmla="*/ 385072 h 2231595"/>
              <a:gd name="connsiteX58" fmla="*/ 583330 w 1033594"/>
              <a:gd name="connsiteY58" fmla="*/ 335542 h 2231595"/>
              <a:gd name="connsiteX59" fmla="*/ 552850 w 1033594"/>
              <a:gd name="connsiteY59" fmla="*/ 263152 h 2231595"/>
              <a:gd name="connsiteX60" fmla="*/ 602380 w 1033594"/>
              <a:gd name="connsiteY60" fmla="*/ 186952 h 2231595"/>
              <a:gd name="connsiteX61" fmla="*/ 613810 w 1033594"/>
              <a:gd name="connsiteY61" fmla="*/ 80272 h 2231595"/>
              <a:gd name="connsiteX62" fmla="*/ 529990 w 1033594"/>
              <a:gd name="connsiteY62" fmla="*/ 4072 h 2231595"/>
              <a:gd name="connsiteX63" fmla="*/ 385210 w 1033594"/>
              <a:gd name="connsiteY63" fmla="*/ 21217 h 2231595"/>
              <a:gd name="connsiteX64" fmla="*/ 350920 w 1033594"/>
              <a:gd name="connsiteY64" fmla="*/ 112657 h 2231595"/>
              <a:gd name="connsiteX65" fmla="*/ 301390 w 1033594"/>
              <a:gd name="connsiteY65" fmla="*/ 175522 h 2231595"/>
              <a:gd name="connsiteX66" fmla="*/ 352825 w 1033594"/>
              <a:gd name="connsiteY66" fmla="*/ 186952 h 2231595"/>
              <a:gd name="connsiteX67" fmla="*/ 343300 w 1033594"/>
              <a:gd name="connsiteY67" fmla="*/ 228862 h 2231595"/>
              <a:gd name="connsiteX68" fmla="*/ 369970 w 1033594"/>
              <a:gd name="connsiteY68" fmla="*/ 274582 h 2231595"/>
              <a:gd name="connsiteX69" fmla="*/ 421405 w 1033594"/>
              <a:gd name="connsiteY69" fmla="*/ 266962 h 2231595"/>
              <a:gd name="connsiteX70" fmla="*/ 453790 w 1033594"/>
              <a:gd name="connsiteY70" fmla="*/ 308872 h 2231595"/>
              <a:gd name="connsiteX71" fmla="*/ 316630 w 1033594"/>
              <a:gd name="connsiteY71" fmla="*/ 377452 h 2231595"/>
              <a:gd name="connsiteX72" fmla="*/ 225190 w 1033594"/>
              <a:gd name="connsiteY72" fmla="*/ 426982 h 2231595"/>
              <a:gd name="connsiteX73" fmla="*/ 141370 w 1033594"/>
              <a:gd name="connsiteY73" fmla="*/ 627007 h 2231595"/>
              <a:gd name="connsiteX74" fmla="*/ 137560 w 1033594"/>
              <a:gd name="connsiteY74" fmla="*/ 773692 h 2231595"/>
              <a:gd name="connsiteX75" fmla="*/ 59455 w 1033594"/>
              <a:gd name="connsiteY75" fmla="*/ 918472 h 2231595"/>
              <a:gd name="connsiteX76" fmla="*/ 30880 w 1033594"/>
              <a:gd name="connsiteY76" fmla="*/ 1116592 h 2231595"/>
              <a:gd name="connsiteX77" fmla="*/ 400 w 1033594"/>
              <a:gd name="connsiteY77" fmla="*/ 1246132 h 2231595"/>
              <a:gd name="connsiteX78" fmla="*/ 53740 w 1033594"/>
              <a:gd name="connsiteY78" fmla="*/ 1169932 h 2231595"/>
              <a:gd name="connsiteX79" fmla="*/ 19450 w 1033594"/>
              <a:gd name="connsiteY79" fmla="*/ 1303282 h 2231595"/>
              <a:gd name="connsiteX80" fmla="*/ 40405 w 1033594"/>
              <a:gd name="connsiteY80" fmla="*/ 1270897 h 2231595"/>
              <a:gd name="connsiteX81" fmla="*/ 68980 w 1033594"/>
              <a:gd name="connsiteY81" fmla="*/ 1185172 h 2231595"/>
              <a:gd name="connsiteX82" fmla="*/ 65170 w 1033594"/>
              <a:gd name="connsiteY82" fmla="*/ 1333762 h 2231595"/>
              <a:gd name="connsiteX83" fmla="*/ 74695 w 1033594"/>
              <a:gd name="connsiteY83" fmla="*/ 1297567 h 2231595"/>
              <a:gd name="connsiteX84" fmla="*/ 84220 w 1033594"/>
              <a:gd name="connsiteY84" fmla="*/ 1196602 h 2231595"/>
              <a:gd name="connsiteX85" fmla="*/ 95650 w 1033594"/>
              <a:gd name="connsiteY85" fmla="*/ 1280422 h 2231595"/>
              <a:gd name="connsiteX86" fmla="*/ 107080 w 1033594"/>
              <a:gd name="connsiteY86" fmla="*/ 1318522 h 2231595"/>
              <a:gd name="connsiteX87" fmla="*/ 107080 w 1033594"/>
              <a:gd name="connsiteY87" fmla="*/ 1183267 h 2231595"/>
              <a:gd name="connsiteX88" fmla="*/ 118510 w 1033594"/>
              <a:gd name="connsiteY88" fmla="*/ 1158502 h 2231595"/>
              <a:gd name="connsiteX89" fmla="*/ 156610 w 1033594"/>
              <a:gd name="connsiteY89" fmla="*/ 1238512 h 2231595"/>
              <a:gd name="connsiteX90" fmla="*/ 141370 w 1033594"/>
              <a:gd name="connsiteY90" fmla="*/ 1131832 h 2231595"/>
              <a:gd name="connsiteX91" fmla="*/ 122320 w 1033594"/>
              <a:gd name="connsiteY91" fmla="*/ 1074682 h 2231595"/>
              <a:gd name="connsiteX92" fmla="*/ 194710 w 1033594"/>
              <a:gd name="connsiteY92" fmla="*/ 933712 h 2231595"/>
              <a:gd name="connsiteX93" fmla="*/ 278530 w 1033594"/>
              <a:gd name="connsiteY93" fmla="*/ 678442 h 2231595"/>
              <a:gd name="connsiteX94" fmla="*/ 320440 w 1033594"/>
              <a:gd name="connsiteY94" fmla="*/ 506992 h 2231595"/>
              <a:gd name="connsiteX0" fmla="*/ 320440 w 1033594"/>
              <a:gd name="connsiteY0" fmla="*/ 506992 h 2231595"/>
              <a:gd name="connsiteX1" fmla="*/ 297580 w 1033594"/>
              <a:gd name="connsiteY1" fmla="*/ 720352 h 2231595"/>
              <a:gd name="connsiteX2" fmla="*/ 253765 w 1033594"/>
              <a:gd name="connsiteY2" fmla="*/ 960382 h 2231595"/>
              <a:gd name="connsiteX3" fmla="*/ 236620 w 1033594"/>
              <a:gd name="connsiteY3" fmla="*/ 1107067 h 2231595"/>
              <a:gd name="connsiteX4" fmla="*/ 240430 w 1033594"/>
              <a:gd name="connsiteY4" fmla="*/ 1284232 h 2231595"/>
              <a:gd name="connsiteX5" fmla="*/ 274720 w 1033594"/>
              <a:gd name="connsiteY5" fmla="*/ 1495687 h 2231595"/>
              <a:gd name="connsiteX6" fmla="*/ 303295 w 1033594"/>
              <a:gd name="connsiteY6" fmla="*/ 1646182 h 2231595"/>
              <a:gd name="connsiteX7" fmla="*/ 291865 w 1033594"/>
              <a:gd name="connsiteY7" fmla="*/ 1790962 h 2231595"/>
              <a:gd name="connsiteX8" fmla="*/ 362350 w 1033594"/>
              <a:gd name="connsiteY8" fmla="*/ 2055757 h 2231595"/>
              <a:gd name="connsiteX9" fmla="*/ 329965 w 1033594"/>
              <a:gd name="connsiteY9" fmla="*/ 2122432 h 2231595"/>
              <a:gd name="connsiteX10" fmla="*/ 255670 w 1033594"/>
              <a:gd name="connsiteY10" fmla="*/ 2204347 h 2231595"/>
              <a:gd name="connsiteX11" fmla="*/ 350920 w 1033594"/>
              <a:gd name="connsiteY11" fmla="*/ 2221492 h 2231595"/>
              <a:gd name="connsiteX12" fmla="*/ 453790 w 1033594"/>
              <a:gd name="connsiteY12" fmla="*/ 2133862 h 2231595"/>
              <a:gd name="connsiteX13" fmla="*/ 438550 w 1033594"/>
              <a:gd name="connsiteY13" fmla="*/ 2019562 h 2231595"/>
              <a:gd name="connsiteX14" fmla="*/ 453790 w 1033594"/>
              <a:gd name="connsiteY14" fmla="*/ 1840492 h 2231595"/>
              <a:gd name="connsiteX15" fmla="*/ 446170 w 1033594"/>
              <a:gd name="connsiteY15" fmla="*/ 1585222 h 2231595"/>
              <a:gd name="connsiteX16" fmla="*/ 458309 w 1033594"/>
              <a:gd name="connsiteY16" fmla="*/ 1492369 h 2231595"/>
              <a:gd name="connsiteX17" fmla="*/ 469030 w 1033594"/>
              <a:gd name="connsiteY17" fmla="*/ 1177552 h 2231595"/>
              <a:gd name="connsiteX18" fmla="*/ 503320 w 1033594"/>
              <a:gd name="connsiteY18" fmla="*/ 1314712 h 2231595"/>
              <a:gd name="connsiteX19" fmla="*/ 497605 w 1033594"/>
              <a:gd name="connsiteY19" fmla="*/ 1529977 h 2231595"/>
              <a:gd name="connsiteX20" fmla="*/ 503320 w 1033594"/>
              <a:gd name="connsiteY20" fmla="*/ 1606177 h 2231595"/>
              <a:gd name="connsiteX21" fmla="*/ 489985 w 1033594"/>
              <a:gd name="connsiteY21" fmla="*/ 1741432 h 2231595"/>
              <a:gd name="connsiteX22" fmla="*/ 509035 w 1033594"/>
              <a:gd name="connsiteY22" fmla="*/ 1905262 h 2231595"/>
              <a:gd name="connsiteX23" fmla="*/ 522370 w 1033594"/>
              <a:gd name="connsiteY23" fmla="*/ 2065282 h 2231595"/>
              <a:gd name="connsiteX24" fmla="*/ 507130 w 1033594"/>
              <a:gd name="connsiteY24" fmla="*/ 2164342 h 2231595"/>
              <a:gd name="connsiteX25" fmla="*/ 610000 w 1033594"/>
              <a:gd name="connsiteY25" fmla="*/ 2231017 h 2231595"/>
              <a:gd name="connsiteX26" fmla="*/ 699535 w 1033594"/>
              <a:gd name="connsiteY26" fmla="*/ 2191012 h 2231595"/>
              <a:gd name="connsiteX27" fmla="*/ 598570 w 1033594"/>
              <a:gd name="connsiteY27" fmla="*/ 2095762 h 2231595"/>
              <a:gd name="connsiteX28" fmla="*/ 613810 w 1033594"/>
              <a:gd name="connsiteY28" fmla="*/ 1912882 h 2231595"/>
              <a:gd name="connsiteX29" fmla="*/ 659530 w 1033594"/>
              <a:gd name="connsiteY29" fmla="*/ 1676662 h 2231595"/>
              <a:gd name="connsiteX30" fmla="*/ 655720 w 1033594"/>
              <a:gd name="connsiteY30" fmla="*/ 1478542 h 2231595"/>
              <a:gd name="connsiteX31" fmla="*/ 695725 w 1033594"/>
              <a:gd name="connsiteY31" fmla="*/ 1278517 h 2231595"/>
              <a:gd name="connsiteX32" fmla="*/ 712870 w 1033594"/>
              <a:gd name="connsiteY32" fmla="*/ 1107067 h 2231595"/>
              <a:gd name="connsiteX33" fmla="*/ 673574 w 1033594"/>
              <a:gd name="connsiteY33" fmla="*/ 852289 h 2231595"/>
              <a:gd name="connsiteX34" fmla="*/ 642385 w 1033594"/>
              <a:gd name="connsiteY34" fmla="*/ 699397 h 2231595"/>
              <a:gd name="connsiteX35" fmla="*/ 644290 w 1033594"/>
              <a:gd name="connsiteY35" fmla="*/ 529852 h 2231595"/>
              <a:gd name="connsiteX36" fmla="*/ 676675 w 1033594"/>
              <a:gd name="connsiteY36" fmla="*/ 727972 h 2231595"/>
              <a:gd name="connsiteX37" fmla="*/ 733825 w 1033594"/>
              <a:gd name="connsiteY37" fmla="*/ 884182 h 2231595"/>
              <a:gd name="connsiteX38" fmla="*/ 815740 w 1033594"/>
              <a:gd name="connsiteY38" fmla="*/ 1063252 h 2231595"/>
              <a:gd name="connsiteX39" fmla="*/ 811930 w 1033594"/>
              <a:gd name="connsiteY39" fmla="*/ 1177552 h 2231595"/>
              <a:gd name="connsiteX40" fmla="*/ 811930 w 1033594"/>
              <a:gd name="connsiteY40" fmla="*/ 1249942 h 2231595"/>
              <a:gd name="connsiteX41" fmla="*/ 861460 w 1033594"/>
              <a:gd name="connsiteY41" fmla="*/ 1150882 h 2231595"/>
              <a:gd name="connsiteX42" fmla="*/ 872890 w 1033594"/>
              <a:gd name="connsiteY42" fmla="*/ 1305187 h 2231595"/>
              <a:gd name="connsiteX43" fmla="*/ 891940 w 1033594"/>
              <a:gd name="connsiteY43" fmla="*/ 1303282 h 2231595"/>
              <a:gd name="connsiteX44" fmla="*/ 891940 w 1033594"/>
              <a:gd name="connsiteY44" fmla="*/ 1166122 h 2231595"/>
              <a:gd name="connsiteX45" fmla="*/ 943375 w 1033594"/>
              <a:gd name="connsiteY45" fmla="*/ 1299472 h 2231595"/>
              <a:gd name="connsiteX46" fmla="*/ 956710 w 1033594"/>
              <a:gd name="connsiteY46" fmla="*/ 1284232 h 2231595"/>
              <a:gd name="connsiteX47" fmla="*/ 899560 w 1033594"/>
              <a:gd name="connsiteY47" fmla="*/ 1147072 h 2231595"/>
              <a:gd name="connsiteX48" fmla="*/ 1002430 w 1033594"/>
              <a:gd name="connsiteY48" fmla="*/ 1265182 h 2231595"/>
              <a:gd name="connsiteX49" fmla="*/ 1008145 w 1033594"/>
              <a:gd name="connsiteY49" fmla="*/ 1249942 h 2231595"/>
              <a:gd name="connsiteX50" fmla="*/ 914800 w 1033594"/>
              <a:gd name="connsiteY50" fmla="*/ 1143262 h 2231595"/>
              <a:gd name="connsiteX51" fmla="*/ 1029100 w 1033594"/>
              <a:gd name="connsiteY51" fmla="*/ 1217557 h 2231595"/>
              <a:gd name="connsiteX52" fmla="*/ 998620 w 1033594"/>
              <a:gd name="connsiteY52" fmla="*/ 1166122 h 2231595"/>
              <a:gd name="connsiteX53" fmla="*/ 905275 w 1033594"/>
              <a:gd name="connsiteY53" fmla="*/ 1057537 h 2231595"/>
              <a:gd name="connsiteX54" fmla="*/ 861460 w 1033594"/>
              <a:gd name="connsiteY54" fmla="*/ 937522 h 2231595"/>
              <a:gd name="connsiteX55" fmla="*/ 796690 w 1033594"/>
              <a:gd name="connsiteY55" fmla="*/ 716542 h 2231595"/>
              <a:gd name="connsiteX56" fmla="*/ 773830 w 1033594"/>
              <a:gd name="connsiteY56" fmla="*/ 503182 h 2231595"/>
              <a:gd name="connsiteX57" fmla="*/ 701440 w 1033594"/>
              <a:gd name="connsiteY57" fmla="*/ 385072 h 2231595"/>
              <a:gd name="connsiteX58" fmla="*/ 583330 w 1033594"/>
              <a:gd name="connsiteY58" fmla="*/ 335542 h 2231595"/>
              <a:gd name="connsiteX59" fmla="*/ 552850 w 1033594"/>
              <a:gd name="connsiteY59" fmla="*/ 263152 h 2231595"/>
              <a:gd name="connsiteX60" fmla="*/ 602380 w 1033594"/>
              <a:gd name="connsiteY60" fmla="*/ 186952 h 2231595"/>
              <a:gd name="connsiteX61" fmla="*/ 613810 w 1033594"/>
              <a:gd name="connsiteY61" fmla="*/ 80272 h 2231595"/>
              <a:gd name="connsiteX62" fmla="*/ 529990 w 1033594"/>
              <a:gd name="connsiteY62" fmla="*/ 4072 h 2231595"/>
              <a:gd name="connsiteX63" fmla="*/ 385210 w 1033594"/>
              <a:gd name="connsiteY63" fmla="*/ 21217 h 2231595"/>
              <a:gd name="connsiteX64" fmla="*/ 350920 w 1033594"/>
              <a:gd name="connsiteY64" fmla="*/ 112657 h 2231595"/>
              <a:gd name="connsiteX65" fmla="*/ 301390 w 1033594"/>
              <a:gd name="connsiteY65" fmla="*/ 175522 h 2231595"/>
              <a:gd name="connsiteX66" fmla="*/ 352825 w 1033594"/>
              <a:gd name="connsiteY66" fmla="*/ 186952 h 2231595"/>
              <a:gd name="connsiteX67" fmla="*/ 343300 w 1033594"/>
              <a:gd name="connsiteY67" fmla="*/ 228862 h 2231595"/>
              <a:gd name="connsiteX68" fmla="*/ 369970 w 1033594"/>
              <a:gd name="connsiteY68" fmla="*/ 274582 h 2231595"/>
              <a:gd name="connsiteX69" fmla="*/ 421405 w 1033594"/>
              <a:gd name="connsiteY69" fmla="*/ 266962 h 2231595"/>
              <a:gd name="connsiteX70" fmla="*/ 453790 w 1033594"/>
              <a:gd name="connsiteY70" fmla="*/ 308872 h 2231595"/>
              <a:gd name="connsiteX71" fmla="*/ 316630 w 1033594"/>
              <a:gd name="connsiteY71" fmla="*/ 377452 h 2231595"/>
              <a:gd name="connsiteX72" fmla="*/ 225190 w 1033594"/>
              <a:gd name="connsiteY72" fmla="*/ 426982 h 2231595"/>
              <a:gd name="connsiteX73" fmla="*/ 141370 w 1033594"/>
              <a:gd name="connsiteY73" fmla="*/ 627007 h 2231595"/>
              <a:gd name="connsiteX74" fmla="*/ 137560 w 1033594"/>
              <a:gd name="connsiteY74" fmla="*/ 773692 h 2231595"/>
              <a:gd name="connsiteX75" fmla="*/ 59455 w 1033594"/>
              <a:gd name="connsiteY75" fmla="*/ 918472 h 2231595"/>
              <a:gd name="connsiteX76" fmla="*/ 30880 w 1033594"/>
              <a:gd name="connsiteY76" fmla="*/ 1116592 h 2231595"/>
              <a:gd name="connsiteX77" fmla="*/ 400 w 1033594"/>
              <a:gd name="connsiteY77" fmla="*/ 1246132 h 2231595"/>
              <a:gd name="connsiteX78" fmla="*/ 53740 w 1033594"/>
              <a:gd name="connsiteY78" fmla="*/ 1169932 h 2231595"/>
              <a:gd name="connsiteX79" fmla="*/ 19450 w 1033594"/>
              <a:gd name="connsiteY79" fmla="*/ 1303282 h 2231595"/>
              <a:gd name="connsiteX80" fmla="*/ 40405 w 1033594"/>
              <a:gd name="connsiteY80" fmla="*/ 1270897 h 2231595"/>
              <a:gd name="connsiteX81" fmla="*/ 68980 w 1033594"/>
              <a:gd name="connsiteY81" fmla="*/ 1185172 h 2231595"/>
              <a:gd name="connsiteX82" fmla="*/ 65170 w 1033594"/>
              <a:gd name="connsiteY82" fmla="*/ 1333762 h 2231595"/>
              <a:gd name="connsiteX83" fmla="*/ 74695 w 1033594"/>
              <a:gd name="connsiteY83" fmla="*/ 1297567 h 2231595"/>
              <a:gd name="connsiteX84" fmla="*/ 84220 w 1033594"/>
              <a:gd name="connsiteY84" fmla="*/ 1196602 h 2231595"/>
              <a:gd name="connsiteX85" fmla="*/ 95650 w 1033594"/>
              <a:gd name="connsiteY85" fmla="*/ 1280422 h 2231595"/>
              <a:gd name="connsiteX86" fmla="*/ 107080 w 1033594"/>
              <a:gd name="connsiteY86" fmla="*/ 1318522 h 2231595"/>
              <a:gd name="connsiteX87" fmla="*/ 107080 w 1033594"/>
              <a:gd name="connsiteY87" fmla="*/ 1183267 h 2231595"/>
              <a:gd name="connsiteX88" fmla="*/ 118510 w 1033594"/>
              <a:gd name="connsiteY88" fmla="*/ 1158502 h 2231595"/>
              <a:gd name="connsiteX89" fmla="*/ 156610 w 1033594"/>
              <a:gd name="connsiteY89" fmla="*/ 1238512 h 2231595"/>
              <a:gd name="connsiteX90" fmla="*/ 141370 w 1033594"/>
              <a:gd name="connsiteY90" fmla="*/ 1131832 h 2231595"/>
              <a:gd name="connsiteX91" fmla="*/ 122320 w 1033594"/>
              <a:gd name="connsiteY91" fmla="*/ 1074682 h 2231595"/>
              <a:gd name="connsiteX92" fmla="*/ 221380 w 1033594"/>
              <a:gd name="connsiteY92" fmla="*/ 828937 h 2231595"/>
              <a:gd name="connsiteX93" fmla="*/ 278530 w 1033594"/>
              <a:gd name="connsiteY93" fmla="*/ 678442 h 2231595"/>
              <a:gd name="connsiteX94" fmla="*/ 320440 w 1033594"/>
              <a:gd name="connsiteY94" fmla="*/ 506992 h 2231595"/>
              <a:gd name="connsiteX0" fmla="*/ 320440 w 1033594"/>
              <a:gd name="connsiteY0" fmla="*/ 506992 h 2231595"/>
              <a:gd name="connsiteX1" fmla="*/ 297580 w 1033594"/>
              <a:gd name="connsiteY1" fmla="*/ 720352 h 2231595"/>
              <a:gd name="connsiteX2" fmla="*/ 253765 w 1033594"/>
              <a:gd name="connsiteY2" fmla="*/ 960382 h 2231595"/>
              <a:gd name="connsiteX3" fmla="*/ 236620 w 1033594"/>
              <a:gd name="connsiteY3" fmla="*/ 1107067 h 2231595"/>
              <a:gd name="connsiteX4" fmla="*/ 240430 w 1033594"/>
              <a:gd name="connsiteY4" fmla="*/ 1284232 h 2231595"/>
              <a:gd name="connsiteX5" fmla="*/ 274720 w 1033594"/>
              <a:gd name="connsiteY5" fmla="*/ 1495687 h 2231595"/>
              <a:gd name="connsiteX6" fmla="*/ 303295 w 1033594"/>
              <a:gd name="connsiteY6" fmla="*/ 1646182 h 2231595"/>
              <a:gd name="connsiteX7" fmla="*/ 291865 w 1033594"/>
              <a:gd name="connsiteY7" fmla="*/ 1790962 h 2231595"/>
              <a:gd name="connsiteX8" fmla="*/ 362350 w 1033594"/>
              <a:gd name="connsiteY8" fmla="*/ 2055757 h 2231595"/>
              <a:gd name="connsiteX9" fmla="*/ 329965 w 1033594"/>
              <a:gd name="connsiteY9" fmla="*/ 2122432 h 2231595"/>
              <a:gd name="connsiteX10" fmla="*/ 255670 w 1033594"/>
              <a:gd name="connsiteY10" fmla="*/ 2204347 h 2231595"/>
              <a:gd name="connsiteX11" fmla="*/ 350920 w 1033594"/>
              <a:gd name="connsiteY11" fmla="*/ 2221492 h 2231595"/>
              <a:gd name="connsiteX12" fmla="*/ 453790 w 1033594"/>
              <a:gd name="connsiteY12" fmla="*/ 2133862 h 2231595"/>
              <a:gd name="connsiteX13" fmla="*/ 438550 w 1033594"/>
              <a:gd name="connsiteY13" fmla="*/ 2019562 h 2231595"/>
              <a:gd name="connsiteX14" fmla="*/ 453790 w 1033594"/>
              <a:gd name="connsiteY14" fmla="*/ 1840492 h 2231595"/>
              <a:gd name="connsiteX15" fmla="*/ 446170 w 1033594"/>
              <a:gd name="connsiteY15" fmla="*/ 1585222 h 2231595"/>
              <a:gd name="connsiteX16" fmla="*/ 458309 w 1033594"/>
              <a:gd name="connsiteY16" fmla="*/ 1492369 h 2231595"/>
              <a:gd name="connsiteX17" fmla="*/ 469030 w 1033594"/>
              <a:gd name="connsiteY17" fmla="*/ 1177552 h 2231595"/>
              <a:gd name="connsiteX18" fmla="*/ 503320 w 1033594"/>
              <a:gd name="connsiteY18" fmla="*/ 1314712 h 2231595"/>
              <a:gd name="connsiteX19" fmla="*/ 497605 w 1033594"/>
              <a:gd name="connsiteY19" fmla="*/ 1529977 h 2231595"/>
              <a:gd name="connsiteX20" fmla="*/ 503320 w 1033594"/>
              <a:gd name="connsiteY20" fmla="*/ 1606177 h 2231595"/>
              <a:gd name="connsiteX21" fmla="*/ 489985 w 1033594"/>
              <a:gd name="connsiteY21" fmla="*/ 1741432 h 2231595"/>
              <a:gd name="connsiteX22" fmla="*/ 509035 w 1033594"/>
              <a:gd name="connsiteY22" fmla="*/ 1905262 h 2231595"/>
              <a:gd name="connsiteX23" fmla="*/ 522370 w 1033594"/>
              <a:gd name="connsiteY23" fmla="*/ 2065282 h 2231595"/>
              <a:gd name="connsiteX24" fmla="*/ 507130 w 1033594"/>
              <a:gd name="connsiteY24" fmla="*/ 2164342 h 2231595"/>
              <a:gd name="connsiteX25" fmla="*/ 610000 w 1033594"/>
              <a:gd name="connsiteY25" fmla="*/ 2231017 h 2231595"/>
              <a:gd name="connsiteX26" fmla="*/ 699535 w 1033594"/>
              <a:gd name="connsiteY26" fmla="*/ 2191012 h 2231595"/>
              <a:gd name="connsiteX27" fmla="*/ 598570 w 1033594"/>
              <a:gd name="connsiteY27" fmla="*/ 2095762 h 2231595"/>
              <a:gd name="connsiteX28" fmla="*/ 613810 w 1033594"/>
              <a:gd name="connsiteY28" fmla="*/ 1912882 h 2231595"/>
              <a:gd name="connsiteX29" fmla="*/ 659530 w 1033594"/>
              <a:gd name="connsiteY29" fmla="*/ 1676662 h 2231595"/>
              <a:gd name="connsiteX30" fmla="*/ 655720 w 1033594"/>
              <a:gd name="connsiteY30" fmla="*/ 1478542 h 2231595"/>
              <a:gd name="connsiteX31" fmla="*/ 695725 w 1033594"/>
              <a:gd name="connsiteY31" fmla="*/ 1278517 h 2231595"/>
              <a:gd name="connsiteX32" fmla="*/ 712870 w 1033594"/>
              <a:gd name="connsiteY32" fmla="*/ 1107067 h 2231595"/>
              <a:gd name="connsiteX33" fmla="*/ 673574 w 1033594"/>
              <a:gd name="connsiteY33" fmla="*/ 852289 h 2231595"/>
              <a:gd name="connsiteX34" fmla="*/ 642385 w 1033594"/>
              <a:gd name="connsiteY34" fmla="*/ 699397 h 2231595"/>
              <a:gd name="connsiteX35" fmla="*/ 644290 w 1033594"/>
              <a:gd name="connsiteY35" fmla="*/ 529852 h 2231595"/>
              <a:gd name="connsiteX36" fmla="*/ 676675 w 1033594"/>
              <a:gd name="connsiteY36" fmla="*/ 727972 h 2231595"/>
              <a:gd name="connsiteX37" fmla="*/ 733825 w 1033594"/>
              <a:gd name="connsiteY37" fmla="*/ 884182 h 2231595"/>
              <a:gd name="connsiteX38" fmla="*/ 815740 w 1033594"/>
              <a:gd name="connsiteY38" fmla="*/ 1063252 h 2231595"/>
              <a:gd name="connsiteX39" fmla="*/ 811930 w 1033594"/>
              <a:gd name="connsiteY39" fmla="*/ 1177552 h 2231595"/>
              <a:gd name="connsiteX40" fmla="*/ 811930 w 1033594"/>
              <a:gd name="connsiteY40" fmla="*/ 1249942 h 2231595"/>
              <a:gd name="connsiteX41" fmla="*/ 861460 w 1033594"/>
              <a:gd name="connsiteY41" fmla="*/ 1150882 h 2231595"/>
              <a:gd name="connsiteX42" fmla="*/ 872890 w 1033594"/>
              <a:gd name="connsiteY42" fmla="*/ 1305187 h 2231595"/>
              <a:gd name="connsiteX43" fmla="*/ 891940 w 1033594"/>
              <a:gd name="connsiteY43" fmla="*/ 1303282 h 2231595"/>
              <a:gd name="connsiteX44" fmla="*/ 891940 w 1033594"/>
              <a:gd name="connsiteY44" fmla="*/ 1166122 h 2231595"/>
              <a:gd name="connsiteX45" fmla="*/ 943375 w 1033594"/>
              <a:gd name="connsiteY45" fmla="*/ 1299472 h 2231595"/>
              <a:gd name="connsiteX46" fmla="*/ 956710 w 1033594"/>
              <a:gd name="connsiteY46" fmla="*/ 1284232 h 2231595"/>
              <a:gd name="connsiteX47" fmla="*/ 899560 w 1033594"/>
              <a:gd name="connsiteY47" fmla="*/ 1147072 h 2231595"/>
              <a:gd name="connsiteX48" fmla="*/ 1002430 w 1033594"/>
              <a:gd name="connsiteY48" fmla="*/ 1265182 h 2231595"/>
              <a:gd name="connsiteX49" fmla="*/ 1008145 w 1033594"/>
              <a:gd name="connsiteY49" fmla="*/ 1249942 h 2231595"/>
              <a:gd name="connsiteX50" fmla="*/ 914800 w 1033594"/>
              <a:gd name="connsiteY50" fmla="*/ 1143262 h 2231595"/>
              <a:gd name="connsiteX51" fmla="*/ 1029100 w 1033594"/>
              <a:gd name="connsiteY51" fmla="*/ 1217557 h 2231595"/>
              <a:gd name="connsiteX52" fmla="*/ 998620 w 1033594"/>
              <a:gd name="connsiteY52" fmla="*/ 1166122 h 2231595"/>
              <a:gd name="connsiteX53" fmla="*/ 905275 w 1033594"/>
              <a:gd name="connsiteY53" fmla="*/ 1057537 h 2231595"/>
              <a:gd name="connsiteX54" fmla="*/ 861460 w 1033594"/>
              <a:gd name="connsiteY54" fmla="*/ 937522 h 2231595"/>
              <a:gd name="connsiteX55" fmla="*/ 796690 w 1033594"/>
              <a:gd name="connsiteY55" fmla="*/ 716542 h 2231595"/>
              <a:gd name="connsiteX56" fmla="*/ 773830 w 1033594"/>
              <a:gd name="connsiteY56" fmla="*/ 503182 h 2231595"/>
              <a:gd name="connsiteX57" fmla="*/ 701440 w 1033594"/>
              <a:gd name="connsiteY57" fmla="*/ 385072 h 2231595"/>
              <a:gd name="connsiteX58" fmla="*/ 583330 w 1033594"/>
              <a:gd name="connsiteY58" fmla="*/ 335542 h 2231595"/>
              <a:gd name="connsiteX59" fmla="*/ 552850 w 1033594"/>
              <a:gd name="connsiteY59" fmla="*/ 263152 h 2231595"/>
              <a:gd name="connsiteX60" fmla="*/ 602380 w 1033594"/>
              <a:gd name="connsiteY60" fmla="*/ 186952 h 2231595"/>
              <a:gd name="connsiteX61" fmla="*/ 613810 w 1033594"/>
              <a:gd name="connsiteY61" fmla="*/ 80272 h 2231595"/>
              <a:gd name="connsiteX62" fmla="*/ 529990 w 1033594"/>
              <a:gd name="connsiteY62" fmla="*/ 4072 h 2231595"/>
              <a:gd name="connsiteX63" fmla="*/ 385210 w 1033594"/>
              <a:gd name="connsiteY63" fmla="*/ 21217 h 2231595"/>
              <a:gd name="connsiteX64" fmla="*/ 350920 w 1033594"/>
              <a:gd name="connsiteY64" fmla="*/ 112657 h 2231595"/>
              <a:gd name="connsiteX65" fmla="*/ 301390 w 1033594"/>
              <a:gd name="connsiteY65" fmla="*/ 175522 h 2231595"/>
              <a:gd name="connsiteX66" fmla="*/ 352825 w 1033594"/>
              <a:gd name="connsiteY66" fmla="*/ 186952 h 2231595"/>
              <a:gd name="connsiteX67" fmla="*/ 343300 w 1033594"/>
              <a:gd name="connsiteY67" fmla="*/ 228862 h 2231595"/>
              <a:gd name="connsiteX68" fmla="*/ 369970 w 1033594"/>
              <a:gd name="connsiteY68" fmla="*/ 274582 h 2231595"/>
              <a:gd name="connsiteX69" fmla="*/ 421405 w 1033594"/>
              <a:gd name="connsiteY69" fmla="*/ 266962 h 2231595"/>
              <a:gd name="connsiteX70" fmla="*/ 453790 w 1033594"/>
              <a:gd name="connsiteY70" fmla="*/ 308872 h 2231595"/>
              <a:gd name="connsiteX71" fmla="*/ 316630 w 1033594"/>
              <a:gd name="connsiteY71" fmla="*/ 377452 h 2231595"/>
              <a:gd name="connsiteX72" fmla="*/ 225190 w 1033594"/>
              <a:gd name="connsiteY72" fmla="*/ 426982 h 2231595"/>
              <a:gd name="connsiteX73" fmla="*/ 141370 w 1033594"/>
              <a:gd name="connsiteY73" fmla="*/ 627007 h 2231595"/>
              <a:gd name="connsiteX74" fmla="*/ 137560 w 1033594"/>
              <a:gd name="connsiteY74" fmla="*/ 773692 h 2231595"/>
              <a:gd name="connsiteX75" fmla="*/ 59455 w 1033594"/>
              <a:gd name="connsiteY75" fmla="*/ 918472 h 2231595"/>
              <a:gd name="connsiteX76" fmla="*/ 30880 w 1033594"/>
              <a:gd name="connsiteY76" fmla="*/ 1116592 h 2231595"/>
              <a:gd name="connsiteX77" fmla="*/ 400 w 1033594"/>
              <a:gd name="connsiteY77" fmla="*/ 1246132 h 2231595"/>
              <a:gd name="connsiteX78" fmla="*/ 53740 w 1033594"/>
              <a:gd name="connsiteY78" fmla="*/ 1169932 h 2231595"/>
              <a:gd name="connsiteX79" fmla="*/ 19450 w 1033594"/>
              <a:gd name="connsiteY79" fmla="*/ 1303282 h 2231595"/>
              <a:gd name="connsiteX80" fmla="*/ 40405 w 1033594"/>
              <a:gd name="connsiteY80" fmla="*/ 1270897 h 2231595"/>
              <a:gd name="connsiteX81" fmla="*/ 68980 w 1033594"/>
              <a:gd name="connsiteY81" fmla="*/ 1185172 h 2231595"/>
              <a:gd name="connsiteX82" fmla="*/ 65170 w 1033594"/>
              <a:gd name="connsiteY82" fmla="*/ 1333762 h 2231595"/>
              <a:gd name="connsiteX83" fmla="*/ 74695 w 1033594"/>
              <a:gd name="connsiteY83" fmla="*/ 1297567 h 2231595"/>
              <a:gd name="connsiteX84" fmla="*/ 84220 w 1033594"/>
              <a:gd name="connsiteY84" fmla="*/ 1196602 h 2231595"/>
              <a:gd name="connsiteX85" fmla="*/ 95650 w 1033594"/>
              <a:gd name="connsiteY85" fmla="*/ 1280422 h 2231595"/>
              <a:gd name="connsiteX86" fmla="*/ 107080 w 1033594"/>
              <a:gd name="connsiteY86" fmla="*/ 1318522 h 2231595"/>
              <a:gd name="connsiteX87" fmla="*/ 107080 w 1033594"/>
              <a:gd name="connsiteY87" fmla="*/ 1183267 h 2231595"/>
              <a:gd name="connsiteX88" fmla="*/ 118510 w 1033594"/>
              <a:gd name="connsiteY88" fmla="*/ 1158502 h 2231595"/>
              <a:gd name="connsiteX89" fmla="*/ 156610 w 1033594"/>
              <a:gd name="connsiteY89" fmla="*/ 1238512 h 2231595"/>
              <a:gd name="connsiteX90" fmla="*/ 141370 w 1033594"/>
              <a:gd name="connsiteY90" fmla="*/ 1131832 h 2231595"/>
              <a:gd name="connsiteX91" fmla="*/ 122320 w 1033594"/>
              <a:gd name="connsiteY91" fmla="*/ 1074682 h 2231595"/>
              <a:gd name="connsiteX92" fmla="*/ 176368 w 1033594"/>
              <a:gd name="connsiteY92" fmla="*/ 972304 h 2231595"/>
              <a:gd name="connsiteX93" fmla="*/ 221380 w 1033594"/>
              <a:gd name="connsiteY93" fmla="*/ 828937 h 2231595"/>
              <a:gd name="connsiteX94" fmla="*/ 278530 w 1033594"/>
              <a:gd name="connsiteY94" fmla="*/ 678442 h 2231595"/>
              <a:gd name="connsiteX95" fmla="*/ 320440 w 1033594"/>
              <a:gd name="connsiteY95" fmla="*/ 506992 h 2231595"/>
              <a:gd name="connsiteX0" fmla="*/ 320440 w 1033594"/>
              <a:gd name="connsiteY0" fmla="*/ 506992 h 2231595"/>
              <a:gd name="connsiteX1" fmla="*/ 297580 w 1033594"/>
              <a:gd name="connsiteY1" fmla="*/ 720352 h 2231595"/>
              <a:gd name="connsiteX2" fmla="*/ 253765 w 1033594"/>
              <a:gd name="connsiteY2" fmla="*/ 960382 h 2231595"/>
              <a:gd name="connsiteX3" fmla="*/ 236620 w 1033594"/>
              <a:gd name="connsiteY3" fmla="*/ 1107067 h 2231595"/>
              <a:gd name="connsiteX4" fmla="*/ 240430 w 1033594"/>
              <a:gd name="connsiteY4" fmla="*/ 1284232 h 2231595"/>
              <a:gd name="connsiteX5" fmla="*/ 274720 w 1033594"/>
              <a:gd name="connsiteY5" fmla="*/ 1495687 h 2231595"/>
              <a:gd name="connsiteX6" fmla="*/ 303295 w 1033594"/>
              <a:gd name="connsiteY6" fmla="*/ 1646182 h 2231595"/>
              <a:gd name="connsiteX7" fmla="*/ 291865 w 1033594"/>
              <a:gd name="connsiteY7" fmla="*/ 1790962 h 2231595"/>
              <a:gd name="connsiteX8" fmla="*/ 362350 w 1033594"/>
              <a:gd name="connsiteY8" fmla="*/ 2055757 h 2231595"/>
              <a:gd name="connsiteX9" fmla="*/ 329965 w 1033594"/>
              <a:gd name="connsiteY9" fmla="*/ 2122432 h 2231595"/>
              <a:gd name="connsiteX10" fmla="*/ 255670 w 1033594"/>
              <a:gd name="connsiteY10" fmla="*/ 2204347 h 2231595"/>
              <a:gd name="connsiteX11" fmla="*/ 350920 w 1033594"/>
              <a:gd name="connsiteY11" fmla="*/ 2221492 h 2231595"/>
              <a:gd name="connsiteX12" fmla="*/ 453790 w 1033594"/>
              <a:gd name="connsiteY12" fmla="*/ 2133862 h 2231595"/>
              <a:gd name="connsiteX13" fmla="*/ 438550 w 1033594"/>
              <a:gd name="connsiteY13" fmla="*/ 2019562 h 2231595"/>
              <a:gd name="connsiteX14" fmla="*/ 453790 w 1033594"/>
              <a:gd name="connsiteY14" fmla="*/ 1840492 h 2231595"/>
              <a:gd name="connsiteX15" fmla="*/ 446170 w 1033594"/>
              <a:gd name="connsiteY15" fmla="*/ 1585222 h 2231595"/>
              <a:gd name="connsiteX16" fmla="*/ 458309 w 1033594"/>
              <a:gd name="connsiteY16" fmla="*/ 1492369 h 2231595"/>
              <a:gd name="connsiteX17" fmla="*/ 469030 w 1033594"/>
              <a:gd name="connsiteY17" fmla="*/ 1177552 h 2231595"/>
              <a:gd name="connsiteX18" fmla="*/ 503320 w 1033594"/>
              <a:gd name="connsiteY18" fmla="*/ 1314712 h 2231595"/>
              <a:gd name="connsiteX19" fmla="*/ 497605 w 1033594"/>
              <a:gd name="connsiteY19" fmla="*/ 1529977 h 2231595"/>
              <a:gd name="connsiteX20" fmla="*/ 503320 w 1033594"/>
              <a:gd name="connsiteY20" fmla="*/ 1606177 h 2231595"/>
              <a:gd name="connsiteX21" fmla="*/ 489985 w 1033594"/>
              <a:gd name="connsiteY21" fmla="*/ 1741432 h 2231595"/>
              <a:gd name="connsiteX22" fmla="*/ 509035 w 1033594"/>
              <a:gd name="connsiteY22" fmla="*/ 1905262 h 2231595"/>
              <a:gd name="connsiteX23" fmla="*/ 522370 w 1033594"/>
              <a:gd name="connsiteY23" fmla="*/ 2065282 h 2231595"/>
              <a:gd name="connsiteX24" fmla="*/ 507130 w 1033594"/>
              <a:gd name="connsiteY24" fmla="*/ 2164342 h 2231595"/>
              <a:gd name="connsiteX25" fmla="*/ 610000 w 1033594"/>
              <a:gd name="connsiteY25" fmla="*/ 2231017 h 2231595"/>
              <a:gd name="connsiteX26" fmla="*/ 699535 w 1033594"/>
              <a:gd name="connsiteY26" fmla="*/ 2191012 h 2231595"/>
              <a:gd name="connsiteX27" fmla="*/ 598570 w 1033594"/>
              <a:gd name="connsiteY27" fmla="*/ 2095762 h 2231595"/>
              <a:gd name="connsiteX28" fmla="*/ 613810 w 1033594"/>
              <a:gd name="connsiteY28" fmla="*/ 1912882 h 2231595"/>
              <a:gd name="connsiteX29" fmla="*/ 659530 w 1033594"/>
              <a:gd name="connsiteY29" fmla="*/ 1676662 h 2231595"/>
              <a:gd name="connsiteX30" fmla="*/ 655720 w 1033594"/>
              <a:gd name="connsiteY30" fmla="*/ 1478542 h 2231595"/>
              <a:gd name="connsiteX31" fmla="*/ 695725 w 1033594"/>
              <a:gd name="connsiteY31" fmla="*/ 1278517 h 2231595"/>
              <a:gd name="connsiteX32" fmla="*/ 712870 w 1033594"/>
              <a:gd name="connsiteY32" fmla="*/ 1107067 h 2231595"/>
              <a:gd name="connsiteX33" fmla="*/ 673574 w 1033594"/>
              <a:gd name="connsiteY33" fmla="*/ 852289 h 2231595"/>
              <a:gd name="connsiteX34" fmla="*/ 642385 w 1033594"/>
              <a:gd name="connsiteY34" fmla="*/ 699397 h 2231595"/>
              <a:gd name="connsiteX35" fmla="*/ 644290 w 1033594"/>
              <a:gd name="connsiteY35" fmla="*/ 529852 h 2231595"/>
              <a:gd name="connsiteX36" fmla="*/ 676675 w 1033594"/>
              <a:gd name="connsiteY36" fmla="*/ 727972 h 2231595"/>
              <a:gd name="connsiteX37" fmla="*/ 733825 w 1033594"/>
              <a:gd name="connsiteY37" fmla="*/ 884182 h 2231595"/>
              <a:gd name="connsiteX38" fmla="*/ 815740 w 1033594"/>
              <a:gd name="connsiteY38" fmla="*/ 1063252 h 2231595"/>
              <a:gd name="connsiteX39" fmla="*/ 811930 w 1033594"/>
              <a:gd name="connsiteY39" fmla="*/ 1177552 h 2231595"/>
              <a:gd name="connsiteX40" fmla="*/ 811930 w 1033594"/>
              <a:gd name="connsiteY40" fmla="*/ 1249942 h 2231595"/>
              <a:gd name="connsiteX41" fmla="*/ 861460 w 1033594"/>
              <a:gd name="connsiteY41" fmla="*/ 1150882 h 2231595"/>
              <a:gd name="connsiteX42" fmla="*/ 872890 w 1033594"/>
              <a:gd name="connsiteY42" fmla="*/ 1305187 h 2231595"/>
              <a:gd name="connsiteX43" fmla="*/ 891940 w 1033594"/>
              <a:gd name="connsiteY43" fmla="*/ 1303282 h 2231595"/>
              <a:gd name="connsiteX44" fmla="*/ 891940 w 1033594"/>
              <a:gd name="connsiteY44" fmla="*/ 1166122 h 2231595"/>
              <a:gd name="connsiteX45" fmla="*/ 943375 w 1033594"/>
              <a:gd name="connsiteY45" fmla="*/ 1299472 h 2231595"/>
              <a:gd name="connsiteX46" fmla="*/ 956710 w 1033594"/>
              <a:gd name="connsiteY46" fmla="*/ 1284232 h 2231595"/>
              <a:gd name="connsiteX47" fmla="*/ 899560 w 1033594"/>
              <a:gd name="connsiteY47" fmla="*/ 1147072 h 2231595"/>
              <a:gd name="connsiteX48" fmla="*/ 1002430 w 1033594"/>
              <a:gd name="connsiteY48" fmla="*/ 1265182 h 2231595"/>
              <a:gd name="connsiteX49" fmla="*/ 1008145 w 1033594"/>
              <a:gd name="connsiteY49" fmla="*/ 1249942 h 2231595"/>
              <a:gd name="connsiteX50" fmla="*/ 914800 w 1033594"/>
              <a:gd name="connsiteY50" fmla="*/ 1143262 h 2231595"/>
              <a:gd name="connsiteX51" fmla="*/ 1029100 w 1033594"/>
              <a:gd name="connsiteY51" fmla="*/ 1217557 h 2231595"/>
              <a:gd name="connsiteX52" fmla="*/ 998620 w 1033594"/>
              <a:gd name="connsiteY52" fmla="*/ 1166122 h 2231595"/>
              <a:gd name="connsiteX53" fmla="*/ 905275 w 1033594"/>
              <a:gd name="connsiteY53" fmla="*/ 1057537 h 2231595"/>
              <a:gd name="connsiteX54" fmla="*/ 861460 w 1033594"/>
              <a:gd name="connsiteY54" fmla="*/ 937522 h 2231595"/>
              <a:gd name="connsiteX55" fmla="*/ 796690 w 1033594"/>
              <a:gd name="connsiteY55" fmla="*/ 716542 h 2231595"/>
              <a:gd name="connsiteX56" fmla="*/ 773830 w 1033594"/>
              <a:gd name="connsiteY56" fmla="*/ 503182 h 2231595"/>
              <a:gd name="connsiteX57" fmla="*/ 701440 w 1033594"/>
              <a:gd name="connsiteY57" fmla="*/ 385072 h 2231595"/>
              <a:gd name="connsiteX58" fmla="*/ 583330 w 1033594"/>
              <a:gd name="connsiteY58" fmla="*/ 335542 h 2231595"/>
              <a:gd name="connsiteX59" fmla="*/ 552850 w 1033594"/>
              <a:gd name="connsiteY59" fmla="*/ 263152 h 2231595"/>
              <a:gd name="connsiteX60" fmla="*/ 602380 w 1033594"/>
              <a:gd name="connsiteY60" fmla="*/ 186952 h 2231595"/>
              <a:gd name="connsiteX61" fmla="*/ 613810 w 1033594"/>
              <a:gd name="connsiteY61" fmla="*/ 80272 h 2231595"/>
              <a:gd name="connsiteX62" fmla="*/ 529990 w 1033594"/>
              <a:gd name="connsiteY62" fmla="*/ 4072 h 2231595"/>
              <a:gd name="connsiteX63" fmla="*/ 385210 w 1033594"/>
              <a:gd name="connsiteY63" fmla="*/ 21217 h 2231595"/>
              <a:gd name="connsiteX64" fmla="*/ 350920 w 1033594"/>
              <a:gd name="connsiteY64" fmla="*/ 112657 h 2231595"/>
              <a:gd name="connsiteX65" fmla="*/ 301390 w 1033594"/>
              <a:gd name="connsiteY65" fmla="*/ 175522 h 2231595"/>
              <a:gd name="connsiteX66" fmla="*/ 352825 w 1033594"/>
              <a:gd name="connsiteY66" fmla="*/ 186952 h 2231595"/>
              <a:gd name="connsiteX67" fmla="*/ 343300 w 1033594"/>
              <a:gd name="connsiteY67" fmla="*/ 228862 h 2231595"/>
              <a:gd name="connsiteX68" fmla="*/ 369970 w 1033594"/>
              <a:gd name="connsiteY68" fmla="*/ 274582 h 2231595"/>
              <a:gd name="connsiteX69" fmla="*/ 421405 w 1033594"/>
              <a:gd name="connsiteY69" fmla="*/ 266962 h 2231595"/>
              <a:gd name="connsiteX70" fmla="*/ 453790 w 1033594"/>
              <a:gd name="connsiteY70" fmla="*/ 308872 h 2231595"/>
              <a:gd name="connsiteX71" fmla="*/ 316630 w 1033594"/>
              <a:gd name="connsiteY71" fmla="*/ 377452 h 2231595"/>
              <a:gd name="connsiteX72" fmla="*/ 225190 w 1033594"/>
              <a:gd name="connsiteY72" fmla="*/ 426982 h 2231595"/>
              <a:gd name="connsiteX73" fmla="*/ 141370 w 1033594"/>
              <a:gd name="connsiteY73" fmla="*/ 627007 h 2231595"/>
              <a:gd name="connsiteX74" fmla="*/ 137560 w 1033594"/>
              <a:gd name="connsiteY74" fmla="*/ 773692 h 2231595"/>
              <a:gd name="connsiteX75" fmla="*/ 59455 w 1033594"/>
              <a:gd name="connsiteY75" fmla="*/ 918472 h 2231595"/>
              <a:gd name="connsiteX76" fmla="*/ 30880 w 1033594"/>
              <a:gd name="connsiteY76" fmla="*/ 1116592 h 2231595"/>
              <a:gd name="connsiteX77" fmla="*/ 400 w 1033594"/>
              <a:gd name="connsiteY77" fmla="*/ 1246132 h 2231595"/>
              <a:gd name="connsiteX78" fmla="*/ 53740 w 1033594"/>
              <a:gd name="connsiteY78" fmla="*/ 1169932 h 2231595"/>
              <a:gd name="connsiteX79" fmla="*/ 19450 w 1033594"/>
              <a:gd name="connsiteY79" fmla="*/ 1303282 h 2231595"/>
              <a:gd name="connsiteX80" fmla="*/ 40405 w 1033594"/>
              <a:gd name="connsiteY80" fmla="*/ 1270897 h 2231595"/>
              <a:gd name="connsiteX81" fmla="*/ 68980 w 1033594"/>
              <a:gd name="connsiteY81" fmla="*/ 1185172 h 2231595"/>
              <a:gd name="connsiteX82" fmla="*/ 65170 w 1033594"/>
              <a:gd name="connsiteY82" fmla="*/ 1333762 h 2231595"/>
              <a:gd name="connsiteX83" fmla="*/ 74695 w 1033594"/>
              <a:gd name="connsiteY83" fmla="*/ 1297567 h 2231595"/>
              <a:gd name="connsiteX84" fmla="*/ 84220 w 1033594"/>
              <a:gd name="connsiteY84" fmla="*/ 1196602 h 2231595"/>
              <a:gd name="connsiteX85" fmla="*/ 95650 w 1033594"/>
              <a:gd name="connsiteY85" fmla="*/ 1280422 h 2231595"/>
              <a:gd name="connsiteX86" fmla="*/ 128035 w 1033594"/>
              <a:gd name="connsiteY86" fmla="*/ 1318522 h 2231595"/>
              <a:gd name="connsiteX87" fmla="*/ 107080 w 1033594"/>
              <a:gd name="connsiteY87" fmla="*/ 1183267 h 2231595"/>
              <a:gd name="connsiteX88" fmla="*/ 118510 w 1033594"/>
              <a:gd name="connsiteY88" fmla="*/ 1158502 h 2231595"/>
              <a:gd name="connsiteX89" fmla="*/ 156610 w 1033594"/>
              <a:gd name="connsiteY89" fmla="*/ 1238512 h 2231595"/>
              <a:gd name="connsiteX90" fmla="*/ 141370 w 1033594"/>
              <a:gd name="connsiteY90" fmla="*/ 1131832 h 2231595"/>
              <a:gd name="connsiteX91" fmla="*/ 122320 w 1033594"/>
              <a:gd name="connsiteY91" fmla="*/ 1074682 h 2231595"/>
              <a:gd name="connsiteX92" fmla="*/ 176368 w 1033594"/>
              <a:gd name="connsiteY92" fmla="*/ 972304 h 2231595"/>
              <a:gd name="connsiteX93" fmla="*/ 221380 w 1033594"/>
              <a:gd name="connsiteY93" fmla="*/ 828937 h 2231595"/>
              <a:gd name="connsiteX94" fmla="*/ 278530 w 1033594"/>
              <a:gd name="connsiteY94" fmla="*/ 678442 h 2231595"/>
              <a:gd name="connsiteX95" fmla="*/ 320440 w 1033594"/>
              <a:gd name="connsiteY95" fmla="*/ 506992 h 2231595"/>
              <a:gd name="connsiteX0" fmla="*/ 320440 w 1033594"/>
              <a:gd name="connsiteY0" fmla="*/ 506992 h 2231595"/>
              <a:gd name="connsiteX1" fmla="*/ 297580 w 1033594"/>
              <a:gd name="connsiteY1" fmla="*/ 720352 h 2231595"/>
              <a:gd name="connsiteX2" fmla="*/ 253765 w 1033594"/>
              <a:gd name="connsiteY2" fmla="*/ 960382 h 2231595"/>
              <a:gd name="connsiteX3" fmla="*/ 236620 w 1033594"/>
              <a:gd name="connsiteY3" fmla="*/ 1107067 h 2231595"/>
              <a:gd name="connsiteX4" fmla="*/ 240430 w 1033594"/>
              <a:gd name="connsiteY4" fmla="*/ 1284232 h 2231595"/>
              <a:gd name="connsiteX5" fmla="*/ 274720 w 1033594"/>
              <a:gd name="connsiteY5" fmla="*/ 1495687 h 2231595"/>
              <a:gd name="connsiteX6" fmla="*/ 303295 w 1033594"/>
              <a:gd name="connsiteY6" fmla="*/ 1646182 h 2231595"/>
              <a:gd name="connsiteX7" fmla="*/ 291865 w 1033594"/>
              <a:gd name="connsiteY7" fmla="*/ 1790962 h 2231595"/>
              <a:gd name="connsiteX8" fmla="*/ 362350 w 1033594"/>
              <a:gd name="connsiteY8" fmla="*/ 2055757 h 2231595"/>
              <a:gd name="connsiteX9" fmla="*/ 329965 w 1033594"/>
              <a:gd name="connsiteY9" fmla="*/ 2122432 h 2231595"/>
              <a:gd name="connsiteX10" fmla="*/ 255670 w 1033594"/>
              <a:gd name="connsiteY10" fmla="*/ 2204347 h 2231595"/>
              <a:gd name="connsiteX11" fmla="*/ 350920 w 1033594"/>
              <a:gd name="connsiteY11" fmla="*/ 2221492 h 2231595"/>
              <a:gd name="connsiteX12" fmla="*/ 453790 w 1033594"/>
              <a:gd name="connsiteY12" fmla="*/ 2133862 h 2231595"/>
              <a:gd name="connsiteX13" fmla="*/ 438550 w 1033594"/>
              <a:gd name="connsiteY13" fmla="*/ 2019562 h 2231595"/>
              <a:gd name="connsiteX14" fmla="*/ 453790 w 1033594"/>
              <a:gd name="connsiteY14" fmla="*/ 1840492 h 2231595"/>
              <a:gd name="connsiteX15" fmla="*/ 446170 w 1033594"/>
              <a:gd name="connsiteY15" fmla="*/ 1585222 h 2231595"/>
              <a:gd name="connsiteX16" fmla="*/ 458309 w 1033594"/>
              <a:gd name="connsiteY16" fmla="*/ 1492369 h 2231595"/>
              <a:gd name="connsiteX17" fmla="*/ 469030 w 1033594"/>
              <a:gd name="connsiteY17" fmla="*/ 1177552 h 2231595"/>
              <a:gd name="connsiteX18" fmla="*/ 503320 w 1033594"/>
              <a:gd name="connsiteY18" fmla="*/ 1314712 h 2231595"/>
              <a:gd name="connsiteX19" fmla="*/ 497605 w 1033594"/>
              <a:gd name="connsiteY19" fmla="*/ 1529977 h 2231595"/>
              <a:gd name="connsiteX20" fmla="*/ 503320 w 1033594"/>
              <a:gd name="connsiteY20" fmla="*/ 1606177 h 2231595"/>
              <a:gd name="connsiteX21" fmla="*/ 489985 w 1033594"/>
              <a:gd name="connsiteY21" fmla="*/ 1741432 h 2231595"/>
              <a:gd name="connsiteX22" fmla="*/ 509035 w 1033594"/>
              <a:gd name="connsiteY22" fmla="*/ 1905262 h 2231595"/>
              <a:gd name="connsiteX23" fmla="*/ 522370 w 1033594"/>
              <a:gd name="connsiteY23" fmla="*/ 2065282 h 2231595"/>
              <a:gd name="connsiteX24" fmla="*/ 507130 w 1033594"/>
              <a:gd name="connsiteY24" fmla="*/ 2164342 h 2231595"/>
              <a:gd name="connsiteX25" fmla="*/ 610000 w 1033594"/>
              <a:gd name="connsiteY25" fmla="*/ 2231017 h 2231595"/>
              <a:gd name="connsiteX26" fmla="*/ 699535 w 1033594"/>
              <a:gd name="connsiteY26" fmla="*/ 2191012 h 2231595"/>
              <a:gd name="connsiteX27" fmla="*/ 598570 w 1033594"/>
              <a:gd name="connsiteY27" fmla="*/ 2095762 h 2231595"/>
              <a:gd name="connsiteX28" fmla="*/ 613810 w 1033594"/>
              <a:gd name="connsiteY28" fmla="*/ 1912882 h 2231595"/>
              <a:gd name="connsiteX29" fmla="*/ 659530 w 1033594"/>
              <a:gd name="connsiteY29" fmla="*/ 1676662 h 2231595"/>
              <a:gd name="connsiteX30" fmla="*/ 655720 w 1033594"/>
              <a:gd name="connsiteY30" fmla="*/ 1478542 h 2231595"/>
              <a:gd name="connsiteX31" fmla="*/ 695725 w 1033594"/>
              <a:gd name="connsiteY31" fmla="*/ 1278517 h 2231595"/>
              <a:gd name="connsiteX32" fmla="*/ 712870 w 1033594"/>
              <a:gd name="connsiteY32" fmla="*/ 1107067 h 2231595"/>
              <a:gd name="connsiteX33" fmla="*/ 673574 w 1033594"/>
              <a:gd name="connsiteY33" fmla="*/ 852289 h 2231595"/>
              <a:gd name="connsiteX34" fmla="*/ 642385 w 1033594"/>
              <a:gd name="connsiteY34" fmla="*/ 699397 h 2231595"/>
              <a:gd name="connsiteX35" fmla="*/ 644290 w 1033594"/>
              <a:gd name="connsiteY35" fmla="*/ 529852 h 2231595"/>
              <a:gd name="connsiteX36" fmla="*/ 676675 w 1033594"/>
              <a:gd name="connsiteY36" fmla="*/ 727972 h 2231595"/>
              <a:gd name="connsiteX37" fmla="*/ 733825 w 1033594"/>
              <a:gd name="connsiteY37" fmla="*/ 884182 h 2231595"/>
              <a:gd name="connsiteX38" fmla="*/ 815740 w 1033594"/>
              <a:gd name="connsiteY38" fmla="*/ 1063252 h 2231595"/>
              <a:gd name="connsiteX39" fmla="*/ 811930 w 1033594"/>
              <a:gd name="connsiteY39" fmla="*/ 1177552 h 2231595"/>
              <a:gd name="connsiteX40" fmla="*/ 811930 w 1033594"/>
              <a:gd name="connsiteY40" fmla="*/ 1249942 h 2231595"/>
              <a:gd name="connsiteX41" fmla="*/ 861460 w 1033594"/>
              <a:gd name="connsiteY41" fmla="*/ 1150882 h 2231595"/>
              <a:gd name="connsiteX42" fmla="*/ 872890 w 1033594"/>
              <a:gd name="connsiteY42" fmla="*/ 1305187 h 2231595"/>
              <a:gd name="connsiteX43" fmla="*/ 891940 w 1033594"/>
              <a:gd name="connsiteY43" fmla="*/ 1303282 h 2231595"/>
              <a:gd name="connsiteX44" fmla="*/ 891940 w 1033594"/>
              <a:gd name="connsiteY44" fmla="*/ 1166122 h 2231595"/>
              <a:gd name="connsiteX45" fmla="*/ 943375 w 1033594"/>
              <a:gd name="connsiteY45" fmla="*/ 1299472 h 2231595"/>
              <a:gd name="connsiteX46" fmla="*/ 956710 w 1033594"/>
              <a:gd name="connsiteY46" fmla="*/ 1284232 h 2231595"/>
              <a:gd name="connsiteX47" fmla="*/ 899560 w 1033594"/>
              <a:gd name="connsiteY47" fmla="*/ 1147072 h 2231595"/>
              <a:gd name="connsiteX48" fmla="*/ 1002430 w 1033594"/>
              <a:gd name="connsiteY48" fmla="*/ 1265182 h 2231595"/>
              <a:gd name="connsiteX49" fmla="*/ 1008145 w 1033594"/>
              <a:gd name="connsiteY49" fmla="*/ 1249942 h 2231595"/>
              <a:gd name="connsiteX50" fmla="*/ 914800 w 1033594"/>
              <a:gd name="connsiteY50" fmla="*/ 1143262 h 2231595"/>
              <a:gd name="connsiteX51" fmla="*/ 1029100 w 1033594"/>
              <a:gd name="connsiteY51" fmla="*/ 1217557 h 2231595"/>
              <a:gd name="connsiteX52" fmla="*/ 998620 w 1033594"/>
              <a:gd name="connsiteY52" fmla="*/ 1166122 h 2231595"/>
              <a:gd name="connsiteX53" fmla="*/ 905275 w 1033594"/>
              <a:gd name="connsiteY53" fmla="*/ 1057537 h 2231595"/>
              <a:gd name="connsiteX54" fmla="*/ 861460 w 1033594"/>
              <a:gd name="connsiteY54" fmla="*/ 937522 h 2231595"/>
              <a:gd name="connsiteX55" fmla="*/ 796690 w 1033594"/>
              <a:gd name="connsiteY55" fmla="*/ 716542 h 2231595"/>
              <a:gd name="connsiteX56" fmla="*/ 773830 w 1033594"/>
              <a:gd name="connsiteY56" fmla="*/ 503182 h 2231595"/>
              <a:gd name="connsiteX57" fmla="*/ 701440 w 1033594"/>
              <a:gd name="connsiteY57" fmla="*/ 385072 h 2231595"/>
              <a:gd name="connsiteX58" fmla="*/ 583330 w 1033594"/>
              <a:gd name="connsiteY58" fmla="*/ 335542 h 2231595"/>
              <a:gd name="connsiteX59" fmla="*/ 552850 w 1033594"/>
              <a:gd name="connsiteY59" fmla="*/ 263152 h 2231595"/>
              <a:gd name="connsiteX60" fmla="*/ 602380 w 1033594"/>
              <a:gd name="connsiteY60" fmla="*/ 186952 h 2231595"/>
              <a:gd name="connsiteX61" fmla="*/ 613810 w 1033594"/>
              <a:gd name="connsiteY61" fmla="*/ 80272 h 2231595"/>
              <a:gd name="connsiteX62" fmla="*/ 529990 w 1033594"/>
              <a:gd name="connsiteY62" fmla="*/ 4072 h 2231595"/>
              <a:gd name="connsiteX63" fmla="*/ 385210 w 1033594"/>
              <a:gd name="connsiteY63" fmla="*/ 21217 h 2231595"/>
              <a:gd name="connsiteX64" fmla="*/ 350920 w 1033594"/>
              <a:gd name="connsiteY64" fmla="*/ 112657 h 2231595"/>
              <a:gd name="connsiteX65" fmla="*/ 301390 w 1033594"/>
              <a:gd name="connsiteY65" fmla="*/ 175522 h 2231595"/>
              <a:gd name="connsiteX66" fmla="*/ 352825 w 1033594"/>
              <a:gd name="connsiteY66" fmla="*/ 186952 h 2231595"/>
              <a:gd name="connsiteX67" fmla="*/ 343300 w 1033594"/>
              <a:gd name="connsiteY67" fmla="*/ 228862 h 2231595"/>
              <a:gd name="connsiteX68" fmla="*/ 369970 w 1033594"/>
              <a:gd name="connsiteY68" fmla="*/ 274582 h 2231595"/>
              <a:gd name="connsiteX69" fmla="*/ 421405 w 1033594"/>
              <a:gd name="connsiteY69" fmla="*/ 266962 h 2231595"/>
              <a:gd name="connsiteX70" fmla="*/ 453790 w 1033594"/>
              <a:gd name="connsiteY70" fmla="*/ 308872 h 2231595"/>
              <a:gd name="connsiteX71" fmla="*/ 316630 w 1033594"/>
              <a:gd name="connsiteY71" fmla="*/ 377452 h 2231595"/>
              <a:gd name="connsiteX72" fmla="*/ 225190 w 1033594"/>
              <a:gd name="connsiteY72" fmla="*/ 426982 h 2231595"/>
              <a:gd name="connsiteX73" fmla="*/ 141370 w 1033594"/>
              <a:gd name="connsiteY73" fmla="*/ 627007 h 2231595"/>
              <a:gd name="connsiteX74" fmla="*/ 137560 w 1033594"/>
              <a:gd name="connsiteY74" fmla="*/ 773692 h 2231595"/>
              <a:gd name="connsiteX75" fmla="*/ 59455 w 1033594"/>
              <a:gd name="connsiteY75" fmla="*/ 918472 h 2231595"/>
              <a:gd name="connsiteX76" fmla="*/ 30880 w 1033594"/>
              <a:gd name="connsiteY76" fmla="*/ 1116592 h 2231595"/>
              <a:gd name="connsiteX77" fmla="*/ 400 w 1033594"/>
              <a:gd name="connsiteY77" fmla="*/ 1246132 h 2231595"/>
              <a:gd name="connsiteX78" fmla="*/ 53740 w 1033594"/>
              <a:gd name="connsiteY78" fmla="*/ 1169932 h 2231595"/>
              <a:gd name="connsiteX79" fmla="*/ 19450 w 1033594"/>
              <a:gd name="connsiteY79" fmla="*/ 1303282 h 2231595"/>
              <a:gd name="connsiteX80" fmla="*/ 40405 w 1033594"/>
              <a:gd name="connsiteY80" fmla="*/ 1270897 h 2231595"/>
              <a:gd name="connsiteX81" fmla="*/ 68980 w 1033594"/>
              <a:gd name="connsiteY81" fmla="*/ 1185172 h 2231595"/>
              <a:gd name="connsiteX82" fmla="*/ 65170 w 1033594"/>
              <a:gd name="connsiteY82" fmla="*/ 1333762 h 2231595"/>
              <a:gd name="connsiteX83" fmla="*/ 74695 w 1033594"/>
              <a:gd name="connsiteY83" fmla="*/ 1297567 h 2231595"/>
              <a:gd name="connsiteX84" fmla="*/ 84220 w 1033594"/>
              <a:gd name="connsiteY84" fmla="*/ 1196602 h 2231595"/>
              <a:gd name="connsiteX85" fmla="*/ 110890 w 1033594"/>
              <a:gd name="connsiteY85" fmla="*/ 1303282 h 2231595"/>
              <a:gd name="connsiteX86" fmla="*/ 128035 w 1033594"/>
              <a:gd name="connsiteY86" fmla="*/ 1318522 h 2231595"/>
              <a:gd name="connsiteX87" fmla="*/ 107080 w 1033594"/>
              <a:gd name="connsiteY87" fmla="*/ 1183267 h 2231595"/>
              <a:gd name="connsiteX88" fmla="*/ 118510 w 1033594"/>
              <a:gd name="connsiteY88" fmla="*/ 1158502 h 2231595"/>
              <a:gd name="connsiteX89" fmla="*/ 156610 w 1033594"/>
              <a:gd name="connsiteY89" fmla="*/ 1238512 h 2231595"/>
              <a:gd name="connsiteX90" fmla="*/ 141370 w 1033594"/>
              <a:gd name="connsiteY90" fmla="*/ 1131832 h 2231595"/>
              <a:gd name="connsiteX91" fmla="*/ 122320 w 1033594"/>
              <a:gd name="connsiteY91" fmla="*/ 1074682 h 2231595"/>
              <a:gd name="connsiteX92" fmla="*/ 176368 w 1033594"/>
              <a:gd name="connsiteY92" fmla="*/ 972304 h 2231595"/>
              <a:gd name="connsiteX93" fmla="*/ 221380 w 1033594"/>
              <a:gd name="connsiteY93" fmla="*/ 828937 h 2231595"/>
              <a:gd name="connsiteX94" fmla="*/ 278530 w 1033594"/>
              <a:gd name="connsiteY94" fmla="*/ 678442 h 2231595"/>
              <a:gd name="connsiteX95" fmla="*/ 320440 w 1033594"/>
              <a:gd name="connsiteY95" fmla="*/ 506992 h 2231595"/>
              <a:gd name="connsiteX0" fmla="*/ 339342 w 1052496"/>
              <a:gd name="connsiteY0" fmla="*/ 506992 h 2231595"/>
              <a:gd name="connsiteX1" fmla="*/ 316482 w 1052496"/>
              <a:gd name="connsiteY1" fmla="*/ 720352 h 2231595"/>
              <a:gd name="connsiteX2" fmla="*/ 272667 w 1052496"/>
              <a:gd name="connsiteY2" fmla="*/ 960382 h 2231595"/>
              <a:gd name="connsiteX3" fmla="*/ 255522 w 1052496"/>
              <a:gd name="connsiteY3" fmla="*/ 1107067 h 2231595"/>
              <a:gd name="connsiteX4" fmla="*/ 259332 w 1052496"/>
              <a:gd name="connsiteY4" fmla="*/ 1284232 h 2231595"/>
              <a:gd name="connsiteX5" fmla="*/ 293622 w 1052496"/>
              <a:gd name="connsiteY5" fmla="*/ 1495687 h 2231595"/>
              <a:gd name="connsiteX6" fmla="*/ 322197 w 1052496"/>
              <a:gd name="connsiteY6" fmla="*/ 1646182 h 2231595"/>
              <a:gd name="connsiteX7" fmla="*/ 310767 w 1052496"/>
              <a:gd name="connsiteY7" fmla="*/ 1790962 h 2231595"/>
              <a:gd name="connsiteX8" fmla="*/ 381252 w 1052496"/>
              <a:gd name="connsiteY8" fmla="*/ 2055757 h 2231595"/>
              <a:gd name="connsiteX9" fmla="*/ 348867 w 1052496"/>
              <a:gd name="connsiteY9" fmla="*/ 2122432 h 2231595"/>
              <a:gd name="connsiteX10" fmla="*/ 274572 w 1052496"/>
              <a:gd name="connsiteY10" fmla="*/ 2204347 h 2231595"/>
              <a:gd name="connsiteX11" fmla="*/ 369822 w 1052496"/>
              <a:gd name="connsiteY11" fmla="*/ 2221492 h 2231595"/>
              <a:gd name="connsiteX12" fmla="*/ 472692 w 1052496"/>
              <a:gd name="connsiteY12" fmla="*/ 2133862 h 2231595"/>
              <a:gd name="connsiteX13" fmla="*/ 457452 w 1052496"/>
              <a:gd name="connsiteY13" fmla="*/ 2019562 h 2231595"/>
              <a:gd name="connsiteX14" fmla="*/ 472692 w 1052496"/>
              <a:gd name="connsiteY14" fmla="*/ 1840492 h 2231595"/>
              <a:gd name="connsiteX15" fmla="*/ 465072 w 1052496"/>
              <a:gd name="connsiteY15" fmla="*/ 1585222 h 2231595"/>
              <a:gd name="connsiteX16" fmla="*/ 477211 w 1052496"/>
              <a:gd name="connsiteY16" fmla="*/ 1492369 h 2231595"/>
              <a:gd name="connsiteX17" fmla="*/ 487932 w 1052496"/>
              <a:gd name="connsiteY17" fmla="*/ 1177552 h 2231595"/>
              <a:gd name="connsiteX18" fmla="*/ 522222 w 1052496"/>
              <a:gd name="connsiteY18" fmla="*/ 1314712 h 2231595"/>
              <a:gd name="connsiteX19" fmla="*/ 516507 w 1052496"/>
              <a:gd name="connsiteY19" fmla="*/ 1529977 h 2231595"/>
              <a:gd name="connsiteX20" fmla="*/ 522222 w 1052496"/>
              <a:gd name="connsiteY20" fmla="*/ 1606177 h 2231595"/>
              <a:gd name="connsiteX21" fmla="*/ 508887 w 1052496"/>
              <a:gd name="connsiteY21" fmla="*/ 1741432 h 2231595"/>
              <a:gd name="connsiteX22" fmla="*/ 527937 w 1052496"/>
              <a:gd name="connsiteY22" fmla="*/ 1905262 h 2231595"/>
              <a:gd name="connsiteX23" fmla="*/ 541272 w 1052496"/>
              <a:gd name="connsiteY23" fmla="*/ 2065282 h 2231595"/>
              <a:gd name="connsiteX24" fmla="*/ 526032 w 1052496"/>
              <a:gd name="connsiteY24" fmla="*/ 2164342 h 2231595"/>
              <a:gd name="connsiteX25" fmla="*/ 628902 w 1052496"/>
              <a:gd name="connsiteY25" fmla="*/ 2231017 h 2231595"/>
              <a:gd name="connsiteX26" fmla="*/ 718437 w 1052496"/>
              <a:gd name="connsiteY26" fmla="*/ 2191012 h 2231595"/>
              <a:gd name="connsiteX27" fmla="*/ 617472 w 1052496"/>
              <a:gd name="connsiteY27" fmla="*/ 2095762 h 2231595"/>
              <a:gd name="connsiteX28" fmla="*/ 632712 w 1052496"/>
              <a:gd name="connsiteY28" fmla="*/ 1912882 h 2231595"/>
              <a:gd name="connsiteX29" fmla="*/ 678432 w 1052496"/>
              <a:gd name="connsiteY29" fmla="*/ 1676662 h 2231595"/>
              <a:gd name="connsiteX30" fmla="*/ 674622 w 1052496"/>
              <a:gd name="connsiteY30" fmla="*/ 1478542 h 2231595"/>
              <a:gd name="connsiteX31" fmla="*/ 714627 w 1052496"/>
              <a:gd name="connsiteY31" fmla="*/ 1278517 h 2231595"/>
              <a:gd name="connsiteX32" fmla="*/ 731772 w 1052496"/>
              <a:gd name="connsiteY32" fmla="*/ 1107067 h 2231595"/>
              <a:gd name="connsiteX33" fmla="*/ 692476 w 1052496"/>
              <a:gd name="connsiteY33" fmla="*/ 852289 h 2231595"/>
              <a:gd name="connsiteX34" fmla="*/ 661287 w 1052496"/>
              <a:gd name="connsiteY34" fmla="*/ 699397 h 2231595"/>
              <a:gd name="connsiteX35" fmla="*/ 663192 w 1052496"/>
              <a:gd name="connsiteY35" fmla="*/ 529852 h 2231595"/>
              <a:gd name="connsiteX36" fmla="*/ 695577 w 1052496"/>
              <a:gd name="connsiteY36" fmla="*/ 727972 h 2231595"/>
              <a:gd name="connsiteX37" fmla="*/ 752727 w 1052496"/>
              <a:gd name="connsiteY37" fmla="*/ 884182 h 2231595"/>
              <a:gd name="connsiteX38" fmla="*/ 834642 w 1052496"/>
              <a:gd name="connsiteY38" fmla="*/ 1063252 h 2231595"/>
              <a:gd name="connsiteX39" fmla="*/ 830832 w 1052496"/>
              <a:gd name="connsiteY39" fmla="*/ 1177552 h 2231595"/>
              <a:gd name="connsiteX40" fmla="*/ 830832 w 1052496"/>
              <a:gd name="connsiteY40" fmla="*/ 1249942 h 2231595"/>
              <a:gd name="connsiteX41" fmla="*/ 880362 w 1052496"/>
              <a:gd name="connsiteY41" fmla="*/ 1150882 h 2231595"/>
              <a:gd name="connsiteX42" fmla="*/ 891792 w 1052496"/>
              <a:gd name="connsiteY42" fmla="*/ 1305187 h 2231595"/>
              <a:gd name="connsiteX43" fmla="*/ 910842 w 1052496"/>
              <a:gd name="connsiteY43" fmla="*/ 1303282 h 2231595"/>
              <a:gd name="connsiteX44" fmla="*/ 910842 w 1052496"/>
              <a:gd name="connsiteY44" fmla="*/ 1166122 h 2231595"/>
              <a:gd name="connsiteX45" fmla="*/ 962277 w 1052496"/>
              <a:gd name="connsiteY45" fmla="*/ 1299472 h 2231595"/>
              <a:gd name="connsiteX46" fmla="*/ 975612 w 1052496"/>
              <a:gd name="connsiteY46" fmla="*/ 1284232 h 2231595"/>
              <a:gd name="connsiteX47" fmla="*/ 918462 w 1052496"/>
              <a:gd name="connsiteY47" fmla="*/ 1147072 h 2231595"/>
              <a:gd name="connsiteX48" fmla="*/ 1021332 w 1052496"/>
              <a:gd name="connsiteY48" fmla="*/ 1265182 h 2231595"/>
              <a:gd name="connsiteX49" fmla="*/ 1027047 w 1052496"/>
              <a:gd name="connsiteY49" fmla="*/ 1249942 h 2231595"/>
              <a:gd name="connsiteX50" fmla="*/ 933702 w 1052496"/>
              <a:gd name="connsiteY50" fmla="*/ 1143262 h 2231595"/>
              <a:gd name="connsiteX51" fmla="*/ 1048002 w 1052496"/>
              <a:gd name="connsiteY51" fmla="*/ 1217557 h 2231595"/>
              <a:gd name="connsiteX52" fmla="*/ 1017522 w 1052496"/>
              <a:gd name="connsiteY52" fmla="*/ 1166122 h 2231595"/>
              <a:gd name="connsiteX53" fmla="*/ 924177 w 1052496"/>
              <a:gd name="connsiteY53" fmla="*/ 1057537 h 2231595"/>
              <a:gd name="connsiteX54" fmla="*/ 880362 w 1052496"/>
              <a:gd name="connsiteY54" fmla="*/ 937522 h 2231595"/>
              <a:gd name="connsiteX55" fmla="*/ 815592 w 1052496"/>
              <a:gd name="connsiteY55" fmla="*/ 716542 h 2231595"/>
              <a:gd name="connsiteX56" fmla="*/ 792732 w 1052496"/>
              <a:gd name="connsiteY56" fmla="*/ 503182 h 2231595"/>
              <a:gd name="connsiteX57" fmla="*/ 720342 w 1052496"/>
              <a:gd name="connsiteY57" fmla="*/ 385072 h 2231595"/>
              <a:gd name="connsiteX58" fmla="*/ 602232 w 1052496"/>
              <a:gd name="connsiteY58" fmla="*/ 335542 h 2231595"/>
              <a:gd name="connsiteX59" fmla="*/ 571752 w 1052496"/>
              <a:gd name="connsiteY59" fmla="*/ 263152 h 2231595"/>
              <a:gd name="connsiteX60" fmla="*/ 621282 w 1052496"/>
              <a:gd name="connsiteY60" fmla="*/ 186952 h 2231595"/>
              <a:gd name="connsiteX61" fmla="*/ 632712 w 1052496"/>
              <a:gd name="connsiteY61" fmla="*/ 80272 h 2231595"/>
              <a:gd name="connsiteX62" fmla="*/ 548892 w 1052496"/>
              <a:gd name="connsiteY62" fmla="*/ 4072 h 2231595"/>
              <a:gd name="connsiteX63" fmla="*/ 404112 w 1052496"/>
              <a:gd name="connsiteY63" fmla="*/ 21217 h 2231595"/>
              <a:gd name="connsiteX64" fmla="*/ 369822 w 1052496"/>
              <a:gd name="connsiteY64" fmla="*/ 112657 h 2231595"/>
              <a:gd name="connsiteX65" fmla="*/ 320292 w 1052496"/>
              <a:gd name="connsiteY65" fmla="*/ 175522 h 2231595"/>
              <a:gd name="connsiteX66" fmla="*/ 371727 w 1052496"/>
              <a:gd name="connsiteY66" fmla="*/ 186952 h 2231595"/>
              <a:gd name="connsiteX67" fmla="*/ 362202 w 1052496"/>
              <a:gd name="connsiteY67" fmla="*/ 228862 h 2231595"/>
              <a:gd name="connsiteX68" fmla="*/ 388872 w 1052496"/>
              <a:gd name="connsiteY68" fmla="*/ 274582 h 2231595"/>
              <a:gd name="connsiteX69" fmla="*/ 440307 w 1052496"/>
              <a:gd name="connsiteY69" fmla="*/ 266962 h 2231595"/>
              <a:gd name="connsiteX70" fmla="*/ 472692 w 1052496"/>
              <a:gd name="connsiteY70" fmla="*/ 308872 h 2231595"/>
              <a:gd name="connsiteX71" fmla="*/ 335532 w 1052496"/>
              <a:gd name="connsiteY71" fmla="*/ 377452 h 2231595"/>
              <a:gd name="connsiteX72" fmla="*/ 244092 w 1052496"/>
              <a:gd name="connsiteY72" fmla="*/ 426982 h 2231595"/>
              <a:gd name="connsiteX73" fmla="*/ 160272 w 1052496"/>
              <a:gd name="connsiteY73" fmla="*/ 627007 h 2231595"/>
              <a:gd name="connsiteX74" fmla="*/ 156462 w 1052496"/>
              <a:gd name="connsiteY74" fmla="*/ 773692 h 2231595"/>
              <a:gd name="connsiteX75" fmla="*/ 78357 w 1052496"/>
              <a:gd name="connsiteY75" fmla="*/ 918472 h 2231595"/>
              <a:gd name="connsiteX76" fmla="*/ 49782 w 1052496"/>
              <a:gd name="connsiteY76" fmla="*/ 1116592 h 2231595"/>
              <a:gd name="connsiteX77" fmla="*/ 252 w 1052496"/>
              <a:gd name="connsiteY77" fmla="*/ 1244227 h 2231595"/>
              <a:gd name="connsiteX78" fmla="*/ 72642 w 1052496"/>
              <a:gd name="connsiteY78" fmla="*/ 1169932 h 2231595"/>
              <a:gd name="connsiteX79" fmla="*/ 38352 w 1052496"/>
              <a:gd name="connsiteY79" fmla="*/ 1303282 h 2231595"/>
              <a:gd name="connsiteX80" fmla="*/ 59307 w 1052496"/>
              <a:gd name="connsiteY80" fmla="*/ 1270897 h 2231595"/>
              <a:gd name="connsiteX81" fmla="*/ 87882 w 1052496"/>
              <a:gd name="connsiteY81" fmla="*/ 1185172 h 2231595"/>
              <a:gd name="connsiteX82" fmla="*/ 84072 w 1052496"/>
              <a:gd name="connsiteY82" fmla="*/ 1333762 h 2231595"/>
              <a:gd name="connsiteX83" fmla="*/ 93597 w 1052496"/>
              <a:gd name="connsiteY83" fmla="*/ 1297567 h 2231595"/>
              <a:gd name="connsiteX84" fmla="*/ 103122 w 1052496"/>
              <a:gd name="connsiteY84" fmla="*/ 1196602 h 2231595"/>
              <a:gd name="connsiteX85" fmla="*/ 129792 w 1052496"/>
              <a:gd name="connsiteY85" fmla="*/ 1303282 h 2231595"/>
              <a:gd name="connsiteX86" fmla="*/ 146937 w 1052496"/>
              <a:gd name="connsiteY86" fmla="*/ 1318522 h 2231595"/>
              <a:gd name="connsiteX87" fmla="*/ 125982 w 1052496"/>
              <a:gd name="connsiteY87" fmla="*/ 1183267 h 2231595"/>
              <a:gd name="connsiteX88" fmla="*/ 137412 w 1052496"/>
              <a:gd name="connsiteY88" fmla="*/ 1158502 h 2231595"/>
              <a:gd name="connsiteX89" fmla="*/ 175512 w 1052496"/>
              <a:gd name="connsiteY89" fmla="*/ 1238512 h 2231595"/>
              <a:gd name="connsiteX90" fmla="*/ 160272 w 1052496"/>
              <a:gd name="connsiteY90" fmla="*/ 1131832 h 2231595"/>
              <a:gd name="connsiteX91" fmla="*/ 141222 w 1052496"/>
              <a:gd name="connsiteY91" fmla="*/ 1074682 h 2231595"/>
              <a:gd name="connsiteX92" fmla="*/ 195270 w 1052496"/>
              <a:gd name="connsiteY92" fmla="*/ 972304 h 2231595"/>
              <a:gd name="connsiteX93" fmla="*/ 240282 w 1052496"/>
              <a:gd name="connsiteY93" fmla="*/ 828937 h 2231595"/>
              <a:gd name="connsiteX94" fmla="*/ 297432 w 1052496"/>
              <a:gd name="connsiteY94" fmla="*/ 678442 h 2231595"/>
              <a:gd name="connsiteX95" fmla="*/ 339342 w 1052496"/>
              <a:gd name="connsiteY95" fmla="*/ 506992 h 2231595"/>
              <a:gd name="connsiteX0" fmla="*/ 342049 w 1055203"/>
              <a:gd name="connsiteY0" fmla="*/ 50699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5899 w 1055203"/>
              <a:gd name="connsiteY35" fmla="*/ 52985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64909 w 1055203"/>
              <a:gd name="connsiteY67" fmla="*/ 228862 h 2231595"/>
              <a:gd name="connsiteX68" fmla="*/ 391579 w 1055203"/>
              <a:gd name="connsiteY68" fmla="*/ 274582 h 2231595"/>
              <a:gd name="connsiteX69" fmla="*/ 443014 w 1055203"/>
              <a:gd name="connsiteY69" fmla="*/ 266962 h 2231595"/>
              <a:gd name="connsiteX70" fmla="*/ 475399 w 1055203"/>
              <a:gd name="connsiteY70" fmla="*/ 308872 h 2231595"/>
              <a:gd name="connsiteX71" fmla="*/ 338239 w 1055203"/>
              <a:gd name="connsiteY71" fmla="*/ 377452 h 2231595"/>
              <a:gd name="connsiteX72" fmla="*/ 246799 w 1055203"/>
              <a:gd name="connsiteY72" fmla="*/ 426982 h 2231595"/>
              <a:gd name="connsiteX73" fmla="*/ 162979 w 1055203"/>
              <a:gd name="connsiteY73" fmla="*/ 627007 h 2231595"/>
              <a:gd name="connsiteX74" fmla="*/ 159169 w 1055203"/>
              <a:gd name="connsiteY74" fmla="*/ 773692 h 2231595"/>
              <a:gd name="connsiteX75" fmla="*/ 81064 w 1055203"/>
              <a:gd name="connsiteY75" fmla="*/ 918472 h 2231595"/>
              <a:gd name="connsiteX76" fmla="*/ 52489 w 1055203"/>
              <a:gd name="connsiteY76" fmla="*/ 1116592 h 2231595"/>
              <a:gd name="connsiteX77" fmla="*/ 2959 w 1055203"/>
              <a:gd name="connsiteY77" fmla="*/ 1244227 h 2231595"/>
              <a:gd name="connsiteX78" fmla="*/ 13192 w 1055203"/>
              <a:gd name="connsiteY78" fmla="*/ 1254244 h 2231595"/>
              <a:gd name="connsiteX79" fmla="*/ 75349 w 1055203"/>
              <a:gd name="connsiteY79" fmla="*/ 1169932 h 2231595"/>
              <a:gd name="connsiteX80" fmla="*/ 41059 w 1055203"/>
              <a:gd name="connsiteY80" fmla="*/ 1303282 h 2231595"/>
              <a:gd name="connsiteX81" fmla="*/ 62014 w 1055203"/>
              <a:gd name="connsiteY81" fmla="*/ 1270897 h 2231595"/>
              <a:gd name="connsiteX82" fmla="*/ 90589 w 1055203"/>
              <a:gd name="connsiteY82" fmla="*/ 1185172 h 2231595"/>
              <a:gd name="connsiteX83" fmla="*/ 86779 w 1055203"/>
              <a:gd name="connsiteY83" fmla="*/ 1333762 h 2231595"/>
              <a:gd name="connsiteX84" fmla="*/ 96304 w 1055203"/>
              <a:gd name="connsiteY84" fmla="*/ 1297567 h 2231595"/>
              <a:gd name="connsiteX85" fmla="*/ 105829 w 1055203"/>
              <a:gd name="connsiteY85" fmla="*/ 1196602 h 2231595"/>
              <a:gd name="connsiteX86" fmla="*/ 132499 w 1055203"/>
              <a:gd name="connsiteY86" fmla="*/ 1303282 h 2231595"/>
              <a:gd name="connsiteX87" fmla="*/ 149644 w 1055203"/>
              <a:gd name="connsiteY87" fmla="*/ 1318522 h 2231595"/>
              <a:gd name="connsiteX88" fmla="*/ 128689 w 1055203"/>
              <a:gd name="connsiteY88" fmla="*/ 1183267 h 2231595"/>
              <a:gd name="connsiteX89" fmla="*/ 140119 w 1055203"/>
              <a:gd name="connsiteY89" fmla="*/ 1158502 h 2231595"/>
              <a:gd name="connsiteX90" fmla="*/ 178219 w 1055203"/>
              <a:gd name="connsiteY90" fmla="*/ 1238512 h 2231595"/>
              <a:gd name="connsiteX91" fmla="*/ 162979 w 1055203"/>
              <a:gd name="connsiteY91" fmla="*/ 1131832 h 2231595"/>
              <a:gd name="connsiteX92" fmla="*/ 143929 w 1055203"/>
              <a:gd name="connsiteY92" fmla="*/ 1074682 h 2231595"/>
              <a:gd name="connsiteX93" fmla="*/ 197977 w 1055203"/>
              <a:gd name="connsiteY93" fmla="*/ 972304 h 2231595"/>
              <a:gd name="connsiteX94" fmla="*/ 242989 w 1055203"/>
              <a:gd name="connsiteY94" fmla="*/ 828937 h 2231595"/>
              <a:gd name="connsiteX95" fmla="*/ 300139 w 1055203"/>
              <a:gd name="connsiteY95" fmla="*/ 678442 h 2231595"/>
              <a:gd name="connsiteX96" fmla="*/ 342049 w 1055203"/>
              <a:gd name="connsiteY96" fmla="*/ 506992 h 2231595"/>
              <a:gd name="connsiteX0" fmla="*/ 342049 w 1055203"/>
              <a:gd name="connsiteY0" fmla="*/ 50699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5899 w 1055203"/>
              <a:gd name="connsiteY35" fmla="*/ 52985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91579 w 1055203"/>
              <a:gd name="connsiteY68" fmla="*/ 274582 h 2231595"/>
              <a:gd name="connsiteX69" fmla="*/ 443014 w 1055203"/>
              <a:gd name="connsiteY69" fmla="*/ 266962 h 2231595"/>
              <a:gd name="connsiteX70" fmla="*/ 475399 w 1055203"/>
              <a:gd name="connsiteY70" fmla="*/ 308872 h 2231595"/>
              <a:gd name="connsiteX71" fmla="*/ 338239 w 1055203"/>
              <a:gd name="connsiteY71" fmla="*/ 377452 h 2231595"/>
              <a:gd name="connsiteX72" fmla="*/ 246799 w 1055203"/>
              <a:gd name="connsiteY72" fmla="*/ 426982 h 2231595"/>
              <a:gd name="connsiteX73" fmla="*/ 162979 w 1055203"/>
              <a:gd name="connsiteY73" fmla="*/ 627007 h 2231595"/>
              <a:gd name="connsiteX74" fmla="*/ 159169 w 1055203"/>
              <a:gd name="connsiteY74" fmla="*/ 773692 h 2231595"/>
              <a:gd name="connsiteX75" fmla="*/ 81064 w 1055203"/>
              <a:gd name="connsiteY75" fmla="*/ 918472 h 2231595"/>
              <a:gd name="connsiteX76" fmla="*/ 52489 w 1055203"/>
              <a:gd name="connsiteY76" fmla="*/ 1116592 h 2231595"/>
              <a:gd name="connsiteX77" fmla="*/ 2959 w 1055203"/>
              <a:gd name="connsiteY77" fmla="*/ 1244227 h 2231595"/>
              <a:gd name="connsiteX78" fmla="*/ 13192 w 1055203"/>
              <a:gd name="connsiteY78" fmla="*/ 1254244 h 2231595"/>
              <a:gd name="connsiteX79" fmla="*/ 75349 w 1055203"/>
              <a:gd name="connsiteY79" fmla="*/ 1169932 h 2231595"/>
              <a:gd name="connsiteX80" fmla="*/ 41059 w 1055203"/>
              <a:gd name="connsiteY80" fmla="*/ 1303282 h 2231595"/>
              <a:gd name="connsiteX81" fmla="*/ 62014 w 1055203"/>
              <a:gd name="connsiteY81" fmla="*/ 1270897 h 2231595"/>
              <a:gd name="connsiteX82" fmla="*/ 90589 w 1055203"/>
              <a:gd name="connsiteY82" fmla="*/ 1185172 h 2231595"/>
              <a:gd name="connsiteX83" fmla="*/ 86779 w 1055203"/>
              <a:gd name="connsiteY83" fmla="*/ 1333762 h 2231595"/>
              <a:gd name="connsiteX84" fmla="*/ 96304 w 1055203"/>
              <a:gd name="connsiteY84" fmla="*/ 1297567 h 2231595"/>
              <a:gd name="connsiteX85" fmla="*/ 105829 w 1055203"/>
              <a:gd name="connsiteY85" fmla="*/ 1196602 h 2231595"/>
              <a:gd name="connsiteX86" fmla="*/ 132499 w 1055203"/>
              <a:gd name="connsiteY86" fmla="*/ 1303282 h 2231595"/>
              <a:gd name="connsiteX87" fmla="*/ 149644 w 1055203"/>
              <a:gd name="connsiteY87" fmla="*/ 1318522 h 2231595"/>
              <a:gd name="connsiteX88" fmla="*/ 128689 w 1055203"/>
              <a:gd name="connsiteY88" fmla="*/ 1183267 h 2231595"/>
              <a:gd name="connsiteX89" fmla="*/ 140119 w 1055203"/>
              <a:gd name="connsiteY89" fmla="*/ 1158502 h 2231595"/>
              <a:gd name="connsiteX90" fmla="*/ 178219 w 1055203"/>
              <a:gd name="connsiteY90" fmla="*/ 1238512 h 2231595"/>
              <a:gd name="connsiteX91" fmla="*/ 162979 w 1055203"/>
              <a:gd name="connsiteY91" fmla="*/ 1131832 h 2231595"/>
              <a:gd name="connsiteX92" fmla="*/ 143929 w 1055203"/>
              <a:gd name="connsiteY92" fmla="*/ 1074682 h 2231595"/>
              <a:gd name="connsiteX93" fmla="*/ 197977 w 1055203"/>
              <a:gd name="connsiteY93" fmla="*/ 972304 h 2231595"/>
              <a:gd name="connsiteX94" fmla="*/ 242989 w 1055203"/>
              <a:gd name="connsiteY94" fmla="*/ 828937 h 2231595"/>
              <a:gd name="connsiteX95" fmla="*/ 300139 w 1055203"/>
              <a:gd name="connsiteY95" fmla="*/ 678442 h 2231595"/>
              <a:gd name="connsiteX96" fmla="*/ 342049 w 1055203"/>
              <a:gd name="connsiteY96" fmla="*/ 506992 h 2231595"/>
              <a:gd name="connsiteX0" fmla="*/ 342049 w 1055203"/>
              <a:gd name="connsiteY0" fmla="*/ 50699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5899 w 1055203"/>
              <a:gd name="connsiteY35" fmla="*/ 52985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43014 w 1055203"/>
              <a:gd name="connsiteY69" fmla="*/ 266962 h 2231595"/>
              <a:gd name="connsiteX70" fmla="*/ 475399 w 1055203"/>
              <a:gd name="connsiteY70" fmla="*/ 308872 h 2231595"/>
              <a:gd name="connsiteX71" fmla="*/ 338239 w 1055203"/>
              <a:gd name="connsiteY71" fmla="*/ 377452 h 2231595"/>
              <a:gd name="connsiteX72" fmla="*/ 246799 w 1055203"/>
              <a:gd name="connsiteY72" fmla="*/ 426982 h 2231595"/>
              <a:gd name="connsiteX73" fmla="*/ 162979 w 1055203"/>
              <a:gd name="connsiteY73" fmla="*/ 627007 h 2231595"/>
              <a:gd name="connsiteX74" fmla="*/ 159169 w 1055203"/>
              <a:gd name="connsiteY74" fmla="*/ 773692 h 2231595"/>
              <a:gd name="connsiteX75" fmla="*/ 81064 w 1055203"/>
              <a:gd name="connsiteY75" fmla="*/ 918472 h 2231595"/>
              <a:gd name="connsiteX76" fmla="*/ 52489 w 1055203"/>
              <a:gd name="connsiteY76" fmla="*/ 1116592 h 2231595"/>
              <a:gd name="connsiteX77" fmla="*/ 2959 w 1055203"/>
              <a:gd name="connsiteY77" fmla="*/ 1244227 h 2231595"/>
              <a:gd name="connsiteX78" fmla="*/ 13192 w 1055203"/>
              <a:gd name="connsiteY78" fmla="*/ 1254244 h 2231595"/>
              <a:gd name="connsiteX79" fmla="*/ 75349 w 1055203"/>
              <a:gd name="connsiteY79" fmla="*/ 1169932 h 2231595"/>
              <a:gd name="connsiteX80" fmla="*/ 41059 w 1055203"/>
              <a:gd name="connsiteY80" fmla="*/ 1303282 h 2231595"/>
              <a:gd name="connsiteX81" fmla="*/ 62014 w 1055203"/>
              <a:gd name="connsiteY81" fmla="*/ 1270897 h 2231595"/>
              <a:gd name="connsiteX82" fmla="*/ 90589 w 1055203"/>
              <a:gd name="connsiteY82" fmla="*/ 1185172 h 2231595"/>
              <a:gd name="connsiteX83" fmla="*/ 86779 w 1055203"/>
              <a:gd name="connsiteY83" fmla="*/ 1333762 h 2231595"/>
              <a:gd name="connsiteX84" fmla="*/ 96304 w 1055203"/>
              <a:gd name="connsiteY84" fmla="*/ 1297567 h 2231595"/>
              <a:gd name="connsiteX85" fmla="*/ 105829 w 1055203"/>
              <a:gd name="connsiteY85" fmla="*/ 1196602 h 2231595"/>
              <a:gd name="connsiteX86" fmla="*/ 132499 w 1055203"/>
              <a:gd name="connsiteY86" fmla="*/ 1303282 h 2231595"/>
              <a:gd name="connsiteX87" fmla="*/ 149644 w 1055203"/>
              <a:gd name="connsiteY87" fmla="*/ 1318522 h 2231595"/>
              <a:gd name="connsiteX88" fmla="*/ 128689 w 1055203"/>
              <a:gd name="connsiteY88" fmla="*/ 1183267 h 2231595"/>
              <a:gd name="connsiteX89" fmla="*/ 140119 w 1055203"/>
              <a:gd name="connsiteY89" fmla="*/ 1158502 h 2231595"/>
              <a:gd name="connsiteX90" fmla="*/ 178219 w 1055203"/>
              <a:gd name="connsiteY90" fmla="*/ 1238512 h 2231595"/>
              <a:gd name="connsiteX91" fmla="*/ 162979 w 1055203"/>
              <a:gd name="connsiteY91" fmla="*/ 1131832 h 2231595"/>
              <a:gd name="connsiteX92" fmla="*/ 143929 w 1055203"/>
              <a:gd name="connsiteY92" fmla="*/ 1074682 h 2231595"/>
              <a:gd name="connsiteX93" fmla="*/ 197977 w 1055203"/>
              <a:gd name="connsiteY93" fmla="*/ 972304 h 2231595"/>
              <a:gd name="connsiteX94" fmla="*/ 242989 w 1055203"/>
              <a:gd name="connsiteY94" fmla="*/ 828937 h 2231595"/>
              <a:gd name="connsiteX95" fmla="*/ 300139 w 1055203"/>
              <a:gd name="connsiteY95" fmla="*/ 678442 h 2231595"/>
              <a:gd name="connsiteX96" fmla="*/ 342049 w 1055203"/>
              <a:gd name="connsiteY96" fmla="*/ 506992 h 2231595"/>
              <a:gd name="connsiteX0" fmla="*/ 342049 w 1055203"/>
              <a:gd name="connsiteY0" fmla="*/ 50699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5899 w 1055203"/>
              <a:gd name="connsiteY35" fmla="*/ 52985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75399 w 1055203"/>
              <a:gd name="connsiteY69" fmla="*/ 308872 h 2231595"/>
              <a:gd name="connsiteX70" fmla="*/ 338239 w 1055203"/>
              <a:gd name="connsiteY70" fmla="*/ 377452 h 2231595"/>
              <a:gd name="connsiteX71" fmla="*/ 246799 w 1055203"/>
              <a:gd name="connsiteY71" fmla="*/ 426982 h 2231595"/>
              <a:gd name="connsiteX72" fmla="*/ 162979 w 1055203"/>
              <a:gd name="connsiteY72" fmla="*/ 627007 h 2231595"/>
              <a:gd name="connsiteX73" fmla="*/ 159169 w 1055203"/>
              <a:gd name="connsiteY73" fmla="*/ 773692 h 2231595"/>
              <a:gd name="connsiteX74" fmla="*/ 81064 w 1055203"/>
              <a:gd name="connsiteY74" fmla="*/ 918472 h 2231595"/>
              <a:gd name="connsiteX75" fmla="*/ 52489 w 1055203"/>
              <a:gd name="connsiteY75" fmla="*/ 1116592 h 2231595"/>
              <a:gd name="connsiteX76" fmla="*/ 2959 w 1055203"/>
              <a:gd name="connsiteY76" fmla="*/ 1244227 h 2231595"/>
              <a:gd name="connsiteX77" fmla="*/ 13192 w 1055203"/>
              <a:gd name="connsiteY77" fmla="*/ 1254244 h 2231595"/>
              <a:gd name="connsiteX78" fmla="*/ 75349 w 1055203"/>
              <a:gd name="connsiteY78" fmla="*/ 1169932 h 2231595"/>
              <a:gd name="connsiteX79" fmla="*/ 41059 w 1055203"/>
              <a:gd name="connsiteY79" fmla="*/ 1303282 h 2231595"/>
              <a:gd name="connsiteX80" fmla="*/ 62014 w 1055203"/>
              <a:gd name="connsiteY80" fmla="*/ 1270897 h 2231595"/>
              <a:gd name="connsiteX81" fmla="*/ 90589 w 1055203"/>
              <a:gd name="connsiteY81" fmla="*/ 1185172 h 2231595"/>
              <a:gd name="connsiteX82" fmla="*/ 86779 w 1055203"/>
              <a:gd name="connsiteY82" fmla="*/ 1333762 h 2231595"/>
              <a:gd name="connsiteX83" fmla="*/ 96304 w 1055203"/>
              <a:gd name="connsiteY83" fmla="*/ 1297567 h 2231595"/>
              <a:gd name="connsiteX84" fmla="*/ 105829 w 1055203"/>
              <a:gd name="connsiteY84" fmla="*/ 1196602 h 2231595"/>
              <a:gd name="connsiteX85" fmla="*/ 132499 w 1055203"/>
              <a:gd name="connsiteY85" fmla="*/ 1303282 h 2231595"/>
              <a:gd name="connsiteX86" fmla="*/ 149644 w 1055203"/>
              <a:gd name="connsiteY86" fmla="*/ 1318522 h 2231595"/>
              <a:gd name="connsiteX87" fmla="*/ 128689 w 1055203"/>
              <a:gd name="connsiteY87" fmla="*/ 1183267 h 2231595"/>
              <a:gd name="connsiteX88" fmla="*/ 140119 w 1055203"/>
              <a:gd name="connsiteY88" fmla="*/ 1158502 h 2231595"/>
              <a:gd name="connsiteX89" fmla="*/ 178219 w 1055203"/>
              <a:gd name="connsiteY89" fmla="*/ 1238512 h 2231595"/>
              <a:gd name="connsiteX90" fmla="*/ 162979 w 1055203"/>
              <a:gd name="connsiteY90" fmla="*/ 1131832 h 2231595"/>
              <a:gd name="connsiteX91" fmla="*/ 143929 w 1055203"/>
              <a:gd name="connsiteY91" fmla="*/ 1074682 h 2231595"/>
              <a:gd name="connsiteX92" fmla="*/ 197977 w 1055203"/>
              <a:gd name="connsiteY92" fmla="*/ 972304 h 2231595"/>
              <a:gd name="connsiteX93" fmla="*/ 242989 w 1055203"/>
              <a:gd name="connsiteY93" fmla="*/ 828937 h 2231595"/>
              <a:gd name="connsiteX94" fmla="*/ 300139 w 1055203"/>
              <a:gd name="connsiteY94" fmla="*/ 678442 h 2231595"/>
              <a:gd name="connsiteX95" fmla="*/ 342049 w 1055203"/>
              <a:gd name="connsiteY95" fmla="*/ 506992 h 2231595"/>
              <a:gd name="connsiteX0" fmla="*/ 342049 w 1055203"/>
              <a:gd name="connsiteY0" fmla="*/ 50699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5899 w 1055203"/>
              <a:gd name="connsiteY35" fmla="*/ 52985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18249 w 1055203"/>
              <a:gd name="connsiteY69" fmla="*/ 316492 h 2231595"/>
              <a:gd name="connsiteX70" fmla="*/ 338239 w 1055203"/>
              <a:gd name="connsiteY70" fmla="*/ 377452 h 2231595"/>
              <a:gd name="connsiteX71" fmla="*/ 246799 w 1055203"/>
              <a:gd name="connsiteY71" fmla="*/ 426982 h 2231595"/>
              <a:gd name="connsiteX72" fmla="*/ 162979 w 1055203"/>
              <a:gd name="connsiteY72" fmla="*/ 627007 h 2231595"/>
              <a:gd name="connsiteX73" fmla="*/ 159169 w 1055203"/>
              <a:gd name="connsiteY73" fmla="*/ 773692 h 2231595"/>
              <a:gd name="connsiteX74" fmla="*/ 81064 w 1055203"/>
              <a:gd name="connsiteY74" fmla="*/ 918472 h 2231595"/>
              <a:gd name="connsiteX75" fmla="*/ 52489 w 1055203"/>
              <a:gd name="connsiteY75" fmla="*/ 1116592 h 2231595"/>
              <a:gd name="connsiteX76" fmla="*/ 2959 w 1055203"/>
              <a:gd name="connsiteY76" fmla="*/ 1244227 h 2231595"/>
              <a:gd name="connsiteX77" fmla="*/ 13192 w 1055203"/>
              <a:gd name="connsiteY77" fmla="*/ 1254244 h 2231595"/>
              <a:gd name="connsiteX78" fmla="*/ 75349 w 1055203"/>
              <a:gd name="connsiteY78" fmla="*/ 1169932 h 2231595"/>
              <a:gd name="connsiteX79" fmla="*/ 41059 w 1055203"/>
              <a:gd name="connsiteY79" fmla="*/ 1303282 h 2231595"/>
              <a:gd name="connsiteX80" fmla="*/ 62014 w 1055203"/>
              <a:gd name="connsiteY80" fmla="*/ 1270897 h 2231595"/>
              <a:gd name="connsiteX81" fmla="*/ 90589 w 1055203"/>
              <a:gd name="connsiteY81" fmla="*/ 1185172 h 2231595"/>
              <a:gd name="connsiteX82" fmla="*/ 86779 w 1055203"/>
              <a:gd name="connsiteY82" fmla="*/ 1333762 h 2231595"/>
              <a:gd name="connsiteX83" fmla="*/ 96304 w 1055203"/>
              <a:gd name="connsiteY83" fmla="*/ 1297567 h 2231595"/>
              <a:gd name="connsiteX84" fmla="*/ 105829 w 1055203"/>
              <a:gd name="connsiteY84" fmla="*/ 1196602 h 2231595"/>
              <a:gd name="connsiteX85" fmla="*/ 132499 w 1055203"/>
              <a:gd name="connsiteY85" fmla="*/ 1303282 h 2231595"/>
              <a:gd name="connsiteX86" fmla="*/ 149644 w 1055203"/>
              <a:gd name="connsiteY86" fmla="*/ 1318522 h 2231595"/>
              <a:gd name="connsiteX87" fmla="*/ 128689 w 1055203"/>
              <a:gd name="connsiteY87" fmla="*/ 1183267 h 2231595"/>
              <a:gd name="connsiteX88" fmla="*/ 140119 w 1055203"/>
              <a:gd name="connsiteY88" fmla="*/ 1158502 h 2231595"/>
              <a:gd name="connsiteX89" fmla="*/ 178219 w 1055203"/>
              <a:gd name="connsiteY89" fmla="*/ 1238512 h 2231595"/>
              <a:gd name="connsiteX90" fmla="*/ 162979 w 1055203"/>
              <a:gd name="connsiteY90" fmla="*/ 1131832 h 2231595"/>
              <a:gd name="connsiteX91" fmla="*/ 143929 w 1055203"/>
              <a:gd name="connsiteY91" fmla="*/ 1074682 h 2231595"/>
              <a:gd name="connsiteX92" fmla="*/ 197977 w 1055203"/>
              <a:gd name="connsiteY92" fmla="*/ 972304 h 2231595"/>
              <a:gd name="connsiteX93" fmla="*/ 242989 w 1055203"/>
              <a:gd name="connsiteY93" fmla="*/ 828937 h 2231595"/>
              <a:gd name="connsiteX94" fmla="*/ 300139 w 1055203"/>
              <a:gd name="connsiteY94" fmla="*/ 678442 h 2231595"/>
              <a:gd name="connsiteX95" fmla="*/ 342049 w 1055203"/>
              <a:gd name="connsiteY95" fmla="*/ 506992 h 2231595"/>
              <a:gd name="connsiteX0" fmla="*/ 342049 w 1055203"/>
              <a:gd name="connsiteY0" fmla="*/ 50699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5899 w 1055203"/>
              <a:gd name="connsiteY35" fmla="*/ 52985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18249 w 1055203"/>
              <a:gd name="connsiteY69" fmla="*/ 316492 h 2231595"/>
              <a:gd name="connsiteX70" fmla="*/ 338239 w 1055203"/>
              <a:gd name="connsiteY70" fmla="*/ 377452 h 2231595"/>
              <a:gd name="connsiteX71" fmla="*/ 246799 w 1055203"/>
              <a:gd name="connsiteY71" fmla="*/ 426982 h 2231595"/>
              <a:gd name="connsiteX72" fmla="*/ 162979 w 1055203"/>
              <a:gd name="connsiteY72" fmla="*/ 627007 h 2231595"/>
              <a:gd name="connsiteX73" fmla="*/ 140119 w 1055203"/>
              <a:gd name="connsiteY73" fmla="*/ 766072 h 2231595"/>
              <a:gd name="connsiteX74" fmla="*/ 81064 w 1055203"/>
              <a:gd name="connsiteY74" fmla="*/ 918472 h 2231595"/>
              <a:gd name="connsiteX75" fmla="*/ 52489 w 1055203"/>
              <a:gd name="connsiteY75" fmla="*/ 1116592 h 2231595"/>
              <a:gd name="connsiteX76" fmla="*/ 2959 w 1055203"/>
              <a:gd name="connsiteY76" fmla="*/ 1244227 h 2231595"/>
              <a:gd name="connsiteX77" fmla="*/ 13192 w 1055203"/>
              <a:gd name="connsiteY77" fmla="*/ 1254244 h 2231595"/>
              <a:gd name="connsiteX78" fmla="*/ 75349 w 1055203"/>
              <a:gd name="connsiteY78" fmla="*/ 1169932 h 2231595"/>
              <a:gd name="connsiteX79" fmla="*/ 41059 w 1055203"/>
              <a:gd name="connsiteY79" fmla="*/ 1303282 h 2231595"/>
              <a:gd name="connsiteX80" fmla="*/ 62014 w 1055203"/>
              <a:gd name="connsiteY80" fmla="*/ 1270897 h 2231595"/>
              <a:gd name="connsiteX81" fmla="*/ 90589 w 1055203"/>
              <a:gd name="connsiteY81" fmla="*/ 1185172 h 2231595"/>
              <a:gd name="connsiteX82" fmla="*/ 86779 w 1055203"/>
              <a:gd name="connsiteY82" fmla="*/ 1333762 h 2231595"/>
              <a:gd name="connsiteX83" fmla="*/ 96304 w 1055203"/>
              <a:gd name="connsiteY83" fmla="*/ 1297567 h 2231595"/>
              <a:gd name="connsiteX84" fmla="*/ 105829 w 1055203"/>
              <a:gd name="connsiteY84" fmla="*/ 1196602 h 2231595"/>
              <a:gd name="connsiteX85" fmla="*/ 132499 w 1055203"/>
              <a:gd name="connsiteY85" fmla="*/ 1303282 h 2231595"/>
              <a:gd name="connsiteX86" fmla="*/ 149644 w 1055203"/>
              <a:gd name="connsiteY86" fmla="*/ 1318522 h 2231595"/>
              <a:gd name="connsiteX87" fmla="*/ 128689 w 1055203"/>
              <a:gd name="connsiteY87" fmla="*/ 1183267 h 2231595"/>
              <a:gd name="connsiteX88" fmla="*/ 140119 w 1055203"/>
              <a:gd name="connsiteY88" fmla="*/ 1158502 h 2231595"/>
              <a:gd name="connsiteX89" fmla="*/ 178219 w 1055203"/>
              <a:gd name="connsiteY89" fmla="*/ 1238512 h 2231595"/>
              <a:gd name="connsiteX90" fmla="*/ 162979 w 1055203"/>
              <a:gd name="connsiteY90" fmla="*/ 1131832 h 2231595"/>
              <a:gd name="connsiteX91" fmla="*/ 143929 w 1055203"/>
              <a:gd name="connsiteY91" fmla="*/ 1074682 h 2231595"/>
              <a:gd name="connsiteX92" fmla="*/ 197977 w 1055203"/>
              <a:gd name="connsiteY92" fmla="*/ 972304 h 2231595"/>
              <a:gd name="connsiteX93" fmla="*/ 242989 w 1055203"/>
              <a:gd name="connsiteY93" fmla="*/ 828937 h 2231595"/>
              <a:gd name="connsiteX94" fmla="*/ 300139 w 1055203"/>
              <a:gd name="connsiteY94" fmla="*/ 678442 h 2231595"/>
              <a:gd name="connsiteX95" fmla="*/ 342049 w 1055203"/>
              <a:gd name="connsiteY95" fmla="*/ 506992 h 2231595"/>
              <a:gd name="connsiteX0" fmla="*/ 316649 w 1055203"/>
              <a:gd name="connsiteY0" fmla="*/ 65685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5899 w 1055203"/>
              <a:gd name="connsiteY35" fmla="*/ 52985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18249 w 1055203"/>
              <a:gd name="connsiteY69" fmla="*/ 316492 h 2231595"/>
              <a:gd name="connsiteX70" fmla="*/ 338239 w 1055203"/>
              <a:gd name="connsiteY70" fmla="*/ 377452 h 2231595"/>
              <a:gd name="connsiteX71" fmla="*/ 246799 w 1055203"/>
              <a:gd name="connsiteY71" fmla="*/ 426982 h 2231595"/>
              <a:gd name="connsiteX72" fmla="*/ 162979 w 1055203"/>
              <a:gd name="connsiteY72" fmla="*/ 627007 h 2231595"/>
              <a:gd name="connsiteX73" fmla="*/ 140119 w 1055203"/>
              <a:gd name="connsiteY73" fmla="*/ 766072 h 2231595"/>
              <a:gd name="connsiteX74" fmla="*/ 81064 w 1055203"/>
              <a:gd name="connsiteY74" fmla="*/ 918472 h 2231595"/>
              <a:gd name="connsiteX75" fmla="*/ 52489 w 1055203"/>
              <a:gd name="connsiteY75" fmla="*/ 1116592 h 2231595"/>
              <a:gd name="connsiteX76" fmla="*/ 2959 w 1055203"/>
              <a:gd name="connsiteY76" fmla="*/ 1244227 h 2231595"/>
              <a:gd name="connsiteX77" fmla="*/ 13192 w 1055203"/>
              <a:gd name="connsiteY77" fmla="*/ 1254244 h 2231595"/>
              <a:gd name="connsiteX78" fmla="*/ 75349 w 1055203"/>
              <a:gd name="connsiteY78" fmla="*/ 1169932 h 2231595"/>
              <a:gd name="connsiteX79" fmla="*/ 41059 w 1055203"/>
              <a:gd name="connsiteY79" fmla="*/ 1303282 h 2231595"/>
              <a:gd name="connsiteX80" fmla="*/ 62014 w 1055203"/>
              <a:gd name="connsiteY80" fmla="*/ 1270897 h 2231595"/>
              <a:gd name="connsiteX81" fmla="*/ 90589 w 1055203"/>
              <a:gd name="connsiteY81" fmla="*/ 1185172 h 2231595"/>
              <a:gd name="connsiteX82" fmla="*/ 86779 w 1055203"/>
              <a:gd name="connsiteY82" fmla="*/ 1333762 h 2231595"/>
              <a:gd name="connsiteX83" fmla="*/ 96304 w 1055203"/>
              <a:gd name="connsiteY83" fmla="*/ 1297567 h 2231595"/>
              <a:gd name="connsiteX84" fmla="*/ 105829 w 1055203"/>
              <a:gd name="connsiteY84" fmla="*/ 1196602 h 2231595"/>
              <a:gd name="connsiteX85" fmla="*/ 132499 w 1055203"/>
              <a:gd name="connsiteY85" fmla="*/ 1303282 h 2231595"/>
              <a:gd name="connsiteX86" fmla="*/ 149644 w 1055203"/>
              <a:gd name="connsiteY86" fmla="*/ 1318522 h 2231595"/>
              <a:gd name="connsiteX87" fmla="*/ 128689 w 1055203"/>
              <a:gd name="connsiteY87" fmla="*/ 1183267 h 2231595"/>
              <a:gd name="connsiteX88" fmla="*/ 140119 w 1055203"/>
              <a:gd name="connsiteY88" fmla="*/ 1158502 h 2231595"/>
              <a:gd name="connsiteX89" fmla="*/ 178219 w 1055203"/>
              <a:gd name="connsiteY89" fmla="*/ 1238512 h 2231595"/>
              <a:gd name="connsiteX90" fmla="*/ 162979 w 1055203"/>
              <a:gd name="connsiteY90" fmla="*/ 1131832 h 2231595"/>
              <a:gd name="connsiteX91" fmla="*/ 143929 w 1055203"/>
              <a:gd name="connsiteY91" fmla="*/ 1074682 h 2231595"/>
              <a:gd name="connsiteX92" fmla="*/ 197977 w 1055203"/>
              <a:gd name="connsiteY92" fmla="*/ 972304 h 2231595"/>
              <a:gd name="connsiteX93" fmla="*/ 242989 w 1055203"/>
              <a:gd name="connsiteY93" fmla="*/ 828937 h 2231595"/>
              <a:gd name="connsiteX94" fmla="*/ 300139 w 1055203"/>
              <a:gd name="connsiteY94" fmla="*/ 678442 h 2231595"/>
              <a:gd name="connsiteX95" fmla="*/ 316649 w 1055203"/>
              <a:gd name="connsiteY95" fmla="*/ 656852 h 2231595"/>
              <a:gd name="connsiteX0" fmla="*/ 316649 w 1055203"/>
              <a:gd name="connsiteY0" fmla="*/ 656852 h 2231595"/>
              <a:gd name="connsiteX1" fmla="*/ 319189 w 1055203"/>
              <a:gd name="connsiteY1" fmla="*/ 72035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8439 w 1055203"/>
              <a:gd name="connsiteY35" fmla="*/ 64923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18249 w 1055203"/>
              <a:gd name="connsiteY69" fmla="*/ 316492 h 2231595"/>
              <a:gd name="connsiteX70" fmla="*/ 338239 w 1055203"/>
              <a:gd name="connsiteY70" fmla="*/ 377452 h 2231595"/>
              <a:gd name="connsiteX71" fmla="*/ 246799 w 1055203"/>
              <a:gd name="connsiteY71" fmla="*/ 426982 h 2231595"/>
              <a:gd name="connsiteX72" fmla="*/ 162979 w 1055203"/>
              <a:gd name="connsiteY72" fmla="*/ 627007 h 2231595"/>
              <a:gd name="connsiteX73" fmla="*/ 140119 w 1055203"/>
              <a:gd name="connsiteY73" fmla="*/ 766072 h 2231595"/>
              <a:gd name="connsiteX74" fmla="*/ 81064 w 1055203"/>
              <a:gd name="connsiteY74" fmla="*/ 918472 h 2231595"/>
              <a:gd name="connsiteX75" fmla="*/ 52489 w 1055203"/>
              <a:gd name="connsiteY75" fmla="*/ 1116592 h 2231595"/>
              <a:gd name="connsiteX76" fmla="*/ 2959 w 1055203"/>
              <a:gd name="connsiteY76" fmla="*/ 1244227 h 2231595"/>
              <a:gd name="connsiteX77" fmla="*/ 13192 w 1055203"/>
              <a:gd name="connsiteY77" fmla="*/ 1254244 h 2231595"/>
              <a:gd name="connsiteX78" fmla="*/ 75349 w 1055203"/>
              <a:gd name="connsiteY78" fmla="*/ 1169932 h 2231595"/>
              <a:gd name="connsiteX79" fmla="*/ 41059 w 1055203"/>
              <a:gd name="connsiteY79" fmla="*/ 1303282 h 2231595"/>
              <a:gd name="connsiteX80" fmla="*/ 62014 w 1055203"/>
              <a:gd name="connsiteY80" fmla="*/ 1270897 h 2231595"/>
              <a:gd name="connsiteX81" fmla="*/ 90589 w 1055203"/>
              <a:gd name="connsiteY81" fmla="*/ 1185172 h 2231595"/>
              <a:gd name="connsiteX82" fmla="*/ 86779 w 1055203"/>
              <a:gd name="connsiteY82" fmla="*/ 1333762 h 2231595"/>
              <a:gd name="connsiteX83" fmla="*/ 96304 w 1055203"/>
              <a:gd name="connsiteY83" fmla="*/ 1297567 h 2231595"/>
              <a:gd name="connsiteX84" fmla="*/ 105829 w 1055203"/>
              <a:gd name="connsiteY84" fmla="*/ 1196602 h 2231595"/>
              <a:gd name="connsiteX85" fmla="*/ 132499 w 1055203"/>
              <a:gd name="connsiteY85" fmla="*/ 1303282 h 2231595"/>
              <a:gd name="connsiteX86" fmla="*/ 149644 w 1055203"/>
              <a:gd name="connsiteY86" fmla="*/ 1318522 h 2231595"/>
              <a:gd name="connsiteX87" fmla="*/ 128689 w 1055203"/>
              <a:gd name="connsiteY87" fmla="*/ 1183267 h 2231595"/>
              <a:gd name="connsiteX88" fmla="*/ 140119 w 1055203"/>
              <a:gd name="connsiteY88" fmla="*/ 1158502 h 2231595"/>
              <a:gd name="connsiteX89" fmla="*/ 178219 w 1055203"/>
              <a:gd name="connsiteY89" fmla="*/ 1238512 h 2231595"/>
              <a:gd name="connsiteX90" fmla="*/ 162979 w 1055203"/>
              <a:gd name="connsiteY90" fmla="*/ 1131832 h 2231595"/>
              <a:gd name="connsiteX91" fmla="*/ 143929 w 1055203"/>
              <a:gd name="connsiteY91" fmla="*/ 1074682 h 2231595"/>
              <a:gd name="connsiteX92" fmla="*/ 197977 w 1055203"/>
              <a:gd name="connsiteY92" fmla="*/ 972304 h 2231595"/>
              <a:gd name="connsiteX93" fmla="*/ 242989 w 1055203"/>
              <a:gd name="connsiteY93" fmla="*/ 828937 h 2231595"/>
              <a:gd name="connsiteX94" fmla="*/ 300139 w 1055203"/>
              <a:gd name="connsiteY94" fmla="*/ 678442 h 2231595"/>
              <a:gd name="connsiteX95" fmla="*/ 316649 w 1055203"/>
              <a:gd name="connsiteY95" fmla="*/ 656852 h 2231595"/>
              <a:gd name="connsiteX0" fmla="*/ 316649 w 1055203"/>
              <a:gd name="connsiteY0" fmla="*/ 656852 h 2231595"/>
              <a:gd name="connsiteX1" fmla="*/ 303949 w 1055203"/>
              <a:gd name="connsiteY1" fmla="*/ 72289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63994 w 1055203"/>
              <a:gd name="connsiteY34" fmla="*/ 699397 h 2231595"/>
              <a:gd name="connsiteX35" fmla="*/ 668439 w 1055203"/>
              <a:gd name="connsiteY35" fmla="*/ 64923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18249 w 1055203"/>
              <a:gd name="connsiteY69" fmla="*/ 316492 h 2231595"/>
              <a:gd name="connsiteX70" fmla="*/ 338239 w 1055203"/>
              <a:gd name="connsiteY70" fmla="*/ 377452 h 2231595"/>
              <a:gd name="connsiteX71" fmla="*/ 246799 w 1055203"/>
              <a:gd name="connsiteY71" fmla="*/ 426982 h 2231595"/>
              <a:gd name="connsiteX72" fmla="*/ 162979 w 1055203"/>
              <a:gd name="connsiteY72" fmla="*/ 627007 h 2231595"/>
              <a:gd name="connsiteX73" fmla="*/ 140119 w 1055203"/>
              <a:gd name="connsiteY73" fmla="*/ 766072 h 2231595"/>
              <a:gd name="connsiteX74" fmla="*/ 81064 w 1055203"/>
              <a:gd name="connsiteY74" fmla="*/ 918472 h 2231595"/>
              <a:gd name="connsiteX75" fmla="*/ 52489 w 1055203"/>
              <a:gd name="connsiteY75" fmla="*/ 1116592 h 2231595"/>
              <a:gd name="connsiteX76" fmla="*/ 2959 w 1055203"/>
              <a:gd name="connsiteY76" fmla="*/ 1244227 h 2231595"/>
              <a:gd name="connsiteX77" fmla="*/ 13192 w 1055203"/>
              <a:gd name="connsiteY77" fmla="*/ 1254244 h 2231595"/>
              <a:gd name="connsiteX78" fmla="*/ 75349 w 1055203"/>
              <a:gd name="connsiteY78" fmla="*/ 1169932 h 2231595"/>
              <a:gd name="connsiteX79" fmla="*/ 41059 w 1055203"/>
              <a:gd name="connsiteY79" fmla="*/ 1303282 h 2231595"/>
              <a:gd name="connsiteX80" fmla="*/ 62014 w 1055203"/>
              <a:gd name="connsiteY80" fmla="*/ 1270897 h 2231595"/>
              <a:gd name="connsiteX81" fmla="*/ 90589 w 1055203"/>
              <a:gd name="connsiteY81" fmla="*/ 1185172 h 2231595"/>
              <a:gd name="connsiteX82" fmla="*/ 86779 w 1055203"/>
              <a:gd name="connsiteY82" fmla="*/ 1333762 h 2231595"/>
              <a:gd name="connsiteX83" fmla="*/ 96304 w 1055203"/>
              <a:gd name="connsiteY83" fmla="*/ 1297567 h 2231595"/>
              <a:gd name="connsiteX84" fmla="*/ 105829 w 1055203"/>
              <a:gd name="connsiteY84" fmla="*/ 1196602 h 2231595"/>
              <a:gd name="connsiteX85" fmla="*/ 132499 w 1055203"/>
              <a:gd name="connsiteY85" fmla="*/ 1303282 h 2231595"/>
              <a:gd name="connsiteX86" fmla="*/ 149644 w 1055203"/>
              <a:gd name="connsiteY86" fmla="*/ 1318522 h 2231595"/>
              <a:gd name="connsiteX87" fmla="*/ 128689 w 1055203"/>
              <a:gd name="connsiteY87" fmla="*/ 1183267 h 2231595"/>
              <a:gd name="connsiteX88" fmla="*/ 140119 w 1055203"/>
              <a:gd name="connsiteY88" fmla="*/ 1158502 h 2231595"/>
              <a:gd name="connsiteX89" fmla="*/ 178219 w 1055203"/>
              <a:gd name="connsiteY89" fmla="*/ 1238512 h 2231595"/>
              <a:gd name="connsiteX90" fmla="*/ 162979 w 1055203"/>
              <a:gd name="connsiteY90" fmla="*/ 1131832 h 2231595"/>
              <a:gd name="connsiteX91" fmla="*/ 143929 w 1055203"/>
              <a:gd name="connsiteY91" fmla="*/ 1074682 h 2231595"/>
              <a:gd name="connsiteX92" fmla="*/ 197977 w 1055203"/>
              <a:gd name="connsiteY92" fmla="*/ 972304 h 2231595"/>
              <a:gd name="connsiteX93" fmla="*/ 242989 w 1055203"/>
              <a:gd name="connsiteY93" fmla="*/ 828937 h 2231595"/>
              <a:gd name="connsiteX94" fmla="*/ 300139 w 1055203"/>
              <a:gd name="connsiteY94" fmla="*/ 678442 h 2231595"/>
              <a:gd name="connsiteX95" fmla="*/ 316649 w 1055203"/>
              <a:gd name="connsiteY95" fmla="*/ 656852 h 2231595"/>
              <a:gd name="connsiteX0" fmla="*/ 316649 w 1055203"/>
              <a:gd name="connsiteY0" fmla="*/ 656852 h 2231595"/>
              <a:gd name="connsiteX1" fmla="*/ 303949 w 1055203"/>
              <a:gd name="connsiteY1" fmla="*/ 722892 h 2231595"/>
              <a:gd name="connsiteX2" fmla="*/ 275374 w 1055203"/>
              <a:gd name="connsiteY2" fmla="*/ 960382 h 2231595"/>
              <a:gd name="connsiteX3" fmla="*/ 258229 w 1055203"/>
              <a:gd name="connsiteY3" fmla="*/ 1107067 h 2231595"/>
              <a:gd name="connsiteX4" fmla="*/ 262039 w 1055203"/>
              <a:gd name="connsiteY4" fmla="*/ 1284232 h 2231595"/>
              <a:gd name="connsiteX5" fmla="*/ 296329 w 1055203"/>
              <a:gd name="connsiteY5" fmla="*/ 1495687 h 2231595"/>
              <a:gd name="connsiteX6" fmla="*/ 324904 w 1055203"/>
              <a:gd name="connsiteY6" fmla="*/ 1646182 h 2231595"/>
              <a:gd name="connsiteX7" fmla="*/ 313474 w 1055203"/>
              <a:gd name="connsiteY7" fmla="*/ 1790962 h 2231595"/>
              <a:gd name="connsiteX8" fmla="*/ 383959 w 1055203"/>
              <a:gd name="connsiteY8" fmla="*/ 2055757 h 2231595"/>
              <a:gd name="connsiteX9" fmla="*/ 351574 w 1055203"/>
              <a:gd name="connsiteY9" fmla="*/ 2122432 h 2231595"/>
              <a:gd name="connsiteX10" fmla="*/ 277279 w 1055203"/>
              <a:gd name="connsiteY10" fmla="*/ 2204347 h 2231595"/>
              <a:gd name="connsiteX11" fmla="*/ 372529 w 1055203"/>
              <a:gd name="connsiteY11" fmla="*/ 2221492 h 2231595"/>
              <a:gd name="connsiteX12" fmla="*/ 475399 w 1055203"/>
              <a:gd name="connsiteY12" fmla="*/ 2133862 h 2231595"/>
              <a:gd name="connsiteX13" fmla="*/ 460159 w 1055203"/>
              <a:gd name="connsiteY13" fmla="*/ 2019562 h 2231595"/>
              <a:gd name="connsiteX14" fmla="*/ 475399 w 1055203"/>
              <a:gd name="connsiteY14" fmla="*/ 1840492 h 2231595"/>
              <a:gd name="connsiteX15" fmla="*/ 467779 w 1055203"/>
              <a:gd name="connsiteY15" fmla="*/ 1585222 h 2231595"/>
              <a:gd name="connsiteX16" fmla="*/ 479918 w 1055203"/>
              <a:gd name="connsiteY16" fmla="*/ 1492369 h 2231595"/>
              <a:gd name="connsiteX17" fmla="*/ 490639 w 1055203"/>
              <a:gd name="connsiteY17" fmla="*/ 1177552 h 2231595"/>
              <a:gd name="connsiteX18" fmla="*/ 524929 w 1055203"/>
              <a:gd name="connsiteY18" fmla="*/ 1314712 h 2231595"/>
              <a:gd name="connsiteX19" fmla="*/ 519214 w 1055203"/>
              <a:gd name="connsiteY19" fmla="*/ 1529977 h 2231595"/>
              <a:gd name="connsiteX20" fmla="*/ 524929 w 1055203"/>
              <a:gd name="connsiteY20" fmla="*/ 1606177 h 2231595"/>
              <a:gd name="connsiteX21" fmla="*/ 511594 w 1055203"/>
              <a:gd name="connsiteY21" fmla="*/ 1741432 h 2231595"/>
              <a:gd name="connsiteX22" fmla="*/ 530644 w 1055203"/>
              <a:gd name="connsiteY22" fmla="*/ 1905262 h 2231595"/>
              <a:gd name="connsiteX23" fmla="*/ 543979 w 1055203"/>
              <a:gd name="connsiteY23" fmla="*/ 2065282 h 2231595"/>
              <a:gd name="connsiteX24" fmla="*/ 528739 w 1055203"/>
              <a:gd name="connsiteY24" fmla="*/ 2164342 h 2231595"/>
              <a:gd name="connsiteX25" fmla="*/ 631609 w 1055203"/>
              <a:gd name="connsiteY25" fmla="*/ 2231017 h 2231595"/>
              <a:gd name="connsiteX26" fmla="*/ 721144 w 1055203"/>
              <a:gd name="connsiteY26" fmla="*/ 2191012 h 2231595"/>
              <a:gd name="connsiteX27" fmla="*/ 620179 w 1055203"/>
              <a:gd name="connsiteY27" fmla="*/ 2095762 h 2231595"/>
              <a:gd name="connsiteX28" fmla="*/ 635419 w 1055203"/>
              <a:gd name="connsiteY28" fmla="*/ 1912882 h 2231595"/>
              <a:gd name="connsiteX29" fmla="*/ 681139 w 1055203"/>
              <a:gd name="connsiteY29" fmla="*/ 1676662 h 2231595"/>
              <a:gd name="connsiteX30" fmla="*/ 677329 w 1055203"/>
              <a:gd name="connsiteY30" fmla="*/ 1478542 h 2231595"/>
              <a:gd name="connsiteX31" fmla="*/ 717334 w 1055203"/>
              <a:gd name="connsiteY31" fmla="*/ 1278517 h 2231595"/>
              <a:gd name="connsiteX32" fmla="*/ 734479 w 1055203"/>
              <a:gd name="connsiteY32" fmla="*/ 1107067 h 2231595"/>
              <a:gd name="connsiteX33" fmla="*/ 695183 w 1055203"/>
              <a:gd name="connsiteY33" fmla="*/ 852289 h 2231595"/>
              <a:gd name="connsiteX34" fmla="*/ 684314 w 1055203"/>
              <a:gd name="connsiteY34" fmla="*/ 696857 h 2231595"/>
              <a:gd name="connsiteX35" fmla="*/ 668439 w 1055203"/>
              <a:gd name="connsiteY35" fmla="*/ 649232 h 2231595"/>
              <a:gd name="connsiteX36" fmla="*/ 698284 w 1055203"/>
              <a:gd name="connsiteY36" fmla="*/ 727972 h 2231595"/>
              <a:gd name="connsiteX37" fmla="*/ 755434 w 1055203"/>
              <a:gd name="connsiteY37" fmla="*/ 884182 h 2231595"/>
              <a:gd name="connsiteX38" fmla="*/ 837349 w 1055203"/>
              <a:gd name="connsiteY38" fmla="*/ 1063252 h 2231595"/>
              <a:gd name="connsiteX39" fmla="*/ 833539 w 1055203"/>
              <a:gd name="connsiteY39" fmla="*/ 1177552 h 2231595"/>
              <a:gd name="connsiteX40" fmla="*/ 833539 w 1055203"/>
              <a:gd name="connsiteY40" fmla="*/ 1249942 h 2231595"/>
              <a:gd name="connsiteX41" fmla="*/ 883069 w 1055203"/>
              <a:gd name="connsiteY41" fmla="*/ 1150882 h 2231595"/>
              <a:gd name="connsiteX42" fmla="*/ 894499 w 1055203"/>
              <a:gd name="connsiteY42" fmla="*/ 1305187 h 2231595"/>
              <a:gd name="connsiteX43" fmla="*/ 913549 w 1055203"/>
              <a:gd name="connsiteY43" fmla="*/ 1303282 h 2231595"/>
              <a:gd name="connsiteX44" fmla="*/ 913549 w 1055203"/>
              <a:gd name="connsiteY44" fmla="*/ 1166122 h 2231595"/>
              <a:gd name="connsiteX45" fmla="*/ 964984 w 1055203"/>
              <a:gd name="connsiteY45" fmla="*/ 1299472 h 2231595"/>
              <a:gd name="connsiteX46" fmla="*/ 978319 w 1055203"/>
              <a:gd name="connsiteY46" fmla="*/ 1284232 h 2231595"/>
              <a:gd name="connsiteX47" fmla="*/ 921169 w 1055203"/>
              <a:gd name="connsiteY47" fmla="*/ 1147072 h 2231595"/>
              <a:gd name="connsiteX48" fmla="*/ 1024039 w 1055203"/>
              <a:gd name="connsiteY48" fmla="*/ 1265182 h 2231595"/>
              <a:gd name="connsiteX49" fmla="*/ 1029754 w 1055203"/>
              <a:gd name="connsiteY49" fmla="*/ 1249942 h 2231595"/>
              <a:gd name="connsiteX50" fmla="*/ 936409 w 1055203"/>
              <a:gd name="connsiteY50" fmla="*/ 1143262 h 2231595"/>
              <a:gd name="connsiteX51" fmla="*/ 1050709 w 1055203"/>
              <a:gd name="connsiteY51" fmla="*/ 1217557 h 2231595"/>
              <a:gd name="connsiteX52" fmla="*/ 1020229 w 1055203"/>
              <a:gd name="connsiteY52" fmla="*/ 1166122 h 2231595"/>
              <a:gd name="connsiteX53" fmla="*/ 926884 w 1055203"/>
              <a:gd name="connsiteY53" fmla="*/ 1057537 h 2231595"/>
              <a:gd name="connsiteX54" fmla="*/ 883069 w 1055203"/>
              <a:gd name="connsiteY54" fmla="*/ 937522 h 2231595"/>
              <a:gd name="connsiteX55" fmla="*/ 818299 w 1055203"/>
              <a:gd name="connsiteY55" fmla="*/ 716542 h 2231595"/>
              <a:gd name="connsiteX56" fmla="*/ 795439 w 1055203"/>
              <a:gd name="connsiteY56" fmla="*/ 503182 h 2231595"/>
              <a:gd name="connsiteX57" fmla="*/ 723049 w 1055203"/>
              <a:gd name="connsiteY57" fmla="*/ 385072 h 2231595"/>
              <a:gd name="connsiteX58" fmla="*/ 604939 w 1055203"/>
              <a:gd name="connsiteY58" fmla="*/ 335542 h 2231595"/>
              <a:gd name="connsiteX59" fmla="*/ 574459 w 1055203"/>
              <a:gd name="connsiteY59" fmla="*/ 263152 h 2231595"/>
              <a:gd name="connsiteX60" fmla="*/ 623989 w 1055203"/>
              <a:gd name="connsiteY60" fmla="*/ 186952 h 2231595"/>
              <a:gd name="connsiteX61" fmla="*/ 635419 w 1055203"/>
              <a:gd name="connsiteY61" fmla="*/ 80272 h 2231595"/>
              <a:gd name="connsiteX62" fmla="*/ 551599 w 1055203"/>
              <a:gd name="connsiteY62" fmla="*/ 4072 h 2231595"/>
              <a:gd name="connsiteX63" fmla="*/ 406819 w 1055203"/>
              <a:gd name="connsiteY63" fmla="*/ 21217 h 2231595"/>
              <a:gd name="connsiteX64" fmla="*/ 372529 w 1055203"/>
              <a:gd name="connsiteY64" fmla="*/ 112657 h 2231595"/>
              <a:gd name="connsiteX65" fmla="*/ 322999 w 1055203"/>
              <a:gd name="connsiteY65" fmla="*/ 175522 h 2231595"/>
              <a:gd name="connsiteX66" fmla="*/ 374434 w 1055203"/>
              <a:gd name="connsiteY66" fmla="*/ 186952 h 2231595"/>
              <a:gd name="connsiteX67" fmla="*/ 340144 w 1055203"/>
              <a:gd name="connsiteY67" fmla="*/ 240292 h 2231595"/>
              <a:gd name="connsiteX68" fmla="*/ 372529 w 1055203"/>
              <a:gd name="connsiteY68" fmla="*/ 286012 h 2231595"/>
              <a:gd name="connsiteX69" fmla="*/ 418249 w 1055203"/>
              <a:gd name="connsiteY69" fmla="*/ 316492 h 2231595"/>
              <a:gd name="connsiteX70" fmla="*/ 338239 w 1055203"/>
              <a:gd name="connsiteY70" fmla="*/ 377452 h 2231595"/>
              <a:gd name="connsiteX71" fmla="*/ 246799 w 1055203"/>
              <a:gd name="connsiteY71" fmla="*/ 426982 h 2231595"/>
              <a:gd name="connsiteX72" fmla="*/ 162979 w 1055203"/>
              <a:gd name="connsiteY72" fmla="*/ 627007 h 2231595"/>
              <a:gd name="connsiteX73" fmla="*/ 140119 w 1055203"/>
              <a:gd name="connsiteY73" fmla="*/ 766072 h 2231595"/>
              <a:gd name="connsiteX74" fmla="*/ 81064 w 1055203"/>
              <a:gd name="connsiteY74" fmla="*/ 918472 h 2231595"/>
              <a:gd name="connsiteX75" fmla="*/ 52489 w 1055203"/>
              <a:gd name="connsiteY75" fmla="*/ 1116592 h 2231595"/>
              <a:gd name="connsiteX76" fmla="*/ 2959 w 1055203"/>
              <a:gd name="connsiteY76" fmla="*/ 1244227 h 2231595"/>
              <a:gd name="connsiteX77" fmla="*/ 13192 w 1055203"/>
              <a:gd name="connsiteY77" fmla="*/ 1254244 h 2231595"/>
              <a:gd name="connsiteX78" fmla="*/ 75349 w 1055203"/>
              <a:gd name="connsiteY78" fmla="*/ 1169932 h 2231595"/>
              <a:gd name="connsiteX79" fmla="*/ 41059 w 1055203"/>
              <a:gd name="connsiteY79" fmla="*/ 1303282 h 2231595"/>
              <a:gd name="connsiteX80" fmla="*/ 62014 w 1055203"/>
              <a:gd name="connsiteY80" fmla="*/ 1270897 h 2231595"/>
              <a:gd name="connsiteX81" fmla="*/ 90589 w 1055203"/>
              <a:gd name="connsiteY81" fmla="*/ 1185172 h 2231595"/>
              <a:gd name="connsiteX82" fmla="*/ 86779 w 1055203"/>
              <a:gd name="connsiteY82" fmla="*/ 1333762 h 2231595"/>
              <a:gd name="connsiteX83" fmla="*/ 96304 w 1055203"/>
              <a:gd name="connsiteY83" fmla="*/ 1297567 h 2231595"/>
              <a:gd name="connsiteX84" fmla="*/ 105829 w 1055203"/>
              <a:gd name="connsiteY84" fmla="*/ 1196602 h 2231595"/>
              <a:gd name="connsiteX85" fmla="*/ 132499 w 1055203"/>
              <a:gd name="connsiteY85" fmla="*/ 1303282 h 2231595"/>
              <a:gd name="connsiteX86" fmla="*/ 149644 w 1055203"/>
              <a:gd name="connsiteY86" fmla="*/ 1318522 h 2231595"/>
              <a:gd name="connsiteX87" fmla="*/ 128689 w 1055203"/>
              <a:gd name="connsiteY87" fmla="*/ 1183267 h 2231595"/>
              <a:gd name="connsiteX88" fmla="*/ 140119 w 1055203"/>
              <a:gd name="connsiteY88" fmla="*/ 1158502 h 2231595"/>
              <a:gd name="connsiteX89" fmla="*/ 178219 w 1055203"/>
              <a:gd name="connsiteY89" fmla="*/ 1238512 h 2231595"/>
              <a:gd name="connsiteX90" fmla="*/ 162979 w 1055203"/>
              <a:gd name="connsiteY90" fmla="*/ 1131832 h 2231595"/>
              <a:gd name="connsiteX91" fmla="*/ 143929 w 1055203"/>
              <a:gd name="connsiteY91" fmla="*/ 1074682 h 2231595"/>
              <a:gd name="connsiteX92" fmla="*/ 197977 w 1055203"/>
              <a:gd name="connsiteY92" fmla="*/ 972304 h 2231595"/>
              <a:gd name="connsiteX93" fmla="*/ 242989 w 1055203"/>
              <a:gd name="connsiteY93" fmla="*/ 828937 h 2231595"/>
              <a:gd name="connsiteX94" fmla="*/ 300139 w 1055203"/>
              <a:gd name="connsiteY94" fmla="*/ 678442 h 2231595"/>
              <a:gd name="connsiteX95" fmla="*/ 316649 w 1055203"/>
              <a:gd name="connsiteY95" fmla="*/ 656852 h 22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55203" h="2231595">
                <a:moveTo>
                  <a:pt x="316649" y="656852"/>
                </a:moveTo>
                <a:cubicBezTo>
                  <a:pt x="317284" y="664260"/>
                  <a:pt x="310828" y="672304"/>
                  <a:pt x="303949" y="722892"/>
                </a:cubicBezTo>
                <a:cubicBezTo>
                  <a:pt x="297070" y="773480"/>
                  <a:pt x="282994" y="896353"/>
                  <a:pt x="275374" y="960382"/>
                </a:cubicBezTo>
                <a:cubicBezTo>
                  <a:pt x="267754" y="1024411"/>
                  <a:pt x="260452" y="1053092"/>
                  <a:pt x="258229" y="1107067"/>
                </a:cubicBezTo>
                <a:cubicBezTo>
                  <a:pt x="256006" y="1161042"/>
                  <a:pt x="255689" y="1219462"/>
                  <a:pt x="262039" y="1284232"/>
                </a:cubicBezTo>
                <a:cubicBezTo>
                  <a:pt x="268389" y="1349002"/>
                  <a:pt x="285852" y="1435362"/>
                  <a:pt x="296329" y="1495687"/>
                </a:cubicBezTo>
                <a:cubicBezTo>
                  <a:pt x="306806" y="1556012"/>
                  <a:pt x="322047" y="1596970"/>
                  <a:pt x="324904" y="1646182"/>
                </a:cubicBezTo>
                <a:cubicBezTo>
                  <a:pt x="327762" y="1695395"/>
                  <a:pt x="303632" y="1722700"/>
                  <a:pt x="313474" y="1790962"/>
                </a:cubicBezTo>
                <a:cubicBezTo>
                  <a:pt x="323316" y="1859224"/>
                  <a:pt x="377609" y="2000512"/>
                  <a:pt x="383959" y="2055757"/>
                </a:cubicBezTo>
                <a:cubicBezTo>
                  <a:pt x="390309" y="2111002"/>
                  <a:pt x="369354" y="2097667"/>
                  <a:pt x="351574" y="2122432"/>
                </a:cubicBezTo>
                <a:cubicBezTo>
                  <a:pt x="333794" y="2147197"/>
                  <a:pt x="273787" y="2187837"/>
                  <a:pt x="277279" y="2204347"/>
                </a:cubicBezTo>
                <a:cubicBezTo>
                  <a:pt x="280772" y="2220857"/>
                  <a:pt x="339509" y="2233240"/>
                  <a:pt x="372529" y="2221492"/>
                </a:cubicBezTo>
                <a:cubicBezTo>
                  <a:pt x="405549" y="2209745"/>
                  <a:pt x="460794" y="2167517"/>
                  <a:pt x="475399" y="2133862"/>
                </a:cubicBezTo>
                <a:cubicBezTo>
                  <a:pt x="490004" y="2100207"/>
                  <a:pt x="460159" y="2068457"/>
                  <a:pt x="460159" y="2019562"/>
                </a:cubicBezTo>
                <a:cubicBezTo>
                  <a:pt x="460159" y="1970667"/>
                  <a:pt x="474129" y="1912882"/>
                  <a:pt x="475399" y="1840492"/>
                </a:cubicBezTo>
                <a:cubicBezTo>
                  <a:pt x="476669" y="1768102"/>
                  <a:pt x="467026" y="1643242"/>
                  <a:pt x="467779" y="1585222"/>
                </a:cubicBezTo>
                <a:cubicBezTo>
                  <a:pt x="468532" y="1527202"/>
                  <a:pt x="476108" y="1560314"/>
                  <a:pt x="479918" y="1492369"/>
                </a:cubicBezTo>
                <a:cubicBezTo>
                  <a:pt x="483728" y="1424424"/>
                  <a:pt x="483137" y="1207161"/>
                  <a:pt x="490639" y="1177552"/>
                </a:cubicBezTo>
                <a:cubicBezTo>
                  <a:pt x="498141" y="1147943"/>
                  <a:pt x="520167" y="1255975"/>
                  <a:pt x="524929" y="1314712"/>
                </a:cubicBezTo>
                <a:cubicBezTo>
                  <a:pt x="529692" y="1373450"/>
                  <a:pt x="519214" y="1481400"/>
                  <a:pt x="519214" y="1529977"/>
                </a:cubicBezTo>
                <a:cubicBezTo>
                  <a:pt x="519214" y="1578554"/>
                  <a:pt x="526199" y="1570935"/>
                  <a:pt x="524929" y="1606177"/>
                </a:cubicBezTo>
                <a:cubicBezTo>
                  <a:pt x="523659" y="1641419"/>
                  <a:pt x="510642" y="1691585"/>
                  <a:pt x="511594" y="1741432"/>
                </a:cubicBezTo>
                <a:cubicBezTo>
                  <a:pt x="512546" y="1791279"/>
                  <a:pt x="525247" y="1851287"/>
                  <a:pt x="530644" y="1905262"/>
                </a:cubicBezTo>
                <a:cubicBezTo>
                  <a:pt x="536041" y="1959237"/>
                  <a:pt x="544296" y="2022102"/>
                  <a:pt x="543979" y="2065282"/>
                </a:cubicBezTo>
                <a:cubicBezTo>
                  <a:pt x="543662" y="2108462"/>
                  <a:pt x="514134" y="2136720"/>
                  <a:pt x="528739" y="2164342"/>
                </a:cubicBezTo>
                <a:cubicBezTo>
                  <a:pt x="543344" y="2191964"/>
                  <a:pt x="599541" y="2226572"/>
                  <a:pt x="631609" y="2231017"/>
                </a:cubicBezTo>
                <a:cubicBezTo>
                  <a:pt x="663677" y="2235462"/>
                  <a:pt x="723049" y="2213554"/>
                  <a:pt x="721144" y="2191012"/>
                </a:cubicBezTo>
                <a:cubicBezTo>
                  <a:pt x="719239" y="2168470"/>
                  <a:pt x="634466" y="2142117"/>
                  <a:pt x="620179" y="2095762"/>
                </a:cubicBezTo>
                <a:cubicBezTo>
                  <a:pt x="605892" y="2049407"/>
                  <a:pt x="625259" y="1982732"/>
                  <a:pt x="635419" y="1912882"/>
                </a:cubicBezTo>
                <a:cubicBezTo>
                  <a:pt x="645579" y="1843032"/>
                  <a:pt x="674154" y="1749052"/>
                  <a:pt x="681139" y="1676662"/>
                </a:cubicBezTo>
                <a:cubicBezTo>
                  <a:pt x="688124" y="1604272"/>
                  <a:pt x="671297" y="1544899"/>
                  <a:pt x="677329" y="1478542"/>
                </a:cubicBezTo>
                <a:cubicBezTo>
                  <a:pt x="683361" y="1412185"/>
                  <a:pt x="707809" y="1340430"/>
                  <a:pt x="717334" y="1278517"/>
                </a:cubicBezTo>
                <a:cubicBezTo>
                  <a:pt x="726859" y="1216605"/>
                  <a:pt x="738171" y="1178105"/>
                  <a:pt x="734479" y="1107067"/>
                </a:cubicBezTo>
                <a:cubicBezTo>
                  <a:pt x="730787" y="1036029"/>
                  <a:pt x="706930" y="920234"/>
                  <a:pt x="695183" y="852289"/>
                </a:cubicBezTo>
                <a:cubicBezTo>
                  <a:pt x="683436" y="784344"/>
                  <a:pt x="688771" y="730700"/>
                  <a:pt x="684314" y="696857"/>
                </a:cubicBezTo>
                <a:cubicBezTo>
                  <a:pt x="679857" y="663014"/>
                  <a:pt x="666111" y="644046"/>
                  <a:pt x="668439" y="649232"/>
                </a:cubicBezTo>
                <a:cubicBezTo>
                  <a:pt x="670767" y="654418"/>
                  <a:pt x="683785" y="688814"/>
                  <a:pt x="698284" y="727972"/>
                </a:cubicBezTo>
                <a:cubicBezTo>
                  <a:pt x="712783" y="767130"/>
                  <a:pt x="732257" y="828302"/>
                  <a:pt x="755434" y="884182"/>
                </a:cubicBezTo>
                <a:cubicBezTo>
                  <a:pt x="778612" y="940062"/>
                  <a:pt x="824332" y="1014357"/>
                  <a:pt x="837349" y="1063252"/>
                </a:cubicBezTo>
                <a:cubicBezTo>
                  <a:pt x="850366" y="1112147"/>
                  <a:pt x="834174" y="1146437"/>
                  <a:pt x="833539" y="1177552"/>
                </a:cubicBezTo>
                <a:cubicBezTo>
                  <a:pt x="832904" y="1208667"/>
                  <a:pt x="825284" y="1254387"/>
                  <a:pt x="833539" y="1249942"/>
                </a:cubicBezTo>
                <a:cubicBezTo>
                  <a:pt x="841794" y="1245497"/>
                  <a:pt x="872909" y="1141675"/>
                  <a:pt x="883069" y="1150882"/>
                </a:cubicBezTo>
                <a:cubicBezTo>
                  <a:pt x="893229" y="1160089"/>
                  <a:pt x="889419" y="1279787"/>
                  <a:pt x="894499" y="1305187"/>
                </a:cubicBezTo>
                <a:cubicBezTo>
                  <a:pt x="899579" y="1330587"/>
                  <a:pt x="910374" y="1326459"/>
                  <a:pt x="913549" y="1303282"/>
                </a:cubicBezTo>
                <a:cubicBezTo>
                  <a:pt x="916724" y="1280105"/>
                  <a:pt x="904977" y="1166757"/>
                  <a:pt x="913549" y="1166122"/>
                </a:cubicBezTo>
                <a:cubicBezTo>
                  <a:pt x="922121" y="1165487"/>
                  <a:pt x="954189" y="1279787"/>
                  <a:pt x="964984" y="1299472"/>
                </a:cubicBezTo>
                <a:cubicBezTo>
                  <a:pt x="975779" y="1319157"/>
                  <a:pt x="985622" y="1309632"/>
                  <a:pt x="978319" y="1284232"/>
                </a:cubicBezTo>
                <a:cubicBezTo>
                  <a:pt x="971017" y="1258832"/>
                  <a:pt x="913549" y="1150247"/>
                  <a:pt x="921169" y="1147072"/>
                </a:cubicBezTo>
                <a:cubicBezTo>
                  <a:pt x="928789" y="1143897"/>
                  <a:pt x="1005942" y="1248037"/>
                  <a:pt x="1024039" y="1265182"/>
                </a:cubicBezTo>
                <a:cubicBezTo>
                  <a:pt x="1042136" y="1282327"/>
                  <a:pt x="1044359" y="1270262"/>
                  <a:pt x="1029754" y="1249942"/>
                </a:cubicBezTo>
                <a:cubicBezTo>
                  <a:pt x="1015149" y="1229622"/>
                  <a:pt x="932917" y="1148659"/>
                  <a:pt x="936409" y="1143262"/>
                </a:cubicBezTo>
                <a:cubicBezTo>
                  <a:pt x="939901" y="1137865"/>
                  <a:pt x="1036739" y="1213747"/>
                  <a:pt x="1050709" y="1217557"/>
                </a:cubicBezTo>
                <a:cubicBezTo>
                  <a:pt x="1064679" y="1221367"/>
                  <a:pt x="1043724" y="1192474"/>
                  <a:pt x="1020229" y="1166122"/>
                </a:cubicBezTo>
                <a:cubicBezTo>
                  <a:pt x="983399" y="1145485"/>
                  <a:pt x="949744" y="1095637"/>
                  <a:pt x="926884" y="1057537"/>
                </a:cubicBezTo>
                <a:cubicBezTo>
                  <a:pt x="904024" y="1019437"/>
                  <a:pt x="901167" y="994355"/>
                  <a:pt x="883069" y="937522"/>
                </a:cubicBezTo>
                <a:cubicBezTo>
                  <a:pt x="864972" y="880690"/>
                  <a:pt x="832904" y="788932"/>
                  <a:pt x="818299" y="716542"/>
                </a:cubicBezTo>
                <a:cubicBezTo>
                  <a:pt x="803694" y="644152"/>
                  <a:pt x="811314" y="558427"/>
                  <a:pt x="795439" y="503182"/>
                </a:cubicBezTo>
                <a:cubicBezTo>
                  <a:pt x="779564" y="447937"/>
                  <a:pt x="754799" y="413012"/>
                  <a:pt x="723049" y="385072"/>
                </a:cubicBezTo>
                <a:cubicBezTo>
                  <a:pt x="691299" y="357132"/>
                  <a:pt x="629704" y="355862"/>
                  <a:pt x="604939" y="335542"/>
                </a:cubicBezTo>
                <a:cubicBezTo>
                  <a:pt x="580174" y="315222"/>
                  <a:pt x="571284" y="287917"/>
                  <a:pt x="574459" y="263152"/>
                </a:cubicBezTo>
                <a:cubicBezTo>
                  <a:pt x="577634" y="238387"/>
                  <a:pt x="613829" y="217432"/>
                  <a:pt x="623989" y="186952"/>
                </a:cubicBezTo>
                <a:cubicBezTo>
                  <a:pt x="634149" y="156472"/>
                  <a:pt x="647484" y="110752"/>
                  <a:pt x="635419" y="80272"/>
                </a:cubicBezTo>
                <a:cubicBezTo>
                  <a:pt x="623354" y="49792"/>
                  <a:pt x="589699" y="13914"/>
                  <a:pt x="551599" y="4072"/>
                </a:cubicBezTo>
                <a:cubicBezTo>
                  <a:pt x="513499" y="-5770"/>
                  <a:pt x="436664" y="3120"/>
                  <a:pt x="406819" y="21217"/>
                </a:cubicBezTo>
                <a:cubicBezTo>
                  <a:pt x="376974" y="39315"/>
                  <a:pt x="386499" y="86940"/>
                  <a:pt x="372529" y="112657"/>
                </a:cubicBezTo>
                <a:cubicBezTo>
                  <a:pt x="358559" y="138374"/>
                  <a:pt x="322682" y="163140"/>
                  <a:pt x="322999" y="175522"/>
                </a:cubicBezTo>
                <a:cubicBezTo>
                  <a:pt x="323316" y="187904"/>
                  <a:pt x="371577" y="176157"/>
                  <a:pt x="374434" y="186952"/>
                </a:cubicBezTo>
                <a:cubicBezTo>
                  <a:pt x="377291" y="197747"/>
                  <a:pt x="340462" y="223782"/>
                  <a:pt x="340144" y="240292"/>
                </a:cubicBezTo>
                <a:cubicBezTo>
                  <a:pt x="339827" y="256802"/>
                  <a:pt x="359512" y="273312"/>
                  <a:pt x="372529" y="286012"/>
                </a:cubicBezTo>
                <a:cubicBezTo>
                  <a:pt x="385546" y="298712"/>
                  <a:pt x="423964" y="301252"/>
                  <a:pt x="418249" y="316492"/>
                </a:cubicBezTo>
                <a:cubicBezTo>
                  <a:pt x="412534" y="331732"/>
                  <a:pt x="366814" y="359037"/>
                  <a:pt x="338239" y="377452"/>
                </a:cubicBezTo>
                <a:cubicBezTo>
                  <a:pt x="309664" y="395867"/>
                  <a:pt x="276009" y="385390"/>
                  <a:pt x="246799" y="426982"/>
                </a:cubicBezTo>
                <a:cubicBezTo>
                  <a:pt x="217589" y="468574"/>
                  <a:pt x="180759" y="570492"/>
                  <a:pt x="162979" y="627007"/>
                </a:cubicBezTo>
                <a:cubicBezTo>
                  <a:pt x="145199" y="683522"/>
                  <a:pt x="153771" y="717495"/>
                  <a:pt x="140119" y="766072"/>
                </a:cubicBezTo>
                <a:cubicBezTo>
                  <a:pt x="126467" y="814649"/>
                  <a:pt x="95669" y="860052"/>
                  <a:pt x="81064" y="918472"/>
                </a:cubicBezTo>
                <a:cubicBezTo>
                  <a:pt x="66459" y="976892"/>
                  <a:pt x="65507" y="1062300"/>
                  <a:pt x="52489" y="1116592"/>
                </a:cubicBezTo>
                <a:cubicBezTo>
                  <a:pt x="39472" y="1170885"/>
                  <a:pt x="9508" y="1221285"/>
                  <a:pt x="2959" y="1244227"/>
                </a:cubicBezTo>
                <a:cubicBezTo>
                  <a:pt x="-3590" y="1267169"/>
                  <a:pt x="1127" y="1266626"/>
                  <a:pt x="13192" y="1254244"/>
                </a:cubicBezTo>
                <a:cubicBezTo>
                  <a:pt x="25257" y="1241862"/>
                  <a:pt x="70705" y="1161759"/>
                  <a:pt x="75349" y="1169932"/>
                </a:cubicBezTo>
                <a:cubicBezTo>
                  <a:pt x="79993" y="1178105"/>
                  <a:pt x="43282" y="1286454"/>
                  <a:pt x="41059" y="1303282"/>
                </a:cubicBezTo>
                <a:cubicBezTo>
                  <a:pt x="38836" y="1320110"/>
                  <a:pt x="53759" y="1290582"/>
                  <a:pt x="62014" y="1270897"/>
                </a:cubicBezTo>
                <a:cubicBezTo>
                  <a:pt x="70269" y="1251212"/>
                  <a:pt x="86462" y="1174695"/>
                  <a:pt x="90589" y="1185172"/>
                </a:cubicBezTo>
                <a:cubicBezTo>
                  <a:pt x="94717" y="1195650"/>
                  <a:pt x="85827" y="1315030"/>
                  <a:pt x="86779" y="1333762"/>
                </a:cubicBezTo>
                <a:cubicBezTo>
                  <a:pt x="87731" y="1352494"/>
                  <a:pt x="93129" y="1320427"/>
                  <a:pt x="96304" y="1297567"/>
                </a:cubicBezTo>
                <a:cubicBezTo>
                  <a:pt x="99479" y="1274707"/>
                  <a:pt x="99797" y="1195650"/>
                  <a:pt x="105829" y="1196602"/>
                </a:cubicBezTo>
                <a:cubicBezTo>
                  <a:pt x="111861" y="1197554"/>
                  <a:pt x="128689" y="1282962"/>
                  <a:pt x="132499" y="1303282"/>
                </a:cubicBezTo>
                <a:cubicBezTo>
                  <a:pt x="136309" y="1323602"/>
                  <a:pt x="150279" y="1338524"/>
                  <a:pt x="149644" y="1318522"/>
                </a:cubicBezTo>
                <a:cubicBezTo>
                  <a:pt x="149009" y="1298520"/>
                  <a:pt x="130276" y="1209937"/>
                  <a:pt x="128689" y="1183267"/>
                </a:cubicBezTo>
                <a:cubicBezTo>
                  <a:pt x="127102" y="1156597"/>
                  <a:pt x="131864" y="1149295"/>
                  <a:pt x="140119" y="1158502"/>
                </a:cubicBezTo>
                <a:cubicBezTo>
                  <a:pt x="148374" y="1167710"/>
                  <a:pt x="174409" y="1242957"/>
                  <a:pt x="178219" y="1238512"/>
                </a:cubicBezTo>
                <a:cubicBezTo>
                  <a:pt x="182029" y="1234067"/>
                  <a:pt x="168694" y="1159137"/>
                  <a:pt x="162979" y="1131832"/>
                </a:cubicBezTo>
                <a:cubicBezTo>
                  <a:pt x="157264" y="1104527"/>
                  <a:pt x="138096" y="1101270"/>
                  <a:pt x="143929" y="1074682"/>
                </a:cubicBezTo>
                <a:cubicBezTo>
                  <a:pt x="149762" y="1048094"/>
                  <a:pt x="181467" y="1013261"/>
                  <a:pt x="197977" y="972304"/>
                </a:cubicBezTo>
                <a:cubicBezTo>
                  <a:pt x="214487" y="931347"/>
                  <a:pt x="217707" y="893472"/>
                  <a:pt x="242989" y="828937"/>
                </a:cubicBezTo>
                <a:cubicBezTo>
                  <a:pt x="268271" y="764403"/>
                  <a:pt x="287862" y="707123"/>
                  <a:pt x="300139" y="678442"/>
                </a:cubicBezTo>
                <a:cubicBezTo>
                  <a:pt x="312416" y="649761"/>
                  <a:pt x="316014" y="649444"/>
                  <a:pt x="316649" y="656852"/>
                </a:cubicBezTo>
                <a:close/>
              </a:path>
            </a:pathLst>
          </a:custGeom>
          <a:solidFill>
            <a:srgbClr val="9BBB59"/>
          </a:solidFill>
          <a:ln w="25400" cap="flat" cmpd="sng" algn="ctr">
            <a:solidFill>
              <a:srgbClr val="9BBB59">
                <a:shade val="50000"/>
              </a:srgbClr>
            </a:solidFill>
            <a:prstDash val="solid"/>
          </a:ln>
          <a:effectLst/>
        </p:spPr>
        <p:txBody>
          <a:bodyPr anchor="ctr"/>
          <a:lstStyle/>
          <a:p>
            <a:pPr algn="ctr" fontAlgn="auto">
              <a:spcBef>
                <a:spcPts val="0"/>
              </a:spcBef>
              <a:spcAft>
                <a:spcPts val="0"/>
              </a:spcAft>
              <a:defRPr/>
            </a:pPr>
            <a:endParaRPr lang="en-US" kern="0" dirty="0">
              <a:solidFill>
                <a:prstClr val="white"/>
              </a:solidFill>
              <a:latin typeface="Calibri"/>
            </a:endParaRPr>
          </a:p>
        </p:txBody>
      </p:sp>
      <p:cxnSp>
        <p:nvCxnSpPr>
          <p:cNvPr id="54279" name="Přímá spojnice 23">
            <a:extLst>
              <a:ext uri="{FF2B5EF4-FFF2-40B4-BE49-F238E27FC236}">
                <a16:creationId xmlns:a16="http://schemas.microsoft.com/office/drawing/2014/main" id="{0437AC9C-AFAA-472C-8D9C-B31A55ECAA71}"/>
              </a:ext>
            </a:extLst>
          </p:cNvPr>
          <p:cNvCxnSpPr>
            <a:cxnSpLocks noChangeShapeType="1"/>
          </p:cNvCxnSpPr>
          <p:nvPr/>
        </p:nvCxnSpPr>
        <p:spPr bwMode="auto">
          <a:xfrm>
            <a:off x="7065964" y="2587625"/>
            <a:ext cx="1190625" cy="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280" name="Přímá spojnice 23">
            <a:extLst>
              <a:ext uri="{FF2B5EF4-FFF2-40B4-BE49-F238E27FC236}">
                <a16:creationId xmlns:a16="http://schemas.microsoft.com/office/drawing/2014/main" id="{6E491325-7B94-4CA2-8E43-CFCB67901AE3}"/>
              </a:ext>
            </a:extLst>
          </p:cNvPr>
          <p:cNvCxnSpPr>
            <a:cxnSpLocks noChangeShapeType="1"/>
          </p:cNvCxnSpPr>
          <p:nvPr/>
        </p:nvCxnSpPr>
        <p:spPr bwMode="auto">
          <a:xfrm>
            <a:off x="7670800" y="4502150"/>
            <a:ext cx="585788" cy="635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281" name="Přímá spojnice 23">
            <a:extLst>
              <a:ext uri="{FF2B5EF4-FFF2-40B4-BE49-F238E27FC236}">
                <a16:creationId xmlns:a16="http://schemas.microsoft.com/office/drawing/2014/main" id="{B7714862-2E73-4072-9B86-29C3672E6CD0}"/>
              </a:ext>
            </a:extLst>
          </p:cNvPr>
          <p:cNvCxnSpPr>
            <a:cxnSpLocks noChangeShapeType="1"/>
          </p:cNvCxnSpPr>
          <p:nvPr/>
        </p:nvCxnSpPr>
        <p:spPr bwMode="auto">
          <a:xfrm flipV="1">
            <a:off x="5651501" y="3117850"/>
            <a:ext cx="595313" cy="565150"/>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282" name="Přímá spojnice 23">
            <a:extLst>
              <a:ext uri="{FF2B5EF4-FFF2-40B4-BE49-F238E27FC236}">
                <a16:creationId xmlns:a16="http://schemas.microsoft.com/office/drawing/2014/main" id="{57079109-B1F3-46ED-95BF-DF5E8B0042A9}"/>
              </a:ext>
            </a:extLst>
          </p:cNvPr>
          <p:cNvCxnSpPr>
            <a:cxnSpLocks noChangeShapeType="1"/>
          </p:cNvCxnSpPr>
          <p:nvPr/>
        </p:nvCxnSpPr>
        <p:spPr bwMode="auto">
          <a:xfrm>
            <a:off x="5651500" y="3687763"/>
            <a:ext cx="1189038" cy="677862"/>
          </a:xfrm>
          <a:prstGeom prst="line">
            <a:avLst/>
          </a:prstGeom>
          <a:noFill/>
          <a:ln w="7620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283" name="Přímá spojnice 23">
            <a:extLst>
              <a:ext uri="{FF2B5EF4-FFF2-40B4-BE49-F238E27FC236}">
                <a16:creationId xmlns:a16="http://schemas.microsoft.com/office/drawing/2014/main" id="{0F766BFF-C75C-4379-9483-BC623A27A300}"/>
              </a:ext>
            </a:extLst>
          </p:cNvPr>
          <p:cNvCxnSpPr>
            <a:cxnSpLocks noChangeShapeType="1"/>
          </p:cNvCxnSpPr>
          <p:nvPr/>
        </p:nvCxnSpPr>
        <p:spPr bwMode="auto">
          <a:xfrm flipV="1">
            <a:off x="3935414" y="3683000"/>
            <a:ext cx="1716087" cy="6350"/>
          </a:xfrm>
          <a:prstGeom prst="line">
            <a:avLst/>
          </a:prstGeom>
          <a:noFill/>
          <a:ln w="76200" algn="ctr">
            <a:solidFill>
              <a:srgbClr val="000000"/>
            </a:solidFill>
            <a:round/>
            <a:headEnd/>
            <a:tailEnd/>
          </a:ln>
          <a:extLst>
            <a:ext uri="{909E8E84-426E-40DD-AFC4-6F175D3DCCD1}">
              <a14:hiddenFill xmlns:a14="http://schemas.microsoft.com/office/drawing/2010/main">
                <a:noFill/>
              </a14:hiddenFill>
            </a:ext>
          </a:extLst>
        </p:spPr>
      </p:cxnSp>
      <p:sp>
        <p:nvSpPr>
          <p:cNvPr id="52" name="TextBox 51">
            <a:extLst>
              <a:ext uri="{FF2B5EF4-FFF2-40B4-BE49-F238E27FC236}">
                <a16:creationId xmlns:a16="http://schemas.microsoft.com/office/drawing/2014/main" id="{393E1002-B728-49A8-BD11-D52D77C4A995}"/>
              </a:ext>
            </a:extLst>
          </p:cNvPr>
          <p:cNvSpPr txBox="1"/>
          <p:nvPr/>
        </p:nvSpPr>
        <p:spPr>
          <a:xfrm>
            <a:off x="4008439" y="2997200"/>
            <a:ext cx="1582737" cy="584200"/>
          </a:xfrm>
          <a:prstGeom prst="rect">
            <a:avLst/>
          </a:prstGeom>
          <a:solidFill>
            <a:srgbClr val="4BACC6">
              <a:lumMod val="40000"/>
              <a:lumOff val="60000"/>
            </a:srgbClr>
          </a:solidFill>
          <a:ln w="25400" cap="flat" cmpd="sng" algn="ctr">
            <a:solidFill>
              <a:srgbClr val="4BACC6">
                <a:shade val="50000"/>
              </a:srgbClr>
            </a:solidFill>
            <a:prstDash val="solid"/>
          </a:ln>
          <a:effectLst/>
        </p:spPr>
        <p:txBody>
          <a:bodyPr>
            <a:spAutoFit/>
          </a:bodyPr>
          <a:lstStyle/>
          <a:p>
            <a:pPr algn="ctr" fontAlgn="auto">
              <a:spcBef>
                <a:spcPts val="0"/>
              </a:spcBef>
              <a:spcAft>
                <a:spcPts val="0"/>
              </a:spcAft>
              <a:defRPr/>
            </a:pPr>
            <a:r>
              <a:rPr lang="cs-CZ" sz="1600" b="1" kern="0" dirty="0">
                <a:solidFill>
                  <a:prstClr val="black"/>
                </a:solidFill>
                <a:latin typeface="Calibri"/>
              </a:rPr>
              <a:t>Programing epigenomu</a:t>
            </a:r>
            <a:endParaRPr lang="en-US" sz="1600" b="1" kern="0" dirty="0">
              <a:solidFill>
                <a:prstClr val="black"/>
              </a:solidFill>
              <a:latin typeface="Calibri"/>
            </a:endParaRPr>
          </a:p>
        </p:txBody>
      </p:sp>
      <p:sp>
        <p:nvSpPr>
          <p:cNvPr id="53" name="TextBox 52">
            <a:extLst>
              <a:ext uri="{FF2B5EF4-FFF2-40B4-BE49-F238E27FC236}">
                <a16:creationId xmlns:a16="http://schemas.microsoft.com/office/drawing/2014/main" id="{9349C33C-02F5-4879-B4CC-9343A4AEFBD7}"/>
              </a:ext>
            </a:extLst>
          </p:cNvPr>
          <p:cNvSpPr txBox="1"/>
          <p:nvPr/>
        </p:nvSpPr>
        <p:spPr>
          <a:xfrm>
            <a:off x="8328026" y="2276475"/>
            <a:ext cx="2232025" cy="585788"/>
          </a:xfrm>
          <a:prstGeom prst="rect">
            <a:avLst/>
          </a:prstGeom>
          <a:solidFill>
            <a:srgbClr val="4BACC6">
              <a:lumMod val="40000"/>
              <a:lumOff val="60000"/>
            </a:srgbClr>
          </a:solidFill>
          <a:ln w="25400" cap="flat" cmpd="sng" algn="ctr">
            <a:solidFill>
              <a:srgbClr val="4BACC6">
                <a:shade val="50000"/>
              </a:srgbClr>
            </a:solidFill>
            <a:prstDash val="solid"/>
          </a:ln>
          <a:effectLst/>
        </p:spPr>
        <p:txBody>
          <a:bodyPr>
            <a:spAutoFit/>
          </a:bodyPr>
          <a:lstStyle/>
          <a:p>
            <a:pPr algn="ctr" fontAlgn="auto">
              <a:spcBef>
                <a:spcPts val="0"/>
              </a:spcBef>
              <a:spcAft>
                <a:spcPts val="0"/>
              </a:spcAft>
              <a:defRPr/>
            </a:pPr>
            <a:r>
              <a:rPr lang="cs-CZ" sz="1600" b="1" kern="0" dirty="0">
                <a:solidFill>
                  <a:prstClr val="black"/>
                </a:solidFill>
                <a:latin typeface="Calibri"/>
              </a:rPr>
              <a:t>Výhoda pro přežití potomstva</a:t>
            </a:r>
            <a:endParaRPr lang="en-US" sz="1600" b="1" kern="0" dirty="0">
              <a:solidFill>
                <a:prstClr val="black"/>
              </a:solidFill>
              <a:latin typeface="Calibri"/>
            </a:endParaRPr>
          </a:p>
        </p:txBody>
      </p:sp>
      <p:sp>
        <p:nvSpPr>
          <p:cNvPr id="54" name="TextBox 53">
            <a:extLst>
              <a:ext uri="{FF2B5EF4-FFF2-40B4-BE49-F238E27FC236}">
                <a16:creationId xmlns:a16="http://schemas.microsoft.com/office/drawing/2014/main" id="{0C9F6D79-3301-436B-A6D2-3BF4EDD6AE86}"/>
              </a:ext>
            </a:extLst>
          </p:cNvPr>
          <p:cNvSpPr txBox="1"/>
          <p:nvPr/>
        </p:nvSpPr>
        <p:spPr>
          <a:xfrm>
            <a:off x="8328026" y="4221163"/>
            <a:ext cx="2232025" cy="830262"/>
          </a:xfrm>
          <a:prstGeom prst="rect">
            <a:avLst/>
          </a:prstGeom>
          <a:solidFill>
            <a:srgbClr val="4BACC6">
              <a:lumMod val="40000"/>
              <a:lumOff val="60000"/>
            </a:srgbClr>
          </a:solidFill>
          <a:ln w="25400" cap="flat" cmpd="sng" algn="ctr">
            <a:solidFill>
              <a:srgbClr val="4BACC6">
                <a:shade val="50000"/>
              </a:srgbClr>
            </a:solidFill>
            <a:prstDash val="solid"/>
          </a:ln>
          <a:effectLst/>
        </p:spPr>
        <p:txBody>
          <a:bodyPr>
            <a:spAutoFit/>
          </a:bodyPr>
          <a:lstStyle/>
          <a:p>
            <a:pPr algn="ctr" fontAlgn="auto">
              <a:spcBef>
                <a:spcPts val="0"/>
              </a:spcBef>
              <a:spcAft>
                <a:spcPts val="0"/>
              </a:spcAft>
              <a:defRPr/>
            </a:pPr>
            <a:r>
              <a:rPr lang="cs-CZ" sz="1600" b="1" kern="0" dirty="0">
                <a:solidFill>
                  <a:prstClr val="black"/>
                </a:solidFill>
                <a:latin typeface="Calibri"/>
              </a:rPr>
              <a:t>Zvýšené riziko k metabolickému onemocnění</a:t>
            </a:r>
            <a:endParaRPr lang="en-US" sz="1600" b="1" kern="0" dirty="0">
              <a:solidFill>
                <a:prstClr val="black"/>
              </a:solidFill>
              <a:latin typeface="Calibri"/>
            </a:endParaRPr>
          </a:p>
        </p:txBody>
      </p:sp>
      <p:sp>
        <p:nvSpPr>
          <p:cNvPr id="55" name="TextBox 54">
            <a:extLst>
              <a:ext uri="{FF2B5EF4-FFF2-40B4-BE49-F238E27FC236}">
                <a16:creationId xmlns:a16="http://schemas.microsoft.com/office/drawing/2014/main" id="{24B6308E-B59C-4BF5-949E-3B23BEDC12AE}"/>
              </a:ext>
            </a:extLst>
          </p:cNvPr>
          <p:cNvSpPr txBox="1"/>
          <p:nvPr/>
        </p:nvSpPr>
        <p:spPr>
          <a:xfrm>
            <a:off x="1931989" y="4508500"/>
            <a:ext cx="2187575" cy="831850"/>
          </a:xfrm>
          <a:prstGeom prst="rect">
            <a:avLst/>
          </a:prstGeom>
          <a:solidFill>
            <a:srgbClr val="C0504D">
              <a:lumMod val="40000"/>
              <a:lumOff val="60000"/>
            </a:srgbClr>
          </a:solidFill>
          <a:ln w="25400" cap="flat" cmpd="sng" algn="ctr">
            <a:solidFill>
              <a:srgbClr val="C0504D">
                <a:shade val="50000"/>
              </a:srgbClr>
            </a:solidFill>
            <a:prstDash val="solid"/>
          </a:ln>
          <a:effectLst/>
        </p:spPr>
        <p:txBody>
          <a:bodyPr>
            <a:spAutoFit/>
          </a:bodyPr>
          <a:lstStyle/>
          <a:p>
            <a:pPr algn="ctr" fontAlgn="auto">
              <a:spcBef>
                <a:spcPts val="0"/>
              </a:spcBef>
              <a:spcAft>
                <a:spcPts val="0"/>
              </a:spcAft>
              <a:defRPr/>
            </a:pPr>
            <a:r>
              <a:rPr lang="cs-CZ" sz="1600" b="1" kern="0" dirty="0">
                <a:solidFill>
                  <a:prstClr val="black"/>
                </a:solidFill>
                <a:latin typeface="Calibri"/>
              </a:rPr>
              <a:t>Na živiny chudé prostředí během vývoje</a:t>
            </a:r>
            <a:endParaRPr lang="en-US" sz="1600" b="1" kern="0" dirty="0">
              <a:solidFill>
                <a:prstClr val="black"/>
              </a:solidFill>
              <a:latin typeface="Calibri"/>
            </a:endParaRPr>
          </a:p>
        </p:txBody>
      </p:sp>
      <p:sp>
        <p:nvSpPr>
          <p:cNvPr id="56" name="TextBox 55">
            <a:extLst>
              <a:ext uri="{FF2B5EF4-FFF2-40B4-BE49-F238E27FC236}">
                <a16:creationId xmlns:a16="http://schemas.microsoft.com/office/drawing/2014/main" id="{4815FD23-9E77-4B6D-A69F-287B30FE050C}"/>
              </a:ext>
            </a:extLst>
          </p:cNvPr>
          <p:cNvSpPr txBox="1"/>
          <p:nvPr/>
        </p:nvSpPr>
        <p:spPr>
          <a:xfrm>
            <a:off x="6840538" y="1487488"/>
            <a:ext cx="1579562" cy="584200"/>
          </a:xfrm>
          <a:prstGeom prst="rect">
            <a:avLst/>
          </a:prstGeom>
          <a:solidFill>
            <a:srgbClr val="C0504D">
              <a:lumMod val="40000"/>
              <a:lumOff val="60000"/>
            </a:srgbClr>
          </a:solidFill>
          <a:ln w="25400" cap="flat" cmpd="sng" algn="ctr">
            <a:solidFill>
              <a:srgbClr val="C0504D">
                <a:shade val="50000"/>
              </a:srgbClr>
            </a:solidFill>
            <a:prstDash val="solid"/>
          </a:ln>
          <a:effectLst/>
        </p:spPr>
        <p:txBody>
          <a:bodyPr>
            <a:spAutoFit/>
          </a:bodyPr>
          <a:lstStyle/>
          <a:p>
            <a:pPr algn="ctr" fontAlgn="auto">
              <a:spcBef>
                <a:spcPts val="0"/>
              </a:spcBef>
              <a:spcAft>
                <a:spcPts val="0"/>
              </a:spcAft>
              <a:defRPr/>
            </a:pPr>
            <a:r>
              <a:rPr lang="cs-CZ" sz="1600" b="1" kern="0" dirty="0">
                <a:solidFill>
                  <a:prstClr val="black"/>
                </a:solidFill>
                <a:latin typeface="Calibri"/>
              </a:rPr>
              <a:t>Na živiny chudé prostředí</a:t>
            </a:r>
            <a:endParaRPr lang="en-US" sz="1600" b="1" kern="0" dirty="0">
              <a:solidFill>
                <a:prstClr val="black"/>
              </a:solidFill>
              <a:latin typeface="Calibri"/>
            </a:endParaRPr>
          </a:p>
        </p:txBody>
      </p:sp>
      <p:sp>
        <p:nvSpPr>
          <p:cNvPr id="57" name="TextBox 56">
            <a:extLst>
              <a:ext uri="{FF2B5EF4-FFF2-40B4-BE49-F238E27FC236}">
                <a16:creationId xmlns:a16="http://schemas.microsoft.com/office/drawing/2014/main" id="{22776224-B903-47ED-A82D-2571E6D74899}"/>
              </a:ext>
            </a:extLst>
          </p:cNvPr>
          <p:cNvSpPr txBox="1"/>
          <p:nvPr/>
        </p:nvSpPr>
        <p:spPr>
          <a:xfrm>
            <a:off x="5232400" y="4505325"/>
            <a:ext cx="1652588" cy="584200"/>
          </a:xfrm>
          <a:prstGeom prst="rect">
            <a:avLst/>
          </a:prstGeom>
          <a:solidFill>
            <a:srgbClr val="9BBB59">
              <a:lumMod val="40000"/>
              <a:lumOff val="60000"/>
            </a:srgbClr>
          </a:solidFill>
          <a:ln w="25400" cap="flat" cmpd="sng" algn="ctr">
            <a:solidFill>
              <a:srgbClr val="9BBB59">
                <a:shade val="50000"/>
              </a:srgbClr>
            </a:solidFill>
            <a:prstDash val="solid"/>
          </a:ln>
          <a:effectLst/>
        </p:spPr>
        <p:txBody>
          <a:bodyPr>
            <a:spAutoFit/>
          </a:bodyPr>
          <a:lstStyle/>
          <a:p>
            <a:pPr algn="ctr" fontAlgn="auto">
              <a:spcBef>
                <a:spcPts val="0"/>
              </a:spcBef>
              <a:spcAft>
                <a:spcPts val="0"/>
              </a:spcAft>
              <a:defRPr/>
            </a:pPr>
            <a:r>
              <a:rPr lang="cs-CZ" sz="1600" b="1" kern="0" dirty="0">
                <a:solidFill>
                  <a:prstClr val="black"/>
                </a:solidFill>
                <a:latin typeface="Calibri"/>
              </a:rPr>
              <a:t>Na živiny bohaté prostředí</a:t>
            </a:r>
            <a:endParaRPr lang="en-US" sz="1600" b="1" kern="0" dirty="0">
              <a:solidFill>
                <a:prstClr val="black"/>
              </a:solidFill>
              <a:latin typeface="Calibri"/>
            </a:endParaRPr>
          </a:p>
        </p:txBody>
      </p:sp>
      <p:grpSp>
        <p:nvGrpSpPr>
          <p:cNvPr id="54290" name="Group 57">
            <a:extLst>
              <a:ext uri="{FF2B5EF4-FFF2-40B4-BE49-F238E27FC236}">
                <a16:creationId xmlns:a16="http://schemas.microsoft.com/office/drawing/2014/main" id="{9BED0205-181D-4B44-9D6C-61A23EEDE8C8}"/>
              </a:ext>
            </a:extLst>
          </p:cNvPr>
          <p:cNvGrpSpPr>
            <a:grpSpLocks/>
          </p:cNvGrpSpPr>
          <p:nvPr/>
        </p:nvGrpSpPr>
        <p:grpSpPr bwMode="auto">
          <a:xfrm>
            <a:off x="1763713" y="1897063"/>
            <a:ext cx="2032000" cy="2620962"/>
            <a:chOff x="240030" y="1897380"/>
            <a:chExt cx="2032124" cy="2621280"/>
          </a:xfrm>
        </p:grpSpPr>
        <p:sp>
          <p:nvSpPr>
            <p:cNvPr id="59" name="Freeform 58">
              <a:extLst>
                <a:ext uri="{FF2B5EF4-FFF2-40B4-BE49-F238E27FC236}">
                  <a16:creationId xmlns:a16="http://schemas.microsoft.com/office/drawing/2014/main" id="{1794EB24-6F5A-4FC9-B081-805FE4E255AB}"/>
                </a:ext>
              </a:extLst>
            </p:cNvPr>
            <p:cNvSpPr/>
            <p:nvPr/>
          </p:nvSpPr>
          <p:spPr>
            <a:xfrm>
              <a:off x="240030" y="1897380"/>
              <a:ext cx="2032124" cy="2621280"/>
            </a:xfrm>
            <a:custGeom>
              <a:avLst/>
              <a:gdLst>
                <a:gd name="connsiteX0" fmla="*/ 0 w 2032124"/>
                <a:gd name="connsiteY0" fmla="*/ 2621280 h 2621280"/>
                <a:gd name="connsiteX1" fmla="*/ 121920 w 2032124"/>
                <a:gd name="connsiteY1" fmla="*/ 2518410 h 2621280"/>
                <a:gd name="connsiteX2" fmla="*/ 361950 w 2032124"/>
                <a:gd name="connsiteY2" fmla="*/ 2480310 h 2621280"/>
                <a:gd name="connsiteX3" fmla="*/ 895350 w 2032124"/>
                <a:gd name="connsiteY3" fmla="*/ 2472690 h 2621280"/>
                <a:gd name="connsiteX4" fmla="*/ 1478280 w 2032124"/>
                <a:gd name="connsiteY4" fmla="*/ 2400300 h 2621280"/>
                <a:gd name="connsiteX5" fmla="*/ 1836420 w 2032124"/>
                <a:gd name="connsiteY5" fmla="*/ 2160270 h 2621280"/>
                <a:gd name="connsiteX6" fmla="*/ 2030730 w 2032124"/>
                <a:gd name="connsiteY6" fmla="*/ 1623060 h 2621280"/>
                <a:gd name="connsiteX7" fmla="*/ 1901190 w 2032124"/>
                <a:gd name="connsiteY7" fmla="*/ 986790 h 2621280"/>
                <a:gd name="connsiteX8" fmla="*/ 1504950 w 2032124"/>
                <a:gd name="connsiteY8" fmla="*/ 381000 h 2621280"/>
                <a:gd name="connsiteX9" fmla="*/ 1181100 w 2032124"/>
                <a:gd name="connsiteY9" fmla="*/ 129540 h 2621280"/>
                <a:gd name="connsiteX10" fmla="*/ 1024890 w 2032124"/>
                <a:gd name="connsiteY10" fmla="*/ 0 h 262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2124" h="2621280">
                  <a:moveTo>
                    <a:pt x="0" y="2621280"/>
                  </a:moveTo>
                  <a:cubicBezTo>
                    <a:pt x="30797" y="2581592"/>
                    <a:pt x="61595" y="2541905"/>
                    <a:pt x="121920" y="2518410"/>
                  </a:cubicBezTo>
                  <a:cubicBezTo>
                    <a:pt x="182245" y="2494915"/>
                    <a:pt x="233045" y="2487930"/>
                    <a:pt x="361950" y="2480310"/>
                  </a:cubicBezTo>
                  <a:cubicBezTo>
                    <a:pt x="490855" y="2472690"/>
                    <a:pt x="709295" y="2486025"/>
                    <a:pt x="895350" y="2472690"/>
                  </a:cubicBezTo>
                  <a:cubicBezTo>
                    <a:pt x="1081405" y="2459355"/>
                    <a:pt x="1321435" y="2452370"/>
                    <a:pt x="1478280" y="2400300"/>
                  </a:cubicBezTo>
                  <a:cubicBezTo>
                    <a:pt x="1635125" y="2348230"/>
                    <a:pt x="1744345" y="2289810"/>
                    <a:pt x="1836420" y="2160270"/>
                  </a:cubicBezTo>
                  <a:cubicBezTo>
                    <a:pt x="1928495" y="2030730"/>
                    <a:pt x="2019935" y="1818640"/>
                    <a:pt x="2030730" y="1623060"/>
                  </a:cubicBezTo>
                  <a:cubicBezTo>
                    <a:pt x="2041525" y="1427480"/>
                    <a:pt x="1988820" y="1193800"/>
                    <a:pt x="1901190" y="986790"/>
                  </a:cubicBezTo>
                  <a:cubicBezTo>
                    <a:pt x="1813560" y="779780"/>
                    <a:pt x="1624965" y="523875"/>
                    <a:pt x="1504950" y="381000"/>
                  </a:cubicBezTo>
                  <a:cubicBezTo>
                    <a:pt x="1384935" y="238125"/>
                    <a:pt x="1261110" y="193040"/>
                    <a:pt x="1181100" y="129540"/>
                  </a:cubicBezTo>
                  <a:cubicBezTo>
                    <a:pt x="1101090" y="66040"/>
                    <a:pt x="1053465" y="36195"/>
                    <a:pt x="1024890" y="0"/>
                  </a:cubicBezTo>
                </a:path>
              </a:pathLst>
            </a:custGeom>
            <a:gradFill>
              <a:gsLst>
                <a:gs pos="77000">
                  <a:srgbClr val="C0504D">
                    <a:lumMod val="60000"/>
                    <a:lumOff val="40000"/>
                  </a:srgbClr>
                </a:gs>
                <a:gs pos="58688">
                  <a:srgbClr val="C0504D">
                    <a:lumMod val="60000"/>
                    <a:lumOff val="40000"/>
                  </a:srgbClr>
                </a:gs>
                <a:gs pos="35000">
                  <a:sysClr val="window" lastClr="FFFFFF"/>
                </a:gs>
                <a:gs pos="0">
                  <a:sysClr val="window" lastClr="FFFFFF"/>
                </a:gs>
                <a:gs pos="100000">
                  <a:srgbClr val="C0504D">
                    <a:lumMod val="75000"/>
                  </a:srgbClr>
                </a:gs>
              </a:gsLst>
              <a:lin ang="1200000" scaled="0"/>
            </a:gradFill>
            <a:ln w="25400" cap="flat" cmpd="sng" algn="ctr">
              <a:solidFill>
                <a:sysClr val="windowText" lastClr="000000"/>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0" name="Freeform 59">
              <a:extLst>
                <a:ext uri="{FF2B5EF4-FFF2-40B4-BE49-F238E27FC236}">
                  <a16:creationId xmlns:a16="http://schemas.microsoft.com/office/drawing/2014/main" id="{1FDAFA66-EBC0-46B3-BF83-D19FF50F9456}"/>
                </a:ext>
              </a:extLst>
            </p:cNvPr>
            <p:cNvSpPr/>
            <p:nvPr/>
          </p:nvSpPr>
          <p:spPr>
            <a:xfrm>
              <a:off x="251143" y="2440371"/>
              <a:ext cx="1927343" cy="1819496"/>
            </a:xfrm>
            <a:custGeom>
              <a:avLst/>
              <a:gdLst>
                <a:gd name="connsiteX0" fmla="*/ 1074896 w 1927027"/>
                <a:gd name="connsiteY0" fmla="*/ 669071 h 1819269"/>
                <a:gd name="connsiteX1" fmla="*/ 1017746 w 1927027"/>
                <a:gd name="connsiteY1" fmla="*/ 589061 h 1819269"/>
                <a:gd name="connsiteX2" fmla="*/ 1032986 w 1927027"/>
                <a:gd name="connsiteY2" fmla="*/ 429041 h 1819269"/>
                <a:gd name="connsiteX3" fmla="*/ 987266 w 1927027"/>
                <a:gd name="connsiteY3" fmla="*/ 360461 h 1819269"/>
                <a:gd name="connsiteX4" fmla="*/ 861536 w 1927027"/>
                <a:gd name="connsiteY4" fmla="*/ 329981 h 1819269"/>
                <a:gd name="connsiteX5" fmla="*/ 731996 w 1927027"/>
                <a:gd name="connsiteY5" fmla="*/ 257591 h 1819269"/>
                <a:gd name="connsiteX6" fmla="*/ 651986 w 1927027"/>
                <a:gd name="connsiteY6" fmla="*/ 215681 h 1819269"/>
                <a:gd name="connsiteX7" fmla="*/ 556736 w 1927027"/>
                <a:gd name="connsiteY7" fmla="*/ 257591 h 1819269"/>
                <a:gd name="connsiteX8" fmla="*/ 450056 w 1927027"/>
                <a:gd name="connsiteY8" fmla="*/ 387131 h 1819269"/>
                <a:gd name="connsiteX9" fmla="*/ 305276 w 1927027"/>
                <a:gd name="connsiteY9" fmla="*/ 547151 h 1819269"/>
                <a:gd name="connsiteX10" fmla="*/ 229076 w 1927027"/>
                <a:gd name="connsiteY10" fmla="*/ 714791 h 1819269"/>
                <a:gd name="connsiteX11" fmla="*/ 126206 w 1927027"/>
                <a:gd name="connsiteY11" fmla="*/ 886241 h 1819269"/>
                <a:gd name="connsiteX12" fmla="*/ 11906 w 1927027"/>
                <a:gd name="connsiteY12" fmla="*/ 1160561 h 1819269"/>
                <a:gd name="connsiteX13" fmla="*/ 23336 w 1927027"/>
                <a:gd name="connsiteY13" fmla="*/ 1469171 h 1819269"/>
                <a:gd name="connsiteX14" fmla="*/ 187166 w 1927027"/>
                <a:gd name="connsiteY14" fmla="*/ 1709201 h 1819269"/>
                <a:gd name="connsiteX15" fmla="*/ 594836 w 1927027"/>
                <a:gd name="connsiteY15" fmla="*/ 1812071 h 1819269"/>
                <a:gd name="connsiteX16" fmla="*/ 1032986 w 1927027"/>
                <a:gd name="connsiteY16" fmla="*/ 1796831 h 1819269"/>
                <a:gd name="connsiteX17" fmla="*/ 1417796 w 1927027"/>
                <a:gd name="connsiteY17" fmla="*/ 1686341 h 1819269"/>
                <a:gd name="connsiteX18" fmla="*/ 1749266 w 1927027"/>
                <a:gd name="connsiteY18" fmla="*/ 1461551 h 1819269"/>
                <a:gd name="connsiteX19" fmla="*/ 1916906 w 1927027"/>
                <a:gd name="connsiteY19" fmla="*/ 1095791 h 1819269"/>
                <a:gd name="connsiteX20" fmla="*/ 1890236 w 1927027"/>
                <a:gd name="connsiteY20" fmla="*/ 779561 h 1819269"/>
                <a:gd name="connsiteX21" fmla="*/ 1741646 w 1927027"/>
                <a:gd name="connsiteY21" fmla="*/ 387131 h 1819269"/>
                <a:gd name="connsiteX22" fmla="*/ 1535906 w 1927027"/>
                <a:gd name="connsiteY22" fmla="*/ 177581 h 1819269"/>
                <a:gd name="connsiteX23" fmla="*/ 1196816 w 1927027"/>
                <a:gd name="connsiteY23" fmla="*/ 9941 h 1819269"/>
                <a:gd name="connsiteX24" fmla="*/ 945356 w 1927027"/>
                <a:gd name="connsiteY24" fmla="*/ 28991 h 1819269"/>
                <a:gd name="connsiteX25" fmla="*/ 815816 w 1927027"/>
                <a:gd name="connsiteY25" fmla="*/ 109001 h 1819269"/>
                <a:gd name="connsiteX26" fmla="*/ 838676 w 1927027"/>
                <a:gd name="connsiteY26" fmla="*/ 200441 h 1819269"/>
                <a:gd name="connsiteX27" fmla="*/ 1040606 w 1927027"/>
                <a:gd name="connsiteY27" fmla="*/ 326171 h 1819269"/>
                <a:gd name="connsiteX28" fmla="*/ 1128236 w 1927027"/>
                <a:gd name="connsiteY28" fmla="*/ 409991 h 1819269"/>
                <a:gd name="connsiteX29" fmla="*/ 1105376 w 1927027"/>
                <a:gd name="connsiteY29" fmla="*/ 531911 h 1819269"/>
                <a:gd name="connsiteX30" fmla="*/ 1132046 w 1927027"/>
                <a:gd name="connsiteY30" fmla="*/ 600491 h 1819269"/>
                <a:gd name="connsiteX31" fmla="*/ 1074896 w 1927027"/>
                <a:gd name="connsiteY31" fmla="*/ 669071 h 181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7027" h="1819269">
                  <a:moveTo>
                    <a:pt x="1074896" y="669071"/>
                  </a:moveTo>
                  <a:cubicBezTo>
                    <a:pt x="1055846" y="667166"/>
                    <a:pt x="1024731" y="629066"/>
                    <a:pt x="1017746" y="589061"/>
                  </a:cubicBezTo>
                  <a:cubicBezTo>
                    <a:pt x="1010761" y="549056"/>
                    <a:pt x="1038066" y="467141"/>
                    <a:pt x="1032986" y="429041"/>
                  </a:cubicBezTo>
                  <a:cubicBezTo>
                    <a:pt x="1027906" y="390941"/>
                    <a:pt x="1015841" y="376971"/>
                    <a:pt x="987266" y="360461"/>
                  </a:cubicBezTo>
                  <a:cubicBezTo>
                    <a:pt x="958691" y="343951"/>
                    <a:pt x="904081" y="347126"/>
                    <a:pt x="861536" y="329981"/>
                  </a:cubicBezTo>
                  <a:cubicBezTo>
                    <a:pt x="818991" y="312836"/>
                    <a:pt x="766921" y="276641"/>
                    <a:pt x="731996" y="257591"/>
                  </a:cubicBezTo>
                  <a:cubicBezTo>
                    <a:pt x="697071" y="238541"/>
                    <a:pt x="681196" y="215681"/>
                    <a:pt x="651986" y="215681"/>
                  </a:cubicBezTo>
                  <a:cubicBezTo>
                    <a:pt x="622776" y="215681"/>
                    <a:pt x="590391" y="229016"/>
                    <a:pt x="556736" y="257591"/>
                  </a:cubicBezTo>
                  <a:cubicBezTo>
                    <a:pt x="523081" y="286166"/>
                    <a:pt x="491966" y="338871"/>
                    <a:pt x="450056" y="387131"/>
                  </a:cubicBezTo>
                  <a:cubicBezTo>
                    <a:pt x="408146" y="435391"/>
                    <a:pt x="342106" y="492541"/>
                    <a:pt x="305276" y="547151"/>
                  </a:cubicBezTo>
                  <a:cubicBezTo>
                    <a:pt x="268446" y="601761"/>
                    <a:pt x="258921" y="658276"/>
                    <a:pt x="229076" y="714791"/>
                  </a:cubicBezTo>
                  <a:cubicBezTo>
                    <a:pt x="199231" y="771306"/>
                    <a:pt x="162401" y="811946"/>
                    <a:pt x="126206" y="886241"/>
                  </a:cubicBezTo>
                  <a:cubicBezTo>
                    <a:pt x="90011" y="960536"/>
                    <a:pt x="29051" y="1063406"/>
                    <a:pt x="11906" y="1160561"/>
                  </a:cubicBezTo>
                  <a:cubicBezTo>
                    <a:pt x="-5239" y="1257716"/>
                    <a:pt x="-5874" y="1377731"/>
                    <a:pt x="23336" y="1469171"/>
                  </a:cubicBezTo>
                  <a:cubicBezTo>
                    <a:pt x="52546" y="1560611"/>
                    <a:pt x="91916" y="1652051"/>
                    <a:pt x="187166" y="1709201"/>
                  </a:cubicBezTo>
                  <a:cubicBezTo>
                    <a:pt x="282416" y="1766351"/>
                    <a:pt x="453866" y="1797466"/>
                    <a:pt x="594836" y="1812071"/>
                  </a:cubicBezTo>
                  <a:cubicBezTo>
                    <a:pt x="735806" y="1826676"/>
                    <a:pt x="895826" y="1817786"/>
                    <a:pt x="1032986" y="1796831"/>
                  </a:cubicBezTo>
                  <a:cubicBezTo>
                    <a:pt x="1170146" y="1775876"/>
                    <a:pt x="1298416" y="1742221"/>
                    <a:pt x="1417796" y="1686341"/>
                  </a:cubicBezTo>
                  <a:cubicBezTo>
                    <a:pt x="1537176" y="1630461"/>
                    <a:pt x="1666081" y="1559976"/>
                    <a:pt x="1749266" y="1461551"/>
                  </a:cubicBezTo>
                  <a:cubicBezTo>
                    <a:pt x="1832451" y="1363126"/>
                    <a:pt x="1893411" y="1209456"/>
                    <a:pt x="1916906" y="1095791"/>
                  </a:cubicBezTo>
                  <a:cubicBezTo>
                    <a:pt x="1940401" y="982126"/>
                    <a:pt x="1919446" y="897671"/>
                    <a:pt x="1890236" y="779561"/>
                  </a:cubicBezTo>
                  <a:cubicBezTo>
                    <a:pt x="1861026" y="661451"/>
                    <a:pt x="1800701" y="487461"/>
                    <a:pt x="1741646" y="387131"/>
                  </a:cubicBezTo>
                  <a:cubicBezTo>
                    <a:pt x="1682591" y="286801"/>
                    <a:pt x="1626711" y="240446"/>
                    <a:pt x="1535906" y="177581"/>
                  </a:cubicBezTo>
                  <a:cubicBezTo>
                    <a:pt x="1445101" y="114716"/>
                    <a:pt x="1295241" y="34706"/>
                    <a:pt x="1196816" y="9941"/>
                  </a:cubicBezTo>
                  <a:cubicBezTo>
                    <a:pt x="1098391" y="-14824"/>
                    <a:pt x="1008856" y="12481"/>
                    <a:pt x="945356" y="28991"/>
                  </a:cubicBezTo>
                  <a:cubicBezTo>
                    <a:pt x="881856" y="45501"/>
                    <a:pt x="833596" y="80426"/>
                    <a:pt x="815816" y="109001"/>
                  </a:cubicBezTo>
                  <a:cubicBezTo>
                    <a:pt x="798036" y="137576"/>
                    <a:pt x="801211" y="164246"/>
                    <a:pt x="838676" y="200441"/>
                  </a:cubicBezTo>
                  <a:cubicBezTo>
                    <a:pt x="876141" y="236636"/>
                    <a:pt x="992346" y="291246"/>
                    <a:pt x="1040606" y="326171"/>
                  </a:cubicBezTo>
                  <a:cubicBezTo>
                    <a:pt x="1088866" y="361096"/>
                    <a:pt x="1117441" y="375701"/>
                    <a:pt x="1128236" y="409991"/>
                  </a:cubicBezTo>
                  <a:cubicBezTo>
                    <a:pt x="1139031" y="444281"/>
                    <a:pt x="1104741" y="500161"/>
                    <a:pt x="1105376" y="531911"/>
                  </a:cubicBezTo>
                  <a:cubicBezTo>
                    <a:pt x="1106011" y="563661"/>
                    <a:pt x="1135856" y="576996"/>
                    <a:pt x="1132046" y="600491"/>
                  </a:cubicBezTo>
                  <a:cubicBezTo>
                    <a:pt x="1128236" y="623986"/>
                    <a:pt x="1093946" y="670976"/>
                    <a:pt x="1074896" y="669071"/>
                  </a:cubicBezTo>
                  <a:close/>
                </a:path>
              </a:pathLst>
            </a:custGeom>
            <a:solidFill>
              <a:srgbClr val="C0504D">
                <a:lumMod val="20000"/>
                <a:lumOff val="80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1" name="Freeform 60">
              <a:extLst>
                <a:ext uri="{FF2B5EF4-FFF2-40B4-BE49-F238E27FC236}">
                  <a16:creationId xmlns:a16="http://schemas.microsoft.com/office/drawing/2014/main" id="{D411C32C-F320-416E-AEF2-5B999C0B814A}"/>
                </a:ext>
              </a:extLst>
            </p:cNvPr>
            <p:cNvSpPr/>
            <p:nvPr/>
          </p:nvSpPr>
          <p:spPr>
            <a:xfrm>
              <a:off x="546436" y="2092666"/>
              <a:ext cx="1397085" cy="1032000"/>
            </a:xfrm>
            <a:custGeom>
              <a:avLst/>
              <a:gdLst>
                <a:gd name="connsiteX0" fmla="*/ 1853 w 1396336"/>
                <a:gd name="connsiteY0" fmla="*/ 879731 h 1032138"/>
                <a:gd name="connsiteX1" fmla="*/ 93293 w 1396336"/>
                <a:gd name="connsiteY1" fmla="*/ 662561 h 1032138"/>
                <a:gd name="connsiteX2" fmla="*/ 184733 w 1396336"/>
                <a:gd name="connsiteY2" fmla="*/ 319661 h 1032138"/>
                <a:gd name="connsiteX3" fmla="*/ 287603 w 1396336"/>
                <a:gd name="connsiteY3" fmla="*/ 159641 h 1032138"/>
                <a:gd name="connsiteX4" fmla="*/ 436193 w 1396336"/>
                <a:gd name="connsiteY4" fmla="*/ 41531 h 1032138"/>
                <a:gd name="connsiteX5" fmla="*/ 649553 w 1396336"/>
                <a:gd name="connsiteY5" fmla="*/ 3431 h 1032138"/>
                <a:gd name="connsiteX6" fmla="*/ 973403 w 1396336"/>
                <a:gd name="connsiteY6" fmla="*/ 117731 h 1032138"/>
                <a:gd name="connsiteX7" fmla="*/ 1209623 w 1396336"/>
                <a:gd name="connsiteY7" fmla="*/ 338711 h 1032138"/>
                <a:gd name="connsiteX8" fmla="*/ 1396313 w 1396336"/>
                <a:gd name="connsiteY8" fmla="*/ 620651 h 1032138"/>
                <a:gd name="connsiteX9" fmla="*/ 1221053 w 1396336"/>
                <a:gd name="connsiteY9" fmla="*/ 521591 h 1032138"/>
                <a:gd name="connsiteX10" fmla="*/ 1026743 w 1396336"/>
                <a:gd name="connsiteY10" fmla="*/ 403481 h 1032138"/>
                <a:gd name="connsiteX11" fmla="*/ 767663 w 1396336"/>
                <a:gd name="connsiteY11" fmla="*/ 346331 h 1032138"/>
                <a:gd name="connsiteX12" fmla="*/ 527633 w 1396336"/>
                <a:gd name="connsiteY12" fmla="*/ 449201 h 1032138"/>
                <a:gd name="connsiteX13" fmla="*/ 611453 w 1396336"/>
                <a:gd name="connsiteY13" fmla="*/ 586361 h 1032138"/>
                <a:gd name="connsiteX14" fmla="*/ 794333 w 1396336"/>
                <a:gd name="connsiteY14" fmla="*/ 693041 h 1032138"/>
                <a:gd name="connsiteX15" fmla="*/ 836243 w 1396336"/>
                <a:gd name="connsiteY15" fmla="*/ 769241 h 1032138"/>
                <a:gd name="connsiteX16" fmla="*/ 817193 w 1396336"/>
                <a:gd name="connsiteY16" fmla="*/ 887351 h 1032138"/>
                <a:gd name="connsiteX17" fmla="*/ 843863 w 1396336"/>
                <a:gd name="connsiteY17" fmla="*/ 952121 h 1032138"/>
                <a:gd name="connsiteX18" fmla="*/ 790523 w 1396336"/>
                <a:gd name="connsiteY18" fmla="*/ 1032131 h 1032138"/>
                <a:gd name="connsiteX19" fmla="*/ 718133 w 1396336"/>
                <a:gd name="connsiteY19" fmla="*/ 955931 h 1032138"/>
                <a:gd name="connsiteX20" fmla="*/ 733373 w 1396336"/>
                <a:gd name="connsiteY20" fmla="*/ 814961 h 1032138"/>
                <a:gd name="connsiteX21" fmla="*/ 733373 w 1396336"/>
                <a:gd name="connsiteY21" fmla="*/ 746381 h 1032138"/>
                <a:gd name="connsiteX22" fmla="*/ 649553 w 1396336"/>
                <a:gd name="connsiteY22" fmla="*/ 708281 h 1032138"/>
                <a:gd name="connsiteX23" fmla="*/ 504773 w 1396336"/>
                <a:gd name="connsiteY23" fmla="*/ 658751 h 1032138"/>
                <a:gd name="connsiteX24" fmla="*/ 386663 w 1396336"/>
                <a:gd name="connsiteY24" fmla="*/ 574931 h 1032138"/>
                <a:gd name="connsiteX25" fmla="*/ 291413 w 1396336"/>
                <a:gd name="connsiteY25" fmla="*/ 597791 h 1032138"/>
                <a:gd name="connsiteX26" fmla="*/ 180923 w 1396336"/>
                <a:gd name="connsiteY26" fmla="*/ 712091 h 1032138"/>
                <a:gd name="connsiteX27" fmla="*/ 1853 w 1396336"/>
                <a:gd name="connsiteY27" fmla="*/ 879731 h 10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6336" h="1032138">
                  <a:moveTo>
                    <a:pt x="1853" y="879731"/>
                  </a:moveTo>
                  <a:cubicBezTo>
                    <a:pt x="-12752" y="871476"/>
                    <a:pt x="62813" y="755906"/>
                    <a:pt x="93293" y="662561"/>
                  </a:cubicBezTo>
                  <a:cubicBezTo>
                    <a:pt x="123773" y="569216"/>
                    <a:pt x="152348" y="403481"/>
                    <a:pt x="184733" y="319661"/>
                  </a:cubicBezTo>
                  <a:cubicBezTo>
                    <a:pt x="217118" y="235841"/>
                    <a:pt x="245693" y="205996"/>
                    <a:pt x="287603" y="159641"/>
                  </a:cubicBezTo>
                  <a:cubicBezTo>
                    <a:pt x="329513" y="113286"/>
                    <a:pt x="375868" y="67566"/>
                    <a:pt x="436193" y="41531"/>
                  </a:cubicBezTo>
                  <a:cubicBezTo>
                    <a:pt x="496518" y="15496"/>
                    <a:pt x="560018" y="-9269"/>
                    <a:pt x="649553" y="3431"/>
                  </a:cubicBezTo>
                  <a:cubicBezTo>
                    <a:pt x="739088" y="16131"/>
                    <a:pt x="880058" y="61851"/>
                    <a:pt x="973403" y="117731"/>
                  </a:cubicBezTo>
                  <a:cubicBezTo>
                    <a:pt x="1066748" y="173611"/>
                    <a:pt x="1139138" y="254891"/>
                    <a:pt x="1209623" y="338711"/>
                  </a:cubicBezTo>
                  <a:cubicBezTo>
                    <a:pt x="1280108" y="422531"/>
                    <a:pt x="1394408" y="590171"/>
                    <a:pt x="1396313" y="620651"/>
                  </a:cubicBezTo>
                  <a:cubicBezTo>
                    <a:pt x="1398218" y="651131"/>
                    <a:pt x="1282648" y="557786"/>
                    <a:pt x="1221053" y="521591"/>
                  </a:cubicBezTo>
                  <a:cubicBezTo>
                    <a:pt x="1159458" y="485396"/>
                    <a:pt x="1102308" y="432691"/>
                    <a:pt x="1026743" y="403481"/>
                  </a:cubicBezTo>
                  <a:cubicBezTo>
                    <a:pt x="951178" y="374271"/>
                    <a:pt x="850848" y="338711"/>
                    <a:pt x="767663" y="346331"/>
                  </a:cubicBezTo>
                  <a:cubicBezTo>
                    <a:pt x="684478" y="353951"/>
                    <a:pt x="553668" y="409196"/>
                    <a:pt x="527633" y="449201"/>
                  </a:cubicBezTo>
                  <a:cubicBezTo>
                    <a:pt x="501598" y="489206"/>
                    <a:pt x="567003" y="545721"/>
                    <a:pt x="611453" y="586361"/>
                  </a:cubicBezTo>
                  <a:cubicBezTo>
                    <a:pt x="655903" y="627001"/>
                    <a:pt x="756868" y="662561"/>
                    <a:pt x="794333" y="693041"/>
                  </a:cubicBezTo>
                  <a:cubicBezTo>
                    <a:pt x="831798" y="723521"/>
                    <a:pt x="832433" y="736856"/>
                    <a:pt x="836243" y="769241"/>
                  </a:cubicBezTo>
                  <a:cubicBezTo>
                    <a:pt x="840053" y="801626"/>
                    <a:pt x="815923" y="856871"/>
                    <a:pt x="817193" y="887351"/>
                  </a:cubicBezTo>
                  <a:cubicBezTo>
                    <a:pt x="818463" y="917831"/>
                    <a:pt x="848308" y="927991"/>
                    <a:pt x="843863" y="952121"/>
                  </a:cubicBezTo>
                  <a:cubicBezTo>
                    <a:pt x="839418" y="976251"/>
                    <a:pt x="811478" y="1031496"/>
                    <a:pt x="790523" y="1032131"/>
                  </a:cubicBezTo>
                  <a:cubicBezTo>
                    <a:pt x="769568" y="1032766"/>
                    <a:pt x="727658" y="992126"/>
                    <a:pt x="718133" y="955931"/>
                  </a:cubicBezTo>
                  <a:cubicBezTo>
                    <a:pt x="708608" y="919736"/>
                    <a:pt x="730833" y="849886"/>
                    <a:pt x="733373" y="814961"/>
                  </a:cubicBezTo>
                  <a:cubicBezTo>
                    <a:pt x="735913" y="780036"/>
                    <a:pt x="747343" y="764161"/>
                    <a:pt x="733373" y="746381"/>
                  </a:cubicBezTo>
                  <a:cubicBezTo>
                    <a:pt x="719403" y="728601"/>
                    <a:pt x="687653" y="722886"/>
                    <a:pt x="649553" y="708281"/>
                  </a:cubicBezTo>
                  <a:cubicBezTo>
                    <a:pt x="611453" y="693676"/>
                    <a:pt x="548588" y="680976"/>
                    <a:pt x="504773" y="658751"/>
                  </a:cubicBezTo>
                  <a:cubicBezTo>
                    <a:pt x="460958" y="636526"/>
                    <a:pt x="422223" y="585091"/>
                    <a:pt x="386663" y="574931"/>
                  </a:cubicBezTo>
                  <a:cubicBezTo>
                    <a:pt x="351103" y="564771"/>
                    <a:pt x="325703" y="574931"/>
                    <a:pt x="291413" y="597791"/>
                  </a:cubicBezTo>
                  <a:cubicBezTo>
                    <a:pt x="257123" y="620651"/>
                    <a:pt x="226643" y="663831"/>
                    <a:pt x="180923" y="712091"/>
                  </a:cubicBezTo>
                  <a:cubicBezTo>
                    <a:pt x="135203" y="760351"/>
                    <a:pt x="16458" y="887986"/>
                    <a:pt x="1853" y="879731"/>
                  </a:cubicBezTo>
                  <a:close/>
                </a:path>
              </a:pathLst>
            </a:custGeom>
            <a:solidFill>
              <a:srgbClr val="C0504D">
                <a:lumMod val="75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2" name="Freeform 61">
              <a:extLst>
                <a:ext uri="{FF2B5EF4-FFF2-40B4-BE49-F238E27FC236}">
                  <a16:creationId xmlns:a16="http://schemas.microsoft.com/office/drawing/2014/main" id="{9C3424E6-A3B1-4FF7-B217-7068B845E908}"/>
                </a:ext>
              </a:extLst>
            </p:cNvPr>
            <p:cNvSpPr/>
            <p:nvPr/>
          </p:nvSpPr>
          <p:spPr>
            <a:xfrm>
              <a:off x="320997" y="2792839"/>
              <a:ext cx="1806685" cy="1363827"/>
            </a:xfrm>
            <a:custGeom>
              <a:avLst/>
              <a:gdLst>
                <a:gd name="connsiteX0" fmla="*/ 687943 w 1805286"/>
                <a:gd name="connsiteY0" fmla="*/ 620821 h 1364638"/>
                <a:gd name="connsiteX1" fmla="*/ 527923 w 1805286"/>
                <a:gd name="connsiteY1" fmla="*/ 571291 h 1364638"/>
                <a:gd name="connsiteX2" fmla="*/ 253603 w 1805286"/>
                <a:gd name="connsiteY2" fmla="*/ 632251 h 1364638"/>
                <a:gd name="connsiteX3" fmla="*/ 47863 w 1805286"/>
                <a:gd name="connsiteY3" fmla="*/ 784651 h 1364638"/>
                <a:gd name="connsiteX4" fmla="*/ 5953 w 1805286"/>
                <a:gd name="connsiteY4" fmla="*/ 1036111 h 1364638"/>
                <a:gd name="connsiteX5" fmla="*/ 143113 w 1805286"/>
                <a:gd name="connsiteY5" fmla="*/ 1241851 h 1364638"/>
                <a:gd name="connsiteX6" fmla="*/ 379333 w 1805286"/>
                <a:gd name="connsiteY6" fmla="*/ 1363771 h 1364638"/>
                <a:gd name="connsiteX7" fmla="*/ 607933 w 1805286"/>
                <a:gd name="connsiteY7" fmla="*/ 1291381 h 1364638"/>
                <a:gd name="connsiteX8" fmla="*/ 710803 w 1805286"/>
                <a:gd name="connsiteY8" fmla="*/ 1196131 h 1364638"/>
                <a:gd name="connsiteX9" fmla="*/ 828913 w 1805286"/>
                <a:gd name="connsiteY9" fmla="*/ 1218991 h 1364638"/>
                <a:gd name="connsiteX10" fmla="*/ 962263 w 1805286"/>
                <a:gd name="connsiteY10" fmla="*/ 1306621 h 1364638"/>
                <a:gd name="connsiteX11" fmla="*/ 1126093 w 1805286"/>
                <a:gd name="connsiteY11" fmla="*/ 1279951 h 1364638"/>
                <a:gd name="connsiteX12" fmla="*/ 1491853 w 1805286"/>
                <a:gd name="connsiteY12" fmla="*/ 1135171 h 1364638"/>
                <a:gd name="connsiteX13" fmla="*/ 1697593 w 1805286"/>
                <a:gd name="connsiteY13" fmla="*/ 948481 h 1364638"/>
                <a:gd name="connsiteX14" fmla="*/ 1804273 w 1805286"/>
                <a:gd name="connsiteY14" fmla="*/ 632251 h 1364638"/>
                <a:gd name="connsiteX15" fmla="*/ 1743313 w 1805286"/>
                <a:gd name="connsiteY15" fmla="*/ 369361 h 1364638"/>
                <a:gd name="connsiteX16" fmla="*/ 1613773 w 1805286"/>
                <a:gd name="connsiteY16" fmla="*/ 243631 h 1364638"/>
                <a:gd name="connsiteX17" fmla="*/ 1670923 w 1805286"/>
                <a:gd name="connsiteY17" fmla="*/ 270301 h 1364638"/>
                <a:gd name="connsiteX18" fmla="*/ 1655683 w 1805286"/>
                <a:gd name="connsiteY18" fmla="*/ 205531 h 1364638"/>
                <a:gd name="connsiteX19" fmla="*/ 1560433 w 1805286"/>
                <a:gd name="connsiteY19" fmla="*/ 75991 h 1364638"/>
                <a:gd name="connsiteX20" fmla="*/ 1419463 w 1805286"/>
                <a:gd name="connsiteY20" fmla="*/ 18841 h 1364638"/>
                <a:gd name="connsiteX21" fmla="*/ 1103233 w 1805286"/>
                <a:gd name="connsiteY21" fmla="*/ 3601 h 1364638"/>
                <a:gd name="connsiteX22" fmla="*/ 844153 w 1805286"/>
                <a:gd name="connsiteY22" fmla="*/ 79801 h 1364638"/>
                <a:gd name="connsiteX23" fmla="*/ 733663 w 1805286"/>
                <a:gd name="connsiteY23" fmla="*/ 175051 h 1364638"/>
                <a:gd name="connsiteX24" fmla="*/ 737473 w 1805286"/>
                <a:gd name="connsiteY24" fmla="*/ 289351 h 1364638"/>
                <a:gd name="connsiteX25" fmla="*/ 771763 w 1805286"/>
                <a:gd name="connsiteY25" fmla="*/ 331261 h 1364638"/>
                <a:gd name="connsiteX26" fmla="*/ 710803 w 1805286"/>
                <a:gd name="connsiteY26" fmla="*/ 346501 h 1364638"/>
                <a:gd name="connsiteX27" fmla="*/ 665083 w 1805286"/>
                <a:gd name="connsiteY27" fmla="*/ 426511 h 1364638"/>
                <a:gd name="connsiteX28" fmla="*/ 699373 w 1805286"/>
                <a:gd name="connsiteY28" fmla="*/ 479851 h 1364638"/>
                <a:gd name="connsiteX29" fmla="*/ 680323 w 1805286"/>
                <a:gd name="connsiteY29" fmla="*/ 533191 h 1364638"/>
                <a:gd name="connsiteX30" fmla="*/ 687943 w 1805286"/>
                <a:gd name="connsiteY30" fmla="*/ 620821 h 1364638"/>
                <a:gd name="connsiteX0" fmla="*/ 688374 w 1805717"/>
                <a:gd name="connsiteY0" fmla="*/ 620821 h 1363771"/>
                <a:gd name="connsiteX1" fmla="*/ 528354 w 1805717"/>
                <a:gd name="connsiteY1" fmla="*/ 571291 h 1363771"/>
                <a:gd name="connsiteX2" fmla="*/ 254034 w 1805717"/>
                <a:gd name="connsiteY2" fmla="*/ 632251 h 1363771"/>
                <a:gd name="connsiteX3" fmla="*/ 48294 w 1805717"/>
                <a:gd name="connsiteY3" fmla="*/ 784651 h 1363771"/>
                <a:gd name="connsiteX4" fmla="*/ 6384 w 1805717"/>
                <a:gd name="connsiteY4" fmla="*/ 1036111 h 1363771"/>
                <a:gd name="connsiteX5" fmla="*/ 149640 w 1805717"/>
                <a:gd name="connsiteY5" fmla="*/ 1290619 h 1363771"/>
                <a:gd name="connsiteX6" fmla="*/ 379764 w 1805717"/>
                <a:gd name="connsiteY6" fmla="*/ 1363771 h 1363771"/>
                <a:gd name="connsiteX7" fmla="*/ 608364 w 1805717"/>
                <a:gd name="connsiteY7" fmla="*/ 1291381 h 1363771"/>
                <a:gd name="connsiteX8" fmla="*/ 711234 w 1805717"/>
                <a:gd name="connsiteY8" fmla="*/ 1196131 h 1363771"/>
                <a:gd name="connsiteX9" fmla="*/ 829344 w 1805717"/>
                <a:gd name="connsiteY9" fmla="*/ 1218991 h 1363771"/>
                <a:gd name="connsiteX10" fmla="*/ 962694 w 1805717"/>
                <a:gd name="connsiteY10" fmla="*/ 1306621 h 1363771"/>
                <a:gd name="connsiteX11" fmla="*/ 1126524 w 1805717"/>
                <a:gd name="connsiteY11" fmla="*/ 1279951 h 1363771"/>
                <a:gd name="connsiteX12" fmla="*/ 1492284 w 1805717"/>
                <a:gd name="connsiteY12" fmla="*/ 1135171 h 1363771"/>
                <a:gd name="connsiteX13" fmla="*/ 1698024 w 1805717"/>
                <a:gd name="connsiteY13" fmla="*/ 948481 h 1363771"/>
                <a:gd name="connsiteX14" fmla="*/ 1804704 w 1805717"/>
                <a:gd name="connsiteY14" fmla="*/ 632251 h 1363771"/>
                <a:gd name="connsiteX15" fmla="*/ 1743744 w 1805717"/>
                <a:gd name="connsiteY15" fmla="*/ 369361 h 1363771"/>
                <a:gd name="connsiteX16" fmla="*/ 1614204 w 1805717"/>
                <a:gd name="connsiteY16" fmla="*/ 243631 h 1363771"/>
                <a:gd name="connsiteX17" fmla="*/ 1671354 w 1805717"/>
                <a:gd name="connsiteY17" fmla="*/ 270301 h 1363771"/>
                <a:gd name="connsiteX18" fmla="*/ 1656114 w 1805717"/>
                <a:gd name="connsiteY18" fmla="*/ 205531 h 1363771"/>
                <a:gd name="connsiteX19" fmla="*/ 1560864 w 1805717"/>
                <a:gd name="connsiteY19" fmla="*/ 75991 h 1363771"/>
                <a:gd name="connsiteX20" fmla="*/ 1419894 w 1805717"/>
                <a:gd name="connsiteY20" fmla="*/ 18841 h 1363771"/>
                <a:gd name="connsiteX21" fmla="*/ 1103664 w 1805717"/>
                <a:gd name="connsiteY21" fmla="*/ 3601 h 1363771"/>
                <a:gd name="connsiteX22" fmla="*/ 844584 w 1805717"/>
                <a:gd name="connsiteY22" fmla="*/ 79801 h 1363771"/>
                <a:gd name="connsiteX23" fmla="*/ 734094 w 1805717"/>
                <a:gd name="connsiteY23" fmla="*/ 175051 h 1363771"/>
                <a:gd name="connsiteX24" fmla="*/ 737904 w 1805717"/>
                <a:gd name="connsiteY24" fmla="*/ 289351 h 1363771"/>
                <a:gd name="connsiteX25" fmla="*/ 772194 w 1805717"/>
                <a:gd name="connsiteY25" fmla="*/ 331261 h 1363771"/>
                <a:gd name="connsiteX26" fmla="*/ 711234 w 1805717"/>
                <a:gd name="connsiteY26" fmla="*/ 346501 h 1363771"/>
                <a:gd name="connsiteX27" fmla="*/ 665514 w 1805717"/>
                <a:gd name="connsiteY27" fmla="*/ 426511 h 1363771"/>
                <a:gd name="connsiteX28" fmla="*/ 699804 w 1805717"/>
                <a:gd name="connsiteY28" fmla="*/ 479851 h 1363771"/>
                <a:gd name="connsiteX29" fmla="*/ 680754 w 1805717"/>
                <a:gd name="connsiteY29" fmla="*/ 533191 h 1363771"/>
                <a:gd name="connsiteX30" fmla="*/ 688374 w 1805717"/>
                <a:gd name="connsiteY30" fmla="*/ 620821 h 13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5717" h="1363771">
                  <a:moveTo>
                    <a:pt x="688374" y="620821"/>
                  </a:moveTo>
                  <a:cubicBezTo>
                    <a:pt x="662974" y="627171"/>
                    <a:pt x="600744" y="569386"/>
                    <a:pt x="528354" y="571291"/>
                  </a:cubicBezTo>
                  <a:cubicBezTo>
                    <a:pt x="455964" y="573196"/>
                    <a:pt x="334044" y="596691"/>
                    <a:pt x="254034" y="632251"/>
                  </a:cubicBezTo>
                  <a:cubicBezTo>
                    <a:pt x="174024" y="667811"/>
                    <a:pt x="89569" y="717341"/>
                    <a:pt x="48294" y="784651"/>
                  </a:cubicBezTo>
                  <a:cubicBezTo>
                    <a:pt x="7019" y="851961"/>
                    <a:pt x="-10507" y="951783"/>
                    <a:pt x="6384" y="1036111"/>
                  </a:cubicBezTo>
                  <a:cubicBezTo>
                    <a:pt x="23275" y="1120439"/>
                    <a:pt x="87410" y="1236009"/>
                    <a:pt x="149640" y="1290619"/>
                  </a:cubicBezTo>
                  <a:cubicBezTo>
                    <a:pt x="211870" y="1345229"/>
                    <a:pt x="303310" y="1363644"/>
                    <a:pt x="379764" y="1363771"/>
                  </a:cubicBezTo>
                  <a:cubicBezTo>
                    <a:pt x="456218" y="1363898"/>
                    <a:pt x="553119" y="1319321"/>
                    <a:pt x="608364" y="1291381"/>
                  </a:cubicBezTo>
                  <a:cubicBezTo>
                    <a:pt x="663609" y="1263441"/>
                    <a:pt x="674404" y="1208196"/>
                    <a:pt x="711234" y="1196131"/>
                  </a:cubicBezTo>
                  <a:cubicBezTo>
                    <a:pt x="748064" y="1184066"/>
                    <a:pt x="787434" y="1200576"/>
                    <a:pt x="829344" y="1218991"/>
                  </a:cubicBezTo>
                  <a:cubicBezTo>
                    <a:pt x="871254" y="1237406"/>
                    <a:pt x="913164" y="1296461"/>
                    <a:pt x="962694" y="1306621"/>
                  </a:cubicBezTo>
                  <a:cubicBezTo>
                    <a:pt x="1012224" y="1316781"/>
                    <a:pt x="1038259" y="1308526"/>
                    <a:pt x="1126524" y="1279951"/>
                  </a:cubicBezTo>
                  <a:cubicBezTo>
                    <a:pt x="1214789" y="1251376"/>
                    <a:pt x="1397034" y="1190416"/>
                    <a:pt x="1492284" y="1135171"/>
                  </a:cubicBezTo>
                  <a:cubicBezTo>
                    <a:pt x="1587534" y="1079926"/>
                    <a:pt x="1645954" y="1032301"/>
                    <a:pt x="1698024" y="948481"/>
                  </a:cubicBezTo>
                  <a:cubicBezTo>
                    <a:pt x="1750094" y="864661"/>
                    <a:pt x="1797084" y="728771"/>
                    <a:pt x="1804704" y="632251"/>
                  </a:cubicBezTo>
                  <a:cubicBezTo>
                    <a:pt x="1812324" y="535731"/>
                    <a:pt x="1775494" y="434131"/>
                    <a:pt x="1743744" y="369361"/>
                  </a:cubicBezTo>
                  <a:cubicBezTo>
                    <a:pt x="1711994" y="304591"/>
                    <a:pt x="1626269" y="260141"/>
                    <a:pt x="1614204" y="243631"/>
                  </a:cubicBezTo>
                  <a:cubicBezTo>
                    <a:pt x="1602139" y="227121"/>
                    <a:pt x="1664369" y="276651"/>
                    <a:pt x="1671354" y="270301"/>
                  </a:cubicBezTo>
                  <a:cubicBezTo>
                    <a:pt x="1678339" y="263951"/>
                    <a:pt x="1674529" y="237916"/>
                    <a:pt x="1656114" y="205531"/>
                  </a:cubicBezTo>
                  <a:cubicBezTo>
                    <a:pt x="1637699" y="173146"/>
                    <a:pt x="1600234" y="107106"/>
                    <a:pt x="1560864" y="75991"/>
                  </a:cubicBezTo>
                  <a:cubicBezTo>
                    <a:pt x="1521494" y="44876"/>
                    <a:pt x="1496094" y="30906"/>
                    <a:pt x="1419894" y="18841"/>
                  </a:cubicBezTo>
                  <a:cubicBezTo>
                    <a:pt x="1343694" y="6776"/>
                    <a:pt x="1199549" y="-6559"/>
                    <a:pt x="1103664" y="3601"/>
                  </a:cubicBezTo>
                  <a:cubicBezTo>
                    <a:pt x="1007779" y="13761"/>
                    <a:pt x="906179" y="51226"/>
                    <a:pt x="844584" y="79801"/>
                  </a:cubicBezTo>
                  <a:cubicBezTo>
                    <a:pt x="782989" y="108376"/>
                    <a:pt x="751874" y="140126"/>
                    <a:pt x="734094" y="175051"/>
                  </a:cubicBezTo>
                  <a:cubicBezTo>
                    <a:pt x="716314" y="209976"/>
                    <a:pt x="731554" y="263316"/>
                    <a:pt x="737904" y="289351"/>
                  </a:cubicBezTo>
                  <a:cubicBezTo>
                    <a:pt x="744254" y="315386"/>
                    <a:pt x="776639" y="321736"/>
                    <a:pt x="772194" y="331261"/>
                  </a:cubicBezTo>
                  <a:cubicBezTo>
                    <a:pt x="767749" y="340786"/>
                    <a:pt x="729014" y="330626"/>
                    <a:pt x="711234" y="346501"/>
                  </a:cubicBezTo>
                  <a:cubicBezTo>
                    <a:pt x="693454" y="362376"/>
                    <a:pt x="667419" y="404286"/>
                    <a:pt x="665514" y="426511"/>
                  </a:cubicBezTo>
                  <a:cubicBezTo>
                    <a:pt x="663609" y="448736"/>
                    <a:pt x="697264" y="462071"/>
                    <a:pt x="699804" y="479851"/>
                  </a:cubicBezTo>
                  <a:cubicBezTo>
                    <a:pt x="702344" y="497631"/>
                    <a:pt x="680754" y="513506"/>
                    <a:pt x="680754" y="533191"/>
                  </a:cubicBezTo>
                  <a:cubicBezTo>
                    <a:pt x="680754" y="552876"/>
                    <a:pt x="713774" y="614471"/>
                    <a:pt x="688374" y="620821"/>
                  </a:cubicBezTo>
                  <a:close/>
                </a:path>
              </a:pathLst>
            </a:custGeom>
            <a:solidFill>
              <a:srgbClr val="C0504D">
                <a:lumMod val="40000"/>
                <a:lumOff val="60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3" name="Freeform 62">
              <a:extLst>
                <a:ext uri="{FF2B5EF4-FFF2-40B4-BE49-F238E27FC236}">
                  <a16:creationId xmlns:a16="http://schemas.microsoft.com/office/drawing/2014/main" id="{455C6C14-B905-4D2D-AF64-6D22F2A0F82A}"/>
                </a:ext>
              </a:extLst>
            </p:cNvPr>
            <p:cNvSpPr/>
            <p:nvPr/>
          </p:nvSpPr>
          <p:spPr>
            <a:xfrm>
              <a:off x="1195763" y="2556272"/>
              <a:ext cx="728706" cy="1133613"/>
            </a:xfrm>
            <a:custGeom>
              <a:avLst/>
              <a:gdLst>
                <a:gd name="connsiteX0" fmla="*/ 686363 w 728273"/>
                <a:gd name="connsiteY0" fmla="*/ 1093653 h 1133200"/>
                <a:gd name="connsiteX1" fmla="*/ 373943 w 728273"/>
                <a:gd name="connsiteY1" fmla="*/ 1127943 h 1133200"/>
                <a:gd name="connsiteX2" fmla="*/ 80573 w 728273"/>
                <a:gd name="connsiteY2" fmla="*/ 994593 h 1133200"/>
                <a:gd name="connsiteX3" fmla="*/ 563 w 728273"/>
                <a:gd name="connsiteY3" fmla="*/ 830763 h 1133200"/>
                <a:gd name="connsiteX4" fmla="*/ 53903 w 728273"/>
                <a:gd name="connsiteY4" fmla="*/ 685983 h 1133200"/>
                <a:gd name="connsiteX5" fmla="*/ 213923 w 728273"/>
                <a:gd name="connsiteY5" fmla="*/ 465003 h 1133200"/>
                <a:gd name="connsiteX6" fmla="*/ 286313 w 728273"/>
                <a:gd name="connsiteY6" fmla="*/ 278313 h 1133200"/>
                <a:gd name="connsiteX7" fmla="*/ 172013 w 728273"/>
                <a:gd name="connsiteY7" fmla="*/ 141153 h 1133200"/>
                <a:gd name="connsiteX8" fmla="*/ 111053 w 728273"/>
                <a:gd name="connsiteY8" fmla="*/ 87813 h 1133200"/>
                <a:gd name="connsiteX9" fmla="*/ 191063 w 728273"/>
                <a:gd name="connsiteY9" fmla="*/ 3993 h 1133200"/>
                <a:gd name="connsiteX10" fmla="*/ 309173 w 728273"/>
                <a:gd name="connsiteY10" fmla="*/ 30663 h 1133200"/>
                <a:gd name="connsiteX11" fmla="*/ 465383 w 728273"/>
                <a:gd name="connsiteY11" fmla="*/ 179253 h 1133200"/>
                <a:gd name="connsiteX12" fmla="*/ 545393 w 728273"/>
                <a:gd name="connsiteY12" fmla="*/ 251643 h 1133200"/>
                <a:gd name="connsiteX13" fmla="*/ 537773 w 728273"/>
                <a:gd name="connsiteY13" fmla="*/ 350703 h 1133200"/>
                <a:gd name="connsiteX14" fmla="*/ 442523 w 728273"/>
                <a:gd name="connsiteY14" fmla="*/ 548823 h 1133200"/>
                <a:gd name="connsiteX15" fmla="*/ 366323 w 728273"/>
                <a:gd name="connsiteY15" fmla="*/ 796473 h 1133200"/>
                <a:gd name="connsiteX16" fmla="*/ 297743 w 728273"/>
                <a:gd name="connsiteY16" fmla="*/ 929823 h 1133200"/>
                <a:gd name="connsiteX17" fmla="*/ 362513 w 728273"/>
                <a:gd name="connsiteY17" fmla="*/ 804093 h 1133200"/>
                <a:gd name="connsiteX18" fmla="*/ 431093 w 728273"/>
                <a:gd name="connsiteY18" fmla="*/ 830763 h 1133200"/>
                <a:gd name="connsiteX19" fmla="*/ 541583 w 728273"/>
                <a:gd name="connsiteY19" fmla="*/ 773613 h 1133200"/>
                <a:gd name="connsiteX20" fmla="*/ 602543 w 728273"/>
                <a:gd name="connsiteY20" fmla="*/ 697413 h 1133200"/>
                <a:gd name="connsiteX21" fmla="*/ 728273 w 728273"/>
                <a:gd name="connsiteY21" fmla="*/ 609783 h 11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8273" h="1133200">
                  <a:moveTo>
                    <a:pt x="686363" y="1093653"/>
                  </a:moveTo>
                  <a:cubicBezTo>
                    <a:pt x="580635" y="1119053"/>
                    <a:pt x="474908" y="1144453"/>
                    <a:pt x="373943" y="1127943"/>
                  </a:cubicBezTo>
                  <a:cubicBezTo>
                    <a:pt x="272978" y="1111433"/>
                    <a:pt x="142803" y="1044123"/>
                    <a:pt x="80573" y="994593"/>
                  </a:cubicBezTo>
                  <a:cubicBezTo>
                    <a:pt x="18343" y="945063"/>
                    <a:pt x="5008" y="882198"/>
                    <a:pt x="563" y="830763"/>
                  </a:cubicBezTo>
                  <a:cubicBezTo>
                    <a:pt x="-3882" y="779328"/>
                    <a:pt x="18343" y="746943"/>
                    <a:pt x="53903" y="685983"/>
                  </a:cubicBezTo>
                  <a:cubicBezTo>
                    <a:pt x="89463" y="625023"/>
                    <a:pt x="175188" y="532948"/>
                    <a:pt x="213923" y="465003"/>
                  </a:cubicBezTo>
                  <a:cubicBezTo>
                    <a:pt x="252658" y="397058"/>
                    <a:pt x="293298" y="332288"/>
                    <a:pt x="286313" y="278313"/>
                  </a:cubicBezTo>
                  <a:cubicBezTo>
                    <a:pt x="279328" y="224338"/>
                    <a:pt x="201223" y="172903"/>
                    <a:pt x="172013" y="141153"/>
                  </a:cubicBezTo>
                  <a:cubicBezTo>
                    <a:pt x="142803" y="109403"/>
                    <a:pt x="107878" y="110673"/>
                    <a:pt x="111053" y="87813"/>
                  </a:cubicBezTo>
                  <a:cubicBezTo>
                    <a:pt x="114228" y="64953"/>
                    <a:pt x="158043" y="13518"/>
                    <a:pt x="191063" y="3993"/>
                  </a:cubicBezTo>
                  <a:cubicBezTo>
                    <a:pt x="224083" y="-5532"/>
                    <a:pt x="263453" y="1453"/>
                    <a:pt x="309173" y="30663"/>
                  </a:cubicBezTo>
                  <a:cubicBezTo>
                    <a:pt x="354893" y="59873"/>
                    <a:pt x="426013" y="142423"/>
                    <a:pt x="465383" y="179253"/>
                  </a:cubicBezTo>
                  <a:cubicBezTo>
                    <a:pt x="504753" y="216083"/>
                    <a:pt x="533328" y="223068"/>
                    <a:pt x="545393" y="251643"/>
                  </a:cubicBezTo>
                  <a:cubicBezTo>
                    <a:pt x="557458" y="280218"/>
                    <a:pt x="554918" y="301173"/>
                    <a:pt x="537773" y="350703"/>
                  </a:cubicBezTo>
                  <a:cubicBezTo>
                    <a:pt x="520628" y="400233"/>
                    <a:pt x="471098" y="474528"/>
                    <a:pt x="442523" y="548823"/>
                  </a:cubicBezTo>
                  <a:cubicBezTo>
                    <a:pt x="413948" y="623118"/>
                    <a:pt x="390453" y="732973"/>
                    <a:pt x="366323" y="796473"/>
                  </a:cubicBezTo>
                  <a:cubicBezTo>
                    <a:pt x="342193" y="859973"/>
                    <a:pt x="298378" y="928553"/>
                    <a:pt x="297743" y="929823"/>
                  </a:cubicBezTo>
                  <a:cubicBezTo>
                    <a:pt x="297108" y="931093"/>
                    <a:pt x="340288" y="820603"/>
                    <a:pt x="362513" y="804093"/>
                  </a:cubicBezTo>
                  <a:cubicBezTo>
                    <a:pt x="384738" y="787583"/>
                    <a:pt x="401248" y="835843"/>
                    <a:pt x="431093" y="830763"/>
                  </a:cubicBezTo>
                  <a:cubicBezTo>
                    <a:pt x="460938" y="825683"/>
                    <a:pt x="513008" y="795838"/>
                    <a:pt x="541583" y="773613"/>
                  </a:cubicBezTo>
                  <a:cubicBezTo>
                    <a:pt x="570158" y="751388"/>
                    <a:pt x="571428" y="724718"/>
                    <a:pt x="602543" y="697413"/>
                  </a:cubicBezTo>
                  <a:cubicBezTo>
                    <a:pt x="633658" y="670108"/>
                    <a:pt x="680965" y="639945"/>
                    <a:pt x="728273" y="609783"/>
                  </a:cubicBezTo>
                </a:path>
              </a:pathLst>
            </a:custGeom>
            <a:solidFill>
              <a:srgbClr val="C0504D">
                <a:lumMod val="40000"/>
                <a:lumOff val="60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4" name="Freeform 63">
              <a:extLst>
                <a:ext uri="{FF2B5EF4-FFF2-40B4-BE49-F238E27FC236}">
                  <a16:creationId xmlns:a16="http://schemas.microsoft.com/office/drawing/2014/main" id="{50C768E1-1B9C-4740-9675-2CA96F9F0160}"/>
                </a:ext>
              </a:extLst>
            </p:cNvPr>
            <p:cNvSpPr/>
            <p:nvPr/>
          </p:nvSpPr>
          <p:spPr>
            <a:xfrm>
              <a:off x="1500582" y="3040519"/>
              <a:ext cx="454053" cy="349292"/>
            </a:xfrm>
            <a:custGeom>
              <a:avLst/>
              <a:gdLst>
                <a:gd name="connsiteX0" fmla="*/ 415092 w 452603"/>
                <a:gd name="connsiteY0" fmla="*/ 137160 h 348644"/>
                <a:gd name="connsiteX1" fmla="*/ 449382 w 452603"/>
                <a:gd name="connsiteY1" fmla="*/ 87630 h 348644"/>
                <a:gd name="connsiteX2" fmla="*/ 342702 w 452603"/>
                <a:gd name="connsiteY2" fmla="*/ 0 h 348644"/>
                <a:gd name="connsiteX3" fmla="*/ 121722 w 452603"/>
                <a:gd name="connsiteY3" fmla="*/ 87630 h 348644"/>
                <a:gd name="connsiteX4" fmla="*/ 3612 w 452603"/>
                <a:gd name="connsiteY4" fmla="*/ 213360 h 348644"/>
                <a:gd name="connsiteX5" fmla="*/ 41712 w 452603"/>
                <a:gd name="connsiteY5" fmla="*/ 316230 h 348644"/>
                <a:gd name="connsiteX6" fmla="*/ 156012 w 452603"/>
                <a:gd name="connsiteY6" fmla="*/ 346710 h 348644"/>
                <a:gd name="connsiteX7" fmla="*/ 258882 w 452603"/>
                <a:gd name="connsiteY7" fmla="*/ 270510 h 348644"/>
                <a:gd name="connsiteX8" fmla="*/ 316032 w 452603"/>
                <a:gd name="connsiteY8" fmla="*/ 186690 h 348644"/>
                <a:gd name="connsiteX9" fmla="*/ 415092 w 452603"/>
                <a:gd name="connsiteY9" fmla="*/ 137160 h 34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603" h="348644">
                  <a:moveTo>
                    <a:pt x="415092" y="137160"/>
                  </a:moveTo>
                  <a:cubicBezTo>
                    <a:pt x="437317" y="120650"/>
                    <a:pt x="461447" y="110490"/>
                    <a:pt x="449382" y="87630"/>
                  </a:cubicBezTo>
                  <a:cubicBezTo>
                    <a:pt x="437317" y="64770"/>
                    <a:pt x="397312" y="0"/>
                    <a:pt x="342702" y="0"/>
                  </a:cubicBezTo>
                  <a:cubicBezTo>
                    <a:pt x="288092" y="0"/>
                    <a:pt x="178237" y="52070"/>
                    <a:pt x="121722" y="87630"/>
                  </a:cubicBezTo>
                  <a:cubicBezTo>
                    <a:pt x="65207" y="123190"/>
                    <a:pt x="16947" y="175260"/>
                    <a:pt x="3612" y="213360"/>
                  </a:cubicBezTo>
                  <a:cubicBezTo>
                    <a:pt x="-9723" y="251460"/>
                    <a:pt x="16312" y="294005"/>
                    <a:pt x="41712" y="316230"/>
                  </a:cubicBezTo>
                  <a:cubicBezTo>
                    <a:pt x="67112" y="338455"/>
                    <a:pt x="119817" y="354330"/>
                    <a:pt x="156012" y="346710"/>
                  </a:cubicBezTo>
                  <a:cubicBezTo>
                    <a:pt x="192207" y="339090"/>
                    <a:pt x="232212" y="297180"/>
                    <a:pt x="258882" y="270510"/>
                  </a:cubicBezTo>
                  <a:cubicBezTo>
                    <a:pt x="285552" y="243840"/>
                    <a:pt x="285552" y="210820"/>
                    <a:pt x="316032" y="186690"/>
                  </a:cubicBezTo>
                  <a:cubicBezTo>
                    <a:pt x="346512" y="162560"/>
                    <a:pt x="392867" y="153670"/>
                    <a:pt x="415092" y="137160"/>
                  </a:cubicBezTo>
                  <a:close/>
                </a:path>
              </a:pathLst>
            </a:custGeom>
            <a:solidFill>
              <a:srgbClr val="C0504D">
                <a:lumMod val="60000"/>
                <a:lumOff val="40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5" name="Freeform 64">
              <a:extLst>
                <a:ext uri="{FF2B5EF4-FFF2-40B4-BE49-F238E27FC236}">
                  <a16:creationId xmlns:a16="http://schemas.microsoft.com/office/drawing/2014/main" id="{0C8AA96D-7CED-4635-AA33-DE1D2D7A20F9}"/>
                </a:ext>
              </a:extLst>
            </p:cNvPr>
            <p:cNvSpPr/>
            <p:nvPr/>
          </p:nvSpPr>
          <p:spPr>
            <a:xfrm>
              <a:off x="968736" y="3118315"/>
              <a:ext cx="246078" cy="273083"/>
            </a:xfrm>
            <a:custGeom>
              <a:avLst/>
              <a:gdLst>
                <a:gd name="connsiteX0" fmla="*/ 33789 w 247335"/>
                <a:gd name="connsiteY0" fmla="*/ 40522 h 273221"/>
                <a:gd name="connsiteX1" fmla="*/ 7119 w 247335"/>
                <a:gd name="connsiteY1" fmla="*/ 109102 h 273221"/>
                <a:gd name="connsiteX2" fmla="*/ 144279 w 247335"/>
                <a:gd name="connsiteY2" fmla="*/ 238642 h 273221"/>
                <a:gd name="connsiteX3" fmla="*/ 220479 w 247335"/>
                <a:gd name="connsiteY3" fmla="*/ 269122 h 273221"/>
                <a:gd name="connsiteX4" fmla="*/ 247149 w 247335"/>
                <a:gd name="connsiteY4" fmla="*/ 166252 h 273221"/>
                <a:gd name="connsiteX5" fmla="*/ 228099 w 247335"/>
                <a:gd name="connsiteY5" fmla="*/ 112912 h 273221"/>
                <a:gd name="connsiteX6" fmla="*/ 155709 w 247335"/>
                <a:gd name="connsiteY6" fmla="*/ 2422 h 273221"/>
                <a:gd name="connsiteX7" fmla="*/ 33789 w 247335"/>
                <a:gd name="connsiteY7" fmla="*/ 40522 h 2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335" h="273221">
                  <a:moveTo>
                    <a:pt x="33789" y="40522"/>
                  </a:moveTo>
                  <a:cubicBezTo>
                    <a:pt x="9024" y="58302"/>
                    <a:pt x="-11296" y="76082"/>
                    <a:pt x="7119" y="109102"/>
                  </a:cubicBezTo>
                  <a:cubicBezTo>
                    <a:pt x="25534" y="142122"/>
                    <a:pt x="108719" y="211972"/>
                    <a:pt x="144279" y="238642"/>
                  </a:cubicBezTo>
                  <a:cubicBezTo>
                    <a:pt x="179839" y="265312"/>
                    <a:pt x="203334" y="281187"/>
                    <a:pt x="220479" y="269122"/>
                  </a:cubicBezTo>
                  <a:cubicBezTo>
                    <a:pt x="237624" y="257057"/>
                    <a:pt x="245879" y="192287"/>
                    <a:pt x="247149" y="166252"/>
                  </a:cubicBezTo>
                  <a:cubicBezTo>
                    <a:pt x="248419" y="140217"/>
                    <a:pt x="243339" y="140217"/>
                    <a:pt x="228099" y="112912"/>
                  </a:cubicBezTo>
                  <a:cubicBezTo>
                    <a:pt x="212859" y="85607"/>
                    <a:pt x="189999" y="13852"/>
                    <a:pt x="155709" y="2422"/>
                  </a:cubicBezTo>
                  <a:cubicBezTo>
                    <a:pt x="121419" y="-9008"/>
                    <a:pt x="58554" y="22742"/>
                    <a:pt x="33789" y="40522"/>
                  </a:cubicBezTo>
                  <a:close/>
                </a:path>
              </a:pathLst>
            </a:custGeom>
            <a:solidFill>
              <a:srgbClr val="C0504D">
                <a:lumMod val="60000"/>
                <a:lumOff val="40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6" name="Freeform 65">
              <a:extLst>
                <a:ext uri="{FF2B5EF4-FFF2-40B4-BE49-F238E27FC236}">
                  <a16:creationId xmlns:a16="http://schemas.microsoft.com/office/drawing/2014/main" id="{8FACD5D3-D9B5-4B51-B830-586A62A33585}"/>
                </a:ext>
              </a:extLst>
            </p:cNvPr>
            <p:cNvSpPr/>
            <p:nvPr/>
          </p:nvSpPr>
          <p:spPr>
            <a:xfrm>
              <a:off x="1092569" y="3405688"/>
              <a:ext cx="184161" cy="281021"/>
            </a:xfrm>
            <a:custGeom>
              <a:avLst/>
              <a:gdLst>
                <a:gd name="connsiteX0" fmla="*/ 80723 w 183846"/>
                <a:gd name="connsiteY0" fmla="*/ 140 h 281036"/>
                <a:gd name="connsiteX1" fmla="*/ 4523 w 183846"/>
                <a:gd name="connsiteY1" fmla="*/ 95390 h 281036"/>
                <a:gd name="connsiteX2" fmla="*/ 27383 w 183846"/>
                <a:gd name="connsiteY2" fmla="*/ 236360 h 281036"/>
                <a:gd name="connsiteX3" fmla="*/ 179783 w 183846"/>
                <a:gd name="connsiteY3" fmla="*/ 278270 h 281036"/>
                <a:gd name="connsiteX4" fmla="*/ 137873 w 183846"/>
                <a:gd name="connsiteY4" fmla="*/ 171590 h 281036"/>
                <a:gd name="connsiteX5" fmla="*/ 115013 w 183846"/>
                <a:gd name="connsiteY5" fmla="*/ 76340 h 281036"/>
                <a:gd name="connsiteX6" fmla="*/ 80723 w 183846"/>
                <a:gd name="connsiteY6" fmla="*/ 140 h 28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46" h="281036">
                  <a:moveTo>
                    <a:pt x="80723" y="140"/>
                  </a:moveTo>
                  <a:cubicBezTo>
                    <a:pt x="62308" y="3315"/>
                    <a:pt x="13413" y="56020"/>
                    <a:pt x="4523" y="95390"/>
                  </a:cubicBezTo>
                  <a:cubicBezTo>
                    <a:pt x="-4367" y="134760"/>
                    <a:pt x="-1827" y="205880"/>
                    <a:pt x="27383" y="236360"/>
                  </a:cubicBezTo>
                  <a:cubicBezTo>
                    <a:pt x="56593" y="266840"/>
                    <a:pt x="161368" y="289065"/>
                    <a:pt x="179783" y="278270"/>
                  </a:cubicBezTo>
                  <a:cubicBezTo>
                    <a:pt x="198198" y="267475"/>
                    <a:pt x="148668" y="205245"/>
                    <a:pt x="137873" y="171590"/>
                  </a:cubicBezTo>
                  <a:cubicBezTo>
                    <a:pt x="127078" y="137935"/>
                    <a:pt x="124538" y="104280"/>
                    <a:pt x="115013" y="76340"/>
                  </a:cubicBezTo>
                  <a:cubicBezTo>
                    <a:pt x="105488" y="48400"/>
                    <a:pt x="99138" y="-3035"/>
                    <a:pt x="80723" y="140"/>
                  </a:cubicBezTo>
                  <a:close/>
                </a:path>
              </a:pathLst>
            </a:custGeom>
            <a:solidFill>
              <a:srgbClr val="C0504D">
                <a:lumMod val="60000"/>
                <a:lumOff val="40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7" name="Freeform 66">
              <a:extLst>
                <a:ext uri="{FF2B5EF4-FFF2-40B4-BE49-F238E27FC236}">
                  <a16:creationId xmlns:a16="http://schemas.microsoft.com/office/drawing/2014/main" id="{B8AC967B-1361-422C-8190-B04A77275113}"/>
                </a:ext>
              </a:extLst>
            </p:cNvPr>
            <p:cNvSpPr/>
            <p:nvPr/>
          </p:nvSpPr>
          <p:spPr>
            <a:xfrm>
              <a:off x="992551" y="3281848"/>
              <a:ext cx="169872" cy="196874"/>
            </a:xfrm>
            <a:custGeom>
              <a:avLst/>
              <a:gdLst>
                <a:gd name="connsiteX0" fmla="*/ 9300 w 169544"/>
                <a:gd name="connsiteY0" fmla="*/ 1920 h 196480"/>
                <a:gd name="connsiteX1" fmla="*/ 9300 w 169544"/>
                <a:gd name="connsiteY1" fmla="*/ 120030 h 196480"/>
                <a:gd name="connsiteX2" fmla="*/ 77880 w 169544"/>
                <a:gd name="connsiteY2" fmla="*/ 146700 h 196480"/>
                <a:gd name="connsiteX3" fmla="*/ 112170 w 169544"/>
                <a:gd name="connsiteY3" fmla="*/ 196230 h 196480"/>
                <a:gd name="connsiteX4" fmla="*/ 169320 w 169544"/>
                <a:gd name="connsiteY4" fmla="*/ 123840 h 196480"/>
                <a:gd name="connsiteX5" fmla="*/ 89310 w 169544"/>
                <a:gd name="connsiteY5" fmla="*/ 51450 h 196480"/>
                <a:gd name="connsiteX6" fmla="*/ 9300 w 169544"/>
                <a:gd name="connsiteY6" fmla="*/ 1920 h 19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44" h="196480">
                  <a:moveTo>
                    <a:pt x="9300" y="1920"/>
                  </a:moveTo>
                  <a:cubicBezTo>
                    <a:pt x="-4035" y="13350"/>
                    <a:pt x="-2130" y="95900"/>
                    <a:pt x="9300" y="120030"/>
                  </a:cubicBezTo>
                  <a:cubicBezTo>
                    <a:pt x="20730" y="144160"/>
                    <a:pt x="60735" y="134000"/>
                    <a:pt x="77880" y="146700"/>
                  </a:cubicBezTo>
                  <a:cubicBezTo>
                    <a:pt x="95025" y="159400"/>
                    <a:pt x="96930" y="200040"/>
                    <a:pt x="112170" y="196230"/>
                  </a:cubicBezTo>
                  <a:cubicBezTo>
                    <a:pt x="127410" y="192420"/>
                    <a:pt x="173130" y="147970"/>
                    <a:pt x="169320" y="123840"/>
                  </a:cubicBezTo>
                  <a:cubicBezTo>
                    <a:pt x="165510" y="99710"/>
                    <a:pt x="112805" y="69865"/>
                    <a:pt x="89310" y="51450"/>
                  </a:cubicBezTo>
                  <a:cubicBezTo>
                    <a:pt x="65815" y="33035"/>
                    <a:pt x="22635" y="-9510"/>
                    <a:pt x="9300" y="1920"/>
                  </a:cubicBezTo>
                  <a:close/>
                </a:path>
              </a:pathLst>
            </a:custGeom>
            <a:solidFill>
              <a:srgbClr val="C0504D">
                <a:lumMod val="75000"/>
              </a:srgbClr>
            </a:solid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8" name="Freeform 67">
              <a:extLst>
                <a:ext uri="{FF2B5EF4-FFF2-40B4-BE49-F238E27FC236}">
                  <a16:creationId xmlns:a16="http://schemas.microsoft.com/office/drawing/2014/main" id="{3BD3C1ED-F97D-48F6-87E8-C3673F3A4825}"/>
                </a:ext>
              </a:extLst>
            </p:cNvPr>
            <p:cNvSpPr/>
            <p:nvPr/>
          </p:nvSpPr>
          <p:spPr>
            <a:xfrm>
              <a:off x="1130671" y="3683534"/>
              <a:ext cx="204800" cy="417564"/>
            </a:xfrm>
            <a:custGeom>
              <a:avLst/>
              <a:gdLst>
                <a:gd name="connsiteX0" fmla="*/ 205110 w 205110"/>
                <a:gd name="connsiteY0" fmla="*/ 416560 h 416560"/>
                <a:gd name="connsiteX1" fmla="*/ 22230 w 205110"/>
                <a:gd name="connsiteY1" fmla="*/ 325120 h 416560"/>
                <a:gd name="connsiteX2" fmla="*/ 12070 w 205110"/>
                <a:gd name="connsiteY2" fmla="*/ 182880 h 416560"/>
                <a:gd name="connsiteX3" fmla="*/ 103510 w 205110"/>
                <a:gd name="connsiteY3" fmla="*/ 0 h 416560"/>
              </a:gdLst>
              <a:ahLst/>
              <a:cxnLst>
                <a:cxn ang="0">
                  <a:pos x="connsiteX0" y="connsiteY0"/>
                </a:cxn>
                <a:cxn ang="0">
                  <a:pos x="connsiteX1" y="connsiteY1"/>
                </a:cxn>
                <a:cxn ang="0">
                  <a:pos x="connsiteX2" y="connsiteY2"/>
                </a:cxn>
                <a:cxn ang="0">
                  <a:pos x="connsiteX3" y="connsiteY3"/>
                </a:cxn>
              </a:cxnLst>
              <a:rect l="l" t="t" r="r" b="b"/>
              <a:pathLst>
                <a:path w="205110" h="416560">
                  <a:moveTo>
                    <a:pt x="205110" y="416560"/>
                  </a:moveTo>
                  <a:cubicBezTo>
                    <a:pt x="129756" y="390313"/>
                    <a:pt x="54403" y="364067"/>
                    <a:pt x="22230" y="325120"/>
                  </a:cubicBezTo>
                  <a:cubicBezTo>
                    <a:pt x="-9943" y="286173"/>
                    <a:pt x="-1477" y="237067"/>
                    <a:pt x="12070" y="182880"/>
                  </a:cubicBezTo>
                  <a:cubicBezTo>
                    <a:pt x="25617" y="128693"/>
                    <a:pt x="64563" y="64346"/>
                    <a:pt x="103510" y="0"/>
                  </a:cubicBezTo>
                </a:path>
              </a:pathLst>
            </a:custGeom>
            <a:no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69" name="Freeform 68">
              <a:extLst>
                <a:ext uri="{FF2B5EF4-FFF2-40B4-BE49-F238E27FC236}">
                  <a16:creationId xmlns:a16="http://schemas.microsoft.com/office/drawing/2014/main" id="{5319A471-C311-4704-87BF-AAC1731B0E47}"/>
                </a:ext>
              </a:extLst>
            </p:cNvPr>
            <p:cNvSpPr/>
            <p:nvPr/>
          </p:nvSpPr>
          <p:spPr>
            <a:xfrm>
              <a:off x="721071" y="3575571"/>
              <a:ext cx="85730" cy="176234"/>
            </a:xfrm>
            <a:custGeom>
              <a:avLst/>
              <a:gdLst>
                <a:gd name="connsiteX0" fmla="*/ 0 w 85344"/>
                <a:gd name="connsiteY0" fmla="*/ 0 h 176784"/>
                <a:gd name="connsiteX1" fmla="*/ 85344 w 85344"/>
                <a:gd name="connsiteY1" fmla="*/ 176784 h 176784"/>
              </a:gdLst>
              <a:ahLst/>
              <a:cxnLst>
                <a:cxn ang="0">
                  <a:pos x="connsiteX0" y="connsiteY0"/>
                </a:cxn>
                <a:cxn ang="0">
                  <a:pos x="connsiteX1" y="connsiteY1"/>
                </a:cxn>
              </a:cxnLst>
              <a:rect l="l" t="t" r="r" b="b"/>
              <a:pathLst>
                <a:path w="85344" h="176784">
                  <a:moveTo>
                    <a:pt x="0" y="0"/>
                  </a:moveTo>
                  <a:lnTo>
                    <a:pt x="85344" y="176784"/>
                  </a:lnTo>
                </a:path>
              </a:pathLst>
            </a:custGeom>
            <a:no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70" name="Freeform 69">
              <a:extLst>
                <a:ext uri="{FF2B5EF4-FFF2-40B4-BE49-F238E27FC236}">
                  <a16:creationId xmlns:a16="http://schemas.microsoft.com/office/drawing/2014/main" id="{C2B022F9-111F-454C-A442-7527A8D0CDB4}"/>
                </a:ext>
              </a:extLst>
            </p:cNvPr>
            <p:cNvSpPr/>
            <p:nvPr/>
          </p:nvSpPr>
          <p:spPr>
            <a:xfrm>
              <a:off x="754411" y="4002660"/>
              <a:ext cx="92081" cy="127015"/>
            </a:xfrm>
            <a:custGeom>
              <a:avLst/>
              <a:gdLst>
                <a:gd name="connsiteX0" fmla="*/ 27864 w 94920"/>
                <a:gd name="connsiteY0" fmla="*/ 0 h 134112"/>
                <a:gd name="connsiteX1" fmla="*/ 3480 w 94920"/>
                <a:gd name="connsiteY1" fmla="*/ 85344 h 134112"/>
                <a:gd name="connsiteX2" fmla="*/ 94920 w 94920"/>
                <a:gd name="connsiteY2" fmla="*/ 134112 h 134112"/>
              </a:gdLst>
              <a:ahLst/>
              <a:cxnLst>
                <a:cxn ang="0">
                  <a:pos x="connsiteX0" y="connsiteY0"/>
                </a:cxn>
                <a:cxn ang="0">
                  <a:pos x="connsiteX1" y="connsiteY1"/>
                </a:cxn>
                <a:cxn ang="0">
                  <a:pos x="connsiteX2" y="connsiteY2"/>
                </a:cxn>
              </a:cxnLst>
              <a:rect l="l" t="t" r="r" b="b"/>
              <a:pathLst>
                <a:path w="94920" h="134112">
                  <a:moveTo>
                    <a:pt x="27864" y="0"/>
                  </a:moveTo>
                  <a:cubicBezTo>
                    <a:pt x="10084" y="31496"/>
                    <a:pt x="-7696" y="62992"/>
                    <a:pt x="3480" y="85344"/>
                  </a:cubicBezTo>
                  <a:cubicBezTo>
                    <a:pt x="14656" y="107696"/>
                    <a:pt x="54788" y="120904"/>
                    <a:pt x="94920" y="134112"/>
                  </a:cubicBezTo>
                </a:path>
              </a:pathLst>
            </a:custGeom>
            <a:no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71" name="Freeform 70">
              <a:extLst>
                <a:ext uri="{FF2B5EF4-FFF2-40B4-BE49-F238E27FC236}">
                  <a16:creationId xmlns:a16="http://schemas.microsoft.com/office/drawing/2014/main" id="{10A876FC-AF9A-4032-9944-2F9BCC8DDE5D}"/>
                </a:ext>
              </a:extLst>
            </p:cNvPr>
            <p:cNvSpPr/>
            <p:nvPr/>
          </p:nvSpPr>
          <p:spPr>
            <a:xfrm>
              <a:off x="697258" y="3404100"/>
              <a:ext cx="12701" cy="104788"/>
            </a:xfrm>
            <a:custGeom>
              <a:avLst/>
              <a:gdLst>
                <a:gd name="connsiteX0" fmla="*/ 12192 w 12192"/>
                <a:gd name="connsiteY0" fmla="*/ 103632 h 103632"/>
                <a:gd name="connsiteX1" fmla="*/ 0 w 12192"/>
                <a:gd name="connsiteY1" fmla="*/ 0 h 103632"/>
              </a:gdLst>
              <a:ahLst/>
              <a:cxnLst>
                <a:cxn ang="0">
                  <a:pos x="connsiteX0" y="connsiteY0"/>
                </a:cxn>
                <a:cxn ang="0">
                  <a:pos x="connsiteX1" y="connsiteY1"/>
                </a:cxn>
              </a:cxnLst>
              <a:rect l="l" t="t" r="r" b="b"/>
              <a:pathLst>
                <a:path w="12192" h="103632">
                  <a:moveTo>
                    <a:pt x="12192" y="103632"/>
                  </a:moveTo>
                  <a:lnTo>
                    <a:pt x="0" y="0"/>
                  </a:lnTo>
                </a:path>
              </a:pathLst>
            </a:custGeom>
            <a:no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72" name="Freeform 71">
              <a:extLst>
                <a:ext uri="{FF2B5EF4-FFF2-40B4-BE49-F238E27FC236}">
                  <a16:creationId xmlns:a16="http://schemas.microsoft.com/office/drawing/2014/main" id="{25C68467-8B56-4C9D-A52A-377D207A1BAA}"/>
                </a:ext>
              </a:extLst>
            </p:cNvPr>
            <p:cNvSpPr/>
            <p:nvPr/>
          </p:nvSpPr>
          <p:spPr>
            <a:xfrm>
              <a:off x="909996" y="3466020"/>
              <a:ext cx="61916" cy="115901"/>
            </a:xfrm>
            <a:custGeom>
              <a:avLst/>
              <a:gdLst>
                <a:gd name="connsiteX0" fmla="*/ 0 w 60960"/>
                <a:gd name="connsiteY0" fmla="*/ 0 h 115824"/>
                <a:gd name="connsiteX1" fmla="*/ 60960 w 60960"/>
                <a:gd name="connsiteY1" fmla="*/ 115824 h 115824"/>
              </a:gdLst>
              <a:ahLst/>
              <a:cxnLst>
                <a:cxn ang="0">
                  <a:pos x="connsiteX0" y="connsiteY0"/>
                </a:cxn>
                <a:cxn ang="0">
                  <a:pos x="connsiteX1" y="connsiteY1"/>
                </a:cxn>
              </a:cxnLst>
              <a:rect l="l" t="t" r="r" b="b"/>
              <a:pathLst>
                <a:path w="60960" h="115824">
                  <a:moveTo>
                    <a:pt x="0" y="0"/>
                  </a:moveTo>
                  <a:lnTo>
                    <a:pt x="60960" y="115824"/>
                  </a:lnTo>
                </a:path>
              </a:pathLst>
            </a:custGeom>
            <a:noFill/>
            <a:ln w="25400" cap="flat" cmpd="sng" algn="ctr">
              <a:solidFill>
                <a:srgbClr val="C0504D">
                  <a:lumMod val="50000"/>
                </a:srgbClr>
              </a:solidFill>
              <a:prstDash val="solid"/>
            </a:ln>
            <a:effectLst/>
          </p:spPr>
          <p:txBody>
            <a:bodyPr anchor="ctr"/>
            <a:lstStyle/>
            <a:p>
              <a:pPr algn="ctr" fontAlgn="auto">
                <a:spcBef>
                  <a:spcPts val="0"/>
                </a:spcBef>
                <a:spcAft>
                  <a:spcPts val="0"/>
                </a:spcAft>
                <a:defRPr/>
              </a:pPr>
              <a:endParaRPr lang="en-US" kern="0">
                <a:solidFill>
                  <a:prstClr val="white"/>
                </a:solidFill>
                <a:latin typeface="Calibri"/>
              </a:endParaRPr>
            </a:p>
          </p:txBody>
        </p:sp>
      </p:grpSp>
      <p:sp>
        <p:nvSpPr>
          <p:cNvPr id="54291" name="Nadpis 1">
            <a:extLst>
              <a:ext uri="{FF2B5EF4-FFF2-40B4-BE49-F238E27FC236}">
                <a16:creationId xmlns:a16="http://schemas.microsoft.com/office/drawing/2014/main" id="{C8818CBC-CEC1-473A-A3E5-980E4063E740}"/>
              </a:ext>
            </a:extLst>
          </p:cNvPr>
          <p:cNvSpPr txBox="1">
            <a:spLocks/>
          </p:cNvSpPr>
          <p:nvPr/>
        </p:nvSpPr>
        <p:spPr bwMode="auto">
          <a:xfrm>
            <a:off x="294326" y="-1174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4000" b="1" dirty="0" err="1">
                <a:solidFill>
                  <a:schemeClr val="tx2"/>
                </a:solidFill>
                <a:latin typeface="Calibri" panose="020F0502020204030204" pitchFamily="34" charset="0"/>
              </a:rPr>
              <a:t>Mismatch</a:t>
            </a:r>
            <a:r>
              <a:rPr lang="cs-CZ" altLang="cs-CZ" sz="4000" b="1" dirty="0">
                <a:solidFill>
                  <a:schemeClr val="tx2"/>
                </a:solidFill>
                <a:latin typeface="Calibri" panose="020F0502020204030204" pitchFamily="34" charset="0"/>
              </a:rPr>
              <a:t> podruhé</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2614" y="389647"/>
            <a:ext cx="5132550" cy="531293"/>
          </a:xfrm>
          <a:prstGeom prst="rect">
            <a:avLst/>
          </a:prstGeom>
        </p:spPr>
        <p:txBody>
          <a:bodyPr vert="horz" wrap="square" lIns="0" tIns="14408" rIns="0" bIns="0" rtlCol="0" anchor="t" anchorCtr="0">
            <a:spAutoFit/>
          </a:bodyPr>
          <a:lstStyle/>
          <a:p>
            <a:pPr marL="11527">
              <a:lnSpc>
                <a:spcPct val="100000"/>
              </a:lnSpc>
              <a:spcBef>
                <a:spcPts val="113"/>
              </a:spcBef>
            </a:pPr>
            <a:r>
              <a:rPr lang="cs-CZ" sz="3358" spc="9" dirty="0"/>
              <a:t>Sčítání všech příčin</a:t>
            </a:r>
            <a:endParaRPr sz="3358" dirty="0"/>
          </a:p>
        </p:txBody>
      </p:sp>
      <p:sp>
        <p:nvSpPr>
          <p:cNvPr id="3" name="object 3"/>
          <p:cNvSpPr txBox="1"/>
          <p:nvPr/>
        </p:nvSpPr>
        <p:spPr>
          <a:xfrm>
            <a:off x="2521415" y="2100162"/>
            <a:ext cx="6969226" cy="2036180"/>
          </a:xfrm>
          <a:prstGeom prst="rect">
            <a:avLst/>
          </a:prstGeom>
        </p:spPr>
        <p:txBody>
          <a:bodyPr vert="horz" wrap="square" lIns="0" tIns="28239" rIns="0" bIns="0" rtlCol="0">
            <a:spAutoFit/>
          </a:bodyPr>
          <a:lstStyle/>
          <a:p>
            <a:pPr marL="333116" marR="468553" indent="-322166">
              <a:lnSpc>
                <a:spcPts val="3004"/>
              </a:lnSpc>
              <a:spcBef>
                <a:spcPts val="222"/>
              </a:spcBef>
              <a:tabLst>
                <a:tab pos="333116" algn="l"/>
              </a:tabLst>
            </a:pPr>
            <a:r>
              <a:rPr sz="2541" spc="-5" dirty="0">
                <a:latin typeface="Arial"/>
                <a:cs typeface="Arial"/>
              </a:rPr>
              <a:t>Adding the proportion of disease from each  cause results in more than</a:t>
            </a:r>
            <a:r>
              <a:rPr sz="2541" spc="-18" dirty="0">
                <a:latin typeface="Arial"/>
                <a:cs typeface="Arial"/>
              </a:rPr>
              <a:t> </a:t>
            </a:r>
            <a:r>
              <a:rPr sz="2541" spc="-5" dirty="0">
                <a:latin typeface="Arial"/>
                <a:cs typeface="Arial"/>
              </a:rPr>
              <a:t>100%</a:t>
            </a:r>
            <a:endParaRPr sz="2541" dirty="0">
              <a:latin typeface="Arial"/>
              <a:cs typeface="Arial"/>
            </a:endParaRPr>
          </a:p>
          <a:p>
            <a:pPr marL="333116" marR="4611" indent="-322166">
              <a:lnSpc>
                <a:spcPct val="99400"/>
              </a:lnSpc>
              <a:spcBef>
                <a:spcPts val="590"/>
              </a:spcBef>
              <a:tabLst>
                <a:tab pos="333116" algn="l"/>
              </a:tabLst>
            </a:pPr>
            <a:r>
              <a:rPr sz="2541" spc="-5" dirty="0">
                <a:latin typeface="Arial"/>
                <a:cs typeface="Arial"/>
              </a:rPr>
              <a:t>Attributable Fraction (AF) is the proportion of a  disease in a specific population that would be  eliminated if people were</a:t>
            </a:r>
            <a:r>
              <a:rPr sz="2541" spc="-14" dirty="0">
                <a:latin typeface="Arial"/>
                <a:cs typeface="Arial"/>
              </a:rPr>
              <a:t> </a:t>
            </a:r>
            <a:r>
              <a:rPr sz="2541" spc="-5" dirty="0">
                <a:latin typeface="Arial"/>
                <a:cs typeface="Arial"/>
              </a:rPr>
              <a:t>unexposed…</a:t>
            </a:r>
            <a:endParaRPr sz="2541" dirty="0">
              <a:latin typeface="Arial"/>
              <a:cs typeface="Arial"/>
            </a:endParaRPr>
          </a:p>
        </p:txBody>
      </p:sp>
      <p:sp>
        <p:nvSpPr>
          <p:cNvPr id="4" name="object 4"/>
          <p:cNvSpPr txBox="1"/>
          <p:nvPr/>
        </p:nvSpPr>
        <p:spPr>
          <a:xfrm>
            <a:off x="2761686" y="5322834"/>
            <a:ext cx="2894768" cy="461665"/>
          </a:xfrm>
          <a:prstGeom prst="rect">
            <a:avLst/>
          </a:prstGeom>
        </p:spPr>
        <p:txBody>
          <a:bodyPr vert="horz" wrap="square" lIns="0" tIns="0" rIns="0" bIns="0" rtlCol="0">
            <a:spAutoFit/>
          </a:bodyPr>
          <a:lstStyle/>
          <a:p>
            <a:pPr marL="91060">
              <a:lnSpc>
                <a:spcPts val="3580"/>
              </a:lnSpc>
            </a:pPr>
            <a:r>
              <a:rPr sz="3449" i="1" spc="5" dirty="0">
                <a:latin typeface="Times New Roman"/>
                <a:cs typeface="Times New Roman"/>
              </a:rPr>
              <a:t>AF </a:t>
            </a:r>
            <a:r>
              <a:rPr sz="3449" spc="5" dirty="0">
                <a:latin typeface="Symbol"/>
                <a:cs typeface="Symbol"/>
              </a:rPr>
              <a:t></a:t>
            </a:r>
            <a:r>
              <a:rPr sz="3449" spc="5" dirty="0">
                <a:latin typeface="Times New Roman"/>
                <a:cs typeface="Times New Roman"/>
              </a:rPr>
              <a:t> </a:t>
            </a:r>
            <a:r>
              <a:rPr sz="3449" spc="-141" dirty="0">
                <a:latin typeface="Times New Roman"/>
                <a:cs typeface="Times New Roman"/>
              </a:rPr>
              <a:t>(1 </a:t>
            </a:r>
            <a:r>
              <a:rPr sz="3449" spc="136" dirty="0">
                <a:latin typeface="Symbol"/>
                <a:cs typeface="Symbol"/>
              </a:rPr>
              <a:t></a:t>
            </a:r>
            <a:r>
              <a:rPr sz="3449" spc="136" dirty="0">
                <a:latin typeface="Times New Roman"/>
                <a:cs typeface="Times New Roman"/>
              </a:rPr>
              <a:t>1/</a:t>
            </a:r>
            <a:r>
              <a:rPr sz="3449" spc="-731" dirty="0">
                <a:latin typeface="Times New Roman"/>
                <a:cs typeface="Times New Roman"/>
              </a:rPr>
              <a:t> </a:t>
            </a:r>
            <a:r>
              <a:rPr sz="3449" i="1" spc="9" dirty="0">
                <a:latin typeface="Times New Roman"/>
                <a:cs typeface="Times New Roman"/>
              </a:rPr>
              <a:t>RR</a:t>
            </a:r>
            <a:r>
              <a:rPr sz="3449" spc="9" dirty="0">
                <a:latin typeface="Times New Roman"/>
                <a:cs typeface="Times New Roman"/>
              </a:rPr>
              <a:t>)</a:t>
            </a:r>
            <a:endParaRPr sz="3449">
              <a:latin typeface="Times New Roman"/>
              <a:cs typeface="Times New Roman"/>
            </a:endParaRPr>
          </a:p>
        </p:txBody>
      </p:sp>
      <p:sp>
        <p:nvSpPr>
          <p:cNvPr id="5" name="object 5"/>
          <p:cNvSpPr txBox="1"/>
          <p:nvPr/>
        </p:nvSpPr>
        <p:spPr>
          <a:xfrm>
            <a:off x="2761686" y="4459314"/>
            <a:ext cx="2894768" cy="423193"/>
          </a:xfrm>
          <a:prstGeom prst="rect">
            <a:avLst/>
          </a:prstGeom>
        </p:spPr>
        <p:txBody>
          <a:bodyPr vert="horz" wrap="square" lIns="0" tIns="0" rIns="0" bIns="0" rtlCol="0">
            <a:spAutoFit/>
          </a:bodyPr>
          <a:lstStyle/>
          <a:p>
            <a:pPr marL="144658">
              <a:lnSpc>
                <a:spcPts val="3331"/>
              </a:lnSpc>
              <a:tabLst>
                <a:tab pos="1630425" algn="l"/>
              </a:tabLst>
            </a:pPr>
            <a:r>
              <a:rPr sz="3222" i="1" dirty="0">
                <a:latin typeface="Times New Roman"/>
                <a:cs typeface="Times New Roman"/>
              </a:rPr>
              <a:t>AF</a:t>
            </a:r>
            <a:r>
              <a:rPr sz="3222" i="1" spc="295" dirty="0">
                <a:latin typeface="Times New Roman"/>
                <a:cs typeface="Times New Roman"/>
              </a:rPr>
              <a:t> </a:t>
            </a:r>
            <a:r>
              <a:rPr sz="3222" dirty="0">
                <a:latin typeface="Symbol"/>
                <a:cs typeface="Symbol"/>
              </a:rPr>
              <a:t></a:t>
            </a:r>
            <a:r>
              <a:rPr sz="3222" spc="-154" dirty="0">
                <a:latin typeface="Times New Roman"/>
                <a:cs typeface="Times New Roman"/>
              </a:rPr>
              <a:t> </a:t>
            </a:r>
            <a:r>
              <a:rPr sz="3222" spc="68" dirty="0">
                <a:latin typeface="Times New Roman"/>
                <a:cs typeface="Times New Roman"/>
              </a:rPr>
              <a:t>(</a:t>
            </a:r>
            <a:r>
              <a:rPr sz="3222" i="1" spc="68" dirty="0">
                <a:latin typeface="Times New Roman"/>
                <a:cs typeface="Times New Roman"/>
              </a:rPr>
              <a:t>I</a:t>
            </a:r>
            <a:r>
              <a:rPr sz="2791" i="1" spc="102" baseline="-24390" dirty="0">
                <a:latin typeface="Times New Roman"/>
                <a:cs typeface="Times New Roman"/>
              </a:rPr>
              <a:t>e	</a:t>
            </a:r>
            <a:r>
              <a:rPr sz="3222" dirty="0">
                <a:latin typeface="Symbol"/>
                <a:cs typeface="Symbol"/>
              </a:rPr>
              <a:t></a:t>
            </a:r>
            <a:r>
              <a:rPr sz="3222" spc="-182" dirty="0">
                <a:latin typeface="Times New Roman"/>
                <a:cs typeface="Times New Roman"/>
              </a:rPr>
              <a:t> </a:t>
            </a:r>
            <a:r>
              <a:rPr sz="3222" i="1" spc="36" dirty="0">
                <a:latin typeface="Times New Roman"/>
                <a:cs typeface="Times New Roman"/>
              </a:rPr>
              <a:t>I</a:t>
            </a:r>
            <a:r>
              <a:rPr sz="2791" i="1" spc="54" baseline="-24390" dirty="0">
                <a:latin typeface="Times New Roman"/>
                <a:cs typeface="Times New Roman"/>
              </a:rPr>
              <a:t>n</a:t>
            </a:r>
            <a:r>
              <a:rPr sz="2791" i="1" spc="-162" baseline="-24390" dirty="0">
                <a:latin typeface="Times New Roman"/>
                <a:cs typeface="Times New Roman"/>
              </a:rPr>
              <a:t> </a:t>
            </a:r>
            <a:r>
              <a:rPr sz="3222" dirty="0">
                <a:latin typeface="Times New Roman"/>
                <a:cs typeface="Times New Roman"/>
              </a:rPr>
              <a:t>)</a:t>
            </a:r>
            <a:r>
              <a:rPr sz="3222" spc="-417" dirty="0">
                <a:latin typeface="Times New Roman"/>
                <a:cs typeface="Times New Roman"/>
              </a:rPr>
              <a:t> </a:t>
            </a:r>
            <a:r>
              <a:rPr sz="3222" dirty="0">
                <a:latin typeface="Times New Roman"/>
                <a:cs typeface="Times New Roman"/>
              </a:rPr>
              <a:t>/</a:t>
            </a:r>
            <a:r>
              <a:rPr sz="3222" spc="-504" dirty="0">
                <a:latin typeface="Times New Roman"/>
                <a:cs typeface="Times New Roman"/>
              </a:rPr>
              <a:t> </a:t>
            </a:r>
            <a:r>
              <a:rPr sz="3222" i="1" spc="36" dirty="0">
                <a:latin typeface="Times New Roman"/>
                <a:cs typeface="Times New Roman"/>
              </a:rPr>
              <a:t>I</a:t>
            </a:r>
            <a:r>
              <a:rPr sz="2791" i="1" spc="54" baseline="-24390" dirty="0">
                <a:latin typeface="Times New Roman"/>
                <a:cs typeface="Times New Roman"/>
              </a:rPr>
              <a:t>e</a:t>
            </a:r>
            <a:endParaRPr sz="2791" baseline="-24390">
              <a:latin typeface="Times New Roman"/>
              <a:cs typeface="Times New Roman"/>
            </a:endParaRPr>
          </a:p>
        </p:txBody>
      </p:sp>
      <p:sp>
        <p:nvSpPr>
          <p:cNvPr id="6" name="object 6"/>
          <p:cNvSpPr/>
          <p:nvPr/>
        </p:nvSpPr>
        <p:spPr>
          <a:xfrm>
            <a:off x="2761686" y="4459314"/>
            <a:ext cx="2894768" cy="477755"/>
          </a:xfrm>
          <a:custGeom>
            <a:avLst/>
            <a:gdLst/>
            <a:ahLst/>
            <a:cxnLst/>
            <a:rect l="l" t="t" r="r" b="b"/>
            <a:pathLst>
              <a:path w="3189604" h="526414">
                <a:moveTo>
                  <a:pt x="3189185" y="0"/>
                </a:moveTo>
                <a:lnTo>
                  <a:pt x="0" y="0"/>
                </a:lnTo>
                <a:lnTo>
                  <a:pt x="0" y="525856"/>
                </a:lnTo>
                <a:lnTo>
                  <a:pt x="3189185" y="525856"/>
                </a:lnTo>
                <a:lnTo>
                  <a:pt x="3189185" y="0"/>
                </a:lnTo>
                <a:close/>
              </a:path>
            </a:pathLst>
          </a:custGeom>
          <a:solidFill>
            <a:srgbClr val="FFA900">
              <a:alpha val="32939"/>
            </a:srgbClr>
          </a:solidFill>
        </p:spPr>
        <p:txBody>
          <a:bodyPr wrap="square" lIns="0" tIns="0" rIns="0" bIns="0" rtlCol="0"/>
          <a:lstStyle/>
          <a:p>
            <a:endParaRPr sz="2178"/>
          </a:p>
        </p:txBody>
      </p:sp>
      <p:sp>
        <p:nvSpPr>
          <p:cNvPr id="7" name="object 7"/>
          <p:cNvSpPr/>
          <p:nvPr/>
        </p:nvSpPr>
        <p:spPr>
          <a:xfrm>
            <a:off x="2761689" y="4459319"/>
            <a:ext cx="2894768" cy="477755"/>
          </a:xfrm>
          <a:custGeom>
            <a:avLst/>
            <a:gdLst/>
            <a:ahLst/>
            <a:cxnLst/>
            <a:rect l="l" t="t" r="r" b="b"/>
            <a:pathLst>
              <a:path w="3189604" h="526414">
                <a:moveTo>
                  <a:pt x="0" y="0"/>
                </a:moveTo>
                <a:lnTo>
                  <a:pt x="3189188" y="0"/>
                </a:lnTo>
                <a:lnTo>
                  <a:pt x="3189188" y="525857"/>
                </a:lnTo>
                <a:lnTo>
                  <a:pt x="0" y="525857"/>
                </a:lnTo>
                <a:lnTo>
                  <a:pt x="0" y="0"/>
                </a:lnTo>
                <a:close/>
              </a:path>
            </a:pathLst>
          </a:custGeom>
          <a:ln w="9859">
            <a:solidFill>
              <a:srgbClr val="FFFFFF"/>
            </a:solidFill>
          </a:ln>
        </p:spPr>
        <p:txBody>
          <a:bodyPr wrap="square" lIns="0" tIns="0" rIns="0" bIns="0" rtlCol="0"/>
          <a:lstStyle/>
          <a:p>
            <a:endParaRPr sz="2178"/>
          </a:p>
        </p:txBody>
      </p:sp>
      <p:sp>
        <p:nvSpPr>
          <p:cNvPr id="8" name="object 8"/>
          <p:cNvSpPr/>
          <p:nvPr/>
        </p:nvSpPr>
        <p:spPr>
          <a:xfrm>
            <a:off x="2761686" y="5322834"/>
            <a:ext cx="2894768" cy="477755"/>
          </a:xfrm>
          <a:custGeom>
            <a:avLst/>
            <a:gdLst/>
            <a:ahLst/>
            <a:cxnLst/>
            <a:rect l="l" t="t" r="r" b="b"/>
            <a:pathLst>
              <a:path w="3189604" h="526414">
                <a:moveTo>
                  <a:pt x="3189185" y="0"/>
                </a:moveTo>
                <a:lnTo>
                  <a:pt x="0" y="0"/>
                </a:lnTo>
                <a:lnTo>
                  <a:pt x="0" y="525862"/>
                </a:lnTo>
                <a:lnTo>
                  <a:pt x="3189185" y="525862"/>
                </a:lnTo>
                <a:lnTo>
                  <a:pt x="3189185" y="0"/>
                </a:lnTo>
                <a:close/>
              </a:path>
            </a:pathLst>
          </a:custGeom>
          <a:solidFill>
            <a:srgbClr val="FFA900">
              <a:alpha val="32939"/>
            </a:srgbClr>
          </a:solidFill>
        </p:spPr>
        <p:txBody>
          <a:bodyPr wrap="square" lIns="0" tIns="0" rIns="0" bIns="0" rtlCol="0"/>
          <a:lstStyle/>
          <a:p>
            <a:endParaRPr sz="2178"/>
          </a:p>
        </p:txBody>
      </p:sp>
      <p:sp>
        <p:nvSpPr>
          <p:cNvPr id="9" name="object 9"/>
          <p:cNvSpPr/>
          <p:nvPr/>
        </p:nvSpPr>
        <p:spPr>
          <a:xfrm>
            <a:off x="2761689" y="5322838"/>
            <a:ext cx="2894768" cy="477755"/>
          </a:xfrm>
          <a:custGeom>
            <a:avLst/>
            <a:gdLst/>
            <a:ahLst/>
            <a:cxnLst/>
            <a:rect l="l" t="t" r="r" b="b"/>
            <a:pathLst>
              <a:path w="3189604" h="526414">
                <a:moveTo>
                  <a:pt x="0" y="0"/>
                </a:moveTo>
                <a:lnTo>
                  <a:pt x="3189188" y="0"/>
                </a:lnTo>
                <a:lnTo>
                  <a:pt x="3189188" y="525857"/>
                </a:lnTo>
                <a:lnTo>
                  <a:pt x="0" y="525857"/>
                </a:lnTo>
                <a:lnTo>
                  <a:pt x="0" y="0"/>
                </a:lnTo>
                <a:close/>
              </a:path>
            </a:pathLst>
          </a:custGeom>
          <a:ln w="9859">
            <a:solidFill>
              <a:srgbClr val="FFFFFF"/>
            </a:solidFill>
          </a:ln>
        </p:spPr>
        <p:txBody>
          <a:bodyPr wrap="square" lIns="0" tIns="0" rIns="0" bIns="0" rtlCol="0"/>
          <a:lstStyle/>
          <a:p>
            <a:endParaRPr sz="2178"/>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465" y="274264"/>
            <a:ext cx="4774090" cy="531293"/>
          </a:xfrm>
          <a:prstGeom prst="rect">
            <a:avLst/>
          </a:prstGeom>
        </p:spPr>
        <p:txBody>
          <a:bodyPr vert="horz" wrap="square" lIns="0" tIns="14408" rIns="0" bIns="0" rtlCol="0" anchor="t" anchorCtr="0">
            <a:spAutoFit/>
          </a:bodyPr>
          <a:lstStyle/>
          <a:p>
            <a:pPr marL="11527">
              <a:lnSpc>
                <a:spcPct val="100000"/>
              </a:lnSpc>
              <a:spcBef>
                <a:spcPts val="113"/>
              </a:spcBef>
            </a:pPr>
            <a:r>
              <a:rPr lang="cs-CZ" sz="3358" spc="9" dirty="0"/>
              <a:t>Azbest a kouření</a:t>
            </a:r>
            <a:endParaRPr sz="3358" dirty="0"/>
          </a:p>
        </p:txBody>
      </p:sp>
      <p:sp>
        <p:nvSpPr>
          <p:cNvPr id="3" name="object 3"/>
          <p:cNvSpPr txBox="1"/>
          <p:nvPr/>
        </p:nvSpPr>
        <p:spPr>
          <a:xfrm>
            <a:off x="2521415" y="2100161"/>
            <a:ext cx="6157792" cy="416104"/>
          </a:xfrm>
          <a:prstGeom prst="rect">
            <a:avLst/>
          </a:prstGeom>
        </p:spPr>
        <p:txBody>
          <a:bodyPr vert="horz" wrap="square" lIns="0" tIns="10950" rIns="0" bIns="0" rtlCol="0">
            <a:spAutoFit/>
          </a:bodyPr>
          <a:lstStyle/>
          <a:p>
            <a:pPr marL="11527">
              <a:spcBef>
                <a:spcPts val="86"/>
              </a:spcBef>
              <a:tabLst>
                <a:tab pos="333116" algn="l"/>
              </a:tabLst>
            </a:pPr>
            <a:r>
              <a:rPr sz="2632" spc="-604" dirty="0">
                <a:latin typeface="Wingdings"/>
                <a:cs typeface="Wingdings"/>
              </a:rPr>
              <a:t></a:t>
            </a:r>
            <a:r>
              <a:rPr sz="2632" spc="-604" dirty="0">
                <a:latin typeface="Times New Roman"/>
                <a:cs typeface="Times New Roman"/>
              </a:rPr>
              <a:t>	</a:t>
            </a:r>
            <a:r>
              <a:rPr sz="2632" spc="-5" dirty="0">
                <a:latin typeface="Arial"/>
                <a:cs typeface="Arial"/>
              </a:rPr>
              <a:t>Asbestos and smoking both cause</a:t>
            </a:r>
            <a:r>
              <a:rPr sz="2632" spc="9" dirty="0">
                <a:latin typeface="Arial"/>
                <a:cs typeface="Arial"/>
              </a:rPr>
              <a:t> </a:t>
            </a:r>
            <a:r>
              <a:rPr sz="2632" spc="-5" dirty="0">
                <a:latin typeface="Arial"/>
                <a:cs typeface="Arial"/>
              </a:rPr>
              <a:t>lung</a:t>
            </a:r>
            <a:endParaRPr sz="2632">
              <a:latin typeface="Arial"/>
              <a:cs typeface="Arial"/>
            </a:endParaRPr>
          </a:p>
        </p:txBody>
      </p:sp>
      <p:sp>
        <p:nvSpPr>
          <p:cNvPr id="4" name="object 4"/>
          <p:cNvSpPr txBox="1"/>
          <p:nvPr/>
        </p:nvSpPr>
        <p:spPr>
          <a:xfrm>
            <a:off x="9132854" y="3006925"/>
            <a:ext cx="206893" cy="641201"/>
          </a:xfrm>
          <a:prstGeom prst="rect">
            <a:avLst/>
          </a:prstGeom>
        </p:spPr>
        <p:txBody>
          <a:bodyPr vert="horz" wrap="square" lIns="0" tIns="0" rIns="0" bIns="0" rtlCol="0">
            <a:spAutoFit/>
          </a:bodyPr>
          <a:lstStyle/>
          <a:p>
            <a:pPr>
              <a:lnSpc>
                <a:spcPts val="2487"/>
              </a:lnSpc>
            </a:pPr>
            <a:r>
              <a:rPr sz="2224" spc="9" dirty="0">
                <a:latin typeface="Arial"/>
                <a:cs typeface="Arial"/>
              </a:rPr>
              <a:t>is</a:t>
            </a:r>
            <a:endParaRPr sz="2224">
              <a:latin typeface="Arial"/>
              <a:cs typeface="Arial"/>
            </a:endParaRPr>
          </a:p>
        </p:txBody>
      </p:sp>
      <p:sp>
        <p:nvSpPr>
          <p:cNvPr id="5" name="object 5"/>
          <p:cNvSpPr txBox="1"/>
          <p:nvPr/>
        </p:nvSpPr>
        <p:spPr>
          <a:xfrm>
            <a:off x="2843510" y="2433995"/>
            <a:ext cx="3047487" cy="2762480"/>
          </a:xfrm>
          <a:prstGeom prst="rect">
            <a:avLst/>
          </a:prstGeom>
        </p:spPr>
        <p:txBody>
          <a:bodyPr vert="horz" wrap="square" lIns="0" tIns="82988" rIns="0" bIns="0" rtlCol="0">
            <a:spAutoFit/>
          </a:bodyPr>
          <a:lstStyle/>
          <a:p>
            <a:pPr marL="11527">
              <a:spcBef>
                <a:spcPts val="653"/>
              </a:spcBef>
            </a:pPr>
            <a:r>
              <a:rPr sz="2632" spc="-5" dirty="0">
                <a:latin typeface="Arial"/>
                <a:cs typeface="Arial"/>
              </a:rPr>
              <a:t>cancer…</a:t>
            </a:r>
            <a:endParaRPr sz="2632">
              <a:latin typeface="Arial"/>
              <a:cs typeface="Arial"/>
            </a:endParaRPr>
          </a:p>
          <a:p>
            <a:pPr marL="393054" marR="727323" indent="-274908">
              <a:lnSpc>
                <a:spcPct val="103000"/>
              </a:lnSpc>
              <a:spcBef>
                <a:spcPts val="436"/>
              </a:spcBef>
              <a:tabLst>
                <a:tab pos="386714" algn="l"/>
              </a:tabLst>
            </a:pPr>
            <a:r>
              <a:rPr sz="2224" spc="-504" dirty="0">
                <a:latin typeface="Wingdings"/>
                <a:cs typeface="Wingdings"/>
              </a:rPr>
              <a:t></a:t>
            </a:r>
            <a:r>
              <a:rPr sz="2224" spc="-504" dirty="0">
                <a:latin typeface="Times New Roman"/>
                <a:cs typeface="Times New Roman"/>
              </a:rPr>
              <a:t>	</a:t>
            </a:r>
            <a:r>
              <a:rPr sz="2224" spc="18" dirty="0">
                <a:latin typeface="Arial"/>
                <a:cs typeface="Arial"/>
              </a:rPr>
              <a:t>AF </a:t>
            </a:r>
            <a:r>
              <a:rPr sz="2224" spc="9" dirty="0">
                <a:latin typeface="Arial"/>
                <a:cs typeface="Arial"/>
              </a:rPr>
              <a:t>for</a:t>
            </a:r>
            <a:r>
              <a:rPr sz="2224" spc="-73" dirty="0">
                <a:latin typeface="Arial"/>
                <a:cs typeface="Arial"/>
              </a:rPr>
              <a:t> </a:t>
            </a:r>
            <a:r>
              <a:rPr sz="2224" spc="14" dirty="0">
                <a:latin typeface="Arial"/>
                <a:cs typeface="Arial"/>
              </a:rPr>
              <a:t>smoking  around</a:t>
            </a:r>
            <a:r>
              <a:rPr sz="2224" spc="-9" dirty="0">
                <a:latin typeface="Arial"/>
                <a:cs typeface="Arial"/>
              </a:rPr>
              <a:t> </a:t>
            </a:r>
            <a:r>
              <a:rPr sz="2224" spc="18" dirty="0">
                <a:latin typeface="Arial"/>
                <a:cs typeface="Arial"/>
              </a:rPr>
              <a:t>90%</a:t>
            </a:r>
            <a:endParaRPr sz="2224">
              <a:latin typeface="Arial"/>
              <a:cs typeface="Arial"/>
            </a:endParaRPr>
          </a:p>
          <a:p>
            <a:pPr marL="393054" marR="774582" indent="-274908">
              <a:lnSpc>
                <a:spcPts val="2650"/>
              </a:lnSpc>
              <a:spcBef>
                <a:spcPts val="699"/>
              </a:spcBef>
              <a:tabLst>
                <a:tab pos="386714" algn="l"/>
              </a:tabLst>
            </a:pPr>
            <a:r>
              <a:rPr sz="2224" spc="-504" dirty="0">
                <a:latin typeface="Wingdings"/>
                <a:cs typeface="Wingdings"/>
              </a:rPr>
              <a:t></a:t>
            </a:r>
            <a:r>
              <a:rPr sz="2224" spc="-504" dirty="0">
                <a:latin typeface="Times New Roman"/>
                <a:cs typeface="Times New Roman"/>
              </a:rPr>
              <a:t>	</a:t>
            </a:r>
            <a:r>
              <a:rPr sz="2224" spc="18" dirty="0">
                <a:latin typeface="Arial"/>
                <a:cs typeface="Arial"/>
              </a:rPr>
              <a:t>AF </a:t>
            </a:r>
            <a:r>
              <a:rPr sz="2224" spc="14" dirty="0">
                <a:latin typeface="Arial"/>
                <a:cs typeface="Arial"/>
              </a:rPr>
              <a:t>asbestos</a:t>
            </a:r>
            <a:r>
              <a:rPr sz="2224" spc="-82" dirty="0">
                <a:latin typeface="Arial"/>
                <a:cs typeface="Arial"/>
              </a:rPr>
              <a:t> </a:t>
            </a:r>
            <a:r>
              <a:rPr sz="2224" spc="9" dirty="0">
                <a:latin typeface="Arial"/>
                <a:cs typeface="Arial"/>
              </a:rPr>
              <a:t>is  </a:t>
            </a:r>
            <a:r>
              <a:rPr sz="2224" spc="14" dirty="0">
                <a:latin typeface="Arial"/>
                <a:cs typeface="Arial"/>
              </a:rPr>
              <a:t>around</a:t>
            </a:r>
            <a:r>
              <a:rPr sz="2224" spc="-9" dirty="0">
                <a:latin typeface="Arial"/>
                <a:cs typeface="Arial"/>
              </a:rPr>
              <a:t> </a:t>
            </a:r>
            <a:r>
              <a:rPr sz="2224" spc="18" dirty="0">
                <a:latin typeface="Arial"/>
                <a:cs typeface="Arial"/>
              </a:rPr>
              <a:t>80%</a:t>
            </a:r>
            <a:endParaRPr sz="2224">
              <a:latin typeface="Arial"/>
              <a:cs typeface="Arial"/>
            </a:endParaRPr>
          </a:p>
          <a:p>
            <a:pPr marL="118723">
              <a:lnSpc>
                <a:spcPts val="2659"/>
              </a:lnSpc>
              <a:spcBef>
                <a:spcPts val="517"/>
              </a:spcBef>
              <a:tabLst>
                <a:tab pos="386714" algn="l"/>
              </a:tabLst>
            </a:pPr>
            <a:r>
              <a:rPr sz="2224" spc="-504" dirty="0">
                <a:latin typeface="Wingdings"/>
                <a:cs typeface="Wingdings"/>
              </a:rPr>
              <a:t></a:t>
            </a:r>
            <a:r>
              <a:rPr sz="2224" spc="-504" dirty="0">
                <a:latin typeface="Times New Roman"/>
                <a:cs typeface="Times New Roman"/>
              </a:rPr>
              <a:t>	</a:t>
            </a:r>
            <a:r>
              <a:rPr sz="2224" spc="18" dirty="0">
                <a:latin typeface="Arial"/>
                <a:cs typeface="Arial"/>
              </a:rPr>
              <a:t>AF </a:t>
            </a:r>
            <a:r>
              <a:rPr sz="2224" spc="9" dirty="0">
                <a:latin typeface="Arial"/>
                <a:cs typeface="Arial"/>
              </a:rPr>
              <a:t>for</a:t>
            </a:r>
            <a:r>
              <a:rPr sz="2224" spc="-23" dirty="0">
                <a:latin typeface="Arial"/>
                <a:cs typeface="Arial"/>
              </a:rPr>
              <a:t> </a:t>
            </a:r>
            <a:r>
              <a:rPr sz="2224" spc="14" dirty="0">
                <a:latin typeface="Arial"/>
                <a:cs typeface="Arial"/>
              </a:rPr>
              <a:t>smoking</a:t>
            </a:r>
            <a:endParaRPr sz="2224">
              <a:latin typeface="Arial"/>
              <a:cs typeface="Arial"/>
            </a:endParaRPr>
          </a:p>
          <a:p>
            <a:pPr marL="393054">
              <a:lnSpc>
                <a:spcPts val="2659"/>
              </a:lnSpc>
            </a:pPr>
            <a:r>
              <a:rPr sz="2224" spc="14" dirty="0">
                <a:latin typeface="Arial"/>
                <a:cs typeface="Arial"/>
              </a:rPr>
              <a:t>and asbestos </a:t>
            </a:r>
            <a:r>
              <a:rPr sz="2224" spc="9" dirty="0">
                <a:latin typeface="Arial"/>
                <a:cs typeface="Arial"/>
              </a:rPr>
              <a:t>is</a:t>
            </a:r>
            <a:r>
              <a:rPr sz="2224" spc="-73" dirty="0">
                <a:latin typeface="Arial"/>
                <a:cs typeface="Arial"/>
              </a:rPr>
              <a:t> </a:t>
            </a:r>
            <a:r>
              <a:rPr sz="2224" spc="18" dirty="0">
                <a:latin typeface="Arial"/>
                <a:cs typeface="Arial"/>
              </a:rPr>
              <a:t>98%</a:t>
            </a:r>
            <a:endParaRPr sz="2224">
              <a:latin typeface="Arial"/>
              <a:cs typeface="Arial"/>
            </a:endParaRPr>
          </a:p>
        </p:txBody>
      </p:sp>
      <p:grpSp>
        <p:nvGrpSpPr>
          <p:cNvPr id="6" name="object 6"/>
          <p:cNvGrpSpPr/>
          <p:nvPr/>
        </p:nvGrpSpPr>
        <p:grpSpPr>
          <a:xfrm>
            <a:off x="7791447" y="3025633"/>
            <a:ext cx="1956547" cy="949747"/>
            <a:chOff x="7214831" y="3333800"/>
            <a:chExt cx="2155825" cy="1046480"/>
          </a:xfrm>
        </p:grpSpPr>
        <p:sp>
          <p:nvSpPr>
            <p:cNvPr id="7" name="object 7"/>
            <p:cNvSpPr/>
            <p:nvPr/>
          </p:nvSpPr>
          <p:spPr>
            <a:xfrm>
              <a:off x="7214832" y="3333800"/>
              <a:ext cx="2155825" cy="662940"/>
            </a:xfrm>
            <a:custGeom>
              <a:avLst/>
              <a:gdLst/>
              <a:ahLst/>
              <a:cxnLst/>
              <a:rect l="l" t="t" r="r" b="b"/>
              <a:pathLst>
                <a:path w="2155825" h="662939">
                  <a:moveTo>
                    <a:pt x="2155698" y="0"/>
                  </a:moveTo>
                  <a:lnTo>
                    <a:pt x="1051560" y="0"/>
                  </a:lnTo>
                  <a:lnTo>
                    <a:pt x="0" y="0"/>
                  </a:lnTo>
                  <a:lnTo>
                    <a:pt x="0" y="662571"/>
                  </a:lnTo>
                  <a:lnTo>
                    <a:pt x="1051560" y="662571"/>
                  </a:lnTo>
                  <a:lnTo>
                    <a:pt x="2155698" y="662571"/>
                  </a:lnTo>
                  <a:lnTo>
                    <a:pt x="2155698" y="0"/>
                  </a:lnTo>
                  <a:close/>
                </a:path>
              </a:pathLst>
            </a:custGeom>
            <a:solidFill>
              <a:srgbClr val="FF9B50"/>
            </a:solidFill>
          </p:spPr>
          <p:txBody>
            <a:bodyPr wrap="square" lIns="0" tIns="0" rIns="0" bIns="0" rtlCol="0"/>
            <a:lstStyle/>
            <a:p>
              <a:endParaRPr sz="2178"/>
            </a:p>
          </p:txBody>
        </p:sp>
        <p:sp>
          <p:nvSpPr>
            <p:cNvPr id="8" name="object 8"/>
            <p:cNvSpPr/>
            <p:nvPr/>
          </p:nvSpPr>
          <p:spPr>
            <a:xfrm>
              <a:off x="7214832" y="3996372"/>
              <a:ext cx="2155825" cy="384175"/>
            </a:xfrm>
            <a:custGeom>
              <a:avLst/>
              <a:gdLst/>
              <a:ahLst/>
              <a:cxnLst/>
              <a:rect l="l" t="t" r="r" b="b"/>
              <a:pathLst>
                <a:path w="2155825" h="384175">
                  <a:moveTo>
                    <a:pt x="2155698" y="0"/>
                  </a:moveTo>
                  <a:lnTo>
                    <a:pt x="1051560" y="0"/>
                  </a:lnTo>
                  <a:lnTo>
                    <a:pt x="0" y="0"/>
                  </a:lnTo>
                  <a:lnTo>
                    <a:pt x="0" y="383882"/>
                  </a:lnTo>
                  <a:lnTo>
                    <a:pt x="1051560" y="383882"/>
                  </a:lnTo>
                  <a:lnTo>
                    <a:pt x="2155698" y="383882"/>
                  </a:lnTo>
                  <a:lnTo>
                    <a:pt x="2155698" y="0"/>
                  </a:lnTo>
                  <a:close/>
                </a:path>
              </a:pathLst>
            </a:custGeom>
            <a:solidFill>
              <a:srgbClr val="EDEDF2"/>
            </a:solidFill>
          </p:spPr>
          <p:txBody>
            <a:bodyPr wrap="square" lIns="0" tIns="0" rIns="0" bIns="0" rtlCol="0"/>
            <a:lstStyle/>
            <a:p>
              <a:endParaRPr sz="2178"/>
            </a:p>
          </p:txBody>
        </p:sp>
      </p:grpSp>
      <p:graphicFrame>
        <p:nvGraphicFramePr>
          <p:cNvPr id="9" name="object 9"/>
          <p:cNvGraphicFramePr>
            <a:graphicFrameLocks noGrp="1"/>
          </p:cNvGraphicFramePr>
          <p:nvPr/>
        </p:nvGraphicFramePr>
        <p:xfrm>
          <a:off x="6103429" y="3019668"/>
          <a:ext cx="3638773" cy="1517197"/>
        </p:xfrm>
        <a:graphic>
          <a:graphicData uri="http://schemas.openxmlformats.org/drawingml/2006/table">
            <a:tbl>
              <a:tblPr firstRow="1" bandRow="1">
                <a:tableStyleId>{2D5ABB26-0587-4C30-8999-92F81FD0307C}</a:tableStyleId>
              </a:tblPr>
              <a:tblGrid>
                <a:gridCol w="1583679">
                  <a:extLst>
                    <a:ext uri="{9D8B030D-6E8A-4147-A177-3AD203B41FA5}">
                      <a16:colId xmlns:a16="http://schemas.microsoft.com/office/drawing/2014/main" val="20000"/>
                    </a:ext>
                  </a:extLst>
                </a:gridCol>
                <a:gridCol w="1043683">
                  <a:extLst>
                    <a:ext uri="{9D8B030D-6E8A-4147-A177-3AD203B41FA5}">
                      <a16:colId xmlns:a16="http://schemas.microsoft.com/office/drawing/2014/main" val="20001"/>
                    </a:ext>
                  </a:extLst>
                </a:gridCol>
                <a:gridCol w="1011411">
                  <a:extLst>
                    <a:ext uri="{9D8B030D-6E8A-4147-A177-3AD203B41FA5}">
                      <a16:colId xmlns:a16="http://schemas.microsoft.com/office/drawing/2014/main" val="20002"/>
                    </a:ext>
                  </a:extLst>
                </a:gridCol>
              </a:tblGrid>
              <a:tr h="601333">
                <a:tc>
                  <a:txBody>
                    <a:bodyPr/>
                    <a:lstStyle/>
                    <a:p>
                      <a:pPr marL="94615" marR="195580">
                        <a:lnSpc>
                          <a:spcPct val="102600"/>
                        </a:lnSpc>
                        <a:spcBef>
                          <a:spcPts val="325"/>
                        </a:spcBef>
                      </a:pPr>
                      <a:r>
                        <a:rPr sz="1700" b="1" spc="5" dirty="0">
                          <a:solidFill>
                            <a:srgbClr val="FFFFFF"/>
                          </a:solidFill>
                          <a:latin typeface="Arial"/>
                          <a:cs typeface="Arial"/>
                        </a:rPr>
                        <a:t>Death rate  </a:t>
                      </a:r>
                      <a:r>
                        <a:rPr sz="1700" b="1" dirty="0">
                          <a:solidFill>
                            <a:srgbClr val="FFFFFF"/>
                          </a:solidFill>
                          <a:latin typeface="Arial"/>
                          <a:cs typeface="Arial"/>
                        </a:rPr>
                        <a:t>(per</a:t>
                      </a:r>
                      <a:r>
                        <a:rPr sz="1700" b="1" spc="-75" dirty="0">
                          <a:solidFill>
                            <a:srgbClr val="FFFFFF"/>
                          </a:solidFill>
                          <a:latin typeface="Arial"/>
                          <a:cs typeface="Arial"/>
                        </a:rPr>
                        <a:t> </a:t>
                      </a:r>
                      <a:r>
                        <a:rPr sz="1700" b="1" spc="5" dirty="0">
                          <a:solidFill>
                            <a:srgbClr val="FFFFFF"/>
                          </a:solidFill>
                          <a:latin typeface="Arial"/>
                          <a:cs typeface="Arial"/>
                        </a:rPr>
                        <a:t>100,000)</a:t>
                      </a:r>
                      <a:endParaRPr sz="1700">
                        <a:latin typeface="Arial"/>
                        <a:cs typeface="Arial"/>
                      </a:endParaRPr>
                    </a:p>
                  </a:txBody>
                  <a:tcPr marL="0" marR="0" marT="37460" marB="0">
                    <a:lnL w="19050">
                      <a:solidFill>
                        <a:srgbClr val="4349AA"/>
                      </a:solidFill>
                      <a:prstDash val="solid"/>
                    </a:lnL>
                    <a:lnT w="19050">
                      <a:solidFill>
                        <a:srgbClr val="4349AA"/>
                      </a:solidFill>
                      <a:prstDash val="solid"/>
                    </a:lnT>
                    <a:lnB w="19050">
                      <a:solidFill>
                        <a:srgbClr val="4349AA"/>
                      </a:solidFill>
                      <a:prstDash val="solid"/>
                    </a:lnB>
                  </a:tcPr>
                </a:tc>
                <a:tc>
                  <a:txBody>
                    <a:bodyPr/>
                    <a:lstStyle/>
                    <a:p>
                      <a:pPr marL="203200" marR="97155">
                        <a:lnSpc>
                          <a:spcPct val="102600"/>
                        </a:lnSpc>
                        <a:spcBef>
                          <a:spcPts val="325"/>
                        </a:spcBef>
                      </a:pPr>
                      <a:r>
                        <a:rPr sz="1700" b="1" spc="5" dirty="0">
                          <a:solidFill>
                            <a:srgbClr val="FFFFFF"/>
                          </a:solidFill>
                          <a:latin typeface="Arial"/>
                          <a:cs typeface="Arial"/>
                        </a:rPr>
                        <a:t>Non-  </a:t>
                      </a:r>
                      <a:r>
                        <a:rPr sz="1700" b="1" spc="-5" dirty="0">
                          <a:solidFill>
                            <a:srgbClr val="FFFFFF"/>
                          </a:solidFill>
                          <a:latin typeface="Arial"/>
                          <a:cs typeface="Arial"/>
                        </a:rPr>
                        <a:t>smoker</a:t>
                      </a:r>
                      <a:endParaRPr sz="1700">
                        <a:latin typeface="Arial"/>
                        <a:cs typeface="Arial"/>
                      </a:endParaRPr>
                    </a:p>
                  </a:txBody>
                  <a:tcPr marL="0" marR="0" marT="37460" marB="0">
                    <a:lnT w="19050">
                      <a:solidFill>
                        <a:srgbClr val="4349AA"/>
                      </a:solidFill>
                      <a:prstDash val="solid"/>
                    </a:lnT>
                    <a:lnB w="19050">
                      <a:solidFill>
                        <a:srgbClr val="4349AA"/>
                      </a:solidFill>
                      <a:prstDash val="solid"/>
                    </a:lnB>
                  </a:tcPr>
                </a:tc>
                <a:tc>
                  <a:txBody>
                    <a:bodyPr/>
                    <a:lstStyle/>
                    <a:p>
                      <a:pPr marR="28575" algn="ctr">
                        <a:lnSpc>
                          <a:spcPct val="100000"/>
                        </a:lnSpc>
                        <a:spcBef>
                          <a:spcPts val="385"/>
                        </a:spcBef>
                      </a:pPr>
                      <a:r>
                        <a:rPr sz="1700" b="1" spc="5" dirty="0">
                          <a:solidFill>
                            <a:srgbClr val="FFFFFF"/>
                          </a:solidFill>
                          <a:latin typeface="Arial"/>
                          <a:cs typeface="Arial"/>
                        </a:rPr>
                        <a:t>Smoker</a:t>
                      </a:r>
                      <a:endParaRPr sz="1700">
                        <a:latin typeface="Arial"/>
                        <a:cs typeface="Arial"/>
                      </a:endParaRPr>
                    </a:p>
                  </a:txBody>
                  <a:tcPr marL="0" marR="0" marT="44375" marB="0">
                    <a:lnR w="19050">
                      <a:solidFill>
                        <a:srgbClr val="4349AA"/>
                      </a:solidFill>
                      <a:prstDash val="solid"/>
                    </a:lnR>
                    <a:lnT w="19050">
                      <a:solidFill>
                        <a:srgbClr val="4349AA"/>
                      </a:solidFill>
                      <a:prstDash val="solid"/>
                    </a:lnT>
                    <a:lnB w="19050">
                      <a:solidFill>
                        <a:srgbClr val="4349AA"/>
                      </a:solidFill>
                      <a:prstDash val="solid"/>
                    </a:lnB>
                  </a:tcPr>
                </a:tc>
                <a:extLst>
                  <a:ext uri="{0D108BD9-81ED-4DB2-BD59-A6C34878D82A}">
                    <a16:rowId xmlns:a16="http://schemas.microsoft.com/office/drawing/2014/main" val="10000"/>
                  </a:ext>
                </a:extLst>
              </a:tr>
              <a:tr h="348391">
                <a:tc>
                  <a:txBody>
                    <a:bodyPr/>
                    <a:lstStyle/>
                    <a:p>
                      <a:pPr marL="94615">
                        <a:lnSpc>
                          <a:spcPct val="100000"/>
                        </a:lnSpc>
                        <a:spcBef>
                          <a:spcPts val="385"/>
                        </a:spcBef>
                      </a:pPr>
                      <a:r>
                        <a:rPr sz="1700" spc="5" dirty="0">
                          <a:latin typeface="Arial"/>
                          <a:cs typeface="Arial"/>
                        </a:rPr>
                        <a:t>No</a:t>
                      </a:r>
                      <a:r>
                        <a:rPr sz="1700" spc="-15" dirty="0">
                          <a:latin typeface="Arial"/>
                          <a:cs typeface="Arial"/>
                        </a:rPr>
                        <a:t> </a:t>
                      </a:r>
                      <a:r>
                        <a:rPr sz="1700" spc="5" dirty="0">
                          <a:latin typeface="Arial"/>
                          <a:cs typeface="Arial"/>
                        </a:rPr>
                        <a:t>asbestos</a:t>
                      </a:r>
                      <a:endParaRPr sz="1700">
                        <a:latin typeface="Arial"/>
                        <a:cs typeface="Arial"/>
                      </a:endParaRPr>
                    </a:p>
                  </a:txBody>
                  <a:tcPr marL="0" marR="0" marT="44375" marB="0">
                    <a:lnL w="19050">
                      <a:solidFill>
                        <a:srgbClr val="4349AA"/>
                      </a:solidFill>
                      <a:prstDash val="solid"/>
                    </a:lnL>
                    <a:lnT w="19050">
                      <a:solidFill>
                        <a:srgbClr val="4349AA"/>
                      </a:solidFill>
                      <a:prstDash val="solid"/>
                    </a:lnT>
                    <a:lnB w="19050">
                      <a:solidFill>
                        <a:srgbClr val="4349AA"/>
                      </a:solidFill>
                      <a:prstDash val="solid"/>
                    </a:lnB>
                  </a:tcPr>
                </a:tc>
                <a:tc>
                  <a:txBody>
                    <a:bodyPr/>
                    <a:lstStyle/>
                    <a:p>
                      <a:pPr marL="513715">
                        <a:lnSpc>
                          <a:spcPct val="100000"/>
                        </a:lnSpc>
                        <a:spcBef>
                          <a:spcPts val="385"/>
                        </a:spcBef>
                      </a:pPr>
                      <a:r>
                        <a:rPr sz="1700" spc="-135" dirty="0">
                          <a:latin typeface="Arial"/>
                          <a:cs typeface="Arial"/>
                        </a:rPr>
                        <a:t>11</a:t>
                      </a:r>
                      <a:endParaRPr sz="1700">
                        <a:latin typeface="Arial"/>
                        <a:cs typeface="Arial"/>
                      </a:endParaRPr>
                    </a:p>
                  </a:txBody>
                  <a:tcPr marL="0" marR="0" marT="44375" marB="0">
                    <a:lnT w="19050">
                      <a:solidFill>
                        <a:srgbClr val="4349AA"/>
                      </a:solidFill>
                      <a:prstDash val="solid"/>
                    </a:lnT>
                    <a:lnB w="19050">
                      <a:solidFill>
                        <a:srgbClr val="4349AA"/>
                      </a:solidFill>
                      <a:prstDash val="solid"/>
                    </a:lnB>
                  </a:tcPr>
                </a:tc>
                <a:tc>
                  <a:txBody>
                    <a:bodyPr/>
                    <a:lstStyle/>
                    <a:p>
                      <a:pPr marL="15240" algn="ctr">
                        <a:lnSpc>
                          <a:spcPct val="100000"/>
                        </a:lnSpc>
                        <a:spcBef>
                          <a:spcPts val="385"/>
                        </a:spcBef>
                      </a:pPr>
                      <a:r>
                        <a:rPr sz="1700" dirty="0">
                          <a:latin typeface="Arial"/>
                          <a:cs typeface="Arial"/>
                        </a:rPr>
                        <a:t>123</a:t>
                      </a:r>
                      <a:endParaRPr sz="1700">
                        <a:latin typeface="Arial"/>
                        <a:cs typeface="Arial"/>
                      </a:endParaRPr>
                    </a:p>
                  </a:txBody>
                  <a:tcPr marL="0" marR="0" marT="44375" marB="0">
                    <a:lnR w="19050">
                      <a:solidFill>
                        <a:srgbClr val="4349AA"/>
                      </a:solidFill>
                      <a:prstDash val="solid"/>
                    </a:lnR>
                    <a:lnT w="19050">
                      <a:solidFill>
                        <a:srgbClr val="4349AA"/>
                      </a:solidFill>
                      <a:prstDash val="solid"/>
                    </a:lnT>
                    <a:lnB w="19050">
                      <a:solidFill>
                        <a:srgbClr val="4349AA"/>
                      </a:solidFill>
                      <a:prstDash val="solid"/>
                    </a:lnB>
                  </a:tcPr>
                </a:tc>
                <a:extLst>
                  <a:ext uri="{0D108BD9-81ED-4DB2-BD59-A6C34878D82A}">
                    <a16:rowId xmlns:a16="http://schemas.microsoft.com/office/drawing/2014/main" val="10001"/>
                  </a:ext>
                </a:extLst>
              </a:tr>
              <a:tr h="348391">
                <a:tc>
                  <a:txBody>
                    <a:bodyPr/>
                    <a:lstStyle/>
                    <a:p>
                      <a:pPr marL="94615">
                        <a:lnSpc>
                          <a:spcPct val="100000"/>
                        </a:lnSpc>
                        <a:spcBef>
                          <a:spcPts val="385"/>
                        </a:spcBef>
                      </a:pPr>
                      <a:r>
                        <a:rPr sz="1700" spc="5" dirty="0">
                          <a:latin typeface="Arial"/>
                          <a:cs typeface="Arial"/>
                        </a:rPr>
                        <a:t>Asbestos</a:t>
                      </a:r>
                      <a:endParaRPr sz="1700">
                        <a:latin typeface="Arial"/>
                        <a:cs typeface="Arial"/>
                      </a:endParaRPr>
                    </a:p>
                  </a:txBody>
                  <a:tcPr marL="0" marR="0" marT="44375" marB="0">
                    <a:lnL w="19050">
                      <a:solidFill>
                        <a:srgbClr val="4349AA"/>
                      </a:solidFill>
                      <a:prstDash val="solid"/>
                    </a:lnL>
                    <a:lnT w="19050">
                      <a:solidFill>
                        <a:srgbClr val="4349AA"/>
                      </a:solidFill>
                      <a:prstDash val="solid"/>
                    </a:lnT>
                    <a:lnB w="19050">
                      <a:solidFill>
                        <a:srgbClr val="4349AA"/>
                      </a:solidFill>
                      <a:prstDash val="solid"/>
                    </a:lnB>
                  </a:tcPr>
                </a:tc>
                <a:tc>
                  <a:txBody>
                    <a:bodyPr/>
                    <a:lstStyle/>
                    <a:p>
                      <a:pPr marL="505459">
                        <a:lnSpc>
                          <a:spcPct val="100000"/>
                        </a:lnSpc>
                        <a:spcBef>
                          <a:spcPts val="385"/>
                        </a:spcBef>
                      </a:pPr>
                      <a:r>
                        <a:rPr sz="1700" dirty="0">
                          <a:latin typeface="Arial"/>
                          <a:cs typeface="Arial"/>
                        </a:rPr>
                        <a:t>58</a:t>
                      </a:r>
                      <a:endParaRPr sz="1700">
                        <a:latin typeface="Arial"/>
                        <a:cs typeface="Arial"/>
                      </a:endParaRPr>
                    </a:p>
                  </a:txBody>
                  <a:tcPr marL="0" marR="0" marT="44375" marB="0">
                    <a:lnT w="19050">
                      <a:solidFill>
                        <a:srgbClr val="4349AA"/>
                      </a:solidFill>
                      <a:prstDash val="solid"/>
                    </a:lnT>
                    <a:lnB w="19050">
                      <a:solidFill>
                        <a:srgbClr val="4349AA"/>
                      </a:solidFill>
                      <a:prstDash val="solid"/>
                    </a:lnB>
                  </a:tcPr>
                </a:tc>
                <a:tc>
                  <a:txBody>
                    <a:bodyPr/>
                    <a:lstStyle/>
                    <a:p>
                      <a:pPr marL="15240" algn="ctr">
                        <a:lnSpc>
                          <a:spcPct val="100000"/>
                        </a:lnSpc>
                        <a:spcBef>
                          <a:spcPts val="385"/>
                        </a:spcBef>
                      </a:pPr>
                      <a:r>
                        <a:rPr sz="1700" dirty="0">
                          <a:latin typeface="Arial"/>
                          <a:cs typeface="Arial"/>
                        </a:rPr>
                        <a:t>602</a:t>
                      </a:r>
                      <a:endParaRPr sz="1700">
                        <a:latin typeface="Arial"/>
                        <a:cs typeface="Arial"/>
                      </a:endParaRPr>
                    </a:p>
                  </a:txBody>
                  <a:tcPr marL="0" marR="0" marT="44375" marB="0">
                    <a:lnR w="19050">
                      <a:solidFill>
                        <a:srgbClr val="4349AA"/>
                      </a:solidFill>
                      <a:prstDash val="solid"/>
                    </a:lnR>
                    <a:lnT w="19050">
                      <a:solidFill>
                        <a:srgbClr val="4349AA"/>
                      </a:solidFill>
                      <a:prstDash val="solid"/>
                    </a:lnT>
                    <a:lnB w="19050">
                      <a:solidFill>
                        <a:srgbClr val="4349AA"/>
                      </a:solidFill>
                      <a:prstDash val="solid"/>
                    </a:lnB>
                  </a:tcPr>
                </a:tc>
                <a:extLst>
                  <a:ext uri="{0D108BD9-81ED-4DB2-BD59-A6C34878D82A}">
                    <a16:rowId xmlns:a16="http://schemas.microsoft.com/office/drawing/2014/main" val="10002"/>
                  </a:ext>
                </a:extLst>
              </a:tr>
            </a:tbl>
          </a:graphicData>
        </a:graphic>
      </p:graphicFrame>
      <p:sp>
        <p:nvSpPr>
          <p:cNvPr id="10" name="object 10"/>
          <p:cNvSpPr txBox="1"/>
          <p:nvPr/>
        </p:nvSpPr>
        <p:spPr>
          <a:xfrm>
            <a:off x="6236783" y="2682007"/>
            <a:ext cx="3258414" cy="242733"/>
          </a:xfrm>
          <a:prstGeom prst="rect">
            <a:avLst/>
          </a:prstGeom>
        </p:spPr>
        <p:txBody>
          <a:bodyPr vert="horz" wrap="square" lIns="0" tIns="12102" rIns="0" bIns="0" rtlCol="0">
            <a:spAutoFit/>
          </a:bodyPr>
          <a:lstStyle/>
          <a:p>
            <a:pPr marL="11527">
              <a:spcBef>
                <a:spcPts val="95"/>
              </a:spcBef>
            </a:pPr>
            <a:r>
              <a:rPr sz="1498" b="1" dirty="0">
                <a:latin typeface="Arial"/>
                <a:cs typeface="Arial"/>
              </a:rPr>
              <a:t>Age-standardized </a:t>
            </a:r>
            <a:r>
              <a:rPr sz="1498" b="1" spc="-5" dirty="0">
                <a:latin typeface="Arial"/>
                <a:cs typeface="Arial"/>
              </a:rPr>
              <a:t>lung </a:t>
            </a:r>
            <a:r>
              <a:rPr sz="1498" b="1" dirty="0">
                <a:latin typeface="Arial"/>
                <a:cs typeface="Arial"/>
              </a:rPr>
              <a:t>cancer</a:t>
            </a:r>
            <a:r>
              <a:rPr sz="1498" b="1" spc="-23" dirty="0">
                <a:latin typeface="Arial"/>
                <a:cs typeface="Arial"/>
              </a:rPr>
              <a:t> </a:t>
            </a:r>
            <a:r>
              <a:rPr sz="1498" b="1" dirty="0">
                <a:latin typeface="Arial"/>
                <a:cs typeface="Arial"/>
              </a:rPr>
              <a:t>rates</a:t>
            </a:r>
            <a:endParaRPr sz="1498">
              <a:latin typeface="Arial"/>
              <a:cs typeface="Arial"/>
            </a:endParaRPr>
          </a:p>
        </p:txBody>
      </p:sp>
      <p:sp>
        <p:nvSpPr>
          <p:cNvPr id="11" name="object 11"/>
          <p:cNvSpPr txBox="1"/>
          <p:nvPr/>
        </p:nvSpPr>
        <p:spPr>
          <a:xfrm>
            <a:off x="2825068" y="6092584"/>
            <a:ext cx="5042647" cy="405702"/>
          </a:xfrm>
          <a:prstGeom prst="rect">
            <a:avLst/>
          </a:prstGeom>
        </p:spPr>
        <p:txBody>
          <a:bodyPr vert="horz" wrap="square" lIns="0" tIns="9221" rIns="0" bIns="0" rtlCol="0">
            <a:spAutoFit/>
          </a:bodyPr>
          <a:lstStyle/>
          <a:p>
            <a:pPr marL="11527" marR="4611">
              <a:lnSpc>
                <a:spcPct val="101099"/>
              </a:lnSpc>
              <a:spcBef>
                <a:spcPts val="73"/>
              </a:spcBef>
            </a:pPr>
            <a:r>
              <a:rPr sz="1316" spc="-5" dirty="0">
                <a:latin typeface="Arial"/>
                <a:cs typeface="Arial"/>
              </a:rPr>
              <a:t>Hammond EC, Selikoff IJ, Seidman H. Asbestos exposure, cigarette  smoking and death rates. Ann N Y Acad Sci</a:t>
            </a:r>
            <a:r>
              <a:rPr sz="1316" spc="-136" dirty="0">
                <a:latin typeface="Arial"/>
                <a:cs typeface="Arial"/>
              </a:rPr>
              <a:t> </a:t>
            </a:r>
            <a:r>
              <a:rPr sz="1316" spc="-5" dirty="0">
                <a:latin typeface="Arial"/>
                <a:cs typeface="Arial"/>
              </a:rPr>
              <a:t>1979;330:473-90.</a:t>
            </a:r>
            <a:endParaRPr sz="1316">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715" y="295540"/>
            <a:ext cx="4725681" cy="537294"/>
          </a:xfrm>
          <a:prstGeom prst="rect">
            <a:avLst/>
          </a:prstGeom>
        </p:spPr>
        <p:txBody>
          <a:bodyPr vert="horz" wrap="square" lIns="0" tIns="87598" rIns="0" bIns="0" rtlCol="0" anchor="t" anchorCtr="0">
            <a:spAutoFit/>
          </a:bodyPr>
          <a:lstStyle/>
          <a:p>
            <a:pPr marL="11527" marR="4611">
              <a:lnSpc>
                <a:spcPts val="3475"/>
              </a:lnSpc>
              <a:spcBef>
                <a:spcPts val="690"/>
              </a:spcBef>
            </a:pPr>
            <a:r>
              <a:rPr lang="cs-CZ" sz="3358" spc="14" dirty="0"/>
              <a:t>Co se nám podařilo</a:t>
            </a:r>
            <a:endParaRPr sz="3358" dirty="0"/>
          </a:p>
        </p:txBody>
      </p:sp>
      <p:sp>
        <p:nvSpPr>
          <p:cNvPr id="3" name="object 3"/>
          <p:cNvSpPr txBox="1"/>
          <p:nvPr/>
        </p:nvSpPr>
        <p:spPr>
          <a:xfrm>
            <a:off x="2743355" y="2091039"/>
            <a:ext cx="7056248" cy="2933862"/>
          </a:xfrm>
          <a:prstGeom prst="rect">
            <a:avLst/>
          </a:prstGeom>
          <a:solidFill>
            <a:schemeClr val="accent5">
              <a:lumMod val="20000"/>
              <a:lumOff val="80000"/>
            </a:schemeClr>
          </a:solidFill>
        </p:spPr>
        <p:txBody>
          <a:bodyPr vert="horz" wrap="square" lIns="0" tIns="96819" rIns="0" bIns="0" rtlCol="0">
            <a:spAutoFit/>
          </a:bodyPr>
          <a:lstStyle/>
          <a:p>
            <a:pPr marL="11527">
              <a:spcBef>
                <a:spcPts val="762"/>
              </a:spcBef>
              <a:tabLst>
                <a:tab pos="333116" algn="l"/>
              </a:tabLst>
            </a:pPr>
            <a:r>
              <a:rPr lang="cs-CZ" sz="2632" spc="-5" dirty="0">
                <a:latin typeface="Calibri" panose="020F0502020204030204" pitchFamily="34" charset="0"/>
                <a:cs typeface="Calibri" panose="020F0502020204030204" pitchFamily="34" charset="0"/>
              </a:rPr>
              <a:t>Potvrzení rizika</a:t>
            </a:r>
          </a:p>
          <a:p>
            <a:pPr marL="11527">
              <a:spcBef>
                <a:spcPts val="762"/>
              </a:spcBef>
              <a:tabLst>
                <a:tab pos="333116" algn="l"/>
              </a:tabLst>
            </a:pPr>
            <a:r>
              <a:rPr lang="cs-CZ" sz="1800" spc="-5" dirty="0">
                <a:latin typeface="Calibri" panose="020F0502020204030204" pitchFamily="34" charset="0"/>
                <a:cs typeface="Calibri" panose="020F0502020204030204" pitchFamily="34" charset="0"/>
              </a:rPr>
              <a:t>Nedávné epidemiologické studie benzenu ve vztahu k hematologickým malignitám</a:t>
            </a:r>
          </a:p>
          <a:p>
            <a:pPr marL="11527">
              <a:spcBef>
                <a:spcPts val="762"/>
              </a:spcBef>
              <a:tabLst>
                <a:tab pos="333116" algn="l"/>
              </a:tabLst>
            </a:pPr>
            <a:r>
              <a:rPr lang="cs-CZ" sz="2632" spc="-5" dirty="0">
                <a:latin typeface="Calibri" panose="020F0502020204030204" pitchFamily="34" charset="0"/>
                <a:cs typeface="Calibri" panose="020F0502020204030204" pitchFamily="34" charset="0"/>
              </a:rPr>
              <a:t>Pochopení vztahu mezi expozicí a nemocí</a:t>
            </a:r>
          </a:p>
          <a:p>
            <a:pPr marL="11527">
              <a:spcBef>
                <a:spcPts val="762"/>
              </a:spcBef>
              <a:tabLst>
                <a:tab pos="333116" algn="l"/>
              </a:tabLst>
            </a:pPr>
            <a:r>
              <a:rPr lang="cs-CZ" sz="1800" spc="-5" dirty="0">
                <a:latin typeface="Calibri" panose="020F0502020204030204" pitchFamily="34" charset="0"/>
                <a:cs typeface="Calibri" panose="020F0502020204030204" pitchFamily="34" charset="0"/>
              </a:rPr>
              <a:t>Částice výfukových plynů dieselových motorů a rakovina plic</a:t>
            </a:r>
          </a:p>
          <a:p>
            <a:pPr marL="11527">
              <a:spcBef>
                <a:spcPts val="762"/>
              </a:spcBef>
              <a:tabLst>
                <a:tab pos="333116" algn="l"/>
              </a:tabLst>
            </a:pPr>
            <a:r>
              <a:rPr lang="cs-CZ" sz="2632" spc="-5" dirty="0">
                <a:latin typeface="Calibri" panose="020F0502020204030204" pitchFamily="34" charset="0"/>
                <a:cs typeface="Calibri" panose="020F0502020204030204" pitchFamily="34" charset="0"/>
              </a:rPr>
              <a:t>Odhalení neznámých příčin</a:t>
            </a:r>
          </a:p>
          <a:p>
            <a:pPr marL="11527">
              <a:spcBef>
                <a:spcPts val="762"/>
              </a:spcBef>
              <a:tabLst>
                <a:tab pos="333116" algn="l"/>
              </a:tabLst>
            </a:pPr>
            <a:r>
              <a:rPr lang="cs-CZ" sz="1800" spc="-5" dirty="0">
                <a:latin typeface="Calibri" panose="020F0502020204030204" pitchFamily="34" charset="0"/>
                <a:cs typeface="Calibri" panose="020F0502020204030204" pitchFamily="34" charset="0"/>
              </a:rPr>
              <a:t>Nádory prsu a práce na směny zahrnující noční práci</a:t>
            </a:r>
            <a:endParaRPr sz="1800" dirty="0">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36800" y="207469"/>
            <a:ext cx="1271203" cy="6185136"/>
          </a:xfrm>
          <a:prstGeom prst="rect">
            <a:avLst/>
          </a:prstGeom>
          <a:blipFill>
            <a:blip r:embed="rId2" cstate="print"/>
            <a:stretch>
              <a:fillRect/>
            </a:stretch>
          </a:blipFill>
        </p:spPr>
        <p:txBody>
          <a:bodyPr wrap="square" lIns="0" tIns="0" rIns="0" bIns="0" rtlCol="0"/>
          <a:lstStyle/>
          <a:p>
            <a:endParaRPr sz="2178"/>
          </a:p>
        </p:txBody>
      </p:sp>
      <p:grpSp>
        <p:nvGrpSpPr>
          <p:cNvPr id="3" name="object 3"/>
          <p:cNvGrpSpPr/>
          <p:nvPr/>
        </p:nvGrpSpPr>
        <p:grpSpPr>
          <a:xfrm>
            <a:off x="1916191" y="207469"/>
            <a:ext cx="8476257" cy="6264408"/>
            <a:chOff x="741169" y="228600"/>
            <a:chExt cx="9339580" cy="6902450"/>
          </a:xfrm>
        </p:grpSpPr>
        <p:sp>
          <p:nvSpPr>
            <p:cNvPr id="4" name="object 4"/>
            <p:cNvSpPr/>
            <p:nvPr/>
          </p:nvSpPr>
          <p:spPr>
            <a:xfrm>
              <a:off x="8108657" y="1332905"/>
              <a:ext cx="1261872" cy="420684"/>
            </a:xfrm>
            <a:prstGeom prst="rect">
              <a:avLst/>
            </a:prstGeom>
            <a:blipFill>
              <a:blip r:embed="rId3" cstate="print"/>
              <a:stretch>
                <a:fillRect/>
              </a:stretch>
            </a:blipFill>
          </p:spPr>
          <p:txBody>
            <a:bodyPr wrap="square" lIns="0" tIns="0" rIns="0" bIns="0" rtlCol="0"/>
            <a:lstStyle/>
            <a:p>
              <a:endParaRPr sz="2178"/>
            </a:p>
          </p:txBody>
        </p:sp>
        <p:sp>
          <p:nvSpPr>
            <p:cNvPr id="5" name="object 5"/>
            <p:cNvSpPr/>
            <p:nvPr/>
          </p:nvSpPr>
          <p:spPr>
            <a:xfrm>
              <a:off x="741169" y="228600"/>
              <a:ext cx="9339580" cy="6902450"/>
            </a:xfrm>
            <a:custGeom>
              <a:avLst/>
              <a:gdLst/>
              <a:ahLst/>
              <a:cxnLst/>
              <a:rect l="l" t="t" r="r" b="b"/>
              <a:pathLst>
                <a:path w="9339580" h="6902450">
                  <a:moveTo>
                    <a:pt x="9339163" y="0"/>
                  </a:moveTo>
                  <a:lnTo>
                    <a:pt x="0" y="0"/>
                  </a:lnTo>
                  <a:lnTo>
                    <a:pt x="0" y="6901870"/>
                  </a:lnTo>
                  <a:lnTo>
                    <a:pt x="9339163" y="6901870"/>
                  </a:lnTo>
                  <a:lnTo>
                    <a:pt x="9339163" y="0"/>
                  </a:lnTo>
                  <a:close/>
                </a:path>
              </a:pathLst>
            </a:custGeom>
            <a:solidFill>
              <a:srgbClr val="FFFFFF"/>
            </a:solidFill>
          </p:spPr>
          <p:txBody>
            <a:bodyPr wrap="square" lIns="0" tIns="0" rIns="0" bIns="0" rtlCol="0"/>
            <a:lstStyle/>
            <a:p>
              <a:endParaRPr sz="2178"/>
            </a:p>
          </p:txBody>
        </p:sp>
        <p:sp>
          <p:nvSpPr>
            <p:cNvPr id="6" name="object 6"/>
            <p:cNvSpPr/>
            <p:nvPr/>
          </p:nvSpPr>
          <p:spPr>
            <a:xfrm>
              <a:off x="1390624" y="835248"/>
              <a:ext cx="7880959" cy="5743790"/>
            </a:xfrm>
            <a:prstGeom prst="rect">
              <a:avLst/>
            </a:prstGeom>
            <a:blipFill>
              <a:blip r:embed="rId4" cstate="print"/>
              <a:stretch>
                <a:fillRect/>
              </a:stretch>
            </a:blipFill>
          </p:spPr>
          <p:txBody>
            <a:bodyPr wrap="square" lIns="0" tIns="0" rIns="0" bIns="0" rtlCol="0"/>
            <a:lstStyle/>
            <a:p>
              <a:endParaRPr sz="2178"/>
            </a:p>
          </p:txBody>
        </p:sp>
        <p:sp>
          <p:nvSpPr>
            <p:cNvPr id="7" name="object 7"/>
            <p:cNvSpPr/>
            <p:nvPr/>
          </p:nvSpPr>
          <p:spPr>
            <a:xfrm>
              <a:off x="2251835" y="514534"/>
              <a:ext cx="5110480" cy="487680"/>
            </a:xfrm>
            <a:custGeom>
              <a:avLst/>
              <a:gdLst/>
              <a:ahLst/>
              <a:cxnLst/>
              <a:rect l="l" t="t" r="r" b="b"/>
              <a:pathLst>
                <a:path w="5110480" h="487680">
                  <a:moveTo>
                    <a:pt x="2274216" y="487306"/>
                  </a:moveTo>
                  <a:lnTo>
                    <a:pt x="59150" y="283961"/>
                  </a:lnTo>
                  <a:lnTo>
                    <a:pt x="0" y="283961"/>
                  </a:lnTo>
                </a:path>
                <a:path w="5110480" h="487680">
                  <a:moveTo>
                    <a:pt x="2724473" y="399338"/>
                  </a:moveTo>
                  <a:lnTo>
                    <a:pt x="914774" y="166697"/>
                  </a:lnTo>
                  <a:lnTo>
                    <a:pt x="855624" y="166697"/>
                  </a:lnTo>
                </a:path>
                <a:path w="5110480" h="487680">
                  <a:moveTo>
                    <a:pt x="2862355" y="384431"/>
                  </a:moveTo>
                  <a:lnTo>
                    <a:pt x="1823401" y="94993"/>
                  </a:lnTo>
                  <a:lnTo>
                    <a:pt x="1764251" y="94993"/>
                  </a:lnTo>
                </a:path>
                <a:path w="5110480" h="487680">
                  <a:moveTo>
                    <a:pt x="2914292" y="381101"/>
                  </a:moveTo>
                  <a:lnTo>
                    <a:pt x="2914292" y="359082"/>
                  </a:lnTo>
                </a:path>
                <a:path w="5110480" h="487680">
                  <a:moveTo>
                    <a:pt x="2957596" y="378971"/>
                  </a:moveTo>
                  <a:lnTo>
                    <a:pt x="2950600" y="10493"/>
                  </a:lnTo>
                  <a:lnTo>
                    <a:pt x="2891449" y="10493"/>
                  </a:lnTo>
                </a:path>
                <a:path w="5110480" h="487680">
                  <a:moveTo>
                    <a:pt x="3026952" y="376951"/>
                  </a:moveTo>
                  <a:lnTo>
                    <a:pt x="3077480" y="0"/>
                  </a:lnTo>
                  <a:lnTo>
                    <a:pt x="3136631" y="0"/>
                  </a:lnTo>
                </a:path>
                <a:path w="5110480" h="487680">
                  <a:moveTo>
                    <a:pt x="3061634" y="376548"/>
                  </a:moveTo>
                  <a:lnTo>
                    <a:pt x="5051299" y="283961"/>
                  </a:lnTo>
                  <a:lnTo>
                    <a:pt x="5110449" y="283961"/>
                  </a:lnTo>
                </a:path>
              </a:pathLst>
            </a:custGeom>
            <a:ln w="9859">
              <a:solidFill>
                <a:srgbClr val="919191"/>
              </a:solidFill>
            </a:ln>
          </p:spPr>
          <p:txBody>
            <a:bodyPr wrap="square" lIns="0" tIns="0" rIns="0" bIns="0" rtlCol="0"/>
            <a:lstStyle/>
            <a:p>
              <a:endParaRPr sz="2178"/>
            </a:p>
          </p:txBody>
        </p:sp>
      </p:grpSp>
      <p:sp>
        <p:nvSpPr>
          <p:cNvPr id="8" name="object 8"/>
          <p:cNvSpPr txBox="1"/>
          <p:nvPr/>
        </p:nvSpPr>
        <p:spPr>
          <a:xfrm>
            <a:off x="6959769" y="2719398"/>
            <a:ext cx="1614800" cy="473698"/>
          </a:xfrm>
          <a:prstGeom prst="rect">
            <a:avLst/>
          </a:prstGeom>
        </p:spPr>
        <p:txBody>
          <a:bodyPr vert="horz" wrap="square" lIns="0" tIns="12679" rIns="0" bIns="0" rtlCol="0">
            <a:spAutoFit/>
          </a:bodyPr>
          <a:lstStyle/>
          <a:p>
            <a:pPr marL="11527">
              <a:spcBef>
                <a:spcPts val="100"/>
              </a:spcBef>
            </a:pPr>
            <a:r>
              <a:rPr sz="2995" spc="5" dirty="0">
                <a:solidFill>
                  <a:srgbClr val="FFFFFF"/>
                </a:solidFill>
                <a:latin typeface="Arial"/>
                <a:cs typeface="Arial"/>
              </a:rPr>
              <a:t>Unknown</a:t>
            </a:r>
            <a:endParaRPr sz="2995">
              <a:latin typeface="Arial"/>
              <a:cs typeface="Arial"/>
            </a:endParaRPr>
          </a:p>
        </p:txBody>
      </p:sp>
      <p:sp>
        <p:nvSpPr>
          <p:cNvPr id="9" name="object 9"/>
          <p:cNvSpPr txBox="1"/>
          <p:nvPr/>
        </p:nvSpPr>
        <p:spPr>
          <a:xfrm>
            <a:off x="4995673" y="5019133"/>
            <a:ext cx="835062" cy="521285"/>
          </a:xfrm>
          <a:prstGeom prst="rect">
            <a:avLst/>
          </a:prstGeom>
        </p:spPr>
        <p:txBody>
          <a:bodyPr vert="horz" wrap="square" lIns="0" tIns="6339" rIns="0" bIns="0" rtlCol="0">
            <a:spAutoFit/>
          </a:bodyPr>
          <a:lstStyle/>
          <a:p>
            <a:pPr marL="17290" marR="4611" indent="-6340">
              <a:lnSpc>
                <a:spcPct val="102600"/>
              </a:lnSpc>
              <a:spcBef>
                <a:spcPts val="50"/>
              </a:spcBef>
            </a:pPr>
            <a:r>
              <a:rPr sz="1679" spc="5" dirty="0">
                <a:solidFill>
                  <a:srgbClr val="FFFFFF"/>
                </a:solidFill>
                <a:latin typeface="Arial"/>
                <a:cs typeface="Arial"/>
              </a:rPr>
              <a:t>Airborne  par</a:t>
            </a:r>
            <a:r>
              <a:rPr sz="1679" spc="-5" dirty="0">
                <a:solidFill>
                  <a:srgbClr val="FFFFFF"/>
                </a:solidFill>
                <a:latin typeface="Arial"/>
                <a:cs typeface="Arial"/>
              </a:rPr>
              <a:t>t</a:t>
            </a:r>
            <a:r>
              <a:rPr sz="1679" spc="5" dirty="0">
                <a:solidFill>
                  <a:srgbClr val="FFFFFF"/>
                </a:solidFill>
                <a:latin typeface="Arial"/>
                <a:cs typeface="Arial"/>
              </a:rPr>
              <a:t>icles</a:t>
            </a:r>
            <a:endParaRPr sz="1679">
              <a:latin typeface="Arial"/>
              <a:cs typeface="Arial"/>
            </a:endParaRPr>
          </a:p>
        </p:txBody>
      </p:sp>
      <p:sp>
        <p:nvSpPr>
          <p:cNvPr id="10" name="object 10"/>
          <p:cNvSpPr txBox="1"/>
          <p:nvPr/>
        </p:nvSpPr>
        <p:spPr>
          <a:xfrm>
            <a:off x="3649344" y="3855843"/>
            <a:ext cx="858691" cy="271207"/>
          </a:xfrm>
          <a:prstGeom prst="rect">
            <a:avLst/>
          </a:prstGeom>
        </p:spPr>
        <p:txBody>
          <a:bodyPr vert="horz" wrap="square" lIns="0" tIns="12679" rIns="0" bIns="0" rtlCol="0">
            <a:spAutoFit/>
          </a:bodyPr>
          <a:lstStyle/>
          <a:p>
            <a:pPr marL="11527">
              <a:spcBef>
                <a:spcPts val="100"/>
              </a:spcBef>
            </a:pPr>
            <a:r>
              <a:rPr sz="1679" spc="5" dirty="0">
                <a:solidFill>
                  <a:srgbClr val="FFFFFF"/>
                </a:solidFill>
                <a:latin typeface="Arial"/>
                <a:cs typeface="Arial"/>
              </a:rPr>
              <a:t>Smoking</a:t>
            </a:r>
            <a:endParaRPr sz="1679">
              <a:latin typeface="Arial"/>
              <a:cs typeface="Arial"/>
            </a:endParaRPr>
          </a:p>
        </p:txBody>
      </p:sp>
      <p:sp>
        <p:nvSpPr>
          <p:cNvPr id="11" name="object 11"/>
          <p:cNvSpPr txBox="1"/>
          <p:nvPr/>
        </p:nvSpPr>
        <p:spPr>
          <a:xfrm>
            <a:off x="2450438" y="2468834"/>
            <a:ext cx="1050023" cy="521285"/>
          </a:xfrm>
          <a:prstGeom prst="rect">
            <a:avLst/>
          </a:prstGeom>
        </p:spPr>
        <p:txBody>
          <a:bodyPr vert="horz" wrap="square" lIns="0" tIns="6339" rIns="0" bIns="0" rtlCol="0">
            <a:spAutoFit/>
          </a:bodyPr>
          <a:lstStyle/>
          <a:p>
            <a:pPr marL="255889" marR="4611" indent="-244939">
              <a:lnSpc>
                <a:spcPct val="102600"/>
              </a:lnSpc>
              <a:spcBef>
                <a:spcPts val="50"/>
              </a:spcBef>
            </a:pPr>
            <a:r>
              <a:rPr sz="1679" dirty="0">
                <a:latin typeface="Arial"/>
                <a:cs typeface="Arial"/>
              </a:rPr>
              <a:t>High</a:t>
            </a:r>
            <a:r>
              <a:rPr sz="1679" spc="-68" dirty="0">
                <a:latin typeface="Arial"/>
                <a:cs typeface="Arial"/>
              </a:rPr>
              <a:t> </a:t>
            </a:r>
            <a:r>
              <a:rPr sz="1679" dirty="0">
                <a:latin typeface="Arial"/>
                <a:cs typeface="Arial"/>
              </a:rPr>
              <a:t>blood  </a:t>
            </a:r>
            <a:r>
              <a:rPr sz="1679" spc="5" dirty="0">
                <a:latin typeface="Arial"/>
                <a:cs typeface="Arial"/>
              </a:rPr>
              <a:t>sugar</a:t>
            </a:r>
            <a:endParaRPr sz="1679">
              <a:latin typeface="Arial"/>
              <a:cs typeface="Arial"/>
            </a:endParaRPr>
          </a:p>
        </p:txBody>
      </p:sp>
      <p:sp>
        <p:nvSpPr>
          <p:cNvPr id="12" name="object 12"/>
          <p:cNvSpPr txBox="1"/>
          <p:nvPr/>
        </p:nvSpPr>
        <p:spPr>
          <a:xfrm>
            <a:off x="2692007" y="938658"/>
            <a:ext cx="1909867" cy="926514"/>
          </a:xfrm>
          <a:prstGeom prst="rect">
            <a:avLst/>
          </a:prstGeom>
        </p:spPr>
        <p:txBody>
          <a:bodyPr vert="horz" wrap="square" lIns="0" tIns="12679" rIns="0" bIns="0" rtlCol="0">
            <a:spAutoFit/>
          </a:bodyPr>
          <a:lstStyle/>
          <a:p>
            <a:pPr marL="1193571">
              <a:spcBef>
                <a:spcPts val="100"/>
              </a:spcBef>
            </a:pPr>
            <a:r>
              <a:rPr sz="1679" spc="5" dirty="0">
                <a:latin typeface="Arial"/>
                <a:cs typeface="Arial"/>
              </a:rPr>
              <a:t>Alcohol</a:t>
            </a:r>
            <a:endParaRPr sz="1679">
              <a:latin typeface="Arial"/>
              <a:cs typeface="Arial"/>
            </a:endParaRPr>
          </a:p>
          <a:p>
            <a:pPr>
              <a:spcBef>
                <a:spcPts val="50"/>
              </a:spcBef>
            </a:pPr>
            <a:endParaRPr sz="2496">
              <a:latin typeface="Arial"/>
              <a:cs typeface="Arial"/>
            </a:endParaRPr>
          </a:p>
          <a:p>
            <a:pPr marL="11527"/>
            <a:r>
              <a:rPr sz="1679" spc="5" dirty="0">
                <a:latin typeface="Arial"/>
                <a:cs typeface="Arial"/>
              </a:rPr>
              <a:t>High</a:t>
            </a:r>
            <a:r>
              <a:rPr sz="1679" spc="-9" dirty="0">
                <a:latin typeface="Arial"/>
                <a:cs typeface="Arial"/>
              </a:rPr>
              <a:t> </a:t>
            </a:r>
            <a:r>
              <a:rPr sz="1679" spc="5" dirty="0">
                <a:latin typeface="Arial"/>
                <a:cs typeface="Arial"/>
              </a:rPr>
              <a:t>sodium</a:t>
            </a:r>
            <a:endParaRPr sz="1679">
              <a:latin typeface="Arial"/>
              <a:cs typeface="Arial"/>
            </a:endParaRPr>
          </a:p>
        </p:txBody>
      </p:sp>
      <p:sp>
        <p:nvSpPr>
          <p:cNvPr id="13" name="object 13"/>
          <p:cNvSpPr txBox="1"/>
          <p:nvPr/>
        </p:nvSpPr>
        <p:spPr>
          <a:xfrm>
            <a:off x="2217814" y="240686"/>
            <a:ext cx="1061549" cy="521285"/>
          </a:xfrm>
          <a:prstGeom prst="rect">
            <a:avLst/>
          </a:prstGeom>
        </p:spPr>
        <p:txBody>
          <a:bodyPr vert="horz" wrap="square" lIns="0" tIns="6339" rIns="0" bIns="0" rtlCol="0">
            <a:spAutoFit/>
          </a:bodyPr>
          <a:lstStyle/>
          <a:p>
            <a:pPr marL="11527" marR="4611" indent="297961">
              <a:lnSpc>
                <a:spcPct val="102600"/>
              </a:lnSpc>
              <a:spcBef>
                <a:spcPts val="50"/>
              </a:spcBef>
            </a:pPr>
            <a:r>
              <a:rPr sz="1679" dirty="0">
                <a:latin typeface="Arial"/>
                <a:cs typeface="Arial"/>
              </a:rPr>
              <a:t>High  </a:t>
            </a:r>
            <a:r>
              <a:rPr sz="1679" spc="5" dirty="0">
                <a:latin typeface="Arial"/>
                <a:cs typeface="Arial"/>
              </a:rPr>
              <a:t>choles</a:t>
            </a:r>
            <a:r>
              <a:rPr sz="1679" spc="-5" dirty="0">
                <a:latin typeface="Arial"/>
                <a:cs typeface="Arial"/>
              </a:rPr>
              <a:t>t</a:t>
            </a:r>
            <a:r>
              <a:rPr sz="1679" spc="5" dirty="0">
                <a:latin typeface="Arial"/>
                <a:cs typeface="Arial"/>
              </a:rPr>
              <a:t>erol</a:t>
            </a:r>
            <a:endParaRPr sz="1679">
              <a:latin typeface="Arial"/>
              <a:cs typeface="Arial"/>
            </a:endParaRPr>
          </a:p>
        </p:txBody>
      </p:sp>
      <p:sp>
        <p:nvSpPr>
          <p:cNvPr id="14" name="object 14"/>
          <p:cNvSpPr txBox="1"/>
          <p:nvPr/>
        </p:nvSpPr>
        <p:spPr>
          <a:xfrm>
            <a:off x="3550934" y="392808"/>
            <a:ext cx="500807" cy="271207"/>
          </a:xfrm>
          <a:prstGeom prst="rect">
            <a:avLst/>
          </a:prstGeom>
        </p:spPr>
        <p:txBody>
          <a:bodyPr vert="horz" wrap="square" lIns="0" tIns="12679" rIns="0" bIns="0" rtlCol="0">
            <a:spAutoFit/>
          </a:bodyPr>
          <a:lstStyle/>
          <a:p>
            <a:pPr marL="11527">
              <a:spcBef>
                <a:spcPts val="100"/>
              </a:spcBef>
            </a:pPr>
            <a:r>
              <a:rPr sz="1679" dirty="0">
                <a:latin typeface="Arial"/>
                <a:cs typeface="Arial"/>
              </a:rPr>
              <a:t>Lead</a:t>
            </a:r>
            <a:endParaRPr sz="1679">
              <a:latin typeface="Arial"/>
              <a:cs typeface="Arial"/>
            </a:endParaRPr>
          </a:p>
        </p:txBody>
      </p:sp>
      <p:sp>
        <p:nvSpPr>
          <p:cNvPr id="15" name="object 15"/>
          <p:cNvSpPr txBox="1"/>
          <p:nvPr/>
        </p:nvSpPr>
        <p:spPr>
          <a:xfrm>
            <a:off x="4284590" y="330163"/>
            <a:ext cx="595897" cy="271207"/>
          </a:xfrm>
          <a:prstGeom prst="rect">
            <a:avLst/>
          </a:prstGeom>
        </p:spPr>
        <p:txBody>
          <a:bodyPr vert="horz" wrap="square" lIns="0" tIns="12679" rIns="0" bIns="0" rtlCol="0">
            <a:spAutoFit/>
          </a:bodyPr>
          <a:lstStyle/>
          <a:p>
            <a:pPr marL="11527">
              <a:spcBef>
                <a:spcPts val="100"/>
              </a:spcBef>
            </a:pPr>
            <a:r>
              <a:rPr sz="1679" spc="5" dirty="0">
                <a:latin typeface="Arial"/>
                <a:cs typeface="Arial"/>
              </a:rPr>
              <a:t>Drugs</a:t>
            </a:r>
            <a:endParaRPr sz="1679">
              <a:latin typeface="Arial"/>
              <a:cs typeface="Arial"/>
            </a:endParaRPr>
          </a:p>
        </p:txBody>
      </p:sp>
      <p:sp>
        <p:nvSpPr>
          <p:cNvPr id="16" name="object 16"/>
          <p:cNvSpPr txBox="1"/>
          <p:nvPr/>
        </p:nvSpPr>
        <p:spPr>
          <a:xfrm>
            <a:off x="5018259" y="258587"/>
            <a:ext cx="951475" cy="542435"/>
          </a:xfrm>
          <a:prstGeom prst="rect">
            <a:avLst/>
          </a:prstGeom>
        </p:spPr>
        <p:txBody>
          <a:bodyPr vert="horz" wrap="square" lIns="0" tIns="12679" rIns="0" bIns="0" rtlCol="0">
            <a:spAutoFit/>
          </a:bodyPr>
          <a:lstStyle/>
          <a:p>
            <a:pPr marL="11527">
              <a:spcBef>
                <a:spcPts val="100"/>
              </a:spcBef>
            </a:pPr>
            <a:r>
              <a:rPr sz="1679" spc="5" dirty="0">
                <a:latin typeface="Arial"/>
                <a:cs typeface="Arial"/>
              </a:rPr>
              <a:t>Low </a:t>
            </a:r>
            <a:r>
              <a:rPr sz="1679" dirty="0">
                <a:latin typeface="Arial"/>
                <a:cs typeface="Arial"/>
              </a:rPr>
              <a:t>vit</a:t>
            </a:r>
            <a:r>
              <a:rPr sz="1679" spc="-136" dirty="0">
                <a:latin typeface="Arial"/>
                <a:cs typeface="Arial"/>
              </a:rPr>
              <a:t> </a:t>
            </a:r>
            <a:r>
              <a:rPr sz="1679" spc="5" dirty="0">
                <a:latin typeface="Arial"/>
                <a:cs typeface="Arial"/>
              </a:rPr>
              <a:t>A</a:t>
            </a:r>
            <a:endParaRPr sz="1679">
              <a:latin typeface="Arial"/>
              <a:cs typeface="Arial"/>
            </a:endParaRPr>
          </a:p>
          <a:p>
            <a:pPr marL="306605">
              <a:spcBef>
                <a:spcPts val="100"/>
              </a:spcBef>
            </a:pPr>
            <a:r>
              <a:rPr sz="1679" spc="5" dirty="0">
                <a:latin typeface="Arial"/>
                <a:cs typeface="Arial"/>
              </a:rPr>
              <a:t>Ozone</a:t>
            </a:r>
            <a:endParaRPr sz="1679">
              <a:latin typeface="Arial"/>
              <a:cs typeface="Arial"/>
            </a:endParaRPr>
          </a:p>
        </p:txBody>
      </p:sp>
      <p:sp>
        <p:nvSpPr>
          <p:cNvPr id="18" name="object 18"/>
          <p:cNvSpPr txBox="1"/>
          <p:nvPr/>
        </p:nvSpPr>
        <p:spPr>
          <a:xfrm>
            <a:off x="7917110" y="240686"/>
            <a:ext cx="417243" cy="521285"/>
          </a:xfrm>
          <a:prstGeom prst="rect">
            <a:avLst/>
          </a:prstGeom>
        </p:spPr>
        <p:txBody>
          <a:bodyPr vert="horz" wrap="square" lIns="0" tIns="6339" rIns="0" bIns="0" rtlCol="0">
            <a:spAutoFit/>
          </a:bodyPr>
          <a:lstStyle/>
          <a:p>
            <a:pPr marL="17290" marR="4611" indent="-6340">
              <a:lnSpc>
                <a:spcPct val="102600"/>
              </a:lnSpc>
              <a:spcBef>
                <a:spcPts val="50"/>
              </a:spcBef>
            </a:pPr>
            <a:r>
              <a:rPr sz="1679" dirty="0">
                <a:latin typeface="Arial"/>
                <a:cs typeface="Arial"/>
              </a:rPr>
              <a:t>Low  </a:t>
            </a:r>
            <a:r>
              <a:rPr sz="1679" spc="5" dirty="0">
                <a:latin typeface="Arial"/>
                <a:cs typeface="Arial"/>
              </a:rPr>
              <a:t>zinc</a:t>
            </a:r>
            <a:endParaRPr sz="1679">
              <a:latin typeface="Arial"/>
              <a:cs typeface="Arial"/>
            </a:endParaRPr>
          </a:p>
        </p:txBody>
      </p:sp>
      <p:sp>
        <p:nvSpPr>
          <p:cNvPr id="19" name="object 19"/>
          <p:cNvSpPr txBox="1"/>
          <p:nvPr/>
        </p:nvSpPr>
        <p:spPr>
          <a:xfrm>
            <a:off x="2365255" y="6166677"/>
            <a:ext cx="7327687" cy="354374"/>
          </a:xfrm>
          <a:prstGeom prst="rect">
            <a:avLst/>
          </a:prstGeom>
        </p:spPr>
        <p:txBody>
          <a:bodyPr vert="horz" wrap="square" lIns="0" tIns="20747" rIns="0" bIns="0" rtlCol="0">
            <a:spAutoFit/>
          </a:bodyPr>
          <a:lstStyle/>
          <a:p>
            <a:pPr marL="11527" marR="4611">
              <a:lnSpc>
                <a:spcPts val="1316"/>
              </a:lnSpc>
              <a:spcBef>
                <a:spcPts val="163"/>
              </a:spcBef>
            </a:pPr>
            <a:r>
              <a:rPr sz="1135" spc="-5" dirty="0">
                <a:solidFill>
                  <a:srgbClr val="0D0D0D"/>
                </a:solidFill>
                <a:latin typeface="Arial"/>
                <a:cs typeface="Arial"/>
              </a:rPr>
              <a:t>Rappaport, S. </a:t>
            </a:r>
            <a:r>
              <a:rPr sz="1135" spc="-9" dirty="0">
                <a:solidFill>
                  <a:srgbClr val="0D0D0D"/>
                </a:solidFill>
                <a:latin typeface="Arial"/>
                <a:cs typeface="Arial"/>
              </a:rPr>
              <a:t>M., </a:t>
            </a:r>
            <a:r>
              <a:rPr sz="1135" spc="-5" dirty="0">
                <a:solidFill>
                  <a:srgbClr val="0D0D0D"/>
                </a:solidFill>
                <a:latin typeface="Arial"/>
                <a:cs typeface="Arial"/>
              </a:rPr>
              <a:t>Barupal, D. K., Wishart, </a:t>
            </a:r>
            <a:r>
              <a:rPr sz="1135" spc="-9" dirty="0">
                <a:solidFill>
                  <a:srgbClr val="0D0D0D"/>
                </a:solidFill>
                <a:latin typeface="Arial"/>
                <a:cs typeface="Arial"/>
              </a:rPr>
              <a:t>D., Vineis, </a:t>
            </a:r>
            <a:r>
              <a:rPr sz="1135" spc="-54" dirty="0">
                <a:solidFill>
                  <a:srgbClr val="0D0D0D"/>
                </a:solidFill>
                <a:latin typeface="Arial"/>
                <a:cs typeface="Arial"/>
              </a:rPr>
              <a:t>P., </a:t>
            </a:r>
            <a:r>
              <a:rPr sz="1135" spc="-9" dirty="0">
                <a:solidFill>
                  <a:srgbClr val="0D0D0D"/>
                </a:solidFill>
                <a:latin typeface="Arial"/>
                <a:cs typeface="Arial"/>
              </a:rPr>
              <a:t>&amp; </a:t>
            </a:r>
            <a:r>
              <a:rPr sz="1135" spc="-5" dirty="0">
                <a:solidFill>
                  <a:srgbClr val="0D0D0D"/>
                </a:solidFill>
                <a:latin typeface="Arial"/>
                <a:cs typeface="Arial"/>
              </a:rPr>
              <a:t>Scalbert, A. (2014). The Blood Exposome and Its Role in  Discovering Causes of Disease. </a:t>
            </a:r>
            <a:r>
              <a:rPr sz="1135" i="1" spc="-5" dirty="0">
                <a:solidFill>
                  <a:srgbClr val="0D0D0D"/>
                </a:solidFill>
                <a:latin typeface="Arial"/>
                <a:cs typeface="Arial"/>
              </a:rPr>
              <a:t>Environmental Health Perspectives,</a:t>
            </a:r>
            <a:r>
              <a:rPr sz="1135" i="1" spc="-9" dirty="0">
                <a:solidFill>
                  <a:srgbClr val="0D0D0D"/>
                </a:solidFill>
                <a:latin typeface="Arial"/>
                <a:cs typeface="Arial"/>
              </a:rPr>
              <a:t> </a:t>
            </a:r>
            <a:r>
              <a:rPr sz="1135" i="1" spc="-5" dirty="0">
                <a:solidFill>
                  <a:srgbClr val="0D0D0D"/>
                </a:solidFill>
                <a:latin typeface="Arial"/>
                <a:cs typeface="Arial"/>
              </a:rPr>
              <a:t>1–6.</a:t>
            </a:r>
            <a:endParaRPr sz="1135">
              <a:latin typeface="Arial"/>
              <a:cs typeface="Arial"/>
            </a:endParaRPr>
          </a:p>
        </p:txBody>
      </p:sp>
      <p:sp>
        <p:nvSpPr>
          <p:cNvPr id="21" name="Nadpis 20">
            <a:extLst>
              <a:ext uri="{FF2B5EF4-FFF2-40B4-BE49-F238E27FC236}">
                <a16:creationId xmlns:a16="http://schemas.microsoft.com/office/drawing/2014/main" id="{F7C4E0A2-8A37-4E9E-B340-4D5A44B992B4}"/>
              </a:ext>
            </a:extLst>
          </p:cNvPr>
          <p:cNvSpPr>
            <a:spLocks noGrp="1"/>
          </p:cNvSpPr>
          <p:nvPr>
            <p:ph type="title"/>
          </p:nvPr>
        </p:nvSpPr>
        <p:spPr/>
        <p:txBody>
          <a:bodyPr/>
          <a:lstStyle/>
          <a:p>
            <a:endParaRPr lang="cs-CZ"/>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56395" y="1810743"/>
            <a:ext cx="5175773" cy="1618257"/>
            <a:chOff x="1293787" y="2406535"/>
            <a:chExt cx="5702935" cy="1783080"/>
          </a:xfrm>
        </p:grpSpPr>
        <p:sp>
          <p:nvSpPr>
            <p:cNvPr id="3" name="object 3"/>
            <p:cNvSpPr/>
            <p:nvPr/>
          </p:nvSpPr>
          <p:spPr>
            <a:xfrm>
              <a:off x="1293787" y="2406535"/>
              <a:ext cx="5702528" cy="1783080"/>
            </a:xfrm>
            <a:prstGeom prst="rect">
              <a:avLst/>
            </a:prstGeom>
            <a:blipFill>
              <a:blip r:embed="rId2" cstate="print"/>
              <a:stretch>
                <a:fillRect/>
              </a:stretch>
            </a:blipFill>
          </p:spPr>
          <p:txBody>
            <a:bodyPr wrap="square" lIns="0" tIns="0" rIns="0" bIns="0" rtlCol="0"/>
            <a:lstStyle/>
            <a:p>
              <a:endParaRPr sz="2178"/>
            </a:p>
          </p:txBody>
        </p:sp>
        <p:sp>
          <p:nvSpPr>
            <p:cNvPr id="4" name="object 4"/>
            <p:cNvSpPr/>
            <p:nvPr/>
          </p:nvSpPr>
          <p:spPr>
            <a:xfrm>
              <a:off x="1344879" y="2436177"/>
              <a:ext cx="5599556" cy="1680006"/>
            </a:xfrm>
            <a:prstGeom prst="rect">
              <a:avLst/>
            </a:prstGeom>
            <a:blipFill>
              <a:blip r:embed="rId3" cstate="print"/>
              <a:stretch>
                <a:fillRect/>
              </a:stretch>
            </a:blipFill>
          </p:spPr>
          <p:txBody>
            <a:bodyPr wrap="square" lIns="0" tIns="0" rIns="0" bIns="0" rtlCol="0"/>
            <a:lstStyle/>
            <a:p>
              <a:endParaRPr sz="2178"/>
            </a:p>
          </p:txBody>
        </p:sp>
      </p:grpSp>
      <p:sp>
        <p:nvSpPr>
          <p:cNvPr id="5" name="object 5"/>
          <p:cNvSpPr txBox="1">
            <a:spLocks noGrp="1"/>
          </p:cNvSpPr>
          <p:nvPr>
            <p:ph type="title"/>
          </p:nvPr>
        </p:nvSpPr>
        <p:spPr>
          <a:xfrm>
            <a:off x="793394" y="381595"/>
            <a:ext cx="5302606" cy="1048037"/>
          </a:xfrm>
          <a:prstGeom prst="rect">
            <a:avLst/>
          </a:prstGeom>
        </p:spPr>
        <p:txBody>
          <a:bodyPr vert="horz" wrap="square" lIns="0" tIns="14408" rIns="0" bIns="0" rtlCol="0" anchor="t" anchorCtr="0">
            <a:spAutoFit/>
          </a:bodyPr>
          <a:lstStyle/>
          <a:p>
            <a:pPr marL="11527">
              <a:lnSpc>
                <a:spcPct val="100000"/>
              </a:lnSpc>
              <a:spcBef>
                <a:spcPts val="113"/>
              </a:spcBef>
            </a:pPr>
            <a:r>
              <a:rPr lang="cs-CZ" sz="3358" spc="9" dirty="0" err="1"/>
              <a:t>Exposom</a:t>
            </a:r>
            <a:r>
              <a:rPr lang="cs-CZ" sz="3358" spc="9" dirty="0"/>
              <a:t> – nové paradigma</a:t>
            </a:r>
            <a:endParaRPr sz="3358" dirty="0"/>
          </a:p>
        </p:txBody>
      </p:sp>
      <p:sp>
        <p:nvSpPr>
          <p:cNvPr id="6" name="object 6"/>
          <p:cNvSpPr txBox="1"/>
          <p:nvPr/>
        </p:nvSpPr>
        <p:spPr>
          <a:xfrm>
            <a:off x="1556395" y="1828762"/>
            <a:ext cx="5082412" cy="1493406"/>
          </a:xfrm>
          <a:prstGeom prst="rect">
            <a:avLst/>
          </a:prstGeom>
          <a:ln w="9859">
            <a:solidFill>
              <a:srgbClr val="B4BAD8"/>
            </a:solidFill>
          </a:ln>
        </p:spPr>
        <p:txBody>
          <a:bodyPr vert="horz" wrap="square" lIns="0" tIns="5763" rIns="0" bIns="0" rtlCol="0">
            <a:spAutoFit/>
          </a:bodyPr>
          <a:lstStyle/>
          <a:p>
            <a:pPr marL="203442" marR="647214">
              <a:lnSpc>
                <a:spcPts val="2913"/>
              </a:lnSpc>
              <a:spcBef>
                <a:spcPts val="45"/>
              </a:spcBef>
            </a:pPr>
            <a:r>
              <a:rPr sz="2451" i="1" spc="-9" dirty="0">
                <a:latin typeface="Arial"/>
                <a:cs typeface="Arial"/>
              </a:rPr>
              <a:t>The exposome </a:t>
            </a:r>
            <a:r>
              <a:rPr sz="2451" i="1" spc="-5" dirty="0">
                <a:latin typeface="Arial"/>
                <a:cs typeface="Arial"/>
              </a:rPr>
              <a:t>is </a:t>
            </a:r>
            <a:r>
              <a:rPr sz="2451" i="1" spc="-9" dirty="0">
                <a:latin typeface="Arial"/>
                <a:cs typeface="Arial"/>
              </a:rPr>
              <a:t>composed </a:t>
            </a:r>
            <a:r>
              <a:rPr sz="2451" i="1" spc="-5" dirty="0">
                <a:latin typeface="Arial"/>
                <a:cs typeface="Arial"/>
              </a:rPr>
              <a:t>of  every exposure </a:t>
            </a:r>
            <a:r>
              <a:rPr sz="2451" i="1" spc="-9" dirty="0">
                <a:latin typeface="Arial"/>
                <a:cs typeface="Arial"/>
              </a:rPr>
              <a:t>to </a:t>
            </a:r>
            <a:r>
              <a:rPr sz="2451" i="1" spc="-5" dirty="0">
                <a:latin typeface="Arial"/>
                <a:cs typeface="Arial"/>
              </a:rPr>
              <a:t>which an  individual is subjected</a:t>
            </a:r>
            <a:r>
              <a:rPr sz="2451" i="1" spc="-27" dirty="0">
                <a:latin typeface="Arial"/>
                <a:cs typeface="Arial"/>
              </a:rPr>
              <a:t> </a:t>
            </a:r>
            <a:r>
              <a:rPr sz="2451" i="1" spc="-9" dirty="0">
                <a:latin typeface="Arial"/>
                <a:cs typeface="Arial"/>
              </a:rPr>
              <a:t>from</a:t>
            </a:r>
            <a:endParaRPr sz="2451">
              <a:latin typeface="Arial"/>
              <a:cs typeface="Arial"/>
            </a:endParaRPr>
          </a:p>
          <a:p>
            <a:pPr marL="203442">
              <a:lnSpc>
                <a:spcPts val="2913"/>
              </a:lnSpc>
            </a:pPr>
            <a:r>
              <a:rPr sz="2451" i="1" spc="-5" dirty="0">
                <a:latin typeface="Arial"/>
                <a:cs typeface="Arial"/>
              </a:rPr>
              <a:t>conception </a:t>
            </a:r>
            <a:r>
              <a:rPr sz="2451" i="1" spc="-9" dirty="0">
                <a:latin typeface="Arial"/>
                <a:cs typeface="Arial"/>
              </a:rPr>
              <a:t>to</a:t>
            </a:r>
            <a:r>
              <a:rPr sz="2451" i="1" spc="-14" dirty="0">
                <a:latin typeface="Arial"/>
                <a:cs typeface="Arial"/>
              </a:rPr>
              <a:t> </a:t>
            </a:r>
            <a:r>
              <a:rPr sz="2451" i="1" spc="-5" dirty="0">
                <a:latin typeface="Arial"/>
                <a:cs typeface="Arial"/>
              </a:rPr>
              <a:t>death.</a:t>
            </a:r>
            <a:endParaRPr sz="2451">
              <a:latin typeface="Arial"/>
              <a:cs typeface="Arial"/>
            </a:endParaRPr>
          </a:p>
        </p:txBody>
      </p:sp>
      <p:sp>
        <p:nvSpPr>
          <p:cNvPr id="7" name="object 7"/>
          <p:cNvSpPr/>
          <p:nvPr/>
        </p:nvSpPr>
        <p:spPr>
          <a:xfrm>
            <a:off x="8540745" y="380438"/>
            <a:ext cx="2857861" cy="3475230"/>
          </a:xfrm>
          <a:prstGeom prst="rect">
            <a:avLst/>
          </a:prstGeom>
          <a:blipFill>
            <a:blip r:embed="rId4" cstate="print"/>
            <a:stretch>
              <a:fillRect/>
            </a:stretch>
          </a:blipFill>
        </p:spPr>
        <p:txBody>
          <a:bodyPr wrap="square" lIns="0" tIns="0" rIns="0" bIns="0" rtlCol="0"/>
          <a:lstStyle/>
          <a:p>
            <a:endParaRPr sz="2178"/>
          </a:p>
        </p:txBody>
      </p:sp>
      <p:sp>
        <p:nvSpPr>
          <p:cNvPr id="8" name="object 8"/>
          <p:cNvSpPr txBox="1"/>
          <p:nvPr/>
        </p:nvSpPr>
        <p:spPr>
          <a:xfrm>
            <a:off x="3019051" y="6134800"/>
            <a:ext cx="3619756" cy="343899"/>
          </a:xfrm>
          <a:prstGeom prst="rect">
            <a:avLst/>
          </a:prstGeom>
        </p:spPr>
        <p:txBody>
          <a:bodyPr vert="horz" wrap="square" lIns="0" tIns="10373" rIns="0" bIns="0" rtlCol="0">
            <a:spAutoFit/>
          </a:bodyPr>
          <a:lstStyle/>
          <a:p>
            <a:pPr marL="11527">
              <a:lnSpc>
                <a:spcPts val="1339"/>
              </a:lnSpc>
              <a:spcBef>
                <a:spcPts val="82"/>
              </a:spcBef>
            </a:pPr>
            <a:r>
              <a:rPr sz="1135" spc="-5" dirty="0">
                <a:latin typeface="Arial"/>
                <a:cs typeface="Arial"/>
              </a:rPr>
              <a:t>Wild, C. </a:t>
            </a:r>
            <a:r>
              <a:rPr sz="1135" spc="-82" dirty="0">
                <a:latin typeface="Arial"/>
                <a:cs typeface="Arial"/>
              </a:rPr>
              <a:t>P. </a:t>
            </a:r>
            <a:r>
              <a:rPr sz="1135" spc="-5" dirty="0">
                <a:latin typeface="Arial"/>
                <a:cs typeface="Arial"/>
              </a:rPr>
              <a:t>(2012). The exposome: from concept to</a:t>
            </a:r>
            <a:r>
              <a:rPr sz="1135" spc="5" dirty="0">
                <a:latin typeface="Arial"/>
                <a:cs typeface="Arial"/>
              </a:rPr>
              <a:t> </a:t>
            </a:r>
            <a:r>
              <a:rPr sz="1135" spc="-14" dirty="0">
                <a:latin typeface="Arial"/>
                <a:cs typeface="Arial"/>
              </a:rPr>
              <a:t>utility.</a:t>
            </a:r>
            <a:endParaRPr sz="1135">
              <a:latin typeface="Arial"/>
              <a:cs typeface="Arial"/>
            </a:endParaRPr>
          </a:p>
          <a:p>
            <a:pPr marL="11527">
              <a:lnSpc>
                <a:spcPts val="1339"/>
              </a:lnSpc>
            </a:pPr>
            <a:r>
              <a:rPr sz="1135" i="1" spc="-5" dirty="0">
                <a:latin typeface="Arial"/>
                <a:cs typeface="Arial"/>
              </a:rPr>
              <a:t>International Journal of </a:t>
            </a:r>
            <a:r>
              <a:rPr sz="1135" i="1" spc="-14" dirty="0">
                <a:latin typeface="Arial"/>
                <a:cs typeface="Arial"/>
              </a:rPr>
              <a:t>Epidemiology, </a:t>
            </a:r>
            <a:r>
              <a:rPr sz="1135" i="1" spc="-5" dirty="0">
                <a:latin typeface="Arial"/>
                <a:cs typeface="Arial"/>
              </a:rPr>
              <a:t>41(1),</a:t>
            </a:r>
            <a:r>
              <a:rPr sz="1135" i="1" dirty="0">
                <a:latin typeface="Arial"/>
                <a:cs typeface="Arial"/>
              </a:rPr>
              <a:t> </a:t>
            </a:r>
            <a:r>
              <a:rPr sz="1135" i="1" spc="-5" dirty="0">
                <a:latin typeface="Arial"/>
                <a:cs typeface="Arial"/>
              </a:rPr>
              <a:t>24–32.</a:t>
            </a:r>
            <a:endParaRPr sz="1135">
              <a:latin typeface="Arial"/>
              <a:cs typeface="Arial"/>
            </a:endParaRPr>
          </a:p>
        </p:txBody>
      </p:sp>
      <p:sp>
        <p:nvSpPr>
          <p:cNvPr id="9" name="object 9"/>
          <p:cNvSpPr txBox="1"/>
          <p:nvPr/>
        </p:nvSpPr>
        <p:spPr>
          <a:xfrm>
            <a:off x="2572544" y="3916597"/>
            <a:ext cx="1916782" cy="416104"/>
          </a:xfrm>
          <a:prstGeom prst="rect">
            <a:avLst/>
          </a:prstGeom>
        </p:spPr>
        <p:txBody>
          <a:bodyPr vert="horz" wrap="square" lIns="0" tIns="10950" rIns="0" bIns="0" rtlCol="0">
            <a:spAutoFit/>
          </a:bodyPr>
          <a:lstStyle/>
          <a:p>
            <a:pPr marL="11527">
              <a:spcBef>
                <a:spcPts val="86"/>
              </a:spcBef>
            </a:pPr>
            <a:r>
              <a:rPr sz="2632" spc="-5" dirty="0">
                <a:latin typeface="Arial"/>
                <a:cs typeface="Arial"/>
              </a:rPr>
              <a:t>It</a:t>
            </a:r>
            <a:r>
              <a:rPr sz="2632" spc="-50" dirty="0">
                <a:latin typeface="Arial"/>
                <a:cs typeface="Arial"/>
              </a:rPr>
              <a:t> </a:t>
            </a:r>
            <a:r>
              <a:rPr sz="2632" spc="-5" dirty="0">
                <a:latin typeface="Arial"/>
                <a:cs typeface="Arial"/>
              </a:rPr>
              <a:t>comprises:</a:t>
            </a:r>
            <a:endParaRPr sz="2632">
              <a:latin typeface="Arial"/>
              <a:cs typeface="Arial"/>
            </a:endParaRPr>
          </a:p>
        </p:txBody>
      </p:sp>
      <p:sp>
        <p:nvSpPr>
          <p:cNvPr id="10" name="object 10"/>
          <p:cNvSpPr txBox="1"/>
          <p:nvPr/>
        </p:nvSpPr>
        <p:spPr>
          <a:xfrm>
            <a:off x="2572544" y="4317007"/>
            <a:ext cx="5414362" cy="646977"/>
          </a:xfrm>
          <a:prstGeom prst="rect">
            <a:avLst/>
          </a:prstGeom>
        </p:spPr>
        <p:txBody>
          <a:bodyPr vert="horz" wrap="square" lIns="0" tIns="31120" rIns="0" bIns="0" rtlCol="0">
            <a:spAutoFit/>
          </a:bodyPr>
          <a:lstStyle/>
          <a:p>
            <a:pPr marL="428787" marR="4611" indent="-417836">
              <a:lnSpc>
                <a:spcPts val="2441"/>
              </a:lnSpc>
              <a:spcBef>
                <a:spcPts val="245"/>
              </a:spcBef>
              <a:tabLst>
                <a:tab pos="440889" algn="l"/>
              </a:tabLst>
            </a:pPr>
            <a:r>
              <a:rPr sz="2087" spc="-476" dirty="0">
                <a:solidFill>
                  <a:srgbClr val="FF6600"/>
                </a:solidFill>
                <a:latin typeface="Wingdings"/>
                <a:cs typeface="Wingdings"/>
              </a:rPr>
              <a:t></a:t>
            </a:r>
            <a:r>
              <a:rPr sz="2087" spc="-476" dirty="0">
                <a:solidFill>
                  <a:srgbClr val="FF6600"/>
                </a:solidFill>
                <a:latin typeface="Times New Roman"/>
                <a:cs typeface="Times New Roman"/>
              </a:rPr>
              <a:t>		</a:t>
            </a:r>
            <a:r>
              <a:rPr sz="2042" spc="9" dirty="0">
                <a:latin typeface="Arial"/>
                <a:cs typeface="Arial"/>
              </a:rPr>
              <a:t>processes internal </a:t>
            </a:r>
            <a:r>
              <a:rPr sz="2042" spc="5" dirty="0">
                <a:latin typeface="Arial"/>
                <a:cs typeface="Arial"/>
              </a:rPr>
              <a:t>to </a:t>
            </a:r>
            <a:r>
              <a:rPr sz="2042" spc="9" dirty="0">
                <a:latin typeface="Arial"/>
                <a:cs typeface="Arial"/>
              </a:rPr>
              <a:t>the body such as  metabolism, gut microflora,</a:t>
            </a:r>
            <a:r>
              <a:rPr sz="2042" spc="-23" dirty="0">
                <a:latin typeface="Arial"/>
                <a:cs typeface="Arial"/>
              </a:rPr>
              <a:t> </a:t>
            </a:r>
            <a:r>
              <a:rPr sz="2042" spc="9" dirty="0">
                <a:latin typeface="Arial"/>
                <a:cs typeface="Arial"/>
              </a:rPr>
              <a:t>inflammation…</a:t>
            </a:r>
            <a:endParaRPr sz="2042" dirty="0">
              <a:latin typeface="Arial"/>
              <a:cs typeface="Arial"/>
            </a:endParaRPr>
          </a:p>
        </p:txBody>
      </p:sp>
      <p:sp>
        <p:nvSpPr>
          <p:cNvPr id="11" name="object 11"/>
          <p:cNvSpPr txBox="1"/>
          <p:nvPr/>
        </p:nvSpPr>
        <p:spPr>
          <a:xfrm>
            <a:off x="2572544" y="4937431"/>
            <a:ext cx="7003805" cy="979149"/>
          </a:xfrm>
          <a:prstGeom prst="rect">
            <a:avLst/>
          </a:prstGeom>
        </p:spPr>
        <p:txBody>
          <a:bodyPr vert="horz" wrap="square" lIns="0" tIns="4034" rIns="0" bIns="0" rtlCol="0">
            <a:spAutoFit/>
          </a:bodyPr>
          <a:lstStyle/>
          <a:p>
            <a:pPr marL="428787" marR="4611" indent="-417836">
              <a:lnSpc>
                <a:spcPct val="103099"/>
              </a:lnSpc>
              <a:spcBef>
                <a:spcPts val="32"/>
              </a:spcBef>
              <a:tabLst>
                <a:tab pos="440889" algn="l"/>
              </a:tabLst>
            </a:pPr>
            <a:r>
              <a:rPr sz="2087" spc="-476" dirty="0">
                <a:solidFill>
                  <a:srgbClr val="FF6600"/>
                </a:solidFill>
                <a:latin typeface="Wingdings"/>
                <a:cs typeface="Wingdings"/>
              </a:rPr>
              <a:t></a:t>
            </a:r>
            <a:r>
              <a:rPr sz="2087" spc="-476" dirty="0">
                <a:solidFill>
                  <a:srgbClr val="FF6600"/>
                </a:solidFill>
                <a:latin typeface="Times New Roman"/>
                <a:cs typeface="Times New Roman"/>
              </a:rPr>
              <a:t>		</a:t>
            </a:r>
            <a:r>
              <a:rPr sz="2042" spc="9" dirty="0">
                <a:latin typeface="Arial"/>
                <a:cs typeface="Arial"/>
              </a:rPr>
              <a:t>external exposures including infectious agents, chemical  contaminants,</a:t>
            </a:r>
            <a:r>
              <a:rPr sz="2042" dirty="0">
                <a:latin typeface="Arial"/>
                <a:cs typeface="Arial"/>
              </a:rPr>
              <a:t> </a:t>
            </a:r>
            <a:r>
              <a:rPr sz="2042" spc="9" dirty="0">
                <a:latin typeface="Arial"/>
                <a:cs typeface="Arial"/>
              </a:rPr>
              <a:t>diet…</a:t>
            </a:r>
            <a:endParaRPr sz="2042">
              <a:latin typeface="Arial"/>
              <a:cs typeface="Arial"/>
            </a:endParaRPr>
          </a:p>
          <a:p>
            <a:pPr marL="11527">
              <a:lnSpc>
                <a:spcPts val="2451"/>
              </a:lnSpc>
              <a:tabLst>
                <a:tab pos="440889" algn="l"/>
              </a:tabLst>
            </a:pPr>
            <a:r>
              <a:rPr sz="2087" spc="-476" dirty="0">
                <a:solidFill>
                  <a:srgbClr val="FF6600"/>
                </a:solidFill>
                <a:latin typeface="Wingdings"/>
                <a:cs typeface="Wingdings"/>
              </a:rPr>
              <a:t></a:t>
            </a:r>
            <a:r>
              <a:rPr sz="2087" spc="-476" dirty="0">
                <a:solidFill>
                  <a:srgbClr val="FF6600"/>
                </a:solidFill>
                <a:latin typeface="Times New Roman"/>
                <a:cs typeface="Times New Roman"/>
              </a:rPr>
              <a:t>	</a:t>
            </a:r>
            <a:r>
              <a:rPr sz="2042" spc="9" dirty="0">
                <a:latin typeface="Arial"/>
                <a:cs typeface="Arial"/>
              </a:rPr>
              <a:t>social, economic </a:t>
            </a:r>
            <a:r>
              <a:rPr sz="2042" spc="14" dirty="0">
                <a:latin typeface="Arial"/>
                <a:cs typeface="Arial"/>
              </a:rPr>
              <a:t>and </a:t>
            </a:r>
            <a:r>
              <a:rPr sz="2042" spc="9" dirty="0">
                <a:latin typeface="Arial"/>
                <a:cs typeface="Arial"/>
              </a:rPr>
              <a:t>psychological</a:t>
            </a:r>
            <a:r>
              <a:rPr sz="2042" spc="-18" dirty="0">
                <a:latin typeface="Arial"/>
                <a:cs typeface="Arial"/>
              </a:rPr>
              <a:t> </a:t>
            </a:r>
            <a:r>
              <a:rPr sz="2042" spc="9" dirty="0">
                <a:latin typeface="Arial"/>
                <a:cs typeface="Arial"/>
              </a:rPr>
              <a:t>influences.</a:t>
            </a:r>
            <a:endParaRPr sz="2042">
              <a:latin typeface="Arial"/>
              <a:cs typeface="Arial"/>
            </a:endParaRPr>
          </a:p>
        </p:txBody>
      </p:sp>
      <p:sp>
        <p:nvSpPr>
          <p:cNvPr id="12" name="object 12"/>
          <p:cNvSpPr txBox="1"/>
          <p:nvPr/>
        </p:nvSpPr>
        <p:spPr>
          <a:xfrm>
            <a:off x="8147568" y="4571531"/>
            <a:ext cx="1933495" cy="274157"/>
          </a:xfrm>
          <a:prstGeom prst="rect">
            <a:avLst/>
          </a:prstGeom>
          <a:solidFill>
            <a:srgbClr val="FFFFFF">
              <a:alpha val="58819"/>
            </a:srgbClr>
          </a:solidFill>
        </p:spPr>
        <p:txBody>
          <a:bodyPr vert="horz" wrap="square" lIns="0" tIns="43223" rIns="0" bIns="0" rtlCol="0">
            <a:spAutoFit/>
          </a:bodyPr>
          <a:lstStyle/>
          <a:p>
            <a:pPr marL="563071">
              <a:spcBef>
                <a:spcPts val="340"/>
              </a:spcBef>
            </a:pPr>
            <a:r>
              <a:rPr sz="1498" dirty="0">
                <a:latin typeface="Arial"/>
                <a:cs typeface="Arial"/>
              </a:rPr>
              <a:t>Chris</a:t>
            </a:r>
            <a:r>
              <a:rPr sz="1498" spc="-9" dirty="0">
                <a:latin typeface="Arial"/>
                <a:cs typeface="Arial"/>
              </a:rPr>
              <a:t> </a:t>
            </a:r>
            <a:r>
              <a:rPr sz="1498" dirty="0">
                <a:latin typeface="Arial"/>
                <a:cs typeface="Arial"/>
              </a:rPr>
              <a:t>Wild</a:t>
            </a:r>
            <a:endParaRPr sz="1498">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47052" y="1925563"/>
            <a:ext cx="7301177" cy="0"/>
          </a:xfrm>
          <a:custGeom>
            <a:avLst/>
            <a:gdLst/>
            <a:ahLst/>
            <a:cxnLst/>
            <a:rect l="l" t="t" r="r" b="b"/>
            <a:pathLst>
              <a:path w="8044815">
                <a:moveTo>
                  <a:pt x="0" y="0"/>
                </a:moveTo>
                <a:lnTo>
                  <a:pt x="8044437" y="0"/>
                </a:lnTo>
              </a:path>
            </a:pathLst>
          </a:custGeom>
          <a:ln w="13146">
            <a:solidFill>
              <a:srgbClr val="000000"/>
            </a:solidFill>
          </a:ln>
        </p:spPr>
        <p:txBody>
          <a:bodyPr wrap="square" lIns="0" tIns="0" rIns="0" bIns="0" rtlCol="0"/>
          <a:lstStyle/>
          <a:p>
            <a:endParaRPr sz="2178"/>
          </a:p>
        </p:txBody>
      </p:sp>
      <p:grpSp>
        <p:nvGrpSpPr>
          <p:cNvPr id="4" name="object 4"/>
          <p:cNvGrpSpPr/>
          <p:nvPr/>
        </p:nvGrpSpPr>
        <p:grpSpPr>
          <a:xfrm>
            <a:off x="1722641" y="126500"/>
            <a:ext cx="8022307" cy="6922367"/>
            <a:chOff x="775464" y="529767"/>
            <a:chExt cx="7124065" cy="6677659"/>
          </a:xfrm>
        </p:grpSpPr>
        <p:sp>
          <p:nvSpPr>
            <p:cNvPr id="5" name="object 5"/>
            <p:cNvSpPr/>
            <p:nvPr/>
          </p:nvSpPr>
          <p:spPr>
            <a:xfrm>
              <a:off x="775464" y="529767"/>
              <a:ext cx="7123836" cy="6677431"/>
            </a:xfrm>
            <a:prstGeom prst="rect">
              <a:avLst/>
            </a:prstGeom>
            <a:blipFill>
              <a:blip r:embed="rId2" cstate="print"/>
              <a:stretch>
                <a:fillRect/>
              </a:stretch>
            </a:blipFill>
          </p:spPr>
          <p:txBody>
            <a:bodyPr wrap="square" lIns="0" tIns="0" rIns="0" bIns="0" rtlCol="0"/>
            <a:lstStyle/>
            <a:p>
              <a:endParaRPr sz="2178"/>
            </a:p>
          </p:txBody>
        </p:sp>
        <p:sp>
          <p:nvSpPr>
            <p:cNvPr id="6" name="object 6"/>
            <p:cNvSpPr/>
            <p:nvPr/>
          </p:nvSpPr>
          <p:spPr>
            <a:xfrm>
              <a:off x="4843322" y="3071550"/>
              <a:ext cx="211974" cy="207817"/>
            </a:xfrm>
            <a:prstGeom prst="rect">
              <a:avLst/>
            </a:prstGeom>
            <a:blipFill>
              <a:blip r:embed="rId3" cstate="print"/>
              <a:stretch>
                <a:fillRect/>
              </a:stretch>
            </a:blipFill>
          </p:spPr>
          <p:txBody>
            <a:bodyPr wrap="square" lIns="0" tIns="0" rIns="0" bIns="0" rtlCol="0"/>
            <a:lstStyle/>
            <a:p>
              <a:endParaRPr sz="2178"/>
            </a:p>
          </p:txBody>
        </p:sp>
        <p:sp>
          <p:nvSpPr>
            <p:cNvPr id="7" name="object 7"/>
            <p:cNvSpPr/>
            <p:nvPr/>
          </p:nvSpPr>
          <p:spPr>
            <a:xfrm>
              <a:off x="4875110" y="3099777"/>
              <a:ext cx="93154" cy="93167"/>
            </a:xfrm>
            <a:prstGeom prst="rect">
              <a:avLst/>
            </a:prstGeom>
            <a:blipFill>
              <a:blip r:embed="rId4" cstate="print"/>
              <a:stretch>
                <a:fillRect/>
              </a:stretch>
            </a:blipFill>
          </p:spPr>
          <p:txBody>
            <a:bodyPr wrap="square" lIns="0" tIns="0" rIns="0" bIns="0" rtlCol="0"/>
            <a:lstStyle/>
            <a:p>
              <a:endParaRPr sz="2178"/>
            </a:p>
          </p:txBody>
        </p:sp>
        <p:sp>
          <p:nvSpPr>
            <p:cNvPr id="8" name="object 8"/>
            <p:cNvSpPr/>
            <p:nvPr/>
          </p:nvSpPr>
          <p:spPr>
            <a:xfrm>
              <a:off x="1846579" y="2838797"/>
              <a:ext cx="211974" cy="207817"/>
            </a:xfrm>
            <a:prstGeom prst="rect">
              <a:avLst/>
            </a:prstGeom>
            <a:blipFill>
              <a:blip r:embed="rId5" cstate="print"/>
              <a:stretch>
                <a:fillRect/>
              </a:stretch>
            </a:blipFill>
          </p:spPr>
          <p:txBody>
            <a:bodyPr wrap="square" lIns="0" tIns="0" rIns="0" bIns="0" rtlCol="0"/>
            <a:lstStyle/>
            <a:p>
              <a:endParaRPr sz="2178"/>
            </a:p>
          </p:txBody>
        </p:sp>
        <p:sp>
          <p:nvSpPr>
            <p:cNvPr id="9" name="object 9"/>
            <p:cNvSpPr/>
            <p:nvPr/>
          </p:nvSpPr>
          <p:spPr>
            <a:xfrm>
              <a:off x="1878164" y="2868396"/>
              <a:ext cx="93154" cy="93167"/>
            </a:xfrm>
            <a:prstGeom prst="rect">
              <a:avLst/>
            </a:prstGeom>
            <a:blipFill>
              <a:blip r:embed="rId6" cstate="print"/>
              <a:stretch>
                <a:fillRect/>
              </a:stretch>
            </a:blipFill>
          </p:spPr>
          <p:txBody>
            <a:bodyPr wrap="square" lIns="0" tIns="0" rIns="0" bIns="0" rtlCol="0"/>
            <a:lstStyle/>
            <a:p>
              <a:endParaRPr sz="2178"/>
            </a:p>
          </p:txBody>
        </p:sp>
        <p:sp>
          <p:nvSpPr>
            <p:cNvPr id="10" name="object 10"/>
            <p:cNvSpPr/>
            <p:nvPr/>
          </p:nvSpPr>
          <p:spPr>
            <a:xfrm>
              <a:off x="3392741" y="5498863"/>
              <a:ext cx="211974" cy="207817"/>
            </a:xfrm>
            <a:prstGeom prst="rect">
              <a:avLst/>
            </a:prstGeom>
            <a:blipFill>
              <a:blip r:embed="rId7" cstate="print"/>
              <a:stretch>
                <a:fillRect/>
              </a:stretch>
            </a:blipFill>
          </p:spPr>
          <p:txBody>
            <a:bodyPr wrap="square" lIns="0" tIns="0" rIns="0" bIns="0" rtlCol="0"/>
            <a:lstStyle/>
            <a:p>
              <a:endParaRPr sz="2178"/>
            </a:p>
          </p:txBody>
        </p:sp>
        <p:sp>
          <p:nvSpPr>
            <p:cNvPr id="11" name="object 11"/>
            <p:cNvSpPr/>
            <p:nvPr/>
          </p:nvSpPr>
          <p:spPr>
            <a:xfrm>
              <a:off x="3423958" y="5529237"/>
              <a:ext cx="93154" cy="93167"/>
            </a:xfrm>
            <a:prstGeom prst="rect">
              <a:avLst/>
            </a:prstGeom>
            <a:blipFill>
              <a:blip r:embed="rId8" cstate="print"/>
              <a:stretch>
                <a:fillRect/>
              </a:stretch>
            </a:blipFill>
          </p:spPr>
          <p:txBody>
            <a:bodyPr wrap="square" lIns="0" tIns="0" rIns="0" bIns="0" rtlCol="0"/>
            <a:lstStyle/>
            <a:p>
              <a:endParaRPr sz="2178"/>
            </a:p>
          </p:txBody>
        </p:sp>
        <p:sp>
          <p:nvSpPr>
            <p:cNvPr id="12" name="object 12"/>
            <p:cNvSpPr/>
            <p:nvPr/>
          </p:nvSpPr>
          <p:spPr>
            <a:xfrm>
              <a:off x="6065291" y="5561216"/>
              <a:ext cx="207817" cy="211974"/>
            </a:xfrm>
            <a:prstGeom prst="rect">
              <a:avLst/>
            </a:prstGeom>
            <a:blipFill>
              <a:blip r:embed="rId9" cstate="print"/>
              <a:stretch>
                <a:fillRect/>
              </a:stretch>
            </a:blipFill>
          </p:spPr>
          <p:txBody>
            <a:bodyPr wrap="square" lIns="0" tIns="0" rIns="0" bIns="0" rtlCol="0"/>
            <a:lstStyle/>
            <a:p>
              <a:endParaRPr sz="2178"/>
            </a:p>
          </p:txBody>
        </p:sp>
        <p:sp>
          <p:nvSpPr>
            <p:cNvPr id="13" name="object 13"/>
            <p:cNvSpPr/>
            <p:nvPr/>
          </p:nvSpPr>
          <p:spPr>
            <a:xfrm>
              <a:off x="6094920" y="5592343"/>
              <a:ext cx="93154" cy="93154"/>
            </a:xfrm>
            <a:prstGeom prst="rect">
              <a:avLst/>
            </a:prstGeom>
            <a:blipFill>
              <a:blip r:embed="rId10" cstate="print"/>
              <a:stretch>
                <a:fillRect/>
              </a:stretch>
            </a:blipFill>
          </p:spPr>
          <p:txBody>
            <a:bodyPr wrap="square" lIns="0" tIns="0" rIns="0" bIns="0" rtlCol="0"/>
            <a:lstStyle/>
            <a:p>
              <a:endParaRPr sz="2178"/>
            </a:p>
          </p:txBody>
        </p:sp>
        <p:sp>
          <p:nvSpPr>
            <p:cNvPr id="14" name="object 14"/>
            <p:cNvSpPr/>
            <p:nvPr/>
          </p:nvSpPr>
          <p:spPr>
            <a:xfrm>
              <a:off x="7158405" y="3848789"/>
              <a:ext cx="178723" cy="178723"/>
            </a:xfrm>
            <a:prstGeom prst="rect">
              <a:avLst/>
            </a:prstGeom>
            <a:blipFill>
              <a:blip r:embed="rId11" cstate="print"/>
              <a:stretch>
                <a:fillRect/>
              </a:stretch>
            </a:blipFill>
          </p:spPr>
          <p:txBody>
            <a:bodyPr wrap="square" lIns="0" tIns="0" rIns="0" bIns="0" rtlCol="0"/>
            <a:lstStyle/>
            <a:p>
              <a:endParaRPr sz="2178"/>
            </a:p>
          </p:txBody>
        </p:sp>
        <p:sp>
          <p:nvSpPr>
            <p:cNvPr id="15" name="object 15"/>
            <p:cNvSpPr/>
            <p:nvPr/>
          </p:nvSpPr>
          <p:spPr>
            <a:xfrm>
              <a:off x="7188542" y="3878046"/>
              <a:ext cx="63500" cy="63500"/>
            </a:xfrm>
            <a:custGeom>
              <a:avLst/>
              <a:gdLst/>
              <a:ahLst/>
              <a:cxnLst/>
              <a:rect l="l" t="t" r="r" b="b"/>
              <a:pathLst>
                <a:path w="63500" h="63500">
                  <a:moveTo>
                    <a:pt x="31546" y="0"/>
                  </a:moveTo>
                  <a:lnTo>
                    <a:pt x="19266" y="2478"/>
                  </a:lnTo>
                  <a:lnTo>
                    <a:pt x="9239" y="9239"/>
                  </a:lnTo>
                  <a:lnTo>
                    <a:pt x="2478" y="19266"/>
                  </a:lnTo>
                  <a:lnTo>
                    <a:pt x="0" y="31546"/>
                  </a:lnTo>
                  <a:lnTo>
                    <a:pt x="2478" y="43834"/>
                  </a:lnTo>
                  <a:lnTo>
                    <a:pt x="9239" y="53865"/>
                  </a:lnTo>
                  <a:lnTo>
                    <a:pt x="19266" y="60627"/>
                  </a:lnTo>
                  <a:lnTo>
                    <a:pt x="31546" y="63106"/>
                  </a:lnTo>
                  <a:lnTo>
                    <a:pt x="43826" y="60627"/>
                  </a:lnTo>
                  <a:lnTo>
                    <a:pt x="53854" y="53865"/>
                  </a:lnTo>
                  <a:lnTo>
                    <a:pt x="60614" y="43834"/>
                  </a:lnTo>
                  <a:lnTo>
                    <a:pt x="63093" y="31546"/>
                  </a:lnTo>
                  <a:lnTo>
                    <a:pt x="60614" y="19266"/>
                  </a:lnTo>
                  <a:lnTo>
                    <a:pt x="53854" y="9239"/>
                  </a:lnTo>
                  <a:lnTo>
                    <a:pt x="43826" y="2478"/>
                  </a:lnTo>
                  <a:lnTo>
                    <a:pt x="31546" y="0"/>
                  </a:lnTo>
                  <a:close/>
                </a:path>
              </a:pathLst>
            </a:custGeom>
            <a:solidFill>
              <a:srgbClr val="008F00"/>
            </a:solidFill>
          </p:spPr>
          <p:txBody>
            <a:bodyPr wrap="square" lIns="0" tIns="0" rIns="0" bIns="0" rtlCol="0"/>
            <a:lstStyle/>
            <a:p>
              <a:endParaRPr sz="2178"/>
            </a:p>
          </p:txBody>
        </p:sp>
        <p:sp>
          <p:nvSpPr>
            <p:cNvPr id="16" name="object 16"/>
            <p:cNvSpPr/>
            <p:nvPr/>
          </p:nvSpPr>
          <p:spPr>
            <a:xfrm>
              <a:off x="5612244" y="1009997"/>
              <a:ext cx="207817" cy="207817"/>
            </a:xfrm>
            <a:prstGeom prst="rect">
              <a:avLst/>
            </a:prstGeom>
            <a:blipFill>
              <a:blip r:embed="rId12" cstate="print"/>
              <a:stretch>
                <a:fillRect/>
              </a:stretch>
            </a:blipFill>
          </p:spPr>
          <p:txBody>
            <a:bodyPr wrap="square" lIns="0" tIns="0" rIns="0" bIns="0" rtlCol="0"/>
            <a:lstStyle/>
            <a:p>
              <a:endParaRPr sz="2178"/>
            </a:p>
          </p:txBody>
        </p:sp>
        <p:sp>
          <p:nvSpPr>
            <p:cNvPr id="17" name="object 17"/>
            <p:cNvSpPr/>
            <p:nvPr/>
          </p:nvSpPr>
          <p:spPr>
            <a:xfrm>
              <a:off x="5642749" y="1038415"/>
              <a:ext cx="93154" cy="93167"/>
            </a:xfrm>
            <a:prstGeom prst="rect">
              <a:avLst/>
            </a:prstGeom>
            <a:blipFill>
              <a:blip r:embed="rId13" cstate="print"/>
              <a:stretch>
                <a:fillRect/>
              </a:stretch>
            </a:blipFill>
          </p:spPr>
          <p:txBody>
            <a:bodyPr wrap="square" lIns="0" tIns="0" rIns="0" bIns="0" rtlCol="0"/>
            <a:lstStyle/>
            <a:p>
              <a:endParaRPr sz="2178"/>
            </a:p>
          </p:txBody>
        </p:sp>
        <p:sp>
          <p:nvSpPr>
            <p:cNvPr id="18" name="object 18"/>
            <p:cNvSpPr/>
            <p:nvPr/>
          </p:nvSpPr>
          <p:spPr>
            <a:xfrm>
              <a:off x="5076075" y="1188725"/>
              <a:ext cx="207817" cy="207817"/>
            </a:xfrm>
            <a:prstGeom prst="rect">
              <a:avLst/>
            </a:prstGeom>
            <a:blipFill>
              <a:blip r:embed="rId14" cstate="print"/>
              <a:stretch>
                <a:fillRect/>
              </a:stretch>
            </a:blipFill>
          </p:spPr>
          <p:txBody>
            <a:bodyPr wrap="square" lIns="0" tIns="0" rIns="0" bIns="0" rtlCol="0"/>
            <a:lstStyle/>
            <a:p>
              <a:endParaRPr sz="2178"/>
            </a:p>
          </p:txBody>
        </p:sp>
        <p:sp>
          <p:nvSpPr>
            <p:cNvPr id="19" name="object 19"/>
            <p:cNvSpPr/>
            <p:nvPr/>
          </p:nvSpPr>
          <p:spPr>
            <a:xfrm>
              <a:off x="5106454" y="1217206"/>
              <a:ext cx="93154" cy="93167"/>
            </a:xfrm>
            <a:prstGeom prst="rect">
              <a:avLst/>
            </a:prstGeom>
            <a:blipFill>
              <a:blip r:embed="rId15" cstate="print"/>
              <a:stretch>
                <a:fillRect/>
              </a:stretch>
            </a:blipFill>
          </p:spPr>
          <p:txBody>
            <a:bodyPr wrap="square" lIns="0" tIns="0" rIns="0" bIns="0" rtlCol="0"/>
            <a:lstStyle/>
            <a:p>
              <a:endParaRPr sz="2178"/>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261" y="298652"/>
            <a:ext cx="6086941" cy="531293"/>
          </a:xfrm>
          <a:prstGeom prst="rect">
            <a:avLst/>
          </a:prstGeom>
        </p:spPr>
        <p:txBody>
          <a:bodyPr vert="horz" wrap="square" lIns="0" tIns="14408" rIns="0" bIns="0" rtlCol="0" anchor="t" anchorCtr="0">
            <a:spAutoFit/>
          </a:bodyPr>
          <a:lstStyle/>
          <a:p>
            <a:pPr marL="11527">
              <a:lnSpc>
                <a:spcPct val="100000"/>
              </a:lnSpc>
              <a:spcBef>
                <a:spcPts val="113"/>
              </a:spcBef>
            </a:pPr>
            <a:r>
              <a:rPr sz="3358" spc="9" dirty="0"/>
              <a:t>Bottom-up </a:t>
            </a:r>
            <a:r>
              <a:rPr lang="cs-CZ" sz="3358" u="heavy" spc="9" dirty="0">
                <a:uFill>
                  <a:solidFill>
                    <a:srgbClr val="000000"/>
                  </a:solidFill>
                </a:uFill>
                <a:latin typeface="Arial"/>
                <a:cs typeface="Arial"/>
              </a:rPr>
              <a:t> nebo</a:t>
            </a:r>
            <a:r>
              <a:rPr sz="3358" spc="-45" dirty="0">
                <a:latin typeface="Arial"/>
                <a:cs typeface="Arial"/>
              </a:rPr>
              <a:t> </a:t>
            </a:r>
            <a:r>
              <a:rPr sz="3358" spc="9" dirty="0"/>
              <a:t>Top-down</a:t>
            </a:r>
            <a:endParaRPr sz="3358" dirty="0">
              <a:latin typeface="Arial"/>
              <a:cs typeface="Arial"/>
            </a:endParaRPr>
          </a:p>
        </p:txBody>
      </p:sp>
      <p:grpSp>
        <p:nvGrpSpPr>
          <p:cNvPr id="3" name="object 3"/>
          <p:cNvGrpSpPr/>
          <p:nvPr/>
        </p:nvGrpSpPr>
        <p:grpSpPr>
          <a:xfrm>
            <a:off x="2341638" y="2105187"/>
            <a:ext cx="3412287" cy="3080913"/>
            <a:chOff x="1209949" y="2319604"/>
            <a:chExt cx="3759835" cy="3394710"/>
          </a:xfrm>
        </p:grpSpPr>
        <p:sp>
          <p:nvSpPr>
            <p:cNvPr id="4" name="object 4"/>
            <p:cNvSpPr/>
            <p:nvPr/>
          </p:nvSpPr>
          <p:spPr>
            <a:xfrm>
              <a:off x="1209949" y="2319604"/>
              <a:ext cx="3759809" cy="3394646"/>
            </a:xfrm>
            <a:prstGeom prst="rect">
              <a:avLst/>
            </a:prstGeom>
            <a:blipFill>
              <a:blip r:embed="rId2" cstate="print"/>
              <a:stretch>
                <a:fillRect/>
              </a:stretch>
            </a:blipFill>
          </p:spPr>
          <p:txBody>
            <a:bodyPr wrap="square" lIns="0" tIns="0" rIns="0" bIns="0" rtlCol="0"/>
            <a:lstStyle/>
            <a:p>
              <a:endParaRPr sz="2178"/>
            </a:p>
          </p:txBody>
        </p:sp>
        <p:sp>
          <p:nvSpPr>
            <p:cNvPr id="5" name="object 5"/>
            <p:cNvSpPr/>
            <p:nvPr/>
          </p:nvSpPr>
          <p:spPr>
            <a:xfrm>
              <a:off x="1326095" y="2417483"/>
              <a:ext cx="3372485" cy="3165475"/>
            </a:xfrm>
            <a:custGeom>
              <a:avLst/>
              <a:gdLst/>
              <a:ahLst/>
              <a:cxnLst/>
              <a:rect l="l" t="t" r="r" b="b"/>
              <a:pathLst>
                <a:path w="3372485" h="3165475">
                  <a:moveTo>
                    <a:pt x="1686153" y="0"/>
                  </a:moveTo>
                  <a:lnTo>
                    <a:pt x="0" y="3165297"/>
                  </a:lnTo>
                  <a:lnTo>
                    <a:pt x="3372319" y="3165297"/>
                  </a:lnTo>
                  <a:lnTo>
                    <a:pt x="1686153" y="0"/>
                  </a:lnTo>
                  <a:close/>
                </a:path>
              </a:pathLst>
            </a:custGeom>
            <a:solidFill>
              <a:srgbClr val="FFA900">
                <a:alpha val="34118"/>
              </a:srgbClr>
            </a:solidFill>
          </p:spPr>
          <p:txBody>
            <a:bodyPr wrap="square" lIns="0" tIns="0" rIns="0" bIns="0" rtlCol="0"/>
            <a:lstStyle/>
            <a:p>
              <a:endParaRPr sz="2178"/>
            </a:p>
          </p:txBody>
        </p:sp>
        <p:sp>
          <p:nvSpPr>
            <p:cNvPr id="6" name="object 6"/>
            <p:cNvSpPr/>
            <p:nvPr/>
          </p:nvSpPr>
          <p:spPr>
            <a:xfrm>
              <a:off x="1326102" y="2417479"/>
              <a:ext cx="3372485" cy="3165475"/>
            </a:xfrm>
            <a:custGeom>
              <a:avLst/>
              <a:gdLst/>
              <a:ahLst/>
              <a:cxnLst/>
              <a:rect l="l" t="t" r="r" b="b"/>
              <a:pathLst>
                <a:path w="3372485" h="3165475">
                  <a:moveTo>
                    <a:pt x="0" y="3165296"/>
                  </a:moveTo>
                  <a:lnTo>
                    <a:pt x="1686158" y="0"/>
                  </a:lnTo>
                  <a:lnTo>
                    <a:pt x="3372309" y="3165296"/>
                  </a:lnTo>
                  <a:lnTo>
                    <a:pt x="0" y="3165296"/>
                  </a:lnTo>
                  <a:close/>
                </a:path>
              </a:pathLst>
            </a:custGeom>
            <a:ln w="9859">
              <a:solidFill>
                <a:srgbClr val="FFFFFF"/>
              </a:solidFill>
            </a:ln>
          </p:spPr>
          <p:txBody>
            <a:bodyPr wrap="square" lIns="0" tIns="0" rIns="0" bIns="0" rtlCol="0"/>
            <a:lstStyle/>
            <a:p>
              <a:endParaRPr sz="2178"/>
            </a:p>
          </p:txBody>
        </p:sp>
      </p:grpSp>
      <p:grpSp>
        <p:nvGrpSpPr>
          <p:cNvPr id="7" name="object 7"/>
          <p:cNvGrpSpPr/>
          <p:nvPr/>
        </p:nvGrpSpPr>
        <p:grpSpPr>
          <a:xfrm>
            <a:off x="6335627" y="2159843"/>
            <a:ext cx="3412287" cy="3034233"/>
            <a:chOff x="5610733" y="2379827"/>
            <a:chExt cx="3759835" cy="3343275"/>
          </a:xfrm>
        </p:grpSpPr>
        <p:sp>
          <p:nvSpPr>
            <p:cNvPr id="8" name="object 8"/>
            <p:cNvSpPr/>
            <p:nvPr/>
          </p:nvSpPr>
          <p:spPr>
            <a:xfrm>
              <a:off x="5610733" y="2379827"/>
              <a:ext cx="3759809" cy="3343021"/>
            </a:xfrm>
            <a:prstGeom prst="rect">
              <a:avLst/>
            </a:prstGeom>
            <a:blipFill>
              <a:blip r:embed="rId3" cstate="print"/>
              <a:stretch>
                <a:fillRect/>
              </a:stretch>
            </a:blipFill>
          </p:spPr>
          <p:txBody>
            <a:bodyPr wrap="square" lIns="0" tIns="0" rIns="0" bIns="0" rtlCol="0"/>
            <a:lstStyle/>
            <a:p>
              <a:endParaRPr sz="2178"/>
            </a:p>
          </p:txBody>
        </p:sp>
        <p:sp>
          <p:nvSpPr>
            <p:cNvPr id="9" name="object 9"/>
            <p:cNvSpPr/>
            <p:nvPr/>
          </p:nvSpPr>
          <p:spPr>
            <a:xfrm>
              <a:off x="5728170" y="2417483"/>
              <a:ext cx="3372485" cy="3165475"/>
            </a:xfrm>
            <a:custGeom>
              <a:avLst/>
              <a:gdLst/>
              <a:ahLst/>
              <a:cxnLst/>
              <a:rect l="l" t="t" r="r" b="b"/>
              <a:pathLst>
                <a:path w="3372484" h="3165475">
                  <a:moveTo>
                    <a:pt x="3372307" y="0"/>
                  </a:moveTo>
                  <a:lnTo>
                    <a:pt x="0" y="0"/>
                  </a:lnTo>
                  <a:lnTo>
                    <a:pt x="1686153" y="3165297"/>
                  </a:lnTo>
                  <a:lnTo>
                    <a:pt x="3372307" y="0"/>
                  </a:lnTo>
                  <a:close/>
                </a:path>
              </a:pathLst>
            </a:custGeom>
            <a:solidFill>
              <a:srgbClr val="FFA900">
                <a:alpha val="34118"/>
              </a:srgbClr>
            </a:solidFill>
          </p:spPr>
          <p:txBody>
            <a:bodyPr wrap="square" lIns="0" tIns="0" rIns="0" bIns="0" rtlCol="0"/>
            <a:lstStyle/>
            <a:p>
              <a:endParaRPr sz="2178"/>
            </a:p>
          </p:txBody>
        </p:sp>
        <p:sp>
          <p:nvSpPr>
            <p:cNvPr id="10" name="object 10"/>
            <p:cNvSpPr/>
            <p:nvPr/>
          </p:nvSpPr>
          <p:spPr>
            <a:xfrm>
              <a:off x="5728164" y="2417479"/>
              <a:ext cx="3372485" cy="3165475"/>
            </a:xfrm>
            <a:custGeom>
              <a:avLst/>
              <a:gdLst/>
              <a:ahLst/>
              <a:cxnLst/>
              <a:rect l="l" t="t" r="r" b="b"/>
              <a:pathLst>
                <a:path w="3372484" h="3165475">
                  <a:moveTo>
                    <a:pt x="3372311" y="0"/>
                  </a:moveTo>
                  <a:lnTo>
                    <a:pt x="1686160" y="3165296"/>
                  </a:lnTo>
                  <a:lnTo>
                    <a:pt x="0" y="0"/>
                  </a:lnTo>
                  <a:lnTo>
                    <a:pt x="3372311" y="0"/>
                  </a:lnTo>
                  <a:close/>
                </a:path>
              </a:pathLst>
            </a:custGeom>
            <a:ln w="9859">
              <a:solidFill>
                <a:srgbClr val="FFFFFF"/>
              </a:solidFill>
            </a:ln>
          </p:spPr>
          <p:txBody>
            <a:bodyPr wrap="square" lIns="0" tIns="0" rIns="0" bIns="0" rtlCol="0"/>
            <a:lstStyle/>
            <a:p>
              <a:endParaRPr sz="2178"/>
            </a:p>
          </p:txBody>
        </p:sp>
      </p:grpSp>
      <p:sp>
        <p:nvSpPr>
          <p:cNvPr id="11" name="object 11"/>
          <p:cNvSpPr txBox="1"/>
          <p:nvPr/>
        </p:nvSpPr>
        <p:spPr>
          <a:xfrm>
            <a:off x="2471668" y="5386884"/>
            <a:ext cx="6541034" cy="1056151"/>
          </a:xfrm>
          <a:prstGeom prst="rect">
            <a:avLst/>
          </a:prstGeom>
        </p:spPr>
        <p:txBody>
          <a:bodyPr vert="horz" wrap="square" lIns="0" tIns="10950" rIns="0" bIns="0" rtlCol="0">
            <a:spAutoFit/>
          </a:bodyPr>
          <a:lstStyle/>
          <a:p>
            <a:pPr marL="11527">
              <a:spcBef>
                <a:spcPts val="86"/>
              </a:spcBef>
            </a:pPr>
            <a:r>
              <a:rPr sz="2632" spc="-5" dirty="0">
                <a:latin typeface="Arial"/>
                <a:cs typeface="Arial"/>
              </a:rPr>
              <a:t>Or a more use a more integrated</a:t>
            </a:r>
            <a:r>
              <a:rPr sz="2632" spc="14" dirty="0">
                <a:latin typeface="Arial"/>
                <a:cs typeface="Arial"/>
              </a:rPr>
              <a:t> </a:t>
            </a:r>
            <a:r>
              <a:rPr sz="2632" spc="-5" dirty="0">
                <a:latin typeface="Arial"/>
                <a:cs typeface="Arial"/>
              </a:rPr>
              <a:t>approach?</a:t>
            </a:r>
            <a:endParaRPr sz="2632">
              <a:latin typeface="Arial"/>
              <a:cs typeface="Arial"/>
            </a:endParaRPr>
          </a:p>
          <a:p>
            <a:pPr marL="11527" marR="1381453">
              <a:lnSpc>
                <a:spcPct val="101099"/>
              </a:lnSpc>
              <a:spcBef>
                <a:spcPts val="1901"/>
              </a:spcBef>
            </a:pPr>
            <a:r>
              <a:rPr sz="1316" spc="-5" dirty="0">
                <a:solidFill>
                  <a:srgbClr val="0041AD"/>
                </a:solidFill>
                <a:latin typeface="Arial"/>
                <a:cs typeface="Arial"/>
              </a:rPr>
              <a:t>van </a:t>
            </a:r>
            <a:r>
              <a:rPr sz="1316" spc="-18" dirty="0">
                <a:solidFill>
                  <a:srgbClr val="0041AD"/>
                </a:solidFill>
                <a:latin typeface="Arial"/>
                <a:cs typeface="Arial"/>
              </a:rPr>
              <a:t>Tongeren, </a:t>
            </a:r>
            <a:r>
              <a:rPr sz="1316" spc="-5" dirty="0">
                <a:solidFill>
                  <a:srgbClr val="0041AD"/>
                </a:solidFill>
                <a:latin typeface="Arial"/>
                <a:cs typeface="Arial"/>
              </a:rPr>
              <a:t>M., &amp; Cherrie, J. (2012). An Integrated Approach to the  Exposome. </a:t>
            </a:r>
            <a:r>
              <a:rPr sz="1316" i="1" spc="-5" dirty="0">
                <a:solidFill>
                  <a:srgbClr val="0041AD"/>
                </a:solidFill>
                <a:latin typeface="Arial"/>
                <a:cs typeface="Arial"/>
              </a:rPr>
              <a:t>Environmental Health Perspectives, 120(3),</a:t>
            </a:r>
            <a:r>
              <a:rPr sz="1316" i="1" spc="103" dirty="0">
                <a:solidFill>
                  <a:srgbClr val="0041AD"/>
                </a:solidFill>
                <a:latin typeface="Arial"/>
                <a:cs typeface="Arial"/>
              </a:rPr>
              <a:t> </a:t>
            </a:r>
            <a:r>
              <a:rPr sz="1316" i="1" spc="-5" dirty="0">
                <a:solidFill>
                  <a:srgbClr val="0041AD"/>
                </a:solidFill>
                <a:latin typeface="Arial"/>
                <a:cs typeface="Arial"/>
              </a:rPr>
              <a:t>a103–a104.</a:t>
            </a:r>
            <a:endParaRPr sz="1316">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15D8F-4F91-41C1-923C-35249FDD9DF7}"/>
              </a:ext>
            </a:extLst>
          </p:cNvPr>
          <p:cNvSpPr>
            <a:spLocks noGrp="1"/>
          </p:cNvSpPr>
          <p:nvPr>
            <p:ph type="title"/>
          </p:nvPr>
        </p:nvSpPr>
        <p:spPr/>
        <p:txBody>
          <a:bodyPr/>
          <a:lstStyle/>
          <a:p>
            <a:r>
              <a:rPr lang="cs-CZ" dirty="0"/>
              <a:t>Problémy?</a:t>
            </a:r>
          </a:p>
        </p:txBody>
      </p:sp>
      <p:sp>
        <p:nvSpPr>
          <p:cNvPr id="3" name="Zástupný obsah 2">
            <a:extLst>
              <a:ext uri="{FF2B5EF4-FFF2-40B4-BE49-F238E27FC236}">
                <a16:creationId xmlns:a16="http://schemas.microsoft.com/office/drawing/2014/main" id="{4023EC31-212A-4ECC-9356-33B13BC76020}"/>
              </a:ext>
            </a:extLst>
          </p:cNvPr>
          <p:cNvSpPr>
            <a:spLocks noGrp="1"/>
          </p:cNvSpPr>
          <p:nvPr>
            <p:ph idx="1"/>
          </p:nvPr>
        </p:nvSpPr>
        <p:spPr>
          <a:xfrm>
            <a:off x="719999" y="1525770"/>
            <a:ext cx="10820971" cy="4702229"/>
          </a:xfrm>
          <a:solidFill>
            <a:schemeClr val="accent5">
              <a:lumMod val="20000"/>
              <a:lumOff val="80000"/>
            </a:schemeClr>
          </a:solidFill>
        </p:spPr>
        <p:txBody>
          <a:bodyPr/>
          <a:lstStyle/>
          <a:p>
            <a:r>
              <a:rPr lang="cs-CZ" dirty="0"/>
              <a:t>Podle odhadů má běžná metoda </a:t>
            </a:r>
            <a:r>
              <a:rPr lang="cs-CZ" dirty="0" err="1"/>
              <a:t>genotypizace</a:t>
            </a:r>
            <a:r>
              <a:rPr lang="cs-CZ" dirty="0"/>
              <a:t> </a:t>
            </a:r>
            <a:r>
              <a:rPr lang="cs-CZ" dirty="0" err="1"/>
              <a:t>Taqman</a:t>
            </a:r>
            <a:r>
              <a:rPr lang="cs-CZ" dirty="0"/>
              <a:t> 96% senzitivitu a 98% specificitu, což umožňuje malou chybu v klasifikaci. Senzitivita při hodnocení expozice životního prostředí je naopak poměrně často nižší než 70 % a specificita ještě nižší.</a:t>
            </a:r>
          </a:p>
          <a:p>
            <a:endParaRPr lang="cs-CZ" dirty="0"/>
          </a:p>
          <a:p>
            <a:endParaRPr lang="cs-CZ" dirty="0"/>
          </a:p>
          <a:p>
            <a:r>
              <a:rPr lang="cs-CZ" dirty="0"/>
              <a:t>Genotyp je stabilní, přesně měřená (</a:t>
            </a:r>
            <a:r>
              <a:rPr lang="cs-CZ" dirty="0" err="1"/>
              <a:t>sens</a:t>
            </a:r>
            <a:r>
              <a:rPr lang="cs-CZ" dirty="0"/>
              <a:t>, </a:t>
            </a:r>
            <a:r>
              <a:rPr lang="cs-CZ" dirty="0" err="1"/>
              <a:t>spec</a:t>
            </a:r>
            <a:r>
              <a:rPr lang="cs-CZ" dirty="0"/>
              <a:t>=90-100%), frekvence alel je vysoká</a:t>
            </a:r>
          </a:p>
          <a:p>
            <a:endParaRPr lang="cs-CZ" dirty="0"/>
          </a:p>
          <a:p>
            <a:r>
              <a:rPr lang="cs-CZ" dirty="0"/>
              <a:t>Expozice prostředí se mění (životní události), často měřeny nepřesně, frekvence může být příliš nízká</a:t>
            </a:r>
          </a:p>
          <a:p>
            <a:endParaRPr lang="cs-CZ" dirty="0"/>
          </a:p>
          <a:p>
            <a:endParaRPr lang="cs-CZ" dirty="0"/>
          </a:p>
        </p:txBody>
      </p:sp>
      <p:sp>
        <p:nvSpPr>
          <p:cNvPr id="4" name="Zástupný symbol pro zápatí 3">
            <a:extLst>
              <a:ext uri="{FF2B5EF4-FFF2-40B4-BE49-F238E27FC236}">
                <a16:creationId xmlns:a16="http://schemas.microsoft.com/office/drawing/2014/main" id="{66E6C42C-6986-4CC2-8B26-6B28580B728A}"/>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3E3080BE-1E64-4D93-B7AF-62C065F568A0}"/>
              </a:ext>
            </a:extLst>
          </p:cNvPr>
          <p:cNvSpPr>
            <a:spLocks noGrp="1"/>
          </p:cNvSpPr>
          <p:nvPr>
            <p:ph type="sldNum" sz="quarter" idx="12"/>
          </p:nvPr>
        </p:nvSpPr>
        <p:spPr/>
        <p:txBody>
          <a:bodyPr/>
          <a:lstStyle/>
          <a:p>
            <a:fld id="{BDEF07D5-6184-44A5-9610-45AD59AA11E3}" type="slidenum">
              <a:rPr lang="cs-CZ" smtClean="0"/>
              <a:t>41</a:t>
            </a:fld>
            <a:endParaRPr lang="cs-CZ"/>
          </a:p>
        </p:txBody>
      </p:sp>
    </p:spTree>
    <p:extLst>
      <p:ext uri="{BB962C8B-B14F-4D97-AF65-F5344CB8AC3E}">
        <p14:creationId xmlns:p14="http://schemas.microsoft.com/office/powerpoint/2010/main" val="972629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9071" y="1956662"/>
            <a:ext cx="6774436" cy="1478066"/>
          </a:xfrm>
          <a:prstGeom prst="rect">
            <a:avLst/>
          </a:prstGeom>
          <a:solidFill>
            <a:schemeClr val="accent5">
              <a:lumMod val="20000"/>
              <a:lumOff val="80000"/>
            </a:schemeClr>
          </a:solidFill>
        </p:spPr>
        <p:txBody>
          <a:bodyPr vert="horz" wrap="square" lIns="0" tIns="11526" rIns="0" bIns="0" rtlCol="0" anchor="t" anchorCtr="0">
            <a:spAutoFit/>
          </a:bodyPr>
          <a:lstStyle/>
          <a:p>
            <a:pPr marL="10950" marR="4611" algn="ctr">
              <a:lnSpc>
                <a:spcPct val="100000"/>
              </a:lnSpc>
              <a:spcBef>
                <a:spcPts val="91"/>
              </a:spcBef>
            </a:pPr>
            <a:r>
              <a:rPr lang="cs-CZ" sz="1906" b="0" spc="-54" dirty="0">
                <a:solidFill>
                  <a:srgbClr val="000000"/>
                </a:solidFill>
                <a:latin typeface="Trebuchet MS"/>
                <a:cs typeface="Trebuchet MS"/>
              </a:rPr>
              <a:t>Některé environmentální expozice lze epidemiologicky studovat s jistotou, tj. chyba měření je relativně nízká a má malý dopad na odhady (např. kouření). Pokrok v hodnocení expozice v důsledku např. na techniky GIS pro znečištění ovzduší.</a:t>
            </a:r>
            <a:br>
              <a:rPr lang="cs-CZ" sz="1906" b="0" spc="-54" dirty="0">
                <a:solidFill>
                  <a:srgbClr val="000000"/>
                </a:solidFill>
                <a:latin typeface="Trebuchet MS"/>
                <a:cs typeface="Trebuchet MS"/>
              </a:rPr>
            </a:br>
            <a:endParaRPr lang="cs-CZ" sz="1906" b="0" spc="-54" dirty="0">
              <a:solidFill>
                <a:srgbClr val="000000"/>
              </a:solidFill>
              <a:latin typeface="Trebuchet MS"/>
              <a:cs typeface="Trebuchet MS"/>
            </a:endParaRPr>
          </a:p>
        </p:txBody>
      </p:sp>
      <p:sp>
        <p:nvSpPr>
          <p:cNvPr id="3" name="object 3"/>
          <p:cNvSpPr txBox="1"/>
          <p:nvPr/>
        </p:nvSpPr>
        <p:spPr>
          <a:xfrm>
            <a:off x="2500304" y="3699401"/>
            <a:ext cx="7192831" cy="891495"/>
          </a:xfrm>
          <a:prstGeom prst="rect">
            <a:avLst/>
          </a:prstGeom>
          <a:solidFill>
            <a:schemeClr val="accent5">
              <a:lumMod val="20000"/>
              <a:lumOff val="80000"/>
            </a:schemeClr>
          </a:solidFill>
        </p:spPr>
        <p:txBody>
          <a:bodyPr vert="horz" wrap="square" lIns="0" tIns="11526" rIns="0" bIns="0" rtlCol="0">
            <a:spAutoFit/>
          </a:bodyPr>
          <a:lstStyle/>
          <a:p>
            <a:pPr marL="10950" marR="4611" algn="ctr">
              <a:spcBef>
                <a:spcPts val="91"/>
              </a:spcBef>
            </a:pPr>
            <a:r>
              <a:rPr lang="cs-CZ" sz="1906" b="1" spc="-82" dirty="0">
                <a:latin typeface="Trebuchet MS"/>
                <a:cs typeface="Trebuchet MS"/>
              </a:rPr>
              <a:t>Když je chyba měření příliš vysoká, potřebujeme biomarkery (např. počet sexuálních partnerů, NEBO pro rakovinu děložního čípku kolem 2; HPV kmeny, NEBO kolem 100-500).</a:t>
            </a:r>
            <a:endParaRPr sz="1906" dirty="0">
              <a:latin typeface="Trebuchet MS"/>
              <a:cs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614043" y="1717839"/>
            <a:ext cx="7285039" cy="3706171"/>
          </a:xfrm>
          <a:prstGeom prst="rect">
            <a:avLst/>
          </a:prstGeom>
          <a:solidFill>
            <a:schemeClr val="accent5">
              <a:lumMod val="20000"/>
              <a:lumOff val="80000"/>
            </a:schemeClr>
          </a:solidFill>
        </p:spPr>
        <p:txBody>
          <a:bodyPr vert="horz" wrap="square" lIns="0" tIns="10950" rIns="0" bIns="0" rtlCol="0">
            <a:spAutoFit/>
          </a:bodyPr>
          <a:lstStyle/>
          <a:p>
            <a:pPr marL="11527" marR="25358">
              <a:spcBef>
                <a:spcPts val="86"/>
              </a:spcBef>
            </a:pPr>
            <a:r>
              <a:rPr lang="cs-CZ" sz="1815" spc="-5" dirty="0">
                <a:latin typeface="Arial"/>
                <a:cs typeface="Arial"/>
              </a:rPr>
              <a:t>Koncept </a:t>
            </a:r>
            <a:r>
              <a:rPr lang="cs-CZ" sz="1815" spc="-5" dirty="0" err="1">
                <a:latin typeface="Arial"/>
                <a:cs typeface="Arial"/>
              </a:rPr>
              <a:t>exposomu</a:t>
            </a:r>
            <a:r>
              <a:rPr lang="cs-CZ" sz="1815" spc="-5" dirty="0">
                <a:latin typeface="Arial"/>
                <a:cs typeface="Arial"/>
              </a:rPr>
              <a:t> se týká souhrnu environmentálních expozic od početí dále. </a:t>
            </a:r>
            <a:r>
              <a:rPr lang="cs-CZ" sz="1815" b="1" i="1" spc="-5" dirty="0">
                <a:latin typeface="Arial"/>
                <a:cs typeface="Arial"/>
              </a:rPr>
              <a:t>Vnitřní </a:t>
            </a:r>
            <a:r>
              <a:rPr lang="cs-CZ" sz="1815" b="1" i="1" spc="-5" dirty="0" err="1">
                <a:latin typeface="Arial"/>
                <a:cs typeface="Arial"/>
              </a:rPr>
              <a:t>exposom</a:t>
            </a:r>
            <a:r>
              <a:rPr lang="cs-CZ" sz="1815" b="1" i="1" spc="-5" dirty="0">
                <a:latin typeface="Arial"/>
                <a:cs typeface="Arial"/>
              </a:rPr>
              <a:t> </a:t>
            </a:r>
            <a:r>
              <a:rPr lang="cs-CZ" sz="1815" spc="-5" dirty="0">
                <a:latin typeface="Arial"/>
                <a:cs typeface="Arial"/>
              </a:rPr>
              <a:t>je založen na měření v biologickém materiálu kompletních souborů biomarkerů expozice pomocí opakovaných biologických vzorků zejména v kritických životních fázích.</a:t>
            </a:r>
          </a:p>
          <a:p>
            <a:pPr marL="11527" marR="25358">
              <a:spcBef>
                <a:spcPts val="86"/>
              </a:spcBef>
            </a:pPr>
            <a:endParaRPr lang="cs-CZ" sz="1815" spc="-5" dirty="0">
              <a:latin typeface="Arial"/>
              <a:cs typeface="Arial"/>
            </a:endParaRPr>
          </a:p>
          <a:p>
            <a:pPr marL="11527" marR="25358">
              <a:spcBef>
                <a:spcPts val="86"/>
              </a:spcBef>
            </a:pPr>
            <a:r>
              <a:rPr lang="cs-CZ" sz="1815" spc="-5" dirty="0">
                <a:latin typeface="Arial"/>
                <a:cs typeface="Arial"/>
              </a:rPr>
              <a:t>Biomarkery, které lze v tomto kontextu měřit, pokrývají širokou škálu molekul, od </a:t>
            </a:r>
            <a:r>
              <a:rPr lang="cs-CZ" sz="1815" spc="-5" dirty="0" err="1">
                <a:latin typeface="Arial"/>
                <a:cs typeface="Arial"/>
              </a:rPr>
              <a:t>xenobiotik</a:t>
            </a:r>
            <a:r>
              <a:rPr lang="cs-CZ" sz="1815" spc="-5" dirty="0">
                <a:latin typeface="Arial"/>
                <a:cs typeface="Arial"/>
              </a:rPr>
              <a:t> a jejich metabolitů v krvi (</a:t>
            </a:r>
            <a:r>
              <a:rPr lang="cs-CZ" sz="1815" spc="-5" dirty="0" err="1">
                <a:latin typeface="Arial"/>
                <a:cs typeface="Arial"/>
              </a:rPr>
              <a:t>metabolomika</a:t>
            </a:r>
            <a:r>
              <a:rPr lang="cs-CZ" sz="1815" spc="-5" dirty="0">
                <a:latin typeface="Arial"/>
                <a:cs typeface="Arial"/>
              </a:rPr>
              <a:t>) až po kovalentní komplexy s DNA a proteiny (</a:t>
            </a:r>
            <a:r>
              <a:rPr lang="cs-CZ" sz="1815" spc="-5" dirty="0" err="1">
                <a:latin typeface="Arial"/>
                <a:cs typeface="Arial"/>
              </a:rPr>
              <a:t>aduktomika</a:t>
            </a:r>
            <a:r>
              <a:rPr lang="cs-CZ" sz="1815" spc="-5" dirty="0">
                <a:latin typeface="Arial"/>
                <a:cs typeface="Arial"/>
              </a:rPr>
              <a:t>).</a:t>
            </a:r>
          </a:p>
          <a:p>
            <a:pPr marL="11527" marR="25358">
              <a:spcBef>
                <a:spcPts val="86"/>
              </a:spcBef>
            </a:pPr>
            <a:endParaRPr lang="cs-CZ" sz="1815" spc="-5" dirty="0">
              <a:latin typeface="Arial"/>
              <a:cs typeface="Arial"/>
            </a:endParaRPr>
          </a:p>
          <a:p>
            <a:pPr marL="11527" marR="25358">
              <a:spcBef>
                <a:spcPts val="86"/>
              </a:spcBef>
            </a:pPr>
            <a:r>
              <a:rPr lang="cs-CZ" sz="1815" spc="-5" dirty="0">
                <a:latin typeface="Arial"/>
                <a:cs typeface="Arial"/>
              </a:rPr>
              <a:t>Termín </a:t>
            </a:r>
            <a:r>
              <a:rPr lang="cs-CZ" sz="1815" spc="-5" dirty="0" err="1">
                <a:latin typeface="Arial"/>
                <a:cs typeface="Arial"/>
              </a:rPr>
              <a:t>omika</a:t>
            </a:r>
            <a:r>
              <a:rPr lang="cs-CZ" sz="1815" spc="-5" dirty="0">
                <a:latin typeface="Arial"/>
                <a:cs typeface="Arial"/>
              </a:rPr>
              <a:t> obecně označuje rigorózní studium kompletního souboru biologických a nebiologických molekul pomocí vysoce výkonných technik (</a:t>
            </a:r>
            <a:r>
              <a:rPr lang="cs-CZ" sz="1815" spc="-5" dirty="0" err="1">
                <a:latin typeface="Arial"/>
                <a:cs typeface="Arial"/>
              </a:rPr>
              <a:t>Rappaport</a:t>
            </a:r>
            <a:r>
              <a:rPr lang="cs-CZ" sz="1815" spc="-5" dirty="0">
                <a:latin typeface="Arial"/>
                <a:cs typeface="Arial"/>
              </a:rPr>
              <a:t> a Smith 2010).</a:t>
            </a:r>
          </a:p>
          <a:p>
            <a:pPr marL="11527" marR="25358">
              <a:spcBef>
                <a:spcPts val="86"/>
              </a:spcBef>
            </a:pPr>
            <a:endParaRPr lang="cs-CZ" sz="1815" spc="-5" dirty="0">
              <a:latin typeface="Arial"/>
              <a:cs typeface="Arial"/>
            </a:endParaRPr>
          </a:p>
        </p:txBody>
      </p:sp>
      <p:sp>
        <p:nvSpPr>
          <p:cNvPr id="5" name="Nadpis 1">
            <a:extLst>
              <a:ext uri="{FF2B5EF4-FFF2-40B4-BE49-F238E27FC236}">
                <a16:creationId xmlns:a16="http://schemas.microsoft.com/office/drawing/2014/main" id="{928BE202-1766-4D9C-92FC-2BEDE3FCA5C9}"/>
              </a:ext>
            </a:extLst>
          </p:cNvPr>
          <p:cNvSpPr txBox="1">
            <a:spLocks/>
          </p:cNvSpPr>
          <p:nvPr/>
        </p:nvSpPr>
        <p:spPr>
          <a:xfrm>
            <a:off x="720000" y="720000"/>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err="1"/>
              <a:t>Expozom</a:t>
            </a:r>
            <a:endParaRPr lang="cs-CZ" kern="0" dirty="0"/>
          </a:p>
        </p:txBody>
      </p:sp>
      <p:pic>
        <p:nvPicPr>
          <p:cNvPr id="9" name="Obrázek 8">
            <a:extLst>
              <a:ext uri="{FF2B5EF4-FFF2-40B4-BE49-F238E27FC236}">
                <a16:creationId xmlns:a16="http://schemas.microsoft.com/office/drawing/2014/main" id="{27965910-E1A7-44D3-B660-BA10C067C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524" y="1785239"/>
            <a:ext cx="4330476" cy="357136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671726" y="6154450"/>
            <a:ext cx="86445" cy="179249"/>
          </a:xfrm>
          <a:prstGeom prst="rect">
            <a:avLst/>
          </a:prstGeom>
        </p:spPr>
        <p:txBody>
          <a:bodyPr vert="horz" wrap="square" lIns="0" tIns="11526" rIns="0" bIns="0" rtlCol="0">
            <a:spAutoFit/>
          </a:bodyPr>
          <a:lstStyle/>
          <a:p>
            <a:pPr marL="11527">
              <a:spcBef>
                <a:spcPts val="91"/>
              </a:spcBef>
            </a:pPr>
            <a:r>
              <a:rPr sz="1089" b="1" spc="-5" dirty="0">
                <a:solidFill>
                  <a:srgbClr val="898989"/>
                </a:solidFill>
                <a:latin typeface="Liberation Sans Narrow"/>
                <a:cs typeface="Liberation Sans Narrow"/>
              </a:rPr>
              <a:t>7</a:t>
            </a:r>
            <a:endParaRPr sz="1089">
              <a:latin typeface="Liberation Sans Narrow"/>
              <a:cs typeface="Liberation Sans Narrow"/>
            </a:endParaRPr>
          </a:p>
        </p:txBody>
      </p:sp>
      <p:sp>
        <p:nvSpPr>
          <p:cNvPr id="3" name="object 3"/>
          <p:cNvSpPr txBox="1"/>
          <p:nvPr/>
        </p:nvSpPr>
        <p:spPr>
          <a:xfrm>
            <a:off x="2109484" y="6278240"/>
            <a:ext cx="792416" cy="346859"/>
          </a:xfrm>
          <a:prstGeom prst="rect">
            <a:avLst/>
          </a:prstGeom>
        </p:spPr>
        <p:txBody>
          <a:bodyPr vert="horz" wrap="square" lIns="0" tIns="11526" rIns="0" bIns="0" rtlCol="0">
            <a:spAutoFit/>
          </a:bodyPr>
          <a:lstStyle/>
          <a:p>
            <a:pPr marL="11527">
              <a:spcBef>
                <a:spcPts val="91"/>
              </a:spcBef>
            </a:pPr>
            <a:r>
              <a:rPr sz="1089" b="1" spc="-5" dirty="0">
                <a:solidFill>
                  <a:srgbClr val="898989"/>
                </a:solidFill>
                <a:latin typeface="Liberation Sans Narrow"/>
                <a:cs typeface="Liberation Sans Narrow"/>
              </a:rPr>
              <a:t>SM</a:t>
            </a:r>
            <a:r>
              <a:rPr sz="1089" b="1" spc="-50" dirty="0">
                <a:solidFill>
                  <a:srgbClr val="898989"/>
                </a:solidFill>
                <a:latin typeface="Liberation Sans Narrow"/>
                <a:cs typeface="Liberation Sans Narrow"/>
              </a:rPr>
              <a:t> </a:t>
            </a:r>
            <a:r>
              <a:rPr sz="1089" b="1" spc="-5" dirty="0">
                <a:solidFill>
                  <a:srgbClr val="898989"/>
                </a:solidFill>
                <a:latin typeface="Liberation Sans Narrow"/>
                <a:cs typeface="Liberation Sans Narrow"/>
              </a:rPr>
              <a:t>Rappaport</a:t>
            </a:r>
            <a:endParaRPr sz="1089">
              <a:latin typeface="Liberation Sans Narrow"/>
              <a:cs typeface="Liberation Sans Narrow"/>
            </a:endParaRPr>
          </a:p>
        </p:txBody>
      </p:sp>
      <p:grpSp>
        <p:nvGrpSpPr>
          <p:cNvPr id="4" name="object 4"/>
          <p:cNvGrpSpPr/>
          <p:nvPr/>
        </p:nvGrpSpPr>
        <p:grpSpPr>
          <a:xfrm>
            <a:off x="2121818" y="2920088"/>
            <a:ext cx="7948364" cy="3531581"/>
            <a:chOff x="961529" y="3316223"/>
            <a:chExt cx="8757920" cy="3891279"/>
          </a:xfrm>
        </p:grpSpPr>
        <p:sp>
          <p:nvSpPr>
            <p:cNvPr id="5" name="object 5"/>
            <p:cNvSpPr/>
            <p:nvPr/>
          </p:nvSpPr>
          <p:spPr>
            <a:xfrm>
              <a:off x="961529" y="3316223"/>
              <a:ext cx="4356276" cy="2635757"/>
            </a:xfrm>
            <a:prstGeom prst="rect">
              <a:avLst/>
            </a:prstGeom>
            <a:blipFill>
              <a:blip r:embed="rId2" cstate="print"/>
              <a:stretch>
                <a:fillRect/>
              </a:stretch>
            </a:blipFill>
          </p:spPr>
          <p:txBody>
            <a:bodyPr wrap="square" lIns="0" tIns="0" rIns="0" bIns="0" rtlCol="0"/>
            <a:lstStyle/>
            <a:p>
              <a:endParaRPr sz="2178"/>
            </a:p>
          </p:txBody>
        </p:sp>
        <p:sp>
          <p:nvSpPr>
            <p:cNvPr id="6" name="object 6"/>
            <p:cNvSpPr/>
            <p:nvPr/>
          </p:nvSpPr>
          <p:spPr>
            <a:xfrm>
              <a:off x="5515480" y="3452914"/>
              <a:ext cx="4203819" cy="1713538"/>
            </a:xfrm>
            <a:prstGeom prst="rect">
              <a:avLst/>
            </a:prstGeom>
            <a:blipFill>
              <a:blip r:embed="rId3" cstate="print"/>
              <a:stretch>
                <a:fillRect/>
              </a:stretch>
            </a:blipFill>
          </p:spPr>
          <p:txBody>
            <a:bodyPr wrap="square" lIns="0" tIns="0" rIns="0" bIns="0" rtlCol="0"/>
            <a:lstStyle/>
            <a:p>
              <a:endParaRPr sz="2178"/>
            </a:p>
          </p:txBody>
        </p:sp>
        <p:sp>
          <p:nvSpPr>
            <p:cNvPr id="7" name="object 7"/>
            <p:cNvSpPr/>
            <p:nvPr/>
          </p:nvSpPr>
          <p:spPr>
            <a:xfrm>
              <a:off x="3168281" y="5103113"/>
              <a:ext cx="4618482" cy="2103882"/>
            </a:xfrm>
            <a:prstGeom prst="rect">
              <a:avLst/>
            </a:prstGeom>
            <a:blipFill>
              <a:blip r:embed="rId4" cstate="print"/>
              <a:stretch>
                <a:fillRect/>
              </a:stretch>
            </a:blipFill>
          </p:spPr>
          <p:txBody>
            <a:bodyPr wrap="square" lIns="0" tIns="0" rIns="0" bIns="0" rtlCol="0"/>
            <a:lstStyle/>
            <a:p>
              <a:endParaRPr sz="2178"/>
            </a:p>
          </p:txBody>
        </p:sp>
      </p:grpSp>
      <p:sp>
        <p:nvSpPr>
          <p:cNvPr id="8" name="object 8"/>
          <p:cNvSpPr/>
          <p:nvPr/>
        </p:nvSpPr>
        <p:spPr>
          <a:xfrm>
            <a:off x="2289829" y="584024"/>
            <a:ext cx="6280819" cy="2184248"/>
          </a:xfrm>
          <a:prstGeom prst="rect">
            <a:avLst/>
          </a:prstGeom>
          <a:blipFill>
            <a:blip r:embed="rId5" cstate="print"/>
            <a:stretch>
              <a:fillRect/>
            </a:stretch>
          </a:blipFill>
        </p:spPr>
        <p:txBody>
          <a:bodyPr wrap="square" lIns="0" tIns="0" rIns="0" bIns="0" rtlCol="0"/>
          <a:lstStyle/>
          <a:p>
            <a:endParaRPr sz="2178"/>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69109" y="1608806"/>
            <a:ext cx="7253343" cy="4432785"/>
          </a:xfrm>
          <a:prstGeom prst="rect">
            <a:avLst/>
          </a:prstGeom>
          <a:solidFill>
            <a:schemeClr val="accent5">
              <a:lumMod val="20000"/>
              <a:lumOff val="80000"/>
            </a:schemeClr>
          </a:solidFill>
        </p:spPr>
        <p:txBody>
          <a:bodyPr vert="horz" wrap="square" lIns="0" tIns="11526" rIns="0" bIns="0" rtlCol="0">
            <a:spAutoFit/>
          </a:bodyPr>
          <a:lstStyle/>
          <a:p>
            <a:pPr marL="47835" marR="42072" algn="ctr">
              <a:spcBef>
                <a:spcPts val="91"/>
              </a:spcBef>
            </a:pPr>
            <a:r>
              <a:rPr lang="cs-CZ" sz="2178" spc="-100" dirty="0">
                <a:latin typeface="Trebuchet MS"/>
                <a:cs typeface="Trebuchet MS"/>
              </a:rPr>
              <a:t>Potenciální kohorty poskytují ideální kontext, ve kterém lze spojit nejlepší laboratorní vědu, epidemiologii, biostatistiku a bioinformatiku za účelem zkoumání rizikových faktorů rakoviny.</a:t>
            </a:r>
          </a:p>
          <a:p>
            <a:pPr marL="47835" marR="42072" algn="ctr">
              <a:spcBef>
                <a:spcPts val="91"/>
              </a:spcBef>
            </a:pPr>
            <a:endParaRPr lang="cs-CZ" sz="2178" spc="-100" dirty="0">
              <a:latin typeface="Trebuchet MS"/>
              <a:cs typeface="Trebuchet MS"/>
            </a:endParaRPr>
          </a:p>
          <a:p>
            <a:pPr marL="47835" marR="42072" algn="ctr">
              <a:spcBef>
                <a:spcPts val="91"/>
              </a:spcBef>
            </a:pPr>
            <a:r>
              <a:rPr lang="cs-CZ" sz="2178" spc="-100" dirty="0">
                <a:latin typeface="Trebuchet MS"/>
                <a:cs typeface="Trebuchet MS"/>
              </a:rPr>
              <a:t>K realizaci tohoto potenciálu je však zapotřebí odhodlání vyvinout a přizpůsobit laboratorní nástroje pro aplikaci na odebrané bio‐ vzorky.</a:t>
            </a:r>
          </a:p>
          <a:p>
            <a:pPr marL="47835" marR="42072" algn="ctr">
              <a:spcBef>
                <a:spcPts val="91"/>
              </a:spcBef>
            </a:pPr>
            <a:endParaRPr lang="cs-CZ" sz="2178" spc="-100" dirty="0">
              <a:latin typeface="Trebuchet MS"/>
              <a:cs typeface="Trebuchet MS"/>
            </a:endParaRPr>
          </a:p>
          <a:p>
            <a:pPr marL="47835" marR="42072" algn="ctr">
              <a:spcBef>
                <a:spcPts val="91"/>
              </a:spcBef>
            </a:pPr>
            <a:r>
              <a:rPr lang="cs-CZ" sz="2178" spc="-100" dirty="0">
                <a:latin typeface="Trebuchet MS"/>
                <a:cs typeface="Trebuchet MS"/>
              </a:rPr>
              <a:t>Kromě toho je třeba klást důraz na odběr a zpracování biologických vzorků způsobem, pokud je to předvídatelné, v souladu s budoucími laboratorními analýzami a vyhnout se zkreslení v době odběru vzorků.</a:t>
            </a:r>
          </a:p>
          <a:p>
            <a:pPr marL="47835" marR="42072" algn="ctr">
              <a:spcBef>
                <a:spcPts val="91"/>
              </a:spcBef>
            </a:pPr>
            <a:endParaRPr lang="cs-CZ" sz="2178" spc="-100" dirty="0">
              <a:latin typeface="Trebuchet MS"/>
              <a:cs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433136" y="1553481"/>
            <a:ext cx="7041841" cy="4136101"/>
          </a:xfrm>
          <a:prstGeom prst="rect">
            <a:avLst/>
          </a:prstGeom>
          <a:solidFill>
            <a:schemeClr val="accent5">
              <a:lumMod val="20000"/>
              <a:lumOff val="80000"/>
            </a:schemeClr>
          </a:solidFill>
        </p:spPr>
        <p:txBody>
          <a:bodyPr vert="horz" wrap="square" lIns="0" tIns="11526" rIns="0" bIns="0" rtlCol="0">
            <a:spAutoFit/>
          </a:bodyPr>
          <a:lstStyle/>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vzácný a omezený materiál v </a:t>
            </a:r>
            <a:r>
              <a:rPr lang="cs-CZ" sz="2178" spc="-86" dirty="0" err="1">
                <a:latin typeface="Calibri" panose="020F0502020204030204" pitchFamily="34" charset="0"/>
                <a:cs typeface="Calibri" panose="020F0502020204030204" pitchFamily="34" charset="0"/>
              </a:rPr>
              <a:t>biobankách</a:t>
            </a:r>
            <a:r>
              <a:rPr lang="cs-CZ" sz="2178" spc="-86" dirty="0">
                <a:latin typeface="Calibri" panose="020F0502020204030204" pitchFamily="34" charset="0"/>
                <a:cs typeface="Calibri" panose="020F0502020204030204" pitchFamily="34" charset="0"/>
              </a:rPr>
              <a:t>, který PI nesnadno získávají</a:t>
            </a:r>
          </a:p>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jednotlivé (bodové) biologické vzorky</a:t>
            </a:r>
          </a:p>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obvykle krev, ne moč (což může být lepší např. pro </a:t>
            </a:r>
            <a:r>
              <a:rPr lang="cs-CZ" sz="2178" spc="-86" dirty="0" err="1">
                <a:latin typeface="Calibri" panose="020F0502020204030204" pitchFamily="34" charset="0"/>
                <a:cs typeface="Calibri" panose="020F0502020204030204" pitchFamily="34" charset="0"/>
              </a:rPr>
              <a:t>metabolomiky</a:t>
            </a:r>
            <a:r>
              <a:rPr lang="cs-CZ" sz="2178" spc="-86" dirty="0">
                <a:latin typeface="Calibri" panose="020F0502020204030204" pitchFamily="34" charset="0"/>
                <a:cs typeface="Calibri" panose="020F0502020204030204" pitchFamily="34" charset="0"/>
              </a:rPr>
              <a:t>)</a:t>
            </a:r>
          </a:p>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žádné kohorty neumožňují epidemiologii životního běhu</a:t>
            </a:r>
          </a:p>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hloubkové posouzení expozice je omezeno proveditelností (pro nádorová onemocnění je nutné množství vzorků)</a:t>
            </a:r>
          </a:p>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laboratorní měření a </a:t>
            </a:r>
            <a:r>
              <a:rPr lang="cs-CZ" sz="2178" spc="-86" dirty="0" err="1">
                <a:latin typeface="Calibri" panose="020F0502020204030204" pitchFamily="34" charset="0"/>
                <a:cs typeface="Calibri" panose="020F0502020204030204" pitchFamily="34" charset="0"/>
              </a:rPr>
              <a:t>omics</a:t>
            </a:r>
            <a:r>
              <a:rPr lang="cs-CZ" sz="2178" spc="-86" dirty="0">
                <a:latin typeface="Calibri" panose="020F0502020204030204" pitchFamily="34" charset="0"/>
                <a:cs typeface="Calibri" panose="020F0502020204030204" pitchFamily="34" charset="0"/>
              </a:rPr>
              <a:t> mají stejná omezení týkající se velikosti vzorku a proveditelnosti</a:t>
            </a:r>
          </a:p>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biostatistické přístupy a kauzální interpretace</a:t>
            </a:r>
          </a:p>
          <a:p>
            <a:pPr marL="11527" marR="4611">
              <a:spcBef>
                <a:spcPts val="91"/>
              </a:spcBef>
              <a:buAutoNum type="arabicPeriod"/>
              <a:tabLst>
                <a:tab pos="282976" algn="l"/>
              </a:tabLst>
            </a:pPr>
            <a:r>
              <a:rPr lang="cs-CZ" sz="2178" spc="-86" dirty="0">
                <a:latin typeface="Calibri" panose="020F0502020204030204" pitchFamily="34" charset="0"/>
                <a:cs typeface="Calibri" panose="020F0502020204030204" pitchFamily="34" charset="0"/>
              </a:rPr>
              <a:t> etické problémy</a:t>
            </a:r>
          </a:p>
          <a:p>
            <a:pPr marL="11527" marR="4611">
              <a:spcBef>
                <a:spcPts val="91"/>
              </a:spcBef>
              <a:buAutoNum type="arabicPeriod"/>
              <a:tabLst>
                <a:tab pos="282976" algn="l"/>
              </a:tabLst>
            </a:pPr>
            <a:endParaRPr lang="cs-CZ" sz="2178" spc="-86" dirty="0">
              <a:latin typeface="Calibri" panose="020F0502020204030204" pitchFamily="34" charset="0"/>
              <a:cs typeface="Calibri" panose="020F0502020204030204" pitchFamily="34" charset="0"/>
            </a:endParaRPr>
          </a:p>
        </p:txBody>
      </p:sp>
      <p:sp>
        <p:nvSpPr>
          <p:cNvPr id="6" name="Nadpis 5">
            <a:extLst>
              <a:ext uri="{FF2B5EF4-FFF2-40B4-BE49-F238E27FC236}">
                <a16:creationId xmlns:a16="http://schemas.microsoft.com/office/drawing/2014/main" id="{B5D0DD77-7555-4BD7-A086-27C1991AE88C}"/>
              </a:ext>
            </a:extLst>
          </p:cNvPr>
          <p:cNvSpPr>
            <a:spLocks noGrp="1"/>
          </p:cNvSpPr>
          <p:nvPr>
            <p:ph type="title"/>
          </p:nvPr>
        </p:nvSpPr>
        <p:spPr/>
        <p:txBody>
          <a:bodyPr/>
          <a:lstStyle/>
          <a:p>
            <a:r>
              <a:rPr lang="cs-CZ" dirty="0"/>
              <a:t>Problémy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17230" y="1227755"/>
            <a:ext cx="6735824" cy="458556"/>
          </a:xfrm>
          <a:prstGeom prst="rect">
            <a:avLst/>
          </a:prstGeom>
        </p:spPr>
        <p:txBody>
          <a:bodyPr vert="horz" wrap="square" lIns="0" tIns="11526" rIns="0" bIns="0" rtlCol="0">
            <a:spAutoFit/>
          </a:bodyPr>
          <a:lstStyle/>
          <a:p>
            <a:pPr marL="11527" marR="4611">
              <a:spcBef>
                <a:spcPts val="91"/>
              </a:spcBef>
            </a:pPr>
            <a:r>
              <a:rPr sz="1452" b="1" dirty="0">
                <a:latin typeface="Times New Roman"/>
                <a:cs typeface="Times New Roman"/>
              </a:rPr>
              <a:t>Schematic </a:t>
            </a:r>
            <a:r>
              <a:rPr sz="1452" b="1" spc="-5" dirty="0">
                <a:latin typeface="Times New Roman"/>
                <a:cs typeface="Times New Roman"/>
              </a:rPr>
              <a:t>representation </a:t>
            </a:r>
            <a:r>
              <a:rPr sz="1452" b="1" dirty="0">
                <a:latin typeface="Times New Roman"/>
                <a:cs typeface="Times New Roman"/>
              </a:rPr>
              <a:t>of the implementation of the </a:t>
            </a:r>
            <a:r>
              <a:rPr sz="1452" b="1" spc="-5" dirty="0">
                <a:latin typeface="Arial"/>
                <a:cs typeface="Arial"/>
              </a:rPr>
              <a:t>‘</a:t>
            </a:r>
            <a:r>
              <a:rPr sz="1452" b="1" spc="-5" dirty="0">
                <a:latin typeface="Times New Roman"/>
                <a:cs typeface="Times New Roman"/>
              </a:rPr>
              <a:t>meet-in-the middle</a:t>
            </a:r>
            <a:r>
              <a:rPr sz="1452" b="1" spc="-5" dirty="0">
                <a:latin typeface="Arial"/>
                <a:cs typeface="Arial"/>
              </a:rPr>
              <a:t>’ </a:t>
            </a:r>
            <a:r>
              <a:rPr sz="1452" b="1" spc="-9" dirty="0">
                <a:latin typeface="Times New Roman"/>
                <a:cs typeface="Times New Roman"/>
              </a:rPr>
              <a:t>approach  </a:t>
            </a:r>
            <a:r>
              <a:rPr sz="1452" b="1" dirty="0">
                <a:latin typeface="Times New Roman"/>
                <a:cs typeface="Times New Roman"/>
              </a:rPr>
              <a:t>(Chadeau-Hyam et al, Biomarkers</a:t>
            </a:r>
            <a:r>
              <a:rPr sz="1452" b="1" spc="-27" dirty="0">
                <a:latin typeface="Times New Roman"/>
                <a:cs typeface="Times New Roman"/>
              </a:rPr>
              <a:t> </a:t>
            </a:r>
            <a:r>
              <a:rPr sz="1452" b="1" spc="-14" dirty="0">
                <a:latin typeface="Times New Roman"/>
                <a:cs typeface="Times New Roman"/>
              </a:rPr>
              <a:t>2011)</a:t>
            </a:r>
            <a:r>
              <a:rPr sz="1452" spc="-14" dirty="0">
                <a:latin typeface="Times New Roman"/>
                <a:cs typeface="Times New Roman"/>
              </a:rPr>
              <a:t>.</a:t>
            </a:r>
            <a:endParaRPr sz="1452">
              <a:latin typeface="Times New Roman"/>
              <a:cs typeface="Times New Roman"/>
            </a:endParaRPr>
          </a:p>
        </p:txBody>
      </p:sp>
      <p:sp>
        <p:nvSpPr>
          <p:cNvPr id="3" name="object 3"/>
          <p:cNvSpPr/>
          <p:nvPr/>
        </p:nvSpPr>
        <p:spPr>
          <a:xfrm>
            <a:off x="2399030" y="2432540"/>
            <a:ext cx="6704056" cy="3689923"/>
          </a:xfrm>
          <a:prstGeom prst="rect">
            <a:avLst/>
          </a:prstGeom>
          <a:blipFill>
            <a:blip r:embed="rId2" cstate="print"/>
            <a:stretch>
              <a:fillRect/>
            </a:stretch>
          </a:blipFill>
        </p:spPr>
        <p:txBody>
          <a:bodyPr wrap="square" lIns="0" tIns="0" rIns="0" bIns="0" rtlCol="0"/>
          <a:lstStyle/>
          <a:p>
            <a:endParaRPr sz="2178"/>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127576" y="1240986"/>
            <a:ext cx="7325958" cy="3979391"/>
          </a:xfrm>
          <a:prstGeom prst="rect">
            <a:avLst/>
          </a:prstGeom>
          <a:solidFill>
            <a:schemeClr val="accent5">
              <a:lumMod val="20000"/>
              <a:lumOff val="80000"/>
            </a:schemeClr>
          </a:solidFill>
        </p:spPr>
        <p:txBody>
          <a:bodyPr vert="horz" wrap="square" lIns="0" tIns="11526" rIns="0" bIns="0" rtlCol="0">
            <a:spAutoFit/>
          </a:bodyPr>
          <a:lstStyle/>
          <a:p>
            <a:pPr marL="11527" marR="4611" algn="just">
              <a:spcBef>
                <a:spcPts val="91"/>
              </a:spcBef>
            </a:pPr>
            <a:r>
              <a:rPr lang="cs-CZ" sz="1800" spc="-5" dirty="0">
                <a:latin typeface="Calibri" panose="020F0502020204030204" pitchFamily="34" charset="0"/>
                <a:cs typeface="Calibri" panose="020F0502020204030204" pitchFamily="34" charset="0"/>
              </a:rPr>
              <a:t>Hlavní zjištění v pilotní studii z EPIC-Itálie o rakovině tlustého střeva - Role střevní mikroflóry? Koncept "zdraví střev"</a:t>
            </a:r>
          </a:p>
          <a:p>
            <a:pPr marL="11527" marR="4611" algn="just">
              <a:spcBef>
                <a:spcPts val="91"/>
              </a:spcBef>
            </a:pPr>
            <a:endParaRPr lang="cs-CZ" sz="1800" spc="-5" dirty="0">
              <a:latin typeface="Calibri" panose="020F0502020204030204" pitchFamily="34" charset="0"/>
              <a:cs typeface="Calibri" panose="020F0502020204030204" pitchFamily="34" charset="0"/>
            </a:endParaRPr>
          </a:p>
          <a:p>
            <a:pPr marL="11527" marR="4611" algn="just">
              <a:spcBef>
                <a:spcPts val="91"/>
              </a:spcBef>
            </a:pPr>
            <a:r>
              <a:rPr lang="cs-CZ" sz="1800" spc="-5" dirty="0">
                <a:latin typeface="Calibri" panose="020F0502020204030204" pitchFamily="34" charset="0"/>
                <a:cs typeface="Calibri" panose="020F0502020204030204" pitchFamily="34" charset="0"/>
              </a:rPr>
              <a:t>Nebyly nalezeny žádné markery ve spojení s  nádorem prsu, 8 signálů zjištěných ve spojitosti s rakovinou tlustého střeva (</a:t>
            </a:r>
            <a:r>
              <a:rPr lang="cs-CZ" sz="1800" spc="-5" dirty="0" err="1">
                <a:latin typeface="Calibri" panose="020F0502020204030204" pitchFamily="34" charset="0"/>
                <a:cs typeface="Calibri" panose="020F0502020204030204" pitchFamily="34" charset="0"/>
              </a:rPr>
              <a:t>Chadeau-Hyam</a:t>
            </a:r>
            <a:r>
              <a:rPr lang="cs-CZ" sz="1800" spc="-5" dirty="0">
                <a:latin typeface="Calibri" panose="020F0502020204030204" pitchFamily="34" charset="0"/>
                <a:cs typeface="Calibri" panose="020F0502020204030204" pitchFamily="34" charset="0"/>
              </a:rPr>
              <a:t> et al, 2011)</a:t>
            </a:r>
          </a:p>
          <a:p>
            <a:pPr marL="11527" marR="4611" algn="just">
              <a:spcBef>
                <a:spcPts val="91"/>
              </a:spcBef>
            </a:pPr>
            <a:endParaRPr lang="cs-CZ" sz="1800" spc="-5" dirty="0">
              <a:latin typeface="Calibri" panose="020F0502020204030204" pitchFamily="34" charset="0"/>
              <a:cs typeface="Calibri" panose="020F0502020204030204" pitchFamily="34" charset="0"/>
            </a:endParaRPr>
          </a:p>
          <a:p>
            <a:pPr marL="11527" marR="4611" algn="just">
              <a:spcBef>
                <a:spcPts val="91"/>
              </a:spcBef>
            </a:pPr>
            <a:r>
              <a:rPr lang="cs-CZ" sz="1800" spc="-5" dirty="0">
                <a:latin typeface="Calibri" panose="020F0502020204030204" pitchFamily="34" charset="0"/>
                <a:cs typeface="Calibri" panose="020F0502020204030204" pitchFamily="34" charset="0"/>
              </a:rPr>
              <a:t>Bylo zjištěno, že příjem dietní vlákniny souvisí se čtyřmi předpokládanými markery z 235 (s odpovídajícími hodnotami p v rozmezí od 0,003 do 0,02).</a:t>
            </a:r>
          </a:p>
          <a:p>
            <a:pPr marL="11527" marR="4611" algn="just">
              <a:spcBef>
                <a:spcPts val="91"/>
              </a:spcBef>
            </a:pPr>
            <a:endParaRPr lang="cs-CZ" sz="1800" spc="-5" dirty="0">
              <a:latin typeface="Calibri" panose="020F0502020204030204" pitchFamily="34" charset="0"/>
              <a:cs typeface="Calibri" panose="020F0502020204030204" pitchFamily="34" charset="0"/>
            </a:endParaRPr>
          </a:p>
          <a:p>
            <a:pPr marL="11527" marR="4611" algn="just">
              <a:spcBef>
                <a:spcPts val="91"/>
              </a:spcBef>
            </a:pPr>
            <a:r>
              <a:rPr lang="cs-CZ" sz="1800" spc="-5" dirty="0">
                <a:latin typeface="Calibri" panose="020F0502020204030204" pitchFamily="34" charset="0"/>
                <a:cs typeface="Calibri" panose="020F0502020204030204" pitchFamily="34" charset="0"/>
              </a:rPr>
              <a:t>Jeden marker naznačuje možnou souvislost se střevní mikrobiální fermentací rostlinných fenolických látek v tlustém střevě (Nicholson et al., 2005, </a:t>
            </a:r>
            <a:r>
              <a:rPr lang="cs-CZ" sz="1800" spc="-5" dirty="0" err="1">
                <a:latin typeface="Calibri" panose="020F0502020204030204" pitchFamily="34" charset="0"/>
                <a:cs typeface="Calibri" panose="020F0502020204030204" pitchFamily="34" charset="0"/>
              </a:rPr>
              <a:t>Phipps</a:t>
            </a:r>
            <a:r>
              <a:rPr lang="cs-CZ" sz="1800" spc="-5" dirty="0">
                <a:latin typeface="Calibri" panose="020F0502020204030204" pitchFamily="34" charset="0"/>
                <a:cs typeface="Calibri" panose="020F0502020204030204" pitchFamily="34" charset="0"/>
              </a:rPr>
              <a:t> et al., 1998, Aura, 2007), což je proces, který je také věrohodně spojen s vyšší expozicí vlákninám a nižším výskytem rakoviny tlustého střeva. riziko.</a:t>
            </a:r>
          </a:p>
          <a:p>
            <a:pPr marL="11527" marR="4611" algn="just">
              <a:spcBef>
                <a:spcPts val="91"/>
              </a:spcBef>
            </a:pPr>
            <a:endParaRPr lang="cs-CZ" sz="1800" b="1" spc="-5" dirty="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40801" y="2315353"/>
            <a:ext cx="8009452" cy="4189719"/>
            <a:chOff x="878471" y="2551176"/>
            <a:chExt cx="8825230" cy="4616450"/>
          </a:xfrm>
        </p:grpSpPr>
        <p:sp>
          <p:nvSpPr>
            <p:cNvPr id="3" name="object 3"/>
            <p:cNvSpPr/>
            <p:nvPr/>
          </p:nvSpPr>
          <p:spPr>
            <a:xfrm>
              <a:off x="878471" y="2551176"/>
              <a:ext cx="8724900" cy="4406646"/>
            </a:xfrm>
            <a:prstGeom prst="rect">
              <a:avLst/>
            </a:prstGeom>
            <a:blipFill>
              <a:blip r:embed="rId2" cstate="print"/>
              <a:stretch>
                <a:fillRect/>
              </a:stretch>
            </a:blipFill>
          </p:spPr>
          <p:txBody>
            <a:bodyPr wrap="square" lIns="0" tIns="0" rIns="0" bIns="0" rtlCol="0"/>
            <a:lstStyle/>
            <a:p>
              <a:endParaRPr sz="2178"/>
            </a:p>
          </p:txBody>
        </p:sp>
        <p:sp>
          <p:nvSpPr>
            <p:cNvPr id="4" name="object 4"/>
            <p:cNvSpPr/>
            <p:nvPr/>
          </p:nvSpPr>
          <p:spPr>
            <a:xfrm>
              <a:off x="4405769" y="6753605"/>
              <a:ext cx="1594485" cy="414020"/>
            </a:xfrm>
            <a:custGeom>
              <a:avLst/>
              <a:gdLst/>
              <a:ahLst/>
              <a:cxnLst/>
              <a:rect l="l" t="t" r="r" b="b"/>
              <a:pathLst>
                <a:path w="1594485" h="414020">
                  <a:moveTo>
                    <a:pt x="1594104" y="0"/>
                  </a:moveTo>
                  <a:lnTo>
                    <a:pt x="0" y="0"/>
                  </a:lnTo>
                  <a:lnTo>
                    <a:pt x="0" y="413766"/>
                  </a:lnTo>
                  <a:lnTo>
                    <a:pt x="4572" y="413766"/>
                  </a:lnTo>
                  <a:lnTo>
                    <a:pt x="9906" y="413766"/>
                  </a:lnTo>
                  <a:lnTo>
                    <a:pt x="1584198" y="413766"/>
                  </a:lnTo>
                  <a:lnTo>
                    <a:pt x="1588770" y="413766"/>
                  </a:lnTo>
                  <a:lnTo>
                    <a:pt x="1594104" y="413766"/>
                  </a:lnTo>
                  <a:lnTo>
                    <a:pt x="1594104" y="0"/>
                  </a:lnTo>
                  <a:close/>
                </a:path>
              </a:pathLst>
            </a:custGeom>
            <a:solidFill>
              <a:srgbClr val="FFFFFF"/>
            </a:solidFill>
          </p:spPr>
          <p:txBody>
            <a:bodyPr wrap="square" lIns="0" tIns="0" rIns="0" bIns="0" rtlCol="0"/>
            <a:lstStyle/>
            <a:p>
              <a:endParaRPr sz="2178"/>
            </a:p>
          </p:txBody>
        </p:sp>
        <p:sp>
          <p:nvSpPr>
            <p:cNvPr id="5" name="object 5"/>
            <p:cNvSpPr/>
            <p:nvPr/>
          </p:nvSpPr>
          <p:spPr>
            <a:xfrm>
              <a:off x="5990729" y="6799326"/>
              <a:ext cx="3712464" cy="158495"/>
            </a:xfrm>
            <a:prstGeom prst="rect">
              <a:avLst/>
            </a:prstGeom>
            <a:blipFill>
              <a:blip r:embed="rId3" cstate="print"/>
              <a:stretch>
                <a:fillRect/>
              </a:stretch>
            </a:blipFill>
          </p:spPr>
          <p:txBody>
            <a:bodyPr wrap="square" lIns="0" tIns="0" rIns="0" bIns="0" rtlCol="0"/>
            <a:lstStyle/>
            <a:p>
              <a:endParaRPr sz="2178"/>
            </a:p>
          </p:txBody>
        </p:sp>
      </p:grpSp>
      <p:sp>
        <p:nvSpPr>
          <p:cNvPr id="6" name="object 6"/>
          <p:cNvSpPr/>
          <p:nvPr/>
        </p:nvSpPr>
        <p:spPr>
          <a:xfrm>
            <a:off x="2293105" y="554257"/>
            <a:ext cx="7549314" cy="1490309"/>
          </a:xfrm>
          <a:prstGeom prst="rect">
            <a:avLst/>
          </a:prstGeom>
          <a:blipFill>
            <a:blip r:embed="rId4" cstate="print"/>
            <a:stretch>
              <a:fillRect/>
            </a:stretch>
          </a:blipFill>
        </p:spPr>
        <p:txBody>
          <a:bodyPr wrap="square" lIns="0" tIns="0" rIns="0" bIns="0" rtlCol="0"/>
          <a:lstStyle/>
          <a:p>
            <a:endParaRPr sz="2178"/>
          </a:p>
        </p:txBody>
      </p:sp>
      <p:sp>
        <p:nvSpPr>
          <p:cNvPr id="7" name="object 7"/>
          <p:cNvSpPr txBox="1"/>
          <p:nvPr/>
        </p:nvSpPr>
        <p:spPr>
          <a:xfrm>
            <a:off x="7896495" y="2001614"/>
            <a:ext cx="1198709" cy="263118"/>
          </a:xfrm>
          <a:prstGeom prst="rect">
            <a:avLst/>
          </a:prstGeom>
        </p:spPr>
        <p:txBody>
          <a:bodyPr vert="horz" wrap="square" lIns="0" tIns="11526" rIns="0" bIns="0" rtlCol="0">
            <a:spAutoFit/>
          </a:bodyPr>
          <a:lstStyle/>
          <a:p>
            <a:pPr marL="11527">
              <a:spcBef>
                <a:spcPts val="91"/>
              </a:spcBef>
            </a:pPr>
            <a:r>
              <a:rPr sz="1634" b="1" spc="-5" dirty="0">
                <a:solidFill>
                  <a:srgbClr val="404040"/>
                </a:solidFill>
                <a:latin typeface="Arial"/>
                <a:cs typeface="Arial"/>
              </a:rPr>
              <a:t>Nature</a:t>
            </a:r>
            <a:r>
              <a:rPr sz="1634" b="1" spc="-50" dirty="0">
                <a:solidFill>
                  <a:srgbClr val="404040"/>
                </a:solidFill>
                <a:latin typeface="Arial"/>
                <a:cs typeface="Arial"/>
              </a:rPr>
              <a:t> </a:t>
            </a:r>
            <a:r>
              <a:rPr sz="1634" b="1" spc="-5" dirty="0">
                <a:solidFill>
                  <a:srgbClr val="404040"/>
                </a:solidFill>
                <a:latin typeface="Arial"/>
                <a:cs typeface="Arial"/>
              </a:rPr>
              <a:t>2008</a:t>
            </a:r>
            <a:endParaRPr sz="1634">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4858" y="325284"/>
            <a:ext cx="2387045" cy="531293"/>
          </a:xfrm>
          <a:prstGeom prst="rect">
            <a:avLst/>
          </a:prstGeom>
        </p:spPr>
        <p:txBody>
          <a:bodyPr vert="horz" wrap="square" lIns="0" tIns="14408" rIns="0" bIns="0" rtlCol="0" anchor="t" anchorCtr="0">
            <a:spAutoFit/>
          </a:bodyPr>
          <a:lstStyle/>
          <a:p>
            <a:pPr marL="11527">
              <a:lnSpc>
                <a:spcPct val="100000"/>
              </a:lnSpc>
              <a:spcBef>
                <a:spcPts val="113"/>
              </a:spcBef>
            </a:pPr>
            <a:r>
              <a:rPr lang="cs-CZ" sz="3358" spc="9" dirty="0"/>
              <a:t>Příčina</a:t>
            </a:r>
            <a:endParaRPr sz="3358" dirty="0"/>
          </a:p>
        </p:txBody>
      </p:sp>
      <p:sp>
        <p:nvSpPr>
          <p:cNvPr id="3" name="object 3"/>
          <p:cNvSpPr txBox="1"/>
          <p:nvPr/>
        </p:nvSpPr>
        <p:spPr>
          <a:xfrm>
            <a:off x="2406004" y="1452092"/>
            <a:ext cx="7066044" cy="4112821"/>
          </a:xfrm>
          <a:prstGeom prst="rect">
            <a:avLst/>
          </a:prstGeom>
          <a:solidFill>
            <a:schemeClr val="accent5">
              <a:lumMod val="20000"/>
              <a:lumOff val="80000"/>
            </a:schemeClr>
          </a:solidFill>
        </p:spPr>
        <p:txBody>
          <a:bodyPr vert="horz" wrap="square" lIns="0" tIns="10950" rIns="0" bIns="0" rtlCol="0">
            <a:spAutoFit/>
          </a:bodyPr>
          <a:lstStyle/>
          <a:p>
            <a:pPr marL="333116" marR="4611" indent="-322166">
              <a:lnSpc>
                <a:spcPct val="100099"/>
              </a:lnSpc>
              <a:spcBef>
                <a:spcPts val="86"/>
              </a:spcBef>
              <a:tabLst>
                <a:tab pos="333116" algn="l"/>
              </a:tabLst>
            </a:pPr>
            <a:r>
              <a:rPr lang="cs-CZ" sz="2632" spc="-5" dirty="0">
                <a:latin typeface="Arial"/>
                <a:cs typeface="Arial"/>
              </a:rPr>
              <a:t>Příčina onemocnění je událost, stav, charakteristika nebo kombinace těchto faktorů, které hrají důležitou roli při vzniku onemocnění</a:t>
            </a:r>
          </a:p>
          <a:p>
            <a:pPr marL="333116" marR="4611" indent="-322166">
              <a:lnSpc>
                <a:spcPct val="100099"/>
              </a:lnSpc>
              <a:spcBef>
                <a:spcPts val="86"/>
              </a:spcBef>
              <a:tabLst>
                <a:tab pos="333116" algn="l"/>
              </a:tabLst>
            </a:pPr>
            <a:r>
              <a:rPr lang="cs-CZ" sz="2632" spc="-5" dirty="0">
                <a:latin typeface="Arial"/>
                <a:cs typeface="Arial"/>
              </a:rPr>
              <a:t>Příčina může být dostatečná nebo nezbytná</a:t>
            </a:r>
          </a:p>
          <a:p>
            <a:pPr marL="333116" marR="4611" indent="-322166">
              <a:lnSpc>
                <a:spcPct val="100099"/>
              </a:lnSpc>
              <a:spcBef>
                <a:spcPts val="86"/>
              </a:spcBef>
              <a:tabLst>
                <a:tab pos="333116" algn="l"/>
              </a:tabLst>
            </a:pPr>
            <a:r>
              <a:rPr lang="cs-CZ" sz="2632" spc="-5" dirty="0">
                <a:latin typeface="Arial"/>
                <a:cs typeface="Arial"/>
              </a:rPr>
              <a:t>Nezbytná = musí být přítomna, aby se nemoc objevila</a:t>
            </a:r>
          </a:p>
          <a:p>
            <a:pPr marL="333116" marR="4611" indent="-322166">
              <a:lnSpc>
                <a:spcPct val="100099"/>
              </a:lnSpc>
              <a:spcBef>
                <a:spcPts val="86"/>
              </a:spcBef>
              <a:tabLst>
                <a:tab pos="333116" algn="l"/>
              </a:tabLst>
            </a:pPr>
            <a:r>
              <a:rPr lang="cs-CZ" sz="2632" spc="-5" dirty="0">
                <a:latin typeface="Arial"/>
                <a:cs typeface="Arial"/>
              </a:rPr>
              <a:t>Dostatečná = nevyhnutelně vyvolává nebo spouští nemoc</a:t>
            </a:r>
          </a:p>
          <a:p>
            <a:pPr marL="333116" marR="4611" indent="-322166">
              <a:lnSpc>
                <a:spcPct val="100099"/>
              </a:lnSpc>
              <a:spcBef>
                <a:spcPts val="86"/>
              </a:spcBef>
              <a:tabLst>
                <a:tab pos="333116" algn="l"/>
              </a:tabLst>
            </a:pPr>
            <a:endParaRPr lang="cs-CZ" sz="2632" spc="-5" dirty="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98782" y="602790"/>
            <a:ext cx="7364059" cy="1570021"/>
          </a:xfrm>
          <a:prstGeom prst="rect">
            <a:avLst/>
          </a:prstGeom>
          <a:blipFill>
            <a:blip r:embed="rId2" cstate="print"/>
            <a:stretch>
              <a:fillRect/>
            </a:stretch>
          </a:blipFill>
        </p:spPr>
        <p:txBody>
          <a:bodyPr wrap="square" lIns="0" tIns="0" rIns="0" bIns="0" rtlCol="0"/>
          <a:lstStyle/>
          <a:p>
            <a:endParaRPr sz="2178"/>
          </a:p>
        </p:txBody>
      </p:sp>
      <p:sp>
        <p:nvSpPr>
          <p:cNvPr id="3" name="object 3"/>
          <p:cNvSpPr/>
          <p:nvPr/>
        </p:nvSpPr>
        <p:spPr>
          <a:xfrm>
            <a:off x="2236514" y="2379669"/>
            <a:ext cx="4810511" cy="3968879"/>
          </a:xfrm>
          <a:prstGeom prst="rect">
            <a:avLst/>
          </a:prstGeom>
          <a:blipFill>
            <a:blip r:embed="rId3" cstate="print"/>
            <a:stretch>
              <a:fillRect/>
            </a:stretch>
          </a:blipFill>
        </p:spPr>
        <p:txBody>
          <a:bodyPr wrap="square" lIns="0" tIns="0" rIns="0" bIns="0" rtlCol="0"/>
          <a:lstStyle/>
          <a:p>
            <a:endParaRPr sz="2178"/>
          </a:p>
        </p:txBody>
      </p:sp>
      <p:sp>
        <p:nvSpPr>
          <p:cNvPr id="4" name="object 4"/>
          <p:cNvSpPr txBox="1"/>
          <p:nvPr/>
        </p:nvSpPr>
        <p:spPr>
          <a:xfrm>
            <a:off x="7409623" y="2734671"/>
            <a:ext cx="2214154" cy="1017555"/>
          </a:xfrm>
          <a:prstGeom prst="rect">
            <a:avLst/>
          </a:prstGeom>
        </p:spPr>
        <p:txBody>
          <a:bodyPr vert="horz" wrap="square" lIns="0" tIns="11526" rIns="0" bIns="0" rtlCol="0">
            <a:spAutoFit/>
          </a:bodyPr>
          <a:lstStyle/>
          <a:p>
            <a:pPr marL="11527" marR="4611">
              <a:spcBef>
                <a:spcPts val="91"/>
              </a:spcBef>
            </a:pPr>
            <a:r>
              <a:rPr sz="1634" spc="-5" dirty="0">
                <a:latin typeface="Arial"/>
                <a:cs typeface="Arial"/>
              </a:rPr>
              <a:t>Supervised analysis  defined profiles robustly  associated with known  dietary</a:t>
            </a:r>
            <a:r>
              <a:rPr sz="1634" spc="-14" dirty="0">
                <a:latin typeface="Arial"/>
                <a:cs typeface="Arial"/>
              </a:rPr>
              <a:t> </a:t>
            </a:r>
            <a:r>
              <a:rPr sz="1634" dirty="0">
                <a:latin typeface="Arial"/>
                <a:cs typeface="Arial"/>
              </a:rPr>
              <a:t>factors</a:t>
            </a:r>
            <a:endParaRPr sz="1634">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13128" y="2963606"/>
            <a:ext cx="153568" cy="623559"/>
          </a:xfrm>
          <a:prstGeom prst="rect">
            <a:avLst/>
          </a:prstGeom>
        </p:spPr>
        <p:txBody>
          <a:bodyPr vert="vert270" wrap="square" lIns="0" tIns="2882" rIns="0" bIns="0" rtlCol="0">
            <a:spAutoFit/>
          </a:bodyPr>
          <a:lstStyle/>
          <a:p>
            <a:pPr marL="11527">
              <a:spcBef>
                <a:spcPts val="23"/>
              </a:spcBef>
            </a:pPr>
            <a:r>
              <a:rPr sz="998" spc="14" dirty="0">
                <a:latin typeface="Arial"/>
                <a:cs typeface="Arial"/>
              </a:rPr>
              <a:t>Sensitivity</a:t>
            </a:r>
            <a:endParaRPr sz="998">
              <a:latin typeface="Arial"/>
              <a:cs typeface="Arial"/>
            </a:endParaRPr>
          </a:p>
        </p:txBody>
      </p:sp>
      <p:grpSp>
        <p:nvGrpSpPr>
          <p:cNvPr id="3" name="object 3"/>
          <p:cNvGrpSpPr/>
          <p:nvPr/>
        </p:nvGrpSpPr>
        <p:grpSpPr>
          <a:xfrm>
            <a:off x="2706075" y="2169392"/>
            <a:ext cx="2554173" cy="2284463"/>
            <a:chOff x="1611505" y="2390349"/>
            <a:chExt cx="2814320" cy="2517140"/>
          </a:xfrm>
        </p:grpSpPr>
        <p:sp>
          <p:nvSpPr>
            <p:cNvPr id="4" name="object 4"/>
            <p:cNvSpPr/>
            <p:nvPr/>
          </p:nvSpPr>
          <p:spPr>
            <a:xfrm>
              <a:off x="1696851" y="2394972"/>
              <a:ext cx="2724150" cy="2430780"/>
            </a:xfrm>
            <a:custGeom>
              <a:avLst/>
              <a:gdLst/>
              <a:ahLst/>
              <a:cxnLst/>
              <a:rect l="l" t="t" r="r" b="b"/>
              <a:pathLst>
                <a:path w="2724150" h="2430779">
                  <a:moveTo>
                    <a:pt x="0" y="2430781"/>
                  </a:moveTo>
                  <a:lnTo>
                    <a:pt x="2724147" y="2430781"/>
                  </a:lnTo>
                  <a:lnTo>
                    <a:pt x="2724147" y="0"/>
                  </a:lnTo>
                  <a:lnTo>
                    <a:pt x="0" y="0"/>
                  </a:lnTo>
                  <a:lnTo>
                    <a:pt x="0" y="2430781"/>
                  </a:lnTo>
                  <a:close/>
                </a:path>
              </a:pathLst>
            </a:custGeom>
            <a:ln w="9232">
              <a:solidFill>
                <a:srgbClr val="000000"/>
              </a:solidFill>
            </a:ln>
          </p:spPr>
          <p:txBody>
            <a:bodyPr wrap="square" lIns="0" tIns="0" rIns="0" bIns="0" rtlCol="0"/>
            <a:lstStyle/>
            <a:p>
              <a:endParaRPr sz="2178"/>
            </a:p>
          </p:txBody>
        </p:sp>
        <p:sp>
          <p:nvSpPr>
            <p:cNvPr id="5" name="object 5"/>
            <p:cNvSpPr/>
            <p:nvPr/>
          </p:nvSpPr>
          <p:spPr>
            <a:xfrm>
              <a:off x="1611505" y="2484878"/>
              <a:ext cx="85725" cy="2251075"/>
            </a:xfrm>
            <a:custGeom>
              <a:avLst/>
              <a:gdLst/>
              <a:ahLst/>
              <a:cxnLst/>
              <a:rect l="l" t="t" r="r" b="b"/>
              <a:pathLst>
                <a:path w="85725" h="2251075">
                  <a:moveTo>
                    <a:pt x="85346" y="2250956"/>
                  </a:moveTo>
                  <a:lnTo>
                    <a:pt x="85346" y="0"/>
                  </a:lnTo>
                </a:path>
                <a:path w="85725" h="2251075">
                  <a:moveTo>
                    <a:pt x="85346" y="2250956"/>
                  </a:moveTo>
                  <a:lnTo>
                    <a:pt x="0" y="2250956"/>
                  </a:lnTo>
                </a:path>
              </a:pathLst>
            </a:custGeom>
            <a:ln w="9261">
              <a:solidFill>
                <a:srgbClr val="000000"/>
              </a:solidFill>
            </a:ln>
          </p:spPr>
          <p:txBody>
            <a:bodyPr wrap="square" lIns="0" tIns="0" rIns="0" bIns="0" rtlCol="0"/>
            <a:lstStyle/>
            <a:p>
              <a:endParaRPr sz="2178"/>
            </a:p>
          </p:txBody>
        </p:sp>
        <p:sp>
          <p:nvSpPr>
            <p:cNvPr id="6" name="object 6"/>
            <p:cNvSpPr/>
            <p:nvPr/>
          </p:nvSpPr>
          <p:spPr>
            <a:xfrm>
              <a:off x="1611505" y="4285488"/>
              <a:ext cx="85725" cy="0"/>
            </a:xfrm>
            <a:custGeom>
              <a:avLst/>
              <a:gdLst/>
              <a:ahLst/>
              <a:cxnLst/>
              <a:rect l="l" t="t" r="r" b="b"/>
              <a:pathLst>
                <a:path w="85725">
                  <a:moveTo>
                    <a:pt x="85346" y="0"/>
                  </a:moveTo>
                  <a:lnTo>
                    <a:pt x="0" y="0"/>
                  </a:lnTo>
                </a:path>
              </a:pathLst>
            </a:custGeom>
            <a:ln w="9001">
              <a:solidFill>
                <a:srgbClr val="000000"/>
              </a:solidFill>
            </a:ln>
          </p:spPr>
          <p:txBody>
            <a:bodyPr wrap="square" lIns="0" tIns="0" rIns="0" bIns="0" rtlCol="0"/>
            <a:lstStyle/>
            <a:p>
              <a:endParaRPr sz="2178"/>
            </a:p>
          </p:txBody>
        </p:sp>
        <p:sp>
          <p:nvSpPr>
            <p:cNvPr id="7" name="object 7"/>
            <p:cNvSpPr/>
            <p:nvPr/>
          </p:nvSpPr>
          <p:spPr>
            <a:xfrm>
              <a:off x="1611505" y="3835907"/>
              <a:ext cx="85725" cy="0"/>
            </a:xfrm>
            <a:custGeom>
              <a:avLst/>
              <a:gdLst/>
              <a:ahLst/>
              <a:cxnLst/>
              <a:rect l="l" t="t" r="r" b="b"/>
              <a:pathLst>
                <a:path w="85725">
                  <a:moveTo>
                    <a:pt x="85346" y="0"/>
                  </a:moveTo>
                  <a:lnTo>
                    <a:pt x="0" y="0"/>
                  </a:lnTo>
                </a:path>
              </a:pathLst>
            </a:custGeom>
            <a:ln w="9001">
              <a:solidFill>
                <a:srgbClr val="000000"/>
              </a:solidFill>
            </a:ln>
          </p:spPr>
          <p:txBody>
            <a:bodyPr wrap="square" lIns="0" tIns="0" rIns="0" bIns="0" rtlCol="0"/>
            <a:lstStyle/>
            <a:p>
              <a:endParaRPr sz="2178"/>
            </a:p>
          </p:txBody>
        </p:sp>
        <p:sp>
          <p:nvSpPr>
            <p:cNvPr id="8" name="object 8"/>
            <p:cNvSpPr/>
            <p:nvPr/>
          </p:nvSpPr>
          <p:spPr>
            <a:xfrm>
              <a:off x="1611505" y="3385560"/>
              <a:ext cx="85725" cy="0"/>
            </a:xfrm>
            <a:custGeom>
              <a:avLst/>
              <a:gdLst/>
              <a:ahLst/>
              <a:cxnLst/>
              <a:rect l="l" t="t" r="r" b="b"/>
              <a:pathLst>
                <a:path w="85725">
                  <a:moveTo>
                    <a:pt x="85346" y="0"/>
                  </a:moveTo>
                  <a:lnTo>
                    <a:pt x="0" y="0"/>
                  </a:lnTo>
                </a:path>
              </a:pathLst>
            </a:custGeom>
            <a:ln w="9001">
              <a:solidFill>
                <a:srgbClr val="000000"/>
              </a:solidFill>
            </a:ln>
          </p:spPr>
          <p:txBody>
            <a:bodyPr wrap="square" lIns="0" tIns="0" rIns="0" bIns="0" rtlCol="0"/>
            <a:lstStyle/>
            <a:p>
              <a:endParaRPr sz="2178"/>
            </a:p>
          </p:txBody>
        </p:sp>
        <p:sp>
          <p:nvSpPr>
            <p:cNvPr id="9" name="object 9"/>
            <p:cNvSpPr/>
            <p:nvPr/>
          </p:nvSpPr>
          <p:spPr>
            <a:xfrm>
              <a:off x="1611505" y="2935213"/>
              <a:ext cx="85725" cy="0"/>
            </a:xfrm>
            <a:custGeom>
              <a:avLst/>
              <a:gdLst/>
              <a:ahLst/>
              <a:cxnLst/>
              <a:rect l="l" t="t" r="r" b="b"/>
              <a:pathLst>
                <a:path w="85725">
                  <a:moveTo>
                    <a:pt x="85346" y="0"/>
                  </a:moveTo>
                  <a:lnTo>
                    <a:pt x="0" y="0"/>
                  </a:lnTo>
                </a:path>
              </a:pathLst>
            </a:custGeom>
            <a:ln w="9001">
              <a:solidFill>
                <a:srgbClr val="000000"/>
              </a:solidFill>
            </a:ln>
          </p:spPr>
          <p:txBody>
            <a:bodyPr wrap="square" lIns="0" tIns="0" rIns="0" bIns="0" rtlCol="0"/>
            <a:lstStyle/>
            <a:p>
              <a:endParaRPr sz="2178"/>
            </a:p>
          </p:txBody>
        </p:sp>
        <p:sp>
          <p:nvSpPr>
            <p:cNvPr id="10" name="object 10"/>
            <p:cNvSpPr/>
            <p:nvPr/>
          </p:nvSpPr>
          <p:spPr>
            <a:xfrm>
              <a:off x="1611505" y="2484866"/>
              <a:ext cx="85725" cy="0"/>
            </a:xfrm>
            <a:custGeom>
              <a:avLst/>
              <a:gdLst/>
              <a:ahLst/>
              <a:cxnLst/>
              <a:rect l="l" t="t" r="r" b="b"/>
              <a:pathLst>
                <a:path w="85725">
                  <a:moveTo>
                    <a:pt x="85346" y="0"/>
                  </a:moveTo>
                  <a:lnTo>
                    <a:pt x="0" y="0"/>
                  </a:lnTo>
                </a:path>
              </a:pathLst>
            </a:custGeom>
            <a:ln w="9001">
              <a:solidFill>
                <a:srgbClr val="000000"/>
              </a:solidFill>
            </a:ln>
          </p:spPr>
          <p:txBody>
            <a:bodyPr wrap="square" lIns="0" tIns="0" rIns="0" bIns="0" rtlCol="0"/>
            <a:lstStyle/>
            <a:p>
              <a:endParaRPr sz="2178"/>
            </a:p>
          </p:txBody>
        </p:sp>
        <p:sp>
          <p:nvSpPr>
            <p:cNvPr id="11" name="object 11"/>
            <p:cNvSpPr/>
            <p:nvPr/>
          </p:nvSpPr>
          <p:spPr>
            <a:xfrm>
              <a:off x="1868303" y="4825754"/>
              <a:ext cx="2381250" cy="81915"/>
            </a:xfrm>
            <a:custGeom>
              <a:avLst/>
              <a:gdLst/>
              <a:ahLst/>
              <a:cxnLst/>
              <a:rect l="l" t="t" r="r" b="b"/>
              <a:pathLst>
                <a:path w="2381250" h="81914">
                  <a:moveTo>
                    <a:pt x="2381245" y="0"/>
                  </a:moveTo>
                  <a:lnTo>
                    <a:pt x="0" y="0"/>
                  </a:lnTo>
                </a:path>
                <a:path w="2381250" h="81914">
                  <a:moveTo>
                    <a:pt x="2381245" y="0"/>
                  </a:moveTo>
                  <a:lnTo>
                    <a:pt x="2381245" y="81534"/>
                  </a:lnTo>
                </a:path>
              </a:pathLst>
            </a:custGeom>
            <a:ln w="9261">
              <a:solidFill>
                <a:srgbClr val="000000"/>
              </a:solidFill>
            </a:ln>
          </p:spPr>
          <p:txBody>
            <a:bodyPr wrap="square" lIns="0" tIns="0" rIns="0" bIns="0" rtlCol="0"/>
            <a:lstStyle/>
            <a:p>
              <a:endParaRPr sz="2178"/>
            </a:p>
          </p:txBody>
        </p:sp>
        <p:sp>
          <p:nvSpPr>
            <p:cNvPr id="12" name="object 12"/>
            <p:cNvSpPr/>
            <p:nvPr/>
          </p:nvSpPr>
          <p:spPr>
            <a:xfrm>
              <a:off x="3773296" y="4825754"/>
              <a:ext cx="0" cy="81915"/>
            </a:xfrm>
            <a:custGeom>
              <a:avLst/>
              <a:gdLst/>
              <a:ahLst/>
              <a:cxnLst/>
              <a:rect l="l" t="t" r="r" b="b"/>
              <a:pathLst>
                <a:path h="81914">
                  <a:moveTo>
                    <a:pt x="0" y="0"/>
                  </a:moveTo>
                  <a:lnTo>
                    <a:pt x="0" y="81534"/>
                  </a:lnTo>
                </a:path>
              </a:pathLst>
            </a:custGeom>
            <a:ln w="9522">
              <a:solidFill>
                <a:srgbClr val="000000"/>
              </a:solidFill>
            </a:ln>
          </p:spPr>
          <p:txBody>
            <a:bodyPr wrap="square" lIns="0" tIns="0" rIns="0" bIns="0" rtlCol="0"/>
            <a:lstStyle/>
            <a:p>
              <a:endParaRPr sz="2178"/>
            </a:p>
          </p:txBody>
        </p:sp>
        <p:sp>
          <p:nvSpPr>
            <p:cNvPr id="13" name="object 13"/>
            <p:cNvSpPr/>
            <p:nvPr/>
          </p:nvSpPr>
          <p:spPr>
            <a:xfrm>
              <a:off x="3297045" y="4825754"/>
              <a:ext cx="0" cy="81915"/>
            </a:xfrm>
            <a:custGeom>
              <a:avLst/>
              <a:gdLst/>
              <a:ahLst/>
              <a:cxnLst/>
              <a:rect l="l" t="t" r="r" b="b"/>
              <a:pathLst>
                <a:path h="81914">
                  <a:moveTo>
                    <a:pt x="0" y="0"/>
                  </a:moveTo>
                  <a:lnTo>
                    <a:pt x="0" y="81534"/>
                  </a:lnTo>
                </a:path>
              </a:pathLst>
            </a:custGeom>
            <a:ln w="9522">
              <a:solidFill>
                <a:srgbClr val="000000"/>
              </a:solidFill>
            </a:ln>
          </p:spPr>
          <p:txBody>
            <a:bodyPr wrap="square" lIns="0" tIns="0" rIns="0" bIns="0" rtlCol="0"/>
            <a:lstStyle/>
            <a:p>
              <a:endParaRPr sz="2178"/>
            </a:p>
          </p:txBody>
        </p:sp>
        <p:sp>
          <p:nvSpPr>
            <p:cNvPr id="14" name="object 14"/>
            <p:cNvSpPr/>
            <p:nvPr/>
          </p:nvSpPr>
          <p:spPr>
            <a:xfrm>
              <a:off x="2820793" y="4825754"/>
              <a:ext cx="0" cy="81915"/>
            </a:xfrm>
            <a:custGeom>
              <a:avLst/>
              <a:gdLst/>
              <a:ahLst/>
              <a:cxnLst/>
              <a:rect l="l" t="t" r="r" b="b"/>
              <a:pathLst>
                <a:path h="81914">
                  <a:moveTo>
                    <a:pt x="0" y="0"/>
                  </a:moveTo>
                  <a:lnTo>
                    <a:pt x="0" y="81534"/>
                  </a:lnTo>
                </a:path>
              </a:pathLst>
            </a:custGeom>
            <a:ln w="9522">
              <a:solidFill>
                <a:srgbClr val="000000"/>
              </a:solidFill>
            </a:ln>
          </p:spPr>
          <p:txBody>
            <a:bodyPr wrap="square" lIns="0" tIns="0" rIns="0" bIns="0" rtlCol="0"/>
            <a:lstStyle/>
            <a:p>
              <a:endParaRPr sz="2178"/>
            </a:p>
          </p:txBody>
        </p:sp>
        <p:sp>
          <p:nvSpPr>
            <p:cNvPr id="15" name="object 15"/>
            <p:cNvSpPr/>
            <p:nvPr/>
          </p:nvSpPr>
          <p:spPr>
            <a:xfrm>
              <a:off x="2344541" y="4825754"/>
              <a:ext cx="0" cy="81915"/>
            </a:xfrm>
            <a:custGeom>
              <a:avLst/>
              <a:gdLst/>
              <a:ahLst/>
              <a:cxnLst/>
              <a:rect l="l" t="t" r="r" b="b"/>
              <a:pathLst>
                <a:path h="81914">
                  <a:moveTo>
                    <a:pt x="0" y="0"/>
                  </a:moveTo>
                  <a:lnTo>
                    <a:pt x="0" y="81534"/>
                  </a:lnTo>
                </a:path>
              </a:pathLst>
            </a:custGeom>
            <a:ln w="9522">
              <a:solidFill>
                <a:srgbClr val="000000"/>
              </a:solidFill>
            </a:ln>
          </p:spPr>
          <p:txBody>
            <a:bodyPr wrap="square" lIns="0" tIns="0" rIns="0" bIns="0" rtlCol="0"/>
            <a:lstStyle/>
            <a:p>
              <a:endParaRPr sz="2178"/>
            </a:p>
          </p:txBody>
        </p:sp>
        <p:sp>
          <p:nvSpPr>
            <p:cNvPr id="16" name="object 16"/>
            <p:cNvSpPr/>
            <p:nvPr/>
          </p:nvSpPr>
          <p:spPr>
            <a:xfrm>
              <a:off x="1868289" y="4825754"/>
              <a:ext cx="0" cy="81915"/>
            </a:xfrm>
            <a:custGeom>
              <a:avLst/>
              <a:gdLst/>
              <a:ahLst/>
              <a:cxnLst/>
              <a:rect l="l" t="t" r="r" b="b"/>
              <a:pathLst>
                <a:path h="81914">
                  <a:moveTo>
                    <a:pt x="0" y="0"/>
                  </a:moveTo>
                  <a:lnTo>
                    <a:pt x="0" y="81534"/>
                  </a:lnTo>
                </a:path>
              </a:pathLst>
            </a:custGeom>
            <a:ln w="9522">
              <a:solidFill>
                <a:srgbClr val="000000"/>
              </a:solidFill>
            </a:ln>
          </p:spPr>
          <p:txBody>
            <a:bodyPr wrap="square" lIns="0" tIns="0" rIns="0" bIns="0" rtlCol="0"/>
            <a:lstStyle/>
            <a:p>
              <a:endParaRPr sz="2178"/>
            </a:p>
          </p:txBody>
        </p:sp>
        <p:sp>
          <p:nvSpPr>
            <p:cNvPr id="17" name="object 17"/>
            <p:cNvSpPr/>
            <p:nvPr/>
          </p:nvSpPr>
          <p:spPr>
            <a:xfrm>
              <a:off x="1762975" y="2395727"/>
              <a:ext cx="2581910" cy="2440305"/>
            </a:xfrm>
            <a:custGeom>
              <a:avLst/>
              <a:gdLst/>
              <a:ahLst/>
              <a:cxnLst/>
              <a:rect l="l" t="t" r="r" b="b"/>
              <a:pathLst>
                <a:path w="2581910" h="2440304">
                  <a:moveTo>
                    <a:pt x="0" y="2439923"/>
                  </a:moveTo>
                  <a:lnTo>
                    <a:pt x="2581438" y="0"/>
                  </a:lnTo>
                </a:path>
              </a:pathLst>
            </a:custGeom>
            <a:ln w="9247">
              <a:solidFill>
                <a:srgbClr val="A9A9A9"/>
              </a:solidFill>
            </a:ln>
          </p:spPr>
          <p:txBody>
            <a:bodyPr wrap="square" lIns="0" tIns="0" rIns="0" bIns="0" rtlCol="0"/>
            <a:lstStyle/>
            <a:p>
              <a:endParaRPr sz="2178"/>
            </a:p>
          </p:txBody>
        </p:sp>
        <p:sp>
          <p:nvSpPr>
            <p:cNvPr id="18" name="object 18"/>
            <p:cNvSpPr/>
            <p:nvPr/>
          </p:nvSpPr>
          <p:spPr>
            <a:xfrm>
              <a:off x="1868303" y="2484891"/>
              <a:ext cx="2381250" cy="2251075"/>
            </a:xfrm>
            <a:custGeom>
              <a:avLst/>
              <a:gdLst/>
              <a:ahLst/>
              <a:cxnLst/>
              <a:rect l="l" t="t" r="r" b="b"/>
              <a:pathLst>
                <a:path w="2381250" h="2251075">
                  <a:moveTo>
                    <a:pt x="2381245" y="0"/>
                  </a:moveTo>
                  <a:lnTo>
                    <a:pt x="2209794" y="0"/>
                  </a:lnTo>
                  <a:lnTo>
                    <a:pt x="2158854" y="0"/>
                  </a:lnTo>
                  <a:lnTo>
                    <a:pt x="2107915" y="0"/>
                  </a:lnTo>
                  <a:lnTo>
                    <a:pt x="2056975" y="0"/>
                  </a:lnTo>
                  <a:lnTo>
                    <a:pt x="2006035" y="0"/>
                  </a:lnTo>
                  <a:lnTo>
                    <a:pt x="1955096" y="0"/>
                  </a:lnTo>
                  <a:lnTo>
                    <a:pt x="1904156" y="0"/>
                  </a:lnTo>
                  <a:lnTo>
                    <a:pt x="1853216" y="0"/>
                  </a:lnTo>
                  <a:lnTo>
                    <a:pt x="1802277" y="0"/>
                  </a:lnTo>
                  <a:lnTo>
                    <a:pt x="1751337" y="0"/>
                  </a:lnTo>
                  <a:lnTo>
                    <a:pt x="1700398" y="0"/>
                  </a:lnTo>
                  <a:lnTo>
                    <a:pt x="1649458" y="0"/>
                  </a:lnTo>
                  <a:lnTo>
                    <a:pt x="1598518" y="0"/>
                  </a:lnTo>
                  <a:lnTo>
                    <a:pt x="1547579" y="0"/>
                  </a:lnTo>
                  <a:lnTo>
                    <a:pt x="1496639" y="0"/>
                  </a:lnTo>
                  <a:lnTo>
                    <a:pt x="1445699" y="0"/>
                  </a:lnTo>
                  <a:lnTo>
                    <a:pt x="1394760" y="0"/>
                  </a:lnTo>
                  <a:lnTo>
                    <a:pt x="1343820" y="0"/>
                  </a:lnTo>
                  <a:lnTo>
                    <a:pt x="1292880" y="0"/>
                  </a:lnTo>
                  <a:lnTo>
                    <a:pt x="1241941" y="0"/>
                  </a:lnTo>
                  <a:lnTo>
                    <a:pt x="1191001" y="0"/>
                  </a:lnTo>
                  <a:lnTo>
                    <a:pt x="1019550" y="0"/>
                  </a:lnTo>
                  <a:lnTo>
                    <a:pt x="1019550" y="188975"/>
                  </a:lnTo>
                  <a:lnTo>
                    <a:pt x="848099" y="188975"/>
                  </a:lnTo>
                  <a:lnTo>
                    <a:pt x="848099" y="936503"/>
                  </a:lnTo>
                  <a:lnTo>
                    <a:pt x="342902" y="936503"/>
                  </a:lnTo>
                  <a:lnTo>
                    <a:pt x="342902" y="1495044"/>
                  </a:lnTo>
                  <a:lnTo>
                    <a:pt x="0" y="1495044"/>
                  </a:lnTo>
                  <a:lnTo>
                    <a:pt x="0" y="2250956"/>
                  </a:lnTo>
                </a:path>
                <a:path w="2381250" h="2251075">
                  <a:moveTo>
                    <a:pt x="2381245" y="0"/>
                  </a:moveTo>
                  <a:lnTo>
                    <a:pt x="2305042" y="0"/>
                  </a:lnTo>
                </a:path>
              </a:pathLst>
            </a:custGeom>
            <a:ln w="18523">
              <a:solidFill>
                <a:srgbClr val="000000"/>
              </a:solidFill>
            </a:ln>
          </p:spPr>
          <p:txBody>
            <a:bodyPr wrap="square" lIns="0" tIns="0" rIns="0" bIns="0" rtlCol="0"/>
            <a:lstStyle/>
            <a:p>
              <a:endParaRPr sz="2178"/>
            </a:p>
          </p:txBody>
        </p:sp>
        <p:sp>
          <p:nvSpPr>
            <p:cNvPr id="19" name="object 19"/>
            <p:cNvSpPr/>
            <p:nvPr/>
          </p:nvSpPr>
          <p:spPr>
            <a:xfrm>
              <a:off x="4020951"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0" name="object 20"/>
            <p:cNvSpPr/>
            <p:nvPr/>
          </p:nvSpPr>
          <p:spPr>
            <a:xfrm>
              <a:off x="3868557"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1" name="object 21"/>
            <p:cNvSpPr/>
            <p:nvPr/>
          </p:nvSpPr>
          <p:spPr>
            <a:xfrm>
              <a:off x="3716163"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2" name="object 22"/>
            <p:cNvSpPr/>
            <p:nvPr/>
          </p:nvSpPr>
          <p:spPr>
            <a:xfrm>
              <a:off x="3563770"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3" name="object 23"/>
            <p:cNvSpPr/>
            <p:nvPr/>
          </p:nvSpPr>
          <p:spPr>
            <a:xfrm>
              <a:off x="3411376"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4" name="object 24"/>
            <p:cNvSpPr/>
            <p:nvPr/>
          </p:nvSpPr>
          <p:spPr>
            <a:xfrm>
              <a:off x="3258982"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5" name="object 25"/>
            <p:cNvSpPr/>
            <p:nvPr/>
          </p:nvSpPr>
          <p:spPr>
            <a:xfrm>
              <a:off x="3106588"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6" name="object 26"/>
            <p:cNvSpPr/>
            <p:nvPr/>
          </p:nvSpPr>
          <p:spPr>
            <a:xfrm>
              <a:off x="2954195" y="2484891"/>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27" name="object 27"/>
            <p:cNvSpPr/>
            <p:nvPr/>
          </p:nvSpPr>
          <p:spPr>
            <a:xfrm>
              <a:off x="2868861" y="2484891"/>
              <a:ext cx="9525" cy="63500"/>
            </a:xfrm>
            <a:custGeom>
              <a:avLst/>
              <a:gdLst/>
              <a:ahLst/>
              <a:cxnLst/>
              <a:rect l="l" t="t" r="r" b="b"/>
              <a:pathLst>
                <a:path w="9525" h="63500">
                  <a:moveTo>
                    <a:pt x="9143" y="0"/>
                  </a:moveTo>
                  <a:lnTo>
                    <a:pt x="0" y="0"/>
                  </a:lnTo>
                  <a:lnTo>
                    <a:pt x="0" y="63246"/>
                  </a:lnTo>
                </a:path>
              </a:pathLst>
            </a:custGeom>
            <a:ln w="19023">
              <a:solidFill>
                <a:srgbClr val="000000"/>
              </a:solidFill>
            </a:ln>
          </p:spPr>
          <p:txBody>
            <a:bodyPr wrap="square" lIns="0" tIns="0" rIns="0" bIns="0" rtlCol="0"/>
            <a:lstStyle/>
            <a:p>
              <a:endParaRPr sz="2178"/>
            </a:p>
          </p:txBody>
        </p:sp>
        <p:sp>
          <p:nvSpPr>
            <p:cNvPr id="28" name="object 28"/>
            <p:cNvSpPr/>
            <p:nvPr/>
          </p:nvSpPr>
          <p:spPr>
            <a:xfrm>
              <a:off x="2868861" y="2620522"/>
              <a:ext cx="0" cy="71755"/>
            </a:xfrm>
            <a:custGeom>
              <a:avLst/>
              <a:gdLst/>
              <a:ahLst/>
              <a:cxnLst/>
              <a:rect l="l" t="t" r="r" b="b"/>
              <a:pathLst>
                <a:path h="71755">
                  <a:moveTo>
                    <a:pt x="0" y="0"/>
                  </a:moveTo>
                  <a:lnTo>
                    <a:pt x="0" y="71631"/>
                  </a:lnTo>
                </a:path>
              </a:pathLst>
            </a:custGeom>
            <a:ln w="19044">
              <a:solidFill>
                <a:srgbClr val="000000"/>
              </a:solidFill>
            </a:ln>
          </p:spPr>
          <p:txBody>
            <a:bodyPr wrap="square" lIns="0" tIns="0" rIns="0" bIns="0" rtlCol="0"/>
            <a:lstStyle/>
            <a:p>
              <a:endParaRPr sz="2178"/>
            </a:p>
          </p:txBody>
        </p:sp>
        <p:sp>
          <p:nvSpPr>
            <p:cNvPr id="29" name="object 29"/>
            <p:cNvSpPr/>
            <p:nvPr/>
          </p:nvSpPr>
          <p:spPr>
            <a:xfrm>
              <a:off x="2849817" y="2764538"/>
              <a:ext cx="19050" cy="53340"/>
            </a:xfrm>
            <a:custGeom>
              <a:avLst/>
              <a:gdLst/>
              <a:ahLst/>
              <a:cxnLst/>
              <a:rect l="l" t="t" r="r" b="b"/>
              <a:pathLst>
                <a:path w="19050" h="53339">
                  <a:moveTo>
                    <a:pt x="19044" y="0"/>
                  </a:moveTo>
                  <a:lnTo>
                    <a:pt x="19044" y="53343"/>
                  </a:lnTo>
                  <a:lnTo>
                    <a:pt x="0" y="53343"/>
                  </a:lnTo>
                </a:path>
              </a:pathLst>
            </a:custGeom>
            <a:ln w="18926">
              <a:solidFill>
                <a:srgbClr val="000000"/>
              </a:solidFill>
            </a:ln>
          </p:spPr>
          <p:txBody>
            <a:bodyPr wrap="square" lIns="0" tIns="0" rIns="0" bIns="0" rtlCol="0"/>
            <a:lstStyle/>
            <a:p>
              <a:endParaRPr sz="2178"/>
            </a:p>
          </p:txBody>
        </p:sp>
        <p:sp>
          <p:nvSpPr>
            <p:cNvPr id="30" name="object 30"/>
            <p:cNvSpPr/>
            <p:nvPr/>
          </p:nvSpPr>
          <p:spPr>
            <a:xfrm>
              <a:off x="2744655" y="2817881"/>
              <a:ext cx="29209" cy="45720"/>
            </a:xfrm>
            <a:custGeom>
              <a:avLst/>
              <a:gdLst/>
              <a:ahLst/>
              <a:cxnLst/>
              <a:rect l="l" t="t" r="r" b="b"/>
              <a:pathLst>
                <a:path w="29210" h="45719">
                  <a:moveTo>
                    <a:pt x="28958" y="0"/>
                  </a:moveTo>
                  <a:lnTo>
                    <a:pt x="0" y="0"/>
                  </a:lnTo>
                  <a:lnTo>
                    <a:pt x="0" y="45724"/>
                  </a:lnTo>
                </a:path>
              </a:pathLst>
            </a:custGeom>
            <a:ln w="18746">
              <a:solidFill>
                <a:srgbClr val="000000"/>
              </a:solidFill>
            </a:ln>
          </p:spPr>
          <p:txBody>
            <a:bodyPr wrap="square" lIns="0" tIns="0" rIns="0" bIns="0" rtlCol="0"/>
            <a:lstStyle/>
            <a:p>
              <a:endParaRPr sz="2178"/>
            </a:p>
          </p:txBody>
        </p:sp>
        <p:sp>
          <p:nvSpPr>
            <p:cNvPr id="31" name="object 31"/>
            <p:cNvSpPr/>
            <p:nvPr/>
          </p:nvSpPr>
          <p:spPr>
            <a:xfrm>
              <a:off x="2630350" y="3043432"/>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32" name="object 32"/>
            <p:cNvSpPr/>
            <p:nvPr/>
          </p:nvSpPr>
          <p:spPr>
            <a:xfrm>
              <a:off x="2564060" y="3250694"/>
              <a:ext cx="57150" cy="17780"/>
            </a:xfrm>
            <a:custGeom>
              <a:avLst/>
              <a:gdLst/>
              <a:ahLst/>
              <a:cxnLst/>
              <a:rect l="l" t="t" r="r" b="b"/>
              <a:pathLst>
                <a:path w="57150" h="17779">
                  <a:moveTo>
                    <a:pt x="57146" y="0"/>
                  </a:moveTo>
                  <a:lnTo>
                    <a:pt x="57146" y="17521"/>
                  </a:lnTo>
                  <a:lnTo>
                    <a:pt x="0" y="17521"/>
                  </a:lnTo>
                </a:path>
              </a:pathLst>
            </a:custGeom>
            <a:ln w="18092">
              <a:solidFill>
                <a:srgbClr val="000000"/>
              </a:solidFill>
            </a:ln>
          </p:spPr>
          <p:txBody>
            <a:bodyPr wrap="square" lIns="0" tIns="0" rIns="0" bIns="0" rtlCol="0"/>
            <a:lstStyle/>
            <a:p>
              <a:endParaRPr sz="2178"/>
            </a:p>
          </p:txBody>
        </p:sp>
        <p:sp>
          <p:nvSpPr>
            <p:cNvPr id="33" name="object 33"/>
            <p:cNvSpPr/>
            <p:nvPr/>
          </p:nvSpPr>
          <p:spPr>
            <a:xfrm>
              <a:off x="2411653" y="3268216"/>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34" name="object 34"/>
            <p:cNvSpPr/>
            <p:nvPr/>
          </p:nvSpPr>
          <p:spPr>
            <a:xfrm>
              <a:off x="2344593" y="3448807"/>
              <a:ext cx="29209" cy="45085"/>
            </a:xfrm>
            <a:custGeom>
              <a:avLst/>
              <a:gdLst/>
              <a:ahLst/>
              <a:cxnLst/>
              <a:rect l="l" t="t" r="r" b="b"/>
              <a:pathLst>
                <a:path w="29210" h="45085">
                  <a:moveTo>
                    <a:pt x="28958" y="0"/>
                  </a:moveTo>
                  <a:lnTo>
                    <a:pt x="28958" y="44959"/>
                  </a:lnTo>
                  <a:lnTo>
                    <a:pt x="0" y="44959"/>
                  </a:lnTo>
                </a:path>
              </a:pathLst>
            </a:custGeom>
            <a:ln w="18739">
              <a:solidFill>
                <a:srgbClr val="000000"/>
              </a:solidFill>
            </a:ln>
          </p:spPr>
          <p:txBody>
            <a:bodyPr wrap="square" lIns="0" tIns="0" rIns="0" bIns="0" rtlCol="0"/>
            <a:lstStyle/>
            <a:p>
              <a:endParaRPr sz="2178"/>
            </a:p>
          </p:txBody>
        </p:sp>
        <p:sp>
          <p:nvSpPr>
            <p:cNvPr id="35" name="object 35"/>
            <p:cNvSpPr/>
            <p:nvPr/>
          </p:nvSpPr>
          <p:spPr>
            <a:xfrm>
              <a:off x="2192187" y="3493766"/>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36" name="object 36"/>
            <p:cNvSpPr/>
            <p:nvPr/>
          </p:nvSpPr>
          <p:spPr>
            <a:xfrm>
              <a:off x="2058837" y="3934963"/>
              <a:ext cx="67310" cy="8890"/>
            </a:xfrm>
            <a:custGeom>
              <a:avLst/>
              <a:gdLst/>
              <a:ahLst/>
              <a:cxnLst/>
              <a:rect l="l" t="t" r="r" b="b"/>
              <a:pathLst>
                <a:path w="67310" h="8889">
                  <a:moveTo>
                    <a:pt x="67060" y="0"/>
                  </a:moveTo>
                  <a:lnTo>
                    <a:pt x="67060" y="8384"/>
                  </a:lnTo>
                  <a:lnTo>
                    <a:pt x="0" y="8384"/>
                  </a:lnTo>
                </a:path>
              </a:pathLst>
            </a:custGeom>
            <a:ln w="18019">
              <a:solidFill>
                <a:srgbClr val="000000"/>
              </a:solidFill>
            </a:ln>
          </p:spPr>
          <p:txBody>
            <a:bodyPr wrap="square" lIns="0" tIns="0" rIns="0" bIns="0" rtlCol="0"/>
            <a:lstStyle/>
            <a:p>
              <a:endParaRPr sz="2178"/>
            </a:p>
          </p:txBody>
        </p:sp>
        <p:sp>
          <p:nvSpPr>
            <p:cNvPr id="37" name="object 37"/>
            <p:cNvSpPr/>
            <p:nvPr/>
          </p:nvSpPr>
          <p:spPr>
            <a:xfrm>
              <a:off x="1906443" y="3943347"/>
              <a:ext cx="76200" cy="0"/>
            </a:xfrm>
            <a:custGeom>
              <a:avLst/>
              <a:gdLst/>
              <a:ahLst/>
              <a:cxnLst/>
              <a:rect l="l" t="t" r="r" b="b"/>
              <a:pathLst>
                <a:path w="76200">
                  <a:moveTo>
                    <a:pt x="76203" y="0"/>
                  </a:moveTo>
                  <a:lnTo>
                    <a:pt x="0" y="0"/>
                  </a:lnTo>
                </a:path>
              </a:pathLst>
            </a:custGeom>
            <a:ln w="18003">
              <a:solidFill>
                <a:srgbClr val="000000"/>
              </a:solidFill>
            </a:ln>
          </p:spPr>
          <p:txBody>
            <a:bodyPr wrap="square" lIns="0" tIns="0" rIns="0" bIns="0" rtlCol="0"/>
            <a:lstStyle/>
            <a:p>
              <a:endParaRPr sz="2178"/>
            </a:p>
          </p:txBody>
        </p:sp>
        <p:sp>
          <p:nvSpPr>
            <p:cNvPr id="38" name="object 38"/>
            <p:cNvSpPr/>
            <p:nvPr/>
          </p:nvSpPr>
          <p:spPr>
            <a:xfrm>
              <a:off x="1868342" y="3979923"/>
              <a:ext cx="0" cy="71755"/>
            </a:xfrm>
            <a:custGeom>
              <a:avLst/>
              <a:gdLst/>
              <a:ahLst/>
              <a:cxnLst/>
              <a:rect l="l" t="t" r="r" b="b"/>
              <a:pathLst>
                <a:path h="71754">
                  <a:moveTo>
                    <a:pt x="0" y="0"/>
                  </a:moveTo>
                  <a:lnTo>
                    <a:pt x="0" y="71631"/>
                  </a:lnTo>
                </a:path>
              </a:pathLst>
            </a:custGeom>
            <a:ln w="19044">
              <a:solidFill>
                <a:srgbClr val="000000"/>
              </a:solidFill>
            </a:ln>
          </p:spPr>
          <p:txBody>
            <a:bodyPr wrap="square" lIns="0" tIns="0" rIns="0" bIns="0" rtlCol="0"/>
            <a:lstStyle/>
            <a:p>
              <a:endParaRPr sz="2178"/>
            </a:p>
          </p:txBody>
        </p:sp>
        <p:sp>
          <p:nvSpPr>
            <p:cNvPr id="39" name="object 39"/>
            <p:cNvSpPr/>
            <p:nvPr/>
          </p:nvSpPr>
          <p:spPr>
            <a:xfrm>
              <a:off x="1868342" y="4123938"/>
              <a:ext cx="0" cy="71755"/>
            </a:xfrm>
            <a:custGeom>
              <a:avLst/>
              <a:gdLst/>
              <a:ahLst/>
              <a:cxnLst/>
              <a:rect l="l" t="t" r="r" b="b"/>
              <a:pathLst>
                <a:path h="71754">
                  <a:moveTo>
                    <a:pt x="0" y="0"/>
                  </a:moveTo>
                  <a:lnTo>
                    <a:pt x="0" y="71631"/>
                  </a:lnTo>
                </a:path>
              </a:pathLst>
            </a:custGeom>
            <a:ln w="19044">
              <a:solidFill>
                <a:srgbClr val="000000"/>
              </a:solidFill>
            </a:ln>
          </p:spPr>
          <p:txBody>
            <a:bodyPr wrap="square" lIns="0" tIns="0" rIns="0" bIns="0" rtlCol="0"/>
            <a:lstStyle/>
            <a:p>
              <a:endParaRPr sz="2178"/>
            </a:p>
          </p:txBody>
        </p:sp>
        <p:sp>
          <p:nvSpPr>
            <p:cNvPr id="40" name="object 40"/>
            <p:cNvSpPr/>
            <p:nvPr/>
          </p:nvSpPr>
          <p:spPr>
            <a:xfrm>
              <a:off x="1868342" y="4267954"/>
              <a:ext cx="0" cy="71755"/>
            </a:xfrm>
            <a:custGeom>
              <a:avLst/>
              <a:gdLst/>
              <a:ahLst/>
              <a:cxnLst/>
              <a:rect l="l" t="t" r="r" b="b"/>
              <a:pathLst>
                <a:path h="71754">
                  <a:moveTo>
                    <a:pt x="0" y="0"/>
                  </a:moveTo>
                  <a:lnTo>
                    <a:pt x="0" y="71631"/>
                  </a:lnTo>
                </a:path>
              </a:pathLst>
            </a:custGeom>
            <a:ln w="19044">
              <a:solidFill>
                <a:srgbClr val="000000"/>
              </a:solidFill>
            </a:ln>
          </p:spPr>
          <p:txBody>
            <a:bodyPr wrap="square" lIns="0" tIns="0" rIns="0" bIns="0" rtlCol="0"/>
            <a:lstStyle/>
            <a:p>
              <a:endParaRPr sz="2178"/>
            </a:p>
          </p:txBody>
        </p:sp>
        <p:sp>
          <p:nvSpPr>
            <p:cNvPr id="41" name="object 41"/>
            <p:cNvSpPr/>
            <p:nvPr/>
          </p:nvSpPr>
          <p:spPr>
            <a:xfrm>
              <a:off x="1868342" y="4411970"/>
              <a:ext cx="0" cy="71755"/>
            </a:xfrm>
            <a:custGeom>
              <a:avLst/>
              <a:gdLst/>
              <a:ahLst/>
              <a:cxnLst/>
              <a:rect l="l" t="t" r="r" b="b"/>
              <a:pathLst>
                <a:path h="71754">
                  <a:moveTo>
                    <a:pt x="0" y="0"/>
                  </a:moveTo>
                  <a:lnTo>
                    <a:pt x="0" y="71631"/>
                  </a:lnTo>
                </a:path>
              </a:pathLst>
            </a:custGeom>
            <a:ln w="19044">
              <a:solidFill>
                <a:srgbClr val="000000"/>
              </a:solidFill>
            </a:ln>
          </p:spPr>
          <p:txBody>
            <a:bodyPr wrap="square" lIns="0" tIns="0" rIns="0" bIns="0" rtlCol="0"/>
            <a:lstStyle/>
            <a:p>
              <a:endParaRPr sz="2178"/>
            </a:p>
          </p:txBody>
        </p:sp>
        <p:sp>
          <p:nvSpPr>
            <p:cNvPr id="42" name="object 42"/>
            <p:cNvSpPr/>
            <p:nvPr/>
          </p:nvSpPr>
          <p:spPr>
            <a:xfrm>
              <a:off x="1868342" y="3979923"/>
              <a:ext cx="0" cy="756285"/>
            </a:xfrm>
            <a:custGeom>
              <a:avLst/>
              <a:gdLst/>
              <a:ahLst/>
              <a:cxnLst/>
              <a:rect l="l" t="t" r="r" b="b"/>
              <a:pathLst>
                <a:path h="756285">
                  <a:moveTo>
                    <a:pt x="0" y="755924"/>
                  </a:moveTo>
                  <a:lnTo>
                    <a:pt x="0" y="0"/>
                  </a:lnTo>
                </a:path>
              </a:pathLst>
            </a:custGeom>
            <a:ln w="19044">
              <a:solidFill>
                <a:srgbClr val="000000"/>
              </a:solidFill>
            </a:ln>
          </p:spPr>
          <p:txBody>
            <a:bodyPr wrap="square" lIns="0" tIns="0" rIns="0" bIns="0" rtlCol="0"/>
            <a:lstStyle/>
            <a:p>
              <a:endParaRPr sz="2178"/>
            </a:p>
          </p:txBody>
        </p:sp>
        <p:sp>
          <p:nvSpPr>
            <p:cNvPr id="43" name="object 43"/>
            <p:cNvSpPr/>
            <p:nvPr/>
          </p:nvSpPr>
          <p:spPr>
            <a:xfrm>
              <a:off x="3135507" y="4294638"/>
              <a:ext cx="1285875" cy="531495"/>
            </a:xfrm>
            <a:custGeom>
              <a:avLst/>
              <a:gdLst/>
              <a:ahLst/>
              <a:cxnLst/>
              <a:rect l="l" t="t" r="r" b="b"/>
              <a:pathLst>
                <a:path w="1285875" h="531495">
                  <a:moveTo>
                    <a:pt x="0" y="0"/>
                  </a:moveTo>
                  <a:lnTo>
                    <a:pt x="1285491" y="0"/>
                  </a:lnTo>
                  <a:lnTo>
                    <a:pt x="1285491" y="531115"/>
                  </a:lnTo>
                  <a:lnTo>
                    <a:pt x="0" y="531115"/>
                  </a:lnTo>
                  <a:lnTo>
                    <a:pt x="0" y="0"/>
                  </a:lnTo>
                  <a:close/>
                </a:path>
              </a:pathLst>
            </a:custGeom>
            <a:ln w="9077">
              <a:solidFill>
                <a:srgbClr val="000000"/>
              </a:solidFill>
            </a:ln>
          </p:spPr>
          <p:txBody>
            <a:bodyPr wrap="square" lIns="0" tIns="0" rIns="0" bIns="0" rtlCol="0"/>
            <a:lstStyle/>
            <a:p>
              <a:endParaRPr sz="2178"/>
            </a:p>
          </p:txBody>
        </p:sp>
        <p:sp>
          <p:nvSpPr>
            <p:cNvPr id="44" name="object 44"/>
            <p:cNvSpPr/>
            <p:nvPr/>
          </p:nvSpPr>
          <p:spPr>
            <a:xfrm>
              <a:off x="3239899" y="4475241"/>
              <a:ext cx="228600" cy="0"/>
            </a:xfrm>
            <a:custGeom>
              <a:avLst/>
              <a:gdLst/>
              <a:ahLst/>
              <a:cxnLst/>
              <a:rect l="l" t="t" r="r" b="b"/>
              <a:pathLst>
                <a:path w="228600">
                  <a:moveTo>
                    <a:pt x="0" y="0"/>
                  </a:moveTo>
                  <a:lnTo>
                    <a:pt x="228597" y="0"/>
                  </a:lnTo>
                </a:path>
              </a:pathLst>
            </a:custGeom>
            <a:ln w="18003">
              <a:solidFill>
                <a:srgbClr val="000000"/>
              </a:solidFill>
            </a:ln>
          </p:spPr>
          <p:txBody>
            <a:bodyPr wrap="square" lIns="0" tIns="0" rIns="0" bIns="0" rtlCol="0"/>
            <a:lstStyle/>
            <a:p>
              <a:endParaRPr sz="2178"/>
            </a:p>
          </p:txBody>
        </p:sp>
        <p:sp>
          <p:nvSpPr>
            <p:cNvPr id="45" name="object 45"/>
            <p:cNvSpPr/>
            <p:nvPr/>
          </p:nvSpPr>
          <p:spPr>
            <a:xfrm>
              <a:off x="3239899" y="4645929"/>
              <a:ext cx="76200" cy="0"/>
            </a:xfrm>
            <a:custGeom>
              <a:avLst/>
              <a:gdLst/>
              <a:ahLst/>
              <a:cxnLst/>
              <a:rect l="l" t="t" r="r" b="b"/>
              <a:pathLst>
                <a:path w="76200">
                  <a:moveTo>
                    <a:pt x="0" y="0"/>
                  </a:moveTo>
                  <a:lnTo>
                    <a:pt x="76203" y="0"/>
                  </a:lnTo>
                </a:path>
              </a:pathLst>
            </a:custGeom>
            <a:ln w="18003">
              <a:solidFill>
                <a:srgbClr val="000000"/>
              </a:solidFill>
            </a:ln>
          </p:spPr>
          <p:txBody>
            <a:bodyPr wrap="square" lIns="0" tIns="0" rIns="0" bIns="0" rtlCol="0"/>
            <a:lstStyle/>
            <a:p>
              <a:endParaRPr sz="2178"/>
            </a:p>
          </p:txBody>
        </p:sp>
        <p:sp>
          <p:nvSpPr>
            <p:cNvPr id="46" name="object 46"/>
            <p:cNvSpPr/>
            <p:nvPr/>
          </p:nvSpPr>
          <p:spPr>
            <a:xfrm>
              <a:off x="3392292" y="4645929"/>
              <a:ext cx="76200" cy="0"/>
            </a:xfrm>
            <a:custGeom>
              <a:avLst/>
              <a:gdLst/>
              <a:ahLst/>
              <a:cxnLst/>
              <a:rect l="l" t="t" r="r" b="b"/>
              <a:pathLst>
                <a:path w="76200">
                  <a:moveTo>
                    <a:pt x="0" y="0"/>
                  </a:moveTo>
                  <a:lnTo>
                    <a:pt x="76203" y="0"/>
                  </a:lnTo>
                </a:path>
              </a:pathLst>
            </a:custGeom>
            <a:ln w="18003">
              <a:solidFill>
                <a:srgbClr val="000000"/>
              </a:solidFill>
            </a:ln>
          </p:spPr>
          <p:txBody>
            <a:bodyPr wrap="square" lIns="0" tIns="0" rIns="0" bIns="0" rtlCol="0"/>
            <a:lstStyle/>
            <a:p>
              <a:endParaRPr sz="2178"/>
            </a:p>
          </p:txBody>
        </p:sp>
      </p:grpSp>
      <p:sp>
        <p:nvSpPr>
          <p:cNvPr id="47" name="object 47"/>
          <p:cNvSpPr txBox="1"/>
          <p:nvPr/>
        </p:nvSpPr>
        <p:spPr>
          <a:xfrm>
            <a:off x="2464171" y="4193738"/>
            <a:ext cx="153568" cy="206893"/>
          </a:xfrm>
          <a:prstGeom prst="rect">
            <a:avLst/>
          </a:prstGeom>
        </p:spPr>
        <p:txBody>
          <a:bodyPr vert="vert270" wrap="square" lIns="0" tIns="2882" rIns="0" bIns="0" rtlCol="0">
            <a:spAutoFit/>
          </a:bodyPr>
          <a:lstStyle/>
          <a:p>
            <a:pPr marL="11527">
              <a:spcBef>
                <a:spcPts val="23"/>
              </a:spcBef>
            </a:pPr>
            <a:r>
              <a:rPr sz="998" spc="-27" dirty="0">
                <a:latin typeface="Arial"/>
                <a:cs typeface="Arial"/>
              </a:rPr>
              <a:t>0</a:t>
            </a:r>
            <a:r>
              <a:rPr sz="998" spc="-50" dirty="0">
                <a:latin typeface="Arial"/>
                <a:cs typeface="Arial"/>
              </a:rPr>
              <a:t>.</a:t>
            </a:r>
            <a:r>
              <a:rPr sz="998" dirty="0">
                <a:latin typeface="Arial"/>
                <a:cs typeface="Arial"/>
              </a:rPr>
              <a:t>0</a:t>
            </a:r>
            <a:endParaRPr sz="998">
              <a:latin typeface="Arial"/>
              <a:cs typeface="Arial"/>
            </a:endParaRPr>
          </a:p>
        </p:txBody>
      </p:sp>
      <p:sp>
        <p:nvSpPr>
          <p:cNvPr id="48" name="object 48"/>
          <p:cNvSpPr txBox="1"/>
          <p:nvPr/>
        </p:nvSpPr>
        <p:spPr>
          <a:xfrm>
            <a:off x="2464171" y="3785044"/>
            <a:ext cx="153568" cy="206893"/>
          </a:xfrm>
          <a:prstGeom prst="rect">
            <a:avLst/>
          </a:prstGeom>
        </p:spPr>
        <p:txBody>
          <a:bodyPr vert="vert270" wrap="square" lIns="0" tIns="2882" rIns="0" bIns="0" rtlCol="0">
            <a:spAutoFit/>
          </a:bodyPr>
          <a:lstStyle/>
          <a:p>
            <a:pPr marL="11527">
              <a:spcBef>
                <a:spcPts val="23"/>
              </a:spcBef>
            </a:pPr>
            <a:r>
              <a:rPr sz="998" spc="-32" dirty="0">
                <a:latin typeface="Arial"/>
                <a:cs typeface="Arial"/>
              </a:rPr>
              <a:t>0</a:t>
            </a:r>
            <a:r>
              <a:rPr sz="998" spc="-45" dirty="0">
                <a:latin typeface="Arial"/>
                <a:cs typeface="Arial"/>
              </a:rPr>
              <a:t>.</a:t>
            </a:r>
            <a:r>
              <a:rPr sz="998" dirty="0">
                <a:latin typeface="Arial"/>
                <a:cs typeface="Arial"/>
              </a:rPr>
              <a:t>2</a:t>
            </a:r>
            <a:endParaRPr sz="998">
              <a:latin typeface="Arial"/>
              <a:cs typeface="Arial"/>
            </a:endParaRPr>
          </a:p>
        </p:txBody>
      </p:sp>
      <p:sp>
        <p:nvSpPr>
          <p:cNvPr id="49" name="object 49"/>
          <p:cNvSpPr txBox="1"/>
          <p:nvPr/>
        </p:nvSpPr>
        <p:spPr>
          <a:xfrm>
            <a:off x="2464171" y="3376351"/>
            <a:ext cx="153568" cy="206893"/>
          </a:xfrm>
          <a:prstGeom prst="rect">
            <a:avLst/>
          </a:prstGeom>
        </p:spPr>
        <p:txBody>
          <a:bodyPr vert="vert270" wrap="square" lIns="0" tIns="2882" rIns="0" bIns="0" rtlCol="0">
            <a:spAutoFit/>
          </a:bodyPr>
          <a:lstStyle/>
          <a:p>
            <a:pPr marL="11527">
              <a:spcBef>
                <a:spcPts val="23"/>
              </a:spcBef>
            </a:pPr>
            <a:r>
              <a:rPr sz="998" spc="-32" dirty="0">
                <a:latin typeface="Arial"/>
                <a:cs typeface="Arial"/>
              </a:rPr>
              <a:t>0</a:t>
            </a:r>
            <a:r>
              <a:rPr sz="998" spc="-45" dirty="0">
                <a:latin typeface="Arial"/>
                <a:cs typeface="Arial"/>
              </a:rPr>
              <a:t>.</a:t>
            </a:r>
            <a:r>
              <a:rPr sz="998" dirty="0">
                <a:latin typeface="Arial"/>
                <a:cs typeface="Arial"/>
              </a:rPr>
              <a:t>4</a:t>
            </a:r>
            <a:endParaRPr sz="998">
              <a:latin typeface="Arial"/>
              <a:cs typeface="Arial"/>
            </a:endParaRPr>
          </a:p>
        </p:txBody>
      </p:sp>
      <p:sp>
        <p:nvSpPr>
          <p:cNvPr id="50" name="object 50"/>
          <p:cNvSpPr txBox="1"/>
          <p:nvPr/>
        </p:nvSpPr>
        <p:spPr>
          <a:xfrm>
            <a:off x="2464171" y="2968348"/>
            <a:ext cx="153568" cy="206315"/>
          </a:xfrm>
          <a:prstGeom prst="rect">
            <a:avLst/>
          </a:prstGeom>
        </p:spPr>
        <p:txBody>
          <a:bodyPr vert="vert270" wrap="square" lIns="0" tIns="2882" rIns="0" bIns="0" rtlCol="0">
            <a:spAutoFit/>
          </a:bodyPr>
          <a:lstStyle/>
          <a:p>
            <a:pPr marL="11527">
              <a:spcBef>
                <a:spcPts val="23"/>
              </a:spcBef>
            </a:pPr>
            <a:r>
              <a:rPr sz="998" spc="-32" dirty="0">
                <a:latin typeface="Arial"/>
                <a:cs typeface="Arial"/>
              </a:rPr>
              <a:t>0</a:t>
            </a:r>
            <a:r>
              <a:rPr sz="998" spc="-50" dirty="0">
                <a:latin typeface="Arial"/>
                <a:cs typeface="Arial"/>
              </a:rPr>
              <a:t>.</a:t>
            </a:r>
            <a:r>
              <a:rPr sz="998" dirty="0">
                <a:latin typeface="Arial"/>
                <a:cs typeface="Arial"/>
              </a:rPr>
              <a:t>6</a:t>
            </a:r>
            <a:endParaRPr sz="998">
              <a:latin typeface="Arial"/>
              <a:cs typeface="Arial"/>
            </a:endParaRPr>
          </a:p>
        </p:txBody>
      </p:sp>
      <p:sp>
        <p:nvSpPr>
          <p:cNvPr id="51" name="object 51"/>
          <p:cNvSpPr txBox="1"/>
          <p:nvPr/>
        </p:nvSpPr>
        <p:spPr>
          <a:xfrm>
            <a:off x="2464171" y="2559655"/>
            <a:ext cx="153568" cy="206893"/>
          </a:xfrm>
          <a:prstGeom prst="rect">
            <a:avLst/>
          </a:prstGeom>
        </p:spPr>
        <p:txBody>
          <a:bodyPr vert="vert270" wrap="square" lIns="0" tIns="2882" rIns="0" bIns="0" rtlCol="0">
            <a:spAutoFit/>
          </a:bodyPr>
          <a:lstStyle/>
          <a:p>
            <a:pPr marL="11527">
              <a:spcBef>
                <a:spcPts val="23"/>
              </a:spcBef>
            </a:pPr>
            <a:r>
              <a:rPr sz="998" spc="-27" dirty="0">
                <a:latin typeface="Arial"/>
                <a:cs typeface="Arial"/>
              </a:rPr>
              <a:t>0</a:t>
            </a:r>
            <a:r>
              <a:rPr sz="998" spc="-50" dirty="0">
                <a:latin typeface="Arial"/>
                <a:cs typeface="Arial"/>
              </a:rPr>
              <a:t>.</a:t>
            </a:r>
            <a:r>
              <a:rPr sz="998" dirty="0">
                <a:latin typeface="Arial"/>
                <a:cs typeface="Arial"/>
              </a:rPr>
              <a:t>8</a:t>
            </a:r>
            <a:endParaRPr sz="998">
              <a:latin typeface="Arial"/>
              <a:cs typeface="Arial"/>
            </a:endParaRPr>
          </a:p>
        </p:txBody>
      </p:sp>
      <p:sp>
        <p:nvSpPr>
          <p:cNvPr id="52" name="object 52"/>
          <p:cNvSpPr txBox="1"/>
          <p:nvPr/>
        </p:nvSpPr>
        <p:spPr>
          <a:xfrm>
            <a:off x="2464171" y="2150961"/>
            <a:ext cx="153568" cy="206893"/>
          </a:xfrm>
          <a:prstGeom prst="rect">
            <a:avLst/>
          </a:prstGeom>
        </p:spPr>
        <p:txBody>
          <a:bodyPr vert="vert270" wrap="square" lIns="0" tIns="2882" rIns="0" bIns="0" rtlCol="0">
            <a:spAutoFit/>
          </a:bodyPr>
          <a:lstStyle/>
          <a:p>
            <a:pPr marL="11527">
              <a:spcBef>
                <a:spcPts val="23"/>
              </a:spcBef>
            </a:pPr>
            <a:r>
              <a:rPr sz="998" spc="-27" dirty="0">
                <a:latin typeface="Arial"/>
                <a:cs typeface="Arial"/>
              </a:rPr>
              <a:t>1</a:t>
            </a:r>
            <a:r>
              <a:rPr sz="998" spc="-50" dirty="0">
                <a:latin typeface="Arial"/>
                <a:cs typeface="Arial"/>
              </a:rPr>
              <a:t>.</a:t>
            </a:r>
            <a:r>
              <a:rPr sz="998" dirty="0">
                <a:latin typeface="Arial"/>
                <a:cs typeface="Arial"/>
              </a:rPr>
              <a:t>0</a:t>
            </a:r>
            <a:endParaRPr sz="998">
              <a:latin typeface="Arial"/>
              <a:cs typeface="Arial"/>
            </a:endParaRPr>
          </a:p>
        </p:txBody>
      </p:sp>
      <p:sp>
        <p:nvSpPr>
          <p:cNvPr id="53" name="object 53"/>
          <p:cNvSpPr/>
          <p:nvPr/>
        </p:nvSpPr>
        <p:spPr>
          <a:xfrm>
            <a:off x="3734480" y="2663902"/>
            <a:ext cx="0" cy="65698"/>
          </a:xfrm>
          <a:custGeom>
            <a:avLst/>
            <a:gdLst/>
            <a:ahLst/>
            <a:cxnLst/>
            <a:rect l="l" t="t" r="r" b="b"/>
            <a:pathLst>
              <a:path h="72389">
                <a:moveTo>
                  <a:pt x="0" y="0"/>
                </a:moveTo>
                <a:lnTo>
                  <a:pt x="0" y="72384"/>
                </a:lnTo>
              </a:path>
            </a:pathLst>
          </a:custGeom>
          <a:ln w="19044">
            <a:solidFill>
              <a:srgbClr val="000000"/>
            </a:solidFill>
          </a:ln>
        </p:spPr>
        <p:txBody>
          <a:bodyPr wrap="square" lIns="0" tIns="0" rIns="0" bIns="0" rtlCol="0"/>
          <a:lstStyle/>
          <a:p>
            <a:endParaRPr sz="2178"/>
          </a:p>
        </p:txBody>
      </p:sp>
      <p:sp>
        <p:nvSpPr>
          <p:cNvPr id="54" name="object 54"/>
          <p:cNvSpPr/>
          <p:nvPr/>
        </p:nvSpPr>
        <p:spPr>
          <a:xfrm>
            <a:off x="3622442" y="2819507"/>
            <a:ext cx="0" cy="65122"/>
          </a:xfrm>
          <a:custGeom>
            <a:avLst/>
            <a:gdLst/>
            <a:ahLst/>
            <a:cxnLst/>
            <a:rect l="l" t="t" r="r" b="b"/>
            <a:pathLst>
              <a:path h="71755">
                <a:moveTo>
                  <a:pt x="0" y="0"/>
                </a:moveTo>
                <a:lnTo>
                  <a:pt x="0" y="71631"/>
                </a:lnTo>
              </a:path>
            </a:pathLst>
          </a:custGeom>
          <a:ln w="19044">
            <a:solidFill>
              <a:srgbClr val="000000"/>
            </a:solidFill>
          </a:ln>
        </p:spPr>
        <p:txBody>
          <a:bodyPr wrap="square" lIns="0" tIns="0" rIns="0" bIns="0" rtlCol="0"/>
          <a:lstStyle/>
          <a:p>
            <a:endParaRPr sz="2178"/>
          </a:p>
        </p:txBody>
      </p:sp>
      <p:sp>
        <p:nvSpPr>
          <p:cNvPr id="55" name="object 55"/>
          <p:cNvSpPr/>
          <p:nvPr/>
        </p:nvSpPr>
        <p:spPr>
          <a:xfrm>
            <a:off x="3397681" y="2999307"/>
            <a:ext cx="0" cy="65122"/>
          </a:xfrm>
          <a:custGeom>
            <a:avLst/>
            <a:gdLst/>
            <a:ahLst/>
            <a:cxnLst/>
            <a:rect l="l" t="t" r="r" b="b"/>
            <a:pathLst>
              <a:path h="71754">
                <a:moveTo>
                  <a:pt x="0" y="0"/>
                </a:moveTo>
                <a:lnTo>
                  <a:pt x="0" y="71631"/>
                </a:lnTo>
              </a:path>
            </a:pathLst>
          </a:custGeom>
          <a:ln w="19044">
            <a:solidFill>
              <a:srgbClr val="000000"/>
            </a:solidFill>
          </a:ln>
        </p:spPr>
        <p:txBody>
          <a:bodyPr wrap="square" lIns="0" tIns="0" rIns="0" bIns="0" rtlCol="0"/>
          <a:lstStyle/>
          <a:p>
            <a:endParaRPr sz="2178"/>
          </a:p>
        </p:txBody>
      </p:sp>
      <p:sp>
        <p:nvSpPr>
          <p:cNvPr id="56" name="object 56"/>
          <p:cNvSpPr/>
          <p:nvPr/>
        </p:nvSpPr>
        <p:spPr>
          <a:xfrm>
            <a:off x="3172918" y="3178422"/>
            <a:ext cx="0" cy="65698"/>
          </a:xfrm>
          <a:custGeom>
            <a:avLst/>
            <a:gdLst/>
            <a:ahLst/>
            <a:cxnLst/>
            <a:rect l="l" t="t" r="r" b="b"/>
            <a:pathLst>
              <a:path h="72389">
                <a:moveTo>
                  <a:pt x="0" y="0"/>
                </a:moveTo>
                <a:lnTo>
                  <a:pt x="0" y="72384"/>
                </a:lnTo>
              </a:path>
            </a:pathLst>
          </a:custGeom>
          <a:ln w="19044">
            <a:solidFill>
              <a:srgbClr val="000000"/>
            </a:solidFill>
          </a:ln>
        </p:spPr>
        <p:txBody>
          <a:bodyPr wrap="square" lIns="0" tIns="0" rIns="0" bIns="0" rtlCol="0"/>
          <a:lstStyle/>
          <a:p>
            <a:endParaRPr sz="2178"/>
          </a:p>
        </p:txBody>
      </p:sp>
      <p:sp>
        <p:nvSpPr>
          <p:cNvPr id="57" name="object 57"/>
          <p:cNvSpPr/>
          <p:nvPr/>
        </p:nvSpPr>
        <p:spPr>
          <a:xfrm>
            <a:off x="3172918" y="3309821"/>
            <a:ext cx="0" cy="65122"/>
          </a:xfrm>
          <a:custGeom>
            <a:avLst/>
            <a:gdLst/>
            <a:ahLst/>
            <a:cxnLst/>
            <a:rect l="l" t="t" r="r" b="b"/>
            <a:pathLst>
              <a:path h="71754">
                <a:moveTo>
                  <a:pt x="0" y="0"/>
                </a:moveTo>
                <a:lnTo>
                  <a:pt x="0" y="71631"/>
                </a:lnTo>
              </a:path>
            </a:pathLst>
          </a:custGeom>
          <a:ln w="19044">
            <a:solidFill>
              <a:srgbClr val="000000"/>
            </a:solidFill>
          </a:ln>
        </p:spPr>
        <p:txBody>
          <a:bodyPr wrap="square" lIns="0" tIns="0" rIns="0" bIns="0" rtlCol="0"/>
          <a:lstStyle/>
          <a:p>
            <a:endParaRPr sz="2178"/>
          </a:p>
        </p:txBody>
      </p:sp>
      <p:sp>
        <p:nvSpPr>
          <p:cNvPr id="58" name="object 58"/>
          <p:cNvSpPr/>
          <p:nvPr/>
        </p:nvSpPr>
        <p:spPr>
          <a:xfrm>
            <a:off x="3172918" y="3440525"/>
            <a:ext cx="0" cy="65122"/>
          </a:xfrm>
          <a:custGeom>
            <a:avLst/>
            <a:gdLst/>
            <a:ahLst/>
            <a:cxnLst/>
            <a:rect l="l" t="t" r="r" b="b"/>
            <a:pathLst>
              <a:path h="71754">
                <a:moveTo>
                  <a:pt x="0" y="0"/>
                </a:moveTo>
                <a:lnTo>
                  <a:pt x="0" y="71631"/>
                </a:lnTo>
              </a:path>
            </a:pathLst>
          </a:custGeom>
          <a:ln w="19044">
            <a:solidFill>
              <a:srgbClr val="000000"/>
            </a:solidFill>
          </a:ln>
        </p:spPr>
        <p:txBody>
          <a:bodyPr wrap="square" lIns="0" tIns="0" rIns="0" bIns="0" rtlCol="0"/>
          <a:lstStyle/>
          <a:p>
            <a:endParaRPr sz="2178"/>
          </a:p>
        </p:txBody>
      </p:sp>
      <p:sp>
        <p:nvSpPr>
          <p:cNvPr id="59" name="object 59"/>
          <p:cNvSpPr txBox="1"/>
          <p:nvPr/>
        </p:nvSpPr>
        <p:spPr>
          <a:xfrm>
            <a:off x="2832871" y="3957165"/>
            <a:ext cx="2385316" cy="988316"/>
          </a:xfrm>
          <a:prstGeom prst="rect">
            <a:avLst/>
          </a:prstGeom>
        </p:spPr>
        <p:txBody>
          <a:bodyPr vert="horz" wrap="square" lIns="0" tIns="49562" rIns="0" bIns="0" rtlCol="0">
            <a:spAutoFit/>
          </a:bodyPr>
          <a:lstStyle/>
          <a:p>
            <a:pPr marL="1653478">
              <a:spcBef>
                <a:spcPts val="390"/>
              </a:spcBef>
            </a:pPr>
            <a:r>
              <a:rPr sz="817" spc="41" dirty="0">
                <a:latin typeface="Arial"/>
                <a:cs typeface="Arial"/>
              </a:rPr>
              <a:t>MI </a:t>
            </a:r>
            <a:r>
              <a:rPr sz="817" spc="18" dirty="0">
                <a:latin typeface="Arial"/>
                <a:cs typeface="Arial"/>
              </a:rPr>
              <a:t>-</a:t>
            </a:r>
            <a:r>
              <a:rPr sz="817" spc="-32" dirty="0">
                <a:latin typeface="Arial"/>
                <a:cs typeface="Arial"/>
              </a:rPr>
              <a:t> </a:t>
            </a:r>
            <a:r>
              <a:rPr sz="817" spc="18" dirty="0">
                <a:latin typeface="Arial"/>
                <a:cs typeface="Arial"/>
              </a:rPr>
              <a:t>Test</a:t>
            </a:r>
            <a:endParaRPr sz="817">
              <a:latin typeface="Arial"/>
              <a:cs typeface="Arial"/>
            </a:endParaRPr>
          </a:p>
          <a:p>
            <a:pPr marL="1653478">
              <a:spcBef>
                <a:spcPts val="304"/>
              </a:spcBef>
            </a:pPr>
            <a:r>
              <a:rPr sz="817" spc="41" dirty="0">
                <a:latin typeface="Arial"/>
                <a:cs typeface="Arial"/>
              </a:rPr>
              <a:t>MI </a:t>
            </a:r>
            <a:r>
              <a:rPr sz="817" spc="18" dirty="0">
                <a:latin typeface="Arial"/>
                <a:cs typeface="Arial"/>
              </a:rPr>
              <a:t>-</a:t>
            </a:r>
            <a:r>
              <a:rPr sz="817" spc="-86" dirty="0">
                <a:latin typeface="Arial"/>
                <a:cs typeface="Arial"/>
              </a:rPr>
              <a:t> </a:t>
            </a:r>
            <a:r>
              <a:rPr sz="817" spc="27" dirty="0">
                <a:latin typeface="Arial"/>
                <a:cs typeface="Arial"/>
              </a:rPr>
              <a:t>Validation</a:t>
            </a:r>
            <a:endParaRPr sz="817">
              <a:latin typeface="Arial"/>
              <a:cs typeface="Arial"/>
            </a:endParaRPr>
          </a:p>
          <a:p>
            <a:pPr>
              <a:lnSpc>
                <a:spcPct val="100000"/>
              </a:lnSpc>
            </a:pPr>
            <a:endParaRPr sz="908">
              <a:latin typeface="Arial"/>
              <a:cs typeface="Arial"/>
            </a:endParaRPr>
          </a:p>
          <a:p>
            <a:pPr>
              <a:spcBef>
                <a:spcPts val="45"/>
              </a:spcBef>
            </a:pPr>
            <a:endParaRPr sz="726">
              <a:latin typeface="Arial"/>
              <a:cs typeface="Arial"/>
            </a:endParaRPr>
          </a:p>
          <a:p>
            <a:pPr marR="4611" algn="ctr">
              <a:spcBef>
                <a:spcPts val="5"/>
              </a:spcBef>
              <a:tabLst>
                <a:tab pos="431668" algn="l"/>
                <a:tab pos="863913" algn="l"/>
                <a:tab pos="1296157" algn="l"/>
                <a:tab pos="1728401" algn="l"/>
                <a:tab pos="2160646" algn="l"/>
              </a:tabLst>
            </a:pPr>
            <a:r>
              <a:rPr sz="998" spc="50" dirty="0">
                <a:latin typeface="Arial"/>
                <a:cs typeface="Arial"/>
              </a:rPr>
              <a:t>1</a:t>
            </a:r>
            <a:r>
              <a:rPr sz="998" spc="-9" dirty="0">
                <a:latin typeface="Arial"/>
                <a:cs typeface="Arial"/>
              </a:rPr>
              <a:t>.</a:t>
            </a:r>
            <a:r>
              <a:rPr sz="998" spc="50" dirty="0">
                <a:latin typeface="Arial"/>
                <a:cs typeface="Arial"/>
              </a:rPr>
              <a:t>0</a:t>
            </a:r>
            <a:r>
              <a:rPr sz="998" dirty="0">
                <a:latin typeface="Arial"/>
                <a:cs typeface="Arial"/>
              </a:rPr>
              <a:t>	</a:t>
            </a:r>
            <a:r>
              <a:rPr sz="998" spc="50" dirty="0">
                <a:latin typeface="Arial"/>
                <a:cs typeface="Arial"/>
              </a:rPr>
              <a:t>0</a:t>
            </a:r>
            <a:r>
              <a:rPr sz="998" spc="-9" dirty="0">
                <a:latin typeface="Arial"/>
                <a:cs typeface="Arial"/>
              </a:rPr>
              <a:t>.</a:t>
            </a:r>
            <a:r>
              <a:rPr sz="998" spc="50" dirty="0">
                <a:latin typeface="Arial"/>
                <a:cs typeface="Arial"/>
              </a:rPr>
              <a:t>8</a:t>
            </a:r>
            <a:r>
              <a:rPr sz="998" dirty="0">
                <a:latin typeface="Arial"/>
                <a:cs typeface="Arial"/>
              </a:rPr>
              <a:t>	</a:t>
            </a:r>
            <a:r>
              <a:rPr sz="998" spc="50" dirty="0">
                <a:latin typeface="Arial"/>
                <a:cs typeface="Arial"/>
              </a:rPr>
              <a:t>0</a:t>
            </a:r>
            <a:r>
              <a:rPr sz="998" spc="-9" dirty="0">
                <a:latin typeface="Arial"/>
                <a:cs typeface="Arial"/>
              </a:rPr>
              <a:t>.</a:t>
            </a:r>
            <a:r>
              <a:rPr sz="998" spc="50" dirty="0">
                <a:latin typeface="Arial"/>
                <a:cs typeface="Arial"/>
              </a:rPr>
              <a:t>6</a:t>
            </a:r>
            <a:r>
              <a:rPr sz="998" dirty="0">
                <a:latin typeface="Arial"/>
                <a:cs typeface="Arial"/>
              </a:rPr>
              <a:t>	</a:t>
            </a:r>
            <a:r>
              <a:rPr sz="998" spc="50" dirty="0">
                <a:latin typeface="Arial"/>
                <a:cs typeface="Arial"/>
              </a:rPr>
              <a:t>0</a:t>
            </a:r>
            <a:r>
              <a:rPr sz="998" spc="-9" dirty="0">
                <a:latin typeface="Arial"/>
                <a:cs typeface="Arial"/>
              </a:rPr>
              <a:t>.</a:t>
            </a:r>
            <a:r>
              <a:rPr sz="998" spc="50" dirty="0">
                <a:latin typeface="Arial"/>
                <a:cs typeface="Arial"/>
              </a:rPr>
              <a:t>4</a:t>
            </a:r>
            <a:r>
              <a:rPr sz="998" dirty="0">
                <a:latin typeface="Arial"/>
                <a:cs typeface="Arial"/>
              </a:rPr>
              <a:t>	</a:t>
            </a:r>
            <a:r>
              <a:rPr sz="998" spc="50" dirty="0">
                <a:latin typeface="Arial"/>
                <a:cs typeface="Arial"/>
              </a:rPr>
              <a:t>0</a:t>
            </a:r>
            <a:r>
              <a:rPr sz="998" spc="-9" dirty="0">
                <a:latin typeface="Arial"/>
                <a:cs typeface="Arial"/>
              </a:rPr>
              <a:t>.</a:t>
            </a:r>
            <a:r>
              <a:rPr sz="998" spc="50" dirty="0">
                <a:latin typeface="Arial"/>
                <a:cs typeface="Arial"/>
              </a:rPr>
              <a:t>2</a:t>
            </a:r>
            <a:r>
              <a:rPr sz="998" dirty="0">
                <a:latin typeface="Arial"/>
                <a:cs typeface="Arial"/>
              </a:rPr>
              <a:t>	</a:t>
            </a:r>
            <a:r>
              <a:rPr sz="998" spc="50" dirty="0">
                <a:latin typeface="Arial"/>
                <a:cs typeface="Arial"/>
              </a:rPr>
              <a:t>0</a:t>
            </a:r>
            <a:r>
              <a:rPr sz="998" spc="-9" dirty="0">
                <a:latin typeface="Arial"/>
                <a:cs typeface="Arial"/>
              </a:rPr>
              <a:t>.</a:t>
            </a:r>
            <a:r>
              <a:rPr sz="998" spc="50" dirty="0">
                <a:latin typeface="Arial"/>
                <a:cs typeface="Arial"/>
              </a:rPr>
              <a:t>0</a:t>
            </a:r>
            <a:endParaRPr sz="998">
              <a:latin typeface="Arial"/>
              <a:cs typeface="Arial"/>
            </a:endParaRPr>
          </a:p>
          <a:p>
            <a:pPr algn="ctr">
              <a:spcBef>
                <a:spcPts val="667"/>
              </a:spcBef>
            </a:pPr>
            <a:r>
              <a:rPr sz="998" spc="41" dirty="0">
                <a:latin typeface="Arial"/>
                <a:cs typeface="Arial"/>
              </a:rPr>
              <a:t>Specificity</a:t>
            </a:r>
            <a:endParaRPr sz="998">
              <a:latin typeface="Arial"/>
              <a:cs typeface="Arial"/>
            </a:endParaRPr>
          </a:p>
        </p:txBody>
      </p:sp>
      <p:sp>
        <p:nvSpPr>
          <p:cNvPr id="60" name="object 60"/>
          <p:cNvSpPr txBox="1"/>
          <p:nvPr/>
        </p:nvSpPr>
        <p:spPr>
          <a:xfrm>
            <a:off x="2312119" y="5288612"/>
            <a:ext cx="7393385" cy="597756"/>
          </a:xfrm>
          <a:prstGeom prst="rect">
            <a:avLst/>
          </a:prstGeom>
        </p:spPr>
        <p:txBody>
          <a:bodyPr vert="horz" wrap="square" lIns="0" tIns="10950" rIns="0" bIns="0" rtlCol="0">
            <a:spAutoFit/>
          </a:bodyPr>
          <a:lstStyle/>
          <a:p>
            <a:pPr marL="11527" marR="4611">
              <a:spcBef>
                <a:spcPts val="86"/>
              </a:spcBef>
            </a:pPr>
            <a:r>
              <a:rPr sz="1271" b="1" spc="-5" dirty="0">
                <a:solidFill>
                  <a:srgbClr val="0000FF"/>
                </a:solidFill>
                <a:latin typeface="Verdana"/>
                <a:cs typeface="Verdana"/>
              </a:rPr>
              <a:t>Exposure marker - AHRR methylation is strongly associated with former smoking  (first marker of past smoking). (Shenker et al, Human Molecular Genetics 2013;  Epidemiology, in</a:t>
            </a:r>
            <a:r>
              <a:rPr sz="1271" b="1" spc="-23" dirty="0">
                <a:solidFill>
                  <a:srgbClr val="0000FF"/>
                </a:solidFill>
                <a:latin typeface="Verdana"/>
                <a:cs typeface="Verdana"/>
              </a:rPr>
              <a:t> </a:t>
            </a:r>
            <a:r>
              <a:rPr sz="1271" b="1" spc="-5" dirty="0">
                <a:solidFill>
                  <a:srgbClr val="0000FF"/>
                </a:solidFill>
                <a:latin typeface="Verdana"/>
                <a:cs typeface="Verdana"/>
              </a:rPr>
              <a:t>press)</a:t>
            </a:r>
            <a:endParaRPr sz="1271">
              <a:latin typeface="Verdana"/>
              <a:cs typeface="Verdana"/>
            </a:endParaRPr>
          </a:p>
        </p:txBody>
      </p:sp>
      <p:grpSp>
        <p:nvGrpSpPr>
          <p:cNvPr id="61" name="object 61"/>
          <p:cNvGrpSpPr/>
          <p:nvPr/>
        </p:nvGrpSpPr>
        <p:grpSpPr>
          <a:xfrm>
            <a:off x="6665526" y="2610755"/>
            <a:ext cx="2299447" cy="1813048"/>
            <a:chOff x="5974233" y="2876665"/>
            <a:chExt cx="2533650" cy="1997710"/>
          </a:xfrm>
        </p:grpSpPr>
        <p:sp>
          <p:nvSpPr>
            <p:cNvPr id="62" name="object 62"/>
            <p:cNvSpPr/>
            <p:nvPr/>
          </p:nvSpPr>
          <p:spPr>
            <a:xfrm>
              <a:off x="6220361" y="4702048"/>
              <a:ext cx="608965" cy="26670"/>
            </a:xfrm>
            <a:custGeom>
              <a:avLst/>
              <a:gdLst/>
              <a:ahLst/>
              <a:cxnLst/>
              <a:rect l="l" t="t" r="r" b="b"/>
              <a:pathLst>
                <a:path w="608965" h="26670">
                  <a:moveTo>
                    <a:pt x="0" y="0"/>
                  </a:moveTo>
                  <a:lnTo>
                    <a:pt x="608863" y="0"/>
                  </a:lnTo>
                  <a:lnTo>
                    <a:pt x="608863" y="26438"/>
                  </a:lnTo>
                  <a:lnTo>
                    <a:pt x="0" y="26438"/>
                  </a:lnTo>
                  <a:lnTo>
                    <a:pt x="0" y="0"/>
                  </a:lnTo>
                  <a:close/>
                </a:path>
              </a:pathLst>
            </a:custGeom>
            <a:solidFill>
              <a:srgbClr val="000000"/>
            </a:solidFill>
          </p:spPr>
          <p:txBody>
            <a:bodyPr wrap="square" lIns="0" tIns="0" rIns="0" bIns="0" rtlCol="0"/>
            <a:lstStyle/>
            <a:p>
              <a:endParaRPr sz="2178"/>
            </a:p>
          </p:txBody>
        </p:sp>
        <p:sp>
          <p:nvSpPr>
            <p:cNvPr id="63" name="object 63"/>
            <p:cNvSpPr/>
            <p:nvPr/>
          </p:nvSpPr>
          <p:spPr>
            <a:xfrm>
              <a:off x="6375058" y="4723655"/>
              <a:ext cx="299720" cy="0"/>
            </a:xfrm>
            <a:custGeom>
              <a:avLst/>
              <a:gdLst/>
              <a:ahLst/>
              <a:cxnLst/>
              <a:rect l="l" t="t" r="r" b="b"/>
              <a:pathLst>
                <a:path w="299720">
                  <a:moveTo>
                    <a:pt x="0" y="0"/>
                  </a:moveTo>
                  <a:lnTo>
                    <a:pt x="299483" y="0"/>
                  </a:lnTo>
                </a:path>
              </a:pathLst>
            </a:custGeom>
            <a:ln w="8812">
              <a:solidFill>
                <a:srgbClr val="000000"/>
              </a:solidFill>
            </a:ln>
          </p:spPr>
          <p:txBody>
            <a:bodyPr wrap="square" lIns="0" tIns="0" rIns="0" bIns="0" rtlCol="0"/>
            <a:lstStyle/>
            <a:p>
              <a:endParaRPr sz="2178"/>
            </a:p>
          </p:txBody>
        </p:sp>
        <p:sp>
          <p:nvSpPr>
            <p:cNvPr id="64" name="object 64"/>
            <p:cNvSpPr/>
            <p:nvPr/>
          </p:nvSpPr>
          <p:spPr>
            <a:xfrm>
              <a:off x="6375058" y="4715267"/>
              <a:ext cx="299720" cy="0"/>
            </a:xfrm>
            <a:custGeom>
              <a:avLst/>
              <a:gdLst/>
              <a:ahLst/>
              <a:cxnLst/>
              <a:rect l="l" t="t" r="r" b="b"/>
              <a:pathLst>
                <a:path w="299720">
                  <a:moveTo>
                    <a:pt x="0" y="0"/>
                  </a:moveTo>
                  <a:lnTo>
                    <a:pt x="299483" y="0"/>
                  </a:lnTo>
                </a:path>
              </a:pathLst>
            </a:custGeom>
            <a:ln w="8812">
              <a:solidFill>
                <a:srgbClr val="000000"/>
              </a:solidFill>
            </a:ln>
          </p:spPr>
          <p:txBody>
            <a:bodyPr wrap="square" lIns="0" tIns="0" rIns="0" bIns="0" rtlCol="0"/>
            <a:lstStyle/>
            <a:p>
              <a:endParaRPr sz="2178"/>
            </a:p>
          </p:txBody>
        </p:sp>
        <p:sp>
          <p:nvSpPr>
            <p:cNvPr id="65" name="object 65"/>
            <p:cNvSpPr/>
            <p:nvPr/>
          </p:nvSpPr>
          <p:spPr>
            <a:xfrm>
              <a:off x="6220361" y="4715273"/>
              <a:ext cx="608965" cy="8890"/>
            </a:xfrm>
            <a:custGeom>
              <a:avLst/>
              <a:gdLst/>
              <a:ahLst/>
              <a:cxnLst/>
              <a:rect l="l" t="t" r="r" b="b"/>
              <a:pathLst>
                <a:path w="608965" h="8889">
                  <a:moveTo>
                    <a:pt x="0" y="8382"/>
                  </a:moveTo>
                  <a:lnTo>
                    <a:pt x="608863" y="8382"/>
                  </a:lnTo>
                  <a:lnTo>
                    <a:pt x="608863" y="0"/>
                  </a:lnTo>
                  <a:lnTo>
                    <a:pt x="0" y="0"/>
                  </a:lnTo>
                  <a:lnTo>
                    <a:pt x="0" y="8382"/>
                  </a:lnTo>
                  <a:close/>
                </a:path>
              </a:pathLst>
            </a:custGeom>
            <a:ln w="8812">
              <a:solidFill>
                <a:srgbClr val="000000"/>
              </a:solidFill>
            </a:ln>
          </p:spPr>
          <p:txBody>
            <a:bodyPr wrap="square" lIns="0" tIns="0" rIns="0" bIns="0" rtlCol="0"/>
            <a:lstStyle/>
            <a:p>
              <a:endParaRPr sz="2178"/>
            </a:p>
          </p:txBody>
        </p:sp>
        <p:sp>
          <p:nvSpPr>
            <p:cNvPr id="66" name="object 66"/>
            <p:cNvSpPr/>
            <p:nvPr/>
          </p:nvSpPr>
          <p:spPr>
            <a:xfrm>
              <a:off x="6502309" y="4679465"/>
              <a:ext cx="54610" cy="53340"/>
            </a:xfrm>
            <a:custGeom>
              <a:avLst/>
              <a:gdLst/>
              <a:ahLst/>
              <a:cxnLst/>
              <a:rect l="l" t="t" r="r" b="b"/>
              <a:pathLst>
                <a:path w="54609" h="53339">
                  <a:moveTo>
                    <a:pt x="54103" y="26663"/>
                  </a:moveTo>
                  <a:lnTo>
                    <a:pt x="51959" y="16390"/>
                  </a:lnTo>
                  <a:lnTo>
                    <a:pt x="46101" y="7903"/>
                  </a:lnTo>
                  <a:lnTo>
                    <a:pt x="37386" y="2130"/>
                  </a:lnTo>
                  <a:lnTo>
                    <a:pt x="26670" y="0"/>
                  </a:lnTo>
                  <a:lnTo>
                    <a:pt x="16395" y="2130"/>
                  </a:lnTo>
                  <a:lnTo>
                    <a:pt x="7906" y="7903"/>
                  </a:lnTo>
                  <a:lnTo>
                    <a:pt x="2131" y="16390"/>
                  </a:lnTo>
                  <a:lnTo>
                    <a:pt x="0" y="26663"/>
                  </a:lnTo>
                  <a:lnTo>
                    <a:pt x="2131" y="36938"/>
                  </a:lnTo>
                  <a:lnTo>
                    <a:pt x="7906" y="45430"/>
                  </a:lnTo>
                  <a:lnTo>
                    <a:pt x="16395" y="51207"/>
                  </a:lnTo>
                  <a:lnTo>
                    <a:pt x="26670" y="53340"/>
                  </a:lnTo>
                  <a:lnTo>
                    <a:pt x="37386" y="51207"/>
                  </a:lnTo>
                  <a:lnTo>
                    <a:pt x="46101" y="45430"/>
                  </a:lnTo>
                  <a:lnTo>
                    <a:pt x="51959" y="36938"/>
                  </a:lnTo>
                  <a:lnTo>
                    <a:pt x="54103" y="26663"/>
                  </a:lnTo>
                  <a:close/>
                </a:path>
              </a:pathLst>
            </a:custGeom>
            <a:ln w="8952">
              <a:solidFill>
                <a:srgbClr val="000000"/>
              </a:solidFill>
            </a:ln>
          </p:spPr>
          <p:txBody>
            <a:bodyPr wrap="square" lIns="0" tIns="0" rIns="0" bIns="0" rtlCol="0"/>
            <a:lstStyle/>
            <a:p>
              <a:endParaRPr sz="2178"/>
            </a:p>
          </p:txBody>
        </p:sp>
        <p:sp>
          <p:nvSpPr>
            <p:cNvPr id="67" name="object 67"/>
            <p:cNvSpPr/>
            <p:nvPr/>
          </p:nvSpPr>
          <p:spPr>
            <a:xfrm>
              <a:off x="6502309" y="4688603"/>
              <a:ext cx="54610" cy="52705"/>
            </a:xfrm>
            <a:custGeom>
              <a:avLst/>
              <a:gdLst/>
              <a:ahLst/>
              <a:cxnLst/>
              <a:rect l="l" t="t" r="r" b="b"/>
              <a:pathLst>
                <a:path w="54609" h="52704">
                  <a:moveTo>
                    <a:pt x="54103" y="26676"/>
                  </a:moveTo>
                  <a:lnTo>
                    <a:pt x="51959" y="16079"/>
                  </a:lnTo>
                  <a:lnTo>
                    <a:pt x="46101" y="7623"/>
                  </a:lnTo>
                  <a:lnTo>
                    <a:pt x="37386" y="2025"/>
                  </a:lnTo>
                  <a:lnTo>
                    <a:pt x="26670" y="0"/>
                  </a:lnTo>
                  <a:lnTo>
                    <a:pt x="16395" y="2025"/>
                  </a:lnTo>
                  <a:lnTo>
                    <a:pt x="7906" y="7623"/>
                  </a:lnTo>
                  <a:lnTo>
                    <a:pt x="2131" y="16079"/>
                  </a:lnTo>
                  <a:lnTo>
                    <a:pt x="0" y="26676"/>
                  </a:lnTo>
                  <a:lnTo>
                    <a:pt x="2131" y="36832"/>
                  </a:lnTo>
                  <a:lnTo>
                    <a:pt x="7906" y="45061"/>
                  </a:lnTo>
                  <a:lnTo>
                    <a:pt x="16395" y="50576"/>
                  </a:lnTo>
                  <a:lnTo>
                    <a:pt x="26670" y="52590"/>
                  </a:lnTo>
                  <a:lnTo>
                    <a:pt x="37386" y="50576"/>
                  </a:lnTo>
                  <a:lnTo>
                    <a:pt x="46101" y="45061"/>
                  </a:lnTo>
                  <a:lnTo>
                    <a:pt x="51959" y="36832"/>
                  </a:lnTo>
                  <a:lnTo>
                    <a:pt x="54103" y="26676"/>
                  </a:lnTo>
                  <a:close/>
                </a:path>
              </a:pathLst>
            </a:custGeom>
            <a:ln w="8950">
              <a:solidFill>
                <a:srgbClr val="000000"/>
              </a:solidFill>
            </a:ln>
          </p:spPr>
          <p:txBody>
            <a:bodyPr wrap="square" lIns="0" tIns="0" rIns="0" bIns="0" rtlCol="0"/>
            <a:lstStyle/>
            <a:p>
              <a:endParaRPr sz="2178"/>
            </a:p>
          </p:txBody>
        </p:sp>
        <p:sp>
          <p:nvSpPr>
            <p:cNvPr id="68" name="object 68"/>
            <p:cNvSpPr/>
            <p:nvPr/>
          </p:nvSpPr>
          <p:spPr>
            <a:xfrm>
              <a:off x="6502309" y="4671077"/>
              <a:ext cx="54610" cy="52705"/>
            </a:xfrm>
            <a:custGeom>
              <a:avLst/>
              <a:gdLst/>
              <a:ahLst/>
              <a:cxnLst/>
              <a:rect l="l" t="t" r="r" b="b"/>
              <a:pathLst>
                <a:path w="54609" h="52704">
                  <a:moveTo>
                    <a:pt x="54103" y="25913"/>
                  </a:moveTo>
                  <a:lnTo>
                    <a:pt x="51959" y="15757"/>
                  </a:lnTo>
                  <a:lnTo>
                    <a:pt x="46101" y="7528"/>
                  </a:lnTo>
                  <a:lnTo>
                    <a:pt x="37386" y="2013"/>
                  </a:lnTo>
                  <a:lnTo>
                    <a:pt x="26670" y="0"/>
                  </a:lnTo>
                  <a:lnTo>
                    <a:pt x="16395" y="2013"/>
                  </a:lnTo>
                  <a:lnTo>
                    <a:pt x="7906" y="7528"/>
                  </a:lnTo>
                  <a:lnTo>
                    <a:pt x="2131" y="15757"/>
                  </a:lnTo>
                  <a:lnTo>
                    <a:pt x="0" y="25913"/>
                  </a:lnTo>
                  <a:lnTo>
                    <a:pt x="2131" y="36510"/>
                  </a:lnTo>
                  <a:lnTo>
                    <a:pt x="7906" y="44966"/>
                  </a:lnTo>
                  <a:lnTo>
                    <a:pt x="16395" y="50564"/>
                  </a:lnTo>
                  <a:lnTo>
                    <a:pt x="26670" y="52590"/>
                  </a:lnTo>
                  <a:lnTo>
                    <a:pt x="37386" y="50564"/>
                  </a:lnTo>
                  <a:lnTo>
                    <a:pt x="46101" y="44966"/>
                  </a:lnTo>
                  <a:lnTo>
                    <a:pt x="51959" y="36510"/>
                  </a:lnTo>
                  <a:lnTo>
                    <a:pt x="54103" y="25913"/>
                  </a:lnTo>
                  <a:close/>
                </a:path>
              </a:pathLst>
            </a:custGeom>
            <a:ln w="8950">
              <a:solidFill>
                <a:srgbClr val="000000"/>
              </a:solidFill>
            </a:ln>
          </p:spPr>
          <p:txBody>
            <a:bodyPr wrap="square" lIns="0" tIns="0" rIns="0" bIns="0" rtlCol="0"/>
            <a:lstStyle/>
            <a:p>
              <a:endParaRPr sz="2178"/>
            </a:p>
          </p:txBody>
        </p:sp>
        <p:sp>
          <p:nvSpPr>
            <p:cNvPr id="69" name="object 69"/>
            <p:cNvSpPr/>
            <p:nvPr/>
          </p:nvSpPr>
          <p:spPr>
            <a:xfrm>
              <a:off x="6502309" y="4688603"/>
              <a:ext cx="54610" cy="52705"/>
            </a:xfrm>
            <a:custGeom>
              <a:avLst/>
              <a:gdLst/>
              <a:ahLst/>
              <a:cxnLst/>
              <a:rect l="l" t="t" r="r" b="b"/>
              <a:pathLst>
                <a:path w="54609" h="52704">
                  <a:moveTo>
                    <a:pt x="54103" y="26676"/>
                  </a:moveTo>
                  <a:lnTo>
                    <a:pt x="51959" y="16079"/>
                  </a:lnTo>
                  <a:lnTo>
                    <a:pt x="46101" y="7623"/>
                  </a:lnTo>
                  <a:lnTo>
                    <a:pt x="37386" y="2025"/>
                  </a:lnTo>
                  <a:lnTo>
                    <a:pt x="26670" y="0"/>
                  </a:lnTo>
                  <a:lnTo>
                    <a:pt x="16395" y="2025"/>
                  </a:lnTo>
                  <a:lnTo>
                    <a:pt x="7906" y="7623"/>
                  </a:lnTo>
                  <a:lnTo>
                    <a:pt x="2131" y="16079"/>
                  </a:lnTo>
                  <a:lnTo>
                    <a:pt x="0" y="26676"/>
                  </a:lnTo>
                  <a:lnTo>
                    <a:pt x="2131" y="36832"/>
                  </a:lnTo>
                  <a:lnTo>
                    <a:pt x="7906" y="45061"/>
                  </a:lnTo>
                  <a:lnTo>
                    <a:pt x="16395" y="50576"/>
                  </a:lnTo>
                  <a:lnTo>
                    <a:pt x="26670" y="52590"/>
                  </a:lnTo>
                  <a:lnTo>
                    <a:pt x="37386" y="50576"/>
                  </a:lnTo>
                  <a:lnTo>
                    <a:pt x="46101" y="45061"/>
                  </a:lnTo>
                  <a:lnTo>
                    <a:pt x="51959" y="36832"/>
                  </a:lnTo>
                  <a:lnTo>
                    <a:pt x="54103" y="26676"/>
                  </a:lnTo>
                  <a:close/>
                </a:path>
                <a:path w="54609" h="52704">
                  <a:moveTo>
                    <a:pt x="54103" y="26676"/>
                  </a:moveTo>
                  <a:lnTo>
                    <a:pt x="51959" y="16079"/>
                  </a:lnTo>
                  <a:lnTo>
                    <a:pt x="46101" y="7623"/>
                  </a:lnTo>
                  <a:lnTo>
                    <a:pt x="37386" y="2025"/>
                  </a:lnTo>
                  <a:lnTo>
                    <a:pt x="26670" y="0"/>
                  </a:lnTo>
                  <a:lnTo>
                    <a:pt x="16395" y="2025"/>
                  </a:lnTo>
                  <a:lnTo>
                    <a:pt x="7906" y="7623"/>
                  </a:lnTo>
                  <a:lnTo>
                    <a:pt x="2131" y="16079"/>
                  </a:lnTo>
                  <a:lnTo>
                    <a:pt x="0" y="26676"/>
                  </a:lnTo>
                  <a:lnTo>
                    <a:pt x="2131" y="36832"/>
                  </a:lnTo>
                  <a:lnTo>
                    <a:pt x="7906" y="45061"/>
                  </a:lnTo>
                  <a:lnTo>
                    <a:pt x="16395" y="50576"/>
                  </a:lnTo>
                  <a:lnTo>
                    <a:pt x="26670" y="52590"/>
                  </a:lnTo>
                  <a:lnTo>
                    <a:pt x="37386" y="50576"/>
                  </a:lnTo>
                  <a:lnTo>
                    <a:pt x="46101" y="45061"/>
                  </a:lnTo>
                  <a:lnTo>
                    <a:pt x="51959" y="36832"/>
                  </a:lnTo>
                  <a:lnTo>
                    <a:pt x="54103" y="26676"/>
                  </a:lnTo>
                  <a:close/>
                </a:path>
              </a:pathLst>
            </a:custGeom>
            <a:ln w="8954">
              <a:solidFill>
                <a:srgbClr val="000000"/>
              </a:solidFill>
            </a:ln>
          </p:spPr>
          <p:txBody>
            <a:bodyPr wrap="square" lIns="0" tIns="0" rIns="0" bIns="0" rtlCol="0"/>
            <a:lstStyle/>
            <a:p>
              <a:endParaRPr sz="2178"/>
            </a:p>
          </p:txBody>
        </p:sp>
        <p:sp>
          <p:nvSpPr>
            <p:cNvPr id="70" name="object 70"/>
            <p:cNvSpPr/>
            <p:nvPr/>
          </p:nvSpPr>
          <p:spPr>
            <a:xfrm>
              <a:off x="6502309" y="4679465"/>
              <a:ext cx="54610" cy="53340"/>
            </a:xfrm>
            <a:custGeom>
              <a:avLst/>
              <a:gdLst/>
              <a:ahLst/>
              <a:cxnLst/>
              <a:rect l="l" t="t" r="r" b="b"/>
              <a:pathLst>
                <a:path w="54609" h="53339">
                  <a:moveTo>
                    <a:pt x="54103" y="26663"/>
                  </a:moveTo>
                  <a:lnTo>
                    <a:pt x="51959" y="16390"/>
                  </a:lnTo>
                  <a:lnTo>
                    <a:pt x="46101" y="7903"/>
                  </a:lnTo>
                  <a:lnTo>
                    <a:pt x="37386" y="2130"/>
                  </a:lnTo>
                  <a:lnTo>
                    <a:pt x="26670" y="0"/>
                  </a:lnTo>
                  <a:lnTo>
                    <a:pt x="16395" y="2130"/>
                  </a:lnTo>
                  <a:lnTo>
                    <a:pt x="7906" y="7903"/>
                  </a:lnTo>
                  <a:lnTo>
                    <a:pt x="2131" y="16390"/>
                  </a:lnTo>
                  <a:lnTo>
                    <a:pt x="0" y="26663"/>
                  </a:lnTo>
                  <a:lnTo>
                    <a:pt x="2131" y="36938"/>
                  </a:lnTo>
                  <a:lnTo>
                    <a:pt x="7906" y="45430"/>
                  </a:lnTo>
                  <a:lnTo>
                    <a:pt x="16395" y="51207"/>
                  </a:lnTo>
                  <a:lnTo>
                    <a:pt x="26670" y="53340"/>
                  </a:lnTo>
                  <a:lnTo>
                    <a:pt x="37386" y="51207"/>
                  </a:lnTo>
                  <a:lnTo>
                    <a:pt x="46101" y="45430"/>
                  </a:lnTo>
                  <a:lnTo>
                    <a:pt x="51959" y="36938"/>
                  </a:lnTo>
                  <a:lnTo>
                    <a:pt x="54103" y="26663"/>
                  </a:lnTo>
                  <a:close/>
                </a:path>
              </a:pathLst>
            </a:custGeom>
            <a:ln w="8952">
              <a:solidFill>
                <a:srgbClr val="000000"/>
              </a:solidFill>
            </a:ln>
          </p:spPr>
          <p:txBody>
            <a:bodyPr wrap="square" lIns="0" tIns="0" rIns="0" bIns="0" rtlCol="0"/>
            <a:lstStyle/>
            <a:p>
              <a:endParaRPr sz="2178"/>
            </a:p>
          </p:txBody>
        </p:sp>
        <p:sp>
          <p:nvSpPr>
            <p:cNvPr id="71" name="object 71"/>
            <p:cNvSpPr/>
            <p:nvPr/>
          </p:nvSpPr>
          <p:spPr>
            <a:xfrm>
              <a:off x="6974773" y="4702048"/>
              <a:ext cx="610235" cy="26670"/>
            </a:xfrm>
            <a:custGeom>
              <a:avLst/>
              <a:gdLst/>
              <a:ahLst/>
              <a:cxnLst/>
              <a:rect l="l" t="t" r="r" b="b"/>
              <a:pathLst>
                <a:path w="610234" h="26670">
                  <a:moveTo>
                    <a:pt x="0" y="0"/>
                  </a:moveTo>
                  <a:lnTo>
                    <a:pt x="609624" y="0"/>
                  </a:lnTo>
                  <a:lnTo>
                    <a:pt x="609624" y="26438"/>
                  </a:lnTo>
                  <a:lnTo>
                    <a:pt x="0" y="26438"/>
                  </a:lnTo>
                  <a:lnTo>
                    <a:pt x="0" y="0"/>
                  </a:lnTo>
                  <a:close/>
                </a:path>
              </a:pathLst>
            </a:custGeom>
            <a:solidFill>
              <a:srgbClr val="000000"/>
            </a:solidFill>
          </p:spPr>
          <p:txBody>
            <a:bodyPr wrap="square" lIns="0" tIns="0" rIns="0" bIns="0" rtlCol="0"/>
            <a:lstStyle/>
            <a:p>
              <a:endParaRPr sz="2178"/>
            </a:p>
          </p:txBody>
        </p:sp>
        <p:sp>
          <p:nvSpPr>
            <p:cNvPr id="72" name="object 72"/>
            <p:cNvSpPr/>
            <p:nvPr/>
          </p:nvSpPr>
          <p:spPr>
            <a:xfrm>
              <a:off x="7129469" y="4723655"/>
              <a:ext cx="300355" cy="0"/>
            </a:xfrm>
            <a:custGeom>
              <a:avLst/>
              <a:gdLst/>
              <a:ahLst/>
              <a:cxnLst/>
              <a:rect l="l" t="t" r="r" b="b"/>
              <a:pathLst>
                <a:path w="300354">
                  <a:moveTo>
                    <a:pt x="0" y="0"/>
                  </a:moveTo>
                  <a:lnTo>
                    <a:pt x="300244" y="0"/>
                  </a:lnTo>
                </a:path>
              </a:pathLst>
            </a:custGeom>
            <a:ln w="8812">
              <a:solidFill>
                <a:srgbClr val="000000"/>
              </a:solidFill>
            </a:ln>
          </p:spPr>
          <p:txBody>
            <a:bodyPr wrap="square" lIns="0" tIns="0" rIns="0" bIns="0" rtlCol="0"/>
            <a:lstStyle/>
            <a:p>
              <a:endParaRPr sz="2178"/>
            </a:p>
          </p:txBody>
        </p:sp>
        <p:sp>
          <p:nvSpPr>
            <p:cNvPr id="73" name="object 73"/>
            <p:cNvSpPr/>
            <p:nvPr/>
          </p:nvSpPr>
          <p:spPr>
            <a:xfrm>
              <a:off x="7129469" y="4715267"/>
              <a:ext cx="300355" cy="0"/>
            </a:xfrm>
            <a:custGeom>
              <a:avLst/>
              <a:gdLst/>
              <a:ahLst/>
              <a:cxnLst/>
              <a:rect l="l" t="t" r="r" b="b"/>
              <a:pathLst>
                <a:path w="300354">
                  <a:moveTo>
                    <a:pt x="0" y="0"/>
                  </a:moveTo>
                  <a:lnTo>
                    <a:pt x="300244" y="0"/>
                  </a:lnTo>
                </a:path>
              </a:pathLst>
            </a:custGeom>
            <a:ln w="8812">
              <a:solidFill>
                <a:srgbClr val="000000"/>
              </a:solidFill>
            </a:ln>
          </p:spPr>
          <p:txBody>
            <a:bodyPr wrap="square" lIns="0" tIns="0" rIns="0" bIns="0" rtlCol="0"/>
            <a:lstStyle/>
            <a:p>
              <a:endParaRPr sz="2178"/>
            </a:p>
          </p:txBody>
        </p:sp>
        <p:sp>
          <p:nvSpPr>
            <p:cNvPr id="74" name="object 74"/>
            <p:cNvSpPr/>
            <p:nvPr/>
          </p:nvSpPr>
          <p:spPr>
            <a:xfrm>
              <a:off x="6974773" y="4715273"/>
              <a:ext cx="610235" cy="8890"/>
            </a:xfrm>
            <a:custGeom>
              <a:avLst/>
              <a:gdLst/>
              <a:ahLst/>
              <a:cxnLst/>
              <a:rect l="l" t="t" r="r" b="b"/>
              <a:pathLst>
                <a:path w="610234" h="8889">
                  <a:moveTo>
                    <a:pt x="0" y="8382"/>
                  </a:moveTo>
                  <a:lnTo>
                    <a:pt x="609624" y="8382"/>
                  </a:lnTo>
                  <a:lnTo>
                    <a:pt x="609624" y="0"/>
                  </a:lnTo>
                  <a:lnTo>
                    <a:pt x="0" y="0"/>
                  </a:lnTo>
                  <a:lnTo>
                    <a:pt x="0" y="8382"/>
                  </a:lnTo>
                  <a:close/>
                </a:path>
              </a:pathLst>
            </a:custGeom>
            <a:ln w="8812">
              <a:solidFill>
                <a:srgbClr val="000000"/>
              </a:solidFill>
            </a:ln>
          </p:spPr>
          <p:txBody>
            <a:bodyPr wrap="square" lIns="0" tIns="0" rIns="0" bIns="0" rtlCol="0"/>
            <a:lstStyle/>
            <a:p>
              <a:endParaRPr sz="2178"/>
            </a:p>
          </p:txBody>
        </p:sp>
        <p:sp>
          <p:nvSpPr>
            <p:cNvPr id="75" name="object 75"/>
            <p:cNvSpPr/>
            <p:nvPr/>
          </p:nvSpPr>
          <p:spPr>
            <a:xfrm>
              <a:off x="7257495" y="4679465"/>
              <a:ext cx="54610" cy="53340"/>
            </a:xfrm>
            <a:custGeom>
              <a:avLst/>
              <a:gdLst/>
              <a:ahLst/>
              <a:cxnLst/>
              <a:rect l="l" t="t" r="r" b="b"/>
              <a:pathLst>
                <a:path w="54609" h="53339">
                  <a:moveTo>
                    <a:pt x="54103" y="26663"/>
                  </a:moveTo>
                  <a:lnTo>
                    <a:pt x="51959" y="16390"/>
                  </a:lnTo>
                  <a:lnTo>
                    <a:pt x="46101" y="7903"/>
                  </a:lnTo>
                  <a:lnTo>
                    <a:pt x="37386" y="2130"/>
                  </a:lnTo>
                  <a:lnTo>
                    <a:pt x="26670" y="0"/>
                  </a:lnTo>
                  <a:lnTo>
                    <a:pt x="16395" y="2130"/>
                  </a:lnTo>
                  <a:lnTo>
                    <a:pt x="7906" y="7903"/>
                  </a:lnTo>
                  <a:lnTo>
                    <a:pt x="2131" y="16390"/>
                  </a:lnTo>
                  <a:lnTo>
                    <a:pt x="0" y="26663"/>
                  </a:lnTo>
                  <a:lnTo>
                    <a:pt x="2131" y="36938"/>
                  </a:lnTo>
                  <a:lnTo>
                    <a:pt x="7906" y="45430"/>
                  </a:lnTo>
                  <a:lnTo>
                    <a:pt x="16395" y="51207"/>
                  </a:lnTo>
                  <a:lnTo>
                    <a:pt x="26670" y="53340"/>
                  </a:lnTo>
                  <a:lnTo>
                    <a:pt x="37386" y="51207"/>
                  </a:lnTo>
                  <a:lnTo>
                    <a:pt x="46101" y="45430"/>
                  </a:lnTo>
                  <a:lnTo>
                    <a:pt x="51959" y="36938"/>
                  </a:lnTo>
                  <a:lnTo>
                    <a:pt x="54103" y="26663"/>
                  </a:lnTo>
                  <a:close/>
                </a:path>
              </a:pathLst>
            </a:custGeom>
            <a:ln w="8952">
              <a:solidFill>
                <a:srgbClr val="000000"/>
              </a:solidFill>
            </a:ln>
          </p:spPr>
          <p:txBody>
            <a:bodyPr wrap="square" lIns="0" tIns="0" rIns="0" bIns="0" rtlCol="0"/>
            <a:lstStyle/>
            <a:p>
              <a:endParaRPr sz="2178"/>
            </a:p>
          </p:txBody>
        </p:sp>
        <p:sp>
          <p:nvSpPr>
            <p:cNvPr id="76" name="object 76"/>
            <p:cNvSpPr/>
            <p:nvPr/>
          </p:nvSpPr>
          <p:spPr>
            <a:xfrm>
              <a:off x="7257495" y="4688603"/>
              <a:ext cx="54610" cy="52705"/>
            </a:xfrm>
            <a:custGeom>
              <a:avLst/>
              <a:gdLst/>
              <a:ahLst/>
              <a:cxnLst/>
              <a:rect l="l" t="t" r="r" b="b"/>
              <a:pathLst>
                <a:path w="54609" h="52704">
                  <a:moveTo>
                    <a:pt x="54103" y="26676"/>
                  </a:moveTo>
                  <a:lnTo>
                    <a:pt x="51959" y="16079"/>
                  </a:lnTo>
                  <a:lnTo>
                    <a:pt x="46101" y="7623"/>
                  </a:lnTo>
                  <a:lnTo>
                    <a:pt x="37386" y="2025"/>
                  </a:lnTo>
                  <a:lnTo>
                    <a:pt x="26670" y="0"/>
                  </a:lnTo>
                  <a:lnTo>
                    <a:pt x="16395" y="2025"/>
                  </a:lnTo>
                  <a:lnTo>
                    <a:pt x="7906" y="7623"/>
                  </a:lnTo>
                  <a:lnTo>
                    <a:pt x="2131" y="16079"/>
                  </a:lnTo>
                  <a:lnTo>
                    <a:pt x="0" y="26676"/>
                  </a:lnTo>
                  <a:lnTo>
                    <a:pt x="2131" y="36832"/>
                  </a:lnTo>
                  <a:lnTo>
                    <a:pt x="7906" y="45061"/>
                  </a:lnTo>
                  <a:lnTo>
                    <a:pt x="16395" y="50576"/>
                  </a:lnTo>
                  <a:lnTo>
                    <a:pt x="26670" y="52590"/>
                  </a:lnTo>
                  <a:lnTo>
                    <a:pt x="37386" y="50576"/>
                  </a:lnTo>
                  <a:lnTo>
                    <a:pt x="46101" y="45061"/>
                  </a:lnTo>
                  <a:lnTo>
                    <a:pt x="51959" y="36832"/>
                  </a:lnTo>
                  <a:lnTo>
                    <a:pt x="54103" y="26676"/>
                  </a:lnTo>
                  <a:close/>
                </a:path>
                <a:path w="54609" h="52704">
                  <a:moveTo>
                    <a:pt x="54103" y="26676"/>
                  </a:moveTo>
                  <a:lnTo>
                    <a:pt x="51959" y="16079"/>
                  </a:lnTo>
                  <a:lnTo>
                    <a:pt x="46101" y="7623"/>
                  </a:lnTo>
                  <a:lnTo>
                    <a:pt x="37386" y="2025"/>
                  </a:lnTo>
                  <a:lnTo>
                    <a:pt x="26670" y="0"/>
                  </a:lnTo>
                  <a:lnTo>
                    <a:pt x="16395" y="2025"/>
                  </a:lnTo>
                  <a:lnTo>
                    <a:pt x="7906" y="7623"/>
                  </a:lnTo>
                  <a:lnTo>
                    <a:pt x="2131" y="16079"/>
                  </a:lnTo>
                  <a:lnTo>
                    <a:pt x="0" y="26676"/>
                  </a:lnTo>
                  <a:lnTo>
                    <a:pt x="2131" y="36832"/>
                  </a:lnTo>
                  <a:lnTo>
                    <a:pt x="7906" y="45061"/>
                  </a:lnTo>
                  <a:lnTo>
                    <a:pt x="16395" y="50576"/>
                  </a:lnTo>
                  <a:lnTo>
                    <a:pt x="26670" y="52590"/>
                  </a:lnTo>
                  <a:lnTo>
                    <a:pt x="37386" y="50576"/>
                  </a:lnTo>
                  <a:lnTo>
                    <a:pt x="46101" y="45061"/>
                  </a:lnTo>
                  <a:lnTo>
                    <a:pt x="51959" y="36832"/>
                  </a:lnTo>
                  <a:lnTo>
                    <a:pt x="54103" y="26676"/>
                  </a:lnTo>
                  <a:close/>
                </a:path>
                <a:path w="54609" h="52704">
                  <a:moveTo>
                    <a:pt x="54103" y="26676"/>
                  </a:moveTo>
                  <a:lnTo>
                    <a:pt x="51959" y="16079"/>
                  </a:lnTo>
                  <a:lnTo>
                    <a:pt x="46101" y="7623"/>
                  </a:lnTo>
                  <a:lnTo>
                    <a:pt x="37386" y="2025"/>
                  </a:lnTo>
                  <a:lnTo>
                    <a:pt x="26670" y="0"/>
                  </a:lnTo>
                  <a:lnTo>
                    <a:pt x="16395" y="2025"/>
                  </a:lnTo>
                  <a:lnTo>
                    <a:pt x="7906" y="7623"/>
                  </a:lnTo>
                  <a:lnTo>
                    <a:pt x="2131" y="16079"/>
                  </a:lnTo>
                  <a:lnTo>
                    <a:pt x="0" y="26676"/>
                  </a:lnTo>
                  <a:lnTo>
                    <a:pt x="2131" y="36832"/>
                  </a:lnTo>
                  <a:lnTo>
                    <a:pt x="7906" y="45061"/>
                  </a:lnTo>
                  <a:lnTo>
                    <a:pt x="16395" y="50576"/>
                  </a:lnTo>
                  <a:lnTo>
                    <a:pt x="26670" y="52590"/>
                  </a:lnTo>
                  <a:lnTo>
                    <a:pt x="37386" y="50576"/>
                  </a:lnTo>
                  <a:lnTo>
                    <a:pt x="46101" y="45061"/>
                  </a:lnTo>
                  <a:lnTo>
                    <a:pt x="51959" y="36832"/>
                  </a:lnTo>
                  <a:lnTo>
                    <a:pt x="54103" y="26676"/>
                  </a:lnTo>
                  <a:close/>
                </a:path>
              </a:pathLst>
            </a:custGeom>
            <a:ln w="8954">
              <a:solidFill>
                <a:srgbClr val="000000"/>
              </a:solidFill>
            </a:ln>
          </p:spPr>
          <p:txBody>
            <a:bodyPr wrap="square" lIns="0" tIns="0" rIns="0" bIns="0" rtlCol="0"/>
            <a:lstStyle/>
            <a:p>
              <a:endParaRPr sz="2178"/>
            </a:p>
          </p:txBody>
        </p:sp>
        <p:sp>
          <p:nvSpPr>
            <p:cNvPr id="77" name="object 77"/>
            <p:cNvSpPr/>
            <p:nvPr/>
          </p:nvSpPr>
          <p:spPr>
            <a:xfrm>
              <a:off x="6528980" y="4794508"/>
              <a:ext cx="1510665" cy="79375"/>
            </a:xfrm>
            <a:custGeom>
              <a:avLst/>
              <a:gdLst/>
              <a:ahLst/>
              <a:cxnLst/>
              <a:rect l="l" t="t" r="r" b="b"/>
              <a:pathLst>
                <a:path w="1510665" h="79375">
                  <a:moveTo>
                    <a:pt x="0" y="0"/>
                  </a:moveTo>
                  <a:lnTo>
                    <a:pt x="1510345" y="0"/>
                  </a:lnTo>
                </a:path>
                <a:path w="1510665" h="79375">
                  <a:moveTo>
                    <a:pt x="0" y="0"/>
                  </a:moveTo>
                  <a:lnTo>
                    <a:pt x="0" y="79253"/>
                  </a:lnTo>
                </a:path>
              </a:pathLst>
            </a:custGeom>
            <a:ln w="8954">
              <a:solidFill>
                <a:srgbClr val="000000"/>
              </a:solidFill>
            </a:ln>
          </p:spPr>
          <p:txBody>
            <a:bodyPr wrap="square" lIns="0" tIns="0" rIns="0" bIns="0" rtlCol="0"/>
            <a:lstStyle/>
            <a:p>
              <a:endParaRPr sz="2178"/>
            </a:p>
          </p:txBody>
        </p:sp>
        <p:sp>
          <p:nvSpPr>
            <p:cNvPr id="78" name="object 78"/>
            <p:cNvSpPr/>
            <p:nvPr/>
          </p:nvSpPr>
          <p:spPr>
            <a:xfrm>
              <a:off x="7284153" y="4794508"/>
              <a:ext cx="0" cy="79375"/>
            </a:xfrm>
            <a:custGeom>
              <a:avLst/>
              <a:gdLst/>
              <a:ahLst/>
              <a:cxnLst/>
              <a:rect l="l" t="t" r="r" b="b"/>
              <a:pathLst>
                <a:path h="79375">
                  <a:moveTo>
                    <a:pt x="0" y="0"/>
                  </a:moveTo>
                  <a:lnTo>
                    <a:pt x="0" y="79253"/>
                  </a:lnTo>
                </a:path>
              </a:pathLst>
            </a:custGeom>
            <a:ln w="9096">
              <a:solidFill>
                <a:srgbClr val="000000"/>
              </a:solidFill>
            </a:ln>
          </p:spPr>
          <p:txBody>
            <a:bodyPr wrap="square" lIns="0" tIns="0" rIns="0" bIns="0" rtlCol="0"/>
            <a:lstStyle/>
            <a:p>
              <a:endParaRPr sz="2178"/>
            </a:p>
          </p:txBody>
        </p:sp>
        <p:sp>
          <p:nvSpPr>
            <p:cNvPr id="79" name="object 79"/>
            <p:cNvSpPr/>
            <p:nvPr/>
          </p:nvSpPr>
          <p:spPr>
            <a:xfrm>
              <a:off x="8039325" y="4794508"/>
              <a:ext cx="0" cy="79375"/>
            </a:xfrm>
            <a:custGeom>
              <a:avLst/>
              <a:gdLst/>
              <a:ahLst/>
              <a:cxnLst/>
              <a:rect l="l" t="t" r="r" b="b"/>
              <a:pathLst>
                <a:path h="79375">
                  <a:moveTo>
                    <a:pt x="0" y="0"/>
                  </a:moveTo>
                  <a:lnTo>
                    <a:pt x="0" y="79253"/>
                  </a:lnTo>
                </a:path>
              </a:pathLst>
            </a:custGeom>
            <a:ln w="9096">
              <a:solidFill>
                <a:srgbClr val="000000"/>
              </a:solidFill>
            </a:ln>
          </p:spPr>
          <p:txBody>
            <a:bodyPr wrap="square" lIns="0" tIns="0" rIns="0" bIns="0" rtlCol="0"/>
            <a:lstStyle/>
            <a:p>
              <a:endParaRPr sz="2178"/>
            </a:p>
          </p:txBody>
        </p:sp>
        <p:sp>
          <p:nvSpPr>
            <p:cNvPr id="80" name="object 80"/>
            <p:cNvSpPr/>
            <p:nvPr/>
          </p:nvSpPr>
          <p:spPr>
            <a:xfrm>
              <a:off x="7739094" y="4221493"/>
              <a:ext cx="600710" cy="0"/>
            </a:xfrm>
            <a:custGeom>
              <a:avLst/>
              <a:gdLst/>
              <a:ahLst/>
              <a:cxnLst/>
              <a:rect l="l" t="t" r="r" b="b"/>
              <a:pathLst>
                <a:path w="600709">
                  <a:moveTo>
                    <a:pt x="0" y="0"/>
                  </a:moveTo>
                  <a:lnTo>
                    <a:pt x="600476" y="0"/>
                  </a:lnTo>
                </a:path>
              </a:pathLst>
            </a:custGeom>
            <a:ln w="26438">
              <a:solidFill>
                <a:srgbClr val="000000"/>
              </a:solidFill>
            </a:ln>
          </p:spPr>
          <p:txBody>
            <a:bodyPr wrap="square" lIns="0" tIns="0" rIns="0" bIns="0" rtlCol="0"/>
            <a:lstStyle/>
            <a:p>
              <a:endParaRPr sz="2178"/>
            </a:p>
          </p:txBody>
        </p:sp>
        <p:sp>
          <p:nvSpPr>
            <p:cNvPr id="81" name="object 81"/>
            <p:cNvSpPr/>
            <p:nvPr/>
          </p:nvSpPr>
          <p:spPr>
            <a:xfrm>
              <a:off x="8039338" y="4679453"/>
              <a:ext cx="0" cy="36195"/>
            </a:xfrm>
            <a:custGeom>
              <a:avLst/>
              <a:gdLst/>
              <a:ahLst/>
              <a:cxnLst/>
              <a:rect l="l" t="t" r="r" b="b"/>
              <a:pathLst>
                <a:path h="36195">
                  <a:moveTo>
                    <a:pt x="0" y="35814"/>
                  </a:moveTo>
                  <a:lnTo>
                    <a:pt x="0" y="0"/>
                  </a:lnTo>
                </a:path>
              </a:pathLst>
            </a:custGeom>
            <a:ln w="9096">
              <a:solidFill>
                <a:srgbClr val="000000"/>
              </a:solidFill>
            </a:ln>
          </p:spPr>
          <p:txBody>
            <a:bodyPr wrap="square" lIns="0" tIns="0" rIns="0" bIns="0" rtlCol="0"/>
            <a:lstStyle/>
            <a:p>
              <a:endParaRPr sz="2178"/>
            </a:p>
          </p:txBody>
        </p:sp>
        <p:sp>
          <p:nvSpPr>
            <p:cNvPr id="82" name="object 82"/>
            <p:cNvSpPr/>
            <p:nvPr/>
          </p:nvSpPr>
          <p:spPr>
            <a:xfrm>
              <a:off x="8039338" y="4609349"/>
              <a:ext cx="0" cy="35560"/>
            </a:xfrm>
            <a:custGeom>
              <a:avLst/>
              <a:gdLst/>
              <a:ahLst/>
              <a:cxnLst/>
              <a:rect l="l" t="t" r="r" b="b"/>
              <a:pathLst>
                <a:path h="35560">
                  <a:moveTo>
                    <a:pt x="0" y="35051"/>
                  </a:moveTo>
                  <a:lnTo>
                    <a:pt x="0" y="0"/>
                  </a:lnTo>
                </a:path>
              </a:pathLst>
            </a:custGeom>
            <a:ln w="9096">
              <a:solidFill>
                <a:srgbClr val="000000"/>
              </a:solidFill>
            </a:ln>
          </p:spPr>
          <p:txBody>
            <a:bodyPr wrap="square" lIns="0" tIns="0" rIns="0" bIns="0" rtlCol="0"/>
            <a:lstStyle/>
            <a:p>
              <a:endParaRPr sz="2178"/>
            </a:p>
          </p:txBody>
        </p:sp>
        <p:sp>
          <p:nvSpPr>
            <p:cNvPr id="83" name="object 83"/>
            <p:cNvSpPr/>
            <p:nvPr/>
          </p:nvSpPr>
          <p:spPr>
            <a:xfrm>
              <a:off x="8039338" y="4538484"/>
              <a:ext cx="0" cy="35560"/>
            </a:xfrm>
            <a:custGeom>
              <a:avLst/>
              <a:gdLst/>
              <a:ahLst/>
              <a:cxnLst/>
              <a:rect l="l" t="t" r="r" b="b"/>
              <a:pathLst>
                <a:path h="35560">
                  <a:moveTo>
                    <a:pt x="0" y="35051"/>
                  </a:moveTo>
                  <a:lnTo>
                    <a:pt x="0" y="0"/>
                  </a:lnTo>
                </a:path>
              </a:pathLst>
            </a:custGeom>
            <a:ln w="9096">
              <a:solidFill>
                <a:srgbClr val="000000"/>
              </a:solidFill>
            </a:ln>
          </p:spPr>
          <p:txBody>
            <a:bodyPr wrap="square" lIns="0" tIns="0" rIns="0" bIns="0" rtlCol="0"/>
            <a:lstStyle/>
            <a:p>
              <a:endParaRPr sz="2178"/>
            </a:p>
          </p:txBody>
        </p:sp>
        <p:sp>
          <p:nvSpPr>
            <p:cNvPr id="84" name="object 84"/>
            <p:cNvSpPr/>
            <p:nvPr/>
          </p:nvSpPr>
          <p:spPr>
            <a:xfrm>
              <a:off x="8039338" y="4468380"/>
              <a:ext cx="0" cy="35560"/>
            </a:xfrm>
            <a:custGeom>
              <a:avLst/>
              <a:gdLst/>
              <a:ahLst/>
              <a:cxnLst/>
              <a:rect l="l" t="t" r="r" b="b"/>
              <a:pathLst>
                <a:path h="35560">
                  <a:moveTo>
                    <a:pt x="0" y="35051"/>
                  </a:moveTo>
                  <a:lnTo>
                    <a:pt x="0" y="0"/>
                  </a:lnTo>
                </a:path>
              </a:pathLst>
            </a:custGeom>
            <a:ln w="9096">
              <a:solidFill>
                <a:srgbClr val="000000"/>
              </a:solidFill>
            </a:ln>
          </p:spPr>
          <p:txBody>
            <a:bodyPr wrap="square" lIns="0" tIns="0" rIns="0" bIns="0" rtlCol="0"/>
            <a:lstStyle/>
            <a:p>
              <a:endParaRPr sz="2178"/>
            </a:p>
          </p:txBody>
        </p:sp>
        <p:sp>
          <p:nvSpPr>
            <p:cNvPr id="85" name="object 85"/>
            <p:cNvSpPr/>
            <p:nvPr/>
          </p:nvSpPr>
          <p:spPr>
            <a:xfrm>
              <a:off x="8039338" y="4406652"/>
              <a:ext cx="0" cy="26034"/>
            </a:xfrm>
            <a:custGeom>
              <a:avLst/>
              <a:gdLst/>
              <a:ahLst/>
              <a:cxnLst/>
              <a:rect l="l" t="t" r="r" b="b"/>
              <a:pathLst>
                <a:path h="26035">
                  <a:moveTo>
                    <a:pt x="0" y="25913"/>
                  </a:moveTo>
                  <a:lnTo>
                    <a:pt x="0" y="0"/>
                  </a:lnTo>
                </a:path>
              </a:pathLst>
            </a:custGeom>
            <a:ln w="9096">
              <a:solidFill>
                <a:srgbClr val="000000"/>
              </a:solidFill>
            </a:ln>
          </p:spPr>
          <p:txBody>
            <a:bodyPr wrap="square" lIns="0" tIns="0" rIns="0" bIns="0" rtlCol="0"/>
            <a:lstStyle/>
            <a:p>
              <a:endParaRPr sz="2178"/>
            </a:p>
          </p:txBody>
        </p:sp>
        <p:sp>
          <p:nvSpPr>
            <p:cNvPr id="86" name="object 86"/>
            <p:cNvSpPr/>
            <p:nvPr/>
          </p:nvSpPr>
          <p:spPr>
            <a:xfrm>
              <a:off x="7884642" y="4715255"/>
              <a:ext cx="300355" cy="0"/>
            </a:xfrm>
            <a:custGeom>
              <a:avLst/>
              <a:gdLst/>
              <a:ahLst/>
              <a:cxnLst/>
              <a:rect l="l" t="t" r="r" b="b"/>
              <a:pathLst>
                <a:path w="300354">
                  <a:moveTo>
                    <a:pt x="0" y="0"/>
                  </a:moveTo>
                  <a:lnTo>
                    <a:pt x="300244" y="0"/>
                  </a:lnTo>
                </a:path>
              </a:pathLst>
            </a:custGeom>
            <a:ln w="8812">
              <a:solidFill>
                <a:srgbClr val="000000"/>
              </a:solidFill>
            </a:ln>
          </p:spPr>
          <p:txBody>
            <a:bodyPr wrap="square" lIns="0" tIns="0" rIns="0" bIns="0" rtlCol="0"/>
            <a:lstStyle/>
            <a:p>
              <a:endParaRPr sz="2178"/>
            </a:p>
          </p:txBody>
        </p:sp>
        <p:sp>
          <p:nvSpPr>
            <p:cNvPr id="87" name="object 87"/>
            <p:cNvSpPr/>
            <p:nvPr/>
          </p:nvSpPr>
          <p:spPr>
            <a:xfrm>
              <a:off x="8039338" y="3639315"/>
              <a:ext cx="0" cy="35560"/>
            </a:xfrm>
            <a:custGeom>
              <a:avLst/>
              <a:gdLst/>
              <a:ahLst/>
              <a:cxnLst/>
              <a:rect l="l" t="t" r="r" b="b"/>
              <a:pathLst>
                <a:path h="35560">
                  <a:moveTo>
                    <a:pt x="0" y="0"/>
                  </a:moveTo>
                  <a:lnTo>
                    <a:pt x="0" y="35051"/>
                  </a:lnTo>
                </a:path>
              </a:pathLst>
            </a:custGeom>
            <a:ln w="9096">
              <a:solidFill>
                <a:srgbClr val="000000"/>
              </a:solidFill>
            </a:ln>
          </p:spPr>
          <p:txBody>
            <a:bodyPr wrap="square" lIns="0" tIns="0" rIns="0" bIns="0" rtlCol="0"/>
            <a:lstStyle/>
            <a:p>
              <a:endParaRPr sz="2178"/>
            </a:p>
          </p:txBody>
        </p:sp>
        <p:sp>
          <p:nvSpPr>
            <p:cNvPr id="88" name="object 88"/>
            <p:cNvSpPr/>
            <p:nvPr/>
          </p:nvSpPr>
          <p:spPr>
            <a:xfrm>
              <a:off x="8039338" y="3710180"/>
              <a:ext cx="0" cy="35560"/>
            </a:xfrm>
            <a:custGeom>
              <a:avLst/>
              <a:gdLst/>
              <a:ahLst/>
              <a:cxnLst/>
              <a:rect l="l" t="t" r="r" b="b"/>
              <a:pathLst>
                <a:path h="35560">
                  <a:moveTo>
                    <a:pt x="0" y="0"/>
                  </a:moveTo>
                  <a:lnTo>
                    <a:pt x="0" y="35051"/>
                  </a:lnTo>
                </a:path>
              </a:pathLst>
            </a:custGeom>
            <a:ln w="9096">
              <a:solidFill>
                <a:srgbClr val="000000"/>
              </a:solidFill>
            </a:ln>
          </p:spPr>
          <p:txBody>
            <a:bodyPr wrap="square" lIns="0" tIns="0" rIns="0" bIns="0" rtlCol="0"/>
            <a:lstStyle/>
            <a:p>
              <a:endParaRPr sz="2178"/>
            </a:p>
          </p:txBody>
        </p:sp>
        <p:sp>
          <p:nvSpPr>
            <p:cNvPr id="89" name="object 89"/>
            <p:cNvSpPr/>
            <p:nvPr/>
          </p:nvSpPr>
          <p:spPr>
            <a:xfrm>
              <a:off x="8039338" y="3780284"/>
              <a:ext cx="0" cy="35560"/>
            </a:xfrm>
            <a:custGeom>
              <a:avLst/>
              <a:gdLst/>
              <a:ahLst/>
              <a:cxnLst/>
              <a:rect l="l" t="t" r="r" b="b"/>
              <a:pathLst>
                <a:path h="35560">
                  <a:moveTo>
                    <a:pt x="0" y="0"/>
                  </a:moveTo>
                  <a:lnTo>
                    <a:pt x="0" y="35051"/>
                  </a:lnTo>
                </a:path>
              </a:pathLst>
            </a:custGeom>
            <a:ln w="9096">
              <a:solidFill>
                <a:srgbClr val="000000"/>
              </a:solidFill>
            </a:ln>
          </p:spPr>
          <p:txBody>
            <a:bodyPr wrap="square" lIns="0" tIns="0" rIns="0" bIns="0" rtlCol="0"/>
            <a:lstStyle/>
            <a:p>
              <a:endParaRPr sz="2178"/>
            </a:p>
          </p:txBody>
        </p:sp>
        <p:sp>
          <p:nvSpPr>
            <p:cNvPr id="90" name="object 90"/>
            <p:cNvSpPr/>
            <p:nvPr/>
          </p:nvSpPr>
          <p:spPr>
            <a:xfrm>
              <a:off x="8039338" y="3851150"/>
              <a:ext cx="0" cy="35560"/>
            </a:xfrm>
            <a:custGeom>
              <a:avLst/>
              <a:gdLst/>
              <a:ahLst/>
              <a:cxnLst/>
              <a:rect l="l" t="t" r="r" b="b"/>
              <a:pathLst>
                <a:path h="35560">
                  <a:moveTo>
                    <a:pt x="0" y="0"/>
                  </a:moveTo>
                  <a:lnTo>
                    <a:pt x="0" y="35051"/>
                  </a:lnTo>
                </a:path>
              </a:pathLst>
            </a:custGeom>
            <a:ln w="9096">
              <a:solidFill>
                <a:srgbClr val="000000"/>
              </a:solidFill>
            </a:ln>
          </p:spPr>
          <p:txBody>
            <a:bodyPr wrap="square" lIns="0" tIns="0" rIns="0" bIns="0" rtlCol="0"/>
            <a:lstStyle/>
            <a:p>
              <a:endParaRPr sz="2178"/>
            </a:p>
          </p:txBody>
        </p:sp>
        <p:sp>
          <p:nvSpPr>
            <p:cNvPr id="91" name="object 91"/>
            <p:cNvSpPr/>
            <p:nvPr/>
          </p:nvSpPr>
          <p:spPr>
            <a:xfrm>
              <a:off x="8039338" y="3921253"/>
              <a:ext cx="0" cy="36195"/>
            </a:xfrm>
            <a:custGeom>
              <a:avLst/>
              <a:gdLst/>
              <a:ahLst/>
              <a:cxnLst/>
              <a:rect l="l" t="t" r="r" b="b"/>
              <a:pathLst>
                <a:path h="36195">
                  <a:moveTo>
                    <a:pt x="0" y="0"/>
                  </a:moveTo>
                  <a:lnTo>
                    <a:pt x="0" y="35814"/>
                  </a:lnTo>
                </a:path>
              </a:pathLst>
            </a:custGeom>
            <a:ln w="9096">
              <a:solidFill>
                <a:srgbClr val="000000"/>
              </a:solidFill>
            </a:ln>
          </p:spPr>
          <p:txBody>
            <a:bodyPr wrap="square" lIns="0" tIns="0" rIns="0" bIns="0" rtlCol="0"/>
            <a:lstStyle/>
            <a:p>
              <a:endParaRPr sz="2178"/>
            </a:p>
          </p:txBody>
        </p:sp>
        <p:sp>
          <p:nvSpPr>
            <p:cNvPr id="92" name="object 92"/>
            <p:cNvSpPr/>
            <p:nvPr/>
          </p:nvSpPr>
          <p:spPr>
            <a:xfrm>
              <a:off x="8039338" y="3992119"/>
              <a:ext cx="0" cy="35560"/>
            </a:xfrm>
            <a:custGeom>
              <a:avLst/>
              <a:gdLst/>
              <a:ahLst/>
              <a:cxnLst/>
              <a:rect l="l" t="t" r="r" b="b"/>
              <a:pathLst>
                <a:path h="35560">
                  <a:moveTo>
                    <a:pt x="0" y="0"/>
                  </a:moveTo>
                  <a:lnTo>
                    <a:pt x="0" y="35051"/>
                  </a:lnTo>
                </a:path>
              </a:pathLst>
            </a:custGeom>
            <a:ln w="9096">
              <a:solidFill>
                <a:srgbClr val="000000"/>
              </a:solidFill>
            </a:ln>
          </p:spPr>
          <p:txBody>
            <a:bodyPr wrap="square" lIns="0" tIns="0" rIns="0" bIns="0" rtlCol="0"/>
            <a:lstStyle/>
            <a:p>
              <a:endParaRPr sz="2178"/>
            </a:p>
          </p:txBody>
        </p:sp>
        <p:sp>
          <p:nvSpPr>
            <p:cNvPr id="93" name="object 93"/>
            <p:cNvSpPr/>
            <p:nvPr/>
          </p:nvSpPr>
          <p:spPr>
            <a:xfrm>
              <a:off x="7884642" y="3639302"/>
              <a:ext cx="300355" cy="0"/>
            </a:xfrm>
            <a:custGeom>
              <a:avLst/>
              <a:gdLst/>
              <a:ahLst/>
              <a:cxnLst/>
              <a:rect l="l" t="t" r="r" b="b"/>
              <a:pathLst>
                <a:path w="300354">
                  <a:moveTo>
                    <a:pt x="0" y="0"/>
                  </a:moveTo>
                  <a:lnTo>
                    <a:pt x="300244" y="0"/>
                  </a:lnTo>
                </a:path>
              </a:pathLst>
            </a:custGeom>
            <a:ln w="8812">
              <a:solidFill>
                <a:srgbClr val="000000"/>
              </a:solidFill>
            </a:ln>
          </p:spPr>
          <p:txBody>
            <a:bodyPr wrap="square" lIns="0" tIns="0" rIns="0" bIns="0" rtlCol="0"/>
            <a:lstStyle/>
            <a:p>
              <a:endParaRPr sz="2178"/>
            </a:p>
          </p:txBody>
        </p:sp>
        <p:sp>
          <p:nvSpPr>
            <p:cNvPr id="94" name="object 94"/>
            <p:cNvSpPr/>
            <p:nvPr/>
          </p:nvSpPr>
          <p:spPr>
            <a:xfrm>
              <a:off x="7739094" y="4062210"/>
              <a:ext cx="600710" cy="344805"/>
            </a:xfrm>
            <a:custGeom>
              <a:avLst/>
              <a:gdLst/>
              <a:ahLst/>
              <a:cxnLst/>
              <a:rect l="l" t="t" r="r" b="b"/>
              <a:pathLst>
                <a:path w="600709" h="344804">
                  <a:moveTo>
                    <a:pt x="0" y="344429"/>
                  </a:moveTo>
                  <a:lnTo>
                    <a:pt x="600476" y="344429"/>
                  </a:lnTo>
                  <a:lnTo>
                    <a:pt x="600476" y="0"/>
                  </a:lnTo>
                  <a:lnTo>
                    <a:pt x="0" y="0"/>
                  </a:lnTo>
                  <a:lnTo>
                    <a:pt x="0" y="344429"/>
                  </a:lnTo>
                  <a:close/>
                </a:path>
              </a:pathLst>
            </a:custGeom>
            <a:ln w="8883">
              <a:solidFill>
                <a:srgbClr val="000000"/>
              </a:solidFill>
            </a:ln>
          </p:spPr>
          <p:txBody>
            <a:bodyPr wrap="square" lIns="0" tIns="0" rIns="0" bIns="0" rtlCol="0"/>
            <a:lstStyle/>
            <a:p>
              <a:endParaRPr sz="2178"/>
            </a:p>
          </p:txBody>
        </p:sp>
        <p:sp>
          <p:nvSpPr>
            <p:cNvPr id="95" name="object 95"/>
            <p:cNvSpPr/>
            <p:nvPr/>
          </p:nvSpPr>
          <p:spPr>
            <a:xfrm>
              <a:off x="8011906" y="2925305"/>
              <a:ext cx="55244" cy="52705"/>
            </a:xfrm>
            <a:custGeom>
              <a:avLst/>
              <a:gdLst/>
              <a:ahLst/>
              <a:cxnLst/>
              <a:rect l="l" t="t" r="r" b="b"/>
              <a:pathLst>
                <a:path w="55245" h="52705">
                  <a:moveTo>
                    <a:pt x="54864" y="26676"/>
                  </a:moveTo>
                  <a:lnTo>
                    <a:pt x="52721" y="16079"/>
                  </a:lnTo>
                  <a:lnTo>
                    <a:pt x="46862" y="7623"/>
                  </a:lnTo>
                  <a:lnTo>
                    <a:pt x="38147" y="2025"/>
                  </a:lnTo>
                  <a:lnTo>
                    <a:pt x="27432" y="0"/>
                  </a:lnTo>
                  <a:lnTo>
                    <a:pt x="16717" y="2025"/>
                  </a:lnTo>
                  <a:lnTo>
                    <a:pt x="8001" y="7623"/>
                  </a:lnTo>
                  <a:lnTo>
                    <a:pt x="2143" y="16079"/>
                  </a:lnTo>
                  <a:lnTo>
                    <a:pt x="0" y="26676"/>
                  </a:lnTo>
                  <a:lnTo>
                    <a:pt x="2143" y="36832"/>
                  </a:lnTo>
                  <a:lnTo>
                    <a:pt x="8001" y="45061"/>
                  </a:lnTo>
                  <a:lnTo>
                    <a:pt x="16717" y="50576"/>
                  </a:lnTo>
                  <a:lnTo>
                    <a:pt x="27432" y="52590"/>
                  </a:lnTo>
                  <a:lnTo>
                    <a:pt x="38147" y="50576"/>
                  </a:lnTo>
                  <a:lnTo>
                    <a:pt x="46862" y="45061"/>
                  </a:lnTo>
                  <a:lnTo>
                    <a:pt x="52721" y="36832"/>
                  </a:lnTo>
                  <a:lnTo>
                    <a:pt x="54864" y="26676"/>
                  </a:lnTo>
                  <a:close/>
                </a:path>
              </a:pathLst>
            </a:custGeom>
            <a:ln w="8948">
              <a:solidFill>
                <a:srgbClr val="000000"/>
              </a:solidFill>
            </a:ln>
          </p:spPr>
          <p:txBody>
            <a:bodyPr wrap="square" lIns="0" tIns="0" rIns="0" bIns="0" rtlCol="0"/>
            <a:lstStyle/>
            <a:p>
              <a:endParaRPr sz="2178"/>
            </a:p>
          </p:txBody>
        </p:sp>
        <p:sp>
          <p:nvSpPr>
            <p:cNvPr id="96" name="object 96"/>
            <p:cNvSpPr/>
            <p:nvPr/>
          </p:nvSpPr>
          <p:spPr>
            <a:xfrm>
              <a:off x="5974233" y="3057149"/>
              <a:ext cx="82550" cy="1666875"/>
            </a:xfrm>
            <a:custGeom>
              <a:avLst/>
              <a:gdLst/>
              <a:ahLst/>
              <a:cxnLst/>
              <a:rect l="l" t="t" r="r" b="b"/>
              <a:pathLst>
                <a:path w="82550" h="1666875">
                  <a:moveTo>
                    <a:pt x="82296" y="1666506"/>
                  </a:moveTo>
                  <a:lnTo>
                    <a:pt x="82296" y="0"/>
                  </a:lnTo>
                </a:path>
                <a:path w="82550" h="1666875">
                  <a:moveTo>
                    <a:pt x="82296" y="1666506"/>
                  </a:moveTo>
                  <a:lnTo>
                    <a:pt x="0" y="1666506"/>
                  </a:lnTo>
                </a:path>
              </a:pathLst>
            </a:custGeom>
            <a:ln w="8954">
              <a:solidFill>
                <a:srgbClr val="000000"/>
              </a:solidFill>
            </a:ln>
          </p:spPr>
          <p:txBody>
            <a:bodyPr wrap="square" lIns="0" tIns="0" rIns="0" bIns="0" rtlCol="0"/>
            <a:lstStyle/>
            <a:p>
              <a:endParaRPr sz="2178"/>
            </a:p>
          </p:txBody>
        </p:sp>
        <p:sp>
          <p:nvSpPr>
            <p:cNvPr id="97" name="object 97"/>
            <p:cNvSpPr/>
            <p:nvPr/>
          </p:nvSpPr>
          <p:spPr>
            <a:xfrm>
              <a:off x="5974233" y="4441716"/>
              <a:ext cx="82550" cy="0"/>
            </a:xfrm>
            <a:custGeom>
              <a:avLst/>
              <a:gdLst/>
              <a:ahLst/>
              <a:cxnLst/>
              <a:rect l="l" t="t" r="r" b="b"/>
              <a:pathLst>
                <a:path w="82550">
                  <a:moveTo>
                    <a:pt x="82296" y="0"/>
                  </a:moveTo>
                  <a:lnTo>
                    <a:pt x="0" y="0"/>
                  </a:lnTo>
                </a:path>
              </a:pathLst>
            </a:custGeom>
            <a:ln w="8812">
              <a:solidFill>
                <a:srgbClr val="000000"/>
              </a:solidFill>
            </a:ln>
          </p:spPr>
          <p:txBody>
            <a:bodyPr wrap="square" lIns="0" tIns="0" rIns="0" bIns="0" rtlCol="0"/>
            <a:lstStyle/>
            <a:p>
              <a:endParaRPr sz="2178"/>
            </a:p>
          </p:txBody>
        </p:sp>
        <p:sp>
          <p:nvSpPr>
            <p:cNvPr id="98" name="object 98"/>
            <p:cNvSpPr/>
            <p:nvPr/>
          </p:nvSpPr>
          <p:spPr>
            <a:xfrm>
              <a:off x="5974233" y="4168153"/>
              <a:ext cx="82550" cy="0"/>
            </a:xfrm>
            <a:custGeom>
              <a:avLst/>
              <a:gdLst/>
              <a:ahLst/>
              <a:cxnLst/>
              <a:rect l="l" t="t" r="r" b="b"/>
              <a:pathLst>
                <a:path w="82550">
                  <a:moveTo>
                    <a:pt x="82296" y="0"/>
                  </a:moveTo>
                  <a:lnTo>
                    <a:pt x="0" y="0"/>
                  </a:lnTo>
                </a:path>
              </a:pathLst>
            </a:custGeom>
            <a:ln w="8812">
              <a:solidFill>
                <a:srgbClr val="000000"/>
              </a:solidFill>
            </a:ln>
          </p:spPr>
          <p:txBody>
            <a:bodyPr wrap="square" lIns="0" tIns="0" rIns="0" bIns="0" rtlCol="0"/>
            <a:lstStyle/>
            <a:p>
              <a:endParaRPr sz="2178"/>
            </a:p>
          </p:txBody>
        </p:sp>
        <p:sp>
          <p:nvSpPr>
            <p:cNvPr id="99" name="object 99"/>
            <p:cNvSpPr/>
            <p:nvPr/>
          </p:nvSpPr>
          <p:spPr>
            <a:xfrm>
              <a:off x="5974233" y="3886214"/>
              <a:ext cx="82550" cy="0"/>
            </a:xfrm>
            <a:custGeom>
              <a:avLst/>
              <a:gdLst/>
              <a:ahLst/>
              <a:cxnLst/>
              <a:rect l="l" t="t" r="r" b="b"/>
              <a:pathLst>
                <a:path w="82550">
                  <a:moveTo>
                    <a:pt x="82296" y="0"/>
                  </a:moveTo>
                  <a:lnTo>
                    <a:pt x="0" y="0"/>
                  </a:lnTo>
                </a:path>
              </a:pathLst>
            </a:custGeom>
            <a:ln w="8812">
              <a:solidFill>
                <a:srgbClr val="000000"/>
              </a:solidFill>
            </a:ln>
          </p:spPr>
          <p:txBody>
            <a:bodyPr wrap="square" lIns="0" tIns="0" rIns="0" bIns="0" rtlCol="0"/>
            <a:lstStyle/>
            <a:p>
              <a:endParaRPr sz="2178"/>
            </a:p>
          </p:txBody>
        </p:sp>
        <p:sp>
          <p:nvSpPr>
            <p:cNvPr id="100" name="object 100"/>
            <p:cNvSpPr/>
            <p:nvPr/>
          </p:nvSpPr>
          <p:spPr>
            <a:xfrm>
              <a:off x="5974233" y="3612651"/>
              <a:ext cx="82550" cy="0"/>
            </a:xfrm>
            <a:custGeom>
              <a:avLst/>
              <a:gdLst/>
              <a:ahLst/>
              <a:cxnLst/>
              <a:rect l="l" t="t" r="r" b="b"/>
              <a:pathLst>
                <a:path w="82550">
                  <a:moveTo>
                    <a:pt x="82296" y="0"/>
                  </a:moveTo>
                  <a:lnTo>
                    <a:pt x="0" y="0"/>
                  </a:lnTo>
                </a:path>
              </a:pathLst>
            </a:custGeom>
            <a:ln w="8812">
              <a:solidFill>
                <a:srgbClr val="000000"/>
              </a:solidFill>
            </a:ln>
          </p:spPr>
          <p:txBody>
            <a:bodyPr wrap="square" lIns="0" tIns="0" rIns="0" bIns="0" rtlCol="0"/>
            <a:lstStyle/>
            <a:p>
              <a:endParaRPr sz="2178"/>
            </a:p>
          </p:txBody>
        </p:sp>
        <p:sp>
          <p:nvSpPr>
            <p:cNvPr id="101" name="object 101"/>
            <p:cNvSpPr/>
            <p:nvPr/>
          </p:nvSpPr>
          <p:spPr>
            <a:xfrm>
              <a:off x="5974233" y="3330712"/>
              <a:ext cx="82550" cy="0"/>
            </a:xfrm>
            <a:custGeom>
              <a:avLst/>
              <a:gdLst/>
              <a:ahLst/>
              <a:cxnLst/>
              <a:rect l="l" t="t" r="r" b="b"/>
              <a:pathLst>
                <a:path w="82550">
                  <a:moveTo>
                    <a:pt x="82296" y="0"/>
                  </a:moveTo>
                  <a:lnTo>
                    <a:pt x="0" y="0"/>
                  </a:lnTo>
                </a:path>
              </a:pathLst>
            </a:custGeom>
            <a:ln w="8812">
              <a:solidFill>
                <a:srgbClr val="000000"/>
              </a:solidFill>
            </a:ln>
          </p:spPr>
          <p:txBody>
            <a:bodyPr wrap="square" lIns="0" tIns="0" rIns="0" bIns="0" rtlCol="0"/>
            <a:lstStyle/>
            <a:p>
              <a:endParaRPr sz="2178"/>
            </a:p>
          </p:txBody>
        </p:sp>
        <p:sp>
          <p:nvSpPr>
            <p:cNvPr id="102" name="object 102"/>
            <p:cNvSpPr/>
            <p:nvPr/>
          </p:nvSpPr>
          <p:spPr>
            <a:xfrm>
              <a:off x="5974233" y="3057149"/>
              <a:ext cx="82550" cy="0"/>
            </a:xfrm>
            <a:custGeom>
              <a:avLst/>
              <a:gdLst/>
              <a:ahLst/>
              <a:cxnLst/>
              <a:rect l="l" t="t" r="r" b="b"/>
              <a:pathLst>
                <a:path w="82550">
                  <a:moveTo>
                    <a:pt x="82296" y="0"/>
                  </a:moveTo>
                  <a:lnTo>
                    <a:pt x="0" y="0"/>
                  </a:lnTo>
                </a:path>
              </a:pathLst>
            </a:custGeom>
            <a:ln w="8812">
              <a:solidFill>
                <a:srgbClr val="000000"/>
              </a:solidFill>
            </a:ln>
          </p:spPr>
          <p:txBody>
            <a:bodyPr wrap="square" lIns="0" tIns="0" rIns="0" bIns="0" rtlCol="0"/>
            <a:lstStyle/>
            <a:p>
              <a:endParaRPr sz="2178"/>
            </a:p>
          </p:txBody>
        </p:sp>
        <p:sp>
          <p:nvSpPr>
            <p:cNvPr id="103" name="object 103"/>
            <p:cNvSpPr/>
            <p:nvPr/>
          </p:nvSpPr>
          <p:spPr>
            <a:xfrm>
              <a:off x="6056530" y="2881128"/>
              <a:ext cx="2447290" cy="1913889"/>
            </a:xfrm>
            <a:custGeom>
              <a:avLst/>
              <a:gdLst/>
              <a:ahLst/>
              <a:cxnLst/>
              <a:rect l="l" t="t" r="r" b="b"/>
              <a:pathLst>
                <a:path w="2447290" h="1913889">
                  <a:moveTo>
                    <a:pt x="0" y="1913393"/>
                  </a:moveTo>
                  <a:lnTo>
                    <a:pt x="2446885" y="1913393"/>
                  </a:lnTo>
                  <a:lnTo>
                    <a:pt x="2446885" y="0"/>
                  </a:lnTo>
                  <a:lnTo>
                    <a:pt x="0" y="0"/>
                  </a:lnTo>
                  <a:lnTo>
                    <a:pt x="0" y="1913393"/>
                  </a:lnTo>
                  <a:close/>
                </a:path>
              </a:pathLst>
            </a:custGeom>
            <a:ln w="8920">
              <a:solidFill>
                <a:srgbClr val="000000"/>
              </a:solidFill>
            </a:ln>
          </p:spPr>
          <p:txBody>
            <a:bodyPr wrap="square" lIns="0" tIns="0" rIns="0" bIns="0" rtlCol="0"/>
            <a:lstStyle/>
            <a:p>
              <a:endParaRPr sz="2178"/>
            </a:p>
          </p:txBody>
        </p:sp>
      </p:grpSp>
      <p:sp>
        <p:nvSpPr>
          <p:cNvPr id="104" name="object 104"/>
          <p:cNvSpPr txBox="1"/>
          <p:nvPr/>
        </p:nvSpPr>
        <p:spPr>
          <a:xfrm>
            <a:off x="6988462" y="4491852"/>
            <a:ext cx="364799" cy="166371"/>
          </a:xfrm>
          <a:prstGeom prst="rect">
            <a:avLst/>
          </a:prstGeom>
        </p:spPr>
        <p:txBody>
          <a:bodyPr vert="horz" wrap="square" lIns="0" tIns="12679" rIns="0" bIns="0" rtlCol="0">
            <a:spAutoFit/>
          </a:bodyPr>
          <a:lstStyle/>
          <a:p>
            <a:pPr marL="11527">
              <a:spcBef>
                <a:spcPts val="100"/>
              </a:spcBef>
            </a:pPr>
            <a:r>
              <a:rPr sz="998" spc="-14" dirty="0">
                <a:latin typeface="Arial"/>
                <a:cs typeface="Arial"/>
              </a:rPr>
              <a:t>N</a:t>
            </a:r>
            <a:r>
              <a:rPr sz="998" spc="32" dirty="0">
                <a:latin typeface="Arial"/>
                <a:cs typeface="Arial"/>
              </a:rPr>
              <a:t>e</a:t>
            </a:r>
            <a:r>
              <a:rPr sz="998" spc="-54" dirty="0">
                <a:latin typeface="Arial"/>
                <a:cs typeface="Arial"/>
              </a:rPr>
              <a:t>v</a:t>
            </a:r>
            <a:r>
              <a:rPr sz="998" spc="32" dirty="0">
                <a:latin typeface="Arial"/>
                <a:cs typeface="Arial"/>
              </a:rPr>
              <a:t>e</a:t>
            </a:r>
            <a:r>
              <a:rPr sz="998" spc="14" dirty="0">
                <a:latin typeface="Arial"/>
                <a:cs typeface="Arial"/>
              </a:rPr>
              <a:t>r</a:t>
            </a:r>
            <a:endParaRPr sz="998">
              <a:latin typeface="Arial"/>
              <a:cs typeface="Arial"/>
            </a:endParaRPr>
          </a:p>
        </p:txBody>
      </p:sp>
      <p:sp>
        <p:nvSpPr>
          <p:cNvPr id="105" name="object 105"/>
          <p:cNvSpPr txBox="1"/>
          <p:nvPr/>
        </p:nvSpPr>
        <p:spPr>
          <a:xfrm>
            <a:off x="7632933" y="4491852"/>
            <a:ext cx="446634" cy="166371"/>
          </a:xfrm>
          <a:prstGeom prst="rect">
            <a:avLst/>
          </a:prstGeom>
        </p:spPr>
        <p:txBody>
          <a:bodyPr vert="horz" wrap="square" lIns="0" tIns="12679" rIns="0" bIns="0" rtlCol="0">
            <a:spAutoFit/>
          </a:bodyPr>
          <a:lstStyle/>
          <a:p>
            <a:pPr marL="11527">
              <a:spcBef>
                <a:spcPts val="100"/>
              </a:spcBef>
            </a:pPr>
            <a:r>
              <a:rPr sz="998" spc="14" dirty="0">
                <a:latin typeface="Arial"/>
                <a:cs typeface="Arial"/>
              </a:rPr>
              <a:t>Former</a:t>
            </a:r>
            <a:endParaRPr sz="998">
              <a:latin typeface="Arial"/>
              <a:cs typeface="Arial"/>
            </a:endParaRPr>
          </a:p>
        </p:txBody>
      </p:sp>
      <p:sp>
        <p:nvSpPr>
          <p:cNvPr id="106" name="object 106"/>
          <p:cNvSpPr txBox="1"/>
          <p:nvPr/>
        </p:nvSpPr>
        <p:spPr>
          <a:xfrm>
            <a:off x="8318036" y="4491852"/>
            <a:ext cx="448363" cy="166371"/>
          </a:xfrm>
          <a:prstGeom prst="rect">
            <a:avLst/>
          </a:prstGeom>
        </p:spPr>
        <p:txBody>
          <a:bodyPr vert="horz" wrap="square" lIns="0" tIns="12679" rIns="0" bIns="0" rtlCol="0">
            <a:spAutoFit/>
          </a:bodyPr>
          <a:lstStyle/>
          <a:p>
            <a:pPr marL="11527">
              <a:spcBef>
                <a:spcPts val="100"/>
              </a:spcBef>
            </a:pPr>
            <a:r>
              <a:rPr sz="998" spc="-5" dirty="0">
                <a:latin typeface="Arial"/>
                <a:cs typeface="Arial"/>
              </a:rPr>
              <a:t>Current</a:t>
            </a:r>
            <a:endParaRPr sz="998">
              <a:latin typeface="Arial"/>
              <a:cs typeface="Arial"/>
            </a:endParaRPr>
          </a:p>
        </p:txBody>
      </p:sp>
      <p:sp>
        <p:nvSpPr>
          <p:cNvPr id="107" name="object 107"/>
          <p:cNvSpPr txBox="1"/>
          <p:nvPr/>
        </p:nvSpPr>
        <p:spPr>
          <a:xfrm>
            <a:off x="6431352" y="4238683"/>
            <a:ext cx="153568" cy="96819"/>
          </a:xfrm>
          <a:prstGeom prst="rect">
            <a:avLst/>
          </a:prstGeom>
        </p:spPr>
        <p:txBody>
          <a:bodyPr vert="vert270" wrap="square" lIns="0" tIns="576" rIns="0" bIns="0" rtlCol="0">
            <a:spAutoFit/>
          </a:bodyPr>
          <a:lstStyle/>
          <a:p>
            <a:pPr marL="11527">
              <a:spcBef>
                <a:spcPts val="5"/>
              </a:spcBef>
            </a:pPr>
            <a:r>
              <a:rPr sz="998" dirty="0">
                <a:latin typeface="Arial"/>
                <a:cs typeface="Arial"/>
              </a:rPr>
              <a:t>0</a:t>
            </a:r>
            <a:endParaRPr sz="998">
              <a:latin typeface="Arial"/>
              <a:cs typeface="Arial"/>
            </a:endParaRPr>
          </a:p>
        </p:txBody>
      </p:sp>
      <p:sp>
        <p:nvSpPr>
          <p:cNvPr id="108" name="object 108"/>
          <p:cNvSpPr txBox="1"/>
          <p:nvPr/>
        </p:nvSpPr>
        <p:spPr>
          <a:xfrm>
            <a:off x="6431352" y="3911798"/>
            <a:ext cx="153568" cy="239742"/>
          </a:xfrm>
          <a:prstGeom prst="rect">
            <a:avLst/>
          </a:prstGeom>
        </p:spPr>
        <p:txBody>
          <a:bodyPr vert="vert270" wrap="square" lIns="0" tIns="576" rIns="0" bIns="0" rtlCol="0">
            <a:spAutoFit/>
          </a:bodyPr>
          <a:lstStyle/>
          <a:p>
            <a:pPr marL="11527">
              <a:spcBef>
                <a:spcPts val="5"/>
              </a:spcBef>
            </a:pPr>
            <a:r>
              <a:rPr sz="998" spc="-9" dirty="0">
                <a:latin typeface="Arial"/>
                <a:cs typeface="Arial"/>
              </a:rPr>
              <a:t>5</a:t>
            </a:r>
            <a:r>
              <a:rPr sz="998" spc="-14" dirty="0">
                <a:latin typeface="Arial"/>
                <a:cs typeface="Arial"/>
              </a:rPr>
              <a:t>00</a:t>
            </a:r>
            <a:endParaRPr sz="998">
              <a:latin typeface="Arial"/>
              <a:cs typeface="Arial"/>
            </a:endParaRPr>
          </a:p>
        </p:txBody>
      </p:sp>
      <p:sp>
        <p:nvSpPr>
          <p:cNvPr id="109" name="object 109"/>
          <p:cNvSpPr txBox="1"/>
          <p:nvPr/>
        </p:nvSpPr>
        <p:spPr>
          <a:xfrm>
            <a:off x="6431352" y="3371771"/>
            <a:ext cx="153568" cy="311780"/>
          </a:xfrm>
          <a:prstGeom prst="rect">
            <a:avLst/>
          </a:prstGeom>
        </p:spPr>
        <p:txBody>
          <a:bodyPr vert="vert270" wrap="square" lIns="0" tIns="576" rIns="0" bIns="0" rtlCol="0">
            <a:spAutoFit/>
          </a:bodyPr>
          <a:lstStyle/>
          <a:p>
            <a:pPr marL="11527">
              <a:spcBef>
                <a:spcPts val="5"/>
              </a:spcBef>
            </a:pPr>
            <a:r>
              <a:rPr sz="998" spc="-14" dirty="0">
                <a:latin typeface="Arial"/>
                <a:cs typeface="Arial"/>
              </a:rPr>
              <a:t>1</a:t>
            </a:r>
            <a:r>
              <a:rPr sz="998" spc="-9" dirty="0">
                <a:latin typeface="Arial"/>
                <a:cs typeface="Arial"/>
              </a:rPr>
              <a:t>5</a:t>
            </a:r>
            <a:r>
              <a:rPr sz="998" spc="-14" dirty="0">
                <a:latin typeface="Arial"/>
                <a:cs typeface="Arial"/>
              </a:rPr>
              <a:t>00</a:t>
            </a:r>
            <a:endParaRPr sz="998">
              <a:latin typeface="Arial"/>
              <a:cs typeface="Arial"/>
            </a:endParaRPr>
          </a:p>
        </p:txBody>
      </p:sp>
      <p:sp>
        <p:nvSpPr>
          <p:cNvPr id="110" name="object 110"/>
          <p:cNvSpPr txBox="1"/>
          <p:nvPr/>
        </p:nvSpPr>
        <p:spPr>
          <a:xfrm>
            <a:off x="6431352" y="2866167"/>
            <a:ext cx="153568" cy="312932"/>
          </a:xfrm>
          <a:prstGeom prst="rect">
            <a:avLst/>
          </a:prstGeom>
        </p:spPr>
        <p:txBody>
          <a:bodyPr vert="vert270" wrap="square" lIns="0" tIns="576" rIns="0" bIns="0" rtlCol="0">
            <a:spAutoFit/>
          </a:bodyPr>
          <a:lstStyle/>
          <a:p>
            <a:pPr marL="11527">
              <a:spcBef>
                <a:spcPts val="5"/>
              </a:spcBef>
            </a:pPr>
            <a:r>
              <a:rPr sz="998" spc="-14" dirty="0">
                <a:latin typeface="Arial"/>
                <a:cs typeface="Arial"/>
              </a:rPr>
              <a:t>25</a:t>
            </a:r>
            <a:r>
              <a:rPr sz="998" spc="-9" dirty="0">
                <a:latin typeface="Arial"/>
                <a:cs typeface="Arial"/>
              </a:rPr>
              <a:t>0</a:t>
            </a:r>
            <a:r>
              <a:rPr sz="998" dirty="0">
                <a:latin typeface="Arial"/>
                <a:cs typeface="Arial"/>
              </a:rPr>
              <a:t>0</a:t>
            </a:r>
            <a:endParaRPr sz="998">
              <a:latin typeface="Arial"/>
              <a:cs typeface="Arial"/>
            </a:endParaRPr>
          </a:p>
        </p:txBody>
      </p:sp>
      <p:sp>
        <p:nvSpPr>
          <p:cNvPr id="111" name="object 111"/>
          <p:cNvSpPr txBox="1"/>
          <p:nvPr/>
        </p:nvSpPr>
        <p:spPr>
          <a:xfrm>
            <a:off x="6790674" y="2203669"/>
            <a:ext cx="2127709" cy="194972"/>
          </a:xfrm>
          <a:prstGeom prst="rect">
            <a:avLst/>
          </a:prstGeom>
        </p:spPr>
        <p:txBody>
          <a:bodyPr vert="horz" wrap="square" lIns="0" tIns="13254" rIns="0" bIns="0" rtlCol="0">
            <a:spAutoFit/>
          </a:bodyPr>
          <a:lstStyle/>
          <a:p>
            <a:pPr marL="11527">
              <a:spcBef>
                <a:spcPts val="103"/>
              </a:spcBef>
            </a:pPr>
            <a:r>
              <a:rPr sz="1180" b="1" spc="27" dirty="0">
                <a:latin typeface="Arial"/>
                <a:cs typeface="Arial"/>
              </a:rPr>
              <a:t>Cotinine </a:t>
            </a:r>
            <a:r>
              <a:rPr sz="1180" b="1" spc="41" dirty="0">
                <a:latin typeface="Arial"/>
                <a:cs typeface="Arial"/>
              </a:rPr>
              <a:t>vs </a:t>
            </a:r>
            <a:r>
              <a:rPr sz="1180" b="1" spc="45" dirty="0">
                <a:latin typeface="Arial"/>
                <a:cs typeface="Arial"/>
              </a:rPr>
              <a:t>Smoking</a:t>
            </a:r>
            <a:r>
              <a:rPr sz="1180" b="1" spc="-41" dirty="0">
                <a:latin typeface="Arial"/>
                <a:cs typeface="Arial"/>
              </a:rPr>
              <a:t> </a:t>
            </a:r>
            <a:r>
              <a:rPr sz="1180" b="1" spc="32" dirty="0">
                <a:latin typeface="Arial"/>
                <a:cs typeface="Arial"/>
              </a:rPr>
              <a:t>Status</a:t>
            </a:r>
            <a:endParaRPr sz="1180">
              <a:latin typeface="Arial"/>
              <a:cs typeface="Arial"/>
            </a:endParaRPr>
          </a:p>
        </p:txBody>
      </p:sp>
      <p:sp>
        <p:nvSpPr>
          <p:cNvPr id="112" name="object 112"/>
          <p:cNvSpPr txBox="1"/>
          <p:nvPr/>
        </p:nvSpPr>
        <p:spPr>
          <a:xfrm>
            <a:off x="6117382" y="3290574"/>
            <a:ext cx="153568" cy="376902"/>
          </a:xfrm>
          <a:prstGeom prst="rect">
            <a:avLst/>
          </a:prstGeom>
        </p:spPr>
        <p:txBody>
          <a:bodyPr vert="vert270" wrap="square" lIns="0" tIns="576" rIns="0" bIns="0" rtlCol="0">
            <a:spAutoFit/>
          </a:bodyPr>
          <a:lstStyle/>
          <a:p>
            <a:pPr marL="11527">
              <a:spcBef>
                <a:spcPts val="5"/>
              </a:spcBef>
            </a:pPr>
            <a:r>
              <a:rPr sz="998" spc="-9" dirty="0">
                <a:latin typeface="Arial"/>
                <a:cs typeface="Arial"/>
              </a:rPr>
              <a:t>n</a:t>
            </a:r>
            <a:r>
              <a:rPr sz="998" spc="-14" dirty="0">
                <a:latin typeface="Arial"/>
                <a:cs typeface="Arial"/>
              </a:rPr>
              <a:t>g</a:t>
            </a:r>
            <a:r>
              <a:rPr sz="998" spc="-41" dirty="0">
                <a:latin typeface="Arial"/>
                <a:cs typeface="Arial"/>
              </a:rPr>
              <a:t>/</a:t>
            </a:r>
            <a:r>
              <a:rPr sz="998" spc="-50" dirty="0">
                <a:latin typeface="Arial"/>
                <a:cs typeface="Arial"/>
              </a:rPr>
              <a:t>m</a:t>
            </a:r>
            <a:r>
              <a:rPr sz="998" dirty="0">
                <a:latin typeface="Arial"/>
                <a:cs typeface="Arial"/>
              </a:rPr>
              <a:t>L</a:t>
            </a:r>
            <a:endParaRPr sz="998">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47993" y="444675"/>
            <a:ext cx="6881052" cy="5968188"/>
          </a:xfrm>
          <a:prstGeom prst="rect">
            <a:avLst/>
          </a:prstGeom>
          <a:blipFill>
            <a:blip r:embed="rId2" cstate="print"/>
            <a:stretch>
              <a:fillRect/>
            </a:stretch>
          </a:blipFill>
        </p:spPr>
        <p:txBody>
          <a:bodyPr wrap="square" lIns="0" tIns="0" rIns="0" bIns="0" rtlCol="0"/>
          <a:lstStyle/>
          <a:p>
            <a:endParaRPr sz="2178"/>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839110" y="1300090"/>
            <a:ext cx="6975566" cy="4784740"/>
          </a:xfrm>
          <a:prstGeom prst="rect">
            <a:avLst/>
          </a:prstGeom>
        </p:spPr>
        <p:txBody>
          <a:bodyPr vert="horz" wrap="square" lIns="0" tIns="11526" rIns="0" bIns="0" rtlCol="0">
            <a:spAutoFit/>
          </a:bodyPr>
          <a:lstStyle/>
          <a:p>
            <a:pPr marL="11527" algn="just">
              <a:spcBef>
                <a:spcPts val="91"/>
              </a:spcBef>
            </a:pPr>
            <a:endParaRPr lang="cs-CZ" sz="1800" spc="-5" dirty="0">
              <a:latin typeface="Calibri" panose="020F0502020204030204" pitchFamily="34" charset="0"/>
              <a:cs typeface="Calibri" panose="020F0502020204030204" pitchFamily="34" charset="0"/>
            </a:endParaRPr>
          </a:p>
          <a:p>
            <a:pPr marL="11527" algn="just">
              <a:spcBef>
                <a:spcPts val="91"/>
              </a:spcBef>
            </a:pPr>
            <a:endParaRPr lang="cs-CZ" sz="1800" spc="-5" dirty="0">
              <a:latin typeface="Calibri" panose="020F0502020204030204" pitchFamily="34" charset="0"/>
              <a:cs typeface="Calibri" panose="020F0502020204030204" pitchFamily="34" charset="0"/>
            </a:endParaRPr>
          </a:p>
          <a:p>
            <a:pPr marL="11527" algn="just">
              <a:spcBef>
                <a:spcPts val="91"/>
              </a:spcBef>
            </a:pPr>
            <a:r>
              <a:rPr lang="cs-CZ" sz="1800" spc="-5" dirty="0">
                <a:latin typeface="Calibri" panose="020F0502020204030204" pitchFamily="34" charset="0"/>
                <a:cs typeface="Calibri" panose="020F0502020204030204" pitchFamily="34" charset="0"/>
              </a:rPr>
              <a:t>Populační studie chronických onemocnění tradičně přijímají subjekty středního věku. Existují však pádné důkazy, že a) riziko onemocnění je ovlivněno ranou expozicí, včetně in </a:t>
            </a:r>
            <a:r>
              <a:rPr lang="cs-CZ" sz="1800" spc="-5" dirty="0" err="1">
                <a:latin typeface="Calibri" panose="020F0502020204030204" pitchFamily="34" charset="0"/>
                <a:cs typeface="Calibri" panose="020F0502020204030204" pitchFamily="34" charset="0"/>
              </a:rPr>
              <a:t>utero</a:t>
            </a:r>
            <a:r>
              <a:rPr lang="cs-CZ" sz="1800" spc="-5" dirty="0">
                <a:latin typeface="Calibri" panose="020F0502020204030204" pitchFamily="34" charset="0"/>
                <a:cs typeface="Calibri" panose="020F0502020204030204" pitchFamily="34" charset="0"/>
              </a:rPr>
              <a:t>; b) životní fáze zahrnují </a:t>
            </a:r>
            <a:r>
              <a:rPr lang="cs-CZ" sz="1800" b="1" spc="-5" dirty="0">
                <a:latin typeface="Calibri" panose="020F0502020204030204" pitchFamily="34" charset="0"/>
                <a:cs typeface="Calibri" panose="020F0502020204030204" pitchFamily="34" charset="0"/>
              </a:rPr>
              <a:t>kritická období</a:t>
            </a:r>
            <a:r>
              <a:rPr lang="cs-CZ" sz="1800" spc="-5" dirty="0">
                <a:latin typeface="Calibri" panose="020F0502020204030204" pitchFamily="34" charset="0"/>
                <a:cs typeface="Calibri" panose="020F0502020204030204" pitchFamily="34" charset="0"/>
              </a:rPr>
              <a:t> (během kterých mají změny expozice dlouhodobé účinky na rizika onemocnění nebo související přechodné markery) </a:t>
            </a:r>
            <a:r>
              <a:rPr lang="cs-CZ" sz="1800" b="1" spc="-5" dirty="0">
                <a:latin typeface="Calibri" panose="020F0502020204030204" pitchFamily="34" charset="0"/>
                <a:cs typeface="Calibri" panose="020F0502020204030204" pitchFamily="34" charset="0"/>
              </a:rPr>
              <a:t>a citlivá období </a:t>
            </a:r>
            <a:r>
              <a:rPr lang="cs-CZ" sz="1800" spc="-5" dirty="0">
                <a:latin typeface="Calibri" panose="020F0502020204030204" pitchFamily="34" charset="0"/>
                <a:cs typeface="Calibri" panose="020F0502020204030204" pitchFamily="34" charset="0"/>
              </a:rPr>
              <a:t>(během kterých má expozice silnější vliv na vývoj, a tedy i riziko onemocnění, než při jindy).</a:t>
            </a:r>
          </a:p>
          <a:p>
            <a:pPr marL="11527" algn="just">
              <a:spcBef>
                <a:spcPts val="91"/>
              </a:spcBef>
            </a:pPr>
            <a:endParaRPr lang="cs-CZ" sz="1800" spc="-5" dirty="0">
              <a:latin typeface="Calibri" panose="020F0502020204030204" pitchFamily="34" charset="0"/>
              <a:cs typeface="Calibri" panose="020F0502020204030204" pitchFamily="34" charset="0"/>
            </a:endParaRPr>
          </a:p>
          <a:p>
            <a:pPr marL="11527" algn="just">
              <a:spcBef>
                <a:spcPts val="91"/>
              </a:spcBef>
            </a:pPr>
            <a:r>
              <a:rPr lang="cs-CZ" sz="1800" spc="-5" dirty="0">
                <a:latin typeface="Calibri" panose="020F0502020204030204" pitchFamily="34" charset="0"/>
                <a:cs typeface="Calibri" panose="020F0502020204030204" pitchFamily="34" charset="0"/>
              </a:rPr>
              <a:t>Myšlenka posloupnosti kritických a citlivých období vede ke konceptu „řetězce rizika“, tedy souhry časných expozic a pozdních expozic. Použití tohoto konceptu v praxi znamená mít přístup k několika životním fázím při hodnocení expozice a epidemiologických studiích a opakovaným měřením biomarkerů v různých časových oknech. Tento přístup vyžaduje návrh mezigenerační epidemiologické studie a nové statistické analýzy.</a:t>
            </a:r>
          </a:p>
          <a:p>
            <a:pPr marL="11527" algn="just">
              <a:spcBef>
                <a:spcPts val="91"/>
              </a:spcBef>
            </a:pPr>
            <a:endParaRPr lang="cs-CZ" sz="1800" spc="-5" dirty="0">
              <a:latin typeface="Calibri" panose="020F0502020204030204" pitchFamily="34" charset="0"/>
              <a:cs typeface="Calibri" panose="020F0502020204030204" pitchFamily="34" charset="0"/>
            </a:endParaRPr>
          </a:p>
        </p:txBody>
      </p:sp>
      <p:sp>
        <p:nvSpPr>
          <p:cNvPr id="5" name="Nadpis 5">
            <a:extLst>
              <a:ext uri="{FF2B5EF4-FFF2-40B4-BE49-F238E27FC236}">
                <a16:creationId xmlns:a16="http://schemas.microsoft.com/office/drawing/2014/main" id="{94EF70AF-BAD7-45D8-B66E-80C4E1F90DE0}"/>
              </a:ext>
            </a:extLst>
          </p:cNvPr>
          <p:cNvSpPr txBox="1">
            <a:spLocks/>
          </p:cNvSpPr>
          <p:nvPr/>
        </p:nvSpPr>
        <p:spPr>
          <a:xfrm>
            <a:off x="720000" y="720000"/>
            <a:ext cx="10753200" cy="451576"/>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Kritické a senzitivní fáze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F7A813D-00EE-46DB-A79F-0CDBD6B3617F}"/>
              </a:ext>
            </a:extLst>
          </p:cNvPr>
          <p:cNvSpPr>
            <a:spLocks noGrp="1"/>
          </p:cNvSpPr>
          <p:nvPr>
            <p:ph type="ftr" sz="quarter" idx="5"/>
          </p:nvPr>
        </p:nvSpPr>
        <p:spPr/>
        <p:txBody>
          <a:bodyPr/>
          <a:lstStyle/>
          <a:p>
            <a:endParaRPr lang="cs-CZ"/>
          </a:p>
        </p:txBody>
      </p:sp>
      <p:sp>
        <p:nvSpPr>
          <p:cNvPr id="3" name="Zástupný symbol pro číslo snímku 2">
            <a:extLst>
              <a:ext uri="{FF2B5EF4-FFF2-40B4-BE49-F238E27FC236}">
                <a16:creationId xmlns:a16="http://schemas.microsoft.com/office/drawing/2014/main" id="{F0740F96-A261-4BD5-9C65-A7CB5297A903}"/>
              </a:ext>
            </a:extLst>
          </p:cNvPr>
          <p:cNvSpPr>
            <a:spLocks noGrp="1"/>
          </p:cNvSpPr>
          <p:nvPr>
            <p:ph type="sldNum" sz="quarter" idx="7"/>
          </p:nvPr>
        </p:nvSpPr>
        <p:spPr/>
        <p:txBody>
          <a:bodyPr/>
          <a:lstStyle/>
          <a:p>
            <a:fld id="{B6F15528-21DE-4FAA-801E-634DDDAF4B2B}" type="slidenum">
              <a:rPr lang="cs-CZ" smtClean="0"/>
              <a:t>54</a:t>
            </a:fld>
            <a:endParaRPr lang="cs-CZ"/>
          </a:p>
        </p:txBody>
      </p:sp>
      <p:pic>
        <p:nvPicPr>
          <p:cNvPr id="5" name="Obrázek 4">
            <a:extLst>
              <a:ext uri="{FF2B5EF4-FFF2-40B4-BE49-F238E27FC236}">
                <a16:creationId xmlns:a16="http://schemas.microsoft.com/office/drawing/2014/main" id="{A50F6F51-A08D-48F1-9533-A652A6C4C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63" y="242887"/>
            <a:ext cx="6515100" cy="6372225"/>
          </a:xfrm>
          <a:prstGeom prst="rect">
            <a:avLst/>
          </a:prstGeom>
        </p:spPr>
      </p:pic>
    </p:spTree>
    <p:extLst>
      <p:ext uri="{BB962C8B-B14F-4D97-AF65-F5344CB8AC3E}">
        <p14:creationId xmlns:p14="http://schemas.microsoft.com/office/powerpoint/2010/main" val="2755895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8F7FC7-F583-46E8-B777-DF679C88CF29}"/>
              </a:ext>
            </a:extLst>
          </p:cNvPr>
          <p:cNvSpPr>
            <a:spLocks noGrp="1"/>
          </p:cNvSpPr>
          <p:nvPr>
            <p:ph type="title"/>
          </p:nvPr>
        </p:nvSpPr>
        <p:spPr/>
        <p:txBody>
          <a:bodyPr/>
          <a:lstStyle/>
          <a:p>
            <a:r>
              <a:rPr lang="cs-CZ" dirty="0"/>
              <a:t>Děkuji za pozornost</a:t>
            </a:r>
          </a:p>
        </p:txBody>
      </p:sp>
      <p:sp>
        <p:nvSpPr>
          <p:cNvPr id="3" name="Zástupný obsah 2">
            <a:extLst>
              <a:ext uri="{FF2B5EF4-FFF2-40B4-BE49-F238E27FC236}">
                <a16:creationId xmlns:a16="http://schemas.microsoft.com/office/drawing/2014/main" id="{543EF26C-C2FC-4EF7-8568-6C73E310C358}"/>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33868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1694" y="387428"/>
            <a:ext cx="4942370" cy="531293"/>
          </a:xfrm>
          <a:prstGeom prst="rect">
            <a:avLst/>
          </a:prstGeom>
        </p:spPr>
        <p:txBody>
          <a:bodyPr vert="horz" wrap="square" lIns="0" tIns="14408" rIns="0" bIns="0" rtlCol="0" anchor="t" anchorCtr="0">
            <a:spAutoFit/>
          </a:bodyPr>
          <a:lstStyle/>
          <a:p>
            <a:pPr marL="11527">
              <a:lnSpc>
                <a:spcPct val="100000"/>
              </a:lnSpc>
              <a:spcBef>
                <a:spcPts val="113"/>
              </a:spcBef>
            </a:pPr>
            <a:r>
              <a:rPr lang="cs-CZ" sz="3358" spc="9" dirty="0"/>
              <a:t>Lidé a populace</a:t>
            </a:r>
            <a:r>
              <a:rPr sz="3358" spc="9" dirty="0"/>
              <a:t>…</a:t>
            </a:r>
            <a:endParaRPr sz="3358" dirty="0"/>
          </a:p>
        </p:txBody>
      </p:sp>
      <p:sp>
        <p:nvSpPr>
          <p:cNvPr id="3" name="object 3"/>
          <p:cNvSpPr txBox="1"/>
          <p:nvPr/>
        </p:nvSpPr>
        <p:spPr>
          <a:xfrm>
            <a:off x="2423760" y="1336682"/>
            <a:ext cx="6974413" cy="3966785"/>
          </a:xfrm>
          <a:prstGeom prst="rect">
            <a:avLst/>
          </a:prstGeom>
          <a:solidFill>
            <a:schemeClr val="accent5">
              <a:lumMod val="20000"/>
              <a:lumOff val="80000"/>
            </a:schemeClr>
          </a:solidFill>
        </p:spPr>
        <p:txBody>
          <a:bodyPr vert="horz" wrap="square" lIns="0" tIns="6916" rIns="0" bIns="0" rtlCol="0">
            <a:spAutoFit/>
          </a:bodyPr>
          <a:lstStyle/>
          <a:p>
            <a:pPr marL="333116" marR="4611" indent="-322166">
              <a:lnSpc>
                <a:spcPct val="101099"/>
              </a:lnSpc>
              <a:spcBef>
                <a:spcPts val="54"/>
              </a:spcBef>
              <a:tabLst>
                <a:tab pos="333116" algn="l"/>
              </a:tabLst>
            </a:pPr>
            <a:r>
              <a:rPr lang="cs-CZ" sz="2632" spc="-5" dirty="0">
                <a:latin typeface="Arial"/>
                <a:cs typeface="Arial"/>
              </a:rPr>
              <a:t>Identifikace nezbytných příčin onemocnění u jednotlivců je proveditelná</a:t>
            </a:r>
          </a:p>
          <a:p>
            <a:pPr marL="333116" marR="4611" indent="-322166">
              <a:lnSpc>
                <a:spcPct val="101099"/>
              </a:lnSpc>
              <a:spcBef>
                <a:spcPts val="54"/>
              </a:spcBef>
              <a:tabLst>
                <a:tab pos="333116" algn="l"/>
              </a:tabLst>
            </a:pPr>
            <a:r>
              <a:rPr lang="cs-CZ" sz="2632" spc="-5" dirty="0">
                <a:latin typeface="Arial"/>
                <a:cs typeface="Arial"/>
              </a:rPr>
              <a:t>Identifikace dostatečných příčin je obtížnější</a:t>
            </a:r>
          </a:p>
          <a:p>
            <a:pPr marL="333116" marR="4611" indent="-322166">
              <a:lnSpc>
                <a:spcPct val="101099"/>
              </a:lnSpc>
              <a:spcBef>
                <a:spcPts val="54"/>
              </a:spcBef>
              <a:tabLst>
                <a:tab pos="333116" algn="l"/>
              </a:tabLst>
            </a:pPr>
            <a:r>
              <a:rPr lang="cs-CZ" sz="2632" spc="-5" dirty="0">
                <a:latin typeface="Arial"/>
                <a:cs typeface="Arial"/>
              </a:rPr>
              <a:t>Identifikace dostatečných příčin pro jednotlivce pro </a:t>
            </a:r>
            <a:r>
              <a:rPr lang="cs-CZ" sz="2632" spc="-5" dirty="0" err="1">
                <a:latin typeface="Arial"/>
                <a:cs typeface="Arial"/>
              </a:rPr>
              <a:t>multikauzální</a:t>
            </a:r>
            <a:r>
              <a:rPr lang="cs-CZ" sz="2632" spc="-5" dirty="0">
                <a:latin typeface="Arial"/>
                <a:cs typeface="Arial"/>
              </a:rPr>
              <a:t> onemocnění není možná</a:t>
            </a:r>
          </a:p>
          <a:p>
            <a:pPr marL="333116" marR="4611" indent="-322166">
              <a:lnSpc>
                <a:spcPct val="101099"/>
              </a:lnSpc>
              <a:spcBef>
                <a:spcPts val="54"/>
              </a:spcBef>
              <a:tabLst>
                <a:tab pos="333116" algn="l"/>
              </a:tabLst>
            </a:pPr>
            <a:r>
              <a:rPr lang="cs-CZ" sz="2632" spc="-5" dirty="0">
                <a:latin typeface="Arial"/>
                <a:cs typeface="Arial"/>
              </a:rPr>
              <a:t>Epidemiologie řeší tento problém tím, že se zabývá populacemi</a:t>
            </a:r>
          </a:p>
          <a:p>
            <a:pPr marL="333116" marR="4611" indent="-322166">
              <a:lnSpc>
                <a:spcPct val="101099"/>
              </a:lnSpc>
              <a:spcBef>
                <a:spcPts val="54"/>
              </a:spcBef>
              <a:tabLst>
                <a:tab pos="333116" algn="l"/>
              </a:tabLst>
            </a:pPr>
            <a:endParaRPr lang="cs-CZ" sz="2632" spc="-5" dirty="0">
              <a:latin typeface="Arial"/>
              <a:cs typeface="Arial"/>
            </a:endParaRPr>
          </a:p>
          <a:p>
            <a:pPr marL="386714">
              <a:spcBef>
                <a:spcPts val="1805"/>
              </a:spcBef>
            </a:pPr>
            <a:r>
              <a:rPr sz="1316" spc="-5" dirty="0">
                <a:latin typeface="Arial"/>
                <a:cs typeface="Arial"/>
              </a:rPr>
              <a:t>Rose, G. (1985). Sick individuals and sick</a:t>
            </a:r>
            <a:r>
              <a:rPr sz="1316" spc="9" dirty="0">
                <a:latin typeface="Arial"/>
                <a:cs typeface="Arial"/>
              </a:rPr>
              <a:t> </a:t>
            </a:r>
            <a:r>
              <a:rPr sz="1316" spc="-5" dirty="0">
                <a:latin typeface="Arial"/>
                <a:cs typeface="Arial"/>
              </a:rPr>
              <a:t>populations.</a:t>
            </a:r>
            <a:endParaRPr sz="1316" dirty="0">
              <a:latin typeface="Arial"/>
              <a:cs typeface="Arial"/>
            </a:endParaRPr>
          </a:p>
          <a:p>
            <a:pPr marL="386714">
              <a:spcBef>
                <a:spcPts val="18"/>
              </a:spcBef>
            </a:pPr>
            <a:r>
              <a:rPr sz="1316" i="1" spc="-5" dirty="0">
                <a:latin typeface="Arial"/>
                <a:cs typeface="Arial"/>
              </a:rPr>
              <a:t>International Journal of </a:t>
            </a:r>
            <a:r>
              <a:rPr sz="1316" i="1" spc="-9" dirty="0">
                <a:latin typeface="Arial"/>
                <a:cs typeface="Arial"/>
              </a:rPr>
              <a:t>Epidemiology, </a:t>
            </a:r>
            <a:r>
              <a:rPr sz="1316" i="1" spc="-5" dirty="0">
                <a:latin typeface="Arial"/>
                <a:cs typeface="Arial"/>
              </a:rPr>
              <a:t>14(1),</a:t>
            </a:r>
            <a:r>
              <a:rPr sz="1316" i="1" spc="5" dirty="0">
                <a:latin typeface="Arial"/>
                <a:cs typeface="Arial"/>
              </a:rPr>
              <a:t> </a:t>
            </a:r>
            <a:r>
              <a:rPr sz="1316" i="1" spc="-5" dirty="0">
                <a:latin typeface="Arial"/>
                <a:cs typeface="Arial"/>
              </a:rPr>
              <a:t>32–38.</a:t>
            </a:r>
            <a:endParaRPr sz="1316"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8857" y="315001"/>
            <a:ext cx="2887852" cy="531293"/>
          </a:xfrm>
          <a:prstGeom prst="rect">
            <a:avLst/>
          </a:prstGeom>
        </p:spPr>
        <p:txBody>
          <a:bodyPr vert="horz" wrap="square" lIns="0" tIns="14408" rIns="0" bIns="0" rtlCol="0" anchor="t" anchorCtr="0">
            <a:spAutoFit/>
          </a:bodyPr>
          <a:lstStyle/>
          <a:p>
            <a:pPr marL="11527">
              <a:lnSpc>
                <a:spcPct val="100000"/>
              </a:lnSpc>
              <a:spcBef>
                <a:spcPts val="113"/>
              </a:spcBef>
            </a:pPr>
            <a:r>
              <a:rPr sz="3358" spc="9" dirty="0"/>
              <a:t>T</a:t>
            </a:r>
            <a:r>
              <a:rPr lang="cs-CZ" sz="3358" spc="9" dirty="0" err="1"/>
              <a:t>uberkuloza</a:t>
            </a:r>
            <a:endParaRPr sz="3358" dirty="0"/>
          </a:p>
        </p:txBody>
      </p:sp>
      <p:grpSp>
        <p:nvGrpSpPr>
          <p:cNvPr id="3" name="object 3"/>
          <p:cNvGrpSpPr/>
          <p:nvPr/>
        </p:nvGrpSpPr>
        <p:grpSpPr>
          <a:xfrm>
            <a:off x="2406407" y="3459077"/>
            <a:ext cx="2689604" cy="1128400"/>
            <a:chOff x="1281315" y="3811390"/>
            <a:chExt cx="2963545" cy="1243330"/>
          </a:xfrm>
        </p:grpSpPr>
        <p:sp>
          <p:nvSpPr>
            <p:cNvPr id="4" name="object 4"/>
            <p:cNvSpPr/>
            <p:nvPr/>
          </p:nvSpPr>
          <p:spPr>
            <a:xfrm>
              <a:off x="1281315" y="3811390"/>
              <a:ext cx="2963481" cy="1242752"/>
            </a:xfrm>
            <a:prstGeom prst="rect">
              <a:avLst/>
            </a:prstGeom>
            <a:blipFill>
              <a:blip r:embed="rId2" cstate="print"/>
              <a:stretch>
                <a:fillRect/>
              </a:stretch>
            </a:blipFill>
          </p:spPr>
          <p:txBody>
            <a:bodyPr wrap="square" lIns="0" tIns="0" rIns="0" bIns="0" rtlCol="0"/>
            <a:lstStyle/>
            <a:p>
              <a:endParaRPr sz="2178"/>
            </a:p>
          </p:txBody>
        </p:sp>
        <p:sp>
          <p:nvSpPr>
            <p:cNvPr id="5" name="object 5"/>
            <p:cNvSpPr/>
            <p:nvPr/>
          </p:nvSpPr>
          <p:spPr>
            <a:xfrm>
              <a:off x="2037765" y="4085709"/>
              <a:ext cx="1508760" cy="710737"/>
            </a:xfrm>
            <a:prstGeom prst="rect">
              <a:avLst/>
            </a:prstGeom>
            <a:blipFill>
              <a:blip r:embed="rId3" cstate="print"/>
              <a:stretch>
                <a:fillRect/>
              </a:stretch>
            </a:blipFill>
          </p:spPr>
          <p:txBody>
            <a:bodyPr wrap="square" lIns="0" tIns="0" rIns="0" bIns="0" rtlCol="0"/>
            <a:lstStyle/>
            <a:p>
              <a:endParaRPr sz="2178"/>
            </a:p>
          </p:txBody>
        </p:sp>
        <p:sp>
          <p:nvSpPr>
            <p:cNvPr id="6" name="object 6"/>
            <p:cNvSpPr/>
            <p:nvPr/>
          </p:nvSpPr>
          <p:spPr>
            <a:xfrm>
              <a:off x="1328458" y="3834815"/>
              <a:ext cx="2871330" cy="1148689"/>
            </a:xfrm>
            <a:prstGeom prst="rect">
              <a:avLst/>
            </a:prstGeom>
            <a:blipFill>
              <a:blip r:embed="rId4" cstate="print"/>
              <a:stretch>
                <a:fillRect/>
              </a:stretch>
            </a:blipFill>
          </p:spPr>
          <p:txBody>
            <a:bodyPr wrap="square" lIns="0" tIns="0" rIns="0" bIns="0" rtlCol="0"/>
            <a:lstStyle/>
            <a:p>
              <a:endParaRPr sz="2178"/>
            </a:p>
          </p:txBody>
        </p:sp>
      </p:grpSp>
      <p:sp>
        <p:nvSpPr>
          <p:cNvPr id="7" name="object 7"/>
          <p:cNvSpPr txBox="1"/>
          <p:nvPr/>
        </p:nvSpPr>
        <p:spPr>
          <a:xfrm>
            <a:off x="3122324" y="3691911"/>
            <a:ext cx="1318580" cy="607319"/>
          </a:xfrm>
          <a:prstGeom prst="rect">
            <a:avLst/>
          </a:prstGeom>
        </p:spPr>
        <p:txBody>
          <a:bodyPr vert="horz" wrap="square" lIns="0" tIns="42646" rIns="0" bIns="0" rtlCol="0">
            <a:spAutoFit/>
          </a:bodyPr>
          <a:lstStyle/>
          <a:p>
            <a:pPr marL="421871" marR="4611" indent="-410920">
              <a:lnSpc>
                <a:spcPts val="2160"/>
              </a:lnSpc>
              <a:spcBef>
                <a:spcPts val="336"/>
              </a:spcBef>
            </a:pPr>
            <a:r>
              <a:rPr sz="1951" spc="9" dirty="0">
                <a:latin typeface="Arial"/>
                <a:cs typeface="Arial"/>
              </a:rPr>
              <a:t>Suscep</a:t>
            </a:r>
            <a:r>
              <a:rPr sz="1951" dirty="0">
                <a:latin typeface="Arial"/>
                <a:cs typeface="Arial"/>
              </a:rPr>
              <a:t>t</a:t>
            </a:r>
            <a:r>
              <a:rPr sz="1951" spc="5" dirty="0">
                <a:latin typeface="Arial"/>
                <a:cs typeface="Arial"/>
              </a:rPr>
              <a:t>ible  </a:t>
            </a:r>
            <a:r>
              <a:rPr sz="1951" spc="9" dirty="0">
                <a:latin typeface="Arial"/>
                <a:cs typeface="Arial"/>
              </a:rPr>
              <a:t>host</a:t>
            </a:r>
            <a:endParaRPr sz="1951">
              <a:latin typeface="Arial"/>
              <a:cs typeface="Arial"/>
            </a:endParaRPr>
          </a:p>
        </p:txBody>
      </p:sp>
      <p:grpSp>
        <p:nvGrpSpPr>
          <p:cNvPr id="8" name="object 8"/>
          <p:cNvGrpSpPr/>
          <p:nvPr/>
        </p:nvGrpSpPr>
        <p:grpSpPr>
          <a:xfrm>
            <a:off x="4752685" y="3459077"/>
            <a:ext cx="2689604" cy="1128400"/>
            <a:chOff x="3866565" y="3811390"/>
            <a:chExt cx="2963545" cy="1243330"/>
          </a:xfrm>
        </p:grpSpPr>
        <p:sp>
          <p:nvSpPr>
            <p:cNvPr id="9" name="object 9"/>
            <p:cNvSpPr/>
            <p:nvPr/>
          </p:nvSpPr>
          <p:spPr>
            <a:xfrm>
              <a:off x="3866565" y="3811390"/>
              <a:ext cx="2963481" cy="1242752"/>
            </a:xfrm>
            <a:prstGeom prst="rect">
              <a:avLst/>
            </a:prstGeom>
            <a:blipFill>
              <a:blip r:embed="rId5" cstate="print"/>
              <a:stretch>
                <a:fillRect/>
              </a:stretch>
            </a:blipFill>
          </p:spPr>
          <p:txBody>
            <a:bodyPr wrap="square" lIns="0" tIns="0" rIns="0" bIns="0" rtlCol="0"/>
            <a:lstStyle/>
            <a:p>
              <a:endParaRPr sz="2178"/>
            </a:p>
          </p:txBody>
        </p:sp>
        <p:sp>
          <p:nvSpPr>
            <p:cNvPr id="10" name="object 10"/>
            <p:cNvSpPr/>
            <p:nvPr/>
          </p:nvSpPr>
          <p:spPr>
            <a:xfrm>
              <a:off x="4805908" y="4235339"/>
              <a:ext cx="1143000" cy="407323"/>
            </a:xfrm>
            <a:prstGeom prst="rect">
              <a:avLst/>
            </a:prstGeom>
            <a:blipFill>
              <a:blip r:embed="rId6" cstate="print"/>
              <a:stretch>
                <a:fillRect/>
              </a:stretch>
            </a:blipFill>
          </p:spPr>
          <p:txBody>
            <a:bodyPr wrap="square" lIns="0" tIns="0" rIns="0" bIns="0" rtlCol="0"/>
            <a:lstStyle/>
            <a:p>
              <a:endParaRPr sz="2178"/>
            </a:p>
          </p:txBody>
        </p:sp>
        <p:sp>
          <p:nvSpPr>
            <p:cNvPr id="11" name="object 11"/>
            <p:cNvSpPr/>
            <p:nvPr/>
          </p:nvSpPr>
          <p:spPr>
            <a:xfrm>
              <a:off x="3912654" y="3834815"/>
              <a:ext cx="2871330" cy="1148689"/>
            </a:xfrm>
            <a:prstGeom prst="rect">
              <a:avLst/>
            </a:prstGeom>
            <a:blipFill>
              <a:blip r:embed="rId7" cstate="print"/>
              <a:stretch>
                <a:fillRect/>
              </a:stretch>
            </a:blipFill>
          </p:spPr>
          <p:txBody>
            <a:bodyPr wrap="square" lIns="0" tIns="0" rIns="0" bIns="0" rtlCol="0"/>
            <a:lstStyle/>
            <a:p>
              <a:endParaRPr sz="2178"/>
            </a:p>
          </p:txBody>
        </p:sp>
      </p:grpSp>
      <p:sp>
        <p:nvSpPr>
          <p:cNvPr id="12" name="object 12"/>
          <p:cNvSpPr txBox="1"/>
          <p:nvPr/>
        </p:nvSpPr>
        <p:spPr>
          <a:xfrm>
            <a:off x="5641711" y="3827204"/>
            <a:ext cx="970493" cy="314176"/>
          </a:xfrm>
          <a:prstGeom prst="rect">
            <a:avLst/>
          </a:prstGeom>
        </p:spPr>
        <p:txBody>
          <a:bodyPr vert="horz" wrap="square" lIns="0" tIns="13831" rIns="0" bIns="0" rtlCol="0">
            <a:spAutoFit/>
          </a:bodyPr>
          <a:lstStyle/>
          <a:p>
            <a:pPr marL="11527">
              <a:spcBef>
                <a:spcPts val="109"/>
              </a:spcBef>
            </a:pPr>
            <a:r>
              <a:rPr sz="1951" spc="5" dirty="0">
                <a:latin typeface="Arial"/>
                <a:cs typeface="Arial"/>
              </a:rPr>
              <a:t>Infection</a:t>
            </a:r>
            <a:endParaRPr sz="1951">
              <a:latin typeface="Arial"/>
              <a:cs typeface="Arial"/>
            </a:endParaRPr>
          </a:p>
        </p:txBody>
      </p:sp>
      <p:grpSp>
        <p:nvGrpSpPr>
          <p:cNvPr id="13" name="object 13"/>
          <p:cNvGrpSpPr/>
          <p:nvPr/>
        </p:nvGrpSpPr>
        <p:grpSpPr>
          <a:xfrm>
            <a:off x="7098974" y="3459077"/>
            <a:ext cx="2689604" cy="1128400"/>
            <a:chOff x="6451828" y="3811390"/>
            <a:chExt cx="2963545" cy="1243330"/>
          </a:xfrm>
        </p:grpSpPr>
        <p:sp>
          <p:nvSpPr>
            <p:cNvPr id="14" name="object 14"/>
            <p:cNvSpPr/>
            <p:nvPr/>
          </p:nvSpPr>
          <p:spPr>
            <a:xfrm>
              <a:off x="6451828" y="3811390"/>
              <a:ext cx="2963481" cy="1242752"/>
            </a:xfrm>
            <a:prstGeom prst="rect">
              <a:avLst/>
            </a:prstGeom>
            <a:blipFill>
              <a:blip r:embed="rId8" cstate="print"/>
              <a:stretch>
                <a:fillRect/>
              </a:stretch>
            </a:blipFill>
          </p:spPr>
          <p:txBody>
            <a:bodyPr wrap="square" lIns="0" tIns="0" rIns="0" bIns="0" rtlCol="0"/>
            <a:lstStyle/>
            <a:p>
              <a:endParaRPr sz="2178"/>
            </a:p>
          </p:txBody>
        </p:sp>
        <p:sp>
          <p:nvSpPr>
            <p:cNvPr id="15" name="object 15"/>
            <p:cNvSpPr/>
            <p:nvPr/>
          </p:nvSpPr>
          <p:spPr>
            <a:xfrm>
              <a:off x="7125157" y="4235339"/>
              <a:ext cx="1654225" cy="407323"/>
            </a:xfrm>
            <a:prstGeom prst="rect">
              <a:avLst/>
            </a:prstGeom>
            <a:blipFill>
              <a:blip r:embed="rId9" cstate="print"/>
              <a:stretch>
                <a:fillRect/>
              </a:stretch>
            </a:blipFill>
          </p:spPr>
          <p:txBody>
            <a:bodyPr wrap="square" lIns="0" tIns="0" rIns="0" bIns="0" rtlCol="0"/>
            <a:lstStyle/>
            <a:p>
              <a:endParaRPr sz="2178"/>
            </a:p>
          </p:txBody>
        </p:sp>
        <p:sp>
          <p:nvSpPr>
            <p:cNvPr id="16" name="object 16"/>
            <p:cNvSpPr/>
            <p:nvPr/>
          </p:nvSpPr>
          <p:spPr>
            <a:xfrm>
              <a:off x="6496850" y="3834815"/>
              <a:ext cx="2871330" cy="1148689"/>
            </a:xfrm>
            <a:prstGeom prst="rect">
              <a:avLst/>
            </a:prstGeom>
            <a:blipFill>
              <a:blip r:embed="rId4" cstate="print"/>
              <a:stretch>
                <a:fillRect/>
              </a:stretch>
            </a:blipFill>
          </p:spPr>
          <p:txBody>
            <a:bodyPr wrap="square" lIns="0" tIns="0" rIns="0" bIns="0" rtlCol="0"/>
            <a:lstStyle/>
            <a:p>
              <a:endParaRPr sz="2178"/>
            </a:p>
          </p:txBody>
        </p:sp>
      </p:grpSp>
      <p:sp>
        <p:nvSpPr>
          <p:cNvPr id="17" name="object 17"/>
          <p:cNvSpPr txBox="1"/>
          <p:nvPr/>
        </p:nvSpPr>
        <p:spPr>
          <a:xfrm>
            <a:off x="7755106" y="3827204"/>
            <a:ext cx="1434417" cy="314176"/>
          </a:xfrm>
          <a:prstGeom prst="rect">
            <a:avLst/>
          </a:prstGeom>
        </p:spPr>
        <p:txBody>
          <a:bodyPr vert="horz" wrap="square" lIns="0" tIns="13831" rIns="0" bIns="0" rtlCol="0">
            <a:spAutoFit/>
          </a:bodyPr>
          <a:lstStyle/>
          <a:p>
            <a:pPr marL="11527">
              <a:spcBef>
                <a:spcPts val="109"/>
              </a:spcBef>
            </a:pPr>
            <a:r>
              <a:rPr sz="1951" dirty="0">
                <a:latin typeface="Arial"/>
                <a:cs typeface="Arial"/>
              </a:rPr>
              <a:t>Tuberculosis</a:t>
            </a:r>
            <a:endParaRPr sz="1951">
              <a:latin typeface="Arial"/>
              <a:cs typeface="Arial"/>
            </a:endParaRPr>
          </a:p>
        </p:txBody>
      </p:sp>
      <p:grpSp>
        <p:nvGrpSpPr>
          <p:cNvPr id="18" name="object 18"/>
          <p:cNvGrpSpPr/>
          <p:nvPr/>
        </p:nvGrpSpPr>
        <p:grpSpPr>
          <a:xfrm>
            <a:off x="2576395" y="5415833"/>
            <a:ext cx="3307976" cy="710005"/>
            <a:chOff x="1468617" y="5967446"/>
            <a:chExt cx="3644900" cy="782320"/>
          </a:xfrm>
        </p:grpSpPr>
        <p:sp>
          <p:nvSpPr>
            <p:cNvPr id="19" name="object 19"/>
            <p:cNvSpPr/>
            <p:nvPr/>
          </p:nvSpPr>
          <p:spPr>
            <a:xfrm>
              <a:off x="1473542" y="5972378"/>
              <a:ext cx="3634740" cy="772795"/>
            </a:xfrm>
            <a:custGeom>
              <a:avLst/>
              <a:gdLst/>
              <a:ahLst/>
              <a:cxnLst/>
              <a:rect l="l" t="t" r="r" b="b"/>
              <a:pathLst>
                <a:path w="3634740" h="772795">
                  <a:moveTo>
                    <a:pt x="3248660" y="0"/>
                  </a:moveTo>
                  <a:lnTo>
                    <a:pt x="3248660" y="193065"/>
                  </a:lnTo>
                  <a:lnTo>
                    <a:pt x="386092" y="193065"/>
                  </a:lnTo>
                  <a:lnTo>
                    <a:pt x="386092" y="0"/>
                  </a:lnTo>
                  <a:lnTo>
                    <a:pt x="0" y="386135"/>
                  </a:lnTo>
                  <a:lnTo>
                    <a:pt x="386092" y="772276"/>
                  </a:lnTo>
                  <a:lnTo>
                    <a:pt x="386092" y="579206"/>
                  </a:lnTo>
                  <a:lnTo>
                    <a:pt x="3248660" y="579206"/>
                  </a:lnTo>
                  <a:lnTo>
                    <a:pt x="3248660" y="772276"/>
                  </a:lnTo>
                  <a:lnTo>
                    <a:pt x="3634740" y="386135"/>
                  </a:lnTo>
                  <a:lnTo>
                    <a:pt x="3248660" y="0"/>
                  </a:lnTo>
                  <a:close/>
                </a:path>
              </a:pathLst>
            </a:custGeom>
            <a:solidFill>
              <a:srgbClr val="FFA900"/>
            </a:solidFill>
          </p:spPr>
          <p:txBody>
            <a:bodyPr wrap="square" lIns="0" tIns="0" rIns="0" bIns="0" rtlCol="0"/>
            <a:lstStyle/>
            <a:p>
              <a:endParaRPr sz="2178"/>
            </a:p>
          </p:txBody>
        </p:sp>
        <p:sp>
          <p:nvSpPr>
            <p:cNvPr id="20" name="object 20"/>
            <p:cNvSpPr/>
            <p:nvPr/>
          </p:nvSpPr>
          <p:spPr>
            <a:xfrm>
              <a:off x="1473547" y="5972376"/>
              <a:ext cx="3634740" cy="772795"/>
            </a:xfrm>
            <a:custGeom>
              <a:avLst/>
              <a:gdLst/>
              <a:ahLst/>
              <a:cxnLst/>
              <a:rect l="l" t="t" r="r" b="b"/>
              <a:pathLst>
                <a:path w="3634740" h="772795">
                  <a:moveTo>
                    <a:pt x="0" y="386142"/>
                  </a:moveTo>
                  <a:lnTo>
                    <a:pt x="386085" y="0"/>
                  </a:lnTo>
                  <a:lnTo>
                    <a:pt x="386085" y="193066"/>
                  </a:lnTo>
                  <a:lnTo>
                    <a:pt x="3248658" y="193066"/>
                  </a:lnTo>
                  <a:lnTo>
                    <a:pt x="3248658" y="0"/>
                  </a:lnTo>
                  <a:lnTo>
                    <a:pt x="3634744" y="386142"/>
                  </a:lnTo>
                  <a:lnTo>
                    <a:pt x="3248658" y="772274"/>
                  </a:lnTo>
                  <a:lnTo>
                    <a:pt x="3248658" y="579208"/>
                  </a:lnTo>
                  <a:lnTo>
                    <a:pt x="386085" y="579208"/>
                  </a:lnTo>
                  <a:lnTo>
                    <a:pt x="386085" y="772274"/>
                  </a:lnTo>
                  <a:lnTo>
                    <a:pt x="0" y="386142"/>
                  </a:lnTo>
                  <a:close/>
                </a:path>
              </a:pathLst>
            </a:custGeom>
            <a:ln w="9859">
              <a:solidFill>
                <a:srgbClr val="FFFFFF"/>
              </a:solidFill>
            </a:ln>
          </p:spPr>
          <p:txBody>
            <a:bodyPr wrap="square" lIns="0" tIns="0" rIns="0" bIns="0" rtlCol="0"/>
            <a:lstStyle/>
            <a:p>
              <a:endParaRPr sz="2178"/>
            </a:p>
          </p:txBody>
        </p:sp>
      </p:grpSp>
      <p:sp>
        <p:nvSpPr>
          <p:cNvPr id="21" name="object 21"/>
          <p:cNvSpPr txBox="1"/>
          <p:nvPr/>
        </p:nvSpPr>
        <p:spPr>
          <a:xfrm>
            <a:off x="3566709" y="5626960"/>
            <a:ext cx="1331835" cy="314176"/>
          </a:xfrm>
          <a:prstGeom prst="rect">
            <a:avLst/>
          </a:prstGeom>
        </p:spPr>
        <p:txBody>
          <a:bodyPr vert="horz" wrap="square" lIns="0" tIns="13831" rIns="0" bIns="0" rtlCol="0">
            <a:spAutoFit/>
          </a:bodyPr>
          <a:lstStyle/>
          <a:p>
            <a:pPr marL="11527">
              <a:spcBef>
                <a:spcPts val="109"/>
              </a:spcBef>
            </a:pPr>
            <a:r>
              <a:rPr sz="1951" spc="9" dirty="0">
                <a:latin typeface="Arial"/>
                <a:cs typeface="Arial"/>
              </a:rPr>
              <a:t>Risk</a:t>
            </a:r>
            <a:r>
              <a:rPr sz="1951" spc="-50" dirty="0">
                <a:latin typeface="Arial"/>
                <a:cs typeface="Arial"/>
              </a:rPr>
              <a:t> </a:t>
            </a:r>
            <a:r>
              <a:rPr sz="1951" spc="5" dirty="0">
                <a:latin typeface="Arial"/>
                <a:cs typeface="Arial"/>
              </a:rPr>
              <a:t>factors</a:t>
            </a:r>
            <a:endParaRPr sz="1951">
              <a:latin typeface="Arial"/>
              <a:cs typeface="Arial"/>
            </a:endParaRPr>
          </a:p>
        </p:txBody>
      </p:sp>
      <p:grpSp>
        <p:nvGrpSpPr>
          <p:cNvPr id="22" name="object 22"/>
          <p:cNvGrpSpPr/>
          <p:nvPr/>
        </p:nvGrpSpPr>
        <p:grpSpPr>
          <a:xfrm>
            <a:off x="6092994" y="5415833"/>
            <a:ext cx="3515445" cy="710005"/>
            <a:chOff x="5343388" y="5967446"/>
            <a:chExt cx="3873500" cy="782320"/>
          </a:xfrm>
        </p:grpSpPr>
        <p:sp>
          <p:nvSpPr>
            <p:cNvPr id="23" name="object 23"/>
            <p:cNvSpPr/>
            <p:nvPr/>
          </p:nvSpPr>
          <p:spPr>
            <a:xfrm>
              <a:off x="5348312" y="5972378"/>
              <a:ext cx="3863340" cy="772795"/>
            </a:xfrm>
            <a:custGeom>
              <a:avLst/>
              <a:gdLst/>
              <a:ahLst/>
              <a:cxnLst/>
              <a:rect l="l" t="t" r="r" b="b"/>
              <a:pathLst>
                <a:path w="3863340" h="772795">
                  <a:moveTo>
                    <a:pt x="3477260" y="0"/>
                  </a:moveTo>
                  <a:lnTo>
                    <a:pt x="3477260" y="193065"/>
                  </a:lnTo>
                  <a:lnTo>
                    <a:pt x="386092" y="193065"/>
                  </a:lnTo>
                  <a:lnTo>
                    <a:pt x="386092" y="0"/>
                  </a:lnTo>
                  <a:lnTo>
                    <a:pt x="0" y="386135"/>
                  </a:lnTo>
                  <a:lnTo>
                    <a:pt x="386092" y="772276"/>
                  </a:lnTo>
                  <a:lnTo>
                    <a:pt x="386092" y="579206"/>
                  </a:lnTo>
                  <a:lnTo>
                    <a:pt x="3477260" y="579206"/>
                  </a:lnTo>
                  <a:lnTo>
                    <a:pt x="3477260" y="772276"/>
                  </a:lnTo>
                  <a:lnTo>
                    <a:pt x="3863340" y="386135"/>
                  </a:lnTo>
                  <a:lnTo>
                    <a:pt x="3477260" y="0"/>
                  </a:lnTo>
                  <a:close/>
                </a:path>
              </a:pathLst>
            </a:custGeom>
            <a:solidFill>
              <a:srgbClr val="FFA900"/>
            </a:solidFill>
          </p:spPr>
          <p:txBody>
            <a:bodyPr wrap="square" lIns="0" tIns="0" rIns="0" bIns="0" rtlCol="0"/>
            <a:lstStyle/>
            <a:p>
              <a:endParaRPr sz="2178"/>
            </a:p>
          </p:txBody>
        </p:sp>
        <p:sp>
          <p:nvSpPr>
            <p:cNvPr id="24" name="object 24"/>
            <p:cNvSpPr/>
            <p:nvPr/>
          </p:nvSpPr>
          <p:spPr>
            <a:xfrm>
              <a:off x="5348318" y="5972376"/>
              <a:ext cx="3863975" cy="772795"/>
            </a:xfrm>
            <a:custGeom>
              <a:avLst/>
              <a:gdLst/>
              <a:ahLst/>
              <a:cxnLst/>
              <a:rect l="l" t="t" r="r" b="b"/>
              <a:pathLst>
                <a:path w="3863975" h="772795">
                  <a:moveTo>
                    <a:pt x="0" y="386142"/>
                  </a:moveTo>
                  <a:lnTo>
                    <a:pt x="386086" y="0"/>
                  </a:lnTo>
                  <a:lnTo>
                    <a:pt x="386086" y="193066"/>
                  </a:lnTo>
                  <a:lnTo>
                    <a:pt x="3477260" y="193066"/>
                  </a:lnTo>
                  <a:lnTo>
                    <a:pt x="3477260" y="0"/>
                  </a:lnTo>
                  <a:lnTo>
                    <a:pt x="3863346" y="386142"/>
                  </a:lnTo>
                  <a:lnTo>
                    <a:pt x="3477260" y="772274"/>
                  </a:lnTo>
                  <a:lnTo>
                    <a:pt x="3477260" y="579208"/>
                  </a:lnTo>
                  <a:lnTo>
                    <a:pt x="386086" y="579208"/>
                  </a:lnTo>
                  <a:lnTo>
                    <a:pt x="386086" y="772274"/>
                  </a:lnTo>
                  <a:lnTo>
                    <a:pt x="0" y="386142"/>
                  </a:lnTo>
                  <a:close/>
                </a:path>
              </a:pathLst>
            </a:custGeom>
            <a:ln w="9859">
              <a:solidFill>
                <a:srgbClr val="FFFFFF"/>
              </a:solidFill>
            </a:ln>
          </p:spPr>
          <p:txBody>
            <a:bodyPr wrap="square" lIns="0" tIns="0" rIns="0" bIns="0" rtlCol="0"/>
            <a:lstStyle/>
            <a:p>
              <a:endParaRPr sz="2178"/>
            </a:p>
          </p:txBody>
        </p:sp>
      </p:grpSp>
      <p:sp>
        <p:nvSpPr>
          <p:cNvPr id="25" name="object 25"/>
          <p:cNvSpPr txBox="1"/>
          <p:nvPr/>
        </p:nvSpPr>
        <p:spPr>
          <a:xfrm>
            <a:off x="6651544" y="5626960"/>
            <a:ext cx="2404334" cy="314176"/>
          </a:xfrm>
          <a:prstGeom prst="rect">
            <a:avLst/>
          </a:prstGeom>
        </p:spPr>
        <p:txBody>
          <a:bodyPr vert="horz" wrap="square" lIns="0" tIns="13831" rIns="0" bIns="0" rtlCol="0">
            <a:spAutoFit/>
          </a:bodyPr>
          <a:lstStyle/>
          <a:p>
            <a:pPr marL="11527">
              <a:spcBef>
                <a:spcPts val="109"/>
              </a:spcBef>
            </a:pPr>
            <a:r>
              <a:rPr sz="1951" spc="9" dirty="0">
                <a:latin typeface="Arial"/>
                <a:cs typeface="Arial"/>
              </a:rPr>
              <a:t>Disease</a:t>
            </a:r>
            <a:r>
              <a:rPr sz="1951" spc="-41" dirty="0">
                <a:latin typeface="Arial"/>
                <a:cs typeface="Arial"/>
              </a:rPr>
              <a:t> </a:t>
            </a:r>
            <a:r>
              <a:rPr sz="1951" spc="9" dirty="0">
                <a:latin typeface="Arial"/>
                <a:cs typeface="Arial"/>
              </a:rPr>
              <a:t>mechanisms</a:t>
            </a:r>
            <a:endParaRPr sz="1951">
              <a:latin typeface="Arial"/>
              <a:cs typeface="Arial"/>
            </a:endParaRPr>
          </a:p>
        </p:txBody>
      </p:sp>
      <p:grpSp>
        <p:nvGrpSpPr>
          <p:cNvPr id="26" name="object 26"/>
          <p:cNvGrpSpPr/>
          <p:nvPr/>
        </p:nvGrpSpPr>
        <p:grpSpPr>
          <a:xfrm>
            <a:off x="3003054" y="2403510"/>
            <a:ext cx="452397" cy="1052328"/>
            <a:chOff x="1938731" y="2648312"/>
            <a:chExt cx="498475" cy="1159510"/>
          </a:xfrm>
        </p:grpSpPr>
        <p:sp>
          <p:nvSpPr>
            <p:cNvPr id="27" name="object 27"/>
            <p:cNvSpPr/>
            <p:nvPr/>
          </p:nvSpPr>
          <p:spPr>
            <a:xfrm>
              <a:off x="2024218" y="2686412"/>
              <a:ext cx="375285" cy="1050290"/>
            </a:xfrm>
            <a:custGeom>
              <a:avLst/>
              <a:gdLst/>
              <a:ahLst/>
              <a:cxnLst/>
              <a:rect l="l" t="t" r="r" b="b"/>
              <a:pathLst>
                <a:path w="375285" h="1050289">
                  <a:moveTo>
                    <a:pt x="374846" y="0"/>
                  </a:moveTo>
                  <a:lnTo>
                    <a:pt x="0" y="1050295"/>
                  </a:lnTo>
                </a:path>
              </a:pathLst>
            </a:custGeom>
            <a:ln w="75582">
              <a:solidFill>
                <a:srgbClr val="FFA900"/>
              </a:solidFill>
            </a:ln>
          </p:spPr>
          <p:txBody>
            <a:bodyPr wrap="square" lIns="0" tIns="0" rIns="0" bIns="0" rtlCol="0"/>
            <a:lstStyle/>
            <a:p>
              <a:endParaRPr sz="2178"/>
            </a:p>
          </p:txBody>
        </p:sp>
        <p:sp>
          <p:nvSpPr>
            <p:cNvPr id="28" name="object 28"/>
            <p:cNvSpPr/>
            <p:nvPr/>
          </p:nvSpPr>
          <p:spPr>
            <a:xfrm>
              <a:off x="1938731" y="3441509"/>
              <a:ext cx="324485" cy="366395"/>
            </a:xfrm>
            <a:custGeom>
              <a:avLst/>
              <a:gdLst/>
              <a:ahLst/>
              <a:cxnLst/>
              <a:rect l="l" t="t" r="r" b="b"/>
              <a:pathLst>
                <a:path w="324485" h="366395">
                  <a:moveTo>
                    <a:pt x="30187" y="0"/>
                  </a:moveTo>
                  <a:lnTo>
                    <a:pt x="16271" y="5623"/>
                  </a:lnTo>
                  <a:lnTo>
                    <a:pt x="5954" y="15795"/>
                  </a:lnTo>
                  <a:lnTo>
                    <a:pt x="207" y="29096"/>
                  </a:lnTo>
                  <a:lnTo>
                    <a:pt x="0" y="44107"/>
                  </a:lnTo>
                  <a:lnTo>
                    <a:pt x="60274" y="365836"/>
                  </a:lnTo>
                  <a:lnTo>
                    <a:pt x="228047" y="224548"/>
                  </a:lnTo>
                  <a:lnTo>
                    <a:pt x="110705" y="224548"/>
                  </a:lnTo>
                  <a:lnTo>
                    <a:pt x="74282" y="30187"/>
                  </a:lnTo>
                  <a:lnTo>
                    <a:pt x="68658" y="16271"/>
                  </a:lnTo>
                  <a:lnTo>
                    <a:pt x="58488" y="5954"/>
                  </a:lnTo>
                  <a:lnTo>
                    <a:pt x="45191" y="207"/>
                  </a:lnTo>
                  <a:lnTo>
                    <a:pt x="30187" y="0"/>
                  </a:lnTo>
                  <a:close/>
                </a:path>
                <a:path w="324485" h="366395">
                  <a:moveTo>
                    <a:pt x="289506" y="88430"/>
                  </a:moveTo>
                  <a:lnTo>
                    <a:pt x="275101" y="89973"/>
                  </a:lnTo>
                  <a:lnTo>
                    <a:pt x="261937" y="97180"/>
                  </a:lnTo>
                  <a:lnTo>
                    <a:pt x="110705" y="224548"/>
                  </a:lnTo>
                  <a:lnTo>
                    <a:pt x="228047" y="224548"/>
                  </a:lnTo>
                  <a:lnTo>
                    <a:pt x="310629" y="155003"/>
                  </a:lnTo>
                  <a:lnTo>
                    <a:pt x="319967" y="143252"/>
                  </a:lnTo>
                  <a:lnTo>
                    <a:pt x="323938" y="129314"/>
                  </a:lnTo>
                  <a:lnTo>
                    <a:pt x="322395" y="114905"/>
                  </a:lnTo>
                  <a:lnTo>
                    <a:pt x="315188" y="101739"/>
                  </a:lnTo>
                  <a:lnTo>
                    <a:pt x="303439" y="92401"/>
                  </a:lnTo>
                  <a:lnTo>
                    <a:pt x="289506" y="88430"/>
                  </a:lnTo>
                  <a:close/>
                </a:path>
              </a:pathLst>
            </a:custGeom>
            <a:solidFill>
              <a:srgbClr val="FFA900"/>
            </a:solidFill>
          </p:spPr>
          <p:txBody>
            <a:bodyPr wrap="square" lIns="0" tIns="0" rIns="0" bIns="0" rtlCol="0"/>
            <a:lstStyle/>
            <a:p>
              <a:endParaRPr sz="2178"/>
            </a:p>
          </p:txBody>
        </p:sp>
      </p:grpSp>
      <p:sp>
        <p:nvSpPr>
          <p:cNvPr id="29" name="object 29"/>
          <p:cNvSpPr txBox="1"/>
          <p:nvPr/>
        </p:nvSpPr>
        <p:spPr>
          <a:xfrm>
            <a:off x="4118129" y="2643003"/>
            <a:ext cx="1992854" cy="271207"/>
          </a:xfrm>
          <a:prstGeom prst="rect">
            <a:avLst/>
          </a:prstGeom>
        </p:spPr>
        <p:txBody>
          <a:bodyPr vert="horz" wrap="square" lIns="0" tIns="12679" rIns="0" bIns="0" rtlCol="0">
            <a:spAutoFit/>
          </a:bodyPr>
          <a:lstStyle/>
          <a:p>
            <a:pPr marL="11527">
              <a:spcBef>
                <a:spcPts val="100"/>
              </a:spcBef>
            </a:pPr>
            <a:r>
              <a:rPr sz="1679" spc="5" dirty="0">
                <a:latin typeface="Arial"/>
                <a:cs typeface="Arial"/>
              </a:rPr>
              <a:t>Exposure </a:t>
            </a:r>
            <a:r>
              <a:rPr sz="1679" dirty="0">
                <a:latin typeface="Arial"/>
                <a:cs typeface="Arial"/>
              </a:rPr>
              <a:t>to</a:t>
            </a:r>
            <a:r>
              <a:rPr sz="1679" spc="-68" dirty="0">
                <a:latin typeface="Arial"/>
                <a:cs typeface="Arial"/>
              </a:rPr>
              <a:t> </a:t>
            </a:r>
            <a:r>
              <a:rPr sz="1679" spc="5" dirty="0">
                <a:latin typeface="Arial"/>
                <a:cs typeface="Arial"/>
              </a:rPr>
              <a:t>bacteria</a:t>
            </a:r>
            <a:endParaRPr sz="1679">
              <a:latin typeface="Arial"/>
              <a:cs typeface="Arial"/>
            </a:endParaRPr>
          </a:p>
        </p:txBody>
      </p:sp>
      <p:sp>
        <p:nvSpPr>
          <p:cNvPr id="30" name="object 30"/>
          <p:cNvSpPr txBox="1"/>
          <p:nvPr/>
        </p:nvSpPr>
        <p:spPr>
          <a:xfrm>
            <a:off x="2051744" y="2265709"/>
            <a:ext cx="763601" cy="521285"/>
          </a:xfrm>
          <a:prstGeom prst="rect">
            <a:avLst/>
          </a:prstGeom>
        </p:spPr>
        <p:txBody>
          <a:bodyPr vert="horz" wrap="square" lIns="0" tIns="6339" rIns="0" bIns="0" rtlCol="0">
            <a:spAutoFit/>
          </a:bodyPr>
          <a:lstStyle/>
          <a:p>
            <a:pPr marL="11527" marR="4611">
              <a:lnSpc>
                <a:spcPct val="102600"/>
              </a:lnSpc>
              <a:spcBef>
                <a:spcPts val="50"/>
              </a:spcBef>
            </a:pPr>
            <a:r>
              <a:rPr sz="1679" spc="5" dirty="0">
                <a:latin typeface="Arial"/>
                <a:cs typeface="Arial"/>
              </a:rPr>
              <a:t>Gene</a:t>
            </a:r>
            <a:r>
              <a:rPr sz="1679" spc="-5" dirty="0">
                <a:latin typeface="Arial"/>
                <a:cs typeface="Arial"/>
              </a:rPr>
              <a:t>t</a:t>
            </a:r>
            <a:r>
              <a:rPr sz="1679" dirty="0">
                <a:latin typeface="Arial"/>
                <a:cs typeface="Arial"/>
              </a:rPr>
              <a:t>ic  factors</a:t>
            </a:r>
            <a:endParaRPr sz="1679">
              <a:latin typeface="Arial"/>
              <a:cs typeface="Arial"/>
            </a:endParaRPr>
          </a:p>
        </p:txBody>
      </p:sp>
      <p:grpSp>
        <p:nvGrpSpPr>
          <p:cNvPr id="31" name="object 31"/>
          <p:cNvGrpSpPr/>
          <p:nvPr/>
        </p:nvGrpSpPr>
        <p:grpSpPr>
          <a:xfrm>
            <a:off x="2222841" y="2806982"/>
            <a:ext cx="3085524" cy="2259682"/>
            <a:chOff x="1079053" y="3092878"/>
            <a:chExt cx="3399790" cy="2489835"/>
          </a:xfrm>
        </p:grpSpPr>
        <p:sp>
          <p:nvSpPr>
            <p:cNvPr id="32" name="object 32"/>
            <p:cNvSpPr/>
            <p:nvPr/>
          </p:nvSpPr>
          <p:spPr>
            <a:xfrm>
              <a:off x="1325909" y="3130978"/>
              <a:ext cx="307340" cy="609600"/>
            </a:xfrm>
            <a:custGeom>
              <a:avLst/>
              <a:gdLst/>
              <a:ahLst/>
              <a:cxnLst/>
              <a:rect l="l" t="t" r="r" b="b"/>
              <a:pathLst>
                <a:path w="307339" h="609600">
                  <a:moveTo>
                    <a:pt x="0" y="0"/>
                  </a:moveTo>
                  <a:lnTo>
                    <a:pt x="306789" y="609373"/>
                  </a:lnTo>
                </a:path>
              </a:pathLst>
            </a:custGeom>
            <a:ln w="75583">
              <a:solidFill>
                <a:srgbClr val="FFA900"/>
              </a:solidFill>
            </a:ln>
          </p:spPr>
          <p:txBody>
            <a:bodyPr wrap="square" lIns="0" tIns="0" rIns="0" bIns="0" rtlCol="0"/>
            <a:lstStyle/>
            <a:p>
              <a:endParaRPr sz="2178"/>
            </a:p>
          </p:txBody>
        </p:sp>
        <p:sp>
          <p:nvSpPr>
            <p:cNvPr id="33" name="object 33"/>
            <p:cNvSpPr/>
            <p:nvPr/>
          </p:nvSpPr>
          <p:spPr>
            <a:xfrm>
              <a:off x="1375379" y="3440582"/>
              <a:ext cx="311785" cy="367030"/>
            </a:xfrm>
            <a:custGeom>
              <a:avLst/>
              <a:gdLst/>
              <a:ahLst/>
              <a:cxnLst/>
              <a:rect l="l" t="t" r="r" b="b"/>
              <a:pathLst>
                <a:path w="311785" h="367029">
                  <a:moveTo>
                    <a:pt x="43850" y="119496"/>
                  </a:moveTo>
                  <a:lnTo>
                    <a:pt x="29365" y="119743"/>
                  </a:lnTo>
                  <a:lnTo>
                    <a:pt x="16031" y="125402"/>
                  </a:lnTo>
                  <a:lnTo>
                    <a:pt x="5529" y="136118"/>
                  </a:lnTo>
                  <a:lnTo>
                    <a:pt x="0" y="150071"/>
                  </a:lnTo>
                  <a:lnTo>
                    <a:pt x="242" y="164557"/>
                  </a:lnTo>
                  <a:lnTo>
                    <a:pt x="5900" y="177895"/>
                  </a:lnTo>
                  <a:lnTo>
                    <a:pt x="16616" y="188404"/>
                  </a:lnTo>
                  <a:lnTo>
                    <a:pt x="291050" y="366763"/>
                  </a:lnTo>
                  <a:lnTo>
                    <a:pt x="299316" y="232778"/>
                  </a:lnTo>
                  <a:lnTo>
                    <a:pt x="223588" y="232778"/>
                  </a:lnTo>
                  <a:lnTo>
                    <a:pt x="57802" y="125018"/>
                  </a:lnTo>
                  <a:lnTo>
                    <a:pt x="43850" y="119496"/>
                  </a:lnTo>
                  <a:close/>
                </a:path>
                <a:path w="311785" h="367029">
                  <a:moveTo>
                    <a:pt x="275810" y="0"/>
                  </a:moveTo>
                  <a:lnTo>
                    <a:pt x="239636" y="20902"/>
                  </a:lnTo>
                  <a:lnTo>
                    <a:pt x="223588" y="232778"/>
                  </a:lnTo>
                  <a:lnTo>
                    <a:pt x="299316" y="232778"/>
                  </a:lnTo>
                  <a:lnTo>
                    <a:pt x="311205" y="40055"/>
                  </a:lnTo>
                  <a:lnTo>
                    <a:pt x="309145" y="25187"/>
                  </a:lnTo>
                  <a:lnTo>
                    <a:pt x="301799" y="12698"/>
                  </a:lnTo>
                  <a:lnTo>
                    <a:pt x="290308" y="3874"/>
                  </a:lnTo>
                  <a:lnTo>
                    <a:pt x="275810" y="0"/>
                  </a:lnTo>
                  <a:close/>
                </a:path>
              </a:pathLst>
            </a:custGeom>
            <a:solidFill>
              <a:srgbClr val="FFA900"/>
            </a:solidFill>
          </p:spPr>
          <p:txBody>
            <a:bodyPr wrap="square" lIns="0" tIns="0" rIns="0" bIns="0" rtlCol="0"/>
            <a:lstStyle/>
            <a:p>
              <a:endParaRPr sz="2178"/>
            </a:p>
          </p:txBody>
        </p:sp>
        <p:sp>
          <p:nvSpPr>
            <p:cNvPr id="34" name="object 34"/>
            <p:cNvSpPr/>
            <p:nvPr/>
          </p:nvSpPr>
          <p:spPr>
            <a:xfrm>
              <a:off x="4308215" y="3259585"/>
              <a:ext cx="1905" cy="576580"/>
            </a:xfrm>
            <a:custGeom>
              <a:avLst/>
              <a:gdLst/>
              <a:ahLst/>
              <a:cxnLst/>
              <a:rect l="l" t="t" r="r" b="b"/>
              <a:pathLst>
                <a:path w="1904" h="576579">
                  <a:moveTo>
                    <a:pt x="698" y="-37790"/>
                  </a:moveTo>
                  <a:lnTo>
                    <a:pt x="698" y="613748"/>
                  </a:lnTo>
                </a:path>
              </a:pathLst>
            </a:custGeom>
            <a:ln w="76978">
              <a:solidFill>
                <a:srgbClr val="FFA900"/>
              </a:solidFill>
            </a:ln>
          </p:spPr>
          <p:txBody>
            <a:bodyPr wrap="square" lIns="0" tIns="0" rIns="0" bIns="0" rtlCol="0"/>
            <a:lstStyle/>
            <a:p>
              <a:endParaRPr sz="2178"/>
            </a:p>
          </p:txBody>
        </p:sp>
        <p:sp>
          <p:nvSpPr>
            <p:cNvPr id="35" name="object 35"/>
            <p:cNvSpPr/>
            <p:nvPr/>
          </p:nvSpPr>
          <p:spPr>
            <a:xfrm>
              <a:off x="4138997" y="3570933"/>
              <a:ext cx="339725" cy="339725"/>
            </a:xfrm>
            <a:custGeom>
              <a:avLst/>
              <a:gdLst/>
              <a:ahLst/>
              <a:cxnLst/>
              <a:rect l="l" t="t" r="r" b="b"/>
              <a:pathLst>
                <a:path w="339725" h="339725">
                  <a:moveTo>
                    <a:pt x="32753" y="0"/>
                  </a:moveTo>
                  <a:lnTo>
                    <a:pt x="18538" y="4814"/>
                  </a:lnTo>
                  <a:lnTo>
                    <a:pt x="7302" y="14767"/>
                  </a:lnTo>
                  <a:lnTo>
                    <a:pt x="977" y="27803"/>
                  </a:lnTo>
                  <a:lnTo>
                    <a:pt x="0" y="42260"/>
                  </a:lnTo>
                  <a:lnTo>
                    <a:pt x="4809" y="56478"/>
                  </a:lnTo>
                  <a:lnTo>
                    <a:pt x="169033" y="339612"/>
                  </a:lnTo>
                  <a:lnTo>
                    <a:pt x="257018" y="189599"/>
                  </a:lnTo>
                  <a:lnTo>
                    <a:pt x="169401" y="189599"/>
                  </a:lnTo>
                  <a:lnTo>
                    <a:pt x="70188" y="18543"/>
                  </a:lnTo>
                  <a:lnTo>
                    <a:pt x="60237" y="7306"/>
                  </a:lnTo>
                  <a:lnTo>
                    <a:pt x="47206" y="977"/>
                  </a:lnTo>
                  <a:lnTo>
                    <a:pt x="32753" y="0"/>
                  </a:lnTo>
                  <a:close/>
                </a:path>
                <a:path w="339725" h="339725">
                  <a:moveTo>
                    <a:pt x="306959" y="673"/>
                  </a:moveTo>
                  <a:lnTo>
                    <a:pt x="292500" y="1582"/>
                  </a:lnTo>
                  <a:lnTo>
                    <a:pt x="279439" y="7844"/>
                  </a:lnTo>
                  <a:lnTo>
                    <a:pt x="269439" y="19025"/>
                  </a:lnTo>
                  <a:lnTo>
                    <a:pt x="169401" y="189599"/>
                  </a:lnTo>
                  <a:lnTo>
                    <a:pt x="257018" y="189599"/>
                  </a:lnTo>
                  <a:lnTo>
                    <a:pt x="334628" y="57278"/>
                  </a:lnTo>
                  <a:lnTo>
                    <a:pt x="339505" y="43084"/>
                  </a:lnTo>
                  <a:lnTo>
                    <a:pt x="338597" y="28624"/>
                  </a:lnTo>
                  <a:lnTo>
                    <a:pt x="332335" y="15558"/>
                  </a:lnTo>
                  <a:lnTo>
                    <a:pt x="321153" y="5551"/>
                  </a:lnTo>
                  <a:lnTo>
                    <a:pt x="306959" y="673"/>
                  </a:lnTo>
                  <a:close/>
                </a:path>
              </a:pathLst>
            </a:custGeom>
            <a:solidFill>
              <a:srgbClr val="FFA900"/>
            </a:solidFill>
          </p:spPr>
          <p:txBody>
            <a:bodyPr wrap="square" lIns="0" tIns="0" rIns="0" bIns="0" rtlCol="0"/>
            <a:lstStyle/>
            <a:p>
              <a:endParaRPr sz="2178"/>
            </a:p>
          </p:txBody>
        </p:sp>
        <p:sp>
          <p:nvSpPr>
            <p:cNvPr id="36" name="object 36"/>
            <p:cNvSpPr/>
            <p:nvPr/>
          </p:nvSpPr>
          <p:spPr>
            <a:xfrm>
              <a:off x="1117153" y="5110519"/>
              <a:ext cx="300990" cy="273685"/>
            </a:xfrm>
            <a:custGeom>
              <a:avLst/>
              <a:gdLst/>
              <a:ahLst/>
              <a:cxnLst/>
              <a:rect l="l" t="t" r="r" b="b"/>
              <a:pathLst>
                <a:path w="300990" h="273685">
                  <a:moveTo>
                    <a:pt x="0" y="273445"/>
                  </a:moveTo>
                  <a:lnTo>
                    <a:pt x="300887" y="0"/>
                  </a:lnTo>
                </a:path>
              </a:pathLst>
            </a:custGeom>
            <a:ln w="75586">
              <a:solidFill>
                <a:srgbClr val="FFA900"/>
              </a:solidFill>
            </a:ln>
          </p:spPr>
          <p:txBody>
            <a:bodyPr wrap="square" lIns="0" tIns="0" rIns="0" bIns="0" rtlCol="0"/>
            <a:lstStyle/>
            <a:p>
              <a:endParaRPr sz="2178"/>
            </a:p>
          </p:txBody>
        </p:sp>
        <p:sp>
          <p:nvSpPr>
            <p:cNvPr id="37" name="object 37"/>
            <p:cNvSpPr/>
            <p:nvPr/>
          </p:nvSpPr>
          <p:spPr>
            <a:xfrm>
              <a:off x="1124161" y="5060073"/>
              <a:ext cx="349885" cy="339090"/>
            </a:xfrm>
            <a:custGeom>
              <a:avLst/>
              <a:gdLst/>
              <a:ahLst/>
              <a:cxnLst/>
              <a:rect l="l" t="t" r="r" b="b"/>
              <a:pathLst>
                <a:path w="349884" h="339089">
                  <a:moveTo>
                    <a:pt x="317608" y="100888"/>
                  </a:moveTo>
                  <a:lnTo>
                    <a:pt x="238371" y="100888"/>
                  </a:lnTo>
                  <a:lnTo>
                    <a:pt x="178973" y="289496"/>
                  </a:lnTo>
                  <a:lnTo>
                    <a:pt x="177385" y="304422"/>
                  </a:lnTo>
                  <a:lnTo>
                    <a:pt x="181502" y="318315"/>
                  </a:lnTo>
                  <a:lnTo>
                    <a:pt x="190526" y="329651"/>
                  </a:lnTo>
                  <a:lnTo>
                    <a:pt x="203661" y="336905"/>
                  </a:lnTo>
                  <a:lnTo>
                    <a:pt x="218588" y="338493"/>
                  </a:lnTo>
                  <a:lnTo>
                    <a:pt x="232479" y="334375"/>
                  </a:lnTo>
                  <a:lnTo>
                    <a:pt x="243811" y="325347"/>
                  </a:lnTo>
                  <a:lnTo>
                    <a:pt x="251058" y="312204"/>
                  </a:lnTo>
                  <a:lnTo>
                    <a:pt x="317608" y="100888"/>
                  </a:lnTo>
                  <a:close/>
                </a:path>
                <a:path w="349884" h="339089">
                  <a:moveTo>
                    <a:pt x="349381" y="0"/>
                  </a:moveTo>
                  <a:lnTo>
                    <a:pt x="29257" y="68071"/>
                  </a:lnTo>
                  <a:lnTo>
                    <a:pt x="15487" y="74039"/>
                  </a:lnTo>
                  <a:lnTo>
                    <a:pt x="5423" y="84462"/>
                  </a:lnTo>
                  <a:lnTo>
                    <a:pt x="0" y="97898"/>
                  </a:lnTo>
                  <a:lnTo>
                    <a:pt x="154" y="112902"/>
                  </a:lnTo>
                  <a:lnTo>
                    <a:pt x="6118" y="126677"/>
                  </a:lnTo>
                  <a:lnTo>
                    <a:pt x="16538" y="136744"/>
                  </a:lnTo>
                  <a:lnTo>
                    <a:pt x="29972" y="142167"/>
                  </a:lnTo>
                  <a:lnTo>
                    <a:pt x="44978" y="142011"/>
                  </a:lnTo>
                  <a:lnTo>
                    <a:pt x="238371" y="100888"/>
                  </a:lnTo>
                  <a:lnTo>
                    <a:pt x="317608" y="100888"/>
                  </a:lnTo>
                  <a:lnTo>
                    <a:pt x="349381" y="0"/>
                  </a:lnTo>
                  <a:close/>
                </a:path>
              </a:pathLst>
            </a:custGeom>
            <a:solidFill>
              <a:srgbClr val="FFA900"/>
            </a:solidFill>
          </p:spPr>
          <p:txBody>
            <a:bodyPr wrap="square" lIns="0" tIns="0" rIns="0" bIns="0" rtlCol="0"/>
            <a:lstStyle/>
            <a:p>
              <a:endParaRPr sz="2178"/>
            </a:p>
          </p:txBody>
        </p:sp>
        <p:sp>
          <p:nvSpPr>
            <p:cNvPr id="38" name="object 38"/>
            <p:cNvSpPr/>
            <p:nvPr/>
          </p:nvSpPr>
          <p:spPr>
            <a:xfrm>
              <a:off x="1875913" y="5113024"/>
              <a:ext cx="433070" cy="431800"/>
            </a:xfrm>
            <a:custGeom>
              <a:avLst/>
              <a:gdLst/>
              <a:ahLst/>
              <a:cxnLst/>
              <a:rect l="l" t="t" r="r" b="b"/>
              <a:pathLst>
                <a:path w="433069" h="431800">
                  <a:moveTo>
                    <a:pt x="432661" y="431306"/>
                  </a:moveTo>
                  <a:lnTo>
                    <a:pt x="0" y="0"/>
                  </a:lnTo>
                </a:path>
              </a:pathLst>
            </a:custGeom>
            <a:ln w="75586">
              <a:solidFill>
                <a:srgbClr val="FFA900"/>
              </a:solidFill>
            </a:ln>
          </p:spPr>
          <p:txBody>
            <a:bodyPr wrap="square" lIns="0" tIns="0" rIns="0" bIns="0" rtlCol="0"/>
            <a:lstStyle/>
            <a:p>
              <a:endParaRPr sz="2178"/>
            </a:p>
          </p:txBody>
        </p:sp>
        <p:sp>
          <p:nvSpPr>
            <p:cNvPr id="39" name="object 39"/>
            <p:cNvSpPr/>
            <p:nvPr/>
          </p:nvSpPr>
          <p:spPr>
            <a:xfrm>
              <a:off x="1822792" y="5060073"/>
              <a:ext cx="344805" cy="344170"/>
            </a:xfrm>
            <a:custGeom>
              <a:avLst/>
              <a:gdLst/>
              <a:ahLst/>
              <a:cxnLst/>
              <a:rect l="l" t="t" r="r" b="b"/>
              <a:pathLst>
                <a:path w="344805" h="344170">
                  <a:moveTo>
                    <a:pt x="0" y="0"/>
                  </a:moveTo>
                  <a:lnTo>
                    <a:pt x="83807" y="316420"/>
                  </a:lnTo>
                  <a:lnTo>
                    <a:pt x="90446" y="329875"/>
                  </a:lnTo>
                  <a:lnTo>
                    <a:pt x="101352" y="339412"/>
                  </a:lnTo>
                  <a:lnTo>
                    <a:pt x="115039" y="344165"/>
                  </a:lnTo>
                  <a:lnTo>
                    <a:pt x="130022" y="343268"/>
                  </a:lnTo>
                  <a:lnTo>
                    <a:pt x="143477" y="336629"/>
                  </a:lnTo>
                  <a:lnTo>
                    <a:pt x="153014" y="325723"/>
                  </a:lnTo>
                  <a:lnTo>
                    <a:pt x="157767" y="312035"/>
                  </a:lnTo>
                  <a:lnTo>
                    <a:pt x="156870" y="297052"/>
                  </a:lnTo>
                  <a:lnTo>
                    <a:pt x="106248" y="105905"/>
                  </a:lnTo>
                  <a:lnTo>
                    <a:pt x="341686" y="105905"/>
                  </a:lnTo>
                  <a:lnTo>
                    <a:pt x="339702" y="100250"/>
                  </a:lnTo>
                  <a:lnTo>
                    <a:pt x="330129" y="89375"/>
                  </a:lnTo>
                  <a:lnTo>
                    <a:pt x="316649" y="82778"/>
                  </a:lnTo>
                  <a:lnTo>
                    <a:pt x="0" y="0"/>
                  </a:lnTo>
                  <a:close/>
                </a:path>
                <a:path w="344805" h="344170">
                  <a:moveTo>
                    <a:pt x="341686" y="105905"/>
                  </a:moveTo>
                  <a:lnTo>
                    <a:pt x="106248" y="105905"/>
                  </a:lnTo>
                  <a:lnTo>
                    <a:pt x="297535" y="155917"/>
                  </a:lnTo>
                  <a:lnTo>
                    <a:pt x="312518" y="156760"/>
                  </a:lnTo>
                  <a:lnTo>
                    <a:pt x="326188" y="151960"/>
                  </a:lnTo>
                  <a:lnTo>
                    <a:pt x="337060" y="142385"/>
                  </a:lnTo>
                  <a:lnTo>
                    <a:pt x="343649" y="128904"/>
                  </a:lnTo>
                  <a:lnTo>
                    <a:pt x="344499" y="113921"/>
                  </a:lnTo>
                  <a:lnTo>
                    <a:pt x="341686" y="105905"/>
                  </a:lnTo>
                  <a:close/>
                </a:path>
              </a:pathLst>
            </a:custGeom>
            <a:solidFill>
              <a:srgbClr val="FFA900"/>
            </a:solidFill>
          </p:spPr>
          <p:txBody>
            <a:bodyPr wrap="square" lIns="0" tIns="0" rIns="0" bIns="0" rtlCol="0"/>
            <a:lstStyle/>
            <a:p>
              <a:endParaRPr sz="2178"/>
            </a:p>
          </p:txBody>
        </p:sp>
      </p:grpSp>
      <p:sp>
        <p:nvSpPr>
          <p:cNvPr id="40" name="object 40"/>
          <p:cNvSpPr txBox="1"/>
          <p:nvPr/>
        </p:nvSpPr>
        <p:spPr>
          <a:xfrm>
            <a:off x="1877227" y="4918004"/>
            <a:ext cx="751498" cy="271207"/>
          </a:xfrm>
          <a:prstGeom prst="rect">
            <a:avLst/>
          </a:prstGeom>
        </p:spPr>
        <p:txBody>
          <a:bodyPr vert="horz" wrap="square" lIns="0" tIns="12679" rIns="0" bIns="0" rtlCol="0">
            <a:spAutoFit/>
          </a:bodyPr>
          <a:lstStyle/>
          <a:p>
            <a:pPr marL="11527">
              <a:spcBef>
                <a:spcPts val="100"/>
              </a:spcBef>
            </a:pPr>
            <a:r>
              <a:rPr sz="1679" spc="5" dirty="0">
                <a:latin typeface="Arial"/>
                <a:cs typeface="Arial"/>
              </a:rPr>
              <a:t>Pover</a:t>
            </a:r>
            <a:r>
              <a:rPr sz="1679" spc="-5" dirty="0">
                <a:latin typeface="Arial"/>
                <a:cs typeface="Arial"/>
              </a:rPr>
              <a:t>t</a:t>
            </a:r>
            <a:r>
              <a:rPr sz="1679" spc="5" dirty="0">
                <a:latin typeface="Arial"/>
                <a:cs typeface="Arial"/>
              </a:rPr>
              <a:t>y</a:t>
            </a:r>
            <a:endParaRPr sz="1679">
              <a:latin typeface="Arial"/>
              <a:cs typeface="Arial"/>
            </a:endParaRPr>
          </a:p>
        </p:txBody>
      </p:sp>
      <p:sp>
        <p:nvSpPr>
          <p:cNvPr id="41" name="object 41"/>
          <p:cNvSpPr txBox="1"/>
          <p:nvPr/>
        </p:nvSpPr>
        <p:spPr>
          <a:xfrm>
            <a:off x="3413058" y="4918004"/>
            <a:ext cx="1694906" cy="271207"/>
          </a:xfrm>
          <a:prstGeom prst="rect">
            <a:avLst/>
          </a:prstGeom>
        </p:spPr>
        <p:txBody>
          <a:bodyPr vert="horz" wrap="square" lIns="0" tIns="12679" rIns="0" bIns="0" rtlCol="0">
            <a:spAutoFit/>
          </a:bodyPr>
          <a:lstStyle/>
          <a:p>
            <a:pPr marL="11527">
              <a:spcBef>
                <a:spcPts val="100"/>
              </a:spcBef>
            </a:pPr>
            <a:r>
              <a:rPr sz="1679" spc="5" dirty="0">
                <a:latin typeface="Arial"/>
                <a:cs typeface="Arial"/>
              </a:rPr>
              <a:t>Crowded</a:t>
            </a:r>
            <a:r>
              <a:rPr sz="1679" spc="-54" dirty="0">
                <a:latin typeface="Arial"/>
                <a:cs typeface="Arial"/>
              </a:rPr>
              <a:t> </a:t>
            </a:r>
            <a:r>
              <a:rPr sz="1679" spc="5" dirty="0">
                <a:latin typeface="Arial"/>
                <a:cs typeface="Arial"/>
              </a:rPr>
              <a:t>housing</a:t>
            </a:r>
            <a:endParaRPr sz="1679">
              <a:latin typeface="Arial"/>
              <a:cs typeface="Arial"/>
            </a:endParaRPr>
          </a:p>
        </p:txBody>
      </p:sp>
      <p:sp>
        <p:nvSpPr>
          <p:cNvPr id="42" name="object 42"/>
          <p:cNvSpPr txBox="1"/>
          <p:nvPr/>
        </p:nvSpPr>
        <p:spPr>
          <a:xfrm>
            <a:off x="3132411" y="2092220"/>
            <a:ext cx="1133587" cy="271207"/>
          </a:xfrm>
          <a:prstGeom prst="rect">
            <a:avLst/>
          </a:prstGeom>
        </p:spPr>
        <p:txBody>
          <a:bodyPr vert="horz" wrap="square" lIns="0" tIns="12679" rIns="0" bIns="0" rtlCol="0">
            <a:spAutoFit/>
          </a:bodyPr>
          <a:lstStyle/>
          <a:p>
            <a:pPr marL="11527">
              <a:spcBef>
                <a:spcPts val="100"/>
              </a:spcBef>
            </a:pPr>
            <a:r>
              <a:rPr sz="1679" dirty="0">
                <a:latin typeface="Arial"/>
                <a:cs typeface="Arial"/>
              </a:rPr>
              <a:t>Malnutrition</a:t>
            </a:r>
            <a:endParaRPr sz="1679">
              <a:latin typeface="Arial"/>
              <a:cs typeface="Arial"/>
            </a:endParaRPr>
          </a:p>
        </p:txBody>
      </p:sp>
      <p:sp>
        <p:nvSpPr>
          <p:cNvPr id="43" name="object 43"/>
          <p:cNvSpPr txBox="1"/>
          <p:nvPr/>
        </p:nvSpPr>
        <p:spPr>
          <a:xfrm>
            <a:off x="6765007" y="2612690"/>
            <a:ext cx="1495505" cy="271207"/>
          </a:xfrm>
          <a:prstGeom prst="rect">
            <a:avLst/>
          </a:prstGeom>
        </p:spPr>
        <p:txBody>
          <a:bodyPr vert="horz" wrap="square" lIns="0" tIns="12679" rIns="0" bIns="0" rtlCol="0">
            <a:spAutoFit/>
          </a:bodyPr>
          <a:lstStyle/>
          <a:p>
            <a:pPr marL="11527">
              <a:spcBef>
                <a:spcPts val="100"/>
              </a:spcBef>
            </a:pPr>
            <a:r>
              <a:rPr sz="1679" spc="-9" dirty="0">
                <a:latin typeface="Arial"/>
                <a:cs typeface="Arial"/>
              </a:rPr>
              <a:t>Tissue</a:t>
            </a:r>
            <a:r>
              <a:rPr sz="1679" spc="-50" dirty="0">
                <a:latin typeface="Arial"/>
                <a:cs typeface="Arial"/>
              </a:rPr>
              <a:t> </a:t>
            </a:r>
            <a:r>
              <a:rPr sz="1679" spc="5" dirty="0">
                <a:latin typeface="Arial"/>
                <a:cs typeface="Arial"/>
              </a:rPr>
              <a:t>invasion</a:t>
            </a:r>
            <a:endParaRPr sz="1679">
              <a:latin typeface="Arial"/>
              <a:cs typeface="Arial"/>
            </a:endParaRPr>
          </a:p>
        </p:txBody>
      </p:sp>
      <p:grpSp>
        <p:nvGrpSpPr>
          <p:cNvPr id="44" name="object 44"/>
          <p:cNvGrpSpPr/>
          <p:nvPr/>
        </p:nvGrpSpPr>
        <p:grpSpPr>
          <a:xfrm>
            <a:off x="7365657" y="2893713"/>
            <a:ext cx="308322" cy="625288"/>
            <a:chOff x="6745674" y="3188442"/>
            <a:chExt cx="339725" cy="688975"/>
          </a:xfrm>
        </p:grpSpPr>
        <p:sp>
          <p:nvSpPr>
            <p:cNvPr id="45" name="object 45"/>
            <p:cNvSpPr/>
            <p:nvPr/>
          </p:nvSpPr>
          <p:spPr>
            <a:xfrm>
              <a:off x="6914885" y="3226233"/>
              <a:ext cx="1905" cy="576580"/>
            </a:xfrm>
            <a:custGeom>
              <a:avLst/>
              <a:gdLst/>
              <a:ahLst/>
              <a:cxnLst/>
              <a:rect l="l" t="t" r="r" b="b"/>
              <a:pathLst>
                <a:path w="1904" h="576579">
                  <a:moveTo>
                    <a:pt x="703" y="-37790"/>
                  </a:moveTo>
                  <a:lnTo>
                    <a:pt x="703" y="613759"/>
                  </a:lnTo>
                </a:path>
              </a:pathLst>
            </a:custGeom>
            <a:ln w="76988">
              <a:solidFill>
                <a:srgbClr val="FFA900"/>
              </a:solidFill>
            </a:ln>
          </p:spPr>
          <p:txBody>
            <a:bodyPr wrap="square" lIns="0" tIns="0" rIns="0" bIns="0" rtlCol="0"/>
            <a:lstStyle/>
            <a:p>
              <a:endParaRPr sz="2178"/>
            </a:p>
          </p:txBody>
        </p:sp>
        <p:sp>
          <p:nvSpPr>
            <p:cNvPr id="46" name="object 46"/>
            <p:cNvSpPr/>
            <p:nvPr/>
          </p:nvSpPr>
          <p:spPr>
            <a:xfrm>
              <a:off x="6745674" y="3537596"/>
              <a:ext cx="339725" cy="339725"/>
            </a:xfrm>
            <a:custGeom>
              <a:avLst/>
              <a:gdLst/>
              <a:ahLst/>
              <a:cxnLst/>
              <a:rect l="l" t="t" r="r" b="b"/>
              <a:pathLst>
                <a:path w="339725" h="339725">
                  <a:moveTo>
                    <a:pt x="32752" y="0"/>
                  </a:moveTo>
                  <a:lnTo>
                    <a:pt x="18536" y="4814"/>
                  </a:lnTo>
                  <a:lnTo>
                    <a:pt x="7306" y="14762"/>
                  </a:lnTo>
                  <a:lnTo>
                    <a:pt x="980" y="27796"/>
                  </a:lnTo>
                  <a:lnTo>
                    <a:pt x="0" y="42253"/>
                  </a:lnTo>
                  <a:lnTo>
                    <a:pt x="4807" y="56465"/>
                  </a:lnTo>
                  <a:lnTo>
                    <a:pt x="169031" y="339612"/>
                  </a:lnTo>
                  <a:lnTo>
                    <a:pt x="257024" y="189586"/>
                  </a:lnTo>
                  <a:lnTo>
                    <a:pt x="169399" y="189586"/>
                  </a:lnTo>
                  <a:lnTo>
                    <a:pt x="70187" y="18543"/>
                  </a:lnTo>
                  <a:lnTo>
                    <a:pt x="60236" y="7306"/>
                  </a:lnTo>
                  <a:lnTo>
                    <a:pt x="47204" y="977"/>
                  </a:lnTo>
                  <a:lnTo>
                    <a:pt x="32752" y="0"/>
                  </a:lnTo>
                  <a:close/>
                </a:path>
                <a:path w="339725" h="339725">
                  <a:moveTo>
                    <a:pt x="306958" y="666"/>
                  </a:moveTo>
                  <a:lnTo>
                    <a:pt x="292499" y="1573"/>
                  </a:lnTo>
                  <a:lnTo>
                    <a:pt x="279437" y="7837"/>
                  </a:lnTo>
                  <a:lnTo>
                    <a:pt x="269437" y="19025"/>
                  </a:lnTo>
                  <a:lnTo>
                    <a:pt x="169399" y="189586"/>
                  </a:lnTo>
                  <a:lnTo>
                    <a:pt x="257024" y="189586"/>
                  </a:lnTo>
                  <a:lnTo>
                    <a:pt x="334626" y="57278"/>
                  </a:lnTo>
                  <a:lnTo>
                    <a:pt x="339504" y="43082"/>
                  </a:lnTo>
                  <a:lnTo>
                    <a:pt x="338595" y="28619"/>
                  </a:lnTo>
                  <a:lnTo>
                    <a:pt x="332333" y="15553"/>
                  </a:lnTo>
                  <a:lnTo>
                    <a:pt x="321151" y="5551"/>
                  </a:lnTo>
                  <a:lnTo>
                    <a:pt x="306958" y="666"/>
                  </a:lnTo>
                  <a:close/>
                </a:path>
              </a:pathLst>
            </a:custGeom>
            <a:solidFill>
              <a:srgbClr val="FFA900"/>
            </a:solidFill>
          </p:spPr>
          <p:txBody>
            <a:bodyPr wrap="square" lIns="0" tIns="0" rIns="0" bIns="0" rtlCol="0"/>
            <a:lstStyle/>
            <a:p>
              <a:endParaRPr sz="2178"/>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075" y="271029"/>
            <a:ext cx="5329230" cy="986135"/>
          </a:xfrm>
          <a:prstGeom prst="rect">
            <a:avLst/>
          </a:prstGeom>
        </p:spPr>
        <p:txBody>
          <a:bodyPr vert="horz" wrap="square" lIns="0" tIns="87598" rIns="0" bIns="0" rtlCol="0" anchor="t" anchorCtr="0">
            <a:spAutoFit/>
          </a:bodyPr>
          <a:lstStyle/>
          <a:p>
            <a:pPr marL="11527" marR="4611">
              <a:lnSpc>
                <a:spcPts val="3475"/>
              </a:lnSpc>
              <a:spcBef>
                <a:spcPts val="690"/>
              </a:spcBef>
            </a:pPr>
            <a:r>
              <a:rPr lang="cs-CZ" sz="3358" spc="9" dirty="0"/>
              <a:t>Odvozování kauzality z asociací</a:t>
            </a:r>
            <a:endParaRPr sz="3358" dirty="0"/>
          </a:p>
        </p:txBody>
      </p:sp>
      <p:sp>
        <p:nvSpPr>
          <p:cNvPr id="3" name="object 3"/>
          <p:cNvSpPr txBox="1"/>
          <p:nvPr/>
        </p:nvSpPr>
        <p:spPr>
          <a:xfrm>
            <a:off x="2521414" y="6026003"/>
            <a:ext cx="4111342" cy="343899"/>
          </a:xfrm>
          <a:prstGeom prst="rect">
            <a:avLst/>
          </a:prstGeom>
        </p:spPr>
        <p:txBody>
          <a:bodyPr vert="horz" wrap="square" lIns="0" tIns="10373" rIns="0" bIns="0" rtlCol="0">
            <a:spAutoFit/>
          </a:bodyPr>
          <a:lstStyle/>
          <a:p>
            <a:pPr marL="11527">
              <a:lnSpc>
                <a:spcPts val="1339"/>
              </a:lnSpc>
              <a:spcBef>
                <a:spcPts val="82"/>
              </a:spcBef>
            </a:pPr>
            <a:r>
              <a:rPr sz="1135" spc="-9" dirty="0">
                <a:latin typeface="Arial"/>
                <a:cs typeface="Arial"/>
              </a:rPr>
              <a:t>AB </a:t>
            </a:r>
            <a:r>
              <a:rPr sz="1135" spc="-5" dirty="0">
                <a:latin typeface="Arial"/>
                <a:cs typeface="Arial"/>
              </a:rPr>
              <a:t>Hill. The environment and disease: association or</a:t>
            </a:r>
            <a:r>
              <a:rPr sz="1135" spc="-41" dirty="0">
                <a:latin typeface="Arial"/>
                <a:cs typeface="Arial"/>
              </a:rPr>
              <a:t> </a:t>
            </a:r>
            <a:r>
              <a:rPr sz="1135" spc="-5" dirty="0">
                <a:latin typeface="Arial"/>
                <a:cs typeface="Arial"/>
              </a:rPr>
              <a:t>causation?</a:t>
            </a:r>
            <a:endParaRPr sz="1135">
              <a:latin typeface="Arial"/>
              <a:cs typeface="Arial"/>
            </a:endParaRPr>
          </a:p>
          <a:p>
            <a:pPr marL="11527">
              <a:lnSpc>
                <a:spcPts val="1339"/>
              </a:lnSpc>
            </a:pPr>
            <a:r>
              <a:rPr sz="1135" i="1" spc="-5" dirty="0">
                <a:latin typeface="Arial"/>
                <a:cs typeface="Arial"/>
              </a:rPr>
              <a:t>Proc </a:t>
            </a:r>
            <a:r>
              <a:rPr sz="1135" i="1" spc="-9" dirty="0">
                <a:latin typeface="Arial"/>
                <a:cs typeface="Arial"/>
              </a:rPr>
              <a:t>R </a:t>
            </a:r>
            <a:r>
              <a:rPr sz="1135" i="1" spc="-5" dirty="0">
                <a:latin typeface="Arial"/>
                <a:cs typeface="Arial"/>
              </a:rPr>
              <a:t>Soc Med.</a:t>
            </a:r>
            <a:r>
              <a:rPr sz="1135" i="1" spc="-9" dirty="0">
                <a:latin typeface="Arial"/>
                <a:cs typeface="Arial"/>
              </a:rPr>
              <a:t> </a:t>
            </a:r>
            <a:r>
              <a:rPr sz="1135" i="1" spc="-5" dirty="0">
                <a:latin typeface="Arial"/>
                <a:cs typeface="Arial"/>
              </a:rPr>
              <a:t>1965;58:295–300.</a:t>
            </a:r>
            <a:endParaRPr sz="1135">
              <a:latin typeface="Arial"/>
              <a:cs typeface="Arial"/>
            </a:endParaRPr>
          </a:p>
        </p:txBody>
      </p:sp>
      <p:sp>
        <p:nvSpPr>
          <p:cNvPr id="4" name="object 4"/>
          <p:cNvSpPr/>
          <p:nvPr/>
        </p:nvSpPr>
        <p:spPr>
          <a:xfrm>
            <a:off x="8533138" y="-94077"/>
            <a:ext cx="3486210" cy="3923358"/>
          </a:xfrm>
          <a:prstGeom prst="rect">
            <a:avLst/>
          </a:prstGeom>
          <a:blipFill>
            <a:blip r:embed="rId2" cstate="print"/>
            <a:stretch>
              <a:fillRect/>
            </a:stretch>
          </a:blipFill>
        </p:spPr>
        <p:txBody>
          <a:bodyPr wrap="square" lIns="0" tIns="0" rIns="0" bIns="0" rtlCol="0"/>
          <a:lstStyle/>
          <a:p>
            <a:endParaRPr sz="2178"/>
          </a:p>
        </p:txBody>
      </p:sp>
      <p:sp>
        <p:nvSpPr>
          <p:cNvPr id="5" name="object 5"/>
          <p:cNvSpPr txBox="1"/>
          <p:nvPr/>
        </p:nvSpPr>
        <p:spPr>
          <a:xfrm rot="21540000">
            <a:off x="8320549" y="3983684"/>
            <a:ext cx="1480576" cy="141064"/>
          </a:xfrm>
          <a:prstGeom prst="rect">
            <a:avLst/>
          </a:prstGeom>
        </p:spPr>
        <p:txBody>
          <a:bodyPr vert="horz" wrap="square" lIns="0" tIns="0" rIns="0" bIns="0" rtlCol="0">
            <a:spAutoFit/>
          </a:bodyPr>
          <a:lstStyle/>
          <a:p>
            <a:pPr>
              <a:lnSpc>
                <a:spcPts val="1125"/>
              </a:lnSpc>
            </a:pPr>
            <a:r>
              <a:rPr sz="1135" spc="-9" dirty="0">
                <a:latin typeface="Arial"/>
                <a:cs typeface="Arial"/>
              </a:rPr>
              <a:t>Sir Aust</a:t>
            </a:r>
            <a:r>
              <a:rPr sz="1702" spc="-14" baseline="2222" dirty="0">
                <a:latin typeface="Arial"/>
                <a:cs typeface="Arial"/>
              </a:rPr>
              <a:t>in</a:t>
            </a:r>
            <a:r>
              <a:rPr sz="1702" spc="-142" baseline="2222" dirty="0">
                <a:latin typeface="Arial"/>
                <a:cs typeface="Arial"/>
              </a:rPr>
              <a:t> </a:t>
            </a:r>
            <a:r>
              <a:rPr sz="1702" spc="-20" baseline="2222" dirty="0">
                <a:latin typeface="Arial"/>
                <a:cs typeface="Arial"/>
              </a:rPr>
              <a:t>Bradford–Hi</a:t>
            </a:r>
            <a:r>
              <a:rPr sz="1702" spc="-20" baseline="4444" dirty="0">
                <a:latin typeface="Arial"/>
                <a:cs typeface="Arial"/>
              </a:rPr>
              <a:t>ll</a:t>
            </a:r>
            <a:endParaRPr sz="1702" baseline="4444">
              <a:latin typeface="Arial"/>
              <a:cs typeface="Arial"/>
            </a:endParaRPr>
          </a:p>
        </p:txBody>
      </p:sp>
      <p:sp>
        <p:nvSpPr>
          <p:cNvPr id="6" name="object 6"/>
          <p:cNvSpPr/>
          <p:nvPr/>
        </p:nvSpPr>
        <p:spPr>
          <a:xfrm>
            <a:off x="2425264" y="2078462"/>
            <a:ext cx="5005659" cy="3791021"/>
          </a:xfrm>
          <a:prstGeom prst="rect">
            <a:avLst/>
          </a:prstGeom>
          <a:blipFill>
            <a:blip r:embed="rId3" cstate="print"/>
            <a:stretch>
              <a:fillRect/>
            </a:stretch>
          </a:blipFill>
        </p:spPr>
        <p:txBody>
          <a:bodyPr wrap="square" lIns="0" tIns="0" rIns="0" bIns="0" rtlCol="0"/>
          <a:lstStyle/>
          <a:p>
            <a:endParaRPr sz="2178"/>
          </a:p>
        </p:txBody>
      </p:sp>
      <p:graphicFrame>
        <p:nvGraphicFramePr>
          <p:cNvPr id="7" name="object 7"/>
          <p:cNvGraphicFramePr>
            <a:graphicFrameLocks noGrp="1"/>
          </p:cNvGraphicFramePr>
          <p:nvPr>
            <p:extLst>
              <p:ext uri="{D42A27DB-BD31-4B8C-83A1-F6EECF244321}">
                <p14:modId xmlns:p14="http://schemas.microsoft.com/office/powerpoint/2010/main" val="2363641051"/>
              </p:ext>
            </p:extLst>
          </p:nvPr>
        </p:nvGraphicFramePr>
        <p:xfrm>
          <a:off x="1113685" y="1482212"/>
          <a:ext cx="4887620" cy="4189772"/>
        </p:xfrm>
        <a:graphic>
          <a:graphicData uri="http://schemas.openxmlformats.org/drawingml/2006/table">
            <a:tbl>
              <a:tblPr firstRow="1" bandRow="1">
                <a:tableStyleId>{2D5ABB26-0587-4C30-8999-92F81FD0307C}</a:tableStyleId>
              </a:tblPr>
              <a:tblGrid>
                <a:gridCol w="2260258">
                  <a:extLst>
                    <a:ext uri="{9D8B030D-6E8A-4147-A177-3AD203B41FA5}">
                      <a16:colId xmlns:a16="http://schemas.microsoft.com/office/drawing/2014/main" val="20000"/>
                    </a:ext>
                  </a:extLst>
                </a:gridCol>
                <a:gridCol w="2627362">
                  <a:extLst>
                    <a:ext uri="{9D8B030D-6E8A-4147-A177-3AD203B41FA5}">
                      <a16:colId xmlns:a16="http://schemas.microsoft.com/office/drawing/2014/main" val="20001"/>
                    </a:ext>
                  </a:extLst>
                </a:gridCol>
              </a:tblGrid>
              <a:tr h="922973">
                <a:tc>
                  <a:txBody>
                    <a:bodyPr/>
                    <a:lstStyle/>
                    <a:p>
                      <a:pPr marL="94615" marR="652780">
                        <a:lnSpc>
                          <a:spcPct val="102600"/>
                        </a:lnSpc>
                        <a:spcBef>
                          <a:spcPts val="325"/>
                        </a:spcBef>
                      </a:pPr>
                      <a:r>
                        <a:rPr sz="1700" b="1" dirty="0">
                          <a:latin typeface="Arial"/>
                          <a:cs typeface="Arial"/>
                        </a:rPr>
                        <a:t>Met</a:t>
                      </a:r>
                      <a:r>
                        <a:rPr sz="1700" b="1" spc="-5" dirty="0">
                          <a:latin typeface="Arial"/>
                          <a:cs typeface="Arial"/>
                        </a:rPr>
                        <a:t>hodologi</a:t>
                      </a:r>
                      <a:r>
                        <a:rPr sz="1700" b="1" dirty="0">
                          <a:latin typeface="Arial"/>
                          <a:cs typeface="Arial"/>
                        </a:rPr>
                        <a:t>cal  questions</a:t>
                      </a:r>
                      <a:endParaRPr sz="1700">
                        <a:latin typeface="Arial"/>
                        <a:cs typeface="Arial"/>
                      </a:endParaRPr>
                    </a:p>
                  </a:txBody>
                  <a:tcPr marL="0" marR="0" marT="3746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FFA900"/>
                    </a:solidFill>
                  </a:tcPr>
                </a:tc>
                <a:tc>
                  <a:txBody>
                    <a:bodyPr/>
                    <a:lstStyle/>
                    <a:p>
                      <a:pPr marL="94615">
                        <a:lnSpc>
                          <a:spcPct val="100000"/>
                        </a:lnSpc>
                        <a:spcBef>
                          <a:spcPts val="385"/>
                        </a:spcBef>
                      </a:pPr>
                      <a:r>
                        <a:rPr sz="1700" b="1" spc="5" dirty="0">
                          <a:latin typeface="Arial"/>
                          <a:cs typeface="Arial"/>
                        </a:rPr>
                        <a:t>Evidence</a:t>
                      </a:r>
                      <a:r>
                        <a:rPr sz="1700" b="1" spc="-10" dirty="0">
                          <a:latin typeface="Arial"/>
                          <a:cs typeface="Arial"/>
                        </a:rPr>
                        <a:t> </a:t>
                      </a:r>
                      <a:r>
                        <a:rPr sz="1700" b="1" dirty="0">
                          <a:latin typeface="Arial"/>
                          <a:cs typeface="Arial"/>
                        </a:rPr>
                        <a:t>questions</a:t>
                      </a:r>
                      <a:endParaRPr sz="1700" dirty="0">
                        <a:latin typeface="Arial"/>
                        <a:cs typeface="Arial"/>
                      </a:endParaRPr>
                    </a:p>
                  </a:txBody>
                  <a:tcPr marL="0" marR="0" marT="44375"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FFA900"/>
                    </a:solidFill>
                  </a:tcPr>
                </a:tc>
                <a:extLst>
                  <a:ext uri="{0D108BD9-81ED-4DB2-BD59-A6C34878D82A}">
                    <a16:rowId xmlns:a16="http://schemas.microsoft.com/office/drawing/2014/main" val="10000"/>
                  </a:ext>
                </a:extLst>
              </a:tr>
              <a:tr h="314504">
                <a:tc>
                  <a:txBody>
                    <a:bodyPr/>
                    <a:lstStyle/>
                    <a:p>
                      <a:pPr marL="94615">
                        <a:lnSpc>
                          <a:spcPct val="100000"/>
                        </a:lnSpc>
                        <a:spcBef>
                          <a:spcPts val="385"/>
                        </a:spcBef>
                      </a:pPr>
                      <a:r>
                        <a:rPr sz="1700" spc="5" dirty="0">
                          <a:latin typeface="Arial"/>
                          <a:cs typeface="Arial"/>
                        </a:rPr>
                        <a:t>Could selection</a:t>
                      </a:r>
                      <a:r>
                        <a:rPr sz="1700" spc="-25" dirty="0">
                          <a:latin typeface="Arial"/>
                          <a:cs typeface="Arial"/>
                        </a:rPr>
                        <a:t> </a:t>
                      </a:r>
                      <a:r>
                        <a:rPr sz="1700" spc="5" dirty="0">
                          <a:latin typeface="Arial"/>
                          <a:cs typeface="Arial"/>
                        </a:rPr>
                        <a:t>or</a:t>
                      </a:r>
                      <a:endParaRPr sz="1700" dirty="0">
                        <a:latin typeface="Arial"/>
                        <a:cs typeface="Arial"/>
                      </a:endParaRPr>
                    </a:p>
                  </a:txBody>
                  <a:tcPr marL="0" marR="0" marT="44375" marB="0">
                    <a:lnL w="19050">
                      <a:solidFill>
                        <a:srgbClr val="FFFFFF"/>
                      </a:solidFill>
                      <a:prstDash val="solid"/>
                    </a:lnL>
                    <a:lnR w="19050">
                      <a:solidFill>
                        <a:srgbClr val="FFFFFF"/>
                      </a:solidFill>
                      <a:prstDash val="solid"/>
                    </a:lnR>
                    <a:lnT w="53975">
                      <a:solidFill>
                        <a:srgbClr val="FFFFFF"/>
                      </a:solidFill>
                      <a:prstDash val="solid"/>
                    </a:lnT>
                    <a:solidFill>
                      <a:srgbClr val="FFE5D5"/>
                    </a:solidFill>
                  </a:tcPr>
                </a:tc>
                <a:tc>
                  <a:txBody>
                    <a:bodyPr/>
                    <a:lstStyle/>
                    <a:p>
                      <a:pPr marL="94615">
                        <a:lnSpc>
                          <a:spcPct val="100000"/>
                        </a:lnSpc>
                        <a:spcBef>
                          <a:spcPts val="385"/>
                        </a:spcBef>
                      </a:pPr>
                      <a:r>
                        <a:rPr sz="1700" dirty="0">
                          <a:latin typeface="Arial"/>
                          <a:cs typeface="Arial"/>
                        </a:rPr>
                        <a:t>Is there </a:t>
                      </a:r>
                      <a:r>
                        <a:rPr sz="1700" spc="5" dirty="0">
                          <a:latin typeface="Arial"/>
                          <a:cs typeface="Arial"/>
                        </a:rPr>
                        <a:t>a</a:t>
                      </a:r>
                      <a:r>
                        <a:rPr sz="1700" spc="-20" dirty="0">
                          <a:latin typeface="Arial"/>
                          <a:cs typeface="Arial"/>
                        </a:rPr>
                        <a:t> </a:t>
                      </a:r>
                      <a:r>
                        <a:rPr sz="1700" spc="5" dirty="0">
                          <a:latin typeface="Arial"/>
                          <a:cs typeface="Arial"/>
                        </a:rPr>
                        <a:t>relationship</a:t>
                      </a:r>
                      <a:endParaRPr sz="1700">
                        <a:latin typeface="Arial"/>
                        <a:cs typeface="Arial"/>
                      </a:endParaRPr>
                    </a:p>
                  </a:txBody>
                  <a:tcPr marL="0" marR="0" marT="44375" marB="0">
                    <a:lnL w="19050">
                      <a:solidFill>
                        <a:srgbClr val="FFFFFF"/>
                      </a:solidFill>
                      <a:prstDash val="solid"/>
                    </a:lnL>
                    <a:lnR w="19050">
                      <a:solidFill>
                        <a:srgbClr val="FFFFFF"/>
                      </a:solidFill>
                      <a:prstDash val="solid"/>
                    </a:lnR>
                    <a:lnT w="53975">
                      <a:solidFill>
                        <a:srgbClr val="FFFFFF"/>
                      </a:solidFill>
                      <a:prstDash val="solid"/>
                    </a:lnT>
                    <a:solidFill>
                      <a:srgbClr val="FFE5D5"/>
                    </a:solidFill>
                  </a:tcPr>
                </a:tc>
                <a:extLst>
                  <a:ext uri="{0D108BD9-81ED-4DB2-BD59-A6C34878D82A}">
                    <a16:rowId xmlns:a16="http://schemas.microsoft.com/office/drawing/2014/main" val="10001"/>
                  </a:ext>
                </a:extLst>
              </a:tr>
              <a:tr h="513042">
                <a:tc>
                  <a:txBody>
                    <a:bodyPr/>
                    <a:lstStyle/>
                    <a:p>
                      <a:pPr marL="94615" marR="441325">
                        <a:lnSpc>
                          <a:spcPts val="2170"/>
                        </a:lnSpc>
                        <a:spcBef>
                          <a:spcPts val="45"/>
                        </a:spcBef>
                      </a:pPr>
                      <a:r>
                        <a:rPr sz="1700" spc="5" dirty="0">
                          <a:latin typeface="Arial"/>
                          <a:cs typeface="Arial"/>
                        </a:rPr>
                        <a:t>measurement</a:t>
                      </a:r>
                      <a:r>
                        <a:rPr sz="1700" spc="-70" dirty="0">
                          <a:latin typeface="Arial"/>
                          <a:cs typeface="Arial"/>
                        </a:rPr>
                        <a:t> </a:t>
                      </a:r>
                      <a:r>
                        <a:rPr sz="1700" spc="5" dirty="0">
                          <a:latin typeface="Arial"/>
                          <a:cs typeface="Arial"/>
                        </a:rPr>
                        <a:t>bias  cause</a:t>
                      </a:r>
                      <a:r>
                        <a:rPr sz="1700" spc="-10" dirty="0">
                          <a:latin typeface="Arial"/>
                          <a:cs typeface="Arial"/>
                        </a:rPr>
                        <a:t> </a:t>
                      </a:r>
                      <a:r>
                        <a:rPr sz="1700" dirty="0">
                          <a:latin typeface="Arial"/>
                          <a:cs typeface="Arial"/>
                        </a:rPr>
                        <a:t>the</a:t>
                      </a:r>
                    </a:p>
                  </a:txBody>
                  <a:tcPr marL="0" marR="0" marT="5187" marB="0">
                    <a:lnL w="19050">
                      <a:solidFill>
                        <a:srgbClr val="FFFFFF"/>
                      </a:solidFill>
                      <a:prstDash val="solid"/>
                    </a:lnL>
                    <a:lnR w="19050">
                      <a:solidFill>
                        <a:srgbClr val="FFFFFF"/>
                      </a:solidFill>
                      <a:prstDash val="solid"/>
                    </a:lnR>
                    <a:solidFill>
                      <a:srgbClr val="FFE5D5"/>
                    </a:solidFill>
                  </a:tcPr>
                </a:tc>
                <a:tc>
                  <a:txBody>
                    <a:bodyPr/>
                    <a:lstStyle/>
                    <a:p>
                      <a:pPr marL="94615" marR="397510">
                        <a:lnSpc>
                          <a:spcPts val="2170"/>
                        </a:lnSpc>
                        <a:spcBef>
                          <a:spcPts val="45"/>
                        </a:spcBef>
                      </a:pPr>
                      <a:r>
                        <a:rPr sz="1700" spc="5" dirty="0">
                          <a:latin typeface="Arial"/>
                          <a:cs typeface="Arial"/>
                        </a:rPr>
                        <a:t>between exposure</a:t>
                      </a:r>
                      <a:r>
                        <a:rPr sz="1700" spc="-75" dirty="0">
                          <a:latin typeface="Arial"/>
                          <a:cs typeface="Arial"/>
                        </a:rPr>
                        <a:t> </a:t>
                      </a:r>
                      <a:r>
                        <a:rPr sz="1700" spc="5" dirty="0">
                          <a:latin typeface="Arial"/>
                          <a:cs typeface="Arial"/>
                        </a:rPr>
                        <a:t>and  biological</a:t>
                      </a:r>
                      <a:r>
                        <a:rPr sz="1700" spc="-20" dirty="0">
                          <a:latin typeface="Arial"/>
                          <a:cs typeface="Arial"/>
                        </a:rPr>
                        <a:t> </a:t>
                      </a:r>
                      <a:r>
                        <a:rPr sz="1700" spc="5" dirty="0">
                          <a:latin typeface="Arial"/>
                          <a:cs typeface="Arial"/>
                        </a:rPr>
                        <a:t>response?</a:t>
                      </a:r>
                      <a:endParaRPr sz="1700" dirty="0">
                        <a:latin typeface="Arial"/>
                        <a:cs typeface="Arial"/>
                      </a:endParaRPr>
                    </a:p>
                  </a:txBody>
                  <a:tcPr marL="0" marR="0" marT="5187" marB="0">
                    <a:lnL w="19050">
                      <a:solidFill>
                        <a:srgbClr val="FFFFFF"/>
                      </a:solidFill>
                      <a:prstDash val="solid"/>
                    </a:lnL>
                    <a:lnR w="19050">
                      <a:solidFill>
                        <a:srgbClr val="FFFFFF"/>
                      </a:solidFill>
                      <a:prstDash val="solid"/>
                    </a:lnR>
                    <a:solidFill>
                      <a:srgbClr val="FFE5D5"/>
                    </a:solidFill>
                  </a:tcPr>
                </a:tc>
                <a:extLst>
                  <a:ext uri="{0D108BD9-81ED-4DB2-BD59-A6C34878D82A}">
                    <a16:rowId xmlns:a16="http://schemas.microsoft.com/office/drawing/2014/main" val="10002"/>
                  </a:ext>
                </a:extLst>
              </a:tr>
              <a:tr h="488779">
                <a:tc>
                  <a:txBody>
                    <a:bodyPr/>
                    <a:lstStyle/>
                    <a:p>
                      <a:pPr marL="94615">
                        <a:lnSpc>
                          <a:spcPts val="2155"/>
                        </a:lnSpc>
                      </a:pPr>
                      <a:r>
                        <a:rPr sz="1700" spc="5" dirty="0">
                          <a:latin typeface="Arial"/>
                          <a:cs typeface="Arial"/>
                        </a:rPr>
                        <a:t>association?</a:t>
                      </a:r>
                      <a:endParaRPr sz="1700">
                        <a:latin typeface="Arial"/>
                        <a:cs typeface="Arial"/>
                      </a:endParaRPr>
                    </a:p>
                  </a:txBody>
                  <a:tcPr marL="0" marR="0" marT="0" marB="0">
                    <a:lnL w="19050">
                      <a:solidFill>
                        <a:srgbClr val="FFFFFF"/>
                      </a:solidFill>
                      <a:prstDash val="solid"/>
                    </a:lnL>
                    <a:lnR w="19050">
                      <a:solidFill>
                        <a:srgbClr val="FFFFFF"/>
                      </a:solidFill>
                      <a:prstDash val="solid"/>
                    </a:lnR>
                    <a:lnB w="19050">
                      <a:solidFill>
                        <a:srgbClr val="FFFFFF"/>
                      </a:solidFill>
                      <a:prstDash val="solid"/>
                    </a:lnB>
                    <a:solidFill>
                      <a:srgbClr val="FFE5D5"/>
                    </a:solidFill>
                  </a:tcPr>
                </a:tc>
                <a:tc>
                  <a:txBody>
                    <a:bodyPr/>
                    <a:lstStyle/>
                    <a:p>
                      <a:pPr>
                        <a:lnSpc>
                          <a:spcPct val="100000"/>
                        </a:lnSpc>
                      </a:pPr>
                      <a:endParaRPr sz="1600" dirty="0">
                        <a:latin typeface="Times New Roman"/>
                        <a:cs typeface="Times New Roman"/>
                      </a:endParaRPr>
                    </a:p>
                  </a:txBody>
                  <a:tcPr marL="0" marR="0" marT="0" marB="0">
                    <a:lnL w="19050">
                      <a:solidFill>
                        <a:srgbClr val="FFFFFF"/>
                      </a:solidFill>
                      <a:prstDash val="solid"/>
                    </a:lnL>
                    <a:lnR w="19050">
                      <a:solidFill>
                        <a:srgbClr val="FFFFFF"/>
                      </a:solidFill>
                      <a:prstDash val="solid"/>
                    </a:lnR>
                    <a:lnB w="19050">
                      <a:solidFill>
                        <a:srgbClr val="FFFFFF"/>
                      </a:solidFill>
                      <a:prstDash val="solid"/>
                    </a:lnB>
                    <a:solidFill>
                      <a:srgbClr val="FFE5D5"/>
                    </a:solidFill>
                  </a:tcPr>
                </a:tc>
                <a:extLst>
                  <a:ext uri="{0D108BD9-81ED-4DB2-BD59-A6C34878D82A}">
                    <a16:rowId xmlns:a16="http://schemas.microsoft.com/office/drawing/2014/main" val="10003"/>
                  </a:ext>
                </a:extLst>
              </a:tr>
              <a:tr h="718108">
                <a:tc>
                  <a:txBody>
                    <a:bodyPr/>
                    <a:lstStyle/>
                    <a:p>
                      <a:pPr marL="94615" marR="532765">
                        <a:lnSpc>
                          <a:spcPct val="102600"/>
                        </a:lnSpc>
                        <a:spcBef>
                          <a:spcPts val="325"/>
                        </a:spcBef>
                      </a:pPr>
                      <a:r>
                        <a:rPr sz="1700" dirty="0">
                          <a:latin typeface="Arial"/>
                          <a:cs typeface="Arial"/>
                        </a:rPr>
                        <a:t>Could it be due</a:t>
                      </a:r>
                      <a:r>
                        <a:rPr sz="1700" spc="-65" dirty="0">
                          <a:latin typeface="Arial"/>
                          <a:cs typeface="Arial"/>
                        </a:rPr>
                        <a:t> </a:t>
                      </a:r>
                      <a:r>
                        <a:rPr sz="1700" spc="5" dirty="0">
                          <a:latin typeface="Arial"/>
                          <a:cs typeface="Arial"/>
                        </a:rPr>
                        <a:t>to  confounding?</a:t>
                      </a:r>
                      <a:endParaRPr sz="1700">
                        <a:latin typeface="Arial"/>
                        <a:cs typeface="Arial"/>
                      </a:endParaRPr>
                    </a:p>
                  </a:txBody>
                  <a:tcPr marL="0" marR="0" marT="3746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FF2EC"/>
                    </a:solidFill>
                  </a:tcPr>
                </a:tc>
                <a:tc>
                  <a:txBody>
                    <a:bodyPr/>
                    <a:lstStyle/>
                    <a:p>
                      <a:pPr marL="94615" marR="504190">
                        <a:lnSpc>
                          <a:spcPct val="102600"/>
                        </a:lnSpc>
                        <a:spcBef>
                          <a:spcPts val="325"/>
                        </a:spcBef>
                      </a:pPr>
                      <a:r>
                        <a:rPr sz="1700" dirty="0">
                          <a:latin typeface="Arial"/>
                          <a:cs typeface="Arial"/>
                        </a:rPr>
                        <a:t>Is </a:t>
                      </a:r>
                      <a:r>
                        <a:rPr sz="1700" spc="5" dirty="0">
                          <a:latin typeface="Arial"/>
                          <a:cs typeface="Arial"/>
                        </a:rPr>
                        <a:t>an association  biologically</a:t>
                      </a:r>
                      <a:r>
                        <a:rPr sz="1700" spc="-90" dirty="0">
                          <a:latin typeface="Arial"/>
                          <a:cs typeface="Arial"/>
                        </a:rPr>
                        <a:t> </a:t>
                      </a:r>
                      <a:r>
                        <a:rPr sz="1700" spc="5" dirty="0">
                          <a:latin typeface="Arial"/>
                          <a:cs typeface="Arial"/>
                        </a:rPr>
                        <a:t>plausible?</a:t>
                      </a:r>
                      <a:endParaRPr sz="1700" dirty="0">
                        <a:latin typeface="Arial"/>
                        <a:cs typeface="Arial"/>
                      </a:endParaRPr>
                    </a:p>
                  </a:txBody>
                  <a:tcPr marL="0" marR="0" marT="3746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FF2EC"/>
                    </a:solidFill>
                  </a:tcPr>
                </a:tc>
                <a:extLst>
                  <a:ext uri="{0D108BD9-81ED-4DB2-BD59-A6C34878D82A}">
                    <a16:rowId xmlns:a16="http://schemas.microsoft.com/office/drawing/2014/main" val="10004"/>
                  </a:ext>
                </a:extLst>
              </a:tr>
              <a:tr h="718098">
                <a:tc>
                  <a:txBody>
                    <a:bodyPr/>
                    <a:lstStyle/>
                    <a:p>
                      <a:pPr marL="94615" marR="532765">
                        <a:lnSpc>
                          <a:spcPct val="102600"/>
                        </a:lnSpc>
                        <a:spcBef>
                          <a:spcPts val="325"/>
                        </a:spcBef>
                      </a:pPr>
                      <a:r>
                        <a:rPr sz="1700" dirty="0">
                          <a:latin typeface="Arial"/>
                          <a:cs typeface="Arial"/>
                        </a:rPr>
                        <a:t>Could it be due</a:t>
                      </a:r>
                      <a:r>
                        <a:rPr sz="1700" spc="-65" dirty="0">
                          <a:latin typeface="Arial"/>
                          <a:cs typeface="Arial"/>
                        </a:rPr>
                        <a:t> </a:t>
                      </a:r>
                      <a:r>
                        <a:rPr sz="1700" spc="5" dirty="0">
                          <a:latin typeface="Arial"/>
                          <a:cs typeface="Arial"/>
                        </a:rPr>
                        <a:t>to  chance?</a:t>
                      </a:r>
                      <a:endParaRPr sz="1700">
                        <a:latin typeface="Arial"/>
                        <a:cs typeface="Arial"/>
                      </a:endParaRPr>
                    </a:p>
                  </a:txBody>
                  <a:tcPr marL="0" marR="0" marT="3746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FE5D5"/>
                    </a:solidFill>
                  </a:tcPr>
                </a:tc>
                <a:tc>
                  <a:txBody>
                    <a:bodyPr/>
                    <a:lstStyle/>
                    <a:p>
                      <a:pPr marL="94615" marR="1082040">
                        <a:lnSpc>
                          <a:spcPct val="102600"/>
                        </a:lnSpc>
                        <a:spcBef>
                          <a:spcPts val="325"/>
                        </a:spcBef>
                      </a:pPr>
                      <a:r>
                        <a:rPr sz="1700" dirty="0">
                          <a:latin typeface="Arial"/>
                          <a:cs typeface="Arial"/>
                        </a:rPr>
                        <a:t>Is there </a:t>
                      </a:r>
                      <a:r>
                        <a:rPr sz="1700" spc="5" dirty="0">
                          <a:latin typeface="Arial"/>
                          <a:cs typeface="Arial"/>
                        </a:rPr>
                        <a:t>a</a:t>
                      </a:r>
                      <a:r>
                        <a:rPr sz="1700" spc="-65" dirty="0">
                          <a:latin typeface="Arial"/>
                          <a:cs typeface="Arial"/>
                        </a:rPr>
                        <a:t> </a:t>
                      </a:r>
                      <a:r>
                        <a:rPr sz="1700" spc="5" dirty="0">
                          <a:latin typeface="Arial"/>
                          <a:cs typeface="Arial"/>
                        </a:rPr>
                        <a:t>strong  relationship?</a:t>
                      </a:r>
                      <a:endParaRPr sz="1700" dirty="0">
                        <a:latin typeface="Arial"/>
                        <a:cs typeface="Arial"/>
                      </a:endParaRPr>
                    </a:p>
                  </a:txBody>
                  <a:tcPr marL="0" marR="0" marT="3746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FE5D5"/>
                    </a:solidFill>
                  </a:tcPr>
                </a:tc>
                <a:extLst>
                  <a:ext uri="{0D108BD9-81ED-4DB2-BD59-A6C34878D82A}">
                    <a16:rowId xmlns:a16="http://schemas.microsoft.com/office/drawing/2014/main" val="10005"/>
                  </a:ext>
                </a:extLst>
              </a:tr>
            </a:tbl>
          </a:graphicData>
        </a:graphic>
      </p:graphicFrame>
      <p:sp>
        <p:nvSpPr>
          <p:cNvPr id="8" name="object 8"/>
          <p:cNvSpPr txBox="1"/>
          <p:nvPr/>
        </p:nvSpPr>
        <p:spPr>
          <a:xfrm>
            <a:off x="7613415" y="4420644"/>
            <a:ext cx="2315584" cy="1038192"/>
          </a:xfrm>
          <a:prstGeom prst="rect">
            <a:avLst/>
          </a:prstGeom>
        </p:spPr>
        <p:txBody>
          <a:bodyPr vert="horz" wrap="square" lIns="0" tIns="10373" rIns="0" bIns="0" rtlCol="0">
            <a:spAutoFit/>
          </a:bodyPr>
          <a:lstStyle/>
          <a:p>
            <a:pPr marL="11527" marR="4611">
              <a:lnSpc>
                <a:spcPct val="101000"/>
              </a:lnSpc>
              <a:spcBef>
                <a:spcPts val="82"/>
              </a:spcBef>
            </a:pPr>
            <a:r>
              <a:rPr sz="1679" dirty="0">
                <a:latin typeface="Arial"/>
                <a:cs typeface="Arial"/>
              </a:rPr>
              <a:t>In </a:t>
            </a:r>
            <a:r>
              <a:rPr sz="1679" spc="5" dirty="0">
                <a:latin typeface="Arial"/>
                <a:cs typeface="Arial"/>
              </a:rPr>
              <a:t>1965 </a:t>
            </a:r>
            <a:r>
              <a:rPr sz="1679" dirty="0">
                <a:latin typeface="Arial"/>
                <a:cs typeface="Arial"/>
              </a:rPr>
              <a:t>Hill </a:t>
            </a:r>
            <a:r>
              <a:rPr sz="1679" spc="5" dirty="0">
                <a:latin typeface="Arial"/>
                <a:cs typeface="Arial"/>
              </a:rPr>
              <a:t>proposed  nine </a:t>
            </a:r>
            <a:r>
              <a:rPr sz="1679" dirty="0">
                <a:latin typeface="Arial"/>
                <a:cs typeface="Arial"/>
              </a:rPr>
              <a:t>criteria to </a:t>
            </a:r>
            <a:r>
              <a:rPr sz="1679" spc="5" dirty="0">
                <a:latin typeface="Arial"/>
                <a:cs typeface="Arial"/>
              </a:rPr>
              <a:t>judge</a:t>
            </a:r>
            <a:r>
              <a:rPr sz="1679" spc="-36" dirty="0">
                <a:latin typeface="Arial"/>
                <a:cs typeface="Arial"/>
              </a:rPr>
              <a:t> </a:t>
            </a:r>
            <a:r>
              <a:rPr sz="1679" dirty="0">
                <a:latin typeface="Arial"/>
                <a:cs typeface="Arial"/>
              </a:rPr>
              <a:t>the  scientific </a:t>
            </a:r>
            <a:r>
              <a:rPr sz="1679" spc="5" dirty="0">
                <a:latin typeface="Arial"/>
                <a:cs typeface="Arial"/>
              </a:rPr>
              <a:t>evidence </a:t>
            </a:r>
            <a:r>
              <a:rPr sz="1679" dirty="0">
                <a:latin typeface="Arial"/>
                <a:cs typeface="Arial"/>
              </a:rPr>
              <a:t>for  </a:t>
            </a:r>
            <a:r>
              <a:rPr sz="1679" spc="5" dirty="0">
                <a:latin typeface="Arial"/>
                <a:cs typeface="Arial"/>
              </a:rPr>
              <a:t>disease</a:t>
            </a:r>
            <a:r>
              <a:rPr sz="1679" spc="-9" dirty="0">
                <a:latin typeface="Arial"/>
                <a:cs typeface="Arial"/>
              </a:rPr>
              <a:t> causality.</a:t>
            </a:r>
            <a:endParaRPr sz="1679">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5881" y="269119"/>
            <a:ext cx="6817894" cy="986135"/>
          </a:xfrm>
          <a:prstGeom prst="rect">
            <a:avLst/>
          </a:prstGeom>
        </p:spPr>
        <p:txBody>
          <a:bodyPr vert="horz" wrap="square" lIns="0" tIns="87598" rIns="0" bIns="0" rtlCol="0" anchor="t" anchorCtr="0">
            <a:spAutoFit/>
          </a:bodyPr>
          <a:lstStyle/>
          <a:p>
            <a:pPr marL="11527" marR="4611">
              <a:lnSpc>
                <a:spcPts val="3475"/>
              </a:lnSpc>
              <a:spcBef>
                <a:spcPts val="690"/>
              </a:spcBef>
            </a:pPr>
            <a:r>
              <a:rPr lang="cs-CZ" sz="3358" spc="14" dirty="0" err="1"/>
              <a:t>Bradford-Hillova</a:t>
            </a:r>
            <a:r>
              <a:rPr lang="cs-CZ" sz="3358" spc="14" dirty="0"/>
              <a:t> kritéria kauzality</a:t>
            </a:r>
            <a:endParaRPr sz="3358" dirty="0"/>
          </a:p>
        </p:txBody>
      </p:sp>
      <p:sp>
        <p:nvSpPr>
          <p:cNvPr id="3" name="object 3"/>
          <p:cNvSpPr/>
          <p:nvPr/>
        </p:nvSpPr>
        <p:spPr>
          <a:xfrm>
            <a:off x="2413945" y="2036972"/>
            <a:ext cx="7631087" cy="4058841"/>
          </a:xfrm>
          <a:prstGeom prst="rect">
            <a:avLst/>
          </a:prstGeom>
          <a:blipFill>
            <a:blip r:embed="rId2" cstate="print"/>
            <a:stretch>
              <a:fillRect/>
            </a:stretch>
          </a:blipFill>
        </p:spPr>
        <p:txBody>
          <a:bodyPr wrap="square" lIns="0" tIns="0" rIns="0" bIns="0" rtlCol="0"/>
          <a:lstStyle/>
          <a:p>
            <a:endParaRPr sz="2178"/>
          </a:p>
        </p:txBody>
      </p:sp>
      <p:graphicFrame>
        <p:nvGraphicFramePr>
          <p:cNvPr id="4" name="object 4"/>
          <p:cNvGraphicFramePr>
            <a:graphicFrameLocks noGrp="1"/>
          </p:cNvGraphicFramePr>
          <p:nvPr>
            <p:extLst>
              <p:ext uri="{D42A27DB-BD31-4B8C-83A1-F6EECF244321}">
                <p14:modId xmlns:p14="http://schemas.microsoft.com/office/powerpoint/2010/main" val="127456043"/>
              </p:ext>
            </p:extLst>
          </p:nvPr>
        </p:nvGraphicFramePr>
        <p:xfrm>
          <a:off x="2441083" y="2062776"/>
          <a:ext cx="7514408" cy="3943797"/>
        </p:xfrm>
        <a:graphic>
          <a:graphicData uri="http://schemas.openxmlformats.org/drawingml/2006/table">
            <a:tbl>
              <a:tblPr firstRow="1" bandRow="1">
                <a:tableStyleId>{2D5ABB26-0587-4C30-8999-92F81FD0307C}</a:tableStyleId>
              </a:tblPr>
              <a:tblGrid>
                <a:gridCol w="2513255">
                  <a:extLst>
                    <a:ext uri="{9D8B030D-6E8A-4147-A177-3AD203B41FA5}">
                      <a16:colId xmlns:a16="http://schemas.microsoft.com/office/drawing/2014/main" val="20000"/>
                    </a:ext>
                  </a:extLst>
                </a:gridCol>
                <a:gridCol w="5001153">
                  <a:extLst>
                    <a:ext uri="{9D8B030D-6E8A-4147-A177-3AD203B41FA5}">
                      <a16:colId xmlns:a16="http://schemas.microsoft.com/office/drawing/2014/main" val="20001"/>
                    </a:ext>
                  </a:extLst>
                </a:gridCol>
              </a:tblGrid>
              <a:tr h="449048">
                <a:tc>
                  <a:txBody>
                    <a:bodyPr/>
                    <a:lstStyle/>
                    <a:p>
                      <a:pPr marL="94615">
                        <a:lnSpc>
                          <a:spcPct val="100000"/>
                        </a:lnSpc>
                        <a:spcBef>
                          <a:spcPts val="375"/>
                        </a:spcBef>
                      </a:pPr>
                      <a:r>
                        <a:rPr lang="cs-CZ" sz="1500" spc="-20" dirty="0">
                          <a:latin typeface="Arial"/>
                          <a:cs typeface="Arial"/>
                        </a:rPr>
                        <a:t>Časový vztah</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tc>
                  <a:txBody>
                    <a:bodyPr/>
                    <a:lstStyle/>
                    <a:p>
                      <a:pPr marL="94615">
                        <a:lnSpc>
                          <a:spcPct val="100000"/>
                        </a:lnSpc>
                        <a:spcBef>
                          <a:spcPts val="375"/>
                        </a:spcBef>
                      </a:pPr>
                      <a:r>
                        <a:rPr lang="cs-CZ" sz="1500" dirty="0">
                          <a:latin typeface="Arial"/>
                          <a:cs typeface="Arial"/>
                        </a:rPr>
                        <a:t>Předchází předpokládaná příčina onemocnění?</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extLst>
                  <a:ext uri="{0D108BD9-81ED-4DB2-BD59-A6C34878D82A}">
                    <a16:rowId xmlns:a16="http://schemas.microsoft.com/office/drawing/2014/main" val="10000"/>
                  </a:ext>
                </a:extLst>
              </a:tr>
              <a:tr h="607409">
                <a:tc>
                  <a:txBody>
                    <a:bodyPr/>
                    <a:lstStyle/>
                    <a:p>
                      <a:pPr marL="94615" marR="842644">
                        <a:lnSpc>
                          <a:spcPts val="1970"/>
                        </a:lnSpc>
                        <a:spcBef>
                          <a:spcPts val="450"/>
                        </a:spcBef>
                      </a:pPr>
                      <a:r>
                        <a:rPr lang="cs-CZ" sz="1500" dirty="0">
                          <a:latin typeface="Arial"/>
                          <a:cs typeface="Arial"/>
                        </a:rPr>
                        <a:t>Vztah expozice-odpověď</a:t>
                      </a:r>
                      <a:endParaRPr sz="1500" dirty="0">
                        <a:latin typeface="Arial"/>
                        <a:cs typeface="Arial"/>
                      </a:endParaRPr>
                    </a:p>
                  </a:txBody>
                  <a:tcPr marL="0" marR="0" marT="51867"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E5D5"/>
                    </a:solidFill>
                  </a:tcPr>
                </a:tc>
                <a:tc>
                  <a:txBody>
                    <a:bodyPr/>
                    <a:lstStyle/>
                    <a:p>
                      <a:pPr marL="94615" marR="626110">
                        <a:lnSpc>
                          <a:spcPts val="1970"/>
                        </a:lnSpc>
                        <a:spcBef>
                          <a:spcPts val="450"/>
                        </a:spcBef>
                      </a:pPr>
                      <a:r>
                        <a:rPr lang="cs-CZ" sz="1500" dirty="0">
                          <a:latin typeface="Arial"/>
                          <a:cs typeface="Arial"/>
                        </a:rPr>
                        <a:t>Vedou rozdíly v expozici k rozdílům v manifestaci onemocnění? </a:t>
                      </a:r>
                      <a:endParaRPr sz="1500" dirty="0">
                        <a:latin typeface="Arial"/>
                        <a:cs typeface="Arial"/>
                      </a:endParaRPr>
                    </a:p>
                  </a:txBody>
                  <a:tcPr marL="0" marR="0" marT="51867"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E5D5"/>
                    </a:solidFill>
                  </a:tcPr>
                </a:tc>
                <a:extLst>
                  <a:ext uri="{0D108BD9-81ED-4DB2-BD59-A6C34878D82A}">
                    <a16:rowId xmlns:a16="http://schemas.microsoft.com/office/drawing/2014/main" val="10001"/>
                  </a:ext>
                </a:extLst>
              </a:tr>
              <a:tr h="417366">
                <a:tc>
                  <a:txBody>
                    <a:bodyPr/>
                    <a:lstStyle/>
                    <a:p>
                      <a:pPr marL="94615">
                        <a:lnSpc>
                          <a:spcPct val="100000"/>
                        </a:lnSpc>
                        <a:spcBef>
                          <a:spcPts val="375"/>
                        </a:spcBef>
                      </a:pPr>
                      <a:r>
                        <a:rPr lang="cs-CZ" sz="1500" dirty="0">
                          <a:latin typeface="Arial"/>
                          <a:cs typeface="Arial"/>
                        </a:rPr>
                        <a:t>Síla asociace</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tc>
                  <a:txBody>
                    <a:bodyPr/>
                    <a:lstStyle/>
                    <a:p>
                      <a:pPr marL="94615">
                        <a:lnSpc>
                          <a:spcPct val="100000"/>
                        </a:lnSpc>
                        <a:spcBef>
                          <a:spcPts val="375"/>
                        </a:spcBef>
                      </a:pPr>
                      <a:r>
                        <a:rPr lang="cs-CZ" sz="1500" dirty="0">
                          <a:latin typeface="Arial"/>
                          <a:cs typeface="Arial"/>
                        </a:rPr>
                        <a:t>Zvyšuje expozice riziko onemocnění?</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extLst>
                  <a:ext uri="{0D108BD9-81ED-4DB2-BD59-A6C34878D82A}">
                    <a16:rowId xmlns:a16="http://schemas.microsoft.com/office/drawing/2014/main" val="10002"/>
                  </a:ext>
                </a:extLst>
              </a:tr>
              <a:tr h="755545">
                <a:tc>
                  <a:txBody>
                    <a:bodyPr/>
                    <a:lstStyle/>
                    <a:p>
                      <a:pPr marL="94615">
                        <a:lnSpc>
                          <a:spcPct val="100000"/>
                        </a:lnSpc>
                        <a:spcBef>
                          <a:spcPts val="375"/>
                        </a:spcBef>
                      </a:pPr>
                      <a:r>
                        <a:rPr lang="cs-CZ" sz="1500" dirty="0">
                          <a:latin typeface="Arial"/>
                          <a:cs typeface="Arial"/>
                        </a:rPr>
                        <a:t>Specificita</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E5D5"/>
                    </a:solidFill>
                  </a:tcPr>
                </a:tc>
                <a:tc>
                  <a:txBody>
                    <a:bodyPr/>
                    <a:lstStyle/>
                    <a:p>
                      <a:pPr marL="94615" marR="88265">
                        <a:lnSpc>
                          <a:spcPts val="1970"/>
                        </a:lnSpc>
                        <a:spcBef>
                          <a:spcPts val="450"/>
                        </a:spcBef>
                      </a:pPr>
                      <a:r>
                        <a:rPr lang="cs-CZ" sz="1500" dirty="0">
                          <a:latin typeface="Arial"/>
                          <a:cs typeface="Arial"/>
                        </a:rPr>
                        <a:t>Způsobuje expozice specifická onemocnění a existují onemocnění s omezeným počtem typů expozice?</a:t>
                      </a:r>
                      <a:endParaRPr sz="1500" dirty="0">
                        <a:latin typeface="Arial"/>
                        <a:cs typeface="Arial"/>
                      </a:endParaRPr>
                    </a:p>
                  </a:txBody>
                  <a:tcPr marL="0" marR="0" marT="51867"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E5D5"/>
                    </a:solidFill>
                  </a:tcPr>
                </a:tc>
                <a:extLst>
                  <a:ext uri="{0D108BD9-81ED-4DB2-BD59-A6C34878D82A}">
                    <a16:rowId xmlns:a16="http://schemas.microsoft.com/office/drawing/2014/main" val="10003"/>
                  </a:ext>
                </a:extLst>
              </a:tr>
              <a:tr h="673155">
                <a:tc>
                  <a:txBody>
                    <a:bodyPr/>
                    <a:lstStyle/>
                    <a:p>
                      <a:pPr marL="94615">
                        <a:lnSpc>
                          <a:spcPct val="100000"/>
                        </a:lnSpc>
                        <a:spcBef>
                          <a:spcPts val="375"/>
                        </a:spcBef>
                      </a:pPr>
                      <a:r>
                        <a:rPr lang="cs-CZ" sz="1500" dirty="0">
                          <a:latin typeface="Arial"/>
                          <a:cs typeface="Arial"/>
                        </a:rPr>
                        <a:t>Konzistence</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tc>
                  <a:txBody>
                    <a:bodyPr/>
                    <a:lstStyle/>
                    <a:p>
                      <a:pPr marL="94615" marR="965200">
                        <a:lnSpc>
                          <a:spcPts val="1970"/>
                        </a:lnSpc>
                        <a:spcBef>
                          <a:spcPts val="450"/>
                        </a:spcBef>
                      </a:pPr>
                      <a:r>
                        <a:rPr lang="cs-CZ" sz="1500" spc="-5" dirty="0">
                          <a:latin typeface="Arial"/>
                          <a:cs typeface="Arial"/>
                        </a:rPr>
                        <a:t>Je asociace konzistentní napříč studiemi a populačními podskupinami?</a:t>
                      </a:r>
                      <a:endParaRPr sz="1500" dirty="0">
                        <a:latin typeface="Arial"/>
                        <a:cs typeface="Arial"/>
                      </a:endParaRPr>
                    </a:p>
                  </a:txBody>
                  <a:tcPr marL="0" marR="0" marT="51867"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extLst>
                  <a:ext uri="{0D108BD9-81ED-4DB2-BD59-A6C34878D82A}">
                    <a16:rowId xmlns:a16="http://schemas.microsoft.com/office/drawing/2014/main" val="10004"/>
                  </a:ext>
                </a:extLst>
              </a:tr>
              <a:tr h="618252">
                <a:tc>
                  <a:txBody>
                    <a:bodyPr/>
                    <a:lstStyle/>
                    <a:p>
                      <a:pPr marL="94615">
                        <a:lnSpc>
                          <a:spcPct val="100000"/>
                        </a:lnSpc>
                        <a:spcBef>
                          <a:spcPts val="375"/>
                        </a:spcBef>
                      </a:pPr>
                      <a:r>
                        <a:rPr lang="cs-CZ" sz="1500" dirty="0">
                          <a:latin typeface="Arial"/>
                          <a:cs typeface="Arial"/>
                        </a:rPr>
                        <a:t>Experimentální potvrzení</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E5D5"/>
                    </a:solidFill>
                  </a:tcPr>
                </a:tc>
                <a:tc>
                  <a:txBody>
                    <a:bodyPr/>
                    <a:lstStyle/>
                    <a:p>
                      <a:pPr marL="94615" marR="859790">
                        <a:lnSpc>
                          <a:spcPts val="1970"/>
                        </a:lnSpc>
                        <a:spcBef>
                          <a:spcPts val="450"/>
                        </a:spcBef>
                      </a:pPr>
                      <a:r>
                        <a:rPr lang="cs-CZ" sz="1500" dirty="0">
                          <a:latin typeface="Arial"/>
                          <a:cs typeface="Arial"/>
                        </a:rPr>
                        <a:t>Může ovlivnění stupně expozice ovlivnit onemocnění?</a:t>
                      </a:r>
                      <a:endParaRPr sz="1500" dirty="0">
                        <a:latin typeface="Arial"/>
                        <a:cs typeface="Arial"/>
                      </a:endParaRPr>
                    </a:p>
                  </a:txBody>
                  <a:tcPr marL="0" marR="0" marT="51867"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E5D5"/>
                    </a:solidFill>
                  </a:tcPr>
                </a:tc>
                <a:extLst>
                  <a:ext uri="{0D108BD9-81ED-4DB2-BD59-A6C34878D82A}">
                    <a16:rowId xmlns:a16="http://schemas.microsoft.com/office/drawing/2014/main" val="10005"/>
                  </a:ext>
                </a:extLst>
              </a:tr>
              <a:tr h="423022">
                <a:tc>
                  <a:txBody>
                    <a:bodyPr/>
                    <a:lstStyle/>
                    <a:p>
                      <a:pPr marL="94615">
                        <a:lnSpc>
                          <a:spcPct val="100000"/>
                        </a:lnSpc>
                        <a:spcBef>
                          <a:spcPts val="375"/>
                        </a:spcBef>
                      </a:pPr>
                      <a:r>
                        <a:rPr lang="cs-CZ" sz="1500" dirty="0">
                          <a:latin typeface="Arial"/>
                          <a:cs typeface="Arial"/>
                        </a:rPr>
                        <a:t>Biologická přijatelnost</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tc>
                  <a:txBody>
                    <a:bodyPr/>
                    <a:lstStyle/>
                    <a:p>
                      <a:pPr marL="94615">
                        <a:lnSpc>
                          <a:spcPct val="100000"/>
                        </a:lnSpc>
                        <a:spcBef>
                          <a:spcPts val="375"/>
                        </a:spcBef>
                      </a:pPr>
                      <a:r>
                        <a:rPr lang="cs-CZ" sz="1500" spc="-5" dirty="0">
                          <a:latin typeface="Arial"/>
                          <a:cs typeface="Arial"/>
                        </a:rPr>
                        <a:t>Je objasněn mechanismus působení?</a:t>
                      </a:r>
                      <a:endParaRPr sz="1500" dirty="0">
                        <a:latin typeface="Arial"/>
                        <a:cs typeface="Arial"/>
                      </a:endParaRPr>
                    </a:p>
                  </a:txBody>
                  <a:tcPr marL="0" marR="0" marT="43223" marB="0">
                    <a:lnL w="19050">
                      <a:solidFill>
                        <a:srgbClr val="FFA900"/>
                      </a:solidFill>
                      <a:prstDash val="solid"/>
                    </a:lnL>
                    <a:lnR w="19050">
                      <a:solidFill>
                        <a:srgbClr val="FFA900"/>
                      </a:solidFill>
                      <a:prstDash val="solid"/>
                    </a:lnR>
                    <a:lnT w="19050">
                      <a:solidFill>
                        <a:srgbClr val="FFA900"/>
                      </a:solidFill>
                      <a:prstDash val="solid"/>
                    </a:lnT>
                    <a:lnB w="19050">
                      <a:solidFill>
                        <a:srgbClr val="FFA900"/>
                      </a:solidFill>
                      <a:prstDash val="solid"/>
                    </a:lnB>
                    <a:solidFill>
                      <a:srgbClr val="FFF2EC"/>
                    </a:solidFill>
                  </a:tcPr>
                </a:tc>
                <a:extLst>
                  <a:ext uri="{0D108BD9-81ED-4DB2-BD59-A6C34878D82A}">
                    <a16:rowId xmlns:a16="http://schemas.microsoft.com/office/drawing/2014/main" val="10006"/>
                  </a:ext>
                </a:extLst>
              </a:tr>
            </a:tbl>
          </a:graphicData>
        </a:graphic>
      </p:graphicFrame>
    </p:spTree>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themeOverride>
</file>

<file path=docProps/app.xml><?xml version="1.0" encoding="utf-8"?>
<Properties xmlns="http://schemas.openxmlformats.org/officeDocument/2006/extended-properties" xmlns:vt="http://schemas.openxmlformats.org/officeDocument/2006/docPropsVTypes">
  <Template/>
  <TotalTime>13153</TotalTime>
  <Words>4703</Words>
  <Application>Microsoft Office PowerPoint</Application>
  <PresentationFormat>Širokoúhlá obrazovka</PresentationFormat>
  <Paragraphs>678</Paragraphs>
  <Slides>55</Slides>
  <Notes>10</Notes>
  <HiddenSlides>0</HiddenSlides>
  <MMClips>0</MMClips>
  <ScaleCrop>false</ScaleCrop>
  <HeadingPairs>
    <vt:vector size="8" baseType="variant">
      <vt:variant>
        <vt:lpstr>Použitá písma</vt:lpstr>
      </vt:variant>
      <vt:variant>
        <vt:i4>12</vt:i4>
      </vt:variant>
      <vt:variant>
        <vt:lpstr>Motiv</vt:lpstr>
      </vt:variant>
      <vt:variant>
        <vt:i4>1</vt:i4>
      </vt:variant>
      <vt:variant>
        <vt:lpstr>Vložené servery OLE</vt:lpstr>
      </vt:variant>
      <vt:variant>
        <vt:i4>1</vt:i4>
      </vt:variant>
      <vt:variant>
        <vt:lpstr>Nadpisy snímků</vt:lpstr>
      </vt:variant>
      <vt:variant>
        <vt:i4>55</vt:i4>
      </vt:variant>
    </vt:vector>
  </HeadingPairs>
  <TitlesOfParts>
    <vt:vector size="69" baseType="lpstr">
      <vt:lpstr>Arial</vt:lpstr>
      <vt:lpstr>Arial Narrow</vt:lpstr>
      <vt:lpstr>Calibri</vt:lpstr>
      <vt:lpstr>Comic Sans MS</vt:lpstr>
      <vt:lpstr>Liberation Sans Narrow</vt:lpstr>
      <vt:lpstr>StarSymbol</vt:lpstr>
      <vt:lpstr>Symbol</vt:lpstr>
      <vt:lpstr>Tahoma</vt:lpstr>
      <vt:lpstr>Times New Roman</vt:lpstr>
      <vt:lpstr>Trebuchet MS</vt:lpstr>
      <vt:lpstr>Verdana</vt:lpstr>
      <vt:lpstr>Wingdings</vt:lpstr>
      <vt:lpstr>Presentation_MU_EN</vt:lpstr>
      <vt:lpstr>Photo Editor Photo</vt:lpstr>
      <vt:lpstr>P3/0290 Biomarkery v epidemiologii</vt:lpstr>
      <vt:lpstr>Cholera</vt:lpstr>
      <vt:lpstr>John Snow (1813 – 58)</vt:lpstr>
      <vt:lpstr>Prezentace aplikace PowerPoint</vt:lpstr>
      <vt:lpstr>Příčina</vt:lpstr>
      <vt:lpstr>Lidé a populace…</vt:lpstr>
      <vt:lpstr>Tuberkuloza</vt:lpstr>
      <vt:lpstr>Odvozování kauzality z asociací</vt:lpstr>
      <vt:lpstr>Bradford-Hillova kritéria kauzality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Naše geny?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Epigenetické mechanismy v rámci modelování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Sčítání všech příčin</vt:lpstr>
      <vt:lpstr>Azbest a kouření</vt:lpstr>
      <vt:lpstr>Co se nám podařilo</vt:lpstr>
      <vt:lpstr>Prezentace aplikace PowerPoint</vt:lpstr>
      <vt:lpstr>Exposom – nové paradigma</vt:lpstr>
      <vt:lpstr>Bottom-up  nebo Top-down</vt:lpstr>
      <vt:lpstr>Problémy?</vt:lpstr>
      <vt:lpstr>Některé environmentální expozice lze epidemiologicky studovat s jistotou, tj. chyba měření je relativně nízká a má malý dopad na odhady (např. kouření). Pokrok v hodnocení expozice v důsledku např. na techniky GIS pro znečištění ovzduší. </vt:lpstr>
      <vt:lpstr>Prezentace aplikace PowerPoint</vt:lpstr>
      <vt:lpstr>Prezentace aplikace PowerPoint</vt:lpstr>
      <vt:lpstr>Prezentace aplikace PowerPoint</vt:lpstr>
      <vt:lpstr>Problémy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Julie Dobrovolná</cp:lastModifiedBy>
  <cp:revision>12</cp:revision>
  <cp:lastPrinted>1601-01-01T00:00:00Z</cp:lastPrinted>
  <dcterms:created xsi:type="dcterms:W3CDTF">2018-11-28T09:04:29Z</dcterms:created>
  <dcterms:modified xsi:type="dcterms:W3CDTF">2022-03-03T20:23:39Z</dcterms:modified>
</cp:coreProperties>
</file>