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8" r:id="rId2"/>
    <p:sldId id="291" r:id="rId3"/>
    <p:sldId id="274" r:id="rId4"/>
    <p:sldId id="459" r:id="rId5"/>
    <p:sldId id="460" r:id="rId6"/>
    <p:sldId id="461" r:id="rId7"/>
    <p:sldId id="265" r:id="rId8"/>
    <p:sldId id="454" r:id="rId9"/>
    <p:sldId id="261" r:id="rId10"/>
    <p:sldId id="455" r:id="rId11"/>
    <p:sldId id="269" r:id="rId12"/>
    <p:sldId id="456" r:id="rId13"/>
    <p:sldId id="280" r:id="rId14"/>
    <p:sldId id="262" r:id="rId15"/>
    <p:sldId id="457" r:id="rId16"/>
    <p:sldId id="264" r:id="rId17"/>
    <p:sldId id="458" r:id="rId18"/>
    <p:sldId id="263" r:id="rId19"/>
    <p:sldId id="282" r:id="rId20"/>
    <p:sldId id="278" r:id="rId21"/>
    <p:sldId id="288" r:id="rId22"/>
    <p:sldId id="279" r:id="rId23"/>
    <p:sldId id="453" r:id="rId24"/>
    <p:sldId id="289" r:id="rId25"/>
    <p:sldId id="277" r:id="rId26"/>
    <p:sldId id="463" r:id="rId27"/>
    <p:sldId id="272" r:id="rId28"/>
    <p:sldId id="290" r:id="rId29"/>
    <p:sldId id="284" r:id="rId30"/>
    <p:sldId id="45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CA142-80B5-4D66-B3D1-F0A11E2153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4FFCE-8D5D-4E8C-A30F-92273AD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6C60A-07E0-41EF-858E-FE18EF44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2F698-1F7B-4200-8B11-961A8F32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D1D-8EED-4846-ADD9-911BFD8CD79F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AA01E-0D1C-48BC-B2D4-0ECB56D7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2F38-EA54-4F60-8441-3A8A042C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7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unhofer.de/de/leistungsangebot/forschung/discover-markets.html" TargetMode="External"/><Relationship Id="rId2" Type="http://schemas.openxmlformats.org/officeDocument/2006/relationships/hyperlink" Target="http://genderedinnovations.stanford.edu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photonics4life.eu/" TargetMode="External"/><Relationship Id="rId4" Type="http://schemas.openxmlformats.org/officeDocument/2006/relationships/hyperlink" Target="http://www.yellowwindow.be/genderinresearch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0335-3A5C-40DB-AB89-84C4F98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5" y="2172396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P8/0290 biomarkery a pohlaví</a:t>
            </a:r>
          </a:p>
        </p:txBody>
      </p:sp>
    </p:spTree>
    <p:extLst>
      <p:ext uri="{BB962C8B-B14F-4D97-AF65-F5344CB8AC3E}">
        <p14:creationId xmlns:p14="http://schemas.microsoft.com/office/powerpoint/2010/main" val="861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D6E00-8E4D-4FED-BA12-16614CFE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FF4EF-7220-44D1-9FE1-23E1E503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Nedostatečná</a:t>
            </a:r>
            <a:r>
              <a:rPr lang="en-US" dirty="0"/>
              <a:t> </a:t>
            </a:r>
            <a:r>
              <a:rPr lang="en-US" dirty="0" err="1"/>
              <a:t>informovanost</a:t>
            </a:r>
            <a:r>
              <a:rPr lang="en-US" dirty="0"/>
              <a:t> o </a:t>
            </a:r>
            <a:r>
              <a:rPr lang="en-US" dirty="0" err="1"/>
              <a:t>relevanci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/</a:t>
            </a:r>
            <a:r>
              <a:rPr lang="en-US" dirty="0" err="1"/>
              <a:t>genderových</a:t>
            </a:r>
            <a:r>
              <a:rPr lang="en-US" dirty="0"/>
              <a:t> </a:t>
            </a:r>
            <a:r>
              <a:rPr lang="en-US" dirty="0" err="1"/>
              <a:t>faktorů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Mezery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 </a:t>
            </a:r>
            <a:r>
              <a:rPr lang="en-US" dirty="0" err="1"/>
              <a:t>výzkumníků</a:t>
            </a:r>
            <a:r>
              <a:rPr lang="en-US" dirty="0"/>
              <a:t>, </a:t>
            </a:r>
            <a:r>
              <a:rPr lang="en-US" dirty="0" err="1"/>
              <a:t>žen</a:t>
            </a:r>
            <a:r>
              <a:rPr lang="en-US" dirty="0"/>
              <a:t> a </a:t>
            </a:r>
            <a:r>
              <a:rPr lang="en-US" dirty="0" err="1"/>
              <a:t>mužů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zdravotního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Mezery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vědeckých</a:t>
            </a:r>
            <a:r>
              <a:rPr lang="en-US" dirty="0"/>
              <a:t> </a:t>
            </a:r>
            <a:r>
              <a:rPr lang="en-US" dirty="0" err="1"/>
              <a:t>znalostech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důkazů</a:t>
            </a:r>
            <a:r>
              <a:rPr lang="en-US" dirty="0"/>
              <a:t> pro </a:t>
            </a:r>
            <a:r>
              <a:rPr lang="en-US" dirty="0" err="1"/>
              <a:t>ženy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Fuzzy </a:t>
            </a:r>
            <a:r>
              <a:rPr lang="en-US" dirty="0" err="1"/>
              <a:t>koncept</a:t>
            </a:r>
            <a:r>
              <a:rPr lang="en-US" dirty="0"/>
              <a:t> „</a:t>
            </a:r>
            <a:r>
              <a:rPr lang="en-US" dirty="0" err="1"/>
              <a:t>excelence</a:t>
            </a:r>
            <a:r>
              <a:rPr lang="en-US" dirty="0"/>
              <a:t>“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grantů</a:t>
            </a:r>
            <a:r>
              <a:rPr lang="en-US" dirty="0"/>
              <a:t> ERC, </a:t>
            </a:r>
            <a:r>
              <a:rPr lang="en-US" dirty="0" err="1"/>
              <a:t>napříč</a:t>
            </a:r>
            <a:r>
              <a:rPr lang="en-US" dirty="0"/>
              <a:t> </a:t>
            </a:r>
            <a:r>
              <a:rPr lang="en-US" dirty="0" err="1"/>
              <a:t>všemi</a:t>
            </a:r>
            <a:r>
              <a:rPr lang="en-US" dirty="0"/>
              <a:t> </a:t>
            </a:r>
            <a:r>
              <a:rPr lang="en-US" dirty="0" err="1"/>
              <a:t>tématy</a:t>
            </a:r>
            <a:r>
              <a:rPr lang="en-US" dirty="0"/>
              <a:t> ERC)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Podhodnocené</a:t>
            </a:r>
            <a:r>
              <a:rPr lang="en-US" dirty="0"/>
              <a:t>/</a:t>
            </a:r>
            <a:r>
              <a:rPr lang="en-US" dirty="0" err="1"/>
              <a:t>chybné</a:t>
            </a:r>
            <a:r>
              <a:rPr lang="en-US" dirty="0"/>
              <a:t> </a:t>
            </a:r>
            <a:r>
              <a:rPr lang="en-US" dirty="0" err="1"/>
              <a:t>hlášení</a:t>
            </a:r>
            <a:r>
              <a:rPr lang="en-US" dirty="0"/>
              <a:t> </a:t>
            </a:r>
            <a:r>
              <a:rPr lang="en-US" dirty="0" err="1"/>
              <a:t>výsledků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Reboxetine)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891780-C26D-4163-899A-D908BFA0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9C10C7-2881-454A-ACC4-C6AB52B8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0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46250" y="274639"/>
            <a:ext cx="8921750" cy="681037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dirty="0"/>
              <a:t>. </a:t>
            </a:r>
            <a:r>
              <a:rPr lang="cs-CZ" dirty="0"/>
              <a:t>Zlepšení výzkumných výsledků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46250" y="1243013"/>
            <a:ext cx="8631238" cy="53578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Screening a </a:t>
            </a:r>
            <a:r>
              <a:rPr lang="en-US" dirty="0" err="1"/>
              <a:t>diagnostika</a:t>
            </a:r>
            <a:r>
              <a:rPr lang="en-US" dirty="0"/>
              <a:t> </a:t>
            </a:r>
            <a:r>
              <a:rPr lang="en-US" dirty="0" err="1"/>
              <a:t>rakoviny</a:t>
            </a:r>
            <a:r>
              <a:rPr lang="en-US" dirty="0"/>
              <a:t> </a:t>
            </a:r>
            <a:r>
              <a:rPr lang="en-US" dirty="0" err="1"/>
              <a:t>prsu</a:t>
            </a:r>
            <a:r>
              <a:rPr lang="en-US" dirty="0"/>
              <a:t> a </a:t>
            </a:r>
            <a:r>
              <a:rPr lang="en-US" dirty="0" err="1"/>
              <a:t>rakoviny</a:t>
            </a:r>
            <a:r>
              <a:rPr lang="en-US" dirty="0"/>
              <a:t> </a:t>
            </a:r>
            <a:r>
              <a:rPr lang="en-US" dirty="0" err="1"/>
              <a:t>tlustého</a:t>
            </a:r>
            <a:r>
              <a:rPr lang="en-US" dirty="0"/>
              <a:t> </a:t>
            </a:r>
            <a:r>
              <a:rPr lang="en-US" dirty="0" err="1"/>
              <a:t>střeva</a:t>
            </a:r>
            <a:r>
              <a:rPr lang="en-US" dirty="0"/>
              <a:t> (</a:t>
            </a:r>
            <a:r>
              <a:rPr lang="en-US" dirty="0" err="1"/>
              <a:t>muži</a:t>
            </a:r>
            <a:r>
              <a:rPr lang="en-US" dirty="0"/>
              <a:t> a </a:t>
            </a:r>
            <a:r>
              <a:rPr lang="en-US" dirty="0" err="1"/>
              <a:t>ženy</a:t>
            </a:r>
            <a:r>
              <a:rPr lang="en-US" dirty="0"/>
              <a:t>,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intervence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Diverzifikace</a:t>
            </a:r>
            <a:r>
              <a:rPr lang="en-US" dirty="0"/>
              <a:t> </a:t>
            </a:r>
            <a:r>
              <a:rPr lang="en-US" dirty="0" err="1"/>
              <a:t>nápadů</a:t>
            </a:r>
            <a:r>
              <a:rPr lang="en-US" dirty="0"/>
              <a:t> a </a:t>
            </a:r>
            <a:r>
              <a:rPr lang="en-US" dirty="0" err="1"/>
              <a:t>budování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kolektivní</a:t>
            </a:r>
            <a:r>
              <a:rPr lang="en-US" dirty="0"/>
              <a:t> </a:t>
            </a:r>
            <a:r>
              <a:rPr lang="en-US" dirty="0" err="1"/>
              <a:t>inteligence</a:t>
            </a:r>
            <a:r>
              <a:rPr lang="en-US" dirty="0"/>
              <a:t> </a:t>
            </a:r>
            <a:r>
              <a:rPr lang="en-US" dirty="0" err="1"/>
              <a:t>týmů</a:t>
            </a:r>
            <a:r>
              <a:rPr lang="en-US" dirty="0"/>
              <a:t> (www.innocentive.com, </a:t>
            </a:r>
            <a:r>
              <a:rPr lang="en-US" dirty="0" err="1"/>
              <a:t>FoldIT</a:t>
            </a:r>
            <a:r>
              <a:rPr lang="en-US" dirty="0"/>
              <a:t>, Discover Markets)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Role </a:t>
            </a:r>
            <a:r>
              <a:rPr lang="en-US" dirty="0" err="1"/>
              <a:t>sexuálního</a:t>
            </a:r>
            <a:r>
              <a:rPr lang="en-US" dirty="0"/>
              <a:t> </a:t>
            </a:r>
            <a:r>
              <a:rPr lang="en-US" dirty="0" err="1"/>
              <a:t>dimorfismu</a:t>
            </a:r>
            <a:r>
              <a:rPr lang="en-US" dirty="0"/>
              <a:t> – od </a:t>
            </a:r>
            <a:r>
              <a:rPr lang="en-US" dirty="0" err="1"/>
              <a:t>biomarkerů</a:t>
            </a:r>
            <a:r>
              <a:rPr lang="en-US" dirty="0"/>
              <a:t> po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nemocí</a:t>
            </a:r>
            <a:r>
              <a:rPr lang="en-US" dirty="0"/>
              <a:t> </a:t>
            </a:r>
            <a:r>
              <a:rPr lang="en-US" dirty="0" err="1"/>
              <a:t>volně</a:t>
            </a:r>
            <a:r>
              <a:rPr lang="en-US" dirty="0"/>
              <a:t> </a:t>
            </a:r>
            <a:r>
              <a:rPr lang="en-US" dirty="0" err="1"/>
              <a:t>žijících</a:t>
            </a:r>
            <a:r>
              <a:rPr lang="en-US" dirty="0"/>
              <a:t> </a:t>
            </a:r>
            <a:r>
              <a:rPr lang="en-US" dirty="0" err="1"/>
              <a:t>živočichů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6A37-0A61-45C4-93C9-BA531D25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04847-DF33-4906-81D9-946369A6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očkovacích</a:t>
            </a:r>
            <a:r>
              <a:rPr lang="en-US" dirty="0"/>
              <a:t> </a:t>
            </a:r>
            <a:r>
              <a:rPr lang="en-US" dirty="0" err="1"/>
              <a:t>strategií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rakovina</a:t>
            </a:r>
            <a:r>
              <a:rPr lang="en-US" dirty="0"/>
              <a:t> </a:t>
            </a:r>
            <a:r>
              <a:rPr lang="en-US" dirty="0" err="1"/>
              <a:t>děložního</a:t>
            </a:r>
            <a:r>
              <a:rPr lang="en-US" dirty="0"/>
              <a:t> </a:t>
            </a:r>
            <a:r>
              <a:rPr lang="en-US" dirty="0" err="1"/>
              <a:t>čípku</a:t>
            </a:r>
            <a:r>
              <a:rPr lang="en-US" dirty="0"/>
              <a:t> u </a:t>
            </a:r>
            <a:r>
              <a:rPr lang="en-US" dirty="0" err="1"/>
              <a:t>mužů</a:t>
            </a:r>
            <a:r>
              <a:rPr lang="en-US" dirty="0"/>
              <a:t>/</a:t>
            </a:r>
            <a:r>
              <a:rPr lang="en-US" dirty="0" err="1"/>
              <a:t>ženy</a:t>
            </a:r>
            <a:r>
              <a:rPr lang="en-US" dirty="0"/>
              <a:t>, </a:t>
            </a:r>
            <a:r>
              <a:rPr lang="en-US" dirty="0" err="1"/>
              <a:t>chřipka</a:t>
            </a:r>
            <a:r>
              <a:rPr lang="en-US" dirty="0"/>
              <a:t>) a </a:t>
            </a:r>
            <a:r>
              <a:rPr lang="en-US" dirty="0" err="1"/>
              <a:t>léků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8 z 10 </a:t>
            </a:r>
            <a:r>
              <a:rPr lang="en-US" dirty="0" err="1"/>
              <a:t>léků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předpis</a:t>
            </a:r>
            <a:r>
              <a:rPr lang="en-US" dirty="0"/>
              <a:t> </a:t>
            </a:r>
            <a:r>
              <a:rPr lang="en-US" dirty="0" err="1"/>
              <a:t>stažených</a:t>
            </a:r>
            <a:r>
              <a:rPr lang="en-US" dirty="0"/>
              <a:t> z </a:t>
            </a:r>
            <a:r>
              <a:rPr lang="en-US" dirty="0" err="1"/>
              <a:t>trhu</a:t>
            </a:r>
            <a:r>
              <a:rPr lang="en-US" dirty="0"/>
              <a:t> v USA v </a:t>
            </a:r>
            <a:r>
              <a:rPr lang="en-US" dirty="0" err="1"/>
              <a:t>letech</a:t>
            </a:r>
            <a:r>
              <a:rPr lang="en-US" dirty="0"/>
              <a:t> 1997-2001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nebezpečnější</a:t>
            </a:r>
            <a:r>
              <a:rPr lang="en-US" dirty="0"/>
              <a:t> pro </a:t>
            </a: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pro </a:t>
            </a:r>
            <a:r>
              <a:rPr lang="en-US" dirty="0" err="1"/>
              <a:t>muže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Efektivní</a:t>
            </a:r>
            <a:r>
              <a:rPr lang="en-US" dirty="0"/>
              <a:t>/</a:t>
            </a:r>
            <a:r>
              <a:rPr lang="en-US" dirty="0" err="1"/>
              <a:t>udržitelné</a:t>
            </a:r>
            <a:r>
              <a:rPr lang="en-US" dirty="0"/>
              <a:t> </a:t>
            </a:r>
            <a:r>
              <a:rPr lang="en-US" dirty="0" err="1"/>
              <a:t>využívání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v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zemích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selhání</a:t>
            </a:r>
            <a:r>
              <a:rPr lang="en-US" dirty="0"/>
              <a:t> </a:t>
            </a:r>
            <a:r>
              <a:rPr lang="en-US" dirty="0" err="1"/>
              <a:t>vylepšené</a:t>
            </a:r>
            <a:r>
              <a:rPr lang="en-US" dirty="0"/>
              <a:t> </a:t>
            </a:r>
            <a:r>
              <a:rPr lang="en-US" dirty="0" err="1"/>
              <a:t>konstrukce</a:t>
            </a:r>
            <a:r>
              <a:rPr lang="en-US" dirty="0"/>
              <a:t> </a:t>
            </a:r>
            <a:r>
              <a:rPr lang="en-US" dirty="0" err="1"/>
              <a:t>sporáků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dřevo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Rehabilitační</a:t>
            </a:r>
            <a:r>
              <a:rPr lang="en-US" dirty="0"/>
              <a:t> a </a:t>
            </a:r>
            <a:r>
              <a:rPr lang="en-US" dirty="0" err="1"/>
              <a:t>asistenční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reagující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demografické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stárnutí</a:t>
            </a:r>
            <a:r>
              <a:rPr lang="en-US" dirty="0"/>
              <a:t>, </a:t>
            </a:r>
            <a:r>
              <a:rPr lang="en-US" dirty="0" err="1"/>
              <a:t>duševní</a:t>
            </a:r>
            <a:r>
              <a:rPr lang="en-US" dirty="0"/>
              <a:t> </a:t>
            </a:r>
            <a:r>
              <a:rPr lang="en-US" dirty="0" err="1"/>
              <a:t>pohoda</a:t>
            </a:r>
            <a:r>
              <a:rPr lang="en-US" dirty="0"/>
              <a:t>,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Hodnocení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a </a:t>
            </a:r>
            <a:r>
              <a:rPr lang="en-US" dirty="0" err="1"/>
              <a:t>mužů</a:t>
            </a:r>
            <a:r>
              <a:rPr lang="en-US" dirty="0"/>
              <a:t> k </a:t>
            </a:r>
            <a:r>
              <a:rPr lang="en-US" dirty="0" err="1"/>
              <a:t>riskování</a:t>
            </a:r>
            <a:r>
              <a:rPr lang="en-US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31FAE0-0020-42E0-B309-D5781F89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20A460-5859-48BE-94C6-926B78EA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7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>
          <a:xfrm>
            <a:off x="1663700" y="1600201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r>
              <a:rPr lang="en-US" sz="3200" b="1">
                <a:solidFill>
                  <a:srgbClr val="FF0000"/>
                </a:solidFill>
              </a:rPr>
              <a:t>Evidence</a:t>
            </a:r>
            <a:r>
              <a:rPr lang="en-US" sz="3200"/>
              <a:t> </a:t>
            </a:r>
            <a:r>
              <a:rPr lang="en-US" sz="3200">
                <a:sym typeface="Wingdings" pitchFamily="2" charset="2"/>
              </a:rPr>
              <a:t> Dialogue  Consensus  Action</a:t>
            </a: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81037"/>
          </a:xfrm>
        </p:spPr>
        <p:txBody>
          <a:bodyPr/>
          <a:lstStyle/>
          <a:p>
            <a:r>
              <a:rPr lang="cs-CZ" dirty="0"/>
              <a:t>Sex a gender jako klíčové proměnné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8641" y="1270001"/>
            <a:ext cx="8469313" cy="52117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Biomarkery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v </a:t>
            </a:r>
            <a:r>
              <a:rPr lang="en-US" dirty="0" err="1"/>
              <a:t>metabolických</a:t>
            </a:r>
            <a:r>
              <a:rPr lang="en-US" dirty="0"/>
              <a:t> </a:t>
            </a:r>
            <a:r>
              <a:rPr lang="en-US" dirty="0" err="1"/>
              <a:t>profilech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Kmenové</a:t>
            </a:r>
            <a:r>
              <a:rPr lang="en-US" dirty="0"/>
              <a:t> </a:t>
            </a:r>
            <a:r>
              <a:rPr lang="en-US" dirty="0" err="1"/>
              <a:t>buňky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v </a:t>
            </a:r>
            <a:r>
              <a:rPr lang="en-US" dirty="0" err="1"/>
              <a:t>regeneračních</a:t>
            </a:r>
            <a:r>
              <a:rPr lang="en-US" dirty="0"/>
              <a:t> </a:t>
            </a:r>
            <a:r>
              <a:rPr lang="en-US" dirty="0" err="1"/>
              <a:t>vlastnostech</a:t>
            </a:r>
            <a:r>
              <a:rPr lang="en-US" dirty="0"/>
              <a:t> </a:t>
            </a:r>
            <a:r>
              <a:rPr lang="en-US" dirty="0" err="1"/>
              <a:t>buněk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Bolest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prožívání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a </a:t>
            </a:r>
            <a:r>
              <a:rPr lang="en-US" dirty="0" err="1"/>
              <a:t>vyrovnávání</a:t>
            </a:r>
            <a:r>
              <a:rPr lang="en-US" dirty="0"/>
              <a:t> se s </a:t>
            </a:r>
            <a:r>
              <a:rPr lang="en-US" dirty="0" err="1"/>
              <a:t>ní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Diagnostika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rakovina</a:t>
            </a:r>
            <a:r>
              <a:rPr lang="en-US" dirty="0"/>
              <a:t> </a:t>
            </a:r>
            <a:r>
              <a:rPr lang="en-US" dirty="0" err="1"/>
              <a:t>tlustého</a:t>
            </a:r>
            <a:r>
              <a:rPr lang="en-US" dirty="0"/>
              <a:t> </a:t>
            </a:r>
            <a:r>
              <a:rPr lang="en-US" dirty="0" err="1"/>
              <a:t>střeva</a:t>
            </a:r>
            <a:r>
              <a:rPr lang="en-US" dirty="0"/>
              <a:t> a </a:t>
            </a:r>
            <a:r>
              <a:rPr lang="en-US" dirty="0" err="1"/>
              <a:t>prsu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Toxikokinetika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očkování</a:t>
            </a:r>
            <a:r>
              <a:rPr lang="en-US" dirty="0"/>
              <a:t>, </a:t>
            </a:r>
            <a:r>
              <a:rPr lang="en-US" dirty="0" err="1"/>
              <a:t>léků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Environmentální</a:t>
            </a:r>
            <a:r>
              <a:rPr lang="en-US" dirty="0"/>
              <a:t> </a:t>
            </a:r>
            <a:r>
              <a:rPr lang="en-US" dirty="0" err="1"/>
              <a:t>toxikologie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dopad</a:t>
            </a:r>
            <a:r>
              <a:rPr lang="en-US" dirty="0"/>
              <a:t> </a:t>
            </a:r>
            <a:r>
              <a:rPr lang="en-US" dirty="0" err="1"/>
              <a:t>znečištění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b="1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B9E01-4EEB-4785-A3C4-3C5AF9F4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D0495-3F99-4184-9D1E-81CE5AED6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Radiologie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dozimetrie</a:t>
            </a:r>
            <a:r>
              <a:rPr lang="en-US" dirty="0"/>
              <a:t>, </a:t>
            </a:r>
            <a:r>
              <a:rPr lang="en-US" dirty="0" err="1"/>
              <a:t>lékařské</a:t>
            </a:r>
            <a:r>
              <a:rPr lang="en-US" dirty="0"/>
              <a:t> </a:t>
            </a:r>
            <a:r>
              <a:rPr lang="en-US" dirty="0" err="1"/>
              <a:t>použití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Crash dummy design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velikost</a:t>
            </a:r>
            <a:r>
              <a:rPr lang="en-US" dirty="0"/>
              <a:t>/</a:t>
            </a:r>
            <a:r>
              <a:rPr lang="en-US" dirty="0" err="1"/>
              <a:t>anatomie</a:t>
            </a:r>
            <a:r>
              <a:rPr lang="en-US" dirty="0"/>
              <a:t>, </a:t>
            </a:r>
            <a:r>
              <a:rPr lang="en-US" dirty="0" err="1"/>
              <a:t>těhotenství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Bezpečnost</a:t>
            </a:r>
            <a:r>
              <a:rPr lang="en-US" dirty="0"/>
              <a:t> </a:t>
            </a:r>
            <a:r>
              <a:rPr lang="en-US" dirty="0" err="1"/>
              <a:t>auta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dopad</a:t>
            </a:r>
            <a:r>
              <a:rPr lang="en-US" dirty="0"/>
              <a:t> </a:t>
            </a:r>
            <a:r>
              <a:rPr lang="en-US" dirty="0" err="1"/>
              <a:t>nehod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Komunikace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rozpoznávání</a:t>
            </a:r>
            <a:r>
              <a:rPr lang="en-US" dirty="0"/>
              <a:t> </a:t>
            </a:r>
            <a:r>
              <a:rPr lang="en-US" dirty="0" err="1"/>
              <a:t>hlasu</a:t>
            </a:r>
            <a:r>
              <a:rPr lang="en-US" dirty="0"/>
              <a:t>, </a:t>
            </a:r>
            <a:r>
              <a:rPr lang="en-US" dirty="0" err="1"/>
              <a:t>kolektivní</a:t>
            </a:r>
            <a:r>
              <a:rPr lang="en-US" dirty="0"/>
              <a:t> </a:t>
            </a:r>
            <a:r>
              <a:rPr lang="en-US" dirty="0" err="1"/>
              <a:t>inteligence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Spotřeba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chování</a:t>
            </a:r>
            <a:r>
              <a:rPr lang="en-US" dirty="0"/>
              <a:t> v </a:t>
            </a:r>
            <a:r>
              <a:rPr lang="en-US" dirty="0" err="1"/>
              <a:t>domácnosti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Zdraví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medicína</a:t>
            </a:r>
            <a:r>
              <a:rPr lang="en-US" dirty="0"/>
              <a:t>), </a:t>
            </a:r>
            <a:r>
              <a:rPr lang="en-US" dirty="0" err="1"/>
              <a:t>zemědělství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hybridní</a:t>
            </a:r>
            <a:r>
              <a:rPr lang="en-US" dirty="0"/>
              <a:t> </a:t>
            </a:r>
            <a:r>
              <a:rPr lang="en-US" dirty="0" err="1"/>
              <a:t>semena</a:t>
            </a:r>
            <a:r>
              <a:rPr lang="en-US" dirty="0"/>
              <a:t>) </a:t>
            </a:r>
            <a:r>
              <a:rPr lang="en-US" dirty="0" err="1"/>
              <a:t>atd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F58D87-DCA7-46FA-ACEC-E63FD973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BDD033-7CB9-476C-B86C-E1B7BC80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27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6600"/>
          </a:xfrm>
        </p:spPr>
        <p:txBody>
          <a:bodyPr/>
          <a:lstStyle/>
          <a:p>
            <a:r>
              <a:rPr lang="cs-CZ" dirty="0"/>
              <a:t>Problémy kvality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2289" y="1250950"/>
            <a:ext cx="8658225" cy="54292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Zastaralé</a:t>
            </a:r>
            <a:r>
              <a:rPr lang="en-US" dirty="0"/>
              <a:t>/</a:t>
            </a:r>
            <a:r>
              <a:rPr lang="en-US" dirty="0" err="1"/>
              <a:t>neadekvátní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referenční</a:t>
            </a:r>
            <a:r>
              <a:rPr lang="en-US" dirty="0"/>
              <a:t> </a:t>
            </a:r>
            <a:r>
              <a:rPr lang="en-US" dirty="0" err="1"/>
              <a:t>muž</a:t>
            </a:r>
            <a:r>
              <a:rPr lang="en-US" dirty="0"/>
              <a:t> v </a:t>
            </a:r>
            <a:r>
              <a:rPr lang="en-US" dirty="0" err="1"/>
              <a:t>radiační</a:t>
            </a:r>
            <a:r>
              <a:rPr lang="en-US" dirty="0"/>
              <a:t> </a:t>
            </a:r>
            <a:r>
              <a:rPr lang="en-US" dirty="0" err="1"/>
              <a:t>dozimetrii</a:t>
            </a:r>
            <a:r>
              <a:rPr lang="en-US" dirty="0"/>
              <a:t>,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toxikologii</a:t>
            </a:r>
            <a:r>
              <a:rPr lang="en-US" dirty="0"/>
              <a:t>, </a:t>
            </a:r>
            <a:r>
              <a:rPr lang="en-US" dirty="0" err="1"/>
              <a:t>epidemiologii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neutralita</a:t>
            </a:r>
            <a:r>
              <a:rPr lang="en-US" dirty="0"/>
              <a:t>/</a:t>
            </a:r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slepota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nezaznamenání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 </a:t>
            </a:r>
            <a:r>
              <a:rPr lang="en-US" dirty="0" err="1"/>
              <a:t>buněk</a:t>
            </a:r>
            <a:r>
              <a:rPr lang="en-US" dirty="0"/>
              <a:t> </a:t>
            </a:r>
            <a:r>
              <a:rPr lang="en-US" dirty="0" err="1"/>
              <a:t>použitých</a:t>
            </a:r>
            <a:r>
              <a:rPr lang="en-US" dirty="0"/>
              <a:t> v </a:t>
            </a:r>
            <a:r>
              <a:rPr lang="en-US" dirty="0" err="1"/>
              <a:t>experimentech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vyloučené</a:t>
            </a:r>
            <a:r>
              <a:rPr lang="en-US" dirty="0"/>
              <a:t> ze </a:t>
            </a:r>
            <a:r>
              <a:rPr lang="en-US" dirty="0" err="1"/>
              <a:t>studií</a:t>
            </a:r>
            <a:r>
              <a:rPr lang="en-US" dirty="0"/>
              <a:t>/</a:t>
            </a:r>
            <a:r>
              <a:rPr lang="en-US" dirty="0" err="1"/>
              <a:t>neseskupení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věku</a:t>
            </a:r>
            <a:r>
              <a:rPr lang="en-US" dirty="0"/>
              <a:t> a </a:t>
            </a:r>
            <a:r>
              <a:rPr lang="en-US" dirty="0" err="1"/>
              <a:t>hormonálního</a:t>
            </a:r>
            <a:r>
              <a:rPr lang="en-US" dirty="0"/>
              <a:t> </a:t>
            </a:r>
            <a:r>
              <a:rPr lang="en-US" dirty="0" err="1"/>
              <a:t>stavu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96CE1-1BD9-44FD-B0D2-7A261F92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816BDB-BFD3-49B0-825B-01DB40E0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neanalyzovaná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způsobené</a:t>
            </a:r>
            <a:r>
              <a:rPr lang="en-US" dirty="0"/>
              <a:t> </a:t>
            </a:r>
            <a:r>
              <a:rPr lang="en-US" dirty="0" err="1"/>
              <a:t>drogou</a:t>
            </a:r>
            <a:r>
              <a:rPr lang="en-US" dirty="0"/>
              <a:t>, </a:t>
            </a:r>
            <a:r>
              <a:rPr lang="en-US" dirty="0" err="1"/>
              <a:t>expozice</a:t>
            </a:r>
            <a:r>
              <a:rPr lang="en-US" dirty="0"/>
              <a:t> </a:t>
            </a:r>
            <a:r>
              <a:rPr lang="en-US" dirty="0" err="1"/>
              <a:t>znečišťujícím</a:t>
            </a:r>
            <a:r>
              <a:rPr lang="en-US" dirty="0"/>
              <a:t> </a:t>
            </a:r>
            <a:r>
              <a:rPr lang="en-US" dirty="0" err="1"/>
              <a:t>látkám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Nehlášení</a:t>
            </a:r>
            <a:r>
              <a:rPr lang="en-US" dirty="0"/>
              <a:t>/</a:t>
            </a:r>
            <a:r>
              <a:rPr lang="en-US" dirty="0" err="1"/>
              <a:t>chybné</a:t>
            </a:r>
            <a:r>
              <a:rPr lang="en-US" dirty="0"/>
              <a:t> </a:t>
            </a:r>
            <a:r>
              <a:rPr lang="en-US" dirty="0" err="1"/>
              <a:t>hlášení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Reboxetin</a:t>
            </a:r>
            <a:r>
              <a:rPr lang="en-US" dirty="0"/>
              <a:t>,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očkování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Nedostatky</a:t>
            </a:r>
            <a:r>
              <a:rPr lang="en-US" dirty="0"/>
              <a:t> v </a:t>
            </a:r>
            <a:r>
              <a:rPr lang="en-US" dirty="0" err="1"/>
              <a:t>designu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/</a:t>
            </a:r>
            <a:r>
              <a:rPr lang="en-US" dirty="0" err="1"/>
              <a:t>intervence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spotřeba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očkovací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Mezery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znalostech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důkazů</a:t>
            </a:r>
            <a:r>
              <a:rPr lang="en-US" dirty="0"/>
              <a:t> pro </a:t>
            </a:r>
            <a:r>
              <a:rPr lang="en-US" dirty="0" err="1"/>
              <a:t>ženy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pro </a:t>
            </a:r>
            <a:r>
              <a:rPr lang="en-US" dirty="0" err="1"/>
              <a:t>muže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rakoviny</a:t>
            </a:r>
            <a:r>
              <a:rPr lang="en-US" dirty="0"/>
              <a:t> </a:t>
            </a:r>
            <a:r>
              <a:rPr lang="en-US" dirty="0" err="1"/>
              <a:t>prsu</a:t>
            </a:r>
            <a:r>
              <a:rPr lang="en-US" dirty="0"/>
              <a:t> a </a:t>
            </a:r>
            <a:r>
              <a:rPr lang="en-US" dirty="0" err="1"/>
              <a:t>osteoporózy</a:t>
            </a:r>
            <a:r>
              <a:rPr lang="en-US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A699A4-1BB7-4137-8430-9AB379EB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A69C2B-E806-4F76-B7D0-F37F945F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7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3112"/>
          </a:xfrm>
        </p:spPr>
        <p:txBody>
          <a:bodyPr/>
          <a:lstStyle/>
          <a:p>
            <a:r>
              <a:rPr lang="cs-CZ" dirty="0"/>
              <a:t>Relevance, účinnost, bezpečnost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1804988" y="1520287"/>
            <a:ext cx="8405812" cy="5253037"/>
          </a:xfrm>
        </p:spPr>
        <p:txBody>
          <a:bodyPr/>
          <a:lstStyle/>
          <a:p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intervence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očkování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rakovině</a:t>
            </a:r>
            <a:r>
              <a:rPr lang="en-US" dirty="0"/>
              <a:t> </a:t>
            </a:r>
            <a:r>
              <a:rPr lang="en-US" dirty="0" err="1"/>
              <a:t>děložního</a:t>
            </a:r>
            <a:r>
              <a:rPr lang="en-US" dirty="0"/>
              <a:t> </a:t>
            </a:r>
            <a:r>
              <a:rPr lang="en-US" dirty="0" err="1"/>
              <a:t>čípku</a:t>
            </a:r>
            <a:r>
              <a:rPr lang="en-US" dirty="0"/>
              <a:t>, </a:t>
            </a:r>
            <a:r>
              <a:rPr lang="en-US" dirty="0" err="1"/>
              <a:t>screeningové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, </a:t>
            </a:r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medicína</a:t>
            </a:r>
            <a:r>
              <a:rPr lang="en-US" dirty="0"/>
              <a:t>)</a:t>
            </a:r>
          </a:p>
          <a:p>
            <a:r>
              <a:rPr lang="en-US" dirty="0" err="1"/>
              <a:t>Inovační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spotřebitelů</a:t>
            </a:r>
            <a:r>
              <a:rPr lang="en-US" dirty="0"/>
              <a:t> do </a:t>
            </a:r>
            <a:r>
              <a:rPr lang="en-US" dirty="0" err="1"/>
              <a:t>tvorby</a:t>
            </a:r>
            <a:r>
              <a:rPr lang="en-US" dirty="0"/>
              <a:t> </a:t>
            </a:r>
            <a:r>
              <a:rPr lang="en-US" dirty="0" err="1"/>
              <a:t>nápadů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produkty</a:t>
            </a:r>
            <a:r>
              <a:rPr lang="en-US" dirty="0"/>
              <a:t> – Discover Markets, crowdsourcing – www.innocentive.com)</a:t>
            </a:r>
          </a:p>
          <a:p>
            <a:r>
              <a:rPr lang="en-US" dirty="0" err="1"/>
              <a:t>Společenské</a:t>
            </a:r>
            <a:r>
              <a:rPr lang="en-US" dirty="0"/>
              <a:t> </a:t>
            </a:r>
            <a:r>
              <a:rPr lang="en-US" dirty="0" err="1"/>
              <a:t>výzvy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energie</a:t>
            </a:r>
            <a:r>
              <a:rPr lang="en-US" dirty="0"/>
              <a:t> a </a:t>
            </a:r>
            <a:r>
              <a:rPr lang="en-US" dirty="0" err="1"/>
              <a:t>sporáky</a:t>
            </a:r>
            <a:r>
              <a:rPr lang="en-US" dirty="0"/>
              <a:t>, </a:t>
            </a:r>
            <a:r>
              <a:rPr lang="en-US" dirty="0" err="1"/>
              <a:t>demografické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a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kognitivního</a:t>
            </a:r>
            <a:r>
              <a:rPr lang="en-US" dirty="0"/>
              <a:t> a </a:t>
            </a:r>
            <a:r>
              <a:rPr lang="en-US" dirty="0" err="1"/>
              <a:t>fyzického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)</a:t>
            </a:r>
          </a:p>
          <a:p>
            <a:r>
              <a:rPr lang="en-US" dirty="0" err="1"/>
              <a:t>Vývoj</a:t>
            </a:r>
            <a:r>
              <a:rPr lang="en-US" dirty="0"/>
              <a:t> </a:t>
            </a:r>
            <a:r>
              <a:rPr lang="en-US" dirty="0" err="1"/>
              <a:t>léků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personalizovaná</a:t>
            </a:r>
            <a:r>
              <a:rPr lang="en-US" dirty="0"/>
              <a:t> </a:t>
            </a:r>
            <a:r>
              <a:rPr lang="en-US" dirty="0" err="1"/>
              <a:t>medicína</a:t>
            </a:r>
            <a:r>
              <a:rPr lang="en-US" dirty="0"/>
              <a:t>)</a:t>
            </a:r>
          </a:p>
          <a:p>
            <a:endParaRPr lang="en-US" b="1" dirty="0"/>
          </a:p>
          <a:p>
            <a:pPr>
              <a:buFont typeface="Wingdings 3" pitchFamily="18" charset="2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sz="quarter" idx="1"/>
          </p:nvPr>
        </p:nvSpPr>
        <p:spPr>
          <a:xfrm>
            <a:off x="1663700" y="1600201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r>
              <a:rPr lang="en-US" sz="3200"/>
              <a:t>Evidence </a:t>
            </a:r>
            <a:r>
              <a:rPr lang="en-US" sz="3200">
                <a:sym typeface="Wingdings" pitchFamily="2" charset="2"/>
              </a:rPr>
              <a:t> </a:t>
            </a:r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Dialogue</a:t>
            </a:r>
            <a:r>
              <a:rPr lang="en-US" sz="3200">
                <a:sym typeface="Wingdings" pitchFamily="2" charset="2"/>
              </a:rPr>
              <a:t>  Consensus  Action</a:t>
            </a:r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3119" y="205666"/>
            <a:ext cx="8229600" cy="738188"/>
          </a:xfrm>
        </p:spPr>
        <p:txBody>
          <a:bodyPr/>
          <a:lstStyle/>
          <a:p>
            <a:r>
              <a:rPr lang="cs-CZ" b="1" dirty="0"/>
              <a:t>ÚVOD</a:t>
            </a:r>
            <a:endParaRPr lang="en-US" b="1" dirty="0"/>
          </a:p>
        </p:txBody>
      </p:sp>
      <p:pic>
        <p:nvPicPr>
          <p:cNvPr id="16386" name="Content Placeholder 3" descr="previewimages1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77" r="-177"/>
          <a:stretch>
            <a:fillRect/>
          </a:stretch>
        </p:blipFill>
        <p:spPr>
          <a:xfrm>
            <a:off x="1981200" y="1219201"/>
            <a:ext cx="8229600" cy="49371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Dialog mezi biology a sociálními vědami</a:t>
            </a:r>
            <a:endParaRPr lang="en-US" dirty="0"/>
          </a:p>
        </p:txBody>
      </p:sp>
      <p:pic>
        <p:nvPicPr>
          <p:cNvPr id="26626" name="Picture 3" descr="CS_Mart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6" y="1296988"/>
            <a:ext cx="2092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Board1_small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3390900"/>
            <a:ext cx="22018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question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1482725"/>
            <a:ext cx="21542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Berlin_themes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0075" y="3390900"/>
            <a:ext cx="21542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Berlin_Lond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7375" y="1296989"/>
            <a:ext cx="3600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Berling_Teres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7375" y="3746500"/>
            <a:ext cx="360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sz="quarter" idx="1"/>
          </p:nvPr>
        </p:nvSpPr>
        <p:spPr>
          <a:xfrm>
            <a:off x="1663700" y="1600201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r>
              <a:rPr lang="en-US" sz="3200"/>
              <a:t>Evidence </a:t>
            </a:r>
            <a:r>
              <a:rPr lang="en-US" sz="3200">
                <a:sym typeface="Wingdings" pitchFamily="2" charset="2"/>
              </a:rPr>
              <a:t> Dialogue  </a:t>
            </a:r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Consensus</a:t>
            </a:r>
            <a:r>
              <a:rPr lang="en-US" sz="3200">
                <a:sym typeface="Wingdings" pitchFamily="2" charset="2"/>
              </a:rPr>
              <a:t>  Action</a:t>
            </a:r>
            <a:endParaRPr 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152400"/>
            <a:ext cx="89027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Science leaders’ consensus recommendations </a:t>
            </a:r>
            <a:r>
              <a:rPr lang="en-US" sz="2667" dirty="0"/>
              <a:t>(report and Briefing Notes @ </a:t>
            </a:r>
            <a:r>
              <a:rPr lang="en-US" sz="2667" dirty="0" err="1"/>
              <a:t>www.genderinscience.org</a:t>
            </a:r>
            <a:r>
              <a:rPr lang="en-US" sz="2667" dirty="0"/>
              <a:t>) </a:t>
            </a:r>
          </a:p>
        </p:txBody>
      </p:sp>
      <p:pic>
        <p:nvPicPr>
          <p:cNvPr id="28674" name="Picture 3" descr="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38" y="1565275"/>
            <a:ext cx="2830512" cy="3951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5" name="Content Placeholder 4" descr="isr_special_issue_cover.jpg"/>
          <p:cNvPicPr>
            <a:picLocks noGrp="1" noChangeAspect="1"/>
          </p:cNvPicPr>
          <p:nvPr/>
        </p:nvPicPr>
        <p:blipFill>
          <a:blip r:embed="rId3"/>
          <a:srcRect l="-60786" r="-60786"/>
          <a:stretch>
            <a:fillRect/>
          </a:stretch>
        </p:blipFill>
        <p:spPr bwMode="auto">
          <a:xfrm>
            <a:off x="5195888" y="1565275"/>
            <a:ext cx="5867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830389" y="274639"/>
            <a:ext cx="8658225" cy="828675"/>
          </a:xfrm>
        </p:spPr>
        <p:txBody>
          <a:bodyPr/>
          <a:lstStyle/>
          <a:p>
            <a:r>
              <a:rPr lang="en-US" sz="2800" dirty="0" err="1"/>
              <a:t>Reakce</a:t>
            </a:r>
            <a:r>
              <a:rPr lang="en-US" sz="2800" dirty="0"/>
              <a:t> </a:t>
            </a:r>
            <a:r>
              <a:rPr lang="en-US" sz="2800" dirty="0" err="1"/>
              <a:t>vědecké</a:t>
            </a:r>
            <a:r>
              <a:rPr lang="en-US" sz="2800" dirty="0"/>
              <a:t> </a:t>
            </a:r>
            <a:r>
              <a:rPr lang="en-US" sz="2800" dirty="0" err="1"/>
              <a:t>komunity</a:t>
            </a:r>
            <a:r>
              <a:rPr lang="en-US" sz="2800" dirty="0"/>
              <a:t> a </a:t>
            </a:r>
            <a:r>
              <a:rPr lang="en-US" sz="2800" dirty="0" err="1"/>
              <a:t>tvůrců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nové</a:t>
            </a:r>
            <a:r>
              <a:rPr lang="en-US" sz="2800" dirty="0"/>
              <a:t> </a:t>
            </a:r>
            <a:r>
              <a:rPr lang="en-US" sz="2800" dirty="0" err="1"/>
              <a:t>zaměření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otázky</a:t>
            </a:r>
            <a:r>
              <a:rPr lang="en-US" sz="2800" dirty="0"/>
              <a:t> </a:t>
            </a:r>
            <a:r>
              <a:rPr lang="en-US" sz="2800" dirty="0" err="1"/>
              <a:t>pohlaví</a:t>
            </a:r>
            <a:r>
              <a:rPr lang="en-US" sz="2800" dirty="0"/>
              <a:t>/</a:t>
            </a:r>
            <a:r>
              <a:rPr lang="en-US" sz="2800" dirty="0" err="1"/>
              <a:t>genderu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1" y="1436688"/>
            <a:ext cx="8507413" cy="519271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Důležité</a:t>
            </a:r>
            <a:r>
              <a:rPr lang="en-US" dirty="0"/>
              <a:t> pro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 </a:t>
            </a:r>
            <a:r>
              <a:rPr lang="en-US" dirty="0" err="1"/>
              <a:t>vědeckých</a:t>
            </a:r>
            <a:r>
              <a:rPr lang="en-US" dirty="0"/>
              <a:t> </a:t>
            </a:r>
            <a:r>
              <a:rPr lang="en-US" dirty="0" err="1"/>
              <a:t>znalostí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Je </a:t>
            </a:r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zapojit</a:t>
            </a:r>
            <a:r>
              <a:rPr lang="en-US" dirty="0"/>
              <a:t> do </a:t>
            </a:r>
            <a:r>
              <a:rPr lang="en-US" dirty="0" err="1"/>
              <a:t>dialogu</a:t>
            </a:r>
            <a:r>
              <a:rPr lang="en-US" dirty="0"/>
              <a:t> </a:t>
            </a:r>
            <a:r>
              <a:rPr lang="en-US" dirty="0" err="1"/>
              <a:t>vědce</a:t>
            </a:r>
            <a:r>
              <a:rPr lang="en-US" dirty="0"/>
              <a:t>, </a:t>
            </a:r>
            <a:r>
              <a:rPr lang="en-US" dirty="0" err="1"/>
              <a:t>genderové</a:t>
            </a:r>
            <a:r>
              <a:rPr lang="en-US" dirty="0"/>
              <a:t> </a:t>
            </a:r>
            <a:r>
              <a:rPr lang="en-US" dirty="0" err="1"/>
              <a:t>vědce</a:t>
            </a:r>
            <a:r>
              <a:rPr lang="en-US" dirty="0"/>
              <a:t> a </a:t>
            </a:r>
            <a:r>
              <a:rPr lang="en-US" dirty="0" err="1"/>
              <a:t>tvůrce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Gender Summit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– 2011 a 2012 </a:t>
            </a:r>
            <a:r>
              <a:rPr lang="en-US" dirty="0" err="1"/>
              <a:t>přilákal</a:t>
            </a:r>
            <a:r>
              <a:rPr lang="en-US" dirty="0"/>
              <a:t> 100 </a:t>
            </a:r>
            <a:r>
              <a:rPr lang="en-US" dirty="0" err="1"/>
              <a:t>špičkových</a:t>
            </a:r>
            <a:r>
              <a:rPr lang="en-US" dirty="0"/>
              <a:t> </a:t>
            </a:r>
            <a:r>
              <a:rPr lang="en-US" dirty="0" err="1"/>
              <a:t>řečníků</a:t>
            </a:r>
            <a:r>
              <a:rPr lang="en-US" dirty="0"/>
              <a:t> (</a:t>
            </a:r>
            <a:r>
              <a:rPr lang="en-US" dirty="0" err="1"/>
              <a:t>výzkum</a:t>
            </a:r>
            <a:r>
              <a:rPr lang="en-US" dirty="0"/>
              <a:t>, </a:t>
            </a:r>
            <a:r>
              <a:rPr lang="en-US" dirty="0" err="1"/>
              <a:t>politika</a:t>
            </a:r>
            <a:r>
              <a:rPr lang="en-US" dirty="0"/>
              <a:t>) a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800 </a:t>
            </a:r>
            <a:r>
              <a:rPr lang="en-US" dirty="0" err="1"/>
              <a:t>účastníků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Manifest </a:t>
            </a:r>
            <a:r>
              <a:rPr lang="en-US" dirty="0" err="1"/>
              <a:t>podepsalo</a:t>
            </a:r>
            <a:r>
              <a:rPr lang="en-US" dirty="0"/>
              <a:t> 4500 </a:t>
            </a:r>
            <a:r>
              <a:rPr lang="en-US" dirty="0" err="1"/>
              <a:t>lidí</a:t>
            </a:r>
            <a:r>
              <a:rPr lang="en-US" dirty="0"/>
              <a:t> </a:t>
            </a:r>
            <a:r>
              <a:rPr lang="en-US" dirty="0" err="1"/>
              <a:t>pracujících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vědě</a:t>
            </a:r>
            <a:r>
              <a:rPr lang="en-US" dirty="0"/>
              <a:t> v </a:t>
            </a:r>
            <a:r>
              <a:rPr lang="en-US" dirty="0" err="1"/>
              <a:t>prvním</a:t>
            </a:r>
            <a:r>
              <a:rPr lang="en-US" dirty="0"/>
              <a:t> </a:t>
            </a:r>
            <a:r>
              <a:rPr lang="en-US" dirty="0" err="1"/>
              <a:t>roce</a:t>
            </a:r>
            <a:r>
              <a:rPr lang="en-US" dirty="0"/>
              <a:t> </a:t>
            </a:r>
            <a:r>
              <a:rPr lang="en-US" dirty="0" err="1"/>
              <a:t>spuštění</a:t>
            </a:r>
            <a:r>
              <a:rPr lang="en-US" dirty="0"/>
              <a:t> on-line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zájem</a:t>
            </a:r>
            <a:r>
              <a:rPr lang="en-US" dirty="0"/>
              <a:t>: </a:t>
            </a:r>
            <a:r>
              <a:rPr lang="en-US" dirty="0" err="1"/>
              <a:t>Účastníci</a:t>
            </a:r>
            <a:r>
              <a:rPr lang="en-US" dirty="0"/>
              <a:t> </a:t>
            </a:r>
            <a:r>
              <a:rPr lang="en-US" dirty="0" err="1"/>
              <a:t>summitu</a:t>
            </a:r>
            <a:r>
              <a:rPr lang="en-US" dirty="0"/>
              <a:t> ze 40 </a:t>
            </a:r>
            <a:r>
              <a:rPr lang="en-US" dirty="0" err="1"/>
              <a:t>zemí</a:t>
            </a:r>
            <a:r>
              <a:rPr lang="en-US" dirty="0"/>
              <a:t>; </a:t>
            </a:r>
            <a:r>
              <a:rPr lang="en-US" dirty="0" err="1"/>
              <a:t>příští</a:t>
            </a:r>
            <a:r>
              <a:rPr lang="en-US" dirty="0"/>
              <a:t> Gender Summit v USA - NSF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vedoucí</a:t>
            </a:r>
            <a:r>
              <a:rPr lang="en-US" dirty="0"/>
              <a:t> partner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ERA – </a:t>
            </a:r>
            <a:r>
              <a:rPr lang="en-US" dirty="0" err="1"/>
              <a:t>rovnost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ze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pilířů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RRI (responsible research and innovation) –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EK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genderovou</a:t>
            </a:r>
            <a:r>
              <a:rPr lang="en-US" dirty="0"/>
              <a:t> </a:t>
            </a:r>
            <a:r>
              <a:rPr lang="en-US" dirty="0" err="1"/>
              <a:t>rovnost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ze </a:t>
            </a:r>
            <a:r>
              <a:rPr lang="en-US" dirty="0" err="1"/>
              <a:t>svých</a:t>
            </a:r>
            <a:r>
              <a:rPr lang="en-US" dirty="0"/>
              <a:t> </a:t>
            </a:r>
            <a:r>
              <a:rPr lang="en-US" dirty="0" err="1"/>
              <a:t>šesti</a:t>
            </a:r>
            <a:r>
              <a:rPr lang="en-US" dirty="0"/>
              <a:t> </a:t>
            </a:r>
            <a:r>
              <a:rPr lang="en-US" dirty="0" err="1"/>
              <a:t>principů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sz="quarter" idx="1"/>
          </p:nvPr>
        </p:nvSpPr>
        <p:spPr>
          <a:xfrm>
            <a:off x="1663700" y="1600201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endParaRPr lang="en-US"/>
          </a:p>
          <a:p>
            <a:pPr>
              <a:buFont typeface="Wingdings 3" pitchFamily="18" charset="2"/>
              <a:buNone/>
            </a:pPr>
            <a:r>
              <a:rPr lang="en-US" sz="3200"/>
              <a:t>Evidence </a:t>
            </a:r>
            <a:r>
              <a:rPr lang="en-US" sz="3200">
                <a:sym typeface="Wingdings" pitchFamily="2" charset="2"/>
              </a:rPr>
              <a:t> Dialogue  Consensus  </a:t>
            </a:r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Action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ender_illus_002.jpg">
            <a:extLst>
              <a:ext uri="{FF2B5EF4-FFF2-40B4-BE49-F238E27FC236}">
                <a16:creationId xmlns:a16="http://schemas.microsoft.com/office/drawing/2014/main" id="{602DFCAB-C7CC-4348-B8CC-18AFB834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54443" r="16643"/>
          <a:stretch>
            <a:fillRect/>
          </a:stretch>
        </p:blipFill>
        <p:spPr bwMode="auto">
          <a:xfrm>
            <a:off x="931415" y="1638300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A7DB48-8065-486F-86C4-63C4DA6E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74638"/>
            <a:ext cx="9681979" cy="550985"/>
          </a:xfrm>
        </p:spPr>
        <p:txBody>
          <a:bodyPr/>
          <a:lstStyle/>
          <a:p>
            <a:r>
              <a:rPr lang="cs-CZ" dirty="0" err="1"/>
              <a:t>Gendered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en-US" dirty="0"/>
          </a:p>
        </p:txBody>
      </p:sp>
      <p:pic>
        <p:nvPicPr>
          <p:cNvPr id="5" name="Picture 1" descr="Gender_illus_001.jpg">
            <a:extLst>
              <a:ext uri="{FF2B5EF4-FFF2-40B4-BE49-F238E27FC236}">
                <a16:creationId xmlns:a16="http://schemas.microsoft.com/office/drawing/2014/main" id="{5B3F51FD-EF9E-497D-B481-C7F77AB95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 bwMode="auto">
          <a:xfrm>
            <a:off x="6870530" y="1638300"/>
            <a:ext cx="4973127" cy="37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A13154A1-69FE-4431-AEF2-0E96904E2789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0" y="0"/>
            <a:ext cx="6858000" cy="114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3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Genderová dimenze výzkumu</a:t>
            </a:r>
            <a:endParaRPr lang="en-US" altLang="cs-CZ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79658A5-216A-40A5-936E-379FE2CB086A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744984" y="137795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Rovné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příležitosti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pro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ženy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a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muže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výzkumu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Genderová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vyváženost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v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týmu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Pracovní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podmínky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Řídit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a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monitorovat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rovnost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pohlaví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Gender v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obsahu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výzkumu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Fáze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výzkumných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nápadů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Fáze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návrhu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Fáze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výzkumu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Fáze</a:t>
            </a:r>
            <a:r>
              <a:rPr lang="en-US" altLang="cs-CZ" sz="2400" dirty="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cs-CZ" sz="2400" dirty="0" err="1">
                <a:latin typeface="Trebuchet MS" panose="020B0603020202020204" pitchFamily="34" charset="0"/>
                <a:sym typeface="Trebuchet MS" panose="020B0603020202020204" pitchFamily="34" charset="0"/>
              </a:rPr>
              <a:t>šíření</a:t>
            </a: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rgbClr val="FFCC00"/>
              </a:buClr>
              <a:buFontTx/>
              <a:buChar char="•"/>
            </a:pPr>
            <a:endParaRPr lang="en-US" altLang="cs-CZ" sz="24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marL="660400" lvl="1" indent="-203200">
              <a:spcBef>
                <a:spcPts val="400"/>
              </a:spcBef>
              <a:buFontTx/>
              <a:buChar char="–"/>
            </a:pPr>
            <a:endParaRPr lang="en-US" altLang="cs-CZ" dirty="0"/>
          </a:p>
        </p:txBody>
      </p:sp>
      <p:pic>
        <p:nvPicPr>
          <p:cNvPr id="28676" name="Picture 3" descr="MC900056379[1].pdf">
            <a:extLst>
              <a:ext uri="{FF2B5EF4-FFF2-40B4-BE49-F238E27FC236}">
                <a16:creationId xmlns:a16="http://schemas.microsoft.com/office/drawing/2014/main" id="{808AC129-A538-4591-B4B8-DD64016C6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2546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81235" y="274638"/>
            <a:ext cx="9681979" cy="550985"/>
          </a:xfrm>
        </p:spPr>
        <p:txBody>
          <a:bodyPr/>
          <a:lstStyle/>
          <a:p>
            <a:r>
              <a:rPr lang="en-US" dirty="0"/>
              <a:t>„</a:t>
            </a:r>
            <a:r>
              <a:rPr lang="en-US" dirty="0" err="1"/>
              <a:t>Osvědčené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“ a </a:t>
            </a:r>
            <a:r>
              <a:rPr lang="en-US" dirty="0" err="1"/>
              <a:t>normy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en-US" dirty="0"/>
              <a:t> pro </a:t>
            </a:r>
            <a:r>
              <a:rPr lang="en-US" dirty="0" err="1"/>
              <a:t>začlenění</a:t>
            </a:r>
            <a:r>
              <a:rPr lang="en-US" dirty="0"/>
              <a:t> </a:t>
            </a:r>
            <a:r>
              <a:rPr lang="en-US" dirty="0" err="1"/>
              <a:t>genderového</a:t>
            </a:r>
            <a:r>
              <a:rPr lang="en-US" dirty="0"/>
              <a:t> </a:t>
            </a:r>
            <a:r>
              <a:rPr lang="en-US" dirty="0" err="1"/>
              <a:t>rozměru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427163"/>
            <a:ext cx="8229600" cy="50546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Zejména</a:t>
            </a:r>
            <a:r>
              <a:rPr lang="en-US" dirty="0"/>
              <a:t> pro: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HORIZONT 2020 – </a:t>
            </a:r>
            <a:r>
              <a:rPr lang="en-US" dirty="0" err="1"/>
              <a:t>neopakování</a:t>
            </a:r>
            <a:r>
              <a:rPr lang="en-US" dirty="0"/>
              <a:t> </a:t>
            </a:r>
            <a:r>
              <a:rPr lang="en-US" dirty="0" err="1"/>
              <a:t>chyb</a:t>
            </a:r>
            <a:r>
              <a:rPr lang="en-US" dirty="0"/>
              <a:t> </a:t>
            </a:r>
            <a:r>
              <a:rPr lang="en-US" dirty="0" err="1"/>
              <a:t>minulých</a:t>
            </a:r>
            <a:r>
              <a:rPr lang="en-US" dirty="0"/>
              <a:t> FP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ERA – </a:t>
            </a:r>
            <a:r>
              <a:rPr lang="en-US" dirty="0" err="1"/>
              <a:t>výzvy</a:t>
            </a:r>
            <a:r>
              <a:rPr lang="en-US" dirty="0"/>
              <a:t> k </a:t>
            </a:r>
            <a:r>
              <a:rPr lang="en-US" dirty="0" err="1"/>
              <a:t>naplnění</a:t>
            </a:r>
            <a:r>
              <a:rPr lang="en-US" dirty="0"/>
              <a:t> </a:t>
            </a:r>
            <a:r>
              <a:rPr lang="en-US" dirty="0" err="1"/>
              <a:t>rozmanitosti</a:t>
            </a:r>
            <a:r>
              <a:rPr lang="en-US" dirty="0"/>
              <a:t> </a:t>
            </a:r>
            <a:r>
              <a:rPr lang="en-US" dirty="0" err="1"/>
              <a:t>národních</a:t>
            </a:r>
            <a:r>
              <a:rPr lang="en-US" dirty="0"/>
              <a:t>, </a:t>
            </a:r>
            <a:r>
              <a:rPr lang="en-US" dirty="0" err="1"/>
              <a:t>regionálních</a:t>
            </a:r>
            <a:r>
              <a:rPr lang="en-US" dirty="0"/>
              <a:t>, </a:t>
            </a:r>
            <a:r>
              <a:rPr lang="en-US" dirty="0" err="1"/>
              <a:t>evropských</a:t>
            </a:r>
            <a:r>
              <a:rPr lang="en-US" dirty="0"/>
              <a:t> </a:t>
            </a:r>
            <a:r>
              <a:rPr lang="en-US" dirty="0" err="1"/>
              <a:t>priorit</a:t>
            </a:r>
            <a:r>
              <a:rPr lang="en-US" dirty="0"/>
              <a:t> a </a:t>
            </a:r>
            <a:r>
              <a:rPr lang="en-US" dirty="0" err="1"/>
              <a:t>kontextů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/>
              <a:t>RRI – </a:t>
            </a:r>
            <a:r>
              <a:rPr lang="en-US" dirty="0" err="1"/>
              <a:t>kombinace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klíčových</a:t>
            </a:r>
            <a:r>
              <a:rPr lang="en-US" dirty="0"/>
              <a:t> </a:t>
            </a:r>
            <a:r>
              <a:rPr lang="en-US" dirty="0" err="1"/>
              <a:t>aktérů</a:t>
            </a:r>
            <a:r>
              <a:rPr lang="en-US" dirty="0"/>
              <a:t>, </a:t>
            </a:r>
            <a:r>
              <a:rPr lang="en-US" dirty="0" err="1"/>
              <a:t>etika</a:t>
            </a:r>
            <a:r>
              <a:rPr lang="en-US" dirty="0"/>
              <a:t>, </a:t>
            </a:r>
            <a:r>
              <a:rPr lang="en-US" dirty="0" err="1"/>
              <a:t>rovnost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, </a:t>
            </a:r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věcí</a:t>
            </a:r>
            <a:r>
              <a:rPr lang="en-US" dirty="0"/>
              <a:t> </a:t>
            </a:r>
            <a:r>
              <a:rPr lang="en-US" dirty="0" err="1"/>
              <a:t>veřejných</a:t>
            </a:r>
            <a:r>
              <a:rPr lang="en-US" dirty="0"/>
              <a:t>,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veřejnosti</a:t>
            </a:r>
            <a:r>
              <a:rPr lang="en-US" dirty="0"/>
              <a:t>, </a:t>
            </a:r>
            <a:r>
              <a:rPr lang="en-US" dirty="0" err="1"/>
              <a:t>otevřený</a:t>
            </a:r>
            <a:r>
              <a:rPr lang="en-US" dirty="0"/>
              <a:t> </a:t>
            </a:r>
            <a:r>
              <a:rPr lang="en-US" dirty="0" err="1"/>
              <a:t>přístup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Strážci</a:t>
            </a:r>
            <a:r>
              <a:rPr lang="en-US" dirty="0"/>
              <a:t> </a:t>
            </a:r>
            <a:r>
              <a:rPr lang="en-US" dirty="0" err="1"/>
              <a:t>excelence</a:t>
            </a:r>
            <a:r>
              <a:rPr lang="en-US" dirty="0"/>
              <a:t> – </a:t>
            </a:r>
            <a:r>
              <a:rPr lang="en-US" dirty="0" err="1"/>
              <a:t>financovatelé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, </a:t>
            </a:r>
            <a:r>
              <a:rPr lang="en-US" dirty="0" err="1"/>
              <a:t>výzkumní</a:t>
            </a:r>
            <a:r>
              <a:rPr lang="en-US" dirty="0"/>
              <a:t> </a:t>
            </a:r>
            <a:r>
              <a:rPr lang="en-US" dirty="0" err="1"/>
              <a:t>pracovníci</a:t>
            </a:r>
            <a:r>
              <a:rPr lang="en-US" dirty="0"/>
              <a:t>, </a:t>
            </a:r>
            <a:r>
              <a:rPr lang="en-US" dirty="0" err="1"/>
              <a:t>vydavatelé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, </a:t>
            </a:r>
            <a:r>
              <a:rPr lang="en-US" dirty="0" err="1"/>
              <a:t>výzkumní</a:t>
            </a:r>
            <a:r>
              <a:rPr lang="en-US" dirty="0"/>
              <a:t> </a:t>
            </a:r>
            <a:r>
              <a:rPr lang="en-US" dirty="0" err="1"/>
              <a:t>komunikátoři</a:t>
            </a:r>
            <a:r>
              <a:rPr lang="en-US" dirty="0"/>
              <a:t>, </a:t>
            </a:r>
            <a:r>
              <a:rPr lang="en-US" dirty="0" err="1"/>
              <a:t>bioetika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Školení</a:t>
            </a:r>
            <a:r>
              <a:rPr lang="en-US" dirty="0"/>
              <a:t> </a:t>
            </a:r>
            <a:r>
              <a:rPr lang="en-US" dirty="0" err="1"/>
              <a:t>výzkumných</a:t>
            </a:r>
            <a:r>
              <a:rPr lang="en-US" dirty="0"/>
              <a:t> </a:t>
            </a:r>
            <a:r>
              <a:rPr lang="en-US" dirty="0" err="1"/>
              <a:t>pracovníků</a:t>
            </a:r>
            <a:r>
              <a:rPr lang="en-US" dirty="0"/>
              <a:t> –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/</a:t>
            </a:r>
            <a:r>
              <a:rPr lang="en-US" dirty="0" err="1"/>
              <a:t>účinnosti</a:t>
            </a:r>
            <a:r>
              <a:rPr lang="en-US" dirty="0"/>
              <a:t>/</a:t>
            </a:r>
            <a:r>
              <a:rPr lang="en-US" dirty="0" err="1"/>
              <a:t>dopadů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s </a:t>
            </a:r>
            <a:r>
              <a:rPr lang="en-US" dirty="0" err="1"/>
              <a:t>pohlavím</a:t>
            </a:r>
            <a:r>
              <a:rPr lang="en-US" dirty="0"/>
              <a:t>/</a:t>
            </a:r>
            <a:r>
              <a:rPr lang="en-US" dirty="0" err="1"/>
              <a:t>genderem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studiích</a:t>
            </a:r>
            <a:r>
              <a:rPr lang="en-US" dirty="0"/>
              <a:t> a </a:t>
            </a:r>
            <a:r>
              <a:rPr lang="en-US" dirty="0" err="1"/>
              <a:t>modelech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různými</a:t>
            </a:r>
            <a:r>
              <a:rPr lang="en-US" dirty="0"/>
              <a:t> </a:t>
            </a:r>
            <a:r>
              <a:rPr lang="en-US" dirty="0" err="1"/>
              <a:t>populacemi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Učivo</a:t>
            </a:r>
            <a:r>
              <a:rPr lang="en-US" dirty="0"/>
              <a:t> </a:t>
            </a:r>
            <a:r>
              <a:rPr lang="en-US" dirty="0" err="1"/>
              <a:t>přírodovědných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 – </a:t>
            </a:r>
            <a:r>
              <a:rPr lang="en-US" dirty="0" err="1"/>
              <a:t>opravovat</a:t>
            </a:r>
            <a:r>
              <a:rPr lang="en-US" dirty="0"/>
              <a:t> a </a:t>
            </a:r>
            <a:r>
              <a:rPr lang="en-US" dirty="0" err="1"/>
              <a:t>nepropagovat</a:t>
            </a:r>
            <a:r>
              <a:rPr lang="en-US" dirty="0"/>
              <a:t> </a:t>
            </a:r>
            <a:r>
              <a:rPr lang="en-US" dirty="0" err="1"/>
              <a:t>mezery</a:t>
            </a:r>
            <a:r>
              <a:rPr lang="en-US" dirty="0"/>
              <a:t> a </a:t>
            </a:r>
            <a:r>
              <a:rPr lang="en-US" dirty="0" err="1"/>
              <a:t>nedostatky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znalostech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–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výzkumných</a:t>
            </a:r>
            <a:r>
              <a:rPr lang="en-US" dirty="0"/>
              <a:t> </a:t>
            </a:r>
            <a:r>
              <a:rPr lang="en-US" dirty="0" err="1"/>
              <a:t>důkazů</a:t>
            </a:r>
            <a:r>
              <a:rPr lang="en-US" dirty="0"/>
              <a:t>; </a:t>
            </a:r>
            <a:r>
              <a:rPr lang="en-US" dirty="0" err="1"/>
              <a:t>setkání</a:t>
            </a:r>
            <a:r>
              <a:rPr lang="en-US" dirty="0"/>
              <a:t> s </a:t>
            </a:r>
            <a:r>
              <a:rPr lang="en-US" dirty="0" err="1"/>
              <a:t>demografickými</a:t>
            </a:r>
            <a:r>
              <a:rPr lang="en-US" dirty="0"/>
              <a:t> </a:t>
            </a:r>
            <a:r>
              <a:rPr lang="en-US" dirty="0" err="1"/>
              <a:t>posuny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výzvy</a:t>
            </a:r>
            <a:r>
              <a:rPr lang="en-US" dirty="0"/>
              <a:t> </a:t>
            </a:r>
            <a:r>
              <a:rPr lang="en-US" dirty="0" err="1"/>
              <a:t>stárnoucí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(</a:t>
            </a:r>
            <a:r>
              <a:rPr lang="en-US" dirty="0" err="1"/>
              <a:t>déle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chronické</a:t>
            </a:r>
            <a:r>
              <a:rPr lang="en-US" dirty="0"/>
              <a:t> </a:t>
            </a:r>
            <a:r>
              <a:rPr lang="en-US" dirty="0" err="1"/>
              <a:t>nemoci</a:t>
            </a:r>
            <a:r>
              <a:rPr lang="en-US" dirty="0"/>
              <a:t>, co se </a:t>
            </a:r>
            <a:r>
              <a:rPr lang="en-US" dirty="0" err="1"/>
              <a:t>počítá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„</a:t>
            </a:r>
            <a:r>
              <a:rPr lang="en-US" dirty="0" err="1"/>
              <a:t>normální</a:t>
            </a:r>
            <a:r>
              <a:rPr lang="en-US" dirty="0"/>
              <a:t>“ </a:t>
            </a:r>
            <a:r>
              <a:rPr lang="en-US" dirty="0" err="1"/>
              <a:t>kognitivní</a:t>
            </a:r>
            <a:r>
              <a:rPr lang="en-US" dirty="0"/>
              <a:t> a </a:t>
            </a:r>
            <a:r>
              <a:rPr lang="en-US" dirty="0" err="1"/>
              <a:t>fyzický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12913" y="274639"/>
            <a:ext cx="8767762" cy="681037"/>
          </a:xfrm>
        </p:spPr>
        <p:txBody>
          <a:bodyPr/>
          <a:lstStyle/>
          <a:p>
            <a:r>
              <a:rPr lang="cs-CZ" sz="3600" dirty="0"/>
              <a:t>Nové nástroje a metody</a:t>
            </a:r>
            <a:endParaRPr lang="en-US" sz="3600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285876"/>
            <a:ext cx="8839200" cy="5459413"/>
          </a:xfrm>
        </p:spPr>
        <p:txBody>
          <a:bodyPr/>
          <a:lstStyle/>
          <a:p>
            <a:r>
              <a:rPr lang="en-US" sz="2400" b="1"/>
              <a:t>Gendered Innovation</a:t>
            </a:r>
            <a:r>
              <a:rPr lang="en-US" sz="2400"/>
              <a:t>: “methods for sex/gender analysis to create new knowledge”, </a:t>
            </a:r>
            <a:r>
              <a:rPr lang="en-US" sz="2400">
                <a:hlinkClick r:id="rId2"/>
              </a:rPr>
              <a:t>http://genderedinnovations.stanford.edu</a:t>
            </a:r>
            <a:endParaRPr lang="en-US" sz="2400"/>
          </a:p>
          <a:p>
            <a:r>
              <a:rPr lang="en-US" sz="2400" b="1"/>
              <a:t>Discover Markets </a:t>
            </a:r>
            <a:r>
              <a:rPr lang="en-US" sz="2400"/>
              <a:t>project, </a:t>
            </a:r>
            <a:r>
              <a:rPr lang="en-US" sz="2400">
                <a:hlinkClick r:id="rId3"/>
              </a:rPr>
              <a:t>http://www.fraunhofer.de/de/leistungsangebot/forschung/discover-markets.html</a:t>
            </a:r>
            <a:endParaRPr lang="en-US" sz="2400"/>
          </a:p>
          <a:p>
            <a:r>
              <a:rPr lang="en-US" sz="2400" b="1"/>
              <a:t>Case studies</a:t>
            </a:r>
            <a:r>
              <a:rPr lang="en-US" sz="2400"/>
              <a:t>, e.g. </a:t>
            </a:r>
            <a:r>
              <a:rPr lang="en-US" sz="2400">
                <a:hlinkClick r:id="rId4"/>
              </a:rPr>
              <a:t>http://www.yellowwindow.be/genderinresearch/</a:t>
            </a:r>
            <a:endParaRPr lang="en-US" sz="2400"/>
          </a:p>
          <a:p>
            <a:r>
              <a:rPr lang="en-US" sz="2400" b="1"/>
              <a:t>Evidence</a:t>
            </a:r>
            <a:r>
              <a:rPr lang="en-US" sz="2400"/>
              <a:t>: “</a:t>
            </a:r>
            <a:r>
              <a:rPr lang="en-US" sz="2400" i="1"/>
              <a:t>From ideas to market: the gender factor</a:t>
            </a:r>
            <a:r>
              <a:rPr lang="en-US" sz="2400"/>
              <a:t>”, “ The </a:t>
            </a:r>
            <a:r>
              <a:rPr lang="en-US" sz="2400" i="1"/>
              <a:t>A-Z of why gender matters in research and innovation</a:t>
            </a:r>
            <a:r>
              <a:rPr lang="en-US" sz="2400"/>
              <a:t>”</a:t>
            </a:r>
          </a:p>
          <a:p>
            <a:r>
              <a:rPr lang="en-US" sz="2400" b="1"/>
              <a:t>Cross discipline/cross sector collaborative networks</a:t>
            </a:r>
            <a:r>
              <a:rPr lang="en-US" sz="2400"/>
              <a:t>, e.g. </a:t>
            </a:r>
            <a:r>
              <a:rPr lang="en-US" sz="2400" b="1"/>
              <a:t>Photonics4Life</a:t>
            </a:r>
            <a:r>
              <a:rPr lang="en-US" sz="2400"/>
              <a:t>, </a:t>
            </a:r>
            <a:r>
              <a:rPr lang="en-US" sz="2400">
                <a:hlinkClick r:id="rId5"/>
              </a:rPr>
              <a:t>http://www.photonics4life.eu</a:t>
            </a:r>
            <a:endParaRPr lang="en-US" sz="2400"/>
          </a:p>
          <a:p>
            <a:r>
              <a:rPr lang="en-US" sz="2400" b="1"/>
              <a:t>Consensus</a:t>
            </a:r>
            <a:r>
              <a:rPr lang="en-US" sz="2400"/>
              <a:t> </a:t>
            </a:r>
            <a:r>
              <a:rPr lang="en-US" sz="2400" b="1"/>
              <a:t>seminars </a:t>
            </a:r>
            <a:r>
              <a:rPr lang="en-US" sz="2400"/>
              <a:t>to resolve controversial issues</a:t>
            </a:r>
          </a:p>
          <a:p>
            <a:r>
              <a:rPr lang="en-US" sz="2400" b="1"/>
              <a:t>Gender Summit </a:t>
            </a:r>
            <a:r>
              <a:rPr lang="en-US" sz="2400"/>
              <a:t>for sharing knowledge between key actors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39775"/>
          </a:xfrm>
        </p:spPr>
        <p:txBody>
          <a:bodyPr/>
          <a:lstStyle/>
          <a:p>
            <a:r>
              <a:rPr lang="cs-CZ" b="1" dirty="0"/>
              <a:t>Závěr</a:t>
            </a:r>
            <a:endParaRPr lang="en-US" b="1" dirty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162051"/>
            <a:ext cx="8229600" cy="5311775"/>
          </a:xfrm>
        </p:spPr>
        <p:txBody>
          <a:bodyPr/>
          <a:lstStyle/>
          <a:p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výzkumné</a:t>
            </a:r>
            <a:r>
              <a:rPr lang="en-US" dirty="0"/>
              <a:t> </a:t>
            </a:r>
            <a:r>
              <a:rPr lang="en-US" dirty="0" err="1"/>
              <a:t>důkazy</a:t>
            </a:r>
            <a:r>
              <a:rPr lang="en-US" dirty="0"/>
              <a:t> o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nedostatcích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vědecké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a </a:t>
            </a:r>
            <a:r>
              <a:rPr lang="en-US" dirty="0" err="1"/>
              <a:t>znalostech</a:t>
            </a:r>
            <a:r>
              <a:rPr lang="en-US" dirty="0"/>
              <a:t>,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nimž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založené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r>
              <a:rPr lang="en-US" dirty="0"/>
              <a:t> a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bezpečné</a:t>
            </a:r>
            <a:r>
              <a:rPr lang="en-US" dirty="0"/>
              <a:t> pro </a:t>
            </a:r>
            <a:r>
              <a:rPr lang="en-US" dirty="0" err="1"/>
              <a:t>ženy</a:t>
            </a:r>
            <a:endParaRPr lang="en-US" dirty="0"/>
          </a:p>
          <a:p>
            <a:r>
              <a:rPr lang="en-US" dirty="0" err="1"/>
              <a:t>Nová</a:t>
            </a:r>
            <a:r>
              <a:rPr lang="en-US" dirty="0"/>
              <a:t> </a:t>
            </a:r>
            <a:r>
              <a:rPr lang="en-US" dirty="0" err="1"/>
              <a:t>podpora</a:t>
            </a:r>
            <a:r>
              <a:rPr lang="en-US" dirty="0"/>
              <a:t> od </a:t>
            </a:r>
            <a:r>
              <a:rPr lang="en-US" dirty="0" err="1"/>
              <a:t>předních</a:t>
            </a:r>
            <a:r>
              <a:rPr lang="en-US" dirty="0"/>
              <a:t> </a:t>
            </a:r>
            <a:r>
              <a:rPr lang="en-US" dirty="0" err="1"/>
              <a:t>představitelů</a:t>
            </a:r>
            <a:r>
              <a:rPr lang="en-US" dirty="0"/>
              <a:t> </a:t>
            </a:r>
            <a:r>
              <a:rPr lang="en-US" dirty="0" err="1"/>
              <a:t>vědy</a:t>
            </a:r>
            <a:r>
              <a:rPr lang="en-US" dirty="0"/>
              <a:t> a </a:t>
            </a:r>
            <a:r>
              <a:rPr lang="en-US" dirty="0" err="1"/>
              <a:t>politiky</a:t>
            </a:r>
            <a:r>
              <a:rPr lang="en-US" dirty="0"/>
              <a:t> EU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dopadu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excelenci</a:t>
            </a:r>
            <a:endParaRPr lang="en-US" dirty="0"/>
          </a:p>
          <a:p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hnací</a:t>
            </a:r>
            <a:r>
              <a:rPr lang="en-US" dirty="0"/>
              <a:t> </a:t>
            </a:r>
            <a:r>
              <a:rPr lang="en-US" dirty="0" err="1"/>
              <a:t>síla</a:t>
            </a:r>
            <a:r>
              <a:rPr lang="en-US" dirty="0"/>
              <a:t> </a:t>
            </a:r>
            <a:r>
              <a:rPr lang="en-US" dirty="0" err="1"/>
              <a:t>rozvíjejících</a:t>
            </a:r>
            <a:r>
              <a:rPr lang="en-US" dirty="0"/>
              <a:t> se </a:t>
            </a:r>
            <a:r>
              <a:rPr lang="en-US" dirty="0" err="1"/>
              <a:t>trhů</a:t>
            </a:r>
            <a:r>
              <a:rPr lang="en-US" dirty="0"/>
              <a:t> pro </a:t>
            </a:r>
            <a:r>
              <a:rPr lang="en-US" dirty="0" err="1"/>
              <a:t>vědecké</a:t>
            </a:r>
            <a:r>
              <a:rPr lang="en-US" dirty="0"/>
              <a:t> </a:t>
            </a:r>
            <a:r>
              <a:rPr lang="en-US" dirty="0" err="1"/>
              <a:t>znalosti</a:t>
            </a:r>
            <a:endParaRPr lang="en-US" dirty="0"/>
          </a:p>
          <a:p>
            <a:r>
              <a:rPr lang="en-US" dirty="0" err="1"/>
              <a:t>Výhoda</a:t>
            </a:r>
            <a:r>
              <a:rPr lang="en-US" dirty="0"/>
              <a:t> </a:t>
            </a:r>
            <a:r>
              <a:rPr lang="en-US" dirty="0" err="1"/>
              <a:t>Evropy</a:t>
            </a:r>
            <a:r>
              <a:rPr lang="en-US" dirty="0"/>
              <a:t>: </a:t>
            </a:r>
            <a:r>
              <a:rPr lang="en-US" dirty="0" err="1"/>
              <a:t>implementace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HORIZON 2020, </a:t>
            </a:r>
            <a:r>
              <a:rPr lang="en-US" dirty="0" err="1"/>
              <a:t>Unie</a:t>
            </a:r>
            <a:r>
              <a:rPr lang="en-US" dirty="0"/>
              <a:t> </a:t>
            </a:r>
            <a:r>
              <a:rPr lang="en-US" dirty="0" err="1"/>
              <a:t>inovací</a:t>
            </a:r>
            <a:r>
              <a:rPr lang="en-US" dirty="0"/>
              <a:t>, ERA</a:t>
            </a:r>
          </a:p>
          <a:p>
            <a:r>
              <a:rPr lang="en-US" dirty="0" err="1"/>
              <a:t>Objevují</a:t>
            </a:r>
            <a:r>
              <a:rPr lang="en-US" dirty="0"/>
              <a:t> se </a:t>
            </a:r>
            <a:r>
              <a:rPr lang="en-US" dirty="0" err="1"/>
              <a:t>systematické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integrace</a:t>
            </a:r>
            <a:r>
              <a:rPr lang="en-US" dirty="0"/>
              <a:t> </a:t>
            </a:r>
            <a:r>
              <a:rPr lang="en-US" dirty="0" err="1"/>
              <a:t>genderové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do </a:t>
            </a:r>
            <a:r>
              <a:rPr lang="en-US" dirty="0" err="1"/>
              <a:t>výzkumného</a:t>
            </a:r>
            <a:r>
              <a:rPr lang="en-US" dirty="0"/>
              <a:t> </a:t>
            </a:r>
            <a:r>
              <a:rPr lang="en-US" dirty="0" err="1"/>
              <a:t>procesu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274638"/>
            <a:ext cx="9969655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1</a:t>
            </a:r>
            <a:r>
              <a:rPr lang="en-US" dirty="0"/>
              <a:t>. </a:t>
            </a:r>
            <a:r>
              <a:rPr lang="en-US" dirty="0" err="1"/>
              <a:t>Rozpoznání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 a </a:t>
            </a:r>
            <a:r>
              <a:rPr lang="en-US" dirty="0" err="1"/>
              <a:t>pohlaví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klíčových</a:t>
            </a:r>
            <a:r>
              <a:rPr lang="en-US" dirty="0"/>
              <a:t> </a:t>
            </a:r>
            <a:r>
              <a:rPr lang="en-US" dirty="0" err="1"/>
              <a:t>proměnných</a:t>
            </a:r>
            <a:endParaRPr lang="en-US" dirty="0"/>
          </a:p>
        </p:txBody>
      </p:sp>
      <p:pic>
        <p:nvPicPr>
          <p:cNvPr id="17410" name="Content Placeholder 13" descr="sex_gender_continuum2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9519" r="-39519"/>
          <a:stretch>
            <a:fillRect/>
          </a:stretch>
        </p:blipFill>
        <p:spPr>
          <a:xfrm>
            <a:off x="1981200" y="1270001"/>
            <a:ext cx="8229600" cy="49371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582E5-BDE3-4369-AC9B-56E47682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65D4B-5E9F-4D0D-83E0-B29EED54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2EA978-5EC2-4A91-83F3-1CABFACA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B6E3C4-11AE-484C-AEBE-258B6620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5-small.jpg">
            <a:extLst>
              <a:ext uri="{FF2B5EF4-FFF2-40B4-BE49-F238E27FC236}">
                <a16:creationId xmlns:a16="http://schemas.microsoft.com/office/drawing/2014/main" id="{BBA558E3-F4BA-494B-BD76-EBB48ECBA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23140" r="11732" b="25307"/>
          <a:stretch>
            <a:fillRect/>
          </a:stretch>
        </p:blipFill>
        <p:spPr bwMode="auto">
          <a:xfrm>
            <a:off x="3226571" y="1518305"/>
            <a:ext cx="2513013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68" name="Picture 3" descr="image6.png">
            <a:extLst>
              <a:ext uri="{FF2B5EF4-FFF2-40B4-BE49-F238E27FC236}">
                <a16:creationId xmlns:a16="http://schemas.microsoft.com/office/drawing/2014/main" id="{55660C35-CC4B-4889-B5D5-0312AAA8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r="10869" b="16644"/>
          <a:stretch>
            <a:fillRect/>
          </a:stretch>
        </p:blipFill>
        <p:spPr bwMode="auto">
          <a:xfrm>
            <a:off x="6164263" y="1336675"/>
            <a:ext cx="36512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image7.png">
            <a:extLst>
              <a:ext uri="{FF2B5EF4-FFF2-40B4-BE49-F238E27FC236}">
                <a16:creationId xmlns:a16="http://schemas.microsoft.com/office/drawing/2014/main" id="{7C0B0A6A-0D1D-43C9-AC81-37019372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6" t="33942" r="15047" b="17592"/>
          <a:stretch>
            <a:fillRect/>
          </a:stretch>
        </p:blipFill>
        <p:spPr bwMode="auto">
          <a:xfrm>
            <a:off x="3459163" y="1752601"/>
            <a:ext cx="55165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image8.png">
            <a:extLst>
              <a:ext uri="{FF2B5EF4-FFF2-40B4-BE49-F238E27FC236}">
                <a16:creationId xmlns:a16="http://schemas.microsoft.com/office/drawing/2014/main" id="{6E6708AB-A0AB-468A-9026-C5E79996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6" t="26485" r="15533" b="26291"/>
          <a:stretch>
            <a:fillRect/>
          </a:stretch>
        </p:blipFill>
        <p:spPr bwMode="auto">
          <a:xfrm>
            <a:off x="3536951" y="1739901"/>
            <a:ext cx="5578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316" name="AutoShape 3">
            <a:extLst>
              <a:ext uri="{FF2B5EF4-FFF2-40B4-BE49-F238E27FC236}">
                <a16:creationId xmlns:a16="http://schemas.microsoft.com/office/drawing/2014/main" id="{615DA153-F9FE-423E-BB86-9329ECE2565E}"/>
              </a:ext>
            </a:extLst>
          </p:cNvPr>
          <p:cNvSpPr>
            <a:spLocks/>
          </p:cNvSpPr>
          <p:nvPr/>
        </p:nvSpPr>
        <p:spPr bwMode="auto">
          <a:xfrm>
            <a:off x="1711325" y="858838"/>
            <a:ext cx="5424488" cy="901700"/>
          </a:xfrm>
          <a:custGeom>
            <a:avLst/>
            <a:gdLst>
              <a:gd name="T0" fmla="*/ 2712244 w 21600"/>
              <a:gd name="T1" fmla="*/ 450850 h 21600"/>
              <a:gd name="T2" fmla="*/ 2712244 w 21600"/>
              <a:gd name="T3" fmla="*/ 450850 h 21600"/>
              <a:gd name="T4" fmla="*/ 2712244 w 21600"/>
              <a:gd name="T5" fmla="*/ 450850 h 21600"/>
              <a:gd name="T6" fmla="*/ 2712244 w 21600"/>
              <a:gd name="T7" fmla="*/ 450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141414"/>
            </a:solidFill>
            <a:prstDash val="sysDot"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n-US" altLang="cs-CZ" sz="2900"/>
              <a:t>Sex= biological differences</a:t>
            </a:r>
          </a:p>
          <a:p>
            <a:pPr eaLnBrk="1"/>
            <a:r>
              <a:rPr lang="en-US" altLang="cs-CZ" sz="2900"/>
              <a:t>Indicated in green</a:t>
            </a:r>
            <a:endParaRPr lang="en-US" altLang="cs-CZ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image9.png">
            <a:extLst>
              <a:ext uri="{FF2B5EF4-FFF2-40B4-BE49-F238E27FC236}">
                <a16:creationId xmlns:a16="http://schemas.microsoft.com/office/drawing/2014/main" id="{229B7C3B-6504-45F7-9D30-6E1A1E40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1" t="26135" r="14999" b="25554"/>
          <a:stretch>
            <a:fillRect/>
          </a:stretch>
        </p:blipFill>
        <p:spPr bwMode="auto">
          <a:xfrm>
            <a:off x="3544888" y="1720851"/>
            <a:ext cx="55673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4340" name="AutoShape 3">
            <a:extLst>
              <a:ext uri="{FF2B5EF4-FFF2-40B4-BE49-F238E27FC236}">
                <a16:creationId xmlns:a16="http://schemas.microsoft.com/office/drawing/2014/main" id="{863C3D4F-8FE3-496C-9727-3096D5F4F6B6}"/>
              </a:ext>
            </a:extLst>
          </p:cNvPr>
          <p:cNvSpPr>
            <a:spLocks/>
          </p:cNvSpPr>
          <p:nvPr/>
        </p:nvSpPr>
        <p:spPr bwMode="auto">
          <a:xfrm>
            <a:off x="2047875" y="1030288"/>
            <a:ext cx="8218488" cy="749300"/>
          </a:xfrm>
          <a:custGeom>
            <a:avLst/>
            <a:gdLst>
              <a:gd name="T0" fmla="*/ 4109244 w 21600"/>
              <a:gd name="T1" fmla="*/ 374650 h 21600"/>
              <a:gd name="T2" fmla="*/ 4109244 w 21600"/>
              <a:gd name="T3" fmla="*/ 374650 h 21600"/>
              <a:gd name="T4" fmla="*/ 4109244 w 21600"/>
              <a:gd name="T5" fmla="*/ 374650 h 21600"/>
              <a:gd name="T6" fmla="*/ 4109244 w 21600"/>
              <a:gd name="T7" fmla="*/ 374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141414"/>
            </a:solidFill>
            <a:prstDash val="sysDot"/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n-US" altLang="cs-CZ" sz="2400"/>
              <a:t>Sex= biological differences ( green)</a:t>
            </a:r>
          </a:p>
          <a:p>
            <a:pPr eaLnBrk="1"/>
            <a:r>
              <a:rPr lang="en-US" altLang="cs-CZ" sz="2400"/>
              <a:t>Gender = Culturally constructed differences (red)</a:t>
            </a:r>
            <a:endParaRPr lang="en-US" altLang="cs-CZ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FFB9C-8729-48E6-9F23-B6315983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7C2830D-9029-4BE3-9740-4E9B14F3A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2" y="553875"/>
            <a:ext cx="10987736" cy="575024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5A79F-D6FF-4D5E-B993-86E4FDAB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EE287C-8C09-4CC0-8702-70C53F21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2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1512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dirty="0"/>
              <a:t>.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problémů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výzkumu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1" y="1390650"/>
            <a:ext cx="8474075" cy="5181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Vyloučení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ze </a:t>
            </a:r>
            <a:r>
              <a:rPr lang="en-US" dirty="0" err="1"/>
              <a:t>studií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srdce</a:t>
            </a:r>
            <a:r>
              <a:rPr lang="en-US" dirty="0"/>
              <a:t>, </a:t>
            </a:r>
            <a:r>
              <a:rPr lang="en-US" dirty="0" err="1"/>
              <a:t>znečištění</a:t>
            </a:r>
            <a:r>
              <a:rPr lang="en-US" dirty="0"/>
              <a:t>, </a:t>
            </a:r>
            <a:r>
              <a:rPr lang="en-US" dirty="0" err="1"/>
              <a:t>kouření</a:t>
            </a:r>
            <a:r>
              <a:rPr lang="en-US" dirty="0"/>
              <a:t>, </a:t>
            </a:r>
            <a:r>
              <a:rPr lang="en-US" dirty="0" err="1"/>
              <a:t>rozpoznávání</a:t>
            </a:r>
            <a:r>
              <a:rPr lang="en-US" dirty="0"/>
              <a:t> </a:t>
            </a:r>
            <a:r>
              <a:rPr lang="en-US" dirty="0" err="1"/>
              <a:t>hlasu</a:t>
            </a:r>
            <a:r>
              <a:rPr lang="en-US" dirty="0"/>
              <a:t>, </a:t>
            </a:r>
            <a:r>
              <a:rPr lang="en-US" dirty="0" err="1"/>
              <a:t>figuríny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nárazu</a:t>
            </a:r>
            <a:r>
              <a:rPr lang="en-US" dirty="0"/>
              <a:t>, </a:t>
            </a:r>
            <a:r>
              <a:rPr lang="en-US" dirty="0" err="1"/>
              <a:t>dávky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Připoutanost</a:t>
            </a:r>
            <a:r>
              <a:rPr lang="en-US" dirty="0"/>
              <a:t> k </a:t>
            </a:r>
            <a:r>
              <a:rPr lang="en-US" dirty="0" err="1"/>
              <a:t>paradigmatu</a:t>
            </a:r>
            <a:r>
              <a:rPr lang="en-US" dirty="0"/>
              <a:t> „</a:t>
            </a:r>
            <a:r>
              <a:rPr lang="en-US" dirty="0" err="1"/>
              <a:t>věda</a:t>
            </a:r>
            <a:r>
              <a:rPr lang="en-US" dirty="0"/>
              <a:t> je </a:t>
            </a:r>
            <a:r>
              <a:rPr lang="en-US" dirty="0" err="1"/>
              <a:t>genderově</a:t>
            </a:r>
            <a:r>
              <a:rPr lang="en-US" dirty="0"/>
              <a:t> </a:t>
            </a:r>
            <a:r>
              <a:rPr lang="en-US" dirty="0" err="1"/>
              <a:t>neutrální</a:t>
            </a:r>
            <a:r>
              <a:rPr lang="en-US" dirty="0"/>
              <a:t>“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očkování</a:t>
            </a:r>
            <a:r>
              <a:rPr lang="en-US" dirty="0"/>
              <a:t>, </a:t>
            </a:r>
            <a:r>
              <a:rPr lang="en-US" dirty="0" err="1"/>
              <a:t>bezpečnost</a:t>
            </a:r>
            <a:r>
              <a:rPr lang="en-US" dirty="0"/>
              <a:t> </a:t>
            </a:r>
            <a:r>
              <a:rPr lang="en-US" dirty="0" err="1"/>
              <a:t>léků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Nerozpoznaná</a:t>
            </a:r>
            <a:r>
              <a:rPr lang="en-US" dirty="0"/>
              <a:t> „</a:t>
            </a:r>
            <a:r>
              <a:rPr lang="en-US" dirty="0" err="1"/>
              <a:t>genderová</a:t>
            </a:r>
            <a:r>
              <a:rPr lang="en-US" dirty="0"/>
              <a:t> </a:t>
            </a:r>
            <a:r>
              <a:rPr lang="en-US" dirty="0" err="1"/>
              <a:t>slepota</a:t>
            </a:r>
            <a:r>
              <a:rPr lang="en-US" dirty="0"/>
              <a:t>“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kmenové</a:t>
            </a:r>
            <a:r>
              <a:rPr lang="en-US" dirty="0"/>
              <a:t> </a:t>
            </a:r>
            <a:r>
              <a:rPr lang="en-US" dirty="0" err="1"/>
              <a:t>buňky</a:t>
            </a:r>
            <a:r>
              <a:rPr lang="en-US" dirty="0"/>
              <a:t>, </a:t>
            </a:r>
            <a:r>
              <a:rPr lang="en-US" dirty="0" err="1"/>
              <a:t>inovace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Shoda</a:t>
            </a:r>
            <a:r>
              <a:rPr lang="en-US" dirty="0"/>
              <a:t> s </a:t>
            </a:r>
            <a:r>
              <a:rPr lang="en-US" dirty="0" err="1"/>
              <a:t>modely</a:t>
            </a:r>
            <a:r>
              <a:rPr lang="en-US" dirty="0"/>
              <a:t> „</a:t>
            </a:r>
            <a:r>
              <a:rPr lang="en-US" dirty="0" err="1"/>
              <a:t>muž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“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toxikokinetika</a:t>
            </a:r>
            <a:r>
              <a:rPr lang="en-US" dirty="0"/>
              <a:t>, </a:t>
            </a:r>
            <a:r>
              <a:rPr lang="en-US" dirty="0" err="1"/>
              <a:t>auta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, </a:t>
            </a:r>
            <a:r>
              <a:rPr lang="en-US" dirty="0" err="1"/>
              <a:t>radiační</a:t>
            </a:r>
            <a:r>
              <a:rPr lang="en-US" dirty="0"/>
              <a:t> </a:t>
            </a:r>
            <a:r>
              <a:rPr lang="en-US" dirty="0" err="1"/>
              <a:t>dozimetrie</a:t>
            </a:r>
            <a:r>
              <a:rPr lang="en-US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13431</TotalTime>
  <Words>1202</Words>
  <Application>Microsoft Office PowerPoint</Application>
  <PresentationFormat>Širokoúhlá obrazovka</PresentationFormat>
  <Paragraphs>123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Helvetica</vt:lpstr>
      <vt:lpstr>Tahoma</vt:lpstr>
      <vt:lpstr>Trebuchet MS</vt:lpstr>
      <vt:lpstr>Wingdings</vt:lpstr>
      <vt:lpstr>Wingdings 3</vt:lpstr>
      <vt:lpstr>Presentation_MU_EN</vt:lpstr>
      <vt:lpstr>P8/0290 biomarkery a pohlaví</vt:lpstr>
      <vt:lpstr>ÚVOD</vt:lpstr>
      <vt:lpstr>1. Rozpoznání pohlaví a pohlaví jako klíčových proměnných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Řešení problémů kvality výzkumu</vt:lpstr>
      <vt:lpstr>Prezentace aplikace PowerPoint</vt:lpstr>
      <vt:lpstr>3. Zlepšení výzkumných výsledků</vt:lpstr>
      <vt:lpstr>Prezentace aplikace PowerPoint</vt:lpstr>
      <vt:lpstr>Prezentace aplikace PowerPoint</vt:lpstr>
      <vt:lpstr>Sex a gender jako klíčové proměnné</vt:lpstr>
      <vt:lpstr>Prezentace aplikace PowerPoint</vt:lpstr>
      <vt:lpstr>Problémy kvality</vt:lpstr>
      <vt:lpstr>Prezentace aplikace PowerPoint</vt:lpstr>
      <vt:lpstr>Relevance, účinnost, bezpečnost</vt:lpstr>
      <vt:lpstr>Prezentace aplikace PowerPoint</vt:lpstr>
      <vt:lpstr>Dialog mezi biology a sociálními vědami</vt:lpstr>
      <vt:lpstr>Prezentace aplikace PowerPoint</vt:lpstr>
      <vt:lpstr>Science leaders’ consensus recommendations (report and Briefing Notes @ www.genderinscience.org) </vt:lpstr>
      <vt:lpstr>Reakce vědecké komunity a tvůrců politik na nové zaměření na otázky pohlaví/genderu </vt:lpstr>
      <vt:lpstr>Prezentace aplikace PowerPoint</vt:lpstr>
      <vt:lpstr>Gendered research</vt:lpstr>
      <vt:lpstr>Genderová dimenze výzkumu</vt:lpstr>
      <vt:lpstr>„Osvědčené postupy“ a normy potřebné pro začlenění genderového rozměru </vt:lpstr>
      <vt:lpstr>Nové nástroje a metody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Julie</cp:lastModifiedBy>
  <cp:revision>17</cp:revision>
  <cp:lastPrinted>1601-01-01T00:00:00Z</cp:lastPrinted>
  <dcterms:created xsi:type="dcterms:W3CDTF">2018-11-28T09:04:29Z</dcterms:created>
  <dcterms:modified xsi:type="dcterms:W3CDTF">2022-04-21T18:31:28Z</dcterms:modified>
</cp:coreProperties>
</file>